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4" r:id="rId8"/>
    <p:sldId id="265" r:id="rId9"/>
    <p:sldId id="266" r:id="rId10"/>
    <p:sldId id="269" r:id="rId11"/>
    <p:sldId id="274" r:id="rId12"/>
    <p:sldId id="27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55"/>
    <p:restoredTop sz="94708"/>
  </p:normalViewPr>
  <p:slideViewPr>
    <p:cSldViewPr snapToGrid="0">
      <p:cViewPr varScale="1">
        <p:scale>
          <a:sx n="151" d="100"/>
          <a:sy n="151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83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44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2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1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37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82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4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9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8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56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95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0361C82-CAE7-4397-A956-316907975042}" type="datetimeFigureOut">
              <a:rPr lang="en-US" smtClean="0"/>
              <a:t>3/15/26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1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D045E-DA91-49DD-91A4-03C9BCFD62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Теорија вјероватноће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BF753EB-2003-4831-AAE2-79FF1D2E9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Вјежбе</a:t>
            </a:r>
            <a:r>
              <a:rPr lang="sr-Latn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C35CD300-13E7-4BFD-855B-DC0D713A0941}"/>
              </a:ext>
            </a:extLst>
          </p:cNvPr>
          <p:cNvSpPr txBox="1"/>
          <p:nvPr/>
        </p:nvSpPr>
        <p:spPr>
          <a:xfrm>
            <a:off x="4565855" y="5500833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Gill Sans"/>
                <a:cs typeface="Calibri" panose="020F0502020204030204" pitchFamily="34" charset="0"/>
                <a:sym typeface="Gill Sans"/>
              </a:rPr>
              <a:t>Милица Марић</a:t>
            </a:r>
            <a:r>
              <a:rPr lang="sr-Latn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Gill Sans"/>
                <a:cs typeface="Calibri" panose="020F0502020204030204" pitchFamily="34" charset="0"/>
                <a:sym typeface="Gill Sans"/>
              </a:rPr>
              <a:t>, </a:t>
            </a:r>
            <a:r>
              <a:rPr lang="sr-Cyrl-BA" sz="2000" b="1" dirty="0">
                <a:solidFill>
                  <a:srgbClr val="FEFEFE"/>
                </a:solidFill>
                <a:latin typeface="Calibri" panose="020F0502020204030204" pitchFamily="34" charset="0"/>
                <a:ea typeface="Gill Sans"/>
                <a:cs typeface="Calibri" panose="020F0502020204030204" pitchFamily="34" charset="0"/>
                <a:sym typeface="Gill Sans"/>
              </a:rPr>
              <a:t>ма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alibri" panose="020F0502020204030204" pitchFamily="34" charset="0"/>
                <a:ea typeface="Corbel"/>
                <a:cs typeface="Calibri" panose="020F0502020204030204" pitchFamily="34" charset="0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Corbel"/>
              <a:cs typeface="Calibri" panose="020F0502020204030204" pitchFamily="34" charset="0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Calibri" panose="020F0502020204030204" pitchFamily="34" charset="0"/>
              <a:ea typeface="Gill Sans"/>
              <a:cs typeface="Calibri" panose="020F0502020204030204" pitchFamily="34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966052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7E3F-CB0A-4FA2-8E1D-A624EFF7C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8840"/>
            <a:ext cx="7891432" cy="719728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УСЛОВНА ВЈЕРОВАТНОЋА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75C01B-BEFB-4BF5-B22B-423ECCCD40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5326" y="1090863"/>
                <a:ext cx="11181348" cy="550829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ЗАДАТАК 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 marL="0" indent="0" algn="just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На једном факултету има </a:t>
                </a:r>
                <a:r>
                  <a:rPr lang="sr-Latn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84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% студената и </a:t>
                </a:r>
                <a:r>
                  <a:rPr lang="sr-Latn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9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% студентица који су виши од 180 цм, при чему студентице чине </a:t>
                </a:r>
                <a:r>
                  <a:rPr lang="sr-Latn-R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83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% популације. Ако смо случајно изабрали једног полазника са овог факултета, 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а) да смо изабрали полазника вишег од 180 цм,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б) ако знамо да смо изабрали полазника вишег од 180 цм, да се ради о студенту.</a:t>
                </a:r>
              </a:p>
              <a:p>
                <a:pPr marL="0" indent="0">
                  <a:buNone/>
                </a:pPr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 – полазник је виши од 180 цм</a:t>
                </a:r>
              </a:p>
              <a:p>
                <a:pPr marL="0" indent="0" algn="ctr">
                  <a:buNone/>
                </a:pPr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 – полазник је студентица</a:t>
                </a:r>
              </a:p>
              <a:p>
                <a:pPr marL="0" indent="0" algn="ctr">
                  <a:buNone/>
                </a:pPr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B2 </a:t>
                </a:r>
                <a:r>
                  <a:rPr lang="sr-Cyrl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 полазник је студент</a:t>
                </a: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RS" sz="2000" b="0" i="1" smtClean="0">
                        <a:latin typeface="Cambria Math" panose="02040503050406030204" pitchFamily="18" charset="0"/>
                      </a:rPr>
                      <m:t>83</m:t>
                    </m:r>
                  </m:oMath>
                </a14:m>
                <a:r>
                  <a:rPr lang="sr-Latn-BA" sz="20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sr-Latn-RS" sz="2000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sr-Latn-BA" sz="20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RS" sz="2000" b="0" i="1" smtClean="0">
                        <a:latin typeface="Cambria Math" panose="02040503050406030204" pitchFamily="18" charset="0"/>
                      </a:rPr>
                      <m:t>17</m:t>
                    </m:r>
                  </m:oMath>
                </a14:m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RS" sz="2000" b="0" i="1" smtClean="0">
                        <a:latin typeface="Cambria Math" panose="02040503050406030204" pitchFamily="18" charset="0"/>
                      </a:rPr>
                      <m:t>84</m:t>
                    </m:r>
                  </m:oMath>
                </a14:m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75C01B-BEFB-4BF5-B22B-423ECCCD40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5326" y="1090863"/>
                <a:ext cx="11181348" cy="5508297"/>
              </a:xfrm>
              <a:blipFill>
                <a:blip r:embed="rId2"/>
                <a:stretch>
                  <a:fillRect l="-794" t="-690" r="-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474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BD1935-6190-42F3-98BB-2E70545FE9FB}"/>
              </a:ext>
            </a:extLst>
          </p:cNvPr>
          <p:cNvSpPr/>
          <p:nvPr/>
        </p:nvSpPr>
        <p:spPr>
          <a:xfrm>
            <a:off x="3827282" y="3874416"/>
            <a:ext cx="4025246" cy="1527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7F480E-CDFB-4E96-87D1-5E121BD5001B}"/>
                  </a:ext>
                </a:extLst>
              </p:cNvPr>
              <p:cNvSpPr txBox="1"/>
              <p:nvPr/>
            </p:nvSpPr>
            <p:spPr>
              <a:xfrm>
                <a:off x="719017" y="433985"/>
                <a:ext cx="9395945" cy="160043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а)</a:t>
                </a:r>
                <a:r>
                  <a:rPr lang="sr-Latn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Вјероватноћа да смо изабрали полазника вишег од 180 цм.</a:t>
                </a:r>
              </a:p>
              <a:p>
                <a:pPr algn="ctr"/>
                <a:endParaRPr lang="sr-Latn-BA" sz="18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2000" b="1" i="1" smtClean="0">
                        <a:latin typeface="Cambria Math" panose="02040503050406030204" pitchFamily="18" charset="0"/>
                      </a:rPr>
                      <m:t>𝜮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1" i="1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</m:oMath>
                </a14:m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sr-Latn-BA" sz="200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sr-Latn-BA" sz="2000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RS" sz="2000" b="0" i="1" smtClean="0">
                        <a:latin typeface="Cambria Math" panose="02040503050406030204" pitchFamily="18" charset="0"/>
                      </a:rPr>
                      <m:t>83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∙0,0</m:t>
                    </m:r>
                    <m:r>
                      <a:rPr lang="sr-Latn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+0,</m:t>
                    </m:r>
                    <m:r>
                      <a:rPr lang="sr-Latn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17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</m:t>
                    </m:r>
                    <m:r>
                      <a:rPr lang="sr-Latn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84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R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𝟐𝟏𝟖</m:t>
                    </m:r>
                  </m:oMath>
                </a14:m>
                <a:endParaRPr lang="en-US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7F480E-CDFB-4E96-87D1-5E121BD50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17" y="433985"/>
                <a:ext cx="9395945" cy="1600438"/>
              </a:xfrm>
              <a:prstGeom prst="rect">
                <a:avLst/>
              </a:prstGeom>
              <a:blipFill>
                <a:blip r:embed="rId2"/>
                <a:stretch>
                  <a:fillRect l="-675" t="-2362" b="-23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5F075D-31CD-4448-9197-3F663BEB0DA5}"/>
                  </a:ext>
                </a:extLst>
              </p:cNvPr>
              <p:cNvSpPr txBox="1"/>
              <p:nvPr/>
            </p:nvSpPr>
            <p:spPr>
              <a:xfrm>
                <a:off x="719017" y="3020968"/>
                <a:ext cx="10162657" cy="32428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б)</a:t>
                </a:r>
                <a:r>
                  <a:rPr lang="sr-Latn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Ако знамо да смо изабрали полазника вишег од 180 цм, вјероватноћа  да се ради о студенту.</a:t>
                </a:r>
              </a:p>
              <a:p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sr-Cyrl-BA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Бајесова теорема:</a:t>
                </a:r>
              </a:p>
              <a:p>
                <a:pPr algn="ctr"/>
                <a:endParaRPr lang="sr-Latn-BA" sz="2000" b="1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𝒑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r-Cyrl-BA" sz="200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sr-Latn-BA" sz="200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17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</m:t>
                          </m:r>
                          <m:r>
                            <a:rPr lang="sr-Latn-R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84</m:t>
                          </m:r>
                        </m:num>
                        <m:den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Latn-RS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218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𝟔𝟓𝟓</m:t>
                      </m:r>
                    </m:oMath>
                  </m:oMathPara>
                </a14:m>
                <a:endParaRPr lang="sr-Latn-BA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5F075D-31CD-4448-9197-3F663BEB0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17" y="3020968"/>
                <a:ext cx="10162657" cy="3242811"/>
              </a:xfrm>
              <a:prstGeom prst="rect">
                <a:avLst/>
              </a:prstGeom>
              <a:blipFill>
                <a:blip r:embed="rId3"/>
                <a:stretch>
                  <a:fillRect l="-624" t="-1172" b="-117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074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1232E-49D1-4026-9C50-59CBA51BCF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8AFC6-2827-42DC-9736-6AB97548FF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0B543-E79A-4F7E-A04B-BEBFE61A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767" y="122395"/>
            <a:ext cx="7776465" cy="855505"/>
          </a:xfrm>
        </p:spPr>
        <p:txBody>
          <a:bodyPr/>
          <a:lstStyle/>
          <a:p>
            <a:r>
              <a:rPr lang="sr-Cyrl-BA" b="1" dirty="0">
                <a:latin typeface="Calibri" panose="020F0502020204030204" pitchFamily="34" charset="0"/>
                <a:cs typeface="Calibri" panose="020F0502020204030204" pitchFamily="34" charset="0"/>
              </a:rPr>
              <a:t>Основни појмови и формуле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421D99-1843-409F-B3BA-015E00A74E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0890" y="1215923"/>
                <a:ext cx="11710218" cy="5519682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sr-Cyrl-BA" sz="20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ПЕРМУТАЦИЈЕ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Користе се за одређивање распореда свих елемената, при чему је битан њихов редослијед. 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Пермутације без понављања: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sr-Latn-BA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Пермутације са понављањем: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sr-Cyrl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R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acc>
                      </m:e>
                      <m:sub>
                        <m:f>
                          <m:fPr>
                            <m:ctrlPr>
                              <a:rPr lang="sr-Cyrl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sSub>
                              <m:sSubPr>
                                <m:ctrlPr>
                                  <a:rPr lang="sr-Cyrl-BA" sz="2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sr-Cyrl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sr-Cyrl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den>
                        </m:f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...∙</m:t>
                        </m:r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КОМБИНАЦИЈЕ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Користе се за одређивање распореда </a:t>
                </a:r>
                <a:r>
                  <a:rPr lang="sr-Latn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 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елемената из скупа од</a:t>
                </a:r>
                <a:r>
                  <a:rPr lang="sr-Latn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n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елемената, при чему њихов редослијед није битан. 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Комбинације без понављања: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Комбинације са понављањем:</a:t>
                </a:r>
                <a:r>
                  <a:rPr lang="sr-Latn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sr-Latn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ВАРИЈАЦИЈЕ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Користе се за одређивање распореда </a:t>
                </a:r>
                <a:r>
                  <a:rPr lang="sr-Latn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 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елемената из скупа од</a:t>
                </a:r>
                <a:r>
                  <a:rPr lang="sr-Latn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n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елемената, при чему је њихов редослијед битан.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Варијације без понављања: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Варијације са понављањем:</a:t>
                </a:r>
                <a:r>
                  <a:rPr lang="sr-Latn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sr-Latn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20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421D99-1843-409F-B3BA-015E00A74E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0890" y="1215923"/>
                <a:ext cx="11710218" cy="5519682"/>
              </a:xfrm>
              <a:blipFill>
                <a:blip r:embed="rId2"/>
                <a:stretch>
                  <a:fillRect l="-651" t="-1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15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01F665-3BFA-4C80-9DE1-ED6C25E8FC9E}"/>
              </a:ext>
            </a:extLst>
          </p:cNvPr>
          <p:cNvSpPr/>
          <p:nvPr/>
        </p:nvSpPr>
        <p:spPr>
          <a:xfrm>
            <a:off x="3619500" y="2501900"/>
            <a:ext cx="5232400" cy="1346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4C0C70-2B75-4C92-989C-4B898561C0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7135" y="178696"/>
                <a:ext cx="10401300" cy="391851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ЗАДАТАК 1:</a:t>
                </a:r>
              </a:p>
              <a:p>
                <a:pPr marL="0" indent="0">
                  <a:buNone/>
                </a:pPr>
                <a:r>
                  <a:rPr lang="sr-Cyrl-BA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Неписмено дијете саставља ријечи од слова ААИИКССТТТ. </a:t>
                </a:r>
              </a:p>
              <a:p>
                <a:pPr marL="0" indent="0">
                  <a:buNone/>
                </a:pPr>
                <a:r>
                  <a:rPr lang="sr-Cyrl-BA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Колика је вјероватноћа да ће саставити ријеч СТАТИСТИКА?</a:t>
                </a:r>
              </a:p>
              <a:p>
                <a:pPr marL="0" indent="0">
                  <a:buNone/>
                </a:pPr>
                <a:endParaRPr lang="sr-Cyrl-BA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800" b="1" i="1" smtClean="0">
                              <a:latin typeface="Cambria Math" panose="02040503050406030204" pitchFamily="18" charset="0"/>
                            </a:rPr>
                            <m:t>број повољних случајева</m:t>
                          </m:r>
                        </m:num>
                        <m:den>
                          <m:r>
                            <a:rPr lang="sr-Cyrl-BA" sz="2800" b="1" i="1" smtClean="0">
                              <a:latin typeface="Cambria Math" panose="02040503050406030204" pitchFamily="18" charset="0"/>
                            </a:rPr>
                            <m:t>број могућих случајева</m:t>
                          </m:r>
                        </m:den>
                      </m:f>
                    </m:oMath>
                  </m:oMathPara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4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8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4C0C70-2B75-4C92-989C-4B898561C0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7135" y="178696"/>
                <a:ext cx="10401300" cy="3918519"/>
              </a:xfrm>
              <a:blipFill>
                <a:blip r:embed="rId2"/>
                <a:stretch>
                  <a:fillRect l="-1343" t="-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684920" y="4777518"/>
                <a:ext cx="7165729" cy="12516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2,2,2,3</m:t>
                                  </m:r>
                                </m:den>
                              </m:f>
                            </m:sub>
                          </m:sSub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10!</m:t>
                              </m:r>
                            </m:num>
                            <m:den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2!</m:t>
                              </m:r>
                              <m:r>
                                <a:rPr lang="sr-Latn-BA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∙2!∙2!∙3!</m:t>
                              </m:r>
                            </m:den>
                          </m:f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𝟎𝟎𝟎𝟎𝟏𝟑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920" y="4777518"/>
                <a:ext cx="7165729" cy="12516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412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51426-5F7E-44B0-835F-85295C40F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31800"/>
            <a:ext cx="10922000" cy="2531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2</a:t>
            </a:r>
            <a:r>
              <a:rPr lang="sr-Cyrl-BA" sz="24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sr-Cyrl-BA" sz="2800" dirty="0">
                <a:latin typeface="Calibri" panose="020F0502020204030204" pitchFamily="34" charset="0"/>
                <a:cs typeface="Calibri" panose="020F0502020204030204" pitchFamily="34" charset="0"/>
              </a:rPr>
              <a:t>Од укупно петнаест (15) производа, једанаест (11) производа припада првој класи. Случајно се узима 6 производа. Колика је вјероватноћа да од 6 узетих производа, 4 буду производи прве класе?</a:t>
            </a:r>
            <a:endParaRPr lang="sr-Latn-BA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579413" y="3572411"/>
                <a:ext cx="7134774" cy="1198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15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1980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5005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𝟑𝟗𝟓𝟔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413" y="3572411"/>
                <a:ext cx="7134774" cy="11984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624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0F878-F88A-4A84-8B79-8DF37149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96850"/>
            <a:ext cx="11868150" cy="262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</a:t>
            </a:r>
            <a:r>
              <a:rPr lang="sr-Latn-BA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r-Cyrl-BA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sr-Latn-BA" sz="28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кутији се налази 5 бијелих, 4 црне и 6 црвених куглица. Извлаче се 3 куглице одједном.  Колика је вјероватноћа: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а) да све три куглице буду црне,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б) да бар једна куглица буде бијела,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в) да двије куглице буду црне и једна црвена, и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г) да бар двије куглице буду исте боје.</a:t>
            </a:r>
          </a:p>
          <a:p>
            <a:pPr marL="0" indent="0">
              <a:spcBef>
                <a:spcPts val="600"/>
              </a:spcBef>
              <a:buNone/>
            </a:pPr>
            <a:endParaRPr lang="sr-Cyrl-BA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46184" y="2980848"/>
                <a:ext cx="11869615" cy="3529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sr-Cyrl-BA" sz="2200" b="1" dirty="0"/>
                  <a:t>а) </a:t>
                </a:r>
                <a:r>
                  <a:rPr lang="sr-Latn-BA" sz="2200" b="1" dirty="0"/>
                  <a:t>				</a:t>
                </a:r>
                <a:r>
                  <a:rPr lang="en-US" sz="2200" b="1" dirty="0"/>
                  <a:t>  </a:t>
                </a:r>
                <a:r>
                  <a:rPr lang="sr-Latn-BA" sz="2200" b="1" dirty="0"/>
                  <a:t>				</a:t>
                </a:r>
                <a:r>
                  <a:rPr lang="en-US" sz="2200" b="1" dirty="0"/>
                  <a:t>   </a:t>
                </a:r>
                <a:r>
                  <a:rPr lang="sr-Cyrl-BA" sz="2200" b="1" dirty="0"/>
                  <a:t>б)</a:t>
                </a:r>
                <a:r>
                  <a:rPr lang="sr-Latn-BA" sz="2200" b="1" dirty="0"/>
                  <a:t>								</a:t>
                </a:r>
                <a:r>
                  <a:rPr lang="en-US" sz="2200" b="1" dirty="0"/>
                  <a:t>     </a:t>
                </a:r>
                <a:r>
                  <a:rPr lang="sr-Cyrl-BA" sz="2200" b="1" dirty="0"/>
                  <a:t>в)</a:t>
                </a:r>
                <a:r>
                  <a:rPr lang="sr-Latn-BA" sz="2200" b="1" dirty="0"/>
                  <a:t>	</a:t>
                </a:r>
                <a:endParaRPr lang="sr-Cyrl-BA" sz="2200" b="1" dirty="0"/>
              </a:p>
              <a:p>
                <a:pPr>
                  <a:lnSpc>
                    <a:spcPct val="16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5+4+6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𝟎𝟎𝟖𝟖</m:t>
                    </m:r>
                  </m:oMath>
                </a14:m>
                <a:r>
                  <a:rPr lang="en-US" sz="2200" dirty="0"/>
                  <a:t>      </a:t>
                </a:r>
                <a:r>
                  <a:rPr lang="sr-Latn-BA" sz="2200" dirty="0"/>
                  <a:t>			</a:t>
                </a: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𝟕𝟑𝟔𝟑</m:t>
                    </m:r>
                  </m:oMath>
                </a14:m>
                <a:r>
                  <a:rPr lang="sr-Latn-BA" sz="2200" dirty="0"/>
                  <a:t>	</a:t>
                </a:r>
                <a:r>
                  <a:rPr lang="en-US" sz="2200" dirty="0"/>
                  <a:t>    </a:t>
                </a:r>
                <a:r>
                  <a:rPr lang="sr-Latn-BA" sz="2200" dirty="0"/>
                  <a:t>			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𝟎𝟕𝟗𝟏</m:t>
                    </m:r>
                  </m:oMath>
                </a14:m>
                <a:endParaRPr lang="sr-Latn-BA" sz="2200" b="1" dirty="0"/>
              </a:p>
              <a:p>
                <a:pPr>
                  <a:spcBef>
                    <a:spcPts val="600"/>
                  </a:spcBef>
                </a:pPr>
                <a:endParaRPr lang="sr-Latn-BA" sz="2200" dirty="0"/>
              </a:p>
              <a:p>
                <a:pPr>
                  <a:spcBef>
                    <a:spcPts val="600"/>
                  </a:spcBef>
                </a:pPr>
                <a:r>
                  <a:rPr lang="sr-Cyrl-BA" sz="2200" b="1" dirty="0"/>
                  <a:t>г) </a:t>
                </a:r>
                <a:r>
                  <a:rPr lang="sr-Latn-BA" sz="2200" b="1" dirty="0"/>
                  <a:t> 	</a:t>
                </a:r>
                <a:r>
                  <a:rPr lang="sr-Cyrl-BA" sz="2200" dirty="0"/>
                  <a:t>бар 2 бијеле			</a:t>
                </a:r>
                <a:r>
                  <a:rPr lang="sr-Latn-BA" sz="2200" dirty="0"/>
                  <a:t> </a:t>
                </a:r>
                <a:r>
                  <a:rPr lang="sr-Cyrl-BA" sz="2200" dirty="0"/>
                  <a:t>бар 2 црне			</a:t>
                </a:r>
                <a:r>
                  <a:rPr lang="sr-Latn-BA" sz="2200" dirty="0"/>
                  <a:t> </a:t>
                </a:r>
                <a:r>
                  <a:rPr lang="sr-Cyrl-BA" sz="2200" dirty="0"/>
                  <a:t>бар 2 црвене</a:t>
                </a:r>
              </a:p>
              <a:p>
                <a:pPr>
                  <a:spcBef>
                    <a:spcPts val="600"/>
                  </a:spcBef>
                </a:pPr>
                <a:endParaRPr lang="sr-Cyrl-BA" sz="2200" dirty="0"/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200" i="1">
                        <a:latin typeface="Cambria Math" panose="02040503050406030204" pitchFamily="18" charset="0"/>
                      </a:rPr>
                      <m:t>..</m:t>
                    </m:r>
                  </m:oMath>
                </a14:m>
                <a:r>
                  <a:rPr lang="sr-Cyrl-BA" sz="2200" dirty="0"/>
                  <a:t>	</a:t>
                </a:r>
                <a:r>
                  <a:rPr lang="sr-Latn-BA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Cyrl-BA" sz="2200" i="1">
                        <a:latin typeface="Cambria Math" panose="02040503050406030204" pitchFamily="18" charset="0"/>
                      </a:rPr>
                      <m:t>=..</m:t>
                    </m:r>
                  </m:oMath>
                </a14:m>
                <a:r>
                  <a:rPr lang="sr-Cyrl-BA" sz="2200" dirty="0"/>
                  <a:t> 	</a:t>
                </a:r>
                <a:r>
                  <a:rPr lang="sr-Latn-BA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Cyrl-BA" sz="2200" i="1">
                        <a:latin typeface="Cambria Math" panose="02040503050406030204" pitchFamily="18" charset="0"/>
                      </a:rPr>
                      <m:t>=..</m:t>
                    </m:r>
                  </m:oMath>
                </a14:m>
                <a:endParaRPr lang="sr-Cyrl-BA" sz="22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84" y="2980848"/>
                <a:ext cx="11869615" cy="3529364"/>
              </a:xfrm>
              <a:prstGeom prst="rect">
                <a:avLst/>
              </a:prstGeom>
              <a:blipFill>
                <a:blip r:embed="rId2"/>
                <a:stretch>
                  <a:fillRect l="-668" t="-1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943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DB716-AAD0-4228-9643-BE4FF8E59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292100"/>
            <a:ext cx="11506200" cy="1862015"/>
          </a:xfrm>
        </p:spPr>
        <p:txBody>
          <a:bodyPr/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ЗАДАТАК </a:t>
            </a:r>
            <a:r>
              <a:rPr lang="sr-Latn-RS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sr-Cyrl-BA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sr-Cyrl-BA" sz="2800" dirty="0">
                <a:latin typeface="Calibri" panose="020F0502020204030204" pitchFamily="34" charset="0"/>
                <a:cs typeface="Calibri" panose="020F0502020204030204" pitchFamily="34" charset="0"/>
              </a:rPr>
              <a:t>Новчић се баца четири пута. Колика је вјероватноћа да писмо падне </a:t>
            </a:r>
            <a:r>
              <a:rPr lang="sr-Cyrl-BA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бар</a:t>
            </a:r>
            <a:r>
              <a:rPr lang="sr-Cyrl-BA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BA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једном</a:t>
            </a:r>
            <a:r>
              <a:rPr lang="sr-Cyrl-BA" sz="2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endParaRPr lang="sr-Cyrl-BA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r-Cyrl-BA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800469" y="2410363"/>
                <a:ext cx="8540262" cy="22032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sr-Cyrl-BA" sz="2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sr-Cyrl-BA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Рјешавање преко супротних догађаја:</a:t>
                </a:r>
                <a:endParaRPr lang="sr-Latn-BA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sr-Latn-BA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Cyrl-BA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Cyrl-BA" sz="2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𝟗𝟑𝟕𝟓</m:t>
                      </m:r>
                    </m:oMath>
                  </m:oMathPara>
                </a14:m>
                <a:endParaRPr lang="sr-Cyrl-BA" sz="2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469" y="2410363"/>
                <a:ext cx="8540262" cy="2203232"/>
              </a:xfrm>
              <a:prstGeom prst="rect">
                <a:avLst/>
              </a:prstGeom>
              <a:blipFill>
                <a:blip r:embed="rId2"/>
                <a:stretch>
                  <a:fillRect b="-2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085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873161-2BA8-4488-A9A4-526C9C8099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5221" y="368968"/>
                <a:ext cx="11036968" cy="617621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  <a:r>
                  <a:rPr lang="sr-Cyrl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У једном погону раде 3 машине. У току једног дана, вјероватноћа квара на првој износи 0,11, на другој 0,22 и на трећој 0,15.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а) да се ниједна машина неће покварити у току дана,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б) да се бар једна машина неће покварити у току дана.</a:t>
                </a:r>
              </a:p>
              <a:p>
                <a:pPr marL="0" indent="0"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Вјероватноће квара:</a:t>
                </a:r>
                <a:r>
                  <a:rPr lang="sr-Latn-B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	       </a:t>
                </a:r>
                <a:r>
                  <a:rPr lang="sr-Cyrl-BA" sz="2000" u="sng" dirty="0">
                    <a:latin typeface="Calibri" panose="020F0502020204030204" pitchFamily="34" charset="0"/>
                    <a:cs typeface="Calibri" panose="020F0502020204030204" pitchFamily="34" charset="0"/>
                  </a:rPr>
                  <a:t>Вјероватноће рада: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=0,11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=0,89</m:t>
                      </m:r>
                    </m:oMath>
                  </m:oMathPara>
                </a14:m>
                <a:endParaRPr lang="sr-Latn-BA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78</m:t>
                      </m:r>
                    </m:oMath>
                  </m:oMathPara>
                </a14:m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85</m:t>
                      </m:r>
                    </m:oMath>
                  </m:oMathPara>
                </a14:m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а)</a:t>
                </a: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=0,89∙0,78∙0,85=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𝟓𝟗𝟎𝟏</m:t>
                    </m:r>
                  </m:oMath>
                </a14:m>
                <a:endParaRPr lang="sr-Cyrl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б)</a:t>
                </a:r>
                <a:r>
                  <a:rPr lang="sr-Latn-B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=1−0,11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∙0,22∙0,15=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𝟗𝟗𝟔</m:t>
                    </m:r>
                  </m:oMath>
                </a14:m>
                <a:endParaRPr lang="sr-Latn-BA" sz="24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873161-2BA8-4488-A9A4-526C9C8099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5221" y="368968"/>
                <a:ext cx="11036968" cy="6176211"/>
              </a:xfrm>
              <a:blipFill>
                <a:blip r:embed="rId2"/>
                <a:stretch>
                  <a:fillRect l="-1149" t="-1027" b="-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4414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3DD52FE-AE12-4019-BB57-C4356808E70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85009" y="695345"/>
                <a:ext cx="5374106" cy="5467310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  <a:r>
                  <a:rPr lang="sr-Cyrl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2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Два топа гађају једну мету са различитих удаљености. Вјероватноћа да први топ погоди мету је 0,7, а други 0,4. Оба топа пуцају истовремено. Која је вјероватноћа да ће мета бити погођена?</a:t>
                </a:r>
              </a:p>
              <a:p>
                <a:pPr marL="0" indent="0">
                  <a:buNone/>
                </a:pPr>
                <a:endParaRPr lang="sr-Latn-BA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sz="23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sz="2300" b="0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sz="2300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3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sr-Latn-BA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=0,7+0,4−0,7∙0,4=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𝟖𝟐</m:t>
                    </m:r>
                  </m:oMath>
                </a14:m>
                <a:endParaRPr lang="sr-Latn-BA" sz="2300" b="1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3DD52FE-AE12-4019-BB57-C4356808E7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85009" y="695345"/>
                <a:ext cx="5374106" cy="5467310"/>
              </a:xfrm>
              <a:blipFill>
                <a:blip r:embed="rId2"/>
                <a:stretch>
                  <a:fillRect l="-2113" t="-1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6F393F9-DFB8-4E07-91CA-DC47B58E3C8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79959" y="695345"/>
                <a:ext cx="5727032" cy="5467311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7</a:t>
                </a:r>
                <a:r>
                  <a:rPr lang="sr-Cyrl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Од 123 анкетирана студента, 100 је уписало студијски програм Економија и пословно управљање, а остали Пословну информатику. Колика је вјероватноћа да ћемо узастопно извући 3 студента Пословне информатике?</a:t>
                </a:r>
              </a:p>
              <a:p>
                <a:pPr marL="0" indent="0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RS" sz="28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num>
                      <m:den>
                        <m:r>
                          <a:rPr lang="sr-Cyrl-RS" sz="2800" b="0" i="1" smtClean="0">
                            <a:latin typeface="Cambria Math" panose="02040503050406030204" pitchFamily="18" charset="0"/>
                          </a:rPr>
                          <m:t>123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R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22</m:t>
                        </m:r>
                      </m:num>
                      <m:den>
                        <m:r>
                          <a:rPr lang="sr-Cyrl-R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122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R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sr-Cyrl-R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121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𝟎𝟎𝟔</m:t>
                    </m:r>
                  </m:oMath>
                </a14:m>
                <a:endParaRPr lang="sr-Latn-BA" sz="2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sz="2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6F393F9-DFB8-4E07-91CA-DC47B58E3C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79959" y="695345"/>
                <a:ext cx="5727032" cy="5467311"/>
              </a:xfrm>
              <a:blipFill>
                <a:blip r:embed="rId3"/>
                <a:stretch>
                  <a:fillRect l="-2208" t="-1157" r="-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6039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0A57ECF-16C9-4CBF-A136-4FA705039C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7726" y="433136"/>
                <a:ext cx="10892590" cy="59997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  <a:r>
                  <a:rPr lang="sr-Cyrl-BA" sz="2800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Студент долази на испит знајући 85 од 100 питања. На испиту извлачи цедуљу са 3 питања (претпоставимо да питања на цедуљама нису подијељена по дијеловима испитне материје, тако да може добити било која 3 питања). Колика је вјероватноћа да ће студент положити испит, ако</a:t>
                </a:r>
                <a:r>
                  <a:rPr lang="sr-Latn-BA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је потребно да тачно одговори на сва три питања са цедуље?</a:t>
                </a:r>
              </a:p>
              <a:p>
                <a:pPr marL="0" indent="0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85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𝟔𝟏</m:t>
                      </m:r>
                    </m:oMath>
                  </m:oMathPara>
                </a14:m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85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84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99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83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𝟔𝟏</m:t>
                      </m:r>
                    </m:oMath>
                  </m:oMathPara>
                </a14:m>
                <a:endParaRPr lang="en-US" sz="2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0A57ECF-16C9-4CBF-A136-4FA705039C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7726" y="433136"/>
                <a:ext cx="10892590" cy="5999748"/>
              </a:xfrm>
              <a:blipFill>
                <a:blip r:embed="rId2"/>
                <a:stretch>
                  <a:fillRect l="-1164" t="-1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25D82C8-821A-4467-8654-C3842C2FC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435" l="9589" r="89954">
                        <a14:foregroundMark x1="58447" y1="81739" x2="54338" y2="73043"/>
                        <a14:foregroundMark x1="44292" y1="82609" x2="69863" y2="90435"/>
                        <a14:foregroundMark x1="69863" y1="90435" x2="52511" y2="70000"/>
                        <a14:foregroundMark x1="52511" y1="70000" x2="47489" y2="70000"/>
                        <a14:foregroundMark x1="51598" y1="77826" x2="51142" y2="83478"/>
                        <a14:foregroundMark x1="65297" y1="86087" x2="42922" y2="76087"/>
                        <a14:foregroundMark x1="42922" y1="76087" x2="56164" y2="83913"/>
                        <a14:foregroundMark x1="55708" y1="70870" x2="68493" y2="76957"/>
                        <a14:foregroundMark x1="68950" y1="80435" x2="67580" y2="83913"/>
                        <a14:foregroundMark x1="47489" y1="75217" x2="59817" y2="80435"/>
                        <a14:foregroundMark x1="26941" y1="73043" x2="26941" y2="73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813" y="4667250"/>
            <a:ext cx="20859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9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6035</TotalTime>
  <Words>969</Words>
  <Application>Microsoft Macintosh PowerPoint</Application>
  <PresentationFormat>Widescreen</PresentationFormat>
  <Paragraphs>100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Gill Sans MT</vt:lpstr>
      <vt:lpstr>Parcel</vt:lpstr>
      <vt:lpstr>Теорија вјероватноће</vt:lpstr>
      <vt:lpstr>Основни појмови и формуле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УСЛОВНА ВЈЕРОВАТНОЋА</vt:lpstr>
      <vt:lpstr>PowerPoint Presentation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Теорија вјероватноће</dc:title>
  <dc:creator>Marić, Milica</dc:creator>
  <cp:lastModifiedBy>Milica Maric</cp:lastModifiedBy>
  <cp:revision>54</cp:revision>
  <dcterms:created xsi:type="dcterms:W3CDTF">2022-03-12T17:34:29Z</dcterms:created>
  <dcterms:modified xsi:type="dcterms:W3CDTF">2026-03-16T09:19:52Z</dcterms:modified>
</cp:coreProperties>
</file>