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58" r:id="rId4"/>
    <p:sldId id="261" r:id="rId5"/>
    <p:sldId id="259" r:id="rId6"/>
    <p:sldId id="260" r:id="rId7"/>
    <p:sldId id="278" r:id="rId8"/>
    <p:sldId id="262" r:id="rId9"/>
    <p:sldId id="264" r:id="rId10"/>
    <p:sldId id="265" r:id="rId11"/>
    <p:sldId id="263" r:id="rId12"/>
    <p:sldId id="279" r:id="rId13"/>
    <p:sldId id="280" r:id="rId14"/>
    <p:sldId id="272" r:id="rId15"/>
    <p:sldId id="281" r:id="rId16"/>
    <p:sldId id="282" r:id="rId17"/>
    <p:sldId id="283" r:id="rId18"/>
    <p:sldId id="274" r:id="rId19"/>
    <p:sldId id="275" r:id="rId20"/>
    <p:sldId id="284" r:id="rId21"/>
    <p:sldId id="285" r:id="rId22"/>
    <p:sldId id="26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58"/>
    <p:restoredTop sz="94598"/>
  </p:normalViewPr>
  <p:slideViewPr>
    <p:cSldViewPr snapToGrid="0">
      <p:cViewPr varScale="1">
        <p:scale>
          <a:sx n="151" d="100"/>
          <a:sy n="151" d="100"/>
        </p:scale>
        <p:origin x="134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1C5794-A797-42A2-93F2-58CBB331035F}" type="datetimeFigureOut">
              <a:rPr lang="en-US" smtClean="0"/>
              <a:t>4/24/26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92942-6465-4455-B70B-16E4740E4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970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0165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625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524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231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309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4/24/26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98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842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758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4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4/24/26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156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3AA51EDF-C66B-4113-872A-A9ECF050799E}" type="datetimeFigureOut">
              <a:rPr lang="en-US" smtClean="0"/>
              <a:t>4/24/26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1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3AA51EDF-C66B-4113-872A-A9ECF050799E}" type="datetimeFigureOut">
              <a:rPr lang="en-US" smtClean="0"/>
              <a:t>4/24/26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402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478E4-0949-4795-A099-1D0110B592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АНАЛИЗА ВАРИЈАНСЕ</a:t>
            </a:r>
            <a:b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(АНОВА)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100;p1">
            <a:extLst>
              <a:ext uri="{FF2B5EF4-FFF2-40B4-BE49-F238E27FC236}">
                <a16:creationId xmlns:a16="http://schemas.microsoft.com/office/drawing/2014/main" id="{53CC6A68-7B28-4771-935E-5ABB3B023EC4}"/>
              </a:ext>
            </a:extLst>
          </p:cNvPr>
          <p:cNvSpPr txBox="1"/>
          <p:nvPr/>
        </p:nvSpPr>
        <p:spPr>
          <a:xfrm>
            <a:off x="4565855" y="5597171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alibri" panose="020F0502020204030204" pitchFamily="34" charset="0"/>
                <a:ea typeface="Gill Sans"/>
                <a:cs typeface="Calibri" panose="020F0502020204030204" pitchFamily="34" charset="0"/>
                <a:sym typeface="Gill Sans"/>
              </a:rPr>
              <a:t>Милица Марић, ма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alibri" panose="020F0502020204030204" pitchFamily="34" charset="0"/>
                <a:ea typeface="Corbel"/>
                <a:cs typeface="Calibri" panose="020F0502020204030204" pitchFamily="34" charset="0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alibri" panose="020F0502020204030204" pitchFamily="34" charset="0"/>
              <a:ea typeface="Corbel"/>
              <a:cs typeface="Calibri" panose="020F0502020204030204" pitchFamily="34" charset="0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Calibri" panose="020F0502020204030204" pitchFamily="34" charset="0"/>
              <a:ea typeface="Gill Sans"/>
              <a:cs typeface="Calibri" panose="020F0502020204030204" pitchFamily="34" charset="0"/>
              <a:sym typeface="Gill San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FD32FD3-74A0-4415-B4BB-B3D8322F1A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467237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>
                <a:latin typeface="Calibri" panose="020F0502020204030204" pitchFamily="34" charset="0"/>
                <a:cs typeface="Calibri" panose="020F0502020204030204" pitchFamily="34" charset="0"/>
              </a:rPr>
              <a:t>Вјежбе 8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362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F29551-B7BE-4FE7-B90D-978630847F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6925" y="247771"/>
                <a:ext cx="6800570" cy="66663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b="1" dirty="0"/>
                  <a:t>За рачунање</a:t>
                </a:r>
                <a:r>
                  <a:rPr lang="sr-Cyrl-BA" sz="2400" b="1" dirty="0"/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sr-Latn-BA" sz="24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sup>
                      <m:e>
                        <m:nary>
                          <m:naryPr>
                            <m:chr m:val="∑"/>
                            <m:ctrlPr>
                              <a:rPr lang="sr-Latn-BA" sz="2400" b="1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sr-Latn-BA" sz="2400" b="1" i="1" smtClean="0">
                                <a:latin typeface="Cambria Math" panose="02040503050406030204" pitchFamily="18" charset="0"/>
                              </a:rPr>
                              <m:t>𝒋</m:t>
                            </m:r>
                            <m:r>
                              <a:rPr lang="sr-Latn-BA" sz="2400" b="1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sr-Latn-BA" sz="2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sr-Latn-BA" sz="2400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p>
                          <m:e>
                            <m:sSubSup>
                              <m:sSubSupPr>
                                <m:ctrlPr>
                                  <a:rPr lang="sr-Latn-BA" sz="2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BA" sz="2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sr-Latn-BA" sz="2400" b="1" i="1" smtClean="0">
                                    <a:latin typeface="Cambria Math" panose="02040503050406030204" pitchFamily="18" charset="0"/>
                                  </a:rPr>
                                  <m:t>𝒊𝒋</m:t>
                                </m:r>
                              </m:sub>
                              <m:sup>
                                <m:r>
                                  <a:rPr lang="sr-Latn-BA" sz="24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e>
                        </m:nary>
                      </m:e>
                    </m:nary>
                  </m:oMath>
                </a14:m>
                <a:r>
                  <a:rPr lang="sr-Cyrl-BA" sz="2400" b="1" dirty="0"/>
                  <a:t> </a:t>
                </a:r>
                <a:r>
                  <a:rPr lang="sr-Cyrl-BA" b="1" dirty="0"/>
                  <a:t>користимо сљедећу табелу:</a:t>
                </a: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F29551-B7BE-4FE7-B90D-978630847F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6925" y="247771"/>
                <a:ext cx="6800570" cy="666630"/>
              </a:xfrm>
              <a:blipFill>
                <a:blip r:embed="rId2"/>
                <a:stretch>
                  <a:fillRect l="-8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2FE1CAC-A268-4AC0-8651-A02B7DF132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2330470"/>
              </p:ext>
            </p:extLst>
          </p:nvPr>
        </p:nvGraphicFramePr>
        <p:xfrm>
          <a:off x="765779" y="1263978"/>
          <a:ext cx="7116980" cy="338814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65429">
                  <a:extLst>
                    <a:ext uri="{9D8B030D-6E8A-4147-A177-3AD203B41FA5}">
                      <a16:colId xmlns:a16="http://schemas.microsoft.com/office/drawing/2014/main" val="4218254805"/>
                    </a:ext>
                  </a:extLst>
                </a:gridCol>
                <a:gridCol w="1665429">
                  <a:extLst>
                    <a:ext uri="{9D8B030D-6E8A-4147-A177-3AD203B41FA5}">
                      <a16:colId xmlns:a16="http://schemas.microsoft.com/office/drawing/2014/main" val="2133814108"/>
                    </a:ext>
                  </a:extLst>
                </a:gridCol>
                <a:gridCol w="2125487">
                  <a:extLst>
                    <a:ext uri="{9D8B030D-6E8A-4147-A177-3AD203B41FA5}">
                      <a16:colId xmlns:a16="http://schemas.microsoft.com/office/drawing/2014/main" val="1845015880"/>
                    </a:ext>
                  </a:extLst>
                </a:gridCol>
                <a:gridCol w="1660635">
                  <a:extLst>
                    <a:ext uri="{9D8B030D-6E8A-4147-A177-3AD203B41FA5}">
                      <a16:colId xmlns:a16="http://schemas.microsoft.com/office/drawing/2014/main" val="3049135514"/>
                    </a:ext>
                  </a:extLst>
                </a:gridCol>
              </a:tblGrid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Становници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r-R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Гимназија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r-R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Економска школа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r-R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Техничка школа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95014625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1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20,3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25,0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517416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2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21,2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82186079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3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16,8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31659376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4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20,3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16359359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5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20,3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72880577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6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22,1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27396130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el-GR" sz="1600" b="1" dirty="0">
                          <a:latin typeface="Gill Sans MT (Body)"/>
                        </a:rPr>
                        <a:t>Σ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117,0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124,7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125,6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56050946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04B4129-52FB-466B-9D00-A53EC5CE0683}"/>
                  </a:ext>
                </a:extLst>
              </p:cNvPr>
              <p:cNvSpPr txBox="1"/>
              <p:nvPr/>
            </p:nvSpPr>
            <p:spPr>
              <a:xfrm>
                <a:off x="765779" y="5001699"/>
                <a:ext cx="6800570" cy="14367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sr-Latn-BA" sz="18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  <m:sup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nary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117</m:t>
                          </m:r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124,7</m:t>
                          </m:r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125,6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𝟑𝟔𝟕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𝟑𝟎</m:t>
                          </m:r>
                        </m:e>
                      </m:nary>
                    </m:oMath>
                  </m:oMathPara>
                </a14:m>
                <a:endParaRPr lang="en-US" dirty="0">
                  <a:solidFill>
                    <a:srgbClr val="000000"/>
                  </a:solidFill>
                </a:endParaRPr>
              </a:p>
              <a:p>
                <a:endParaRPr lang="en-US" b="1" dirty="0">
                  <a:solidFill>
                    <a:srgbClr val="000000"/>
                  </a:solidFill>
                </a:endParaRPr>
              </a:p>
              <a:p>
                <a:endParaRPr lang="en-US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04B4129-52FB-466B-9D00-A53EC5CE06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779" y="5001699"/>
                <a:ext cx="6800570" cy="1436740"/>
              </a:xfrm>
              <a:prstGeom prst="rect">
                <a:avLst/>
              </a:prstGeom>
              <a:blipFill>
                <a:blip r:embed="rId3"/>
                <a:stretch>
                  <a:fillRect l="-11381" t="-58772" b="-50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25209A2F-E5EA-4AF8-AF6E-75360C315195}"/>
              </a:ext>
            </a:extLst>
          </p:cNvPr>
          <p:cNvSpPr txBox="1"/>
          <p:nvPr/>
        </p:nvSpPr>
        <p:spPr>
          <a:xfrm>
            <a:off x="7882759" y="3916087"/>
            <a:ext cx="2406192" cy="736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Cyrl-BA" dirty="0">
                <a:latin typeface="Gill Sans MT (Body)"/>
              </a:rPr>
              <a:t>УКУПНО:</a:t>
            </a:r>
          </a:p>
          <a:p>
            <a:pPr>
              <a:lnSpc>
                <a:spcPct val="150000"/>
              </a:lnSpc>
            </a:pPr>
            <a:r>
              <a:rPr lang="sr-Latn-BA" b="1" dirty="0">
                <a:latin typeface="Gill Sans MT (Body)"/>
              </a:rPr>
              <a:t>367,30</a:t>
            </a:r>
            <a:endParaRPr lang="sr-Cyrl-BA" b="1" dirty="0">
              <a:latin typeface="Gill Sans MT (Body)"/>
            </a:endParaRPr>
          </a:p>
        </p:txBody>
      </p:sp>
    </p:spTree>
    <p:extLst>
      <p:ext uri="{BB962C8B-B14F-4D97-AF65-F5344CB8AC3E}">
        <p14:creationId xmlns:p14="http://schemas.microsoft.com/office/powerpoint/2010/main" val="4150300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5C9FE39-B49B-4922-B9FB-19E50D390EC4}"/>
              </a:ext>
            </a:extLst>
          </p:cNvPr>
          <p:cNvSpPr/>
          <p:nvPr/>
        </p:nvSpPr>
        <p:spPr>
          <a:xfrm>
            <a:off x="1494503" y="2959510"/>
            <a:ext cx="4003772" cy="10068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226178-C2C1-435C-A0AA-D79C96D6D6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09519" y="498061"/>
                <a:ext cx="10962968" cy="60960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Рачунамо </a:t>
                </a:r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F </a:t>
                </a: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вриједност:</a:t>
                </a:r>
              </a:p>
              <a:p>
                <a:pPr marL="0" indent="0">
                  <a:buNone/>
                </a:pPr>
                <a:endParaRPr kumimoji="0" lang="sr-Latn-B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sr-Latn-BA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kumimoji="0" lang="sr-Latn-BA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sr-Latn-BA" sz="18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sr-Latn-BA" sz="180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sr-Latn-BA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kumimoji="0" lang="sr-Latn-BA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den>
                      </m:f>
                      <m:r>
                        <a:rPr lang="sr-Latn-BA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0,056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0,17</m:t>
                          </m:r>
                        </m:den>
                      </m:f>
                      <m:r>
                        <a:rPr lang="sr-Latn-BA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1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𝟑𝟐</m:t>
                      </m:r>
                    </m:oMath>
                  </m:oMathPara>
                </a14:m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Font typeface="+mj-lt"/>
                  <a:buAutoNum type="arabicPeriod" startAt="5"/>
                  <a:tabLst/>
                  <a:defRPr/>
                </a:pP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6A21D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КОРАК: </a:t>
                </a: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Закључак</a:t>
                </a:r>
              </a:p>
              <a:p>
                <a:pPr marL="228600" lvl="1" indent="0">
                  <a:buClr>
                    <a:srgbClr val="9BAFB5"/>
                  </a:buClr>
                  <a:buNone/>
                  <a:defRPr/>
                </a:pPr>
                <a:endParaRPr lang="sr-Cyrl-BA" sz="18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28600" lvl="1" indent="0">
                  <a:buClr>
                    <a:srgbClr val="9BAFB5"/>
                  </a:buClr>
                  <a:buNone/>
                  <a:defRPr/>
                </a:pPr>
                <a:r>
                  <a:rPr lang="sr-Latn-BA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kumimoji="0" lang="sr-Latn-BA" sz="16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𝑭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RS" b="1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b="1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kumimoji="0" lang="en-US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&lt;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𝟑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,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𝟔𝟖</m:t>
                    </m:r>
                  </m:oMath>
                </a14:m>
                <a:r>
                  <a:rPr kumimoji="0" lang="sr-Latn-BA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r-Latn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m:rPr>
                        <m:nor/>
                      </m:rPr>
                      <a:rPr lang="sr-Latn-BA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sr-Cyrl-BA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се </m:t>
                    </m:r>
                    <m:r>
                      <m:rPr>
                        <m:nor/>
                      </m:rPr>
                      <a:rPr lang="sr-Cyrl-RS" b="1" i="0" dirty="0" smtClean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не </m:t>
                    </m:r>
                    <m:r>
                      <m:rPr>
                        <m:nor/>
                      </m:rPr>
                      <a:rPr lang="sr-Cyrl-BA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одбацује</m:t>
                    </m:r>
                  </m:oMath>
                </a14:m>
                <a:endParaRPr kumimoji="0" lang="sr-Latn-BA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28600" lvl="1" indent="0">
                  <a:buClr>
                    <a:srgbClr val="9BAFB5"/>
                  </a:buClr>
                  <a:buNone/>
                  <a:defRPr/>
                </a:pPr>
                <a:r>
                  <a:rPr lang="sr-Latn-BA" b="1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Latn-BA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𝑝</m:t>
                    </m:r>
                    <m:r>
                      <a:rPr lang="sr-Latn-BA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sr-Cyrl-RS" b="1" i="1" dirty="0" err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вриједност</m:t>
                    </m:r>
                    <m:r>
                      <a:rPr lang="sr-Cyrl-RS" b="1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= </m:t>
                    </m:r>
                    <m:r>
                      <a:rPr lang="sr-Cyrl-RS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0,</m:t>
                    </m:r>
                    <m:r>
                      <a:rPr lang="sr-Latn-RS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73</m:t>
                    </m:r>
                  </m:oMath>
                </a14:m>
              </a:p>
              <a:p>
                <a:pPr marL="228600" lvl="1" indent="0" algn="just">
                  <a:buClr>
                    <a:srgbClr val="9BAFB5"/>
                  </a:buClr>
                  <a:buNone/>
                  <a:defRPr/>
                </a:pPr>
                <a:r>
                  <a:rPr lang="sr-Cyrl-BA" sz="1800" b="1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endParaRPr lang="en-US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28600" lvl="1" indent="0" algn="just">
                  <a:buClr>
                    <a:srgbClr val="9BAFB5"/>
                  </a:buClr>
                  <a:buNone/>
                  <a:defRPr/>
                </a:pPr>
                <a:endParaRPr lang="en-US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28600" lvl="1" indent="0" algn="just">
                  <a:buClr>
                    <a:srgbClr val="9BAFB5"/>
                  </a:buClr>
                  <a:buNone/>
                  <a:defRPr/>
                </a:pPr>
                <a:r>
                  <a:rPr lang="en-US" sz="1800" b="1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Реализована вриједност статистике теста је мања од критичне вриједности теста (</a:t>
                </a:r>
                <a14:m>
                  <m:oMath xmlns:m="http://schemas.openxmlformats.org/officeDocument/2006/math">
                    <m:r>
                      <a:rPr lang="en-US" b="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0,</m:t>
                    </m:r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32</m:t>
                    </m:r>
                    <m:r>
                      <a:rPr lang="en-US" b="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sr-Latn-BA" b="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3,68</m:t>
                    </m:r>
                  </m:oMath>
                </a14:m>
                <a:r>
                  <a:rPr lang="sr-Cyrl-BA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), 	односно нисмо нашли довољно доказа за одбацивање нулте хипотезе, тако да уз ризик грешке од 	5% </a:t>
                </a:r>
                <a:r>
                  <a:rPr lang="sr-Cyrl-BA" sz="1800" b="1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тврдимо да нема довољно доказа да постоји значајна разлика у просјечним оцјенама из 	средње школе.</a:t>
                </a:r>
              </a:p>
              <a:p>
                <a:pPr marL="228600" lvl="1" indent="0" algn="just">
                  <a:buClr>
                    <a:srgbClr val="9BAFB5"/>
                  </a:buClr>
                  <a:buNone/>
                  <a:defRPr/>
                </a:pP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	Да смо одбацили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m:rPr>
                        <m:nor/>
                      </m:rPr>
                      <a:rPr lang="sr-Latn-BA" sz="18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sr-Latn-BA" sz="1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sr-Latn-BA" sz="18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Tukey-</a:t>
                </a:r>
                <a:r>
                  <a:rPr lang="sr-Cyrl-BA" sz="18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ев тест </a:t>
                </a:r>
                <a:r>
                  <a:rPr lang="sr-Cyrl-BA" sz="1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за одређивање гдје су присутне разлике</a:t>
                </a:r>
                <a:endParaRPr kumimoji="0" lang="sr-Cyrl-BA" sz="180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226178-C2C1-435C-A0AA-D79C96D6D6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09519" y="498061"/>
                <a:ext cx="10962968" cy="6096000"/>
              </a:xfrm>
              <a:blipFill>
                <a:blip r:embed="rId2"/>
                <a:stretch>
                  <a:fillRect l="-462" t="-624" r="-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5976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4018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12E1182-8892-3346-BB2F-2D6E9C84926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600200" y="859615"/>
                <a:ext cx="8991600" cy="1645920"/>
              </a:xfrm>
            </p:spPr>
            <p:txBody>
              <a:bodyPr/>
              <a:lstStyle/>
              <a:p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ХИ КВАДРАТ </a:t>
                </a: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  <a:r>
                  <a:rPr lang="sr-Cyrl-R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ТЕСТ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12E1182-8892-3346-BB2F-2D6E9C8492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600200" y="859615"/>
                <a:ext cx="8991600" cy="164592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B24E9B0-7AEF-E149-DE50-F47C8E51E9B7}"/>
              </a:ext>
            </a:extLst>
          </p:cNvPr>
          <p:cNvSpPr txBox="1">
            <a:spLocks/>
          </p:cNvSpPr>
          <p:nvPr/>
        </p:nvSpPr>
        <p:spPr>
          <a:xfrm>
            <a:off x="1731341" y="2833528"/>
            <a:ext cx="8991600" cy="3581340"/>
          </a:xfrm>
          <a:prstGeom prst="rect">
            <a:avLst/>
          </a:prstGeom>
        </p:spPr>
        <p:txBody>
          <a:bodyPr vert="horz" lIns="91440" tIns="45720" rIns="91440" bIns="45720" rtlCol="0" anchor="t" anchorCtr="1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BA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Тест једнакости пропорција више узорака (тест хомогености)</a:t>
            </a:r>
          </a:p>
          <a:p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sr-Cyrl-BA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испитује да ли су пропорције више скупова статистички значајно 	различите</a:t>
            </a:r>
          </a:p>
          <a:p>
            <a:r>
              <a:rPr lang="sr-Cyrl-BA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Анализа табела контингенције</a:t>
            </a:r>
          </a:p>
          <a:p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sr-Cyrl-BA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испитује да ли постоји веза између два атрибутивна обиљежја и да ли 	је она статистички значајна</a:t>
            </a:r>
          </a:p>
          <a:p>
            <a:r>
              <a:rPr lang="sr-Cyrl-BA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Тест прилагођености</a:t>
            </a:r>
          </a:p>
          <a:p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sr-Cyrl-BA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испитује у којој мјери су емприријски подаци прилагођени неком 	теоријском моделу распореда вјероватноћа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067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EC8A2-2AC3-434A-A6A5-8AFE679FF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3131" y="523613"/>
            <a:ext cx="8345738" cy="1188720"/>
          </a:xfrm>
        </p:spPr>
        <p:txBody>
          <a:bodyPr/>
          <a:lstStyle/>
          <a:p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Тест једнакости пропорција више узорака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3446A-B76C-49E3-B901-D8328CDCA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7757" y="2139886"/>
            <a:ext cx="9596486" cy="4194501"/>
          </a:xfrm>
        </p:spPr>
        <p:txBody>
          <a:bodyPr/>
          <a:lstStyle/>
          <a:p>
            <a:pPr marL="0" indent="0">
              <a:buNone/>
            </a:pPr>
            <a:r>
              <a:rPr lang="sr-Cyrl-BA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ЗАДАТАК:</a:t>
            </a:r>
          </a:p>
          <a:p>
            <a:pPr marL="0" indent="0" algn="just">
              <a:buNone/>
            </a:pPr>
            <a:r>
              <a:rPr lang="sr-Cyrl-B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 5 различитих испорука неког производа извучен је по један узорак и установљен број неисправних производа. Уз ризик грешке од 5%, утврдити да ли је значајна разлика у учешћу неисправних производа у ових 5 испорука. </a:t>
            </a: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1CF05AB-3A36-497B-B908-06A809EC95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9143080"/>
              </p:ext>
            </p:extLst>
          </p:nvPr>
        </p:nvGraphicFramePr>
        <p:xfrm>
          <a:off x="1653164" y="4024339"/>
          <a:ext cx="9041585" cy="1397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8380">
                  <a:extLst>
                    <a:ext uri="{9D8B030D-6E8A-4147-A177-3AD203B41FA5}">
                      <a16:colId xmlns:a16="http://schemas.microsoft.com/office/drawing/2014/main" val="2190619030"/>
                    </a:ext>
                  </a:extLst>
                </a:gridCol>
                <a:gridCol w="1352641">
                  <a:extLst>
                    <a:ext uri="{9D8B030D-6E8A-4147-A177-3AD203B41FA5}">
                      <a16:colId xmlns:a16="http://schemas.microsoft.com/office/drawing/2014/main" val="620442588"/>
                    </a:ext>
                  </a:extLst>
                </a:gridCol>
                <a:gridCol w="1352641">
                  <a:extLst>
                    <a:ext uri="{9D8B030D-6E8A-4147-A177-3AD203B41FA5}">
                      <a16:colId xmlns:a16="http://schemas.microsoft.com/office/drawing/2014/main" val="3810277565"/>
                    </a:ext>
                  </a:extLst>
                </a:gridCol>
                <a:gridCol w="1352641">
                  <a:extLst>
                    <a:ext uri="{9D8B030D-6E8A-4147-A177-3AD203B41FA5}">
                      <a16:colId xmlns:a16="http://schemas.microsoft.com/office/drawing/2014/main" val="411158312"/>
                    </a:ext>
                  </a:extLst>
                </a:gridCol>
                <a:gridCol w="1352641">
                  <a:extLst>
                    <a:ext uri="{9D8B030D-6E8A-4147-A177-3AD203B41FA5}">
                      <a16:colId xmlns:a16="http://schemas.microsoft.com/office/drawing/2014/main" val="310355998"/>
                    </a:ext>
                  </a:extLst>
                </a:gridCol>
                <a:gridCol w="1352641">
                  <a:extLst>
                    <a:ext uri="{9D8B030D-6E8A-4147-A177-3AD203B41FA5}">
                      <a16:colId xmlns:a16="http://schemas.microsoft.com/office/drawing/2014/main" val="2272027660"/>
                    </a:ext>
                  </a:extLst>
                </a:gridCol>
              </a:tblGrid>
              <a:tr h="375169">
                <a:tc>
                  <a:txBody>
                    <a:bodyPr/>
                    <a:lstStyle/>
                    <a:p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Узорак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9399425"/>
                  </a:ext>
                </a:extLst>
              </a:tr>
              <a:tr h="375169">
                <a:tc>
                  <a:txBody>
                    <a:bodyPr/>
                    <a:lstStyle/>
                    <a:p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Величина (</a:t>
                      </a:r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n)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110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126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147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120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7407860"/>
                  </a:ext>
                </a:extLst>
              </a:tr>
              <a:tr h="647552">
                <a:tc>
                  <a:txBody>
                    <a:bodyPr/>
                    <a:lstStyle/>
                    <a:p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Број неисправних</a:t>
                      </a:r>
                      <a:r>
                        <a:rPr lang="sr-Latn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(f)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545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9624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65AC254-62FB-425C-A982-E057E3E4FC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49728" y="250388"/>
                <a:ext cx="5547756" cy="577515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РЈЕШЕЊЕ:</a:t>
                </a:r>
              </a:p>
              <a:p>
                <a:pPr marL="342900" indent="-342900">
                  <a:buAutoNum type="arabicPeriod"/>
                </a:pPr>
                <a:r>
                  <a:rPr lang="sr-Cyrl-BA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Формулисање хипотеза</a:t>
                </a:r>
                <a:endParaRPr lang="sr-Latn-BA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Latn-BA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  </m:t>
                    </m:r>
                    <m:sSub>
                      <m:sSubPr>
                        <m:ctrlP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Cyrl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Cyrl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sr-Cyrl-BA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endParaRPr lang="sr-Latn-BA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 пропорције бар 2 скупа се међусобно 	          разликују</a:t>
                </a:r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Избор статистике теста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	За тестирање се користи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BA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тест</a:t>
                </a:r>
              </a:p>
              <a:p>
                <a:pPr marL="0" indent="0">
                  <a:buNone/>
                </a:pPr>
                <a:endParaRPr lang="sr-Cyrl-BA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КОРАК</a:t>
                </a:r>
                <a:r>
                  <a:rPr lang="sr-Cyrl-BA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 Одређивање табличне вриједности</a:t>
                </a:r>
              </a:p>
              <a:p>
                <a:pPr marL="0" indent="0">
                  <a:buNone/>
                </a:pP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Број степени слободе тражимо по формули: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=5−0−1=4</m:t>
                      </m:r>
                    </m:oMath>
                  </m:oMathPara>
                </a14:m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b>
                          <m:r>
                            <a:rPr lang="sr-Latn-BA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sr-Latn-BA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𝟎𝟓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b>
                        <m:sup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𝟒𝟖𝟖</m:t>
                      </m:r>
                    </m:oMath>
                  </m:oMathPara>
                </a14:m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65AC254-62FB-425C-A982-E057E3E4FC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9728" y="250388"/>
                <a:ext cx="5547756" cy="5775158"/>
              </a:xfrm>
              <a:blipFill>
                <a:blip r:embed="rId2"/>
                <a:stretch>
                  <a:fillRect l="-1142" t="-4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447C5754-89C7-4121-89B7-082CC0F11E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4766"/>
            <a:ext cx="5960881" cy="664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244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26DCD7-6FF3-48AA-8C0A-8AD7AA357EE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8156" y="162612"/>
                <a:ext cx="9813303" cy="6492711"/>
              </a:xfrm>
            </p:spPr>
            <p:txBody>
              <a:bodyPr>
                <a:normAutofit fontScale="92500" lnSpcReduction="10000"/>
              </a:bodyPr>
              <a:lstStyle/>
              <a:p>
                <a:pPr marL="342900" indent="-342900">
                  <a:buFont typeface="+mj-lt"/>
                  <a:buAutoNum type="arabicPeriod" startAt="4"/>
                </a:pPr>
                <a:r>
                  <a:rPr lang="sr-Cyrl-BA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КОРАК</a:t>
                </a: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: </a:t>
                </a:r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Правило одлучивања</a:t>
                </a:r>
              </a:p>
              <a:p>
                <a:pPr marL="342900" indent="-342900">
                  <a:buFont typeface="+mj-lt"/>
                  <a:buAutoNum type="arabicPeriod" startAt="4"/>
                </a:pPr>
                <a:endParaRPr lang="sr-Cyrl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Cyrl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p>
                          <m:r>
                            <a:rPr lang="sr-Cyrl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Cyrl-BA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𝟒𝟖𝟖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Cyrl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не </m:t>
                      </m:r>
                      <m:r>
                        <a:rPr lang="sr-Cyrl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одбацујемо нулту хипотезу</m:t>
                      </m:r>
                    </m:oMath>
                  </m:oMathPara>
                </a14:m>
                <a:endParaRPr lang="sr-Cyrl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Cyrl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p>
                          <m:r>
                            <a:rPr lang="sr-Cyrl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Cyrl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𝟒𝟖𝟖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Cyrl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одбацујемо нулту хипотезу</m:t>
                      </m:r>
                    </m:oMath>
                  </m:oMathPara>
                </a14:m>
                <a:endParaRPr lang="sr-Cyrl-BA" b="1" dirty="0">
                  <a:latin typeface="Calibri" panose="020F0502020204030204" pitchFamily="34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indent="-342900">
                  <a:buFont typeface="+mj-lt"/>
                  <a:buAutoNum type="arabicPeriod" startAt="5"/>
                </a:pPr>
                <a:r>
                  <a:rPr lang="sr-Cyrl-BA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КОРАК: </a:t>
                </a:r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Одређивање реализоване вриједности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	Користимо формулу: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Cyrl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sr-Cyrl-BA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sr-Cyrl-BA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sr-Cyrl-BA" sz="18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sr-Latn-BA" sz="18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  <m:r>
                                      <a:rPr lang="sr-Latn-BA" sz="18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sr-Cyrl-BA" sz="18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sz="18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𝒇</m:t>
                                        </m:r>
                                      </m:e>
                                      <m:sup>
                                        <m:r>
                                          <a:rPr lang="sr-Latn-BA" sz="18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∗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p>
                                <m:r>
                                  <a:rPr lang="sr-Latn-BA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sr-Cyrl-BA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BA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</m:e>
                              <m:sup>
                                <m:r>
                                  <a:rPr lang="sr-Latn-BA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den>
                        </m:f>
                      </m:e>
                    </m:nary>
                  </m:oMath>
                </a14:m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гдје су:</a:t>
                </a:r>
              </a:p>
              <a:p>
                <a:pPr marL="0" indent="0">
                  <a:buNone/>
                </a:pP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Latn-BA" sz="14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r-Latn-BA" sz="1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𝒇</m:t>
                    </m:r>
                  </m:oMath>
                </a14:m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 – емпиријска (реализована) фреквенција</a:t>
                </a:r>
              </a:p>
              <a:p>
                <a:pPr marL="0" indent="0">
                  <a:buNone/>
                </a:pP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14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sr-Latn-BA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 - теоријска (очекивана) фреквенција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Одређивање теоријских фреквенција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sr-Latn-BA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 ) </a:t>
                </a:r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Рачунамо заједничку пропорцију неисправних производа</a:t>
                </a:r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+…+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+…+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19+21+20+16+14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110+126+147+131+120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𝟏𝟒𝟐</m:t>
                      </m:r>
                    </m:oMath>
                  </m:oMathPara>
                </a14:m>
                <a:endParaRPr lang="sr-Cyrl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Теоријску фреквенцију примјењујемо на сваки од узорака: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sr-Cyrl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sr-Cyrl-BA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Cyrl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sr-Latn-BA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acc>
                      <m:accPr>
                        <m:chr m:val="̅"/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па формирамо табелу</a:t>
                </a:r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за рачунање</a:t>
                </a:r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и реализоване вриједности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</a:t>
                </a:r>
              </a:p>
              <a:p>
                <a:pPr marL="0" indent="0">
                  <a:buNone/>
                </a:pPr>
                <a:endParaRPr lang="sr-Cyrl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26DCD7-6FF3-48AA-8C0A-8AD7AA357EE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8156" y="162612"/>
                <a:ext cx="9813303" cy="6492711"/>
              </a:xfrm>
              <a:blipFill>
                <a:blip r:embed="rId2"/>
                <a:stretch>
                  <a:fillRect l="-517" t="-5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26597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78ACE-6B35-457B-A126-8B12488D8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846" y="4313895"/>
            <a:ext cx="10784264" cy="1199292"/>
          </a:xfrm>
        </p:spPr>
        <p:txBody>
          <a:bodyPr/>
          <a:lstStyle/>
          <a:p>
            <a:pPr marL="342900" indent="-342900">
              <a:buFont typeface="+mj-lt"/>
              <a:buAutoNum type="arabicPeriod" startAt="6"/>
            </a:pPr>
            <a:r>
              <a:rPr lang="sr-Cyrl-BA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КОРАК</a:t>
            </a:r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: Закључак</a:t>
            </a:r>
          </a:p>
          <a:p>
            <a:pPr marL="0" indent="0" algn="just">
              <a:buNone/>
            </a:pPr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Уз 5% ризика, закључујемо да нема разлога да одбацимо нулту хипотезу, те да се учешће неисправних производа у 5 посматраних пошиљки статистички значајно не разликује. </a:t>
            </a: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FA61D19E-43C4-424B-BD1E-BC382FCA7DE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39949651"/>
                  </p:ext>
                </p:extLst>
              </p:nvPr>
            </p:nvGraphicFramePr>
            <p:xfrm>
              <a:off x="824846" y="961533"/>
              <a:ext cx="7711130" cy="2755136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542226">
                      <a:extLst>
                        <a:ext uri="{9D8B030D-6E8A-4147-A177-3AD203B41FA5}">
                          <a16:colId xmlns:a16="http://schemas.microsoft.com/office/drawing/2014/main" val="1389670881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1380550031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2635824811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1983593228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2745706370"/>
                        </a:ext>
                      </a:extLst>
                    </a:gridCol>
                  </a:tblGrid>
                  <a:tr h="52176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Узорак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oMath>
                            </m:oMathPara>
                          </a14:m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</m:oMath>
                            </m:oMathPara>
                          </a14:m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sr-Cyrl-BA" sz="1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1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𝒇</m:t>
                                  </m:r>
                                </m:e>
                                <m:sup>
                                  <m:r>
                                    <a:rPr lang="sr-Latn-BA" sz="1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oMath>
                          </a14:m>
                          <a:r>
                            <a:rPr lang="sr-Cyrl-BA" sz="1600" b="1" dirty="0">
                              <a:latin typeface="+mn-lt"/>
                            </a:rPr>
                            <a:t> 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r-Cyrl-BA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sz="1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𝝌</m:t>
                                    </m:r>
                                  </m:e>
                                  <m:sup>
                                    <m:r>
                                      <a:rPr lang="sr-Cyrl-BA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sr-Cyrl-BA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Cyrl-BA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Cyrl-BA" sz="16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sr-Cyrl-BA" sz="1600" b="1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sr-Latn-BA" sz="1600" b="1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𝒇</m:t>
                                            </m:r>
                                            <m:r>
                                              <a:rPr lang="sr-Latn-BA" sz="1600" b="1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sSup>
                                              <m:sSupPr>
                                                <m:ctrlPr>
                                                  <a:rPr lang="sr-Cyrl-BA" sz="1600" b="1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sr-Latn-BA" sz="1600" b="1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𝒇</m:t>
                                                </m:r>
                                              </m:e>
                                              <m:sup>
                                                <m:r>
                                                  <a:rPr lang="sr-Latn-BA" sz="1600" b="1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∗</m:t>
                                                </m:r>
                                              </m:sup>
                                            </m:sSup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sr-Latn-BA" sz="16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r-Cyrl-BA" sz="16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sz="16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𝒇</m:t>
                                        </m:r>
                                      </m:e>
                                      <m:sup>
                                        <m:r>
                                          <a:rPr lang="sr-Latn-BA" sz="16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∗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406122625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110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19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15,62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0,733728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81060492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126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21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17,89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0,541991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59558322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147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20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20,87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0,036064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360955029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131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16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18,60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0,362457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542162814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5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120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14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17,03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0,540626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884322923"/>
                      </a:ext>
                    </a:extLst>
                  </a:tr>
                  <a:tr h="30472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4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Σ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634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90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90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2,214866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021356026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FA61D19E-43C4-424B-BD1E-BC382FCA7DE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39949651"/>
                  </p:ext>
                </p:extLst>
              </p:nvPr>
            </p:nvGraphicFramePr>
            <p:xfrm>
              <a:off x="824846" y="961533"/>
              <a:ext cx="7711130" cy="2755136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542226">
                      <a:extLst>
                        <a:ext uri="{9D8B030D-6E8A-4147-A177-3AD203B41FA5}">
                          <a16:colId xmlns:a16="http://schemas.microsoft.com/office/drawing/2014/main" val="1389670881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1380550031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2635824811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1983593228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2745706370"/>
                        </a:ext>
                      </a:extLst>
                    </a:gridCol>
                  </a:tblGrid>
                  <a:tr h="5459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Узорак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2"/>
                          <a:stretch>
                            <a:fillRect l="-100000" t="-2326" r="-300000" b="-4209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2"/>
                          <a:stretch>
                            <a:fillRect l="-201653" t="-2326" r="-202479" b="-4209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2"/>
                          <a:stretch>
                            <a:fillRect l="-299180" t="-2326" r="-100820" b="-4209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2"/>
                          <a:stretch>
                            <a:fillRect l="-399180" t="-2326" r="-820" b="-4209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06122625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110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19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15,62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0,733728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81060492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126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21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17,89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0,541991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59558322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147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20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20,87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0,036064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360955029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131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16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18,60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0,362457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542162814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5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120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14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17,03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0,540626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884322923"/>
                      </a:ext>
                    </a:extLst>
                  </a:tr>
                  <a:tr h="30472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4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Σ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634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90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90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2,214866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02135602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B81D3CC-3C60-4784-BF42-9F97998D6F6E}"/>
                  </a:ext>
                </a:extLst>
              </p:cNvPr>
              <p:cNvSpPr txBox="1"/>
              <p:nvPr/>
            </p:nvSpPr>
            <p:spPr>
              <a:xfrm>
                <a:off x="9004168" y="3034979"/>
                <a:ext cx="2752403" cy="92955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sr-Cyrl-BA" sz="1800" b="1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Реализована вриједност:</a:t>
                </a:r>
                <a:endParaRPr lang="sr-Latn-BA" sz="1800" b="1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Cyrl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p>
                          <m:r>
                            <a:rPr lang="sr-Cyrl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𝟐𝟏𝟒𝟖𝟔𝟔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B81D3CC-3C60-4784-BF42-9F97998D6F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4168" y="3034979"/>
                <a:ext cx="2752403" cy="929550"/>
              </a:xfrm>
              <a:prstGeom prst="rect">
                <a:avLst/>
              </a:prstGeom>
              <a:blipFill>
                <a:blip r:embed="rId3"/>
                <a:stretch>
                  <a:fillRect l="-1370" t="-2667" b="-2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67068FA3-D0DF-4B22-A742-7B098725342D}"/>
              </a:ext>
            </a:extLst>
          </p:cNvPr>
          <p:cNvSpPr/>
          <p:nvPr/>
        </p:nvSpPr>
        <p:spPr>
          <a:xfrm>
            <a:off x="7256132" y="3361255"/>
            <a:ext cx="1010865" cy="37183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E49028B-9444-45E7-9543-F6966D730135}"/>
              </a:ext>
            </a:extLst>
          </p:cNvPr>
          <p:cNvCxnSpPr>
            <a:cxnSpLocks/>
          </p:cNvCxnSpPr>
          <p:nvPr/>
        </p:nvCxnSpPr>
        <p:spPr>
          <a:xfrm flipV="1">
            <a:off x="8266997" y="3417741"/>
            <a:ext cx="741885" cy="1294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2928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0E5B6-0FF9-47F7-995F-5B16B849D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49410"/>
            <a:ext cx="7729728" cy="1188720"/>
          </a:xfrm>
        </p:spPr>
        <p:txBody>
          <a:bodyPr/>
          <a:lstStyle/>
          <a:p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2. АНАЛИЗА ТАБЕЛА КОНТИНГЕНЦИЈЕ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AFA2163-74D6-9470-A874-27AF40509B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2716144"/>
              </p:ext>
            </p:extLst>
          </p:nvPr>
        </p:nvGraphicFramePr>
        <p:xfrm>
          <a:off x="686236" y="3093521"/>
          <a:ext cx="9274628" cy="2894654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306285">
                  <a:extLst>
                    <a:ext uri="{9D8B030D-6E8A-4147-A177-3AD203B41FA5}">
                      <a16:colId xmlns:a16="http://schemas.microsoft.com/office/drawing/2014/main" val="1389670881"/>
                    </a:ext>
                  </a:extLst>
                </a:gridCol>
                <a:gridCol w="3331029">
                  <a:extLst>
                    <a:ext uri="{9D8B030D-6E8A-4147-A177-3AD203B41FA5}">
                      <a16:colId xmlns:a16="http://schemas.microsoft.com/office/drawing/2014/main" val="1380550031"/>
                    </a:ext>
                  </a:extLst>
                </a:gridCol>
                <a:gridCol w="3342904">
                  <a:extLst>
                    <a:ext uri="{9D8B030D-6E8A-4147-A177-3AD203B41FA5}">
                      <a16:colId xmlns:a16="http://schemas.microsoft.com/office/drawing/2014/main" val="2635824811"/>
                    </a:ext>
                  </a:extLst>
                </a:gridCol>
                <a:gridCol w="1294410">
                  <a:extLst>
                    <a:ext uri="{9D8B030D-6E8A-4147-A177-3AD203B41FA5}">
                      <a16:colId xmlns:a16="http://schemas.microsoft.com/office/drawing/2014/main" val="1983593228"/>
                    </a:ext>
                  </a:extLst>
                </a:gridCol>
              </a:tblGrid>
              <a:tr h="592006"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sr-Cyrl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СТУДИЈСКИ ПРОГРАМ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75319001"/>
                  </a:ext>
                </a:extLst>
              </a:tr>
              <a:tr h="575662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600" b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ПОЛ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600" b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Економија и пословно управљање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600" b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Пословна информатика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Σ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06122625"/>
                  </a:ext>
                </a:extLst>
              </a:tr>
              <a:tr h="575662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Женски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81060492"/>
                  </a:ext>
                </a:extLst>
              </a:tr>
              <a:tr h="575662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600" b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Мушки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59558322"/>
                  </a:ext>
                </a:extLst>
              </a:tr>
              <a:tr h="57566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60955029"/>
                  </a:ext>
                </a:extLst>
              </a:tr>
            </a:tbl>
          </a:graphicData>
        </a:graphic>
      </p:graphicFrame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92222D-0DDB-F831-B9D7-5551CB046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850" y="1648533"/>
            <a:ext cx="10280697" cy="1963648"/>
          </a:xfrm>
        </p:spPr>
        <p:txBody>
          <a:bodyPr/>
          <a:lstStyle/>
          <a:p>
            <a:pPr marL="0" indent="0">
              <a:buNone/>
            </a:pPr>
            <a:r>
              <a:rPr lang="sr-Cyrl-BA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ЗАДАТАК 2:</a:t>
            </a:r>
          </a:p>
          <a:p>
            <a:pPr marL="0" indent="0" algn="just">
              <a:buNone/>
            </a:pPr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У узорку од 121 студента, испитати  да ли постоји статистичка зависност између пола и уписаног студијског програма на Економском факултету, уз ниво ризика од 5%.  Структура узорка према полу и уписаном студијском програму је дата у сљедећој табели:</a:t>
            </a: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0347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A8DC7A9E-71C4-4467-B0C9-3882AA3D00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42573" y="158148"/>
                <a:ext cx="10442575" cy="633691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РЈЕШЕЊЕ:</a:t>
                </a: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Cyrl-BA" sz="2000" b="1" dirty="0">
                  <a:solidFill>
                    <a:schemeClr val="accent1"/>
                  </a:solidFill>
                </a:endParaRPr>
              </a:p>
              <a:p>
                <a:pPr marL="342900" indent="-342900">
                  <a:buAutoNum type="arabicPeriod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Формулисање нулте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 алтернативне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хипотезе</a:t>
                </a:r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</a:rPr>
                  <a:t>	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sr-Cyrl-BA" dirty="0">
                    <a:solidFill>
                      <a:schemeClr val="accent1"/>
                    </a:solidFill>
                  </a:rPr>
                  <a:t> </a:t>
                </a:r>
                <a:r>
                  <a:rPr lang="sr-Cyrl-BA" dirty="0">
                    <a:solidFill>
                      <a:schemeClr val="tx1"/>
                    </a:solidFill>
                  </a:rPr>
                  <a:t>два обиљежја су међусобно независна (уписани студијски програм  не зависи од пола). </a:t>
                </a:r>
                <a:endParaRPr lang="sr-Latn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accent1"/>
                    </a:solidFill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sr-Cyrl-BA" dirty="0">
                    <a:solidFill>
                      <a:schemeClr val="accent1"/>
                    </a:solidFill>
                  </a:rPr>
                  <a:t> </a:t>
                </a:r>
                <a:r>
                  <a:rPr lang="sr-Cyrl-BA" dirty="0">
                    <a:solidFill>
                      <a:schemeClr val="tx1"/>
                    </a:solidFill>
                  </a:rPr>
                  <a:t>два обиљежја су међусобно зависна. </a:t>
                </a:r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Избор статистике теста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За тестирање се користи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тест</a:t>
                </a:r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b="1" dirty="0">
                  <a:solidFill>
                    <a:schemeClr val="tx1"/>
                  </a:solidFill>
                </a:endParaRPr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</a:t>
                </a:r>
                <a:r>
                  <a:rPr lang="sr-Cyrl-BA" b="1" dirty="0">
                    <a:solidFill>
                      <a:schemeClr val="tx1"/>
                    </a:solidFill>
                  </a:rPr>
                  <a:t>: </a:t>
                </a:r>
                <a:r>
                  <a:rPr lang="sr-Cyrl-BA" b="1" dirty="0"/>
                  <a:t>Одређујемо табличну вриједност</a:t>
                </a:r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r>
                  <a:rPr lang="sr-Cyrl-BA" dirty="0"/>
                  <a:t>Број степени слободе одређујемо по формули</a:t>
                </a:r>
                <a:r>
                  <a:rPr lang="sr-Latn-BA" dirty="0"/>
                  <a:t>:  </a:t>
                </a:r>
                <a:r>
                  <a:rPr lang="sr-Cyrl-BA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sr-Latn-BA" b="0" i="1" smtClean="0">
                        <a:latin typeface="Cambria Math" panose="02040503050406030204" pitchFamily="18" charset="0"/>
                      </a:rPr>
                      <m:t>=1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∙1=1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r>
                  <a:rPr lang="sr-Cyrl-BA" dirty="0"/>
                  <a:t>Тражимо табличну вриједност:</a:t>
                </a:r>
              </a:p>
              <a:p>
                <a:pPr marL="0" indent="0">
                  <a:buNone/>
                </a:pPr>
                <a:r>
                  <a:rPr lang="sr-Cyrl-BA" b="1" dirty="0"/>
                  <a:t> </a:t>
                </a:r>
                <a:r>
                  <a:rPr lang="sr-Latn-BA" b="1" dirty="0"/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l-GR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b>
                        <m:r>
                          <a:rPr lang="sr-Latn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𝟎𝟓</m:t>
                        </m:r>
                        <m:r>
                          <a:rPr lang="sr-Latn-BA" sz="1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sr-Cyrl-BA" sz="1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sr-Latn-BA" sz="18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bSup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𝟖𝟒𝟏</m:t>
                    </m:r>
                  </m:oMath>
                </a14:m>
                <a:endParaRPr lang="sr-Cyrl-BA" b="1" dirty="0"/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A8DC7A9E-71C4-4467-B0C9-3882AA3D00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42573" y="158148"/>
                <a:ext cx="10442575" cy="6336919"/>
              </a:xfrm>
              <a:blipFill>
                <a:blip r:embed="rId2"/>
                <a:stretch>
                  <a:fillRect l="-608" t="-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29654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07643D44-F0FC-4D92-88AC-482F54D0BF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6585" y="676622"/>
                <a:ext cx="10442575" cy="5290545"/>
              </a:xfrm>
            </p:spPr>
            <p:txBody>
              <a:bodyPr/>
              <a:lstStyle/>
              <a:p>
                <a:pPr marL="342900" lvl="0" indent="-342900">
                  <a:buClr>
                    <a:srgbClr val="9BAFB5"/>
                  </a:buClr>
                  <a:buFont typeface="+mj-lt"/>
                  <a:buAutoNum type="arabicPeriod" startAt="4"/>
                  <a:defRPr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rgbClr val="000000">
                        <a:lumMod val="85000"/>
                        <a:lumOff val="15000"/>
                      </a:srgbClr>
                    </a:solidFill>
                  </a:rPr>
                  <a:t>Правило одлучивања</a:t>
                </a:r>
              </a:p>
              <a:p>
                <a:pPr marL="0" lvl="0" indent="0">
                  <a:buClr>
                    <a:srgbClr val="9BAFB5"/>
                  </a:buClr>
                  <a:buNone/>
                  <a:defRPr/>
                </a:pPr>
                <a:r>
                  <a:rPr lang="sr-Latn-BA" b="1" dirty="0">
                    <a:solidFill>
                      <a:srgbClr val="000000"/>
                    </a:solidFill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Cyrl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sr-Cyrl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</a:rPr>
                      <m:t>𝟖𝟒𝟏</m:t>
                    </m:r>
                    <m:r>
                      <a:rPr lang="sr-Latn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Cyrl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не одбацујемо нулту хипотезу</m:t>
                    </m:r>
                  </m:oMath>
                </a14:m>
                <a:endParaRPr lang="sr-Cyrl-BA" b="1" dirty="0">
                  <a:solidFill>
                    <a:srgbClr val="000000">
                      <a:lumMod val="85000"/>
                      <a:lumOff val="15000"/>
                    </a:srgbClr>
                  </a:solidFill>
                </a:endParaRPr>
              </a:p>
              <a:p>
                <a:pPr marL="0" lvl="0" indent="0">
                  <a:buClr>
                    <a:srgbClr val="9BAFB5"/>
                  </a:buClr>
                  <a:buNone/>
                  <a:defRPr/>
                </a:pPr>
                <a:r>
                  <a:rPr lang="sr-Latn-BA" b="1" dirty="0">
                    <a:solidFill>
                      <a:srgbClr val="000000"/>
                    </a:solidFill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sr-Cyrl-BA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sr-Cyrl-BA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𝟖𝟒𝟏</m:t>
                    </m:r>
                    <m:r>
                      <a:rPr lang="sr-Latn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Cyrl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одбацујемо нулту хипотезу</m:t>
                    </m:r>
                  </m:oMath>
                </a14:m>
                <a:endParaRPr lang="sr-Latn-BA" b="1" dirty="0">
                  <a:solidFill>
                    <a:srgbClr val="000000">
                      <a:lumMod val="85000"/>
                      <a:lumOff val="15000"/>
                    </a:srgbClr>
                  </a:solidFill>
                  <a:ea typeface="Cambria Math" panose="02040503050406030204" pitchFamily="18" charset="0"/>
                </a:endParaRPr>
              </a:p>
              <a:p>
                <a:pPr marL="0" lvl="0" indent="0">
                  <a:buClr>
                    <a:srgbClr val="9BAFB5"/>
                  </a:buClr>
                  <a:buNone/>
                  <a:defRPr/>
                </a:pPr>
                <a:endParaRPr lang="sr-Cyrl-BA" b="1" dirty="0">
                  <a:solidFill>
                    <a:srgbClr val="000000">
                      <a:lumMod val="85000"/>
                      <a:lumOff val="15000"/>
                    </a:srgbClr>
                  </a:solidFill>
                  <a:ea typeface="Cambria Math" panose="02040503050406030204" pitchFamily="18" charset="0"/>
                </a:endParaRPr>
              </a:p>
              <a:p>
                <a:pPr marL="342900" indent="-342900">
                  <a:buFont typeface="+mj-lt"/>
                  <a:buAutoNum type="arabicPeriod" startAt="5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</a:t>
                </a:r>
                <a:r>
                  <a:rPr lang="sr-Cyrl-BA" b="1" dirty="0">
                    <a:solidFill>
                      <a:schemeClr val="tx1"/>
                    </a:solidFill>
                  </a:rPr>
                  <a:t>: Одређивање реализоване вриједности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Користимо формулу: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sz="2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Cyrl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f>
                              <m:fPr>
                                <m:ctrlPr>
                                  <a:rPr lang="sr-Cyrl-BA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sr-Cyrl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sr-Cyrl-BA" sz="24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sr-Cyrl-BA" sz="24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sr-Latn-BA" sz="24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𝑶</m:t>
                                            </m:r>
                                          </m:e>
                                          <m:sub>
                                            <m:r>
                                              <a:rPr lang="sr-Latn-BA" sz="24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𝒊𝒋</m:t>
                                            </m:r>
                                          </m:sub>
                                        </m:sSub>
                                        <m:r>
                                          <a:rPr lang="sr-Latn-BA" sz="24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lang="sr-Cyrl-BA" sz="2400" b="1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sr-Latn-BA" sz="24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𝑬</m:t>
                                            </m:r>
                                          </m:e>
                                          <m:sub>
                                            <m:r>
                                              <a:rPr lang="sr-Latn-BA" sz="2400" b="1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𝒊𝒋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  <m:sup>
                                    <m:r>
                                      <a:rPr lang="sr-Latn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num>
                              <m:den>
                                <m:sSub>
                                  <m:sSubPr>
                                    <m:ctrlPr>
                                      <a:rPr lang="sr-Cyrl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𝑬</m:t>
                                    </m:r>
                                  </m:e>
                                  <m:sub>
                                    <m:r>
                                      <a:rPr lang="sr-Latn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𝒊𝒋</m:t>
                                    </m:r>
                                  </m:sub>
                                </m:sSub>
                              </m:den>
                            </m:f>
                          </m:e>
                        </m:nary>
                      </m:e>
                    </m:nary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r>
                  <a:rPr lang="sr-Cyrl-BA" dirty="0"/>
                  <a:t>гдје су:</a:t>
                </a:r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𝒊𝒋</m:t>
                        </m:r>
                      </m:sub>
                    </m:sSub>
                  </m:oMath>
                </a14:m>
                <a:r>
                  <a:rPr lang="sr-Cyrl-BA" dirty="0"/>
                  <a:t>– емпиријска (реализована) фреквенција</a:t>
                </a:r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:r>
                  <a:rPr lang="sr-Cyrl-BA" sz="18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𝒊𝒋</m:t>
                        </m:r>
                      </m:sub>
                    </m:sSub>
                    <m:r>
                      <a:rPr lang="sr-Latn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BA" dirty="0"/>
                  <a:t>- теоријска (очекивана) фреквенција</a:t>
                </a:r>
                <a:r>
                  <a:rPr lang="sr-Latn-BA" dirty="0"/>
                  <a:t>, </a:t>
                </a:r>
                <a:r>
                  <a:rPr lang="sr-Cyrl-BA" dirty="0"/>
                  <a:t>која се добиј</a:t>
                </a:r>
                <a:r>
                  <a:rPr lang="sr-Latn-BA" dirty="0"/>
                  <a:t>a</a:t>
                </a:r>
                <a:r>
                  <a:rPr lang="sr-Cyrl-BA" dirty="0"/>
                  <a:t> по формули:</a:t>
                </a:r>
                <a:endParaRPr lang="sr-Latn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/>
                  <a:t>		</a:t>
                </a:r>
                <a:r>
                  <a:rPr lang="sr-Cyrl-BA" sz="2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sr-Latn-BA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𝒊𝒋</m:t>
                        </m:r>
                      </m:sub>
                    </m:sSub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Cyrl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Cyrl-BA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sr-Latn-BA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sSub>
                          <m:sSubPr>
                            <m:ctrlPr>
                              <a:rPr lang="sr-Cyrl-BA" sz="2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sr-Latn-BA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sub>
                        </m:sSub>
                      </m:num>
                      <m:den>
                        <m:r>
                          <a:rPr lang="sr-Latn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  <m:r>
                      <a:rPr lang="sr-Latn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Cyrl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збир </m:t>
                        </m:r>
                        <m:r>
                          <a:rPr lang="sr-Latn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sr-Latn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−тог реда)(зб</m:t>
                        </m:r>
                        <m:r>
                          <a:rPr lang="sr-Cyrl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ир ј−те колоне)</m:t>
                        </m:r>
                      </m:num>
                      <m:den>
                        <m:r>
                          <a:rPr lang="sr-Cyrl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величина узорка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07643D44-F0FC-4D92-88AC-482F54D0BF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6585" y="676622"/>
                <a:ext cx="10442575" cy="5290545"/>
              </a:xfrm>
              <a:blipFill>
                <a:blip r:embed="rId2"/>
                <a:stretch>
                  <a:fillRect l="-525" t="-6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7884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77F8F-E73A-46AF-A9FF-0E9B07A7B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411" y="469231"/>
            <a:ext cx="11478126" cy="60919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Cyrl-BA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ЗАДАТАК:</a:t>
            </a:r>
          </a:p>
          <a:p>
            <a:pPr marL="0" indent="0">
              <a:buNone/>
            </a:pPr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Просјечна оцјена из средње школе 6 случајно изабраних бруцоша из гимназије, економске и техничке школе је била сљедећа:</a:t>
            </a: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Установити, уз 5% ризика: </a:t>
            </a:r>
          </a:p>
          <a:p>
            <a:pPr marL="0" indent="0">
              <a:buNone/>
            </a:pPr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А) да ли се просјечне оцјене студената значајно разликују по школама;</a:t>
            </a:r>
          </a:p>
          <a:p>
            <a:pPr marL="0" indent="0">
              <a:buNone/>
            </a:pPr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Б) ако се разликују, које су то школе?</a:t>
            </a: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10AFB4D-2B1F-4FC3-A4B1-98DFD12D07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425639"/>
              </p:ext>
            </p:extLst>
          </p:nvPr>
        </p:nvGraphicFramePr>
        <p:xfrm>
          <a:off x="1768124" y="1510904"/>
          <a:ext cx="8655752" cy="327740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163938">
                  <a:extLst>
                    <a:ext uri="{9D8B030D-6E8A-4147-A177-3AD203B41FA5}">
                      <a16:colId xmlns:a16="http://schemas.microsoft.com/office/drawing/2014/main" val="4262806571"/>
                    </a:ext>
                  </a:extLst>
                </a:gridCol>
                <a:gridCol w="2163938">
                  <a:extLst>
                    <a:ext uri="{9D8B030D-6E8A-4147-A177-3AD203B41FA5}">
                      <a16:colId xmlns:a16="http://schemas.microsoft.com/office/drawing/2014/main" val="1098413471"/>
                    </a:ext>
                  </a:extLst>
                </a:gridCol>
                <a:gridCol w="2163938">
                  <a:extLst>
                    <a:ext uri="{9D8B030D-6E8A-4147-A177-3AD203B41FA5}">
                      <a16:colId xmlns:a16="http://schemas.microsoft.com/office/drawing/2014/main" val="4158026304"/>
                    </a:ext>
                  </a:extLst>
                </a:gridCol>
                <a:gridCol w="2163938">
                  <a:extLst>
                    <a:ext uri="{9D8B030D-6E8A-4147-A177-3AD203B41FA5}">
                      <a16:colId xmlns:a16="http://schemas.microsoft.com/office/drawing/2014/main" val="2072372032"/>
                    </a:ext>
                  </a:extLst>
                </a:gridCol>
              </a:tblGrid>
              <a:tr h="409676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ШКОЛА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085385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Бруцош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Гимназија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Економска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Техничка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392444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16723724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4,60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3711855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4,10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3887753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4,50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69278546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4,50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65888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4,70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48624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722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7B72762-E162-4130-9677-F026EC9422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4185" y="90536"/>
                <a:ext cx="10953946" cy="607086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Одређујемо теоријске фреквенције </a:t>
                </a: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и формирамо нову табелу са теоријским и емпиријским фреквенцијама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sr-Cyrl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  <m:r>
                      <a:rPr lang="sr-Cyrl-BA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Cyrl-BA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Cyrl-BA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sr-Cyrl-BA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sr-Cyrl-BA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sr-Cyrl-BA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sr-Latn-BA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99</m:t>
                        </m:r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102</m:t>
                        </m:r>
                      </m:num>
                      <m:den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121</m:t>
                        </m:r>
                      </m:den>
                    </m:f>
                    <m:r>
                      <a:rPr lang="sr-Latn-BA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83</m:t>
                    </m:r>
                    <m:r>
                      <a:rPr lang="sr-Latn-BA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,4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итд за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sr-Cyrl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sr-Cyrl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</m:sSub>
                  </m:oMath>
                </a14:m>
                <a:endParaRPr lang="sr-Cyrl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7B72762-E162-4130-9677-F026EC9422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4185" y="90536"/>
                <a:ext cx="10953946" cy="6070862"/>
              </a:xfrm>
              <a:blipFill>
                <a:blip r:embed="rId2"/>
                <a:stretch>
                  <a:fillRect l="-579" t="-6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3FA06A11-DD46-4CEF-BE50-DEFC108E839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80375215"/>
                  </p:ext>
                </p:extLst>
              </p:nvPr>
            </p:nvGraphicFramePr>
            <p:xfrm>
              <a:off x="632672" y="1069804"/>
              <a:ext cx="10953946" cy="2932442"/>
            </p:xfrm>
            <a:graphic>
              <a:graphicData uri="http://schemas.openxmlformats.org/drawingml/2006/table">
                <a:tbl>
                  <a:tblPr>
                    <a:tableStyleId>{69CF1AB2-1976-4502-BF36-3FF5EA218861}</a:tableStyleId>
                  </a:tblPr>
                  <a:tblGrid>
                    <a:gridCol w="1599889">
                      <a:extLst>
                        <a:ext uri="{9D8B030D-6E8A-4147-A177-3AD203B41FA5}">
                          <a16:colId xmlns:a16="http://schemas.microsoft.com/office/drawing/2014/main" val="1389670881"/>
                        </a:ext>
                      </a:extLst>
                    </a:gridCol>
                    <a:gridCol w="4363998">
                      <a:extLst>
                        <a:ext uri="{9D8B030D-6E8A-4147-A177-3AD203B41FA5}">
                          <a16:colId xmlns:a16="http://schemas.microsoft.com/office/drawing/2014/main" val="1380550031"/>
                        </a:ext>
                      </a:extLst>
                    </a:gridCol>
                    <a:gridCol w="3069955">
                      <a:extLst>
                        <a:ext uri="{9D8B030D-6E8A-4147-A177-3AD203B41FA5}">
                          <a16:colId xmlns:a16="http://schemas.microsoft.com/office/drawing/2014/main" val="2635824811"/>
                        </a:ext>
                      </a:extLst>
                    </a:gridCol>
                    <a:gridCol w="1920104">
                      <a:extLst>
                        <a:ext uri="{9D8B030D-6E8A-4147-A177-3AD203B41FA5}">
                          <a16:colId xmlns:a16="http://schemas.microsoft.com/office/drawing/2014/main" val="1983593228"/>
                        </a:ext>
                      </a:extLst>
                    </a:gridCol>
                  </a:tblGrid>
                  <a:tr h="435420"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 gridSpan="2"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СТУДИЈСКИ ПРОГРАМ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 hMerge="1">
                      <a:txBody>
                        <a:bodyPr/>
                        <a:lstStyle/>
                        <a:p>
                          <a:pPr algn="ctr" rtl="0" fontAlgn="ctr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075319001"/>
                      </a:ext>
                    </a:extLst>
                  </a:tr>
                  <a:tr h="423398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ПОЛ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Економија и пословно управљање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Пословна информатика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Σ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406122625"/>
                      </a:ext>
                    </a:extLst>
                  </a:tr>
                  <a:tr h="859695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Женски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</a:t>
                          </a:r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= 89</a:t>
                          </a:r>
                        </a:p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= 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83,45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= 13</a:t>
                          </a:r>
                        </a:p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sr-Cyrl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Cyrl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= </a:t>
                          </a:r>
                          <a:r>
                            <a:rPr lang="en-US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18,55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102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81060492"/>
                      </a:ext>
                    </a:extLst>
                  </a:tr>
                  <a:tr h="79053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Мушки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= 10</a:t>
                          </a:r>
                        </a:p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sr-Cyrl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Cyrl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= </a:t>
                          </a:r>
                          <a:r>
                            <a:rPr lang="en-US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15,55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= 9</a:t>
                          </a:r>
                        </a:p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sr-Cyrl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22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= </a:t>
                          </a:r>
                          <a:r>
                            <a:rPr lang="en-US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3,45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59558322"/>
                      </a:ext>
                    </a:extLst>
                  </a:tr>
                  <a:tr h="423398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Σ</a:t>
                          </a:r>
                          <a:endParaRPr lang="en-US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99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121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36095502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3FA06A11-DD46-4CEF-BE50-DEFC108E839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80375215"/>
                  </p:ext>
                </p:extLst>
              </p:nvPr>
            </p:nvGraphicFramePr>
            <p:xfrm>
              <a:off x="632672" y="1069804"/>
              <a:ext cx="10953946" cy="2932442"/>
            </p:xfrm>
            <a:graphic>
              <a:graphicData uri="http://schemas.openxmlformats.org/drawingml/2006/table">
                <a:tbl>
                  <a:tblPr>
                    <a:tableStyleId>{69CF1AB2-1976-4502-BF36-3FF5EA218861}</a:tableStyleId>
                  </a:tblPr>
                  <a:tblGrid>
                    <a:gridCol w="1599889">
                      <a:extLst>
                        <a:ext uri="{9D8B030D-6E8A-4147-A177-3AD203B41FA5}">
                          <a16:colId xmlns:a16="http://schemas.microsoft.com/office/drawing/2014/main" val="1389670881"/>
                        </a:ext>
                      </a:extLst>
                    </a:gridCol>
                    <a:gridCol w="4363998">
                      <a:extLst>
                        <a:ext uri="{9D8B030D-6E8A-4147-A177-3AD203B41FA5}">
                          <a16:colId xmlns:a16="http://schemas.microsoft.com/office/drawing/2014/main" val="1380550031"/>
                        </a:ext>
                      </a:extLst>
                    </a:gridCol>
                    <a:gridCol w="3069955">
                      <a:extLst>
                        <a:ext uri="{9D8B030D-6E8A-4147-A177-3AD203B41FA5}">
                          <a16:colId xmlns:a16="http://schemas.microsoft.com/office/drawing/2014/main" val="2635824811"/>
                        </a:ext>
                      </a:extLst>
                    </a:gridCol>
                    <a:gridCol w="1920104">
                      <a:extLst>
                        <a:ext uri="{9D8B030D-6E8A-4147-A177-3AD203B41FA5}">
                          <a16:colId xmlns:a16="http://schemas.microsoft.com/office/drawing/2014/main" val="1983593228"/>
                        </a:ext>
                      </a:extLst>
                    </a:gridCol>
                  </a:tblGrid>
                  <a:tr h="435420"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 gridSpan="2"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СТУДИЈСКИ ПРОГРАМ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 hMerge="1">
                      <a:txBody>
                        <a:bodyPr/>
                        <a:lstStyle/>
                        <a:p>
                          <a:pPr algn="ctr" rtl="0" fontAlgn="ctr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075319001"/>
                      </a:ext>
                    </a:extLst>
                  </a:tr>
                  <a:tr h="423398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ПОЛ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Економија и пословно управљање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Пословна информатика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Σ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406122625"/>
                      </a:ext>
                    </a:extLst>
                  </a:tr>
                  <a:tr h="859695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Женски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36919" t="-101471" r="-114826" b="-1485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193827" t="-101471" r="-62551" b="-1485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102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81060492"/>
                      </a:ext>
                    </a:extLst>
                  </a:tr>
                  <a:tr h="79053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Мушки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36919" t="-217460" r="-114826" b="-603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193827" t="-217460" r="-62551" b="-603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59558322"/>
                      </a:ext>
                    </a:extLst>
                  </a:tr>
                  <a:tr h="423398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Σ</a:t>
                          </a:r>
                          <a:endParaRPr lang="en-US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99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121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36095502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8F8AD83-C700-42B8-9177-FD5D1DF58DC5}"/>
                  </a:ext>
                </a:extLst>
              </p:cNvPr>
              <p:cNvSpPr txBox="1"/>
              <p:nvPr/>
            </p:nvSpPr>
            <p:spPr>
              <a:xfrm>
                <a:off x="534185" y="4120114"/>
                <a:ext cx="10953946" cy="14171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dirty="0"/>
                  <a:t>Рачунамо </a:t>
                </a:r>
                <a:r>
                  <a:rPr lang="sr-Cyrl-BA" b="1" dirty="0"/>
                  <a:t>реализовану вриједност</a:t>
                </a:r>
                <a:r>
                  <a:rPr lang="sr-Cyrl-BA" dirty="0"/>
                  <a:t>:</a:t>
                </a:r>
              </a:p>
              <a:p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Cyrl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Cyrl-BA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sr-Cyrl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Cyrl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>
                                <m:f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sr-Cyrl-BA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sr-Cyrl-BA" sz="18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sr-Cyrl-BA" sz="180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sr-Latn-BA" sz="18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𝑂</m:t>
                                              </m:r>
                                            </m:e>
                                            <m:sub>
                                              <m:r>
                                                <a:rPr lang="sr-Latn-BA" sz="18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𝑖𝑗</m:t>
                                              </m:r>
                                            </m:sub>
                                          </m:sSub>
                                          <m:r>
                                            <a:rPr lang="sr-Latn-BA" sz="1800" b="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sr-Cyrl-BA" sz="18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sr-Latn-BA" sz="18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𝐸</m:t>
                                              </m:r>
                                            </m:e>
                                            <m:sub>
                                              <m:r>
                                                <a:rPr lang="sr-Latn-BA" sz="1800" b="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𝑖𝑗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p>
                                      <m:r>
                                        <a:rPr lang="sr-Latn-BA" sz="18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b>
                                    <m:sSubPr>
                                      <m:ctrlPr>
                                        <a:rPr lang="sr-Cyrl-BA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sr-Latn-BA" sz="18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e>
                      </m:nary>
                      <m:r>
                        <a:rPr lang="sr-Cyrl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89</m:t>
                                  </m:r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83,45</m:t>
                                  </m:r>
                                </m:e>
                              </m:d>
                            </m:e>
                            <m:sup>
                              <m:r>
                                <a:rPr lang="sr-Latn-BA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83,45</m:t>
                          </m:r>
                        </m:den>
                      </m:f>
                      <m:r>
                        <a:rPr lang="sr-Cyrl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18,55</m:t>
                                  </m:r>
                                </m:e>
                              </m:d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18,55</m:t>
                          </m:r>
                        </m:den>
                      </m:f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  <m: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15,55</m:t>
                                  </m:r>
                                </m:e>
                              </m:d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15,55</m:t>
                          </m:r>
                        </m:den>
                      </m:f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  <m: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3,45</m:t>
                                  </m:r>
                                </m:e>
                              </m:d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3,45</m:t>
                          </m:r>
                        </m:den>
                      </m:f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𝟗𝟏</m:t>
                      </m:r>
                      <m:r>
                        <a:rPr lang="sr-Cyrl-BA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sr-Cyrl-BA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sr-Cyrl-BA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BA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𝟖𝟒𝟏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8F8AD83-C700-42B8-9177-FD5D1DF58D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185" y="4120114"/>
                <a:ext cx="10953946" cy="1417119"/>
              </a:xfrm>
              <a:prstGeom prst="rect">
                <a:avLst/>
              </a:prstGeom>
              <a:blipFill>
                <a:blip r:embed="rId4"/>
                <a:stretch>
                  <a:fillRect l="-2086" t="-21429" b="-9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16ED6F4-94BF-42DD-AAD3-9D1D18EEE759}"/>
              </a:ext>
            </a:extLst>
          </p:cNvPr>
          <p:cNvSpPr txBox="1">
            <a:spLocks/>
          </p:cNvSpPr>
          <p:nvPr/>
        </p:nvSpPr>
        <p:spPr>
          <a:xfrm>
            <a:off x="435698" y="5655100"/>
            <a:ext cx="10924675" cy="11123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rgbClr val="9BAFB5"/>
              </a:buClr>
              <a:buFont typeface="+mj-lt"/>
              <a:buAutoNum type="arabicPeriod" startAt="6"/>
              <a:defRPr/>
            </a:pPr>
            <a:r>
              <a:rPr lang="sr-Cyrl-BA" b="1" dirty="0">
                <a:solidFill>
                  <a:srgbClr val="F6A21D"/>
                </a:solidFill>
                <a:latin typeface="Corbel" panose="020B0503020204020204" pitchFamily="34" charset="0"/>
              </a:rPr>
              <a:t>КОРАК</a:t>
            </a:r>
            <a:r>
              <a:rPr lang="sr-Cyrl-BA" b="1" dirty="0">
                <a:solidFill>
                  <a:srgbClr val="000000">
                    <a:lumMod val="85000"/>
                    <a:lumOff val="15000"/>
                  </a:srgbClr>
                </a:solidFill>
                <a:latin typeface="Corbel" panose="020B0503020204020204" pitchFamily="34" charset="0"/>
              </a:rPr>
              <a:t>: </a:t>
            </a:r>
            <a:r>
              <a:rPr lang="sr-Latn-BA" b="1" dirty="0">
                <a:solidFill>
                  <a:srgbClr val="000000">
                    <a:lumMod val="85000"/>
                    <a:lumOff val="15000"/>
                  </a:srgbClr>
                </a:solidFill>
                <a:latin typeface="Corbel" panose="020B0503020204020204" pitchFamily="34" charset="0"/>
              </a:rPr>
              <a:t> </a:t>
            </a:r>
            <a:r>
              <a:rPr lang="sr-Cyrl-BA" b="1" dirty="0">
                <a:solidFill>
                  <a:srgbClr val="000000">
                    <a:lumMod val="85000"/>
                    <a:lumOff val="15000"/>
                  </a:srgbClr>
                </a:solidFill>
                <a:latin typeface="Corbel" panose="020B0503020204020204" pitchFamily="34" charset="0"/>
              </a:rPr>
              <a:t>Закључак</a:t>
            </a:r>
          </a:p>
          <a:p>
            <a:pPr marL="0" indent="0" algn="just">
              <a:buClr>
                <a:srgbClr val="9BAFB5"/>
              </a:buClr>
              <a:buFont typeface="Arial" panose="020B0604020202020204" pitchFamily="34" charset="0"/>
              <a:buNone/>
              <a:defRPr/>
            </a:pPr>
            <a:r>
              <a:rPr lang="sr-Cyrl-BA" dirty="0">
                <a:solidFill>
                  <a:srgbClr val="000000">
                    <a:lumMod val="85000"/>
                    <a:lumOff val="15000"/>
                  </a:srgbClr>
                </a:solidFill>
                <a:latin typeface="Corbel" panose="020B0503020204020204" pitchFamily="34" charset="0"/>
              </a:rPr>
              <a:t>Уз 5% ризика, закључујемо да одбацујемо нулту хипотезу, те да постоји међузависност између обиљежја. </a:t>
            </a:r>
            <a:endParaRPr lang="sr-Cyrl-BA" b="1" dirty="0"/>
          </a:p>
        </p:txBody>
      </p:sp>
    </p:spTree>
    <p:extLst>
      <p:ext uri="{BB962C8B-B14F-4D97-AF65-F5344CB8AC3E}">
        <p14:creationId xmlns:p14="http://schemas.microsoft.com/office/powerpoint/2010/main" val="5608447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DBDEA85-31B0-36A5-6749-27CB60CE4E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20700" y="846667"/>
                <a:ext cx="11150600" cy="474942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RS" b="1" dirty="0"/>
                  <a:t>Коефицијент </a:t>
                </a:r>
                <a:r>
                  <a:rPr lang="sr-Cyrl-RS" b="1" dirty="0" err="1"/>
                  <a:t>контингенције</a:t>
                </a:r>
                <a:r>
                  <a:rPr lang="sr-Cyrl-RS" b="1" dirty="0"/>
                  <a:t> </a:t>
                </a:r>
                <a:r>
                  <a:rPr lang="sr-Cyrl-RS" dirty="0"/>
                  <a:t>показује степен међусобне зависности 2 </a:t>
                </a:r>
                <a:r>
                  <a:rPr lang="sr-Cyrl-RS" dirty="0" err="1"/>
                  <a:t>обиљежја</a:t>
                </a:r>
                <a:r>
                  <a:rPr lang="sr-Cyrl-RS" dirty="0"/>
                  <a:t> (узима </a:t>
                </a:r>
                <a:r>
                  <a:rPr lang="sr-Cyrl-RS" dirty="0" err="1"/>
                  <a:t>вриједности</a:t>
                </a:r>
                <a:r>
                  <a:rPr lang="sr-Cyrl-RS" dirty="0"/>
                  <a:t> од 0 до 1).</a:t>
                </a:r>
              </a:p>
              <a:p>
                <a:pPr marL="0" indent="0">
                  <a:buNone/>
                </a:pPr>
                <a:endParaRPr lang="sr-Cyrl-R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sr-Cyrl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𝜒</m:t>
                                  </m:r>
                                </m:e>
                                <m:sup>
                                  <m:r>
                                    <a:rPr lang="sr-Cyrl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sr-Cyrl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𝜒</m:t>
                                  </m:r>
                                </m:e>
                                <m:sup>
                                  <m:r>
                                    <a:rPr lang="sr-Cyrl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12,91</m:t>
                              </m:r>
                            </m:num>
                            <m:den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121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+12,91</m:t>
                              </m:r>
                            </m:den>
                          </m:f>
                        </m:e>
                      </m:ra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𝟑𝟏</m:t>
                      </m:r>
                    </m:oMath>
                  </m:oMathPara>
                </a14:m>
                <a:endParaRPr lang="sr-Cyrl-RS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DBDEA85-31B0-36A5-6749-27CB60CE4E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0700" y="846667"/>
                <a:ext cx="11150600" cy="4749427"/>
              </a:xfrm>
              <a:blipFill>
                <a:blip r:embed="rId2"/>
                <a:stretch>
                  <a:fillRect l="-455" t="-533" r="-3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39332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3BA76-7371-4CDD-9C92-FCF31FC83E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991A24-D521-4D25-BCB7-C7A0A6A047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52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B7F2AEC-67C1-40AE-8A08-41E44918B9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0767" y="254524"/>
                <a:ext cx="10551027" cy="571365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А) </a:t>
                </a:r>
                <a:r>
                  <a:rPr lang="sr-RS" sz="2000" b="1" dirty="0">
                    <a:solidFill>
                      <a:schemeClr val="accent1"/>
                    </a:solidFill>
                  </a:rPr>
                  <a:t>Да ли се </a:t>
                </a:r>
                <a:r>
                  <a:rPr lang="sr-RS" sz="2000" b="1" dirty="0" err="1">
                    <a:solidFill>
                      <a:schemeClr val="accent1"/>
                    </a:solidFill>
                  </a:rPr>
                  <a:t>просјечне</a:t>
                </a:r>
                <a:r>
                  <a:rPr lang="sr-RS" sz="2000" b="1" dirty="0">
                    <a:solidFill>
                      <a:schemeClr val="accent1"/>
                    </a:solidFill>
                  </a:rPr>
                  <a:t> </a:t>
                </a:r>
                <a:r>
                  <a:rPr lang="sr-RS" sz="2000" b="1" dirty="0" err="1">
                    <a:solidFill>
                      <a:schemeClr val="accent1"/>
                    </a:solidFill>
                  </a:rPr>
                  <a:t>оцјене</a:t>
                </a:r>
                <a:r>
                  <a:rPr lang="sr-RS" sz="2000" b="1" dirty="0">
                    <a:solidFill>
                      <a:schemeClr val="accent1"/>
                    </a:solidFill>
                  </a:rPr>
                  <a:t> бруцоша статистички значајно разликују у зависности од врсте завршене средње школе?</a:t>
                </a: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000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342900" indent="-342900">
                  <a:buAutoNum type="arabicPeriod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Формулисање нулте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 алтернативне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хипотезе</a:t>
                </a:r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</a:rPr>
                  <a:t>	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  </m:t>
                    </m:r>
                    <m:sSub>
                      <m:sSubPr>
                        <m:ctrlP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Cyrl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sr-Latn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accent1"/>
                    </a:solidFill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sr-Cyrl-BA" dirty="0">
                    <a:solidFill>
                      <a:schemeClr val="accent1"/>
                    </a:solidFill>
                  </a:rPr>
                  <a:t>  </a:t>
                </a:r>
                <a:r>
                  <a:rPr lang="sr-Cyrl-BA" dirty="0">
                    <a:solidFill>
                      <a:schemeClr val="tx1"/>
                    </a:solidFill>
                  </a:rPr>
                  <a:t>аритметичке средине бар 2 скупа се међусобно разликују</a:t>
                </a:r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Избор статистике теста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За тестирање се користи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Снедекоров </a:t>
                </a:r>
                <a:r>
                  <a:rPr lang="sr-Latn-BA" b="1" dirty="0">
                    <a:solidFill>
                      <a:schemeClr val="tx1"/>
                    </a:solidFill>
                  </a:rPr>
                  <a:t>F –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тест. </a:t>
                </a:r>
                <a:r>
                  <a:rPr lang="sr-Cyrl-BA" dirty="0">
                    <a:solidFill>
                      <a:schemeClr val="tx1"/>
                    </a:solidFill>
                  </a:rPr>
                  <a:t>	</a:t>
                </a:r>
                <a:endParaRPr lang="sr-Cyrl-BA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sr-Latn-BA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B7F2AEC-67C1-40AE-8A08-41E44918B9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0767" y="254524"/>
                <a:ext cx="10551027" cy="5713657"/>
              </a:xfrm>
              <a:blipFill>
                <a:blip r:embed="rId2"/>
                <a:stretch>
                  <a:fillRect l="-601" t="-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C21832F6-9FFA-4031-A1AD-AE77C0178714}"/>
              </a:ext>
            </a:extLst>
          </p:cNvPr>
          <p:cNvSpPr txBox="1"/>
          <p:nvPr/>
        </p:nvSpPr>
        <p:spPr>
          <a:xfrm>
            <a:off x="480767" y="4307929"/>
            <a:ext cx="10832797" cy="774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+mj-lt"/>
              <a:buAutoNum type="arabicPeriod" startAt="3"/>
              <a:tabLst/>
              <a:defRPr/>
            </a:pPr>
            <a:r>
              <a:rPr kumimoji="0" lang="sr-Cyrl-BA" sz="1800" b="1" i="0" u="none" strike="noStrike" kern="1200" cap="none" spc="0" normalizeH="0" baseline="0" noProof="0" dirty="0">
                <a:ln>
                  <a:noFill/>
                </a:ln>
                <a:solidFill>
                  <a:srgbClr val="F6A21D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КОРАК:</a:t>
            </a:r>
            <a:r>
              <a:rPr kumimoji="0" lang="sr-Cyrl-BA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Формулисање правила на основу којих се врши закључивање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r-Cyrl-B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	Критична област код статистике </a:t>
            </a:r>
            <a:r>
              <a:rPr kumimoji="0" lang="sr-Latn-B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F – </a:t>
            </a:r>
            <a:r>
              <a:rPr kumimoji="0" lang="sr-Cyrl-B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теста се налази на десној страни</a:t>
            </a:r>
            <a:endParaRPr lang="en-US" dirty="0"/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2AE7AF44-7E0A-4190-AA0F-DB1A89FE06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879" y="5115775"/>
            <a:ext cx="4670322" cy="14877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6C9765F-1448-4B2E-9211-6B1F73E4E359}"/>
                  </a:ext>
                </a:extLst>
              </p:cNvPr>
              <p:cNvSpPr txBox="1"/>
              <p:nvPr/>
            </p:nvSpPr>
            <p:spPr>
              <a:xfrm>
                <a:off x="5897165" y="5548414"/>
                <a:ext cx="3414038" cy="67616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sr-Cyrl-BA" b="1" dirty="0"/>
                  <a:t>Вриједност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Cyrl-BA" b="1" dirty="0"/>
                  <a:t> тражимо у таблицама </a:t>
                </a:r>
                <a:r>
                  <a:rPr lang="sr-Latn-BA" b="1" dirty="0"/>
                  <a:t>F – </a:t>
                </a:r>
                <a:r>
                  <a:rPr lang="sr-Cyrl-BA" b="1" dirty="0"/>
                  <a:t>распореда! </a:t>
                </a:r>
                <a:endParaRPr lang="en-US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6C9765F-1448-4B2E-9211-6B1F73E4E3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7165" y="5548414"/>
                <a:ext cx="3414038" cy="676166"/>
              </a:xfrm>
              <a:prstGeom prst="rect">
                <a:avLst/>
              </a:prstGeom>
              <a:blipFill>
                <a:blip r:embed="rId4"/>
                <a:stretch>
                  <a:fillRect l="-1246" t="-2655" b="-11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555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90CF38-F3F8-4F63-8E70-547687EA14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4632" y="1089590"/>
                <a:ext cx="10909103" cy="4419971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sr-Cyrl-BA" dirty="0">
                    <a:solidFill>
                      <a:schemeClr val="accent1"/>
                    </a:solidFill>
                  </a:rPr>
                  <a:t>Проналазимо табличну вриједност</a:t>
                </a:r>
                <a:r>
                  <a:rPr lang="sr-Latn-BA" dirty="0">
                    <a:solidFill>
                      <a:schemeClr val="accent1"/>
                    </a:solidFill>
                  </a:rPr>
                  <a:t>:</a:t>
                </a:r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dirty="0"/>
                  <a:t>Битни критеријуми за одређивање табличне вриједности:</a:t>
                </a:r>
              </a:p>
              <a:p>
                <a:pPr marL="0" indent="0">
                  <a:buNone/>
                </a:pPr>
                <a:r>
                  <a:rPr lang="sr-Cyrl-BA" dirty="0"/>
                  <a:t>	1. ризик (</a:t>
                </a:r>
                <a14:m>
                  <m:oMath xmlns:m="http://schemas.openxmlformats.org/officeDocument/2006/math"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sr-Cyrl-BA" dirty="0"/>
                  <a:t>)</a:t>
                </a:r>
              </a:p>
              <a:p>
                <a:pPr marL="0" indent="0">
                  <a:buNone/>
                </a:pPr>
                <a:r>
                  <a:rPr lang="sr-Cyrl-BA" dirty="0"/>
                  <a:t>	2. степени слободе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BA" dirty="0"/>
                  <a:t>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Cyrl-BA" dirty="0"/>
                  <a:t>), који се рачунају по формулама</a:t>
                </a:r>
                <a:endParaRPr lang="sr-Latn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b="1" i="1" dirty="0">
                    <a:latin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=0,05</m:t>
                    </m:r>
                  </m:oMath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Cyrl-BA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−1=2</m:t>
                    </m:r>
                  </m:oMath>
                </a14:m>
                <a:r>
                  <a:rPr lang="sr-Latn-BA" dirty="0"/>
                  <a:t>		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𝟎𝟓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𝟔𝟖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r>
                  <a:rPr lang="sr-Latn-BA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𝑟𝑛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=15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accent1"/>
                    </a:solidFill>
                  </a:rPr>
                  <a:t>Формирамо правило одлучивања</a:t>
                </a:r>
                <a:r>
                  <a:rPr lang="sr-Latn-BA" dirty="0">
                    <a:solidFill>
                      <a:schemeClr val="accent1"/>
                    </a:solidFill>
                  </a:rPr>
                  <a:t>:</a:t>
                </a:r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𝐅</m:t>
                    </m:r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𝟎𝟓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𝟔𝟖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sr-Latn-BA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𝐅</m:t>
                    </m:r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𝟎𝟓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𝟔𝟖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90CF38-F3F8-4F63-8E70-547687EA14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4632" y="1089590"/>
                <a:ext cx="10909103" cy="4419971"/>
              </a:xfrm>
              <a:blipFill>
                <a:blip r:embed="rId2"/>
                <a:stretch>
                  <a:fillRect l="-391" t="-1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15ED316-00DF-480B-8079-A634226F76D0}"/>
                  </a:ext>
                </a:extLst>
              </p:cNvPr>
              <p:cNvSpPr txBox="1"/>
              <p:nvPr/>
            </p:nvSpPr>
            <p:spPr>
              <a:xfrm>
                <a:off x="7521170" y="1877445"/>
                <a:ext cx="430652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sr-Cyrl-BA" dirty="0"/>
                  <a:t> (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sr-Cyrl-BA" dirty="0"/>
                  <a:t> - број узорака)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𝑟𝑛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sr-Cyrl-BA" dirty="0"/>
                  <a:t> (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sr-Cyrl-BA" dirty="0"/>
                  <a:t> - величина узорка)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15ED316-00DF-480B-8079-A634226F76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1170" y="1877445"/>
                <a:ext cx="4306529" cy="923330"/>
              </a:xfrm>
              <a:prstGeom prst="rect">
                <a:avLst/>
              </a:prstGeom>
              <a:blipFill>
                <a:blip r:embed="rId3"/>
                <a:stretch>
                  <a:fillRect t="-3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Arrow: Right 6">
            <a:extLst>
              <a:ext uri="{FF2B5EF4-FFF2-40B4-BE49-F238E27FC236}">
                <a16:creationId xmlns:a16="http://schemas.microsoft.com/office/drawing/2014/main" id="{983B124F-D166-4017-98A0-619DA99F28A3}"/>
              </a:ext>
            </a:extLst>
          </p:cNvPr>
          <p:cNvSpPr/>
          <p:nvPr/>
        </p:nvSpPr>
        <p:spPr>
          <a:xfrm>
            <a:off x="7127877" y="2153012"/>
            <a:ext cx="393291" cy="157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D7768159-9285-48FA-9A26-A4115D8E32B0}"/>
              </a:ext>
            </a:extLst>
          </p:cNvPr>
          <p:cNvSpPr/>
          <p:nvPr/>
        </p:nvSpPr>
        <p:spPr>
          <a:xfrm>
            <a:off x="1248191" y="2640814"/>
            <a:ext cx="157316" cy="123167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0BD89A3-EC1F-4702-833D-8BBBB2BCB88E}"/>
              </a:ext>
            </a:extLst>
          </p:cNvPr>
          <p:cNvCxnSpPr>
            <a:cxnSpLocks/>
          </p:cNvCxnSpPr>
          <p:nvPr/>
        </p:nvCxnSpPr>
        <p:spPr>
          <a:xfrm>
            <a:off x="2369068" y="2884032"/>
            <a:ext cx="1632154" cy="152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B1BBD7B-3470-4FB3-AC14-AAA061115B2E}"/>
              </a:ext>
            </a:extLst>
          </p:cNvPr>
          <p:cNvCxnSpPr>
            <a:cxnSpLocks/>
          </p:cNvCxnSpPr>
          <p:nvPr/>
        </p:nvCxnSpPr>
        <p:spPr>
          <a:xfrm>
            <a:off x="2914757" y="3198982"/>
            <a:ext cx="10864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7ED8D6A-AD6E-4585-B0A8-CBCB1F00BA42}"/>
              </a:ext>
            </a:extLst>
          </p:cNvPr>
          <p:cNvCxnSpPr>
            <a:cxnSpLocks/>
          </p:cNvCxnSpPr>
          <p:nvPr/>
        </p:nvCxnSpPr>
        <p:spPr>
          <a:xfrm flipV="1">
            <a:off x="3234307" y="3400543"/>
            <a:ext cx="761999" cy="1769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6093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925E6BCE-96C8-4755-8495-0F394069E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49" y="104942"/>
            <a:ext cx="5536096" cy="6648116"/>
          </a:xfrm>
          <a:prstGeom prst="rect">
            <a:avLst/>
          </a:prstGeo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BB647E12-FF56-4C8C-87BC-7B90BA5E52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4631" y="150863"/>
            <a:ext cx="5155096" cy="66094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9896F53-6EEA-4CE4-A108-1B14D3192741}"/>
                  </a:ext>
                </a:extLst>
              </p:cNvPr>
              <p:cNvSpPr txBox="1"/>
              <p:nvPr/>
            </p:nvSpPr>
            <p:spPr>
              <a:xfrm>
                <a:off x="814321" y="-79724"/>
                <a:ext cx="80834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sr-Latn-BA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9896F53-6EEA-4CE4-A108-1B14D31927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321" y="-79724"/>
                <a:ext cx="80834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8CD2BFD-4DA9-4430-897F-231E0B08E1E2}"/>
                  </a:ext>
                </a:extLst>
              </p:cNvPr>
              <p:cNvSpPr txBox="1"/>
              <p:nvPr/>
            </p:nvSpPr>
            <p:spPr>
              <a:xfrm>
                <a:off x="182894" y="842854"/>
                <a:ext cx="6480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↓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8CD2BFD-4DA9-4430-897F-231E0B08E1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94" y="842854"/>
                <a:ext cx="648092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4847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37B20A9A-E116-4D72-AB16-027217378A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295" y="36342"/>
            <a:ext cx="5035418" cy="6685087"/>
          </a:xfrm>
          <a:prstGeom prst="rect">
            <a:avLst/>
          </a:prstGeo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E58FC297-27A9-487F-A4DF-3A0D05E039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7293" y="36342"/>
            <a:ext cx="5108925" cy="672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469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692BBD9-611E-8F7F-CB35-3BD1A551E3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32" y="489452"/>
            <a:ext cx="10859736" cy="56659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BFC03D-FCA7-2588-4496-75A89AD0C1E5}"/>
              </a:ext>
            </a:extLst>
          </p:cNvPr>
          <p:cNvSpPr txBox="1"/>
          <p:nvPr/>
        </p:nvSpPr>
        <p:spPr>
          <a:xfrm>
            <a:off x="666132" y="6155401"/>
            <a:ext cx="105571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100" dirty="0">
                <a:latin typeface="Calibri" panose="020F0502020204030204" pitchFamily="34" charset="0"/>
                <a:cs typeface="Calibri" panose="020F0502020204030204" pitchFamily="34" charset="0"/>
              </a:rPr>
              <a:t>Извор: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Nishishiba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M., Jones, M., &amp; Kraner, M. (2014). Comparing means of more than two groups: analysis of variance (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anova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). In Comparing means of more than two groups: Analysis of variance (ANOVA) (pp. 193-221). SAGE Publications, Inc., https://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doi.org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/10.4135/9781544307763.n10</a:t>
            </a:r>
          </a:p>
        </p:txBody>
      </p:sp>
    </p:spTree>
    <p:extLst>
      <p:ext uri="{BB962C8B-B14F-4D97-AF65-F5344CB8AC3E}">
        <p14:creationId xmlns:p14="http://schemas.microsoft.com/office/powerpoint/2010/main" val="891537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B0CC28-E0A2-4834-A6F6-975E89E8D8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9380" y="258097"/>
                <a:ext cx="11533239" cy="2681748"/>
              </a:xfrm>
            </p:spPr>
            <p:txBody>
              <a:bodyPr/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Font typeface="+mj-lt"/>
                  <a:buAutoNum type="arabicPeriod" startAt="4"/>
                  <a:tabLst/>
                  <a:defRPr/>
                </a:pP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6A21D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КОРАК:</a:t>
                </a: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  </a:t>
                </a: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Одређивање реализоване вриједности статистике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F –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теста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None/>
                  <a:tabLst/>
                  <a:defRPr/>
                </a:pPr>
                <a:endParaRPr kumimoji="0" lang="sr-Cyrl-BA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endParaRPr>
              </a:p>
              <a:p>
                <a:pPr marL="0" lvl="0" indent="0">
                  <a:buClr>
                    <a:srgbClr val="9BAFB5"/>
                  </a:buClr>
                  <a:buNone/>
                  <a:defRPr/>
                </a:pPr>
                <a14:m>
                  <m:oMath xmlns:m="http://schemas.openxmlformats.org/officeDocument/2006/math">
                    <m:r>
                      <a:rPr kumimoji="0" lang="sr-Cyrl-BA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  </m:t>
                    </m:r>
                    <m:r>
                      <a:rPr kumimoji="0" lang="sr-Latn-BA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𝑭</m:t>
                    </m:r>
                    <m:r>
                      <a:rPr kumimoji="0" lang="sr-Latn-BA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sr-Latn-BA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0" lang="sr-Latn-BA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sr-Latn-BA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kumimoji="0" lang="sr-Latn-BA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𝑨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sz="28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sr-Latn-BA" sz="2800" b="1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</m:den>
                    </m:f>
                  </m:oMath>
                </a14:m>
                <a:r>
                  <a:rPr kumimoji="0" lang="sr-Cyrl-BA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B0CC28-E0A2-4834-A6F6-975E89E8D8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9380" y="258097"/>
                <a:ext cx="11533239" cy="2681748"/>
              </a:xfrm>
              <a:blipFill>
                <a:blip r:embed="rId2"/>
                <a:stretch>
                  <a:fillRect l="-423" t="-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A51DECD-822A-408C-ACCA-CAB5472ACF93}"/>
                  </a:ext>
                </a:extLst>
              </p:cNvPr>
              <p:cNvSpPr txBox="1"/>
              <p:nvPr/>
            </p:nvSpPr>
            <p:spPr>
              <a:xfrm>
                <a:off x="2389239" y="796414"/>
                <a:ext cx="9124854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0" lang="sr-Latn-BA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sr-Latn-BA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kumimoji="0" lang="sr-Latn-BA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𝑨</m:t>
                        </m:r>
                      </m:sub>
                    </m:sSub>
                  </m:oMath>
                </a14:m>
                <a:r>
                  <a:rPr lang="sr-Latn-BA" b="1" dirty="0"/>
                  <a:t> - </a:t>
                </a:r>
                <a:r>
                  <a:rPr lang="sr-Cyrl-BA" b="1" dirty="0"/>
                  <a:t>факторска варијанса</a:t>
                </a:r>
                <a:r>
                  <a:rPr lang="en-US" b="1" dirty="0"/>
                  <a:t> (</a:t>
                </a:r>
                <a:r>
                  <a:rPr lang="sr-Cyrl-RS" b="1" dirty="0"/>
                  <a:t>варијанса између група)</a:t>
                </a:r>
                <a:endParaRPr lang="sr-Cyrl-BA" b="1" dirty="0"/>
              </a:p>
              <a:p>
                <a:r>
                  <a:rPr lang="sr-Cyrl-BA" dirty="0"/>
                  <a:t>	Добијамо је као количник факторске суме квадрата (факторског варијабилитета – </a:t>
                </a:r>
                <a:r>
                  <a:rPr lang="sr-Latn-BA" dirty="0"/>
                  <a:t>Sa) </a:t>
                </a:r>
                <a:r>
                  <a:rPr lang="sr-Cyrl-BA" dirty="0"/>
                  <a:t>	и броја степени слободе факторске варијансе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sr-Cyrl-BA" dirty="0"/>
                  <a:t>).</a:t>
                </a:r>
              </a:p>
              <a:p>
                <a:endParaRPr lang="sr-Cyrl-BA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sz="18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sr-Latn-BA" sz="18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sub>
                    </m:sSub>
                  </m:oMath>
                </a14:m>
                <a:r>
                  <a:rPr lang="sr-Cyrl-BA" b="1" dirty="0"/>
                  <a:t> - резидуална варијанса </a:t>
                </a:r>
                <a:r>
                  <a:rPr lang="en-US" b="1" dirty="0"/>
                  <a:t>(</a:t>
                </a:r>
                <a:r>
                  <a:rPr lang="sr-Cyrl-RS" b="1" dirty="0"/>
                  <a:t>варијанса унутар група)</a:t>
                </a:r>
                <a:endParaRPr lang="sr-Cyrl-BA" b="1" dirty="0"/>
              </a:p>
              <a:p>
                <a:r>
                  <a:rPr lang="sr-Cyrl-BA" dirty="0"/>
                  <a:t>	Добијамо је као однос резидуалне суме квадрата (резидуалног варијабилитета – </a:t>
                </a:r>
                <a:r>
                  <a:rPr lang="sr-Latn-BA" dirty="0"/>
                  <a:t>Sr) </a:t>
                </a:r>
                <a:r>
                  <a:rPr lang="sr-Cyrl-BA" dirty="0"/>
                  <a:t>	и броја степени слободе резидуалне варијансе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𝑟𝑛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sr-Cyrl-BA" dirty="0"/>
                  <a:t> )</a:t>
                </a:r>
                <a:r>
                  <a:rPr lang="sr-Latn-BA" dirty="0"/>
                  <a:t>.</a:t>
                </a:r>
                <a:endParaRPr lang="sr-Cyrl-BA" dirty="0"/>
              </a:p>
              <a:p>
                <a:r>
                  <a:rPr lang="sr-Cyrl-BA" dirty="0"/>
                  <a:t> </a:t>
                </a:r>
                <a:endParaRPr lang="en-US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A51DECD-822A-408C-ACCA-CAB5472ACF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9239" y="796414"/>
                <a:ext cx="9124854" cy="2308324"/>
              </a:xfrm>
              <a:prstGeom prst="rect">
                <a:avLst/>
              </a:prstGeom>
              <a:blipFill>
                <a:blip r:embed="rId3"/>
                <a:stretch>
                  <a:fillRect t="-1093" r="-8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6072FCC-011B-47E0-80E7-1423471A00DA}"/>
              </a:ext>
            </a:extLst>
          </p:cNvPr>
          <p:cNvCxnSpPr>
            <a:cxnSpLocks/>
          </p:cNvCxnSpPr>
          <p:nvPr/>
        </p:nvCxnSpPr>
        <p:spPr>
          <a:xfrm flipV="1">
            <a:off x="1740310" y="1042219"/>
            <a:ext cx="648929" cy="2359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D4EC946-459A-43DC-971B-91FBD609BACA}"/>
              </a:ext>
            </a:extLst>
          </p:cNvPr>
          <p:cNvCxnSpPr>
            <a:cxnSpLocks/>
          </p:cNvCxnSpPr>
          <p:nvPr/>
        </p:nvCxnSpPr>
        <p:spPr>
          <a:xfrm>
            <a:off x="1740310" y="1779638"/>
            <a:ext cx="678425" cy="3233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1" name="Table 11">
                <a:extLst>
                  <a:ext uri="{FF2B5EF4-FFF2-40B4-BE49-F238E27FC236}">
                    <a16:creationId xmlns:a16="http://schemas.microsoft.com/office/drawing/2014/main" id="{51E4453C-64BA-4EF7-AFD3-BE08188FF5F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43450541"/>
                  </p:ext>
                </p:extLst>
              </p:nvPr>
            </p:nvGraphicFramePr>
            <p:xfrm>
              <a:off x="207415" y="3093993"/>
              <a:ext cx="11777168" cy="3513704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5344973">
                      <a:extLst>
                        <a:ext uri="{9D8B030D-6E8A-4147-A177-3AD203B41FA5}">
                          <a16:colId xmlns:a16="http://schemas.microsoft.com/office/drawing/2014/main" val="3708959089"/>
                        </a:ext>
                      </a:extLst>
                    </a:gridCol>
                    <a:gridCol w="6432195">
                      <a:extLst>
                        <a:ext uri="{9D8B030D-6E8A-4147-A177-3AD203B41FA5}">
                          <a16:colId xmlns:a16="http://schemas.microsoft.com/office/drawing/2014/main" val="3878821685"/>
                        </a:ext>
                      </a:extLst>
                    </a:gridCol>
                  </a:tblGrid>
                  <a:tr h="4839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kumimoji="0" lang="sr-Latn-BA" sz="18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0" lang="sr-Latn-BA" sz="18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kumimoji="0" lang="sr-Latn-BA" sz="18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𝑨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b="1" dirty="0"/>
                            <a:t> 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1800" b="1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sr-Latn-BA" sz="1800" b="1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b="1" dirty="0"/>
                            <a:t> 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06835104"/>
                      </a:ext>
                    </a:extLst>
                  </a:tr>
                  <a:tr h="302978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nary>
                                      <m:naryPr>
                                        <m:chr m:val="∑"/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m:rPr>
                                            <m:brk m:alnAt="23"/>
                                          </m:r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=1</m:t>
                                        </m:r>
                                      </m:sub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p>
                                      <m:e>
                                        <m:sSubSup>
                                          <m:sSubSup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𝑆</m:t>
                                            </m:r>
                                          </m:e>
                                          <m:sub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  <m:sup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bSup>
                                      </m:e>
                                    </m:nary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nary>
                                              <m:naryPr>
                                                <m:chr m:val="∑"/>
                                                <m:ctrlP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naryPr>
                                              <m:sub>
                                                <m:r>
                                                  <m:rPr>
                                                    <m:brk m:alnAt="23"/>
                                                  </m:rP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  <m: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=1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𝑟</m:t>
                                                </m:r>
                                              </m:sup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lang="en-US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𝑆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</m:sub>
                                                </m:sSub>
                                              </m:e>
                                            </m:nary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2.188,21</m:t>
                                    </m:r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81,08</m:t>
                                        </m:r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r>
                            <a:rPr lang="sr-Latn-BA" b="0" dirty="0"/>
                            <a:t> 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0,11</m:t>
                              </m:r>
                            </m:oMath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0,11</m:t>
                                    </m:r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3−1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𝟎𝟓𝟔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𝑟𝑛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r>
                            <a:rPr lang="sr-Latn-BA" b="0" dirty="0"/>
                            <a:t>  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2,71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0,11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2,60</m:t>
                              </m:r>
                            </m:oMath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nary>
                                  <m:naryPr>
                                    <m:chr m:val="∑"/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p>
                                  <m:e>
                                    <m:nary>
                                      <m:naryPr>
                                        <m:chr m:val="∑"/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m:rPr>
                                            <m:brk m:alnAt="23"/>
                                          </m:r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=1</m:t>
                                        </m:r>
                                      </m:sub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p>
                                      <m:e>
                                        <m:sSubSup>
                                          <m:sSubSup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𝑖𝑗</m:t>
                                            </m:r>
                                          </m:sub>
                                          <m:sup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bSup>
                                      </m:e>
                                    </m:nary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sSup>
                                          <m:sSup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nary>
                                                  <m:naryPr>
                                                    <m:chr m:val="∑"/>
                                                    <m:ctrlP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naryPr>
                                                  <m:sub>
                                                    <m:r>
                                                      <m:rPr>
                                                        <m:brk m:alnAt="23"/>
                                                      </m:rP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  <m: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=1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𝑟</m:t>
                                                    </m:r>
                                                  </m:sup>
                                                  <m:e>
                                                    <m:sSub>
                                                      <m:sSubPr>
                                                        <m:ctrlPr>
                                                          <a:rPr lang="en-US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sSubPr>
                                                      <m:e>
                                                        <m:r>
                                                          <a:rPr lang="sr-Latn-BA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𝑆</m:t>
                                                        </m:r>
                                                      </m:e>
                                                      <m:sub>
                                                        <m:r>
                                                          <a:rPr lang="sr-Latn-BA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𝑖</m:t>
                                                        </m:r>
                                                      </m:sub>
                                                    </m:sSub>
                                                  </m:e>
                                                </m:nary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num>
                                      <m:den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∙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den>
                                    </m:f>
                                  </m:e>
                                </m:nary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367,3</m:t>
                                </m:r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81</m:t>
                                        </m:r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08</m:t>
                                        </m:r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∙6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2,71</m:t>
                                </m:r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2,60</m:t>
                                    </m:r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∙6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𝟏𝟕</m:t>
                                </m:r>
                              </m:oMath>
                            </m:oMathPara>
                          </a14:m>
                          <a:endParaRPr lang="sr-Latn-BA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9666122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1" name="Table 11">
                <a:extLst>
                  <a:ext uri="{FF2B5EF4-FFF2-40B4-BE49-F238E27FC236}">
                    <a16:creationId xmlns:a16="http://schemas.microsoft.com/office/drawing/2014/main" id="{51E4453C-64BA-4EF7-AFD3-BE08188FF5F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43450541"/>
                  </p:ext>
                </p:extLst>
              </p:nvPr>
            </p:nvGraphicFramePr>
            <p:xfrm>
              <a:off x="207415" y="3093993"/>
              <a:ext cx="11777168" cy="3513704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5344973">
                      <a:extLst>
                        <a:ext uri="{9D8B030D-6E8A-4147-A177-3AD203B41FA5}">
                          <a16:colId xmlns:a16="http://schemas.microsoft.com/office/drawing/2014/main" val="3708959089"/>
                        </a:ext>
                      </a:extLst>
                    </a:gridCol>
                    <a:gridCol w="6432195">
                      <a:extLst>
                        <a:ext uri="{9D8B030D-6E8A-4147-A177-3AD203B41FA5}">
                          <a16:colId xmlns:a16="http://schemas.microsoft.com/office/drawing/2014/main" val="3878821685"/>
                        </a:ext>
                      </a:extLst>
                    </a:gridCol>
                  </a:tblGrid>
                  <a:tr h="48391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38" t="-2632" r="-120903" b="-7289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83235" t="-2632" r="-394" b="-72894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06835104"/>
                      </a:ext>
                    </a:extLst>
                  </a:tr>
                  <a:tr h="302978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38" t="-16250" r="-120903" b="-154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83235" t="-16250" r="-394" b="-1541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9666122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06287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DEFEA-D79D-4A29-B043-6DEC273A37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445" y="255639"/>
            <a:ext cx="10982632" cy="6253315"/>
          </a:xfrm>
        </p:spPr>
        <p:txBody>
          <a:bodyPr/>
          <a:lstStyle/>
          <a:p>
            <a:pPr marL="0" indent="0">
              <a:buNone/>
            </a:pPr>
            <a:r>
              <a:rPr lang="sr-Cyrl-BA" b="1" dirty="0"/>
              <a:t>Непознате параметре рачунамо преко радних табела:</a:t>
            </a:r>
            <a:endParaRPr lang="sr-Latn-BA" b="1" dirty="0"/>
          </a:p>
          <a:p>
            <a:pPr marL="0" indent="0">
              <a:buNone/>
            </a:pPr>
            <a:endParaRPr lang="sr-Cyrl-BA" b="1" dirty="0"/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D54755EC-0FBD-4BE7-8A2F-3BECC411AC1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25026796"/>
                  </p:ext>
                </p:extLst>
              </p:nvPr>
            </p:nvGraphicFramePr>
            <p:xfrm>
              <a:off x="501445" y="1162636"/>
              <a:ext cx="8655752" cy="4096760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2163938">
                      <a:extLst>
                        <a:ext uri="{9D8B030D-6E8A-4147-A177-3AD203B41FA5}">
                          <a16:colId xmlns:a16="http://schemas.microsoft.com/office/drawing/2014/main" val="4262806571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1098413471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4158026304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2072372032"/>
                        </a:ext>
                      </a:extLst>
                    </a:gridCol>
                  </a:tblGrid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Бруцош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RS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Гимназија</a:t>
                          </a:r>
                          <a:endParaRPr lang="en-US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RS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Економска</a:t>
                          </a:r>
                          <a:endParaRPr lang="en-US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RS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Техничка</a:t>
                          </a:r>
                          <a:endParaRPr lang="en-US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73392444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1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3,60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4,50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5,00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616723724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2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4,80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4,40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4,60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73711855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3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4,90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4,60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4,10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2043887753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4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4,40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5,00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4,50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236927854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5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3,90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4,87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4,50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000565888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6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4,74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3,90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4,70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2224862443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1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26,34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1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27,27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1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27,40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284992713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  <m:sup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1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693,80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1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743,65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1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750,76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169153109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1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4,39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1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4,55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4,57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363629055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D54755EC-0FBD-4BE7-8A2F-3BECC411AC1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25026796"/>
                  </p:ext>
                </p:extLst>
              </p:nvPr>
            </p:nvGraphicFramePr>
            <p:xfrm>
              <a:off x="501445" y="1162636"/>
              <a:ext cx="8655752" cy="4096760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2163938">
                      <a:extLst>
                        <a:ext uri="{9D8B030D-6E8A-4147-A177-3AD203B41FA5}">
                          <a16:colId xmlns:a16="http://schemas.microsoft.com/office/drawing/2014/main" val="4262806571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1098413471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4158026304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2072372032"/>
                        </a:ext>
                      </a:extLst>
                    </a:gridCol>
                  </a:tblGrid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Бруцош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RS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Гимназија</a:t>
                          </a:r>
                          <a:endParaRPr lang="en-US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RS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Економска</a:t>
                          </a:r>
                          <a:endParaRPr lang="en-US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RS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Техничка</a:t>
                          </a:r>
                          <a:endParaRPr lang="en-US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73392444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1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3,60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4,50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5,00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616723724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2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4,80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4,40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4,60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73711855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3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4,90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4,60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4,10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2043887753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4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4,40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5,00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4,50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236927854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5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3,90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4,87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4,50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000565888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6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4,74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3,90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4,70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2224862443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85" t="-715625" r="-300000" b="-234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1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26,34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1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27,27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1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27,40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284992713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85" t="-790909" r="-300000" b="-1272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1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693,80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1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743,65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1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750,76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169153109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85" t="-918750" r="-300000" b="-3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1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4,39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1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4,55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4,57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36362905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9E55A1D-B66D-4C68-B378-3D07617B4CF1}"/>
                  </a:ext>
                </a:extLst>
              </p:cNvPr>
              <p:cNvSpPr txBox="1"/>
              <p:nvPr/>
            </p:nvSpPr>
            <p:spPr>
              <a:xfrm>
                <a:off x="9238830" y="3686530"/>
                <a:ext cx="2163614" cy="15899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dirty="0">
                    <a:latin typeface="Gill Sans MT (Body)"/>
                  </a:rPr>
                  <a:t>УКУПНО: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b="1" dirty="0">
                    <a:latin typeface="Gill Sans MT (Body)"/>
                  </a:rPr>
                  <a:t>81,01</a:t>
                </a:r>
                <a:r>
                  <a:rPr lang="sr-Latn-BA" b="1" dirty="0">
                    <a:latin typeface="Gill Sans MT (Body)"/>
                  </a:rPr>
                  <a:t> 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sr-Latn-BA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sr-Latn-BA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Latn-BA" b="1" dirty="0">
                    <a:latin typeface="Gill Sans MT (Body)"/>
                  </a:rPr>
                  <a:t> </a:t>
                </a:r>
                <a:endParaRPr lang="sr-Cyrl-BA" b="1" dirty="0">
                  <a:latin typeface="Gill Sans MT (Body)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b="1" dirty="0">
                    <a:latin typeface="Gill Sans MT (Body)"/>
                  </a:rPr>
                  <a:t>2.188,21</a:t>
                </a:r>
                <a:r>
                  <a:rPr lang="sr-Latn-BA" b="1" dirty="0">
                    <a:latin typeface="Gill Sans MT (Body)"/>
                  </a:rPr>
                  <a:t> 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sr-Latn-BA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sSubSup>
                          <m:sSubSupPr>
                            <m:ctrlPr>
                              <a:rPr lang="sr-Latn-BA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nary>
                  </m:oMath>
                </a14:m>
                <a:r>
                  <a:rPr lang="sr-Latn-BA" b="1" dirty="0">
                    <a:latin typeface="Gill Sans MT (Body)"/>
                  </a:rPr>
                  <a:t>)</a:t>
                </a:r>
                <a:endParaRPr lang="sr-Cyrl-BA" b="1" dirty="0">
                  <a:latin typeface="Gill Sans MT (Body)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b="1" dirty="0">
                    <a:latin typeface="Gill Sans MT (Body)"/>
                  </a:rPr>
                  <a:t>13,50</a:t>
                </a:r>
                <a:endParaRPr lang="sr-Cyrl-BA" b="1" dirty="0">
                  <a:latin typeface="Gill Sans MT (Body)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9E55A1D-B66D-4C68-B378-3D07617B4C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8830" y="3686530"/>
                <a:ext cx="2163614" cy="1589922"/>
              </a:xfrm>
              <a:prstGeom prst="rect">
                <a:avLst/>
              </a:prstGeom>
              <a:blipFill>
                <a:blip r:embed="rId3"/>
                <a:stretch>
                  <a:fillRect l="-2339" t="-3175" b="-134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0828938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11714</TotalTime>
  <Words>1528</Words>
  <Application>Microsoft Macintosh PowerPoint</Application>
  <PresentationFormat>Widescreen</PresentationFormat>
  <Paragraphs>376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Cambria Math</vt:lpstr>
      <vt:lpstr>Corbel</vt:lpstr>
      <vt:lpstr>Gill Sans MT</vt:lpstr>
      <vt:lpstr>Gill Sans MT (Body)</vt:lpstr>
      <vt:lpstr>Parcel</vt:lpstr>
      <vt:lpstr>АНАЛИЗА ВАРИЈАНСЕ (АНОВА)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ХИ КВАДРАТ (χ^2) ТЕСТ</vt:lpstr>
      <vt:lpstr>Тест једнакости пропорција више узорака</vt:lpstr>
      <vt:lpstr>PowerPoint Presentation</vt:lpstr>
      <vt:lpstr>PowerPoint Presentation</vt:lpstr>
      <vt:lpstr>PowerPoint Presentation</vt:lpstr>
      <vt:lpstr>2. АНАЛИЗА ТАБЕЛА КОНТИНГЕНЦИЈЕ</vt:lpstr>
      <vt:lpstr>PowerPoint Presentation</vt:lpstr>
      <vt:lpstr>PowerPoint Presentation</vt:lpstr>
      <vt:lpstr>PowerPoint Presentation</vt:lpstr>
      <vt:lpstr>PowerPoint Presentation</vt:lpstr>
      <vt:lpstr>ХВАЛА НА ПАЖЊИ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АНАЛИЗА ВАРИЈАНСЕ (АНОВА)</dc:title>
  <dc:creator>Marić, Milica</dc:creator>
  <cp:lastModifiedBy>Milica Maric</cp:lastModifiedBy>
  <cp:revision>106</cp:revision>
  <dcterms:created xsi:type="dcterms:W3CDTF">2022-04-23T08:43:07Z</dcterms:created>
  <dcterms:modified xsi:type="dcterms:W3CDTF">2026-04-27T08:20:42Z</dcterms:modified>
</cp:coreProperties>
</file>