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31"/>
  </p:notesMasterIdLst>
  <p:sldIdLst>
    <p:sldId id="256" r:id="rId2"/>
    <p:sldId id="257" r:id="rId3"/>
    <p:sldId id="287" r:id="rId4"/>
    <p:sldId id="290" r:id="rId5"/>
    <p:sldId id="291" r:id="rId6"/>
    <p:sldId id="293" r:id="rId7"/>
    <p:sldId id="294" r:id="rId8"/>
    <p:sldId id="292" r:id="rId9"/>
    <p:sldId id="259" r:id="rId10"/>
    <p:sldId id="297" r:id="rId11"/>
    <p:sldId id="298" r:id="rId12"/>
    <p:sldId id="299" r:id="rId13"/>
    <p:sldId id="300" r:id="rId14"/>
    <p:sldId id="301" r:id="rId15"/>
    <p:sldId id="303" r:id="rId16"/>
    <p:sldId id="304" r:id="rId17"/>
    <p:sldId id="295" r:id="rId18"/>
    <p:sldId id="305" r:id="rId19"/>
    <p:sldId id="306" r:id="rId20"/>
    <p:sldId id="307" r:id="rId21"/>
    <p:sldId id="308" r:id="rId22"/>
    <p:sldId id="309" r:id="rId23"/>
    <p:sldId id="310" r:id="rId24"/>
    <p:sldId id="311" r:id="rId25"/>
    <p:sldId id="296" r:id="rId26"/>
    <p:sldId id="312" r:id="rId27"/>
    <p:sldId id="313" r:id="rId28"/>
    <p:sldId id="314" r:id="rId29"/>
    <p:sldId id="268" r:id="rId30"/>
  </p:sldIdLst>
  <p:sldSz cx="9144000" cy="5143500" type="screen16x9"/>
  <p:notesSz cx="6858000" cy="9144000"/>
  <p:embeddedFontLst>
    <p:embeddedFont>
      <p:font typeface="Oswald" panose="020B0604020202020204" charset="0"/>
      <p:regular r:id="rId32"/>
      <p:bold r:id="rId33"/>
    </p:embeddedFont>
    <p:embeddedFont>
      <p:font typeface="Segoe UI Light" panose="020B0502040204020203" pitchFamily="34" charset="0"/>
      <p:regular r:id="rId34"/>
      <p:italic r:id="rId35"/>
    </p:embeddedFont>
    <p:embeddedFont>
      <p:font typeface="Verdana" panose="020B0604030504040204" pitchFamily="34" charset="0"/>
      <p:regular r:id="rId36"/>
      <p:bold r:id="rId37"/>
      <p:italic r:id="rId38"/>
      <p:boldItalic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Segoe UI Black" panose="020B0A02040204020203" pitchFamily="34" charset="0"/>
      <p:bold r:id="rId44"/>
      <p:boldItalic r:id="rId45"/>
    </p:embeddedFont>
    <p:embeddedFont>
      <p:font typeface="Source Sans Pro" panose="020B0604020202020204" charset="0"/>
      <p:regular r:id="rId46"/>
      <p:bold r:id="rId47"/>
      <p:italic r:id="rId48"/>
      <p:bold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D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057B260-235A-4DA7-9D08-349C70A2B37C}">
  <a:tblStyle styleId="{B057B260-235A-4DA7-9D08-349C70A2B37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654" y="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49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35" name="Google Shape;35;p2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36" name="Google Shape;36;p2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2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40" name="Google Shape;40;p2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1" name="Google Shape;41;p2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2" name="Google Shape;42;p2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43" name="Google Shape;43;p2"/>
          <p:cNvGrpSpPr/>
          <p:nvPr/>
        </p:nvGrpSpPr>
        <p:grpSpPr>
          <a:xfrm>
            <a:off x="-42837" y="2005088"/>
            <a:ext cx="9229575" cy="642787"/>
            <a:chOff x="-42837" y="4443488"/>
            <a:chExt cx="9229575" cy="642787"/>
          </a:xfrm>
        </p:grpSpPr>
        <p:sp>
          <p:nvSpPr>
            <p:cNvPr id="44" name="Google Shape;44;p2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69;p2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 txBox="1">
            <a:spLocks noGrp="1"/>
          </p:cNvSpPr>
          <p:nvPr>
            <p:ph type="ctrTitle"/>
          </p:nvPr>
        </p:nvSpPr>
        <p:spPr>
          <a:xfrm>
            <a:off x="2847975" y="3363425"/>
            <a:ext cx="5610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76" name="Google Shape;76;p3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77" name="Google Shape;77;p3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3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3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3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81" name="Google Shape;81;p3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2" name="Google Shape;82;p3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3" name="Google Shape;83;p3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84" name="Google Shape;84;p3"/>
          <p:cNvGrpSpPr/>
          <p:nvPr/>
        </p:nvGrpSpPr>
        <p:grpSpPr>
          <a:xfrm>
            <a:off x="-42837" y="2005088"/>
            <a:ext cx="9229575" cy="642787"/>
            <a:chOff x="-42837" y="4443488"/>
            <a:chExt cx="9229575" cy="642787"/>
          </a:xfrm>
        </p:grpSpPr>
        <p:sp>
          <p:nvSpPr>
            <p:cNvPr id="85" name="Google Shape;85;p3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" name="Google Shape;110;p3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3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3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3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3"/>
          <p:cNvSpPr txBox="1">
            <a:spLocks noGrp="1"/>
          </p:cNvSpPr>
          <p:nvPr>
            <p:ph type="ctrTitle"/>
          </p:nvPr>
        </p:nvSpPr>
        <p:spPr>
          <a:xfrm>
            <a:off x="2309350" y="3031150"/>
            <a:ext cx="5214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3"/>
          <p:cNvSpPr txBox="1">
            <a:spLocks noGrp="1"/>
          </p:cNvSpPr>
          <p:nvPr>
            <p:ph type="subTitle" idx="1"/>
          </p:nvPr>
        </p:nvSpPr>
        <p:spPr>
          <a:xfrm>
            <a:off x="2309441" y="4059250"/>
            <a:ext cx="5214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3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6"/>
          <p:cNvSpPr txBox="1">
            <a:spLocks noGrp="1"/>
          </p:cNvSpPr>
          <p:nvPr>
            <p:ph type="body" idx="1"/>
          </p:nvPr>
        </p:nvSpPr>
        <p:spPr>
          <a:xfrm>
            <a:off x="1131500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6" name="Google Shape;206;p6"/>
          <p:cNvSpPr txBox="1">
            <a:spLocks noGrp="1"/>
          </p:cNvSpPr>
          <p:nvPr>
            <p:ph type="body" idx="2"/>
          </p:nvPr>
        </p:nvSpPr>
        <p:spPr>
          <a:xfrm>
            <a:off x="4672563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7" name="Google Shape;207;p6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208" name="Google Shape;208;p6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209" name="Google Shape;209;p6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6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6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2" name="Google Shape;212;p6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213" name="Google Shape;213;p6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4" name="Google Shape;214;p6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5" name="Google Shape;215;p6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16" name="Google Shape;216;p6"/>
          <p:cNvGrpSpPr/>
          <p:nvPr/>
        </p:nvGrpSpPr>
        <p:grpSpPr>
          <a:xfrm>
            <a:off x="-42837" y="4443488"/>
            <a:ext cx="9229575" cy="642787"/>
            <a:chOff x="-42837" y="4443488"/>
            <a:chExt cx="9229575" cy="642787"/>
          </a:xfrm>
        </p:grpSpPr>
        <p:sp>
          <p:nvSpPr>
            <p:cNvPr id="217" name="Google Shape;217;p6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6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2" name="Google Shape;242;p6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6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6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6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381000" y="7"/>
            <a:ext cx="8382000" cy="5162348"/>
            <a:chOff x="381000" y="-18750"/>
            <a:chExt cx="8382000" cy="5181000"/>
          </a:xfrm>
        </p:grpSpPr>
        <p:cxnSp>
          <p:nvCxnSpPr>
            <p:cNvPr id="7" name="Google Shape;7;p1"/>
            <p:cNvCxnSpPr/>
            <p:nvPr/>
          </p:nvCxnSpPr>
          <p:spPr>
            <a:xfrm>
              <a:off x="76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" name="Google Shape;8;p1"/>
            <p:cNvCxnSpPr/>
            <p:nvPr/>
          </p:nvCxnSpPr>
          <p:spPr>
            <a:xfrm>
              <a:off x="152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" name="Google Shape;9;p1"/>
            <p:cNvCxnSpPr/>
            <p:nvPr/>
          </p:nvCxnSpPr>
          <p:spPr>
            <a:xfrm>
              <a:off x="228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10;p1"/>
            <p:cNvCxnSpPr/>
            <p:nvPr/>
          </p:nvCxnSpPr>
          <p:spPr>
            <a:xfrm>
              <a:off x="304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1"/>
            <p:cNvCxnSpPr/>
            <p:nvPr/>
          </p:nvCxnSpPr>
          <p:spPr>
            <a:xfrm>
              <a:off x="381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1"/>
            <p:cNvCxnSpPr/>
            <p:nvPr/>
          </p:nvCxnSpPr>
          <p:spPr>
            <a:xfrm>
              <a:off x="457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1"/>
            <p:cNvCxnSpPr/>
            <p:nvPr/>
          </p:nvCxnSpPr>
          <p:spPr>
            <a:xfrm>
              <a:off x="533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1"/>
            <p:cNvCxnSpPr/>
            <p:nvPr/>
          </p:nvCxnSpPr>
          <p:spPr>
            <a:xfrm>
              <a:off x="609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1"/>
            <p:cNvCxnSpPr/>
            <p:nvPr/>
          </p:nvCxnSpPr>
          <p:spPr>
            <a:xfrm>
              <a:off x="685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1"/>
            <p:cNvCxnSpPr/>
            <p:nvPr/>
          </p:nvCxnSpPr>
          <p:spPr>
            <a:xfrm>
              <a:off x="762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1"/>
            <p:cNvCxnSpPr/>
            <p:nvPr/>
          </p:nvCxnSpPr>
          <p:spPr>
            <a:xfrm>
              <a:off x="838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1"/>
            <p:cNvCxnSpPr/>
            <p:nvPr/>
          </p:nvCxnSpPr>
          <p:spPr>
            <a:xfrm>
              <a:off x="38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1"/>
            <p:cNvCxnSpPr/>
            <p:nvPr/>
          </p:nvCxnSpPr>
          <p:spPr>
            <a:xfrm>
              <a:off x="114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1"/>
            <p:cNvCxnSpPr/>
            <p:nvPr/>
          </p:nvCxnSpPr>
          <p:spPr>
            <a:xfrm>
              <a:off x="190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1"/>
            <p:cNvCxnSpPr/>
            <p:nvPr/>
          </p:nvCxnSpPr>
          <p:spPr>
            <a:xfrm>
              <a:off x="266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1"/>
            <p:cNvCxnSpPr/>
            <p:nvPr/>
          </p:nvCxnSpPr>
          <p:spPr>
            <a:xfrm>
              <a:off x="342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1"/>
            <p:cNvCxnSpPr/>
            <p:nvPr/>
          </p:nvCxnSpPr>
          <p:spPr>
            <a:xfrm>
              <a:off x="419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1"/>
            <p:cNvCxnSpPr/>
            <p:nvPr/>
          </p:nvCxnSpPr>
          <p:spPr>
            <a:xfrm>
              <a:off x="495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1"/>
            <p:cNvCxnSpPr/>
            <p:nvPr/>
          </p:nvCxnSpPr>
          <p:spPr>
            <a:xfrm>
              <a:off x="571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1"/>
            <p:cNvCxnSpPr/>
            <p:nvPr/>
          </p:nvCxnSpPr>
          <p:spPr>
            <a:xfrm>
              <a:off x="647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1"/>
            <p:cNvCxnSpPr/>
            <p:nvPr/>
          </p:nvCxnSpPr>
          <p:spPr>
            <a:xfrm>
              <a:off x="723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1"/>
            <p:cNvCxnSpPr/>
            <p:nvPr/>
          </p:nvCxnSpPr>
          <p:spPr>
            <a:xfrm>
              <a:off x="800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1"/>
            <p:cNvCxnSpPr/>
            <p:nvPr/>
          </p:nvCxnSpPr>
          <p:spPr>
            <a:xfrm>
              <a:off x="876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30" name="Google Shape;30;p1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" name="Google Shape;31;p1"/>
          <p:cNvSpPr txBox="1">
            <a:spLocks noGrp="1"/>
          </p:cNvSpPr>
          <p:nvPr>
            <p:ph type="body" idx="1"/>
          </p:nvPr>
        </p:nvSpPr>
        <p:spPr>
          <a:xfrm>
            <a:off x="1075850" y="1540175"/>
            <a:ext cx="6996600" cy="19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2000"/>
              <a:buFont typeface="Source Sans Pro"/>
              <a:buChar char="◉"/>
              <a:defRPr sz="20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2" name="Google Shape;32;p1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6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8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13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2.w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4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3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5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6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3"/>
          <p:cNvSpPr txBox="1">
            <a:spLocks noGrp="1"/>
          </p:cNvSpPr>
          <p:nvPr>
            <p:ph type="ctrTitle"/>
          </p:nvPr>
        </p:nvSpPr>
        <p:spPr>
          <a:xfrm>
            <a:off x="1219200" y="2800350"/>
            <a:ext cx="6781800" cy="13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b="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Arial" pitchFamily="34" charset="0"/>
              </a:rPr>
              <a:t>DESKRIPTIVNA ANALIZA</a:t>
            </a:r>
            <a:endParaRPr b="0">
              <a:solidFill>
                <a:schemeClr val="bg1"/>
              </a:solidFill>
              <a:latin typeface="Segoe UI Light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3" name="Google Shape;478;p15"/>
          <p:cNvSpPr txBox="1">
            <a:spLocks/>
          </p:cNvSpPr>
          <p:nvPr/>
        </p:nvSpPr>
        <p:spPr>
          <a:xfrm>
            <a:off x="2250300" y="514350"/>
            <a:ext cx="4683900" cy="11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STATISTIKA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Oswald"/>
              <a:sym typeface="Oswald"/>
            </a:endParaRPr>
          </a:p>
        </p:txBody>
      </p:sp>
      <p:sp>
        <p:nvSpPr>
          <p:cNvPr id="4" name="Google Shape;464;p13"/>
          <p:cNvSpPr txBox="1">
            <a:spLocks/>
          </p:cNvSpPr>
          <p:nvPr/>
        </p:nvSpPr>
        <p:spPr>
          <a:xfrm>
            <a:off x="152400" y="4229100"/>
            <a:ext cx="3581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sr-Latn-BA" sz="2000" b="1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Darko Milunović, mr, asistent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sr-Latn-BA" sz="2000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darko.milunovic@ef.unibl.org</a:t>
            </a:r>
            <a:endParaRPr kumimoji="0" lang="sr-Latn-BA" sz="18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Light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685800" y="1333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RANG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358795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8666163" y="3409950"/>
            <a:ext cx="184150" cy="92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r-Latn-CS" sz="1100"/>
          </a:p>
        </p:txBody>
      </p:sp>
      <p:sp>
        <p:nvSpPr>
          <p:cNvPr id="31" name="Rectangle 28"/>
          <p:cNvSpPr>
            <a:spLocks noChangeArrowheads="1"/>
          </p:cNvSpPr>
          <p:nvPr/>
        </p:nvSpPr>
        <p:spPr bwMode="auto">
          <a:xfrm>
            <a:off x="4481512" y="3357562"/>
            <a:ext cx="184150" cy="92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r-Latn-CS" sz="1100"/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1562100" y="3357562"/>
            <a:ext cx="184150" cy="92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r-Latn-CS" sz="1100"/>
          </a:p>
        </p:txBody>
      </p:sp>
      <p:sp>
        <p:nvSpPr>
          <p:cNvPr id="41" name="Rectangle 3"/>
          <p:cNvSpPr txBox="1">
            <a:spLocks noChangeArrowheads="1"/>
          </p:cNvSpPr>
          <p:nvPr/>
        </p:nvSpPr>
        <p:spPr>
          <a:xfrm>
            <a:off x="533400" y="819150"/>
            <a:ext cx="7667625" cy="1423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/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BA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Najjednostavnija mjera i predstavlja razliku između najvećeg i najmanjeg podatka</a:t>
            </a: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BA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Ignoriše distribuciju podataka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28324A"/>
              </a:solidFill>
              <a:effectLst/>
              <a:uLnTx/>
              <a:uFillTx/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28324A"/>
              </a:solidFill>
              <a:effectLst/>
              <a:uLnTx/>
              <a:uFillTx/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2" name="Rectangle 4"/>
          <p:cNvSpPr>
            <a:spLocks noChangeArrowheads="1"/>
          </p:cNvSpPr>
          <p:nvPr/>
        </p:nvSpPr>
        <p:spPr bwMode="auto">
          <a:xfrm>
            <a:off x="4648200" y="1504950"/>
            <a:ext cx="2830512" cy="43319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0488" tIns="44450" rIns="90488" bIns="44450" anchor="ctr">
            <a:spAutoFit/>
          </a:bodyPr>
          <a:lstStyle/>
          <a:p>
            <a:pPr algn="ctr" eaLnBrk="0" hangingPunct="0">
              <a:lnSpc>
                <a:spcPct val="140000"/>
              </a:lnSpc>
              <a:spcBef>
                <a:spcPct val="50000"/>
              </a:spcBef>
              <a:defRPr/>
            </a:pPr>
            <a:r>
              <a:rPr lang="en-US" sz="1800" b="0" dirty="0"/>
              <a:t>Range = X</a:t>
            </a:r>
            <a:r>
              <a:rPr lang="sr-Latn-BA" sz="1800" b="0" baseline="-25000" dirty="0"/>
              <a:t>max</a:t>
            </a:r>
            <a:r>
              <a:rPr lang="en-US" sz="1800" b="0" dirty="0"/>
              <a:t> –  X</a:t>
            </a:r>
            <a:r>
              <a:rPr lang="sr-Latn-BA" sz="1800" b="0" baseline="-25000" dirty="0" smtClean="0"/>
              <a:t>min </a:t>
            </a:r>
            <a:endParaRPr lang="en-US" sz="1800" b="0" baseline="-25000" dirty="0"/>
          </a:p>
        </p:txBody>
      </p:sp>
      <p:sp>
        <p:nvSpPr>
          <p:cNvPr id="43" name="Rectangle 27"/>
          <p:cNvSpPr>
            <a:spLocks noChangeArrowheads="1"/>
          </p:cNvSpPr>
          <p:nvPr/>
        </p:nvSpPr>
        <p:spPr bwMode="auto">
          <a:xfrm>
            <a:off x="3235325" y="2660650"/>
            <a:ext cx="2895600" cy="36676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1800"/>
              <a:t>Range = 5 - 1 = 4</a:t>
            </a:r>
          </a:p>
        </p:txBody>
      </p:sp>
      <p:sp>
        <p:nvSpPr>
          <p:cNvPr id="44" name="Rectangle 28"/>
          <p:cNvSpPr>
            <a:spLocks noChangeArrowheads="1"/>
          </p:cNvSpPr>
          <p:nvPr/>
        </p:nvSpPr>
        <p:spPr bwMode="auto">
          <a:xfrm>
            <a:off x="3235325" y="3735387"/>
            <a:ext cx="2895600" cy="36676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1800" dirty="0"/>
              <a:t>Range = 120 - 1 = 119</a:t>
            </a:r>
          </a:p>
        </p:txBody>
      </p:sp>
      <p:sp>
        <p:nvSpPr>
          <p:cNvPr id="46" name="Text Box 26"/>
          <p:cNvSpPr txBox="1">
            <a:spLocks noChangeArrowheads="1"/>
          </p:cNvSpPr>
          <p:nvPr/>
        </p:nvSpPr>
        <p:spPr bwMode="auto">
          <a:xfrm>
            <a:off x="569912" y="3103562"/>
            <a:ext cx="8229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 b="0" dirty="0">
                <a:solidFill>
                  <a:schemeClr val="folHlink"/>
                </a:solidFill>
              </a:rPr>
              <a:t>	</a:t>
            </a:r>
            <a:r>
              <a:rPr lang="en-US" sz="1800" b="0" dirty="0">
                <a:solidFill>
                  <a:srgbClr val="FF0000"/>
                </a:solidFill>
              </a:rPr>
              <a:t>1</a:t>
            </a:r>
            <a:r>
              <a:rPr lang="en-US" sz="1800" b="0" dirty="0"/>
              <a:t>,1,1,1,1,1,1,1,1,1,1,2,2,2,2,2,2,2,2,3,3,3,3,4,</a:t>
            </a:r>
            <a:r>
              <a:rPr lang="en-US" sz="1800" b="0" dirty="0">
                <a:solidFill>
                  <a:srgbClr val="FF0000"/>
                </a:solidFill>
              </a:rPr>
              <a:t>120</a:t>
            </a:r>
          </a:p>
        </p:txBody>
      </p:sp>
      <p:sp>
        <p:nvSpPr>
          <p:cNvPr id="47" name="Text Box 25"/>
          <p:cNvSpPr txBox="1">
            <a:spLocks noChangeArrowheads="1"/>
          </p:cNvSpPr>
          <p:nvPr/>
        </p:nvSpPr>
        <p:spPr bwMode="auto">
          <a:xfrm>
            <a:off x="533400" y="2190750"/>
            <a:ext cx="8229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 b="0" dirty="0">
                <a:solidFill>
                  <a:schemeClr val="folHlink"/>
                </a:solidFill>
              </a:rPr>
              <a:t>	</a:t>
            </a:r>
            <a:r>
              <a:rPr lang="en-US" sz="1800" b="0" dirty="0">
                <a:solidFill>
                  <a:srgbClr val="FF0000"/>
                </a:solidFill>
              </a:rPr>
              <a:t>1</a:t>
            </a:r>
            <a:r>
              <a:rPr lang="en-US" sz="1800" b="0" dirty="0"/>
              <a:t>,1,1,1,1,1,1,1,1,1,1,2,2,2,2,2,2,2,2,3,3,3,3,4,</a:t>
            </a:r>
            <a:r>
              <a:rPr lang="en-US" sz="1800" b="0" dirty="0">
                <a:solidFill>
                  <a:srgbClr val="FF0000"/>
                </a:solidFill>
              </a:rPr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685800" y="1333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INTERKVARTILNA RAZLIKA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358795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8666163" y="3409950"/>
            <a:ext cx="184150" cy="92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r-Latn-CS" sz="1100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62000" y="971550"/>
            <a:ext cx="7718425" cy="1279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C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Eliminiše ekstremne podatke, tj. prvih i poslednjih 25% podataka (razlika 3. i 1. kvartila).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			       </a:t>
            </a:r>
            <a:r>
              <a:rPr kumimoji="0" lang="sr-Latn-BA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             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 IQR = Q</a:t>
            </a:r>
            <a:r>
              <a:rPr kumimoji="0" lang="en-US" sz="1800" b="0" i="0" u="none" strike="noStrike" kern="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3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 – Q</a:t>
            </a:r>
            <a:r>
              <a:rPr kumimoji="0" lang="en-US" sz="1800" b="0" i="0" u="none" strike="noStrike" kern="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1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28324A"/>
              </a:solidFill>
              <a:effectLst/>
              <a:uLnTx/>
              <a:uFillTx/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5" name="Freeform 4"/>
          <p:cNvSpPr>
            <a:spLocks/>
          </p:cNvSpPr>
          <p:nvPr/>
        </p:nvSpPr>
        <p:spPr bwMode="auto">
          <a:xfrm>
            <a:off x="3124200" y="2800350"/>
            <a:ext cx="2895600" cy="528638"/>
          </a:xfrm>
          <a:custGeom>
            <a:avLst/>
            <a:gdLst>
              <a:gd name="T0" fmla="*/ 0 w 1585"/>
              <a:gd name="T1" fmla="*/ 2147483647 h 318"/>
              <a:gd name="T2" fmla="*/ 2147483647 w 1585"/>
              <a:gd name="T3" fmla="*/ 2147483647 h 318"/>
              <a:gd name="T4" fmla="*/ 2147483647 w 1585"/>
              <a:gd name="T5" fmla="*/ 0 h 318"/>
              <a:gd name="T6" fmla="*/ 0 w 1585"/>
              <a:gd name="T7" fmla="*/ 0 h 318"/>
              <a:gd name="T8" fmla="*/ 0 w 1585"/>
              <a:gd name="T9" fmla="*/ 2147483647 h 3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85"/>
              <a:gd name="T16" fmla="*/ 0 h 318"/>
              <a:gd name="T17" fmla="*/ 1585 w 1585"/>
              <a:gd name="T18" fmla="*/ 318 h 31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85" h="318">
                <a:moveTo>
                  <a:pt x="0" y="317"/>
                </a:moveTo>
                <a:lnTo>
                  <a:pt x="1584" y="317"/>
                </a:lnTo>
                <a:lnTo>
                  <a:pt x="1584" y="0"/>
                </a:lnTo>
                <a:lnTo>
                  <a:pt x="0" y="0"/>
                </a:lnTo>
                <a:lnTo>
                  <a:pt x="0" y="317"/>
                </a:lnTo>
              </a:path>
            </a:pathLst>
          </a:custGeom>
          <a:noFill/>
          <a:ln w="25400" cap="rnd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" name="Line 5"/>
          <p:cNvSpPr>
            <a:spLocks noChangeShapeType="1"/>
          </p:cNvSpPr>
          <p:nvPr/>
        </p:nvSpPr>
        <p:spPr bwMode="auto">
          <a:xfrm flipV="1">
            <a:off x="4648200" y="2800350"/>
            <a:ext cx="0" cy="53340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Line 10"/>
          <p:cNvSpPr>
            <a:spLocks noChangeShapeType="1"/>
          </p:cNvSpPr>
          <p:nvPr/>
        </p:nvSpPr>
        <p:spPr bwMode="auto">
          <a:xfrm flipV="1">
            <a:off x="990600" y="2724150"/>
            <a:ext cx="0" cy="60960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sr-Latn-BA"/>
          </a:p>
        </p:txBody>
      </p:sp>
      <p:sp>
        <p:nvSpPr>
          <p:cNvPr id="21" name="Rectangle 11"/>
          <p:cNvSpPr>
            <a:spLocks noChangeArrowheads="1"/>
          </p:cNvSpPr>
          <p:nvPr/>
        </p:nvSpPr>
        <p:spPr bwMode="auto">
          <a:xfrm>
            <a:off x="7239000" y="2266950"/>
            <a:ext cx="3841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0" dirty="0"/>
              <a:t>X</a:t>
            </a:r>
          </a:p>
        </p:txBody>
      </p:sp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7467600" y="2419350"/>
            <a:ext cx="1072410" cy="33598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sz="1600" b="0" dirty="0">
                <a:latin typeface="+mn-lt"/>
              </a:rPr>
              <a:t>maximum</a:t>
            </a:r>
            <a:endParaRPr lang="en-US" sz="1600" b="0" dirty="0">
              <a:solidFill>
                <a:srgbClr val="FFFF66"/>
              </a:solidFill>
              <a:latin typeface="+mn-lt"/>
            </a:endParaRPr>
          </a:p>
        </p:txBody>
      </p:sp>
      <p:sp>
        <p:nvSpPr>
          <p:cNvPr id="24" name="Rectangle 14"/>
          <p:cNvSpPr>
            <a:spLocks noChangeArrowheads="1"/>
          </p:cNvSpPr>
          <p:nvPr/>
        </p:nvSpPr>
        <p:spPr bwMode="auto">
          <a:xfrm>
            <a:off x="533400" y="2190750"/>
            <a:ext cx="3841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0" dirty="0"/>
              <a:t>X</a:t>
            </a:r>
            <a:endParaRPr lang="en-US" b="0" dirty="0">
              <a:solidFill>
                <a:srgbClr val="FFFF66"/>
              </a:solidFill>
            </a:endParaRPr>
          </a:p>
        </p:txBody>
      </p:sp>
      <p:sp>
        <p:nvSpPr>
          <p:cNvPr id="25" name="Rectangle 15"/>
          <p:cNvSpPr>
            <a:spLocks noChangeArrowheads="1"/>
          </p:cNvSpPr>
          <p:nvPr/>
        </p:nvSpPr>
        <p:spPr bwMode="auto">
          <a:xfrm>
            <a:off x="685800" y="2266950"/>
            <a:ext cx="1014702" cy="33598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sz="1600" b="0" dirty="0">
                <a:latin typeface="+mn-lt"/>
              </a:rPr>
              <a:t>minimum</a:t>
            </a:r>
            <a:endParaRPr lang="en-US" sz="2000" b="0" dirty="0">
              <a:solidFill>
                <a:srgbClr val="FFFF66"/>
              </a:solidFill>
              <a:latin typeface="+mn-lt"/>
            </a:endParaRPr>
          </a:p>
        </p:txBody>
      </p:sp>
      <p:sp>
        <p:nvSpPr>
          <p:cNvPr id="27" name="Rectangle 17"/>
          <p:cNvSpPr>
            <a:spLocks noChangeArrowheads="1"/>
          </p:cNvSpPr>
          <p:nvPr/>
        </p:nvSpPr>
        <p:spPr bwMode="auto">
          <a:xfrm>
            <a:off x="3200400" y="2343150"/>
            <a:ext cx="490521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>
              <a:defRPr/>
            </a:pPr>
            <a:r>
              <a:rPr lang="en-US" sz="1800" b="0" dirty="0">
                <a:latin typeface="+mn-lt"/>
              </a:rPr>
              <a:t>Q1</a:t>
            </a:r>
            <a:endParaRPr lang="en-US" b="0" dirty="0">
              <a:solidFill>
                <a:srgbClr val="FFFF66"/>
              </a:solidFill>
              <a:latin typeface="+mn-lt"/>
            </a:endParaRPr>
          </a:p>
        </p:txBody>
      </p:sp>
      <p:sp>
        <p:nvSpPr>
          <p:cNvPr id="28" name="Rectangle 18"/>
          <p:cNvSpPr>
            <a:spLocks noChangeArrowheads="1"/>
          </p:cNvSpPr>
          <p:nvPr/>
        </p:nvSpPr>
        <p:spPr bwMode="auto">
          <a:xfrm>
            <a:off x="5638800" y="2343150"/>
            <a:ext cx="490521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>
              <a:defRPr/>
            </a:pPr>
            <a:r>
              <a:rPr lang="en-US" sz="1800" b="0" dirty="0">
                <a:latin typeface="+mn-lt"/>
              </a:rPr>
              <a:t>Q3</a:t>
            </a:r>
            <a:endParaRPr lang="en-US" b="0" dirty="0">
              <a:solidFill>
                <a:srgbClr val="FFFF66"/>
              </a:solidFill>
              <a:latin typeface="+mn-lt"/>
            </a:endParaRPr>
          </a:p>
        </p:txBody>
      </p:sp>
      <p:sp>
        <p:nvSpPr>
          <p:cNvPr id="29" name="Rectangle 20"/>
          <p:cNvSpPr>
            <a:spLocks noChangeArrowheads="1"/>
          </p:cNvSpPr>
          <p:nvPr/>
        </p:nvSpPr>
        <p:spPr bwMode="auto">
          <a:xfrm>
            <a:off x="1295400" y="2889250"/>
            <a:ext cx="64770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800" b="0" dirty="0">
                <a:latin typeface="+mn-lt"/>
              </a:rPr>
              <a:t>25%    </a:t>
            </a:r>
            <a:r>
              <a:rPr lang="sr-Latn-CS" sz="1800" b="0" dirty="0">
                <a:latin typeface="+mn-lt"/>
              </a:rPr>
              <a:t>           </a:t>
            </a:r>
            <a:r>
              <a:rPr lang="en-US" sz="1800" b="0" dirty="0">
                <a:latin typeface="+mn-lt"/>
              </a:rPr>
              <a:t>             25%               25%          </a:t>
            </a:r>
            <a:r>
              <a:rPr lang="sr-Latn-CS" sz="1800" b="0" dirty="0">
                <a:latin typeface="+mn-lt"/>
              </a:rPr>
              <a:t>    </a:t>
            </a:r>
            <a:r>
              <a:rPr lang="en-US" sz="1800" b="0" dirty="0">
                <a:latin typeface="+mn-lt"/>
              </a:rPr>
              <a:t>25%</a:t>
            </a:r>
          </a:p>
        </p:txBody>
      </p:sp>
      <p:sp>
        <p:nvSpPr>
          <p:cNvPr id="30" name="Rectangle 21"/>
          <p:cNvSpPr>
            <a:spLocks noChangeArrowheads="1"/>
          </p:cNvSpPr>
          <p:nvPr/>
        </p:nvSpPr>
        <p:spPr bwMode="auto">
          <a:xfrm>
            <a:off x="762000" y="3409950"/>
            <a:ext cx="6934200" cy="40011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/>
              <a:t>12                  </a:t>
            </a:r>
            <a:r>
              <a:rPr lang="sr-Latn-CS" sz="2000" dirty="0"/>
              <a:t>      </a:t>
            </a:r>
            <a:r>
              <a:rPr lang="en-US" sz="2000" dirty="0"/>
              <a:t>   30         </a:t>
            </a:r>
            <a:r>
              <a:rPr lang="en-US" sz="2000" dirty="0" smtClean="0"/>
              <a:t>    </a:t>
            </a:r>
            <a:r>
              <a:rPr lang="sr-Latn-CS" sz="2000" dirty="0" smtClean="0"/>
              <a:t>     </a:t>
            </a:r>
            <a:r>
              <a:rPr lang="en-US" sz="2000" dirty="0"/>
              <a:t>45  </a:t>
            </a:r>
            <a:r>
              <a:rPr lang="sr-Latn-CS" sz="2000" dirty="0"/>
              <a:t>   </a:t>
            </a:r>
            <a:r>
              <a:rPr lang="en-US" sz="2000" dirty="0"/>
              <a:t>         57   </a:t>
            </a:r>
            <a:r>
              <a:rPr lang="sr-Latn-CS" sz="2000" dirty="0"/>
              <a:t>    </a:t>
            </a:r>
            <a:r>
              <a:rPr lang="en-US" sz="2000" dirty="0"/>
              <a:t>         70</a:t>
            </a:r>
          </a:p>
        </p:txBody>
      </p:sp>
      <p:sp>
        <p:nvSpPr>
          <p:cNvPr id="32" name="Line 22"/>
          <p:cNvSpPr>
            <a:spLocks noChangeShapeType="1"/>
          </p:cNvSpPr>
          <p:nvPr/>
        </p:nvSpPr>
        <p:spPr bwMode="auto">
          <a:xfrm flipV="1">
            <a:off x="6019800" y="3867150"/>
            <a:ext cx="0" cy="60960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" name="Line 23"/>
          <p:cNvSpPr>
            <a:spLocks noChangeShapeType="1"/>
          </p:cNvSpPr>
          <p:nvPr/>
        </p:nvSpPr>
        <p:spPr bwMode="auto">
          <a:xfrm flipV="1">
            <a:off x="3124200" y="3867150"/>
            <a:ext cx="0" cy="60960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Rectangle 24"/>
          <p:cNvSpPr>
            <a:spLocks noChangeArrowheads="1"/>
          </p:cNvSpPr>
          <p:nvPr/>
        </p:nvSpPr>
        <p:spPr bwMode="auto">
          <a:xfrm>
            <a:off x="2286000" y="4476750"/>
            <a:ext cx="4583112" cy="30777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en-US" b="1" dirty="0" err="1">
                <a:solidFill>
                  <a:schemeClr val="tx1"/>
                </a:solidFill>
              </a:rPr>
              <a:t>Int</a:t>
            </a:r>
            <a:r>
              <a:rPr lang="sr-Latn-CS" b="1" dirty="0">
                <a:solidFill>
                  <a:schemeClr val="tx1"/>
                </a:solidFill>
              </a:rPr>
              <a:t>erkvartilna razlika</a:t>
            </a:r>
            <a:r>
              <a:rPr lang="en-US" b="1" dirty="0">
                <a:solidFill>
                  <a:schemeClr val="tx1"/>
                </a:solidFill>
              </a:rPr>
              <a:t> = 57 – 30 = 27</a:t>
            </a:r>
          </a:p>
        </p:txBody>
      </p:sp>
      <p:cxnSp>
        <p:nvCxnSpPr>
          <p:cNvPr id="37" name="Straight Connector 36"/>
          <p:cNvCxnSpPr/>
          <p:nvPr/>
        </p:nvCxnSpPr>
        <p:spPr>
          <a:xfrm>
            <a:off x="990600" y="3181350"/>
            <a:ext cx="2133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6019800" y="3257550"/>
            <a:ext cx="1371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Line 10"/>
          <p:cNvSpPr>
            <a:spLocks noChangeShapeType="1"/>
          </p:cNvSpPr>
          <p:nvPr/>
        </p:nvSpPr>
        <p:spPr bwMode="auto">
          <a:xfrm flipV="1">
            <a:off x="7391400" y="2724150"/>
            <a:ext cx="0" cy="60960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sr-Latn-BA"/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3124200" y="4171950"/>
            <a:ext cx="2895600" cy="1588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685800" y="1333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KVARTILI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358795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8666163" y="3409950"/>
            <a:ext cx="184150" cy="92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r-Latn-CS" sz="1100"/>
          </a:p>
        </p:txBody>
      </p:sp>
      <p:sp>
        <p:nvSpPr>
          <p:cNvPr id="43" name="AutoShape 12"/>
          <p:cNvSpPr>
            <a:spLocks noChangeArrowheads="1"/>
          </p:cNvSpPr>
          <p:nvPr/>
        </p:nvSpPr>
        <p:spPr bwMode="auto">
          <a:xfrm rot="16200000">
            <a:off x="2357437" y="2457450"/>
            <a:ext cx="228600" cy="152400"/>
          </a:xfrm>
          <a:prstGeom prst="rightArrow">
            <a:avLst>
              <a:gd name="adj1" fmla="val 50000"/>
              <a:gd name="adj2" fmla="val 37778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sr-Latn-CS"/>
          </a:p>
        </p:txBody>
      </p:sp>
      <p:sp>
        <p:nvSpPr>
          <p:cNvPr id="44" name="Rectangle 13"/>
          <p:cNvSpPr>
            <a:spLocks noChangeArrowheads="1"/>
          </p:cNvSpPr>
          <p:nvPr/>
        </p:nvSpPr>
        <p:spPr bwMode="auto">
          <a:xfrm>
            <a:off x="457200" y="971550"/>
            <a:ext cx="8229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5342" tIns="42672" rIns="85342" bIns="42672"/>
          <a:lstStyle/>
          <a:p>
            <a:pPr marL="320675" indent="-320675" defTabSz="852488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Ø"/>
              <a:defRPr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Q</a:t>
            </a:r>
            <a:r>
              <a:rPr lang="en-US" sz="2000" b="0" baseline="-25000" dirty="0">
                <a:solidFill>
                  <a:schemeClr val="tx1"/>
                </a:solidFill>
                <a:latin typeface="+mn-lt"/>
              </a:rPr>
              <a:t>1</a:t>
            </a:r>
            <a:r>
              <a:rPr lang="sr-Latn-CS" sz="2000" b="0" dirty="0">
                <a:solidFill>
                  <a:schemeClr val="tx1"/>
                </a:solidFill>
                <a:latin typeface="+mn-lt"/>
              </a:rPr>
              <a:t> je najveći podatak za prvih 2</a:t>
            </a:r>
            <a:r>
              <a:rPr lang="en-US" sz="2000" b="0" dirty="0">
                <a:solidFill>
                  <a:schemeClr val="tx1"/>
                </a:solidFill>
                <a:latin typeface="+mn-lt"/>
              </a:rPr>
              <a:t>5% </a:t>
            </a:r>
            <a:r>
              <a:rPr lang="sr-Latn-CS" sz="2000" b="0" dirty="0">
                <a:solidFill>
                  <a:schemeClr val="tx1"/>
                </a:solidFill>
                <a:latin typeface="+mn-lt"/>
              </a:rPr>
              <a:t>podataka, a najmanji za poslednjih </a:t>
            </a:r>
            <a:r>
              <a:rPr lang="en-US" sz="2000" b="0" dirty="0">
                <a:solidFill>
                  <a:schemeClr val="tx1"/>
                </a:solidFill>
                <a:latin typeface="+mn-lt"/>
              </a:rPr>
              <a:t>75% </a:t>
            </a:r>
            <a:r>
              <a:rPr lang="sr-Latn-CS" sz="2000" b="0" dirty="0">
                <a:solidFill>
                  <a:schemeClr val="tx1"/>
                </a:solidFill>
                <a:latin typeface="+mn-lt"/>
              </a:rPr>
              <a:t>podataka, samo </a:t>
            </a:r>
            <a:r>
              <a:rPr lang="en-US" sz="2000" b="0" dirty="0">
                <a:solidFill>
                  <a:schemeClr val="tx1"/>
                </a:solidFill>
                <a:latin typeface="+mn-lt"/>
              </a:rPr>
              <a:t>25% </a:t>
            </a:r>
            <a:r>
              <a:rPr lang="sr-Latn-CS" sz="2000" b="0" dirty="0">
                <a:solidFill>
                  <a:schemeClr val="tx1"/>
                </a:solidFill>
                <a:latin typeface="+mn-lt"/>
              </a:rPr>
              <a:t>opservacija je veće od </a:t>
            </a:r>
            <a:r>
              <a:rPr lang="en-US" sz="2000" b="0" dirty="0">
                <a:solidFill>
                  <a:schemeClr val="tx1"/>
                </a:solidFill>
                <a:latin typeface="+mn-lt"/>
              </a:rPr>
              <a:t>Q</a:t>
            </a:r>
            <a:r>
              <a:rPr lang="sr-Latn-CS" sz="2000" b="0" baseline="-25000" dirty="0">
                <a:solidFill>
                  <a:schemeClr val="tx1"/>
                </a:solidFill>
                <a:latin typeface="+mn-lt"/>
              </a:rPr>
              <a:t>3</a:t>
            </a:r>
            <a:endParaRPr lang="en-US" sz="2000" b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6" name="AutoShape 14"/>
          <p:cNvSpPr>
            <a:spLocks noChangeArrowheads="1"/>
          </p:cNvSpPr>
          <p:nvPr/>
        </p:nvSpPr>
        <p:spPr bwMode="auto">
          <a:xfrm rot="16200000">
            <a:off x="3924300" y="2457450"/>
            <a:ext cx="228600" cy="152400"/>
          </a:xfrm>
          <a:prstGeom prst="rightArrow">
            <a:avLst>
              <a:gd name="adj1" fmla="val 50000"/>
              <a:gd name="adj2" fmla="val 37778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sr-Latn-CS"/>
          </a:p>
        </p:txBody>
      </p:sp>
      <p:sp>
        <p:nvSpPr>
          <p:cNvPr id="47" name="AutoShape 15"/>
          <p:cNvSpPr>
            <a:spLocks noChangeArrowheads="1"/>
          </p:cNvSpPr>
          <p:nvPr/>
        </p:nvSpPr>
        <p:spPr bwMode="auto">
          <a:xfrm rot="16200000">
            <a:off x="5448300" y="2457450"/>
            <a:ext cx="228600" cy="152400"/>
          </a:xfrm>
          <a:prstGeom prst="rightArrow">
            <a:avLst>
              <a:gd name="adj1" fmla="val 50000"/>
              <a:gd name="adj2" fmla="val 37778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sr-Latn-CS"/>
          </a:p>
        </p:txBody>
      </p:sp>
      <p:sp>
        <p:nvSpPr>
          <p:cNvPr id="48" name="Rectangle 16"/>
          <p:cNvSpPr>
            <a:spLocks noChangeArrowheads="1"/>
          </p:cNvSpPr>
          <p:nvPr/>
        </p:nvSpPr>
        <p:spPr bwMode="auto">
          <a:xfrm>
            <a:off x="2209800" y="2724150"/>
            <a:ext cx="5000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5342" tIns="42672" rIns="85342" bIns="42672"/>
          <a:lstStyle/>
          <a:p>
            <a:pPr marL="320675" indent="-320675" defTabSz="852488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en-US" sz="1800" dirty="0">
                <a:latin typeface="Segoe UI Black" pitchFamily="34" charset="0"/>
                <a:ea typeface="Segoe UI Black" pitchFamily="34" charset="0"/>
              </a:rPr>
              <a:t>Q1</a:t>
            </a:r>
          </a:p>
        </p:txBody>
      </p:sp>
      <p:sp>
        <p:nvSpPr>
          <p:cNvPr id="49" name="Rectangle 17"/>
          <p:cNvSpPr>
            <a:spLocks noChangeArrowheads="1"/>
          </p:cNvSpPr>
          <p:nvPr/>
        </p:nvSpPr>
        <p:spPr bwMode="auto">
          <a:xfrm>
            <a:off x="3810000" y="272415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5342" tIns="42672" rIns="85342" bIns="42672"/>
          <a:lstStyle/>
          <a:p>
            <a:pPr marL="320675" indent="-320675" defTabSz="852488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en-US" sz="1800" dirty="0">
                <a:latin typeface="Segoe UI Black" pitchFamily="34" charset="0"/>
                <a:ea typeface="Segoe UI Black" pitchFamily="34" charset="0"/>
              </a:rPr>
              <a:t>Q2</a:t>
            </a:r>
          </a:p>
        </p:txBody>
      </p:sp>
      <p:sp>
        <p:nvSpPr>
          <p:cNvPr id="51" name="Rectangle 18"/>
          <p:cNvSpPr>
            <a:spLocks noChangeArrowheads="1"/>
          </p:cNvSpPr>
          <p:nvPr/>
        </p:nvSpPr>
        <p:spPr bwMode="auto">
          <a:xfrm>
            <a:off x="5334000" y="272415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5342" tIns="42672" rIns="85342" bIns="42672"/>
          <a:lstStyle/>
          <a:p>
            <a:pPr marL="320675" indent="-320675" defTabSz="852488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en-US" sz="1800" dirty="0">
                <a:latin typeface="Segoe UI Black" pitchFamily="34" charset="0"/>
                <a:ea typeface="Segoe UI Black" pitchFamily="34" charset="0"/>
              </a:rPr>
              <a:t>Q3</a:t>
            </a:r>
          </a:p>
        </p:txBody>
      </p:sp>
      <p:sp>
        <p:nvSpPr>
          <p:cNvPr id="52" name="Text Box 3"/>
          <p:cNvSpPr txBox="1">
            <a:spLocks noChangeArrowheads="1"/>
          </p:cNvSpPr>
          <p:nvPr/>
        </p:nvSpPr>
        <p:spPr bwMode="auto">
          <a:xfrm>
            <a:off x="609600" y="3181350"/>
            <a:ext cx="42672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sr-Latn-CS" sz="1600" dirty="0">
                <a:latin typeface="+mn-lt"/>
              </a:rPr>
              <a:t>Mjesto prvog kvartila </a:t>
            </a:r>
            <a:r>
              <a:rPr lang="en-US" sz="1600" dirty="0">
                <a:latin typeface="+mn-lt"/>
              </a:rPr>
              <a:t>Q</a:t>
            </a:r>
            <a:r>
              <a:rPr lang="en-US" sz="1600" baseline="-25000" dirty="0">
                <a:latin typeface="+mn-lt"/>
              </a:rPr>
              <a:t>1</a:t>
            </a:r>
            <a:r>
              <a:rPr lang="en-US" sz="1600" dirty="0">
                <a:latin typeface="+mn-lt"/>
              </a:rPr>
              <a:t> = 0.25(n+1)</a:t>
            </a:r>
          </a:p>
          <a:p>
            <a:pPr eaLnBrk="0" hangingPunct="0">
              <a:defRPr/>
            </a:pPr>
            <a:r>
              <a:rPr lang="sr-Latn-CS" sz="1600" dirty="0">
                <a:latin typeface="+mn-lt"/>
              </a:rPr>
              <a:t>Mjesto trećeg kvartila </a:t>
            </a:r>
            <a:r>
              <a:rPr lang="en-US" sz="1600" dirty="0">
                <a:latin typeface="+mn-lt"/>
              </a:rPr>
              <a:t>Q</a:t>
            </a:r>
            <a:r>
              <a:rPr lang="sr-Latn-CS" sz="1600" baseline="-25000" dirty="0">
                <a:latin typeface="+mn-lt"/>
              </a:rPr>
              <a:t>3</a:t>
            </a:r>
            <a:r>
              <a:rPr lang="en-US" sz="1600" dirty="0">
                <a:latin typeface="+mn-lt"/>
              </a:rPr>
              <a:t> = 0.</a:t>
            </a:r>
            <a:r>
              <a:rPr lang="sr-Latn-CS" sz="1600" dirty="0">
                <a:latin typeface="+mn-lt"/>
              </a:rPr>
              <a:t>7</a:t>
            </a:r>
            <a:r>
              <a:rPr lang="en-US" sz="1600" dirty="0">
                <a:latin typeface="+mn-lt"/>
              </a:rPr>
              <a:t>5(n+1)</a:t>
            </a:r>
            <a:endParaRPr lang="sr-Latn-CS" sz="1600" dirty="0">
              <a:latin typeface="+mn-lt"/>
            </a:endParaRPr>
          </a:p>
          <a:p>
            <a:pPr eaLnBrk="0" hangingPunct="0">
              <a:defRPr/>
            </a:pPr>
            <a:endParaRPr lang="sr-Latn-CS" sz="16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eaLnBrk="0" hangingPunct="0">
              <a:defRPr/>
            </a:pPr>
            <a:r>
              <a:rPr lang="sr-Latn-CS" sz="16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n</a:t>
            </a:r>
            <a:r>
              <a:rPr lang="sr-Latn-CS" sz="1600" b="1" dirty="0">
                <a:latin typeface="+mn-lt"/>
              </a:rPr>
              <a:t> – broj podataka</a:t>
            </a:r>
          </a:p>
        </p:txBody>
      </p:sp>
      <p:sp>
        <p:nvSpPr>
          <p:cNvPr id="53" name="Rectangle 6"/>
          <p:cNvSpPr>
            <a:spLocks noChangeArrowheads="1"/>
          </p:cNvSpPr>
          <p:nvPr/>
        </p:nvSpPr>
        <p:spPr bwMode="auto">
          <a:xfrm>
            <a:off x="990600" y="1885950"/>
            <a:ext cx="1566863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sr-Latn-CS" dirty="0" smtClean="0"/>
              <a:t>25%</a:t>
            </a:r>
            <a:endParaRPr lang="sr-Latn-CS" dirty="0"/>
          </a:p>
        </p:txBody>
      </p:sp>
      <p:sp>
        <p:nvSpPr>
          <p:cNvPr id="54" name="Rectangle 6"/>
          <p:cNvSpPr>
            <a:spLocks noChangeArrowheads="1"/>
          </p:cNvSpPr>
          <p:nvPr/>
        </p:nvSpPr>
        <p:spPr bwMode="auto">
          <a:xfrm>
            <a:off x="2514600" y="1885950"/>
            <a:ext cx="1566863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sr-Latn-CS" dirty="0" smtClean="0"/>
              <a:t>25%</a:t>
            </a:r>
            <a:endParaRPr lang="sr-Latn-CS" dirty="0"/>
          </a:p>
        </p:txBody>
      </p:sp>
      <p:sp>
        <p:nvSpPr>
          <p:cNvPr id="55" name="Rectangle 6"/>
          <p:cNvSpPr>
            <a:spLocks noChangeArrowheads="1"/>
          </p:cNvSpPr>
          <p:nvPr/>
        </p:nvSpPr>
        <p:spPr bwMode="auto">
          <a:xfrm>
            <a:off x="4038600" y="1885950"/>
            <a:ext cx="1566863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sr-Latn-CS" dirty="0" smtClean="0"/>
              <a:t>25%</a:t>
            </a:r>
            <a:endParaRPr lang="sr-Latn-CS" dirty="0"/>
          </a:p>
        </p:txBody>
      </p:sp>
      <p:sp>
        <p:nvSpPr>
          <p:cNvPr id="56" name="Rectangle 6"/>
          <p:cNvSpPr>
            <a:spLocks noChangeArrowheads="1"/>
          </p:cNvSpPr>
          <p:nvPr/>
        </p:nvSpPr>
        <p:spPr bwMode="auto">
          <a:xfrm>
            <a:off x="5562600" y="1885950"/>
            <a:ext cx="1566863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sr-Latn-CS" dirty="0" smtClean="0"/>
              <a:t>25%</a:t>
            </a:r>
            <a:endParaRPr lang="sr-Latn-C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685800" y="1333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KVARTILI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358795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8666163" y="3409950"/>
            <a:ext cx="184150" cy="92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r-Latn-CS" sz="1100"/>
          </a:p>
        </p:txBody>
      </p:sp>
      <p:sp>
        <p:nvSpPr>
          <p:cNvPr id="44" name="Rectangle 13"/>
          <p:cNvSpPr>
            <a:spLocks noChangeArrowheads="1"/>
          </p:cNvSpPr>
          <p:nvPr/>
        </p:nvSpPr>
        <p:spPr bwMode="auto">
          <a:xfrm>
            <a:off x="457200" y="971550"/>
            <a:ext cx="731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5342" tIns="42672" rIns="85342" bIns="42672"/>
          <a:lstStyle/>
          <a:p>
            <a:pPr marL="320675" indent="-320675" defTabSz="852488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Ø"/>
              <a:defRPr/>
            </a:pPr>
            <a:r>
              <a:rPr lang="sr-Latn-BA" sz="2000" b="0" dirty="0" smtClean="0">
                <a:solidFill>
                  <a:schemeClr val="tx1"/>
                </a:solidFill>
                <a:latin typeface="+mn-lt"/>
              </a:rPr>
              <a:t>Pronaći prvi i treći kvartil...</a:t>
            </a:r>
            <a:endParaRPr lang="en-US" sz="2000" b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695325" y="2478088"/>
            <a:ext cx="7789863" cy="15001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85342" tIns="42672" rIns="85342" bIns="42672" anchor="ctr"/>
          <a:lstStyle/>
          <a:p>
            <a:pPr marL="320675" indent="-320675" defTabSz="852488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en-US" sz="1600" b="0" dirty="0">
                <a:solidFill>
                  <a:srgbClr val="000000"/>
                </a:solidFill>
              </a:rPr>
              <a:t>    </a:t>
            </a:r>
            <a:r>
              <a:rPr lang="en-US" sz="1600" b="0" i="1" dirty="0">
                <a:solidFill>
                  <a:srgbClr val="000000"/>
                </a:solidFill>
              </a:rPr>
              <a:t>(n = 9)</a:t>
            </a:r>
          </a:p>
          <a:p>
            <a:pPr marL="320675" indent="-320675" defTabSz="852488">
              <a:lnSpc>
                <a:spcPct val="12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en-US" sz="1600" b="0" dirty="0">
                <a:solidFill>
                  <a:srgbClr val="000000"/>
                </a:solidFill>
              </a:rPr>
              <a:t>    Q</a:t>
            </a:r>
            <a:r>
              <a:rPr lang="en-US" sz="1600" b="0" baseline="-25000" dirty="0">
                <a:solidFill>
                  <a:srgbClr val="000000"/>
                </a:solidFill>
              </a:rPr>
              <a:t>1</a:t>
            </a:r>
            <a:r>
              <a:rPr lang="en-US" sz="1600" b="0" dirty="0">
                <a:solidFill>
                  <a:srgbClr val="000000"/>
                </a:solidFill>
              </a:rPr>
              <a:t> = </a:t>
            </a:r>
            <a:r>
              <a:rPr lang="sr-Latn-CS" sz="1600" b="0" dirty="0">
                <a:solidFill>
                  <a:srgbClr val="000000"/>
                </a:solidFill>
              </a:rPr>
              <a:t>je na poziciji </a:t>
            </a:r>
            <a:r>
              <a:rPr lang="en-US" sz="1600" b="0" dirty="0">
                <a:solidFill>
                  <a:srgbClr val="FF0000"/>
                </a:solidFill>
              </a:rPr>
              <a:t>0.25</a:t>
            </a:r>
            <a:r>
              <a:rPr lang="en-US" sz="1600" b="0" dirty="0">
                <a:solidFill>
                  <a:schemeClr val="tx1"/>
                </a:solidFill>
              </a:rPr>
              <a:t>(9+1) = 2.5</a:t>
            </a:r>
            <a:r>
              <a:rPr lang="sr-Latn-CS" sz="1600" b="0" dirty="0">
                <a:solidFill>
                  <a:schemeClr val="tx1"/>
                </a:solidFill>
              </a:rPr>
              <a:t> (između drugog i trećeg podatka)</a:t>
            </a:r>
            <a:r>
              <a:rPr lang="en-US" sz="1600" b="0" dirty="0">
                <a:solidFill>
                  <a:srgbClr val="000000"/>
                </a:solidFill>
              </a:rPr>
              <a:t>    </a:t>
            </a:r>
            <a:endParaRPr lang="sr-Latn-BA" sz="1600" b="0" dirty="0" smtClean="0">
              <a:solidFill>
                <a:srgbClr val="000000"/>
              </a:solidFill>
            </a:endParaRPr>
          </a:p>
          <a:p>
            <a:pPr marL="320675" indent="-320675" defTabSz="852488">
              <a:lnSpc>
                <a:spcPct val="12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sr-Latn-BA" sz="1600" dirty="0" smtClean="0">
                <a:solidFill>
                  <a:srgbClr val="000000"/>
                </a:solidFill>
              </a:rPr>
              <a:t>    </a:t>
            </a:r>
            <a:r>
              <a:rPr lang="en-US" sz="1600" b="1" dirty="0" smtClean="0">
                <a:solidFill>
                  <a:schemeClr val="tx1"/>
                </a:solidFill>
              </a:rPr>
              <a:t>Q</a:t>
            </a:r>
            <a:r>
              <a:rPr lang="en-US" sz="1600" b="1" baseline="-25000" dirty="0" smtClean="0">
                <a:solidFill>
                  <a:schemeClr val="tx1"/>
                </a:solidFill>
              </a:rPr>
              <a:t>1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>
                <a:solidFill>
                  <a:schemeClr val="tx1"/>
                </a:solidFill>
              </a:rPr>
              <a:t>= 12.5</a:t>
            </a:r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457200" y="1581150"/>
            <a:ext cx="8324850" cy="36676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sr-Latn-CS" sz="1800" dirty="0"/>
              <a:t>Uzorak podataka (poredanih po veličini)</a:t>
            </a:r>
            <a:r>
              <a:rPr lang="en-US" sz="1800" dirty="0"/>
              <a:t>:  </a:t>
            </a:r>
            <a:r>
              <a:rPr lang="en-US" sz="1800" dirty="0">
                <a:solidFill>
                  <a:srgbClr val="00B0F0"/>
                </a:solidFill>
              </a:rPr>
              <a:t>11   12   13   16   16   17   18   21   22</a:t>
            </a:r>
            <a:r>
              <a:rPr lang="en-US" sz="1200" dirty="0">
                <a:solidFill>
                  <a:srgbClr val="00B0F0"/>
                </a:solidFill>
              </a:rPr>
              <a:t>  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3886200" y="1885950"/>
            <a:ext cx="1676400" cy="11430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685800" y="1333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VARIJANSA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358795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8666163" y="3409950"/>
            <a:ext cx="184150" cy="92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r-Latn-CS" sz="1100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533400" y="895350"/>
            <a:ext cx="5486400" cy="30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/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C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Prosječno </a:t>
            </a:r>
            <a:r>
              <a:rPr kumimoji="0" lang="sr-Latn-C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kvadratno</a:t>
            </a:r>
            <a:r>
              <a:rPr kumimoji="0" lang="sr-Latn-C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 odstupanje od sredine...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914400" marR="0" lvl="1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C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Varijansa</a:t>
            </a:r>
          </a:p>
        </p:txBody>
      </p:sp>
      <p:graphicFrame>
        <p:nvGraphicFramePr>
          <p:cNvPr id="10" name="Object 5"/>
          <p:cNvGraphicFramePr>
            <a:graphicFrameLocks noChangeAspect="1"/>
          </p:cNvGraphicFramePr>
          <p:nvPr/>
        </p:nvGraphicFramePr>
        <p:xfrm>
          <a:off x="838200" y="2190750"/>
          <a:ext cx="2968441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0" name="Equation" r:id="rId4" imgW="1066680" imgH="609480" progId="Equation.3">
                  <p:embed/>
                </p:oleObj>
              </mc:Choice>
              <mc:Fallback>
                <p:oleObj name="Equation" r:id="rId4" imgW="1066680" imgH="609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190750"/>
                        <a:ext cx="2968441" cy="1676400"/>
                      </a:xfrm>
                      <a:prstGeom prst="rect">
                        <a:avLst/>
                      </a:prstGeom>
                      <a:solidFill>
                        <a:srgbClr val="FDE0BD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"/>
          <p:cNvGraphicFramePr>
            <a:graphicFrameLocks noChangeAspect="1"/>
          </p:cNvGraphicFramePr>
          <p:nvPr/>
        </p:nvGraphicFramePr>
        <p:xfrm>
          <a:off x="5029200" y="2190750"/>
          <a:ext cx="3182938" cy="180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1" name="Equation" r:id="rId6" imgW="1041120" imgH="609480" progId="Equation.3">
                  <p:embed/>
                </p:oleObj>
              </mc:Choice>
              <mc:Fallback>
                <p:oleObj name="Equation" r:id="rId6" imgW="1041120" imgH="609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190750"/>
                        <a:ext cx="3182938" cy="1800225"/>
                      </a:xfrm>
                      <a:prstGeom prst="rect">
                        <a:avLst/>
                      </a:prstGeom>
                      <a:solidFill>
                        <a:srgbClr val="CCECFF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/>
          <p:cNvSpPr/>
          <p:nvPr/>
        </p:nvSpPr>
        <p:spPr>
          <a:xfrm>
            <a:off x="5181600" y="1352550"/>
            <a:ext cx="3134191" cy="3942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0" lvl="1" indent="-342900">
              <a:lnSpc>
                <a:spcPct val="120000"/>
              </a:lnSpc>
              <a:buClr>
                <a:srgbClr val="28324A"/>
              </a:buClr>
              <a:buSzPts val="1800"/>
              <a:buFont typeface="Wingdings" pitchFamily="2" charset="2"/>
              <a:buChar char="Ø"/>
              <a:defRPr/>
            </a:pPr>
            <a:r>
              <a:rPr lang="sr-Latn-CS" sz="1800" dirty="0" smtClean="0">
                <a:solidFill>
                  <a:srgbClr val="00B0F0"/>
                </a:solidFill>
                <a:latin typeface="+mj-lt"/>
                <a:ea typeface="Source Sans Pro"/>
                <a:cs typeface="Source Sans Pro"/>
                <a:sym typeface="Source Sans Pro"/>
              </a:rPr>
              <a:t>Uzoračka v</a:t>
            </a:r>
            <a:r>
              <a:rPr lang="en-US" sz="1800" dirty="0" err="1" smtClean="0">
                <a:solidFill>
                  <a:srgbClr val="00B0F0"/>
                </a:solidFill>
                <a:latin typeface="+mj-lt"/>
                <a:ea typeface="Source Sans Pro"/>
                <a:cs typeface="Source Sans Pro"/>
                <a:sym typeface="Source Sans Pro"/>
              </a:rPr>
              <a:t>ari</a:t>
            </a:r>
            <a:r>
              <a:rPr lang="sr-Latn-CS" sz="1800" dirty="0" smtClean="0">
                <a:solidFill>
                  <a:srgbClr val="00B0F0"/>
                </a:solidFill>
                <a:latin typeface="+mj-lt"/>
                <a:ea typeface="Source Sans Pro"/>
                <a:cs typeface="Source Sans Pro"/>
                <a:sym typeface="Source Sans Pro"/>
              </a:rPr>
              <a:t>j</a:t>
            </a:r>
            <a:r>
              <a:rPr lang="en-US" sz="1800" dirty="0" smtClean="0">
                <a:solidFill>
                  <a:srgbClr val="00B0F0"/>
                </a:solidFill>
                <a:latin typeface="+mj-lt"/>
                <a:ea typeface="Source Sans Pro"/>
                <a:cs typeface="Source Sans Pro"/>
                <a:sym typeface="Source Sans Pro"/>
              </a:rPr>
              <a:t>an</a:t>
            </a:r>
            <a:r>
              <a:rPr lang="sr-Latn-CS" sz="1800" dirty="0" smtClean="0">
                <a:solidFill>
                  <a:srgbClr val="00B0F0"/>
                </a:solidFill>
                <a:latin typeface="+mj-lt"/>
                <a:ea typeface="Source Sans Pro"/>
                <a:cs typeface="Source Sans Pro"/>
                <a:sym typeface="Source Sans Pro"/>
              </a:rPr>
              <a:t>sa</a:t>
            </a:r>
            <a:r>
              <a:rPr lang="en-US" sz="1800" dirty="0" smtClean="0">
                <a:solidFill>
                  <a:srgbClr val="00B0F0"/>
                </a:solidFill>
                <a:latin typeface="+mj-lt"/>
                <a:ea typeface="Source Sans Pro"/>
                <a:cs typeface="Source Sans Pro"/>
                <a:sym typeface="Source Sans Pro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685800" y="1333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STANDARDNA DEVIJACIJA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358795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8666163" y="3409950"/>
            <a:ext cx="184150" cy="92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r-Latn-CS" sz="1100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533400" y="895350"/>
            <a:ext cx="5126037" cy="30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/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C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Prosječno odstupanje od sredine...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914400" marR="0" lvl="1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lang="sr-Latn-CS" sz="1800" dirty="0" smtClean="0">
                <a:solidFill>
                  <a:srgbClr val="00B0F0"/>
                </a:solidFill>
                <a:latin typeface="+mj-lt"/>
                <a:ea typeface="Source Sans Pro"/>
                <a:cs typeface="Source Sans Pro"/>
                <a:sym typeface="Source Sans Pro"/>
              </a:rPr>
              <a:t>Standardna devijacija populacije</a:t>
            </a:r>
            <a:endParaRPr kumimoji="0" lang="sr-Latn-CS" sz="1800" b="0" i="0" u="none" strike="noStrike" kern="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181600" y="1352550"/>
            <a:ext cx="2890535" cy="3942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0" lvl="1" indent="-342900">
              <a:lnSpc>
                <a:spcPct val="120000"/>
              </a:lnSpc>
              <a:buClr>
                <a:srgbClr val="28324A"/>
              </a:buClr>
              <a:buSzPts val="1800"/>
              <a:buFont typeface="Wingdings" pitchFamily="2" charset="2"/>
              <a:buChar char="Ø"/>
              <a:defRPr/>
            </a:pPr>
            <a:r>
              <a:rPr lang="sr-Latn-CS" sz="1800" dirty="0" smtClean="0">
                <a:solidFill>
                  <a:srgbClr val="00B0F0"/>
                </a:solidFill>
                <a:latin typeface="+mj-lt"/>
                <a:ea typeface="Source Sans Pro"/>
                <a:cs typeface="Source Sans Pro"/>
                <a:sym typeface="Source Sans Pro"/>
              </a:rPr>
              <a:t>Uzoračka st. dev</a:t>
            </a:r>
            <a:r>
              <a:rPr lang="en-US" sz="1800" dirty="0" smtClean="0">
                <a:solidFill>
                  <a:srgbClr val="00B0F0"/>
                </a:solidFill>
                <a:latin typeface="+mj-lt"/>
                <a:ea typeface="Source Sans Pro"/>
                <a:cs typeface="Source Sans Pro"/>
                <a:sym typeface="Source Sans Pro"/>
              </a:rPr>
              <a:t>:</a:t>
            </a:r>
          </a:p>
        </p:txBody>
      </p:sp>
      <p:graphicFrame>
        <p:nvGraphicFramePr>
          <p:cNvPr id="26628" name="Object 4"/>
          <p:cNvGraphicFramePr>
            <a:graphicFrameLocks noChangeAspect="1"/>
          </p:cNvGraphicFramePr>
          <p:nvPr/>
        </p:nvGraphicFramePr>
        <p:xfrm>
          <a:off x="1127125" y="1962150"/>
          <a:ext cx="2765425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0" name="Equation" r:id="rId4" imgW="1117440" imgH="647640" progId="Equation.3">
                  <p:embed/>
                </p:oleObj>
              </mc:Choice>
              <mc:Fallback>
                <p:oleObj name="Equation" r:id="rId4" imgW="1117440" imgH="647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7125" y="1962150"/>
                        <a:ext cx="2765425" cy="1600200"/>
                      </a:xfrm>
                      <a:prstGeom prst="rect">
                        <a:avLst/>
                      </a:prstGeom>
                      <a:solidFill>
                        <a:srgbClr val="FDE0BD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9" name="Object 5"/>
          <p:cNvGraphicFramePr>
            <a:graphicFrameLocks noChangeAspect="1"/>
          </p:cNvGraphicFramePr>
          <p:nvPr/>
        </p:nvGraphicFramePr>
        <p:xfrm>
          <a:off x="5486400" y="1885950"/>
          <a:ext cx="2862437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1" name="Equation" r:id="rId6" imgW="1104840" imgH="647640" progId="Equation.3">
                  <p:embed/>
                </p:oleObj>
              </mc:Choice>
              <mc:Fallback>
                <p:oleObj name="Equation" r:id="rId6" imgW="1104840" imgH="6476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1885950"/>
                        <a:ext cx="2862437" cy="1676400"/>
                      </a:xfrm>
                      <a:prstGeom prst="rect">
                        <a:avLst/>
                      </a:prstGeom>
                      <a:solidFill>
                        <a:srgbClr val="CCECFF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/>
          <p:cNvSpPr/>
          <p:nvPr/>
        </p:nvSpPr>
        <p:spPr>
          <a:xfrm>
            <a:off x="1295400" y="3790950"/>
            <a:ext cx="6858000" cy="8679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 eaLnBrk="1" hangingPunct="1">
              <a:lnSpc>
                <a:spcPct val="120000"/>
              </a:lnSpc>
              <a:buFont typeface="Verdana" pitchFamily="34" charset="0"/>
              <a:buNone/>
            </a:pPr>
            <a:r>
              <a:rPr lang="sr-Latn-CS" b="1" dirty="0" smtClean="0"/>
              <a:t>Najčešće korištena mjera</a:t>
            </a:r>
          </a:p>
          <a:p>
            <a:pPr lvl="1" eaLnBrk="1" hangingPunct="1">
              <a:lnSpc>
                <a:spcPct val="120000"/>
              </a:lnSpc>
              <a:buFont typeface="Verdana" pitchFamily="34" charset="0"/>
              <a:buNone/>
            </a:pPr>
            <a:r>
              <a:rPr lang="sr-Latn-CS" b="1" dirty="0" smtClean="0"/>
              <a:t>Pokazuje prosječno odstupanje od sredine,</a:t>
            </a:r>
          </a:p>
          <a:p>
            <a:pPr lvl="1" eaLnBrk="1" hangingPunct="1">
              <a:lnSpc>
                <a:spcPct val="120000"/>
              </a:lnSpc>
              <a:buFont typeface="Verdana" pitchFamily="34" charset="0"/>
              <a:buNone/>
            </a:pPr>
            <a:r>
              <a:rPr lang="sr-Latn-CS" b="1" dirty="0" smtClean="0"/>
              <a:t>Izražava se istim jedinicama mjere kao i sredina…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685800" y="1333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KOEFICIJENT VARIJACIJE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358795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8666163" y="3409950"/>
            <a:ext cx="184150" cy="92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r-Latn-CS" sz="1100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533400" y="895350"/>
            <a:ext cx="78486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/>
          <a:p>
            <a:pPr marL="457200" lvl="0" indent="-342900">
              <a:spcBef>
                <a:spcPts val="600"/>
              </a:spcBef>
              <a:buClr>
                <a:srgbClr val="28324A"/>
              </a:buClr>
              <a:buSzPts val="1800"/>
              <a:buFont typeface="Wingdings" pitchFamily="2" charset="2"/>
              <a:buChar char="Ø"/>
            </a:pPr>
            <a:r>
              <a:rPr lang="sr-Latn-CS" sz="1800" dirty="0" smtClean="0">
                <a:solidFill>
                  <a:schemeClr val="tx1"/>
                </a:solidFill>
                <a:latin typeface="+mj-lt"/>
                <a:ea typeface="Source Sans Pro"/>
                <a:cs typeface="Source Sans Pro"/>
                <a:sym typeface="Source Sans Pro"/>
              </a:rPr>
              <a:t>Odnos standardne devijacije i aritmetičke sredine</a:t>
            </a:r>
            <a:endParaRPr kumimoji="0" lang="sr-Latn-CS" sz="1800" b="0" i="0" u="none" strike="noStrike" kern="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513513" y="1470025"/>
            <a:ext cx="1563687" cy="4921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b="1" dirty="0"/>
              <a:t>Mean = 15.5</a:t>
            </a:r>
          </a:p>
          <a:p>
            <a:pPr eaLnBrk="0" hangingPunct="0">
              <a:lnSpc>
                <a:spcPct val="30000"/>
              </a:lnSpc>
              <a:spcBef>
                <a:spcPct val="50000"/>
              </a:spcBef>
              <a:defRPr/>
            </a:pPr>
            <a:r>
              <a:rPr lang="en-US" b="1" dirty="0"/>
              <a:t>  s = 3.338         </a:t>
            </a:r>
          </a:p>
        </p:txBody>
      </p:sp>
      <p:sp>
        <p:nvSpPr>
          <p:cNvPr id="11" name="Line 5"/>
          <p:cNvSpPr>
            <a:spLocks noChangeShapeType="1"/>
          </p:cNvSpPr>
          <p:nvPr/>
        </p:nvSpPr>
        <p:spPr bwMode="auto">
          <a:xfrm>
            <a:off x="1036638" y="1974850"/>
            <a:ext cx="518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838200" y="1962150"/>
            <a:ext cx="557212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/>
              <a:t>11    12    13    14    15    16    17    18    19    20   21</a:t>
            </a:r>
          </a:p>
        </p:txBody>
      </p:sp>
      <p:sp>
        <p:nvSpPr>
          <p:cNvPr id="15" name="Oval 7"/>
          <p:cNvSpPr>
            <a:spLocks noChangeArrowheads="1"/>
          </p:cNvSpPr>
          <p:nvPr/>
        </p:nvSpPr>
        <p:spPr bwMode="auto">
          <a:xfrm>
            <a:off x="919163" y="17462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16" name="Oval 8"/>
          <p:cNvSpPr>
            <a:spLocks noChangeArrowheads="1"/>
          </p:cNvSpPr>
          <p:nvPr/>
        </p:nvSpPr>
        <p:spPr bwMode="auto">
          <a:xfrm>
            <a:off x="1452563" y="17462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17" name="Oval 9"/>
          <p:cNvSpPr>
            <a:spLocks noChangeArrowheads="1"/>
          </p:cNvSpPr>
          <p:nvPr/>
        </p:nvSpPr>
        <p:spPr bwMode="auto">
          <a:xfrm>
            <a:off x="1985963" y="17462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18" name="Oval 10"/>
          <p:cNvSpPr>
            <a:spLocks noChangeArrowheads="1"/>
          </p:cNvSpPr>
          <p:nvPr/>
        </p:nvSpPr>
        <p:spPr bwMode="auto">
          <a:xfrm>
            <a:off x="3509963" y="17462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19" name="Oval 11"/>
          <p:cNvSpPr>
            <a:spLocks noChangeArrowheads="1"/>
          </p:cNvSpPr>
          <p:nvPr/>
        </p:nvSpPr>
        <p:spPr bwMode="auto">
          <a:xfrm>
            <a:off x="3509963" y="15176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0" name="Oval 12"/>
          <p:cNvSpPr>
            <a:spLocks noChangeArrowheads="1"/>
          </p:cNvSpPr>
          <p:nvPr/>
        </p:nvSpPr>
        <p:spPr bwMode="auto">
          <a:xfrm>
            <a:off x="3967163" y="17462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1" name="Oval 13"/>
          <p:cNvSpPr>
            <a:spLocks noChangeArrowheads="1"/>
          </p:cNvSpPr>
          <p:nvPr/>
        </p:nvSpPr>
        <p:spPr bwMode="auto">
          <a:xfrm>
            <a:off x="4500563" y="17462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2" name="Oval 14"/>
          <p:cNvSpPr>
            <a:spLocks noChangeArrowheads="1"/>
          </p:cNvSpPr>
          <p:nvPr/>
        </p:nvSpPr>
        <p:spPr bwMode="auto">
          <a:xfrm>
            <a:off x="5948363" y="17462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4" name="Rectangle 15"/>
          <p:cNvSpPr>
            <a:spLocks noChangeArrowheads="1"/>
          </p:cNvSpPr>
          <p:nvPr/>
        </p:nvSpPr>
        <p:spPr bwMode="auto">
          <a:xfrm>
            <a:off x="838200" y="3409950"/>
            <a:ext cx="549592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/>
              <a:t>11    12    13    14    15    16    17    18    19    20   21</a:t>
            </a:r>
          </a:p>
        </p:txBody>
      </p:sp>
      <p:sp>
        <p:nvSpPr>
          <p:cNvPr id="25" name="Line 18"/>
          <p:cNvSpPr>
            <a:spLocks noChangeShapeType="1"/>
          </p:cNvSpPr>
          <p:nvPr/>
        </p:nvSpPr>
        <p:spPr bwMode="auto">
          <a:xfrm>
            <a:off x="1012825" y="3422650"/>
            <a:ext cx="518318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" name="Oval 19"/>
          <p:cNvSpPr>
            <a:spLocks noChangeArrowheads="1"/>
          </p:cNvSpPr>
          <p:nvPr/>
        </p:nvSpPr>
        <p:spPr bwMode="auto">
          <a:xfrm>
            <a:off x="2976563" y="31940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7" name="Oval 20"/>
          <p:cNvSpPr>
            <a:spLocks noChangeArrowheads="1"/>
          </p:cNvSpPr>
          <p:nvPr/>
        </p:nvSpPr>
        <p:spPr bwMode="auto">
          <a:xfrm>
            <a:off x="3509963" y="31940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8" name="Oval 21"/>
          <p:cNvSpPr>
            <a:spLocks noChangeArrowheads="1"/>
          </p:cNvSpPr>
          <p:nvPr/>
        </p:nvSpPr>
        <p:spPr bwMode="auto">
          <a:xfrm>
            <a:off x="2976563" y="29654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9" name="Oval 22"/>
          <p:cNvSpPr>
            <a:spLocks noChangeArrowheads="1"/>
          </p:cNvSpPr>
          <p:nvPr/>
        </p:nvSpPr>
        <p:spPr bwMode="auto">
          <a:xfrm>
            <a:off x="3509963" y="29654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0" name="Oval 23"/>
          <p:cNvSpPr>
            <a:spLocks noChangeArrowheads="1"/>
          </p:cNvSpPr>
          <p:nvPr/>
        </p:nvSpPr>
        <p:spPr bwMode="auto">
          <a:xfrm>
            <a:off x="2976563" y="27368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1" name="Oval 24"/>
          <p:cNvSpPr>
            <a:spLocks noChangeArrowheads="1"/>
          </p:cNvSpPr>
          <p:nvPr/>
        </p:nvSpPr>
        <p:spPr bwMode="auto">
          <a:xfrm>
            <a:off x="3509963" y="27368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2" name="Oval 25"/>
          <p:cNvSpPr>
            <a:spLocks noChangeArrowheads="1"/>
          </p:cNvSpPr>
          <p:nvPr/>
        </p:nvSpPr>
        <p:spPr bwMode="auto">
          <a:xfrm>
            <a:off x="2519363" y="31940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3" name="Oval 26"/>
          <p:cNvSpPr>
            <a:spLocks noChangeArrowheads="1"/>
          </p:cNvSpPr>
          <p:nvPr/>
        </p:nvSpPr>
        <p:spPr bwMode="auto">
          <a:xfrm>
            <a:off x="3967163" y="31940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4" name="Rectangle 27"/>
          <p:cNvSpPr>
            <a:spLocks noChangeArrowheads="1"/>
          </p:cNvSpPr>
          <p:nvPr/>
        </p:nvSpPr>
        <p:spPr bwMode="auto">
          <a:xfrm>
            <a:off x="6513513" y="2965450"/>
            <a:ext cx="1563687" cy="53457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b="1" dirty="0"/>
              <a:t>Mean = 15.5</a:t>
            </a:r>
          </a:p>
          <a:p>
            <a:pPr eaLnBrk="0" hangingPunct="0">
              <a:lnSpc>
                <a:spcPct val="50000"/>
              </a:lnSpc>
              <a:spcBef>
                <a:spcPct val="50000"/>
              </a:spcBef>
              <a:defRPr/>
            </a:pPr>
            <a:r>
              <a:rPr lang="en-US" b="1" dirty="0"/>
              <a:t>  s = 0.926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85800" y="3943350"/>
            <a:ext cx="5257800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sr-Latn-BA" sz="1600" dirty="0" smtClean="0"/>
              <a:t> </a:t>
            </a:r>
            <a:r>
              <a:rPr lang="vi-VN" sz="1600" dirty="0" smtClean="0"/>
              <a:t>Relativna mjera koja pokazuje procentualno odstupanje </a:t>
            </a:r>
            <a:endParaRPr lang="sr-Latn-BA" sz="1600" dirty="0" smtClean="0"/>
          </a:p>
          <a:p>
            <a:pPr>
              <a:buFont typeface="Wingdings" pitchFamily="2" charset="2"/>
              <a:buChar char="Ø"/>
            </a:pPr>
            <a:r>
              <a:rPr lang="sr-Latn-BA" sz="1600" dirty="0" smtClean="0"/>
              <a:t> </a:t>
            </a:r>
            <a:r>
              <a:rPr lang="vi-VN" sz="1600" dirty="0" smtClean="0"/>
              <a:t>Koristi se za poređenje varijabiliteta više serija</a:t>
            </a:r>
            <a:endParaRPr lang="en-US" sz="1600" dirty="0"/>
          </a:p>
        </p:txBody>
      </p:sp>
      <p:sp>
        <p:nvSpPr>
          <p:cNvPr id="36" name="Google Shape;469;p14"/>
          <p:cNvSpPr txBox="1">
            <a:spLocks/>
          </p:cNvSpPr>
          <p:nvPr/>
        </p:nvSpPr>
        <p:spPr>
          <a:xfrm>
            <a:off x="6705600" y="971550"/>
            <a:ext cx="1219200" cy="4572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Podaci A</a:t>
            </a:r>
            <a:endParaRPr kumimoji="0" lang="sr-Latn-BA" sz="18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  <p:sp>
        <p:nvSpPr>
          <p:cNvPr id="37" name="Google Shape;469;p14"/>
          <p:cNvSpPr txBox="1">
            <a:spLocks/>
          </p:cNvSpPr>
          <p:nvPr/>
        </p:nvSpPr>
        <p:spPr>
          <a:xfrm>
            <a:off x="6705600" y="2495550"/>
            <a:ext cx="1219200" cy="4572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Podaci B</a:t>
            </a:r>
            <a:endParaRPr kumimoji="0" lang="sr-Latn-BA" sz="18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381000" y="438150"/>
            <a:ext cx="51054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MJERE OBLIKA RASPOREDA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52600" y="1885950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BA" sz="1800" dirty="0" smtClean="0">
                <a:solidFill>
                  <a:srgbClr val="00B0F0"/>
                </a:solidFill>
                <a:latin typeface="Segoe UI Black" pitchFamily="34" charset="0"/>
                <a:ea typeface="Segoe UI Black" pitchFamily="34" charset="0"/>
              </a:rPr>
              <a:t>KOEFICIJENT ASIMETRIJE</a:t>
            </a:r>
            <a:endParaRPr lang="en-US" sz="1800" dirty="0">
              <a:solidFill>
                <a:srgbClr val="00B0F0"/>
              </a:solidFill>
              <a:latin typeface="Segoe UI Black" pitchFamily="34" charset="0"/>
              <a:ea typeface="Segoe UI Black" pitchFamily="34" charset="0"/>
            </a:endParaRPr>
          </a:p>
        </p:txBody>
      </p:sp>
      <p:graphicFrame>
        <p:nvGraphicFramePr>
          <p:cNvPr id="60419" name="Object 3"/>
          <p:cNvGraphicFramePr>
            <a:graphicFrameLocks noChangeAspect="1"/>
          </p:cNvGraphicFramePr>
          <p:nvPr/>
        </p:nvGraphicFramePr>
        <p:xfrm>
          <a:off x="5867400" y="895350"/>
          <a:ext cx="2463800" cy="328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5" name="Equation" r:id="rId4" imgW="1104840" imgH="1473120" progId="Equation.3">
                  <p:embed/>
                </p:oleObj>
              </mc:Choice>
              <mc:Fallback>
                <p:oleObj name="Equation" r:id="rId4" imgW="1104840" imgH="147312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895350"/>
                        <a:ext cx="2463800" cy="3289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24000" y="3257550"/>
            <a:ext cx="37338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BA" sz="1800" dirty="0" smtClean="0">
                <a:solidFill>
                  <a:srgbClr val="00B0F0"/>
                </a:solidFill>
                <a:latin typeface="Segoe UI Black" pitchFamily="34" charset="0"/>
                <a:ea typeface="Segoe UI Black" pitchFamily="34" charset="0"/>
              </a:rPr>
              <a:t>KOEFICIJENT SPLJOŠTENOSTI</a:t>
            </a:r>
            <a:endParaRPr lang="en-US" sz="1800" dirty="0">
              <a:solidFill>
                <a:srgbClr val="00B0F0"/>
              </a:solidFill>
              <a:latin typeface="Segoe UI Black" pitchFamily="34" charset="0"/>
              <a:ea typeface="Segoe UI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3619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ZADATAK 1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57200" y="1200150"/>
            <a:ext cx="8486775" cy="684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52352" bIns="38088" anchor="ctr">
            <a:spAutoFit/>
          </a:bodyPr>
          <a:lstStyle/>
          <a:p>
            <a:r>
              <a:rPr lang="en-US" sz="1600" dirty="0" err="1">
                <a:solidFill>
                  <a:schemeClr val="tx1"/>
                </a:solidFill>
                <a:latin typeface="+mn-lt"/>
                <a:cs typeface="Times New Roman" pitchFamily="18" charset="0"/>
              </a:rPr>
              <a:t>Mjerenjem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n-lt"/>
                <a:cs typeface="Times New Roman" pitchFamily="18" charset="0"/>
              </a:rPr>
              <a:t>jedne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n-lt"/>
                <a:cs typeface="Times New Roman" pitchFamily="18" charset="0"/>
              </a:rPr>
              <a:t>reakcije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u</a:t>
            </a:r>
            <a:r>
              <a:rPr lang="sr-Latn-BA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20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n-lt"/>
                <a:cs typeface="Times New Roman" pitchFamily="18" charset="0"/>
              </a:rPr>
              <a:t>eksperimenata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n-lt"/>
                <a:cs typeface="Times New Roman" pitchFamily="18" charset="0"/>
              </a:rPr>
              <a:t>ustanovljeno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je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n-lt"/>
                <a:cs typeface="Times New Roman" pitchFamily="18" charset="0"/>
              </a:rPr>
              <a:t>njeno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n-lt"/>
                <a:cs typeface="Times New Roman" pitchFamily="18" charset="0"/>
              </a:rPr>
              <a:t>trajanje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u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n-lt"/>
                <a:cs typeface="Times New Roman" pitchFamily="18" charset="0"/>
              </a:rPr>
              <a:t>sekundama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n-lt"/>
                <a:cs typeface="Times New Roman" pitchFamily="18" charset="0"/>
              </a:rPr>
              <a:t>i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n-lt"/>
                <a:cs typeface="Times New Roman" pitchFamily="18" charset="0"/>
              </a:rPr>
              <a:t>dobijeni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n-lt"/>
                <a:cs typeface="Times New Roman" pitchFamily="18" charset="0"/>
              </a:rPr>
              <a:t>sljedeći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n-lt"/>
                <a:cs typeface="Times New Roman" pitchFamily="18" charset="0"/>
              </a:rPr>
              <a:t>rezultati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:</a:t>
            </a:r>
            <a:endParaRPr lang="en-US" sz="1600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6" name="Group 167"/>
          <p:cNvGraphicFramePr>
            <a:graphicFrameLocks noGrp="1"/>
          </p:cNvGraphicFramePr>
          <p:nvPr/>
        </p:nvGraphicFramePr>
        <p:xfrm>
          <a:off x="762000" y="2190750"/>
          <a:ext cx="7827266" cy="731520"/>
        </p:xfrm>
        <a:graphic>
          <a:graphicData uri="http://schemas.openxmlformats.org/drawingml/2006/table">
            <a:tbl>
              <a:tblPr/>
              <a:tblGrid>
                <a:gridCol w="783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13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3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3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3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13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33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833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4443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025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16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22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17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15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28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24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10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16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18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21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20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26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33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13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16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29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17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16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22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22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ectangle 57"/>
          <p:cNvSpPr>
            <a:spLocks noChangeArrowheads="1"/>
          </p:cNvSpPr>
          <p:nvPr/>
        </p:nvSpPr>
        <p:spPr bwMode="auto">
          <a:xfrm>
            <a:off x="438150" y="3302001"/>
            <a:ext cx="8023225" cy="68474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tIns="152352" bIns="38088" anchor="ctr">
            <a:spAutoFit/>
          </a:bodyPr>
          <a:lstStyle/>
          <a:p>
            <a:pPr>
              <a:defRPr/>
            </a:pPr>
            <a:r>
              <a:rPr lang="en-US" sz="1600" dirty="0" err="1">
                <a:solidFill>
                  <a:srgbClr val="000000"/>
                </a:solidFill>
                <a:latin typeface="+mn-lt"/>
                <a:cs typeface="Times New Roman" pitchFamily="18" charset="0"/>
              </a:rPr>
              <a:t>Formirati</a:t>
            </a:r>
            <a:r>
              <a:rPr lang="ru-RU" sz="16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n-lt"/>
                <a:cs typeface="Times New Roman" pitchFamily="18" charset="0"/>
              </a:rPr>
              <a:t>seriju</a:t>
            </a:r>
            <a:r>
              <a:rPr lang="ru-RU" sz="16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n-lt"/>
                <a:cs typeface="Times New Roman" pitchFamily="18" charset="0"/>
              </a:rPr>
              <a:t>distribucije</a:t>
            </a:r>
            <a:r>
              <a:rPr lang="ru-RU" sz="16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n-lt"/>
                <a:cs typeface="Times New Roman" pitchFamily="18" charset="0"/>
              </a:rPr>
              <a:t>frekvencija</a:t>
            </a:r>
            <a:r>
              <a:rPr lang="ru-RU" sz="16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, </a:t>
            </a:r>
            <a:r>
              <a:rPr lang="en-US" sz="16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a</a:t>
            </a:r>
            <a:r>
              <a:rPr lang="ru-RU" sz="16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n-lt"/>
                <a:cs typeface="Times New Roman" pitchFamily="18" charset="0"/>
              </a:rPr>
              <a:t>zatim</a:t>
            </a:r>
            <a:r>
              <a:rPr lang="ru-RU" sz="16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n-lt"/>
                <a:cs typeface="Times New Roman" pitchFamily="18" charset="0"/>
              </a:rPr>
              <a:t>izračunati</a:t>
            </a:r>
            <a:r>
              <a:rPr lang="ru-RU" sz="16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n-lt"/>
                <a:cs typeface="Times New Roman" pitchFamily="18" charset="0"/>
              </a:rPr>
              <a:t>i</a:t>
            </a:r>
            <a:r>
              <a:rPr lang="ru-RU" sz="16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n-lt"/>
                <a:cs typeface="Times New Roman" pitchFamily="18" charset="0"/>
              </a:rPr>
              <a:t>objasniti</a:t>
            </a:r>
            <a:r>
              <a:rPr lang="sr-Latn-BA" sz="16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 sve deskriptivne mjere...</a:t>
            </a:r>
            <a:endParaRPr lang="en-US" sz="1600" dirty="0">
              <a:solidFill>
                <a:srgbClr val="000000"/>
              </a:solidFill>
              <a:latin typeface="+mn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3619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FORMIRANJE SERIJE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graphicFrame>
        <p:nvGraphicFramePr>
          <p:cNvPr id="5" name="Group 591"/>
          <p:cNvGraphicFramePr>
            <a:graphicFrameLocks noGrp="1"/>
          </p:cNvGraphicFramePr>
          <p:nvPr/>
        </p:nvGraphicFramePr>
        <p:xfrm>
          <a:off x="152400" y="1276350"/>
          <a:ext cx="8705848" cy="67056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195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4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4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40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40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40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40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40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40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340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340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340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340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340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340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Trajanje reakcije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13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15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16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17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18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22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24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26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28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29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33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6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Courier New" pitchFamily="49" charset="0"/>
                        </a:rPr>
                        <a:t>-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  <a:sym typeface="Courier New" pitchFamily="49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Br. eksperimenata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Object 1024"/>
          <p:cNvGraphicFramePr>
            <a:graphicFrameLocks noChangeAspect="1"/>
          </p:cNvGraphicFramePr>
          <p:nvPr/>
        </p:nvGraphicFramePr>
        <p:xfrm>
          <a:off x="1066800" y="2190750"/>
          <a:ext cx="3450733" cy="212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9" name="Equation" r:id="rId4" imgW="1473120" imgH="1269720" progId="Equation.3">
                  <p:embed/>
                </p:oleObj>
              </mc:Choice>
              <mc:Fallback>
                <p:oleObj name="Equation" r:id="rId4" imgW="1473120" imgH="1269720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190750"/>
                        <a:ext cx="3450733" cy="2125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Group 596"/>
          <p:cNvGraphicFramePr>
            <a:graphicFrameLocks noGrp="1"/>
          </p:cNvGraphicFramePr>
          <p:nvPr/>
        </p:nvGraphicFramePr>
        <p:xfrm>
          <a:off x="5257801" y="2190750"/>
          <a:ext cx="2971799" cy="234696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7955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6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39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Trajanje reakcije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Broj 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 – 14</a:t>
                      </a:r>
                      <a:r>
                        <a:rPr kumimoji="0" lang="sr-Latn-C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,9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15 – 19</a:t>
                      </a:r>
                      <a:r>
                        <a:rPr kumimoji="0" lang="sr-Latn-C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,9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8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 – 24</a:t>
                      </a:r>
                      <a:r>
                        <a:rPr kumimoji="0" lang="sr-Latn-C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,9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25 – 29</a:t>
                      </a:r>
                      <a:r>
                        <a:rPr kumimoji="0" lang="sr-Latn-C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,9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30 – 3</a:t>
                      </a:r>
                      <a:r>
                        <a:rPr kumimoji="0" lang="sr-Latn-C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4,9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Courier New" pitchFamily="49" charset="0"/>
                        </a:rPr>
                        <a:t>Ukupno 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  <a:sym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666750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4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NAKON OVOG POGLAVLJA MOŽEMO...</a:t>
            </a:r>
            <a:endParaRPr sz="24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1581150"/>
            <a:ext cx="708660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vi-VN" dirty="0" smtClean="0"/>
              <a:t>Izvršiti klasifikaciju deskriptivnih mjera </a:t>
            </a:r>
            <a:endParaRPr lang="sr-Latn-BA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vi-VN" dirty="0" smtClean="0"/>
              <a:t>Izračunati (ili odrediti/pozicionirati) i interpretirati ih... </a:t>
            </a:r>
            <a:endParaRPr lang="sr-Latn-BA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vi-VN" dirty="0" smtClean="0"/>
              <a:t>Objasniti upotrebu ponderisanih mjera</a:t>
            </a:r>
            <a:endParaRPr lang="en-US" dirty="0"/>
          </a:p>
        </p:txBody>
      </p:sp>
      <p:pic>
        <p:nvPicPr>
          <p:cNvPr id="13314" name="Picture 2" descr="paper, plane, school, science, toy ic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2495550"/>
            <a:ext cx="1219200" cy="1219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3619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SREDINE – IZRAČUNATE MJERE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1123950"/>
            <a:ext cx="21336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sr-Latn-BA" b="1" dirty="0" smtClean="0"/>
              <a:t>Aritmetička sredina</a:t>
            </a:r>
            <a:endParaRPr lang="en-US" dirty="0"/>
          </a:p>
        </p:txBody>
      </p:sp>
      <p:graphicFrame>
        <p:nvGraphicFramePr>
          <p:cNvPr id="90112" name="Object 0"/>
          <p:cNvGraphicFramePr>
            <a:graphicFrameLocks noChangeAspect="1"/>
          </p:cNvGraphicFramePr>
          <p:nvPr/>
        </p:nvGraphicFramePr>
        <p:xfrm>
          <a:off x="533400" y="1581150"/>
          <a:ext cx="3352800" cy="9488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5" name="Equation" r:id="rId4" imgW="1688760" imgH="482400" progId="Equation.3">
                  <p:embed/>
                </p:oleObj>
              </mc:Choice>
              <mc:Fallback>
                <p:oleObj name="Equation" r:id="rId4" imgW="1688760" imgH="482400" progId="Equation.3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581150"/>
                        <a:ext cx="3352800" cy="94888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724400" y="1123950"/>
            <a:ext cx="2133600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sr-Latn-BA" b="1" dirty="0" smtClean="0"/>
              <a:t>Harmonijska sredina</a:t>
            </a:r>
            <a:endParaRPr lang="en-US" dirty="0"/>
          </a:p>
        </p:txBody>
      </p:sp>
      <p:graphicFrame>
        <p:nvGraphicFramePr>
          <p:cNvPr id="90113" name="Object 1"/>
          <p:cNvGraphicFramePr>
            <a:graphicFrameLocks noChangeAspect="1"/>
          </p:cNvGraphicFramePr>
          <p:nvPr/>
        </p:nvGraphicFramePr>
        <p:xfrm>
          <a:off x="4876800" y="1581150"/>
          <a:ext cx="2898775" cy="1094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6" name="Equation" r:id="rId6" imgW="1637589" imgH="622030" progId="Equation.3">
                  <p:embed/>
                </p:oleObj>
              </mc:Choice>
              <mc:Fallback>
                <p:oleObj name="Equation" r:id="rId6" imgW="1637589" imgH="62203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1581150"/>
                        <a:ext cx="2898775" cy="1094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33400" y="3105150"/>
            <a:ext cx="22098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sr-Latn-BA" b="1" dirty="0" smtClean="0"/>
              <a:t>Geometrijska sredina</a:t>
            </a:r>
            <a:endParaRPr lang="en-US" dirty="0"/>
          </a:p>
        </p:txBody>
      </p:sp>
      <p:graphicFrame>
        <p:nvGraphicFramePr>
          <p:cNvPr id="90114" name="Object 2"/>
          <p:cNvGraphicFramePr>
            <a:graphicFrameLocks noChangeAspect="1"/>
          </p:cNvGraphicFramePr>
          <p:nvPr/>
        </p:nvGraphicFramePr>
        <p:xfrm>
          <a:off x="2895600" y="3181350"/>
          <a:ext cx="4986337" cy="10671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7" name="Equation" r:id="rId8" imgW="2908080" imgH="660240" progId="Equation.3">
                  <p:embed/>
                </p:oleObj>
              </mc:Choice>
              <mc:Fallback>
                <p:oleObj name="Equation" r:id="rId8" imgW="2908080" imgH="6602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3181350"/>
                        <a:ext cx="4986337" cy="106717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1066800" y="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RADNA TABELA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21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graphicFrame>
        <p:nvGraphicFramePr>
          <p:cNvPr id="5" name="Group 596"/>
          <p:cNvGraphicFramePr>
            <a:graphicFrameLocks noGrp="1"/>
          </p:cNvGraphicFramePr>
          <p:nvPr/>
        </p:nvGraphicFramePr>
        <p:xfrm>
          <a:off x="457200" y="819150"/>
          <a:ext cx="8228306" cy="3547874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9167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15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1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89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71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20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366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1387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192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Trajanje reakcije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Broj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xi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Xi*</a:t>
                      </a:r>
                      <a:r>
                        <a:rPr kumimoji="0" lang="sr-Latn-BA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fi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fi</a:t>
                      </a: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/xi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log xi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</a:t>
                      </a:r>
                      <a:r>
                        <a:rPr kumimoji="0" lang="sr-Latn-BA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</a:t>
                      </a: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*</a:t>
                      </a:r>
                      <a:r>
                        <a:rPr kumimoji="0" lang="sr-Latn-BA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log</a:t>
                      </a:r>
                      <a:r>
                        <a:rPr kumimoji="0" lang="en-US" sz="1400" b="1" u="none" strike="noStrike" cap="none" normalizeH="0" baseline="-3000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r>
                        <a:rPr kumimoji="0" lang="en-US" sz="1400" b="1" u="none" strike="noStrike" cap="none" normalizeH="0" baseline="-30000" dirty="0" smtClean="0">
                          <a:ln>
                            <a:noFill/>
                          </a:ln>
                          <a:effectLst/>
                        </a:rPr>
                        <a:t>i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sr-Latn-BA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Kumulanta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14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10 - 15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12.5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dec"/>
                        </a:tabLst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25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0.16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1.09691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2250" algn="dec"/>
                        </a:tabLst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2.19382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  2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14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15 - 20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8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17.5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dec"/>
                        </a:tabLst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140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0.457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1.24304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2250" algn="dec"/>
                        </a:tabLst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9.94430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14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20 - 25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22.5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dec"/>
                        </a:tabLst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135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0.267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1.35218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2250" algn="dec"/>
                        </a:tabLst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8.11309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16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14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25 - 30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27.5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dec"/>
                        </a:tabLst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82.5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0.109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1.43933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2250" algn="dec"/>
                        </a:tabLst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4.31800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19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14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30 - 35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32.5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dec"/>
                        </a:tabLst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32.5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0.31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1.51189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2250" algn="dec"/>
                        </a:tabLst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1.51188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20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14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4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Courier New" pitchFamily="49" charset="0"/>
                        </a:rPr>
                        <a:t>Ukupno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  <a:sym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dec"/>
                        </a:tabLst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415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1.024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2250" algn="dec"/>
                        </a:tabLst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26.08109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2095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MODUS I MEDIJANA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22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895350"/>
            <a:ext cx="792480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BA" dirty="0" smtClean="0">
                <a:solidFill>
                  <a:schemeClr val="tx1"/>
                </a:solidFill>
              </a:rPr>
              <a:t>Traži se najveća frekvencija (da bi našli </a:t>
            </a:r>
            <a:r>
              <a:rPr lang="sr-Latn-BA" b="1" dirty="0" smtClean="0">
                <a:solidFill>
                  <a:schemeClr val="tx1"/>
                </a:solidFill>
              </a:rPr>
              <a:t>modus</a:t>
            </a:r>
            <a:r>
              <a:rPr lang="sr-Latn-BA" dirty="0" smtClean="0">
                <a:solidFill>
                  <a:schemeClr val="tx1"/>
                </a:solidFill>
              </a:rPr>
              <a:t>), odnosno srednji podatak, kada su poredani od najmanjeg do najvećeg (</a:t>
            </a:r>
            <a:r>
              <a:rPr lang="sr-Latn-BA" b="1" dirty="0" smtClean="0">
                <a:solidFill>
                  <a:schemeClr val="tx1"/>
                </a:solidFill>
              </a:rPr>
              <a:t>medijana</a:t>
            </a:r>
            <a:r>
              <a:rPr lang="sr-Latn-BA" dirty="0" smtClean="0">
                <a:solidFill>
                  <a:schemeClr val="tx1"/>
                </a:solidFill>
              </a:rPr>
              <a:t>):</a:t>
            </a:r>
            <a:br>
              <a:rPr lang="sr-Latn-BA" dirty="0" smtClean="0">
                <a:solidFill>
                  <a:schemeClr val="tx1"/>
                </a:solidFill>
              </a:rPr>
            </a:br>
            <a:r>
              <a:rPr lang="sr-Latn-BA" dirty="0" smtClean="0">
                <a:solidFill>
                  <a:schemeClr val="tx1"/>
                </a:solidFill>
              </a:rPr>
              <a:t>Mjesto Me = 0,50(20+1) = 10,5</a:t>
            </a:r>
            <a:endParaRPr lang="en-US" dirty="0"/>
          </a:p>
        </p:txBody>
      </p:sp>
      <p:graphicFrame>
        <p:nvGraphicFramePr>
          <p:cNvPr id="57354" name="Object 10"/>
          <p:cNvGraphicFramePr>
            <a:graphicFrameLocks noChangeAspect="1"/>
          </p:cNvGraphicFramePr>
          <p:nvPr/>
        </p:nvGraphicFramePr>
        <p:xfrm>
          <a:off x="609600" y="2190750"/>
          <a:ext cx="7373937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8" name="Equation" r:id="rId4" imgW="3784320" imgH="431640" progId="Equation.3">
                  <p:embed/>
                </p:oleObj>
              </mc:Choice>
              <mc:Fallback>
                <p:oleObj name="Equation" r:id="rId4" imgW="3784320" imgH="43164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190750"/>
                        <a:ext cx="7373937" cy="841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0" name="Object 6"/>
          <p:cNvGraphicFramePr>
            <a:graphicFrameLocks noChangeAspect="1"/>
          </p:cNvGraphicFramePr>
          <p:nvPr/>
        </p:nvGraphicFramePr>
        <p:xfrm>
          <a:off x="611187" y="3427412"/>
          <a:ext cx="6446838" cy="90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9" name="Equation" r:id="rId6" imgW="3352680" imgH="431640" progId="Equation.3">
                  <p:embed/>
                </p:oleObj>
              </mc:Choice>
              <mc:Fallback>
                <p:oleObj name="Equation" r:id="rId6" imgW="3352680" imgH="4316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7" y="3427412"/>
                        <a:ext cx="6446838" cy="906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3619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MJERE DISPERZIJE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23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graphicFrame>
        <p:nvGraphicFramePr>
          <p:cNvPr id="5" name="Object 6"/>
          <p:cNvGraphicFramePr>
            <a:graphicFrameLocks noChangeAspect="1"/>
          </p:cNvGraphicFramePr>
          <p:nvPr/>
        </p:nvGraphicFramePr>
        <p:xfrm>
          <a:off x="533400" y="2038350"/>
          <a:ext cx="3352800" cy="12092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1" name="Equation" r:id="rId4" imgW="1981080" imgH="711000" progId="Equation.3">
                  <p:embed/>
                </p:oleObj>
              </mc:Choice>
              <mc:Fallback>
                <p:oleObj name="Equation" r:id="rId4" imgW="1981080" imgH="7110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2038350"/>
                        <a:ext cx="3352800" cy="120928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Group 596"/>
          <p:cNvGraphicFramePr>
            <a:graphicFrameLocks noGrp="1"/>
          </p:cNvGraphicFramePr>
          <p:nvPr/>
        </p:nvGraphicFramePr>
        <p:xfrm>
          <a:off x="4343400" y="1276350"/>
          <a:ext cx="4483100" cy="2451688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6483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4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41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64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17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Trajanje reakcije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Broj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xi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Xi</a:t>
                      </a:r>
                      <a:r>
                        <a:rPr kumimoji="0" lang="sr-Latn-BA" sz="1400" b="1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*</a:t>
                      </a:r>
                      <a:r>
                        <a:rPr kumimoji="0" lang="en-US" sz="1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fi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2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10 - 15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12.5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dec"/>
                        </a:tabLst>
                      </a:pPr>
                      <a:r>
                        <a:rPr kumimoji="0" lang="sr-Latn-BA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312,5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32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15 - 20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8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17.5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dec"/>
                        </a:tabLst>
                      </a:pPr>
                      <a:r>
                        <a:rPr kumimoji="0" lang="sr-Latn-BA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2450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32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20 - 25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22.5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dec"/>
                        </a:tabLst>
                      </a:pPr>
                      <a:r>
                        <a:rPr kumimoji="0" lang="sr-Latn-BA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3037,5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32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25 - 30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27.5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dec"/>
                        </a:tabLst>
                      </a:pPr>
                      <a:r>
                        <a:rPr kumimoji="0" lang="sr-Latn-BA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2268,75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32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30 - 35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32.5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dec"/>
                        </a:tabLst>
                      </a:pPr>
                      <a:r>
                        <a:rPr kumimoji="0" lang="sr-Latn-BA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1056,25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36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4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Courier New" pitchFamily="49" charset="0"/>
                        </a:rPr>
                        <a:t>Ukupno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  <a:sym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dec"/>
                        </a:tabLst>
                      </a:pPr>
                      <a:r>
                        <a:rPr kumimoji="0" lang="sr-Latn-BA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9125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3619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MJERE OBLIKA RASPOREDA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24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1428750"/>
            <a:ext cx="3048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sr-Latn-BA" sz="1600" dirty="0" smtClean="0">
                <a:cs typeface="Times New Roman" pitchFamily="18" charset="0"/>
              </a:rPr>
              <a:t>Pored ova dva koeficijenta interesantno je pratiti odnos mjera centralne tendencije. Kada je pozitivna asimetrija </a:t>
            </a:r>
            <a:r>
              <a:rPr lang="sr-Latn-BA" sz="1600" u="sng" dirty="0" smtClean="0">
                <a:cs typeface="Times New Roman" pitchFamily="18" charset="0"/>
              </a:rPr>
              <a:t>najčešće</a:t>
            </a:r>
            <a:r>
              <a:rPr lang="sr-Latn-BA" sz="1600" dirty="0" smtClean="0">
                <a:cs typeface="Times New Roman" pitchFamily="18" charset="0"/>
              </a:rPr>
              <a:t> je taj odnos ovakav</a:t>
            </a:r>
            <a:r>
              <a:rPr lang="en-US" sz="1600" dirty="0" smtClean="0">
                <a:cs typeface="Times New Roman" pitchFamily="18" charset="0"/>
              </a:rPr>
              <a:t> </a:t>
            </a:r>
            <a:endParaRPr lang="sr-Latn-BA" sz="1600" dirty="0" smtClean="0">
              <a:cs typeface="Times New Roman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600" b="1" dirty="0" smtClean="0">
                <a:cs typeface="Times New Roman" pitchFamily="18" charset="0"/>
                <a:sym typeface="Symbol" pitchFamily="18" charset="2"/>
              </a:rPr>
              <a:t></a:t>
            </a:r>
            <a:r>
              <a:rPr lang="en-US" sz="1600" b="1" dirty="0" smtClean="0">
                <a:cs typeface="Times New Roman" pitchFamily="18" charset="0"/>
              </a:rPr>
              <a:t> &gt; M</a:t>
            </a:r>
            <a:r>
              <a:rPr lang="en-US" sz="1600" b="1" baseline="-30000" dirty="0" smtClean="0">
                <a:cs typeface="Times New Roman" pitchFamily="18" charset="0"/>
                <a:sym typeface="Symbol" pitchFamily="18" charset="2"/>
              </a:rPr>
              <a:t>e</a:t>
            </a:r>
            <a:r>
              <a:rPr lang="en-US" sz="1600" b="1" dirty="0" smtClean="0">
                <a:cs typeface="Times New Roman" pitchFamily="18" charset="0"/>
                <a:sym typeface="Symbol" pitchFamily="18" charset="2"/>
              </a:rPr>
              <a:t> &gt; M</a:t>
            </a:r>
            <a:r>
              <a:rPr lang="en-US" sz="1600" b="1" baseline="-30000" dirty="0" smtClean="0">
                <a:cs typeface="Times New Roman" pitchFamily="18" charset="0"/>
                <a:sym typeface="Symbol" pitchFamily="18" charset="2"/>
              </a:rPr>
              <a:t>o</a:t>
            </a:r>
            <a:r>
              <a:rPr lang="en-US" sz="1600" b="1" dirty="0" smtClean="0">
                <a:cs typeface="Times New Roman" pitchFamily="18" charset="0"/>
                <a:sym typeface="Symbol" pitchFamily="18" charset="2"/>
              </a:rPr>
              <a:t> </a:t>
            </a:r>
            <a:r>
              <a:rPr lang="sr-Latn-BA" sz="1600" b="1" dirty="0" smtClean="0">
                <a:cs typeface="Times New Roman" pitchFamily="18" charset="0"/>
                <a:sym typeface="Symbol" pitchFamily="18" charset="2"/>
              </a:rPr>
              <a:t> </a:t>
            </a:r>
            <a:r>
              <a:rPr lang="sr-Latn-BA" sz="1600" dirty="0" smtClean="0">
                <a:cs typeface="Times New Roman" pitchFamily="18" charset="0"/>
                <a:sym typeface="Symbol" pitchFamily="18" charset="2"/>
              </a:rPr>
              <a:t>i obrnuto...</a:t>
            </a:r>
            <a:endParaRPr lang="en-US" sz="1600" dirty="0">
              <a:cs typeface="Times New Roman" pitchFamily="18" charset="0"/>
              <a:sym typeface="Symbol" pitchFamily="18" charset="2"/>
            </a:endParaRPr>
          </a:p>
        </p:txBody>
      </p:sp>
      <p:graphicFrame>
        <p:nvGraphicFramePr>
          <p:cNvPr id="60419" name="Object 3"/>
          <p:cNvGraphicFramePr>
            <a:graphicFrameLocks noChangeAspect="1"/>
          </p:cNvGraphicFramePr>
          <p:nvPr/>
        </p:nvGraphicFramePr>
        <p:xfrm>
          <a:off x="4800601" y="1276350"/>
          <a:ext cx="2711840" cy="281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5" r:id="rId4" imgW="1689100" imgH="1752600" progId="Equation.2">
                  <p:embed/>
                </p:oleObj>
              </mc:Choice>
              <mc:Fallback>
                <p:oleObj r:id="rId4" imgW="1689100" imgH="1752600" progId="Equation.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1" y="1276350"/>
                        <a:ext cx="2711840" cy="2819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1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25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10" name="Google Shape;478;p15"/>
          <p:cNvSpPr txBox="1">
            <a:spLocks/>
          </p:cNvSpPr>
          <p:nvPr/>
        </p:nvSpPr>
        <p:spPr>
          <a:xfrm>
            <a:off x="457200" y="514350"/>
            <a:ext cx="7620000" cy="11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REZIME POGLAVLJA</a:t>
            </a:r>
            <a:endParaRPr kumimoji="0" lang="en-US" sz="72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Oswald"/>
              <a:sym typeface="Oswald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3400" y="3105150"/>
            <a:ext cx="7924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b="1" dirty="0" smtClean="0">
                <a:solidFill>
                  <a:schemeClr val="bg1"/>
                </a:solidFill>
              </a:rPr>
              <a:t>- Klasifikacija deskriptivnih mjera</a:t>
            </a:r>
          </a:p>
          <a:p>
            <a:endParaRPr lang="sr-Latn-BA" sz="1600" b="1" dirty="0" smtClean="0">
              <a:solidFill>
                <a:schemeClr val="bg1"/>
              </a:solidFill>
            </a:endParaRPr>
          </a:p>
          <a:p>
            <a:r>
              <a:rPr lang="sr-Latn-BA" sz="1600" b="1" dirty="0" smtClean="0">
                <a:solidFill>
                  <a:schemeClr val="bg1"/>
                </a:solidFill>
              </a:rPr>
              <a:t>- Ručno ili pomoću softvera dolazimo do svih mjera (centralne tendencije, disperzije ili oblika rasporeda)</a:t>
            </a:r>
          </a:p>
          <a:p>
            <a:endParaRPr lang="sr-Latn-BA" sz="1600" b="1" dirty="0" smtClean="0">
              <a:solidFill>
                <a:schemeClr val="bg1"/>
              </a:solidFill>
            </a:endParaRPr>
          </a:p>
          <a:p>
            <a:r>
              <a:rPr lang="sr-Latn-BA" sz="1600" b="1" dirty="0" smtClean="0">
                <a:solidFill>
                  <a:schemeClr val="bg1"/>
                </a:solidFill>
              </a:rPr>
              <a:t>- Tumačimo rezultate analize...</a:t>
            </a:r>
            <a:endParaRPr lang="en-US" sz="16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3619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ZADACI ZA VJEŽBU (1)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26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1123950"/>
            <a:ext cx="8229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U </a:t>
            </a:r>
            <a:r>
              <a:rPr lang="en-US" dirty="0" err="1" smtClean="0"/>
              <a:t>jednom</a:t>
            </a:r>
            <a:r>
              <a:rPr lang="en-US" dirty="0" smtClean="0"/>
              <a:t> </a:t>
            </a:r>
            <a:r>
              <a:rPr lang="en-US" dirty="0" err="1" smtClean="0"/>
              <a:t>preduzeću</a:t>
            </a:r>
            <a:r>
              <a:rPr lang="en-US" dirty="0" smtClean="0"/>
              <a:t> </a:t>
            </a:r>
            <a:r>
              <a:rPr lang="en-US" dirty="0" err="1" smtClean="0"/>
              <a:t>angažovano</a:t>
            </a:r>
            <a:r>
              <a:rPr lang="en-US" dirty="0" smtClean="0"/>
              <a:t> je 600.000 KM u </a:t>
            </a:r>
            <a:r>
              <a:rPr lang="en-US" dirty="0" err="1" smtClean="0"/>
              <a:t>osnovna</a:t>
            </a:r>
            <a:r>
              <a:rPr lang="en-US" dirty="0" smtClean="0"/>
              <a:t> </a:t>
            </a:r>
            <a:r>
              <a:rPr lang="en-US" dirty="0" err="1" smtClean="0"/>
              <a:t>sredstva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vijekom</a:t>
            </a:r>
            <a:r>
              <a:rPr lang="en-US" dirty="0" smtClean="0"/>
              <a:t> </a:t>
            </a:r>
            <a:r>
              <a:rPr lang="en-US" dirty="0" err="1" smtClean="0"/>
              <a:t>trajanja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10 </a:t>
            </a:r>
            <a:r>
              <a:rPr lang="en-US" dirty="0" err="1" smtClean="0"/>
              <a:t>godina</a:t>
            </a:r>
            <a:r>
              <a:rPr lang="en-US" dirty="0" smtClean="0"/>
              <a:t>, 250.000 KM </a:t>
            </a:r>
            <a:r>
              <a:rPr lang="en-US" dirty="0" err="1" smtClean="0"/>
              <a:t>uloženo</a:t>
            </a:r>
            <a:r>
              <a:rPr lang="en-US" dirty="0" smtClean="0"/>
              <a:t> je u </a:t>
            </a:r>
            <a:r>
              <a:rPr lang="en-US" dirty="0" err="1" smtClean="0"/>
              <a:t>alate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vijekom</a:t>
            </a:r>
            <a:r>
              <a:rPr lang="en-US" dirty="0" smtClean="0"/>
              <a:t> </a:t>
            </a:r>
            <a:r>
              <a:rPr lang="en-US" dirty="0" err="1" smtClean="0"/>
              <a:t>trajanja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4 </a:t>
            </a:r>
            <a:r>
              <a:rPr lang="en-US" dirty="0" err="1" smtClean="0"/>
              <a:t>godine</a:t>
            </a:r>
            <a:r>
              <a:rPr lang="en-US" dirty="0" smtClean="0"/>
              <a:t>, 430.000 KM u </a:t>
            </a:r>
            <a:r>
              <a:rPr lang="en-US" dirty="0" err="1" smtClean="0"/>
              <a:t>obrtna</a:t>
            </a:r>
            <a:r>
              <a:rPr lang="en-US" dirty="0" smtClean="0"/>
              <a:t> </a:t>
            </a:r>
            <a:r>
              <a:rPr lang="en-US" dirty="0" err="1" smtClean="0"/>
              <a:t>sredstva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godišnjim</a:t>
            </a:r>
            <a:r>
              <a:rPr lang="en-US" dirty="0" smtClean="0"/>
              <a:t> </a:t>
            </a:r>
            <a:r>
              <a:rPr lang="en-US" dirty="0" err="1" smtClean="0"/>
              <a:t>obrtom</a:t>
            </a:r>
            <a:r>
              <a:rPr lang="en-US" dirty="0" smtClean="0"/>
              <a:t>, </a:t>
            </a:r>
            <a:r>
              <a:rPr lang="en-US" dirty="0" err="1" smtClean="0"/>
              <a:t>i</a:t>
            </a:r>
            <a:r>
              <a:rPr lang="en-US" dirty="0" smtClean="0"/>
              <a:t> 160.000 KM u </a:t>
            </a:r>
            <a:r>
              <a:rPr lang="en-US" dirty="0" err="1" smtClean="0"/>
              <a:t>obrtna</a:t>
            </a:r>
            <a:r>
              <a:rPr lang="en-US" dirty="0" smtClean="0"/>
              <a:t> </a:t>
            </a:r>
            <a:r>
              <a:rPr lang="en-US" dirty="0" err="1" smtClean="0"/>
              <a:t>sredstva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polugodišnjim</a:t>
            </a:r>
            <a:r>
              <a:rPr lang="en-US" dirty="0" smtClean="0"/>
              <a:t> </a:t>
            </a:r>
            <a:r>
              <a:rPr lang="en-US" dirty="0" err="1" smtClean="0"/>
              <a:t>obrtom</a:t>
            </a:r>
            <a:r>
              <a:rPr lang="en-US" dirty="0" smtClean="0"/>
              <a:t>. </a:t>
            </a:r>
            <a:r>
              <a:rPr lang="en-US" dirty="0" err="1" smtClean="0"/>
              <a:t>Izračunati</a:t>
            </a:r>
            <a:r>
              <a:rPr lang="en-US" dirty="0" smtClean="0"/>
              <a:t> </a:t>
            </a:r>
            <a:r>
              <a:rPr lang="en-US" dirty="0" err="1" smtClean="0"/>
              <a:t>prosječno</a:t>
            </a:r>
            <a:r>
              <a:rPr lang="en-US" dirty="0" smtClean="0"/>
              <a:t> </a:t>
            </a:r>
            <a:r>
              <a:rPr lang="en-US" dirty="0" err="1" smtClean="0"/>
              <a:t>vrijeme</a:t>
            </a:r>
            <a:r>
              <a:rPr lang="en-US" dirty="0" smtClean="0"/>
              <a:t> </a:t>
            </a:r>
            <a:r>
              <a:rPr lang="en-US" dirty="0" err="1" smtClean="0"/>
              <a:t>obrta</a:t>
            </a:r>
            <a:r>
              <a:rPr lang="en-US" dirty="0" smtClean="0"/>
              <a:t> </a:t>
            </a:r>
            <a:r>
              <a:rPr lang="en-US" dirty="0" err="1" smtClean="0"/>
              <a:t>poslovnih</a:t>
            </a:r>
            <a:r>
              <a:rPr lang="en-US" dirty="0" smtClean="0"/>
              <a:t> </a:t>
            </a:r>
            <a:r>
              <a:rPr lang="en-US" dirty="0" err="1" smtClean="0"/>
              <a:t>sredstava</a:t>
            </a:r>
            <a:r>
              <a:rPr lang="en-US" dirty="0" smtClean="0"/>
              <a:t> </a:t>
            </a:r>
            <a:r>
              <a:rPr lang="en-US" dirty="0" err="1" smtClean="0"/>
              <a:t>posmatranog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.</a:t>
            </a:r>
            <a:endParaRPr lang="sr-Latn-BA" dirty="0" smtClean="0"/>
          </a:p>
          <a:p>
            <a:pPr marL="342900" indent="-342900"/>
            <a:endParaRPr lang="sr-Latn-BA" dirty="0" smtClean="0"/>
          </a:p>
          <a:p>
            <a:r>
              <a:rPr lang="sr-Latn-BA" dirty="0" smtClean="0"/>
              <a:t>2. Na osnovu podataka o voznom parku 50 slučajno izabranih preduzeća odrediti:</a:t>
            </a:r>
            <a:endParaRPr lang="en-US" dirty="0" smtClean="0"/>
          </a:p>
          <a:p>
            <a:r>
              <a:rPr lang="sr-Latn-BA" dirty="0" smtClean="0"/>
              <a:t>     a) prosječan broj vozila po preduzeću</a:t>
            </a:r>
            <a:endParaRPr lang="en-US" dirty="0" smtClean="0"/>
          </a:p>
          <a:p>
            <a:r>
              <a:rPr lang="sr-Latn-BA" dirty="0" smtClean="0"/>
              <a:t>     b) koliko vozila ima preduzeće koje je po voznom parku bolje od tri četvrtine preduzeća u uzorku? </a:t>
            </a:r>
            <a:endParaRPr lang="en-US" dirty="0" smtClean="0"/>
          </a:p>
          <a:p>
            <a:pPr marL="342900" indent="-342900">
              <a:buAutoNum type="arabicPeriod"/>
            </a:pPr>
            <a:endParaRPr lang="sr-Latn-BA" dirty="0" smtClean="0"/>
          </a:p>
          <a:p>
            <a:pPr marL="342900" indent="-342900">
              <a:buAutoNum type="arabicPeriod"/>
            </a:pPr>
            <a:endParaRPr lang="sr-Latn-BA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0" y="3105150"/>
          <a:ext cx="7924799" cy="490728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2189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1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4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32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17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24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172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Broj vozila (x</a:t>
                      </a:r>
                      <a:r>
                        <a:rPr lang="sr-Latn-BA" sz="1400" baseline="-25000" dirty="0"/>
                        <a:t>i</a:t>
                      </a:r>
                      <a:r>
                        <a:rPr lang="sr-Latn-BA" sz="1400" dirty="0"/>
                        <a:t>)</a:t>
                      </a:r>
                      <a:endParaRPr lang="en-US" sz="14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Do 3</a:t>
                      </a:r>
                      <a:endParaRPr lang="en-US" sz="14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4-6</a:t>
                      </a:r>
                      <a:endParaRPr lang="en-US" sz="14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7-9</a:t>
                      </a:r>
                      <a:endParaRPr lang="en-US" sz="14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10-12</a:t>
                      </a:r>
                      <a:endParaRPr lang="en-US" sz="14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13-15</a:t>
                      </a:r>
                      <a:endParaRPr lang="en-US" sz="14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16-18</a:t>
                      </a:r>
                      <a:endParaRPr lang="en-US" sz="14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Preko 19</a:t>
                      </a:r>
                      <a:endParaRPr lang="en-US" sz="14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Broj preduzeća (f</a:t>
                      </a:r>
                      <a:r>
                        <a:rPr lang="sr-Latn-BA" sz="1400" baseline="-25000" dirty="0"/>
                        <a:t>i</a:t>
                      </a:r>
                      <a:r>
                        <a:rPr lang="sr-Latn-BA" sz="1400" dirty="0"/>
                        <a:t>)</a:t>
                      </a:r>
                      <a:endParaRPr lang="en-US" sz="14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4</a:t>
                      </a:r>
                      <a:endParaRPr lang="en-US" sz="14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5</a:t>
                      </a:r>
                      <a:endParaRPr lang="en-US" sz="14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9</a:t>
                      </a:r>
                      <a:endParaRPr lang="en-US" sz="14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12</a:t>
                      </a:r>
                      <a:endParaRPr lang="en-US" sz="14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8</a:t>
                      </a:r>
                      <a:endParaRPr lang="en-US" sz="14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7</a:t>
                      </a:r>
                      <a:endParaRPr lang="en-US" sz="14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5</a:t>
                      </a:r>
                      <a:endParaRPr lang="en-US" sz="14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3619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ZADACI ZA VJEŽBU (2)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27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1123950"/>
            <a:ext cx="82296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/>
              <a:t>3. Dati su podaci o broju posjetilaca web stranice (u hiljadama) u toku jednog mjeseca od 30 dana. </a:t>
            </a:r>
            <a:endParaRPr lang="en-US" dirty="0" smtClean="0"/>
          </a:p>
          <a:p>
            <a:r>
              <a:rPr lang="sr-Latn-BA" dirty="0" smtClean="0"/>
              <a:t>13 16 11 10 14 16 18 17 12 13 19 22 20 17 15 18 20 13 14 16 11 21 17 19 22 14 15 18 10 20 </a:t>
            </a:r>
            <a:endParaRPr lang="en-US" dirty="0" smtClean="0"/>
          </a:p>
          <a:p>
            <a:r>
              <a:rPr lang="sr-Latn-BA" dirty="0" smtClean="0"/>
              <a:t>Potrebno je:</a:t>
            </a:r>
            <a:endParaRPr lang="en-US" dirty="0" smtClean="0"/>
          </a:p>
          <a:p>
            <a:r>
              <a:rPr lang="sr-Latn-BA" dirty="0" smtClean="0"/>
              <a:t>a) formirati seriju distribucije frekvencija,</a:t>
            </a:r>
            <a:endParaRPr lang="en-US" dirty="0" smtClean="0"/>
          </a:p>
          <a:p>
            <a:r>
              <a:rPr lang="sr-Latn-BA" dirty="0" smtClean="0"/>
              <a:t>b) odrediti medijanu,</a:t>
            </a:r>
            <a:endParaRPr lang="en-US" dirty="0" smtClean="0"/>
          </a:p>
          <a:p>
            <a:r>
              <a:rPr lang="sr-Latn-BA" dirty="0" smtClean="0"/>
              <a:t>c) odrediti najvjerovatniji broj posjetilaca, kada bismo nasumično odabrali jedan dan,</a:t>
            </a:r>
            <a:endParaRPr lang="en-US" dirty="0" smtClean="0"/>
          </a:p>
          <a:p>
            <a:r>
              <a:rPr lang="sr-Latn-BA" dirty="0" smtClean="0"/>
              <a:t>d) odrediti procentualno odstupanje od aritmetičke sredine,</a:t>
            </a:r>
            <a:endParaRPr lang="en-US" dirty="0" smtClean="0"/>
          </a:p>
          <a:p>
            <a:r>
              <a:rPr lang="sr-Latn-BA" dirty="0" smtClean="0"/>
              <a:t>e) odrediti prosječan broj posjetilaca za prvih 25% dana, ako su poredani po rastućoj posjećenosti.</a:t>
            </a:r>
          </a:p>
          <a:p>
            <a:endParaRPr lang="sr-Latn-BA" dirty="0" smtClean="0"/>
          </a:p>
          <a:p>
            <a:r>
              <a:rPr lang="sr-Latn-BA" dirty="0" smtClean="0"/>
              <a:t>4. Tokom petogodišnjeg perioda, bruto domaći proizvod jedne zemlje iznosio je kao u sljedećoj tabeli (u milionima €). Koliki će biti BDP u šestoj godini (2015) ako su projekcije da će iznositi 5% više od prosječnog BDP-a u posmatranom petogodišnjem periodu? </a:t>
            </a:r>
            <a:endParaRPr lang="en-US" dirty="0" smtClean="0"/>
          </a:p>
          <a:p>
            <a:endParaRPr lang="en-US" dirty="0" smtClean="0"/>
          </a:p>
          <a:p>
            <a:pPr marL="342900" indent="-342900"/>
            <a:endParaRPr lang="sr-Latn-BA" dirty="0" smtClean="0"/>
          </a:p>
          <a:p>
            <a:pPr marL="342900" indent="-342900">
              <a:buAutoNum type="arabicPeriod"/>
            </a:pPr>
            <a:endParaRPr lang="sr-Latn-BA" dirty="0" smtClean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295400" y="3867150"/>
          <a:ext cx="6080760" cy="490728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013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34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34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34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34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34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Godina</a:t>
                      </a:r>
                      <a:endParaRPr lang="en-US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2010</a:t>
                      </a:r>
                      <a:endParaRPr lang="en-US" sz="12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2011</a:t>
                      </a:r>
                      <a:endParaRPr lang="en-US" sz="12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2012</a:t>
                      </a:r>
                      <a:endParaRPr lang="en-US" sz="12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2013</a:t>
                      </a:r>
                      <a:endParaRPr lang="en-US" sz="12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2014</a:t>
                      </a:r>
                      <a:endParaRPr lang="en-US" sz="12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BDP (x</a:t>
                      </a:r>
                      <a:r>
                        <a:rPr lang="sr-Latn-BA" sz="1400" baseline="-25000" dirty="0"/>
                        <a:t>i</a:t>
                      </a:r>
                      <a:r>
                        <a:rPr lang="sr-Latn-BA" sz="1400" dirty="0"/>
                        <a:t>)</a:t>
                      </a:r>
                      <a:endParaRPr lang="en-US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854</a:t>
                      </a:r>
                      <a:endParaRPr lang="en-US" sz="1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856</a:t>
                      </a:r>
                      <a:endParaRPr lang="en-US" sz="1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861</a:t>
                      </a:r>
                      <a:endParaRPr lang="en-US" sz="1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880</a:t>
                      </a:r>
                      <a:endParaRPr lang="en-US" sz="1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883</a:t>
                      </a:r>
                      <a:endParaRPr lang="en-US" sz="1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3619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ZADACI ZA VJEŽBU (3)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28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1123950"/>
            <a:ext cx="8229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/>
              <a:t>5. U jednom preduzeću ispitana je starosna struktura radnika. Rezultati su prikazani u sljedećoj tabeli, sa vrijednostima kumulativnih relativnih frekvencija:</a:t>
            </a:r>
            <a:endParaRPr lang="en-US" dirty="0" smtClean="0"/>
          </a:p>
          <a:p>
            <a:endParaRPr lang="sr-Latn-BA" dirty="0" smtClean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85800" y="1809750"/>
          <a:ext cx="7924800" cy="714887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91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5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54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54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080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8080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269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Starost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Do 25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25-30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30-35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35-40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40-45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45+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5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Kumulativni %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9%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20%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38%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68%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85%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100%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33400" y="2800350"/>
            <a:ext cx="82296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/>
              <a:t>Odrediti:</a:t>
            </a:r>
            <a:endParaRPr lang="en-US" dirty="0" smtClean="0"/>
          </a:p>
          <a:p>
            <a:r>
              <a:rPr lang="sr-Latn-BA" dirty="0" smtClean="0"/>
              <a:t>a)prosječnu starost radnika,</a:t>
            </a:r>
            <a:endParaRPr lang="en-US" dirty="0" smtClean="0"/>
          </a:p>
          <a:p>
            <a:r>
              <a:rPr lang="sr-Latn-BA" dirty="0" smtClean="0"/>
              <a:t>b)starost radnika koji je stariji od 50% radnika, i </a:t>
            </a:r>
            <a:endParaRPr lang="en-US" dirty="0" smtClean="0"/>
          </a:p>
          <a:p>
            <a:r>
              <a:rPr lang="sr-Latn-BA" dirty="0" smtClean="0"/>
              <a:t>c)simetričnost datog rasporeda.</a:t>
            </a:r>
            <a:endParaRPr lang="en-US" dirty="0" smtClean="0"/>
          </a:p>
          <a:p>
            <a:endParaRPr lang="sr-Latn-B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 smtClean="0">
                <a:latin typeface="Segoe UI Black" pitchFamily="34" charset="0"/>
                <a:ea typeface="Segoe UI Black" pitchFamily="34" charset="0"/>
              </a:rPr>
              <a:t>Hvala na pažnji!</a:t>
            </a:r>
            <a:endParaRPr lang="en-US" dirty="0">
              <a:latin typeface="Segoe UI Black" pitchFamily="34" charset="0"/>
              <a:ea typeface="Segoe UI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3619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KLASIFIKACIJA DESKRIPTIVNIH MJERA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62200" y="1200150"/>
            <a:ext cx="4114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 smtClean="0">
                <a:latin typeface="Segoe UI Black" pitchFamily="34" charset="0"/>
                <a:ea typeface="Segoe UI Black" pitchFamily="34" charset="0"/>
              </a:rPr>
              <a:t>DESKRIPTIVNE (NUMERIČKE) MJERE</a:t>
            </a:r>
            <a:endParaRPr lang="en-US" b="1" dirty="0"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43000" y="2114550"/>
            <a:ext cx="2667000" cy="381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Mjere centralne tendencije</a:t>
            </a:r>
            <a:endParaRPr lang="en-US" b="1" dirty="0"/>
          </a:p>
        </p:txBody>
      </p:sp>
      <p:sp>
        <p:nvSpPr>
          <p:cNvPr id="9" name="Rectangle 8"/>
          <p:cNvSpPr/>
          <p:nvPr/>
        </p:nvSpPr>
        <p:spPr>
          <a:xfrm>
            <a:off x="4800600" y="2114550"/>
            <a:ext cx="2667000" cy="381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Mjere varijabiliteta</a:t>
            </a:r>
            <a:endParaRPr lang="en-US" b="1" dirty="0"/>
          </a:p>
        </p:txBody>
      </p:sp>
      <p:cxnSp>
        <p:nvCxnSpPr>
          <p:cNvPr id="11" name="Elbow Connector 10"/>
          <p:cNvCxnSpPr>
            <a:stCxn id="6" idx="2"/>
            <a:endCxn id="8" idx="0"/>
          </p:cNvCxnSpPr>
          <p:nvPr/>
        </p:nvCxnSpPr>
        <p:spPr>
          <a:xfrm rot="5400000">
            <a:off x="3181350" y="876300"/>
            <a:ext cx="533400" cy="19431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6" idx="2"/>
            <a:endCxn id="9" idx="0"/>
          </p:cNvCxnSpPr>
          <p:nvPr/>
        </p:nvCxnSpPr>
        <p:spPr>
          <a:xfrm rot="16200000" flipH="1">
            <a:off x="5010150" y="990600"/>
            <a:ext cx="533400" cy="17145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981200" y="2800350"/>
            <a:ext cx="1828800" cy="381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Aritmetička sredina</a:t>
            </a:r>
            <a:endParaRPr lang="en-US" b="1" dirty="0"/>
          </a:p>
        </p:txBody>
      </p:sp>
      <p:sp>
        <p:nvSpPr>
          <p:cNvPr id="15" name="Rectangle 14"/>
          <p:cNvSpPr/>
          <p:nvPr/>
        </p:nvSpPr>
        <p:spPr>
          <a:xfrm>
            <a:off x="1981200" y="3333750"/>
            <a:ext cx="1828800" cy="381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Medijana</a:t>
            </a:r>
            <a:endParaRPr lang="en-US" b="1" dirty="0"/>
          </a:p>
        </p:txBody>
      </p:sp>
      <p:sp>
        <p:nvSpPr>
          <p:cNvPr id="16" name="Rectangle 15"/>
          <p:cNvSpPr/>
          <p:nvPr/>
        </p:nvSpPr>
        <p:spPr>
          <a:xfrm>
            <a:off x="1981200" y="3867150"/>
            <a:ext cx="1828800" cy="381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Modus</a:t>
            </a:r>
            <a:endParaRPr lang="en-US" b="1" dirty="0"/>
          </a:p>
        </p:txBody>
      </p:sp>
      <p:sp>
        <p:nvSpPr>
          <p:cNvPr id="17" name="Rectangle 16"/>
          <p:cNvSpPr/>
          <p:nvPr/>
        </p:nvSpPr>
        <p:spPr>
          <a:xfrm>
            <a:off x="5029200" y="2800350"/>
            <a:ext cx="1828800" cy="381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Rang</a:t>
            </a:r>
            <a:endParaRPr lang="en-US" b="1" dirty="0"/>
          </a:p>
        </p:txBody>
      </p:sp>
      <p:sp>
        <p:nvSpPr>
          <p:cNvPr id="18" name="Rectangle 17"/>
          <p:cNvSpPr/>
          <p:nvPr/>
        </p:nvSpPr>
        <p:spPr>
          <a:xfrm>
            <a:off x="7010400" y="2800350"/>
            <a:ext cx="1828800" cy="381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Interkvartilna razlika</a:t>
            </a:r>
            <a:endParaRPr lang="en-US" b="1" dirty="0"/>
          </a:p>
        </p:txBody>
      </p:sp>
      <p:sp>
        <p:nvSpPr>
          <p:cNvPr id="19" name="Rectangle 18"/>
          <p:cNvSpPr/>
          <p:nvPr/>
        </p:nvSpPr>
        <p:spPr>
          <a:xfrm>
            <a:off x="5029200" y="3333750"/>
            <a:ext cx="1828800" cy="381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Varijansa</a:t>
            </a:r>
            <a:endParaRPr lang="en-US" b="1" dirty="0"/>
          </a:p>
        </p:txBody>
      </p:sp>
      <p:sp>
        <p:nvSpPr>
          <p:cNvPr id="20" name="Rectangle 19"/>
          <p:cNvSpPr/>
          <p:nvPr/>
        </p:nvSpPr>
        <p:spPr>
          <a:xfrm>
            <a:off x="7010400" y="3333750"/>
            <a:ext cx="1828800" cy="381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Standardna devijacija</a:t>
            </a:r>
            <a:endParaRPr lang="en-US" b="1" dirty="0"/>
          </a:p>
        </p:txBody>
      </p:sp>
      <p:sp>
        <p:nvSpPr>
          <p:cNvPr id="21" name="Rectangle 20"/>
          <p:cNvSpPr/>
          <p:nvPr/>
        </p:nvSpPr>
        <p:spPr>
          <a:xfrm>
            <a:off x="5029200" y="3867150"/>
            <a:ext cx="1828800" cy="381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Koeficijent varijacije</a:t>
            </a:r>
            <a:endParaRPr lang="en-US" b="1" dirty="0"/>
          </a:p>
        </p:txBody>
      </p:sp>
      <p:cxnSp>
        <p:nvCxnSpPr>
          <p:cNvPr id="25" name="Shape 24"/>
          <p:cNvCxnSpPr>
            <a:stCxn id="8" idx="2"/>
            <a:endCxn id="14" idx="1"/>
          </p:cNvCxnSpPr>
          <p:nvPr/>
        </p:nvCxnSpPr>
        <p:spPr>
          <a:xfrm rot="5400000">
            <a:off x="1981200" y="2495550"/>
            <a:ext cx="495300" cy="495300"/>
          </a:xfrm>
          <a:prstGeom prst="bentConnector4">
            <a:avLst>
              <a:gd name="adj1" fmla="val 30769"/>
              <a:gd name="adj2" fmla="val 14615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hape 26"/>
          <p:cNvCxnSpPr>
            <a:endCxn id="15" idx="1"/>
          </p:cNvCxnSpPr>
          <p:nvPr/>
        </p:nvCxnSpPr>
        <p:spPr>
          <a:xfrm rot="16200000" flipH="1">
            <a:off x="1581150" y="3124200"/>
            <a:ext cx="571500" cy="2286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hape 28"/>
          <p:cNvCxnSpPr>
            <a:endCxn id="16" idx="1"/>
          </p:cNvCxnSpPr>
          <p:nvPr/>
        </p:nvCxnSpPr>
        <p:spPr>
          <a:xfrm rot="16200000" flipH="1">
            <a:off x="1581150" y="3657600"/>
            <a:ext cx="571500" cy="2286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9" idx="2"/>
            <a:endCxn id="17" idx="0"/>
          </p:cNvCxnSpPr>
          <p:nvPr/>
        </p:nvCxnSpPr>
        <p:spPr>
          <a:xfrm rot="5400000">
            <a:off x="5886450" y="2552700"/>
            <a:ext cx="304800" cy="1905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/>
          <p:cNvCxnSpPr>
            <a:stCxn id="17" idx="2"/>
            <a:endCxn id="19" idx="0"/>
          </p:cNvCxnSpPr>
          <p:nvPr/>
        </p:nvCxnSpPr>
        <p:spPr>
          <a:xfrm rot="5400000">
            <a:off x="5867400" y="3257550"/>
            <a:ext cx="152400" cy="158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>
            <a:stCxn id="19" idx="2"/>
            <a:endCxn id="21" idx="0"/>
          </p:cNvCxnSpPr>
          <p:nvPr/>
        </p:nvCxnSpPr>
        <p:spPr>
          <a:xfrm rot="5400000">
            <a:off x="5867400" y="3790950"/>
            <a:ext cx="152400" cy="158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37"/>
          <p:cNvCxnSpPr>
            <a:stCxn id="17" idx="3"/>
            <a:endCxn id="18" idx="1"/>
          </p:cNvCxnSpPr>
          <p:nvPr/>
        </p:nvCxnSpPr>
        <p:spPr>
          <a:xfrm>
            <a:off x="6858000" y="2990850"/>
            <a:ext cx="152400" cy="158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stCxn id="19" idx="3"/>
            <a:endCxn id="20" idx="1"/>
          </p:cNvCxnSpPr>
          <p:nvPr/>
        </p:nvCxnSpPr>
        <p:spPr>
          <a:xfrm>
            <a:off x="6858000" y="3524250"/>
            <a:ext cx="152400" cy="158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15" name="Line 14"/>
          <p:cNvSpPr>
            <a:spLocks noChangeShapeType="1"/>
          </p:cNvSpPr>
          <p:nvPr/>
        </p:nvSpPr>
        <p:spPr bwMode="auto">
          <a:xfrm>
            <a:off x="3622675" y="2876549"/>
            <a:ext cx="17113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3657600" y="2724149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4419600" y="2724149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4648200" y="2724149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3859213" y="2724149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4800600" y="2724149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4191000" y="2724149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2" name="AutoShape 21"/>
          <p:cNvSpPr>
            <a:spLocks noChangeArrowheads="1"/>
          </p:cNvSpPr>
          <p:nvPr/>
        </p:nvSpPr>
        <p:spPr bwMode="auto">
          <a:xfrm rot="16200000">
            <a:off x="4152900" y="2990849"/>
            <a:ext cx="228600" cy="152400"/>
          </a:xfrm>
          <a:prstGeom prst="rightArrow">
            <a:avLst>
              <a:gd name="adj1" fmla="val 50000"/>
              <a:gd name="adj2" fmla="val 37778"/>
            </a:avLst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5078413" y="2724149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3859213" y="2419349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3859213" y="2571749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6" name="Line 25"/>
          <p:cNvSpPr>
            <a:spLocks noChangeShapeType="1"/>
          </p:cNvSpPr>
          <p:nvPr/>
        </p:nvSpPr>
        <p:spPr bwMode="auto">
          <a:xfrm>
            <a:off x="6823075" y="2876550"/>
            <a:ext cx="17113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auto">
          <a:xfrm>
            <a:off x="6858000" y="2724150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7620000" y="2724150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auto">
          <a:xfrm>
            <a:off x="7848600" y="2724150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0" name="Oval 29"/>
          <p:cNvSpPr>
            <a:spLocks noChangeArrowheads="1"/>
          </p:cNvSpPr>
          <p:nvPr/>
        </p:nvSpPr>
        <p:spPr bwMode="auto">
          <a:xfrm>
            <a:off x="7059613" y="2724150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1" name="Oval 30"/>
          <p:cNvSpPr>
            <a:spLocks noChangeArrowheads="1"/>
          </p:cNvSpPr>
          <p:nvPr/>
        </p:nvSpPr>
        <p:spPr bwMode="auto">
          <a:xfrm>
            <a:off x="8001000" y="2724150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auto">
          <a:xfrm>
            <a:off x="7391400" y="2724150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3" name="AutoShape 32"/>
          <p:cNvSpPr>
            <a:spLocks noChangeArrowheads="1"/>
          </p:cNvSpPr>
          <p:nvPr/>
        </p:nvSpPr>
        <p:spPr bwMode="auto">
          <a:xfrm rot="16200000">
            <a:off x="7048500" y="2990850"/>
            <a:ext cx="228600" cy="152400"/>
          </a:xfrm>
          <a:prstGeom prst="rightArrow">
            <a:avLst>
              <a:gd name="adj1" fmla="val 50000"/>
              <a:gd name="adj2" fmla="val 37778"/>
            </a:avLst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4" name="Oval 33"/>
          <p:cNvSpPr>
            <a:spLocks noChangeArrowheads="1"/>
          </p:cNvSpPr>
          <p:nvPr/>
        </p:nvSpPr>
        <p:spPr bwMode="auto">
          <a:xfrm>
            <a:off x="8278813" y="2724150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auto">
          <a:xfrm>
            <a:off x="7059613" y="2419350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6" name="Oval 35"/>
          <p:cNvSpPr>
            <a:spLocks noChangeArrowheads="1"/>
          </p:cNvSpPr>
          <p:nvPr/>
        </p:nvSpPr>
        <p:spPr bwMode="auto">
          <a:xfrm>
            <a:off x="7059613" y="2571750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graphicFrame>
        <p:nvGraphicFramePr>
          <p:cNvPr id="37" name="Object 36"/>
          <p:cNvGraphicFramePr>
            <a:graphicFrameLocks noChangeAspect="1"/>
          </p:cNvGraphicFramePr>
          <p:nvPr/>
        </p:nvGraphicFramePr>
        <p:xfrm>
          <a:off x="914400" y="2190750"/>
          <a:ext cx="1173163" cy="1173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7" name="Equation" r:id="rId4" imgW="609480" imgH="609480" progId="Equation.3">
                  <p:embed/>
                </p:oleObj>
              </mc:Choice>
              <mc:Fallback>
                <p:oleObj name="Equation" r:id="rId4" imgW="609480" imgH="60948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2190750"/>
                        <a:ext cx="1173163" cy="1173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Text Box 39"/>
          <p:cNvSpPr txBox="1">
            <a:spLocks noChangeArrowheads="1"/>
          </p:cNvSpPr>
          <p:nvPr/>
        </p:nvSpPr>
        <p:spPr bwMode="auto">
          <a:xfrm>
            <a:off x="3276600" y="3409950"/>
            <a:ext cx="273843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sr-Latn-BA" sz="2000" b="0" i="1" dirty="0">
                <a:latin typeface="+mn-lt"/>
              </a:rPr>
              <a:t>Središnji broj, kada su podaci poredani po veličini</a:t>
            </a:r>
            <a:endParaRPr lang="en-US" sz="2000" b="0" i="1" dirty="0">
              <a:latin typeface="+mn-lt"/>
            </a:endParaRPr>
          </a:p>
        </p:txBody>
      </p:sp>
      <p:sp>
        <p:nvSpPr>
          <p:cNvPr id="39" name="Text Box 41"/>
          <p:cNvSpPr txBox="1">
            <a:spLocks noChangeArrowheads="1"/>
          </p:cNvSpPr>
          <p:nvPr/>
        </p:nvSpPr>
        <p:spPr bwMode="auto">
          <a:xfrm>
            <a:off x="685800" y="3562350"/>
            <a:ext cx="2133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sr-Latn-BA" sz="2000" b="0" i="1" dirty="0">
                <a:latin typeface="+mn-lt"/>
              </a:rPr>
              <a:t>Prosječan broj</a:t>
            </a:r>
            <a:endParaRPr lang="en-US" sz="2000" b="0" i="1" dirty="0">
              <a:latin typeface="+mn-lt"/>
            </a:endParaRPr>
          </a:p>
        </p:txBody>
      </p:sp>
      <p:sp>
        <p:nvSpPr>
          <p:cNvPr id="42" name="Google Shape;469;p14"/>
          <p:cNvSpPr txBox="1">
            <a:spLocks/>
          </p:cNvSpPr>
          <p:nvPr/>
        </p:nvSpPr>
        <p:spPr>
          <a:xfrm>
            <a:off x="228600" y="133350"/>
            <a:ext cx="8763000" cy="1077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NAJČEŠĆE</a:t>
            </a:r>
            <a:r>
              <a:rPr kumimoji="0" lang="sr-Latn-BA" sz="2800" b="1" i="0" u="none" strike="noStrike" kern="0" cap="none" spc="0" normalizeH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 KORIŠĆENE MJERE CENTRALNE TENDENCIJE</a:t>
            </a:r>
            <a:endParaRPr kumimoji="0" lang="sr-Latn-BA" sz="28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  <p:sp>
        <p:nvSpPr>
          <p:cNvPr id="43" name="Text Box 41"/>
          <p:cNvSpPr txBox="1">
            <a:spLocks noChangeArrowheads="1"/>
          </p:cNvSpPr>
          <p:nvPr/>
        </p:nvSpPr>
        <p:spPr bwMode="auto">
          <a:xfrm>
            <a:off x="6705600" y="3486150"/>
            <a:ext cx="2133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sr-Latn-BA" sz="2000" b="0" i="1" dirty="0" smtClean="0">
                <a:latin typeface="+mn-lt"/>
              </a:rPr>
              <a:t>Najčešći broj</a:t>
            </a:r>
            <a:endParaRPr lang="en-US" sz="2000" b="0" i="1" dirty="0">
              <a:latin typeface="+mn-lt"/>
            </a:endParaRPr>
          </a:p>
        </p:txBody>
      </p:sp>
      <p:sp>
        <p:nvSpPr>
          <p:cNvPr id="44" name="Google Shape;469;p14"/>
          <p:cNvSpPr txBox="1">
            <a:spLocks/>
          </p:cNvSpPr>
          <p:nvPr/>
        </p:nvSpPr>
        <p:spPr>
          <a:xfrm>
            <a:off x="609600" y="1428750"/>
            <a:ext cx="1905000" cy="6858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ARITMETIČKA</a:t>
            </a:r>
            <a:r>
              <a:rPr kumimoji="0" lang="sr-Latn-BA" sz="1800" b="1" i="0" u="none" strike="noStrike" kern="0" cap="none" spc="0" normalizeH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 SREDINA</a:t>
            </a:r>
            <a:endParaRPr kumimoji="0" lang="sr-Latn-BA" sz="18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  <p:sp>
        <p:nvSpPr>
          <p:cNvPr id="45" name="Google Shape;469;p14"/>
          <p:cNvSpPr txBox="1">
            <a:spLocks/>
          </p:cNvSpPr>
          <p:nvPr/>
        </p:nvSpPr>
        <p:spPr>
          <a:xfrm>
            <a:off x="3505200" y="1428750"/>
            <a:ext cx="1905000" cy="6858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MEDIJANA</a:t>
            </a:r>
            <a:endParaRPr kumimoji="0" lang="sr-Latn-BA" sz="18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  <p:sp>
        <p:nvSpPr>
          <p:cNvPr id="46" name="Google Shape;469;p14"/>
          <p:cNvSpPr txBox="1">
            <a:spLocks/>
          </p:cNvSpPr>
          <p:nvPr/>
        </p:nvSpPr>
        <p:spPr>
          <a:xfrm>
            <a:off x="6629400" y="1428750"/>
            <a:ext cx="1905000" cy="6858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MODUS</a:t>
            </a:r>
            <a:endParaRPr kumimoji="0" lang="sr-Latn-BA" sz="18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1333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ARITMETIČKA SREDINA (Mean)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7200" y="1047750"/>
            <a:ext cx="8077200" cy="453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/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BA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Najčešće korištena mjera</a:t>
            </a: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tabLst/>
              <a:defRPr/>
            </a:pPr>
            <a:endParaRPr kumimoji="0" lang="en-US" sz="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9144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BA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Za osnovni skup: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9144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tabLst/>
              <a:defRPr/>
            </a:pP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9144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tabLst/>
              <a:defRPr/>
            </a:pP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9144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BA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Za uzorak: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9144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H="1" flipV="1">
            <a:off x="4038600" y="4095750"/>
            <a:ext cx="1066800" cy="762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/>
          <a:lstStyle/>
          <a:p>
            <a:pPr>
              <a:defRPr/>
            </a:pPr>
            <a:endParaRPr lang="en-US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105400" y="3943350"/>
            <a:ext cx="1905000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sr-Latn-BA" sz="1800" b="0" dirty="0"/>
              <a:t>Veličina uzorka</a:t>
            </a:r>
            <a:endParaRPr lang="en-US" sz="1800" b="0" dirty="0"/>
          </a:p>
        </p:txBody>
      </p:sp>
      <p:graphicFrame>
        <p:nvGraphicFramePr>
          <p:cNvPr id="10" name="Object 12"/>
          <p:cNvGraphicFramePr>
            <a:graphicFrameLocks noChangeAspect="1"/>
          </p:cNvGraphicFramePr>
          <p:nvPr/>
        </p:nvGraphicFramePr>
        <p:xfrm>
          <a:off x="1447800" y="3105150"/>
          <a:ext cx="3254313" cy="1122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3" name="Equation" r:id="rId4" imgW="1765080" imgH="609480" progId="Equation.3">
                  <p:embed/>
                </p:oleObj>
              </mc:Choice>
              <mc:Fallback>
                <p:oleObj name="Equation" r:id="rId4" imgW="1765080" imgH="6094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3105150"/>
                        <a:ext cx="3254313" cy="1122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CC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5181600" y="3257550"/>
            <a:ext cx="2300287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sr-Latn-BA" sz="1800" b="0" dirty="0"/>
              <a:t>Izabrane vrijednosti</a:t>
            </a:r>
            <a:endParaRPr lang="en-US" sz="1800" b="0" dirty="0"/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 flipH="1">
            <a:off x="4648198" y="3409950"/>
            <a:ext cx="533401" cy="152401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/>
          <a:lstStyle/>
          <a:p>
            <a:pPr>
              <a:defRPr/>
            </a:pPr>
            <a:endParaRPr lang="en-US"/>
          </a:p>
        </p:txBody>
      </p:sp>
      <p:graphicFrame>
        <p:nvGraphicFramePr>
          <p:cNvPr id="13" name="Object 16"/>
          <p:cNvGraphicFramePr>
            <a:graphicFrameLocks noChangeAspect="1"/>
          </p:cNvGraphicFramePr>
          <p:nvPr/>
        </p:nvGraphicFramePr>
        <p:xfrm>
          <a:off x="3429000" y="1552230"/>
          <a:ext cx="3273727" cy="11290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4" name="Equation" r:id="rId6" imgW="1765080" imgH="609480" progId="Equation.3">
                  <p:embed/>
                </p:oleObj>
              </mc:Choice>
              <mc:Fallback>
                <p:oleObj name="Equation" r:id="rId6" imgW="1765080" imgH="6094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1552230"/>
                        <a:ext cx="3273727" cy="11290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CC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Line 17"/>
          <p:cNvSpPr>
            <a:spLocks noChangeShapeType="1"/>
          </p:cNvSpPr>
          <p:nvPr/>
        </p:nvSpPr>
        <p:spPr bwMode="auto">
          <a:xfrm flipH="1" flipV="1">
            <a:off x="5943600" y="2571750"/>
            <a:ext cx="1371600" cy="1524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/>
          <a:lstStyle/>
          <a:p>
            <a:pPr>
              <a:defRPr/>
            </a:pPr>
            <a:endParaRPr lang="en-US"/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7315200" y="2419350"/>
            <a:ext cx="1447800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sr-Latn-BA" sz="1800" b="0" dirty="0"/>
              <a:t>Veličina populacije</a:t>
            </a:r>
            <a:endParaRPr lang="en-US" sz="1800" b="0" dirty="0"/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7315200" y="1123950"/>
            <a:ext cx="1677987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sr-Latn-BA" sz="1800" b="0" dirty="0"/>
              <a:t>Vrijednosti iz populacije</a:t>
            </a:r>
            <a:endParaRPr lang="en-US" sz="1800" b="0" dirty="0"/>
          </a:p>
        </p:txBody>
      </p:sp>
      <p:sp>
        <p:nvSpPr>
          <p:cNvPr id="17" name="Line 20"/>
          <p:cNvSpPr>
            <a:spLocks noChangeShapeType="1"/>
          </p:cNvSpPr>
          <p:nvPr/>
        </p:nvSpPr>
        <p:spPr bwMode="auto">
          <a:xfrm flipH="1">
            <a:off x="6400799" y="1428750"/>
            <a:ext cx="928687" cy="5334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1333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MEDIJANA (Median)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39" name="Rectangle 3"/>
          <p:cNvSpPr txBox="1">
            <a:spLocks noChangeArrowheads="1"/>
          </p:cNvSpPr>
          <p:nvPr/>
        </p:nvSpPr>
        <p:spPr>
          <a:xfrm>
            <a:off x="533400" y="868362"/>
            <a:ext cx="8201025" cy="427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/>
          <a:p>
            <a:pPr marL="457200" marR="0" lvl="0" indent="-342900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BA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Kada su uređeni podaci, </a:t>
            </a:r>
            <a:r>
              <a:rPr kumimoji="0" lang="sr-Latn-BA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Me</a:t>
            </a:r>
            <a:r>
              <a:rPr kumimoji="0" lang="sr-Latn-BA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 je središnji broj (ispod ovog broja je 50%, a iznad 50% podataka). </a:t>
            </a:r>
          </a:p>
          <a:p>
            <a:pPr marL="457200" marR="0" lvl="0" indent="-342900" algn="just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BA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Mjesto Me se određuje po formuli: (N+1)/2.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 </a:t>
            </a:r>
          </a:p>
          <a:p>
            <a:pPr marL="457200" marR="0" lvl="0" indent="-34290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 </a:t>
            </a:r>
          </a:p>
          <a:p>
            <a:pPr marL="457200" marR="0" lvl="0" indent="-34290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tabLst/>
              <a:defRPr/>
            </a:pPr>
            <a:endParaRPr kumimoji="0" lang="sr-Latn-BA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457200" marR="0" lvl="0" indent="-342900" algn="just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BA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Za razliku od aritmetičke sredine, </a:t>
            </a:r>
            <a:r>
              <a:rPr kumimoji="0" lang="sr-Latn-BA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na Me ne utiču ekstremne vrijednosti</a:t>
            </a:r>
          </a:p>
          <a:p>
            <a:pPr marL="457200" marR="0" lvl="0" indent="-342900" algn="just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BA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Bitno je da li je </a:t>
            </a:r>
            <a:r>
              <a:rPr kumimoji="0" lang="sr-Latn-BA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paran ili neparan </a:t>
            </a:r>
            <a:r>
              <a:rPr kumimoji="0" lang="sr-Latn-BA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broj podataka...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0" name="AutoShape 4"/>
          <p:cNvSpPr>
            <a:spLocks noChangeArrowheads="1"/>
          </p:cNvSpPr>
          <p:nvPr/>
        </p:nvSpPr>
        <p:spPr bwMode="auto">
          <a:xfrm rot="16200000">
            <a:off x="5676900" y="2686050"/>
            <a:ext cx="457200" cy="228600"/>
          </a:xfrm>
          <a:prstGeom prst="rightArrow">
            <a:avLst>
              <a:gd name="adj1" fmla="val 50000"/>
              <a:gd name="adj2" fmla="val 50370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r-Latn-CS">
              <a:latin typeface="+mj-lt"/>
            </a:endParaRPr>
          </a:p>
        </p:txBody>
      </p:sp>
      <p:sp>
        <p:nvSpPr>
          <p:cNvPr id="41" name="Line 5"/>
          <p:cNvSpPr>
            <a:spLocks noChangeShapeType="1"/>
          </p:cNvSpPr>
          <p:nvPr/>
        </p:nvSpPr>
        <p:spPr bwMode="auto">
          <a:xfrm>
            <a:off x="703263" y="2343150"/>
            <a:ext cx="33543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+mj-lt"/>
            </a:endParaRPr>
          </a:p>
        </p:txBody>
      </p:sp>
      <p:sp>
        <p:nvSpPr>
          <p:cNvPr id="42" name="Rectangle 6"/>
          <p:cNvSpPr>
            <a:spLocks noChangeArrowheads="1"/>
          </p:cNvSpPr>
          <p:nvPr/>
        </p:nvSpPr>
        <p:spPr bwMode="auto">
          <a:xfrm>
            <a:off x="522288" y="2255838"/>
            <a:ext cx="3984625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>
                <a:latin typeface="+mj-lt"/>
              </a:rPr>
              <a:t>0  1   2   3   4   5   6   7   8   9   10</a:t>
            </a:r>
          </a:p>
        </p:txBody>
      </p:sp>
      <p:sp>
        <p:nvSpPr>
          <p:cNvPr id="43" name="Rectangle 7"/>
          <p:cNvSpPr>
            <a:spLocks noChangeArrowheads="1"/>
          </p:cNvSpPr>
          <p:nvPr/>
        </p:nvSpPr>
        <p:spPr bwMode="auto">
          <a:xfrm>
            <a:off x="609600" y="2114550"/>
            <a:ext cx="31432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sr-Latn-CS" b="0">
              <a:latin typeface="+mj-lt"/>
            </a:endParaRPr>
          </a:p>
        </p:txBody>
      </p:sp>
      <p:sp>
        <p:nvSpPr>
          <p:cNvPr id="44" name="Oval 8"/>
          <p:cNvSpPr>
            <a:spLocks noChangeArrowheads="1"/>
          </p:cNvSpPr>
          <p:nvPr/>
        </p:nvSpPr>
        <p:spPr bwMode="auto">
          <a:xfrm>
            <a:off x="838200" y="21145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>
              <a:latin typeface="+mj-lt"/>
            </a:endParaRPr>
          </a:p>
        </p:txBody>
      </p:sp>
      <p:sp>
        <p:nvSpPr>
          <p:cNvPr id="45" name="Oval 9"/>
          <p:cNvSpPr>
            <a:spLocks noChangeArrowheads="1"/>
          </p:cNvSpPr>
          <p:nvPr/>
        </p:nvSpPr>
        <p:spPr bwMode="auto">
          <a:xfrm>
            <a:off x="1143000" y="21145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>
              <a:latin typeface="+mj-lt"/>
            </a:endParaRPr>
          </a:p>
        </p:txBody>
      </p:sp>
      <p:sp>
        <p:nvSpPr>
          <p:cNvPr id="46" name="Oval 10"/>
          <p:cNvSpPr>
            <a:spLocks noChangeArrowheads="1"/>
          </p:cNvSpPr>
          <p:nvPr/>
        </p:nvSpPr>
        <p:spPr bwMode="auto">
          <a:xfrm>
            <a:off x="1447800" y="21145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>
              <a:latin typeface="+mj-lt"/>
            </a:endParaRPr>
          </a:p>
        </p:txBody>
      </p:sp>
      <p:sp>
        <p:nvSpPr>
          <p:cNvPr id="47" name="Oval 11"/>
          <p:cNvSpPr>
            <a:spLocks noChangeArrowheads="1"/>
          </p:cNvSpPr>
          <p:nvPr/>
        </p:nvSpPr>
        <p:spPr bwMode="auto">
          <a:xfrm>
            <a:off x="1752600" y="21145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>
              <a:latin typeface="+mj-lt"/>
            </a:endParaRPr>
          </a:p>
        </p:txBody>
      </p:sp>
      <p:sp>
        <p:nvSpPr>
          <p:cNvPr id="48" name="Oval 12"/>
          <p:cNvSpPr>
            <a:spLocks noChangeArrowheads="1"/>
          </p:cNvSpPr>
          <p:nvPr/>
        </p:nvSpPr>
        <p:spPr bwMode="auto">
          <a:xfrm>
            <a:off x="2057400" y="21145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>
              <a:latin typeface="+mj-lt"/>
            </a:endParaRPr>
          </a:p>
        </p:txBody>
      </p:sp>
      <p:sp>
        <p:nvSpPr>
          <p:cNvPr id="49" name="AutoShape 13"/>
          <p:cNvSpPr>
            <a:spLocks noChangeArrowheads="1"/>
          </p:cNvSpPr>
          <p:nvPr/>
        </p:nvSpPr>
        <p:spPr bwMode="auto">
          <a:xfrm rot="16200000">
            <a:off x="1333500" y="2686050"/>
            <a:ext cx="457200" cy="228600"/>
          </a:xfrm>
          <a:prstGeom prst="rightArrow">
            <a:avLst>
              <a:gd name="adj1" fmla="val 50000"/>
              <a:gd name="adj2" fmla="val 50370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r-Latn-CS">
              <a:latin typeface="+mj-lt"/>
            </a:endParaRPr>
          </a:p>
        </p:txBody>
      </p:sp>
      <p:sp>
        <p:nvSpPr>
          <p:cNvPr id="50" name="Rectangle 14"/>
          <p:cNvSpPr>
            <a:spLocks noChangeArrowheads="1"/>
          </p:cNvSpPr>
          <p:nvPr/>
        </p:nvSpPr>
        <p:spPr bwMode="auto">
          <a:xfrm>
            <a:off x="990600" y="3105150"/>
            <a:ext cx="1192213" cy="33598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600" b="1" dirty="0">
                <a:latin typeface="+mj-lt"/>
              </a:rPr>
              <a:t>Me = 3</a:t>
            </a:r>
          </a:p>
        </p:txBody>
      </p:sp>
      <p:sp>
        <p:nvSpPr>
          <p:cNvPr id="51" name="Line 15"/>
          <p:cNvSpPr>
            <a:spLocks noChangeShapeType="1"/>
          </p:cNvSpPr>
          <p:nvPr/>
        </p:nvSpPr>
        <p:spPr bwMode="auto">
          <a:xfrm>
            <a:off x="5046663" y="2343150"/>
            <a:ext cx="33543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+mj-lt"/>
            </a:endParaRPr>
          </a:p>
        </p:txBody>
      </p:sp>
      <p:sp>
        <p:nvSpPr>
          <p:cNvPr id="52" name="Rectangle 16"/>
          <p:cNvSpPr>
            <a:spLocks noChangeArrowheads="1"/>
          </p:cNvSpPr>
          <p:nvPr/>
        </p:nvSpPr>
        <p:spPr bwMode="auto">
          <a:xfrm>
            <a:off x="4572000" y="2266950"/>
            <a:ext cx="3984625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>
                <a:latin typeface="+mj-lt"/>
              </a:rPr>
              <a:t>  0  1   2   3   4   5   6   7   8   9   10</a:t>
            </a:r>
          </a:p>
        </p:txBody>
      </p:sp>
      <p:sp>
        <p:nvSpPr>
          <p:cNvPr id="53" name="Rectangle 17"/>
          <p:cNvSpPr>
            <a:spLocks noChangeArrowheads="1"/>
          </p:cNvSpPr>
          <p:nvPr/>
        </p:nvSpPr>
        <p:spPr bwMode="auto">
          <a:xfrm>
            <a:off x="4953000" y="2114550"/>
            <a:ext cx="31432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sr-Latn-CS" b="0">
              <a:latin typeface="+mj-lt"/>
            </a:endParaRPr>
          </a:p>
        </p:txBody>
      </p:sp>
      <p:sp>
        <p:nvSpPr>
          <p:cNvPr id="54" name="Oval 18"/>
          <p:cNvSpPr>
            <a:spLocks noChangeArrowheads="1"/>
          </p:cNvSpPr>
          <p:nvPr/>
        </p:nvSpPr>
        <p:spPr bwMode="auto">
          <a:xfrm>
            <a:off x="5181600" y="21145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>
              <a:latin typeface="+mj-lt"/>
            </a:endParaRPr>
          </a:p>
        </p:txBody>
      </p:sp>
      <p:sp>
        <p:nvSpPr>
          <p:cNvPr id="55" name="Oval 19"/>
          <p:cNvSpPr>
            <a:spLocks noChangeArrowheads="1"/>
          </p:cNvSpPr>
          <p:nvPr/>
        </p:nvSpPr>
        <p:spPr bwMode="auto">
          <a:xfrm>
            <a:off x="5486400" y="21145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>
              <a:latin typeface="+mj-lt"/>
            </a:endParaRPr>
          </a:p>
        </p:txBody>
      </p:sp>
      <p:sp>
        <p:nvSpPr>
          <p:cNvPr id="56" name="Oval 20"/>
          <p:cNvSpPr>
            <a:spLocks noChangeArrowheads="1"/>
          </p:cNvSpPr>
          <p:nvPr/>
        </p:nvSpPr>
        <p:spPr bwMode="auto">
          <a:xfrm>
            <a:off x="5791200" y="21145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>
              <a:latin typeface="+mj-lt"/>
            </a:endParaRPr>
          </a:p>
        </p:txBody>
      </p:sp>
      <p:sp>
        <p:nvSpPr>
          <p:cNvPr id="57" name="Oval 21"/>
          <p:cNvSpPr>
            <a:spLocks noChangeArrowheads="1"/>
          </p:cNvSpPr>
          <p:nvPr/>
        </p:nvSpPr>
        <p:spPr bwMode="auto">
          <a:xfrm>
            <a:off x="6096000" y="21145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>
              <a:latin typeface="+mj-lt"/>
            </a:endParaRPr>
          </a:p>
        </p:txBody>
      </p:sp>
      <p:sp>
        <p:nvSpPr>
          <p:cNvPr id="58" name="Oval 22"/>
          <p:cNvSpPr>
            <a:spLocks noChangeArrowheads="1"/>
          </p:cNvSpPr>
          <p:nvPr/>
        </p:nvSpPr>
        <p:spPr bwMode="auto">
          <a:xfrm>
            <a:off x="8077200" y="21145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>
              <a:latin typeface="+mj-lt"/>
            </a:endParaRPr>
          </a:p>
        </p:txBody>
      </p:sp>
      <p:sp>
        <p:nvSpPr>
          <p:cNvPr id="59" name="Rectangle 23"/>
          <p:cNvSpPr>
            <a:spLocks noChangeArrowheads="1"/>
          </p:cNvSpPr>
          <p:nvPr/>
        </p:nvSpPr>
        <p:spPr bwMode="auto">
          <a:xfrm>
            <a:off x="5486400" y="3105150"/>
            <a:ext cx="1230313" cy="33598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600" b="1" dirty="0">
                <a:latin typeface="+mj-lt"/>
              </a:rPr>
              <a:t>Me = </a:t>
            </a:r>
            <a:r>
              <a:rPr lang="en-US" sz="1600" b="1" dirty="0" smtClean="0">
                <a:latin typeface="+mj-lt"/>
              </a:rPr>
              <a:t>3</a:t>
            </a:r>
            <a:r>
              <a:rPr lang="sr-Latn-BA" sz="1600" b="1" dirty="0" smtClean="0">
                <a:latin typeface="+mj-lt"/>
              </a:rPr>
              <a:t>,5</a:t>
            </a:r>
            <a:endParaRPr lang="en-US" sz="16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1333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MODUS (Mode)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>
          <a:xfrm>
            <a:off x="762000" y="971550"/>
            <a:ext cx="8077200" cy="1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/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BA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Najučestaliji broj ili broj koji se najviše puta pojavljuje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BA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Ne zavisi od ekstrema...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BA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Može se koristiti i za kategorijalne podatke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BA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Postoje </a:t>
            </a:r>
            <a:r>
              <a:rPr kumimoji="0" lang="sr-Latn-BA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serije bez modusa</a:t>
            </a:r>
            <a:r>
              <a:rPr kumimoji="0" lang="sr-Latn-BA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, kao i </a:t>
            </a:r>
            <a:r>
              <a:rPr kumimoji="0" lang="sr-Latn-BA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bimodalne</a:t>
            </a:r>
            <a:r>
              <a:rPr kumimoji="0" lang="sr-Latn-BA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 serije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6" name="Line 4"/>
          <p:cNvSpPr>
            <a:spLocks noChangeShapeType="1"/>
          </p:cNvSpPr>
          <p:nvPr/>
        </p:nvSpPr>
        <p:spPr bwMode="auto">
          <a:xfrm>
            <a:off x="1693863" y="3333750"/>
            <a:ext cx="33543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" name="Rectangle 5"/>
          <p:cNvSpPr>
            <a:spLocks noChangeArrowheads="1"/>
          </p:cNvSpPr>
          <p:nvPr/>
        </p:nvSpPr>
        <p:spPr bwMode="auto">
          <a:xfrm>
            <a:off x="1570038" y="3314700"/>
            <a:ext cx="5410200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/>
              <a:t>0   1   2   3   4   5   6   7   8   9   10   11   12   13   14</a:t>
            </a:r>
            <a:r>
              <a:rPr lang="en-US" sz="1800"/>
              <a:t>   </a:t>
            </a:r>
          </a:p>
        </p:txBody>
      </p:sp>
      <p:sp>
        <p:nvSpPr>
          <p:cNvPr id="28" name="Oval 6"/>
          <p:cNvSpPr>
            <a:spLocks noChangeArrowheads="1"/>
          </p:cNvSpPr>
          <p:nvPr/>
        </p:nvSpPr>
        <p:spPr bwMode="auto">
          <a:xfrm>
            <a:off x="1839913" y="31051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9" name="Oval 7"/>
          <p:cNvSpPr>
            <a:spLocks noChangeArrowheads="1"/>
          </p:cNvSpPr>
          <p:nvPr/>
        </p:nvSpPr>
        <p:spPr bwMode="auto">
          <a:xfrm>
            <a:off x="2438400" y="31051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0" name="Oval 8"/>
          <p:cNvSpPr>
            <a:spLocks noChangeArrowheads="1"/>
          </p:cNvSpPr>
          <p:nvPr/>
        </p:nvSpPr>
        <p:spPr bwMode="auto">
          <a:xfrm>
            <a:off x="2971800" y="31051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1" name="Oval 9"/>
          <p:cNvSpPr>
            <a:spLocks noChangeArrowheads="1"/>
          </p:cNvSpPr>
          <p:nvPr/>
        </p:nvSpPr>
        <p:spPr bwMode="auto">
          <a:xfrm>
            <a:off x="3581400" y="31051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2" name="Oval 10"/>
          <p:cNvSpPr>
            <a:spLocks noChangeArrowheads="1"/>
          </p:cNvSpPr>
          <p:nvPr/>
        </p:nvSpPr>
        <p:spPr bwMode="auto">
          <a:xfrm>
            <a:off x="2971800" y="28765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3" name="Oval 11"/>
          <p:cNvSpPr>
            <a:spLocks noChangeArrowheads="1"/>
          </p:cNvSpPr>
          <p:nvPr/>
        </p:nvSpPr>
        <p:spPr bwMode="auto">
          <a:xfrm>
            <a:off x="4114800" y="31051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4" name="Oval 12"/>
          <p:cNvSpPr>
            <a:spLocks noChangeArrowheads="1"/>
          </p:cNvSpPr>
          <p:nvPr/>
        </p:nvSpPr>
        <p:spPr bwMode="auto">
          <a:xfrm>
            <a:off x="4114800" y="28765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5" name="Oval 13"/>
          <p:cNvSpPr>
            <a:spLocks noChangeArrowheads="1"/>
          </p:cNvSpPr>
          <p:nvPr/>
        </p:nvSpPr>
        <p:spPr bwMode="auto">
          <a:xfrm>
            <a:off x="4114800" y="26479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6" name="Rectangle 14"/>
          <p:cNvSpPr>
            <a:spLocks noChangeArrowheads="1"/>
          </p:cNvSpPr>
          <p:nvPr/>
        </p:nvSpPr>
        <p:spPr bwMode="auto">
          <a:xfrm>
            <a:off x="4572000" y="3943350"/>
            <a:ext cx="1287463" cy="33598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600" b="1" dirty="0"/>
              <a:t>Mo = 9</a:t>
            </a:r>
          </a:p>
        </p:txBody>
      </p:sp>
      <p:sp>
        <p:nvSpPr>
          <p:cNvPr id="37" name="Oval 15"/>
          <p:cNvSpPr>
            <a:spLocks noChangeArrowheads="1"/>
          </p:cNvSpPr>
          <p:nvPr/>
        </p:nvSpPr>
        <p:spPr bwMode="auto">
          <a:xfrm>
            <a:off x="4495800" y="31051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8" name="AutoShape 16"/>
          <p:cNvSpPr>
            <a:spLocks noChangeArrowheads="1"/>
          </p:cNvSpPr>
          <p:nvPr/>
        </p:nvSpPr>
        <p:spPr bwMode="auto">
          <a:xfrm rot="16200000">
            <a:off x="3933031" y="3744119"/>
            <a:ext cx="609600" cy="398462"/>
          </a:xfrm>
          <a:prstGeom prst="rightArrow">
            <a:avLst>
              <a:gd name="adj1" fmla="val 31481"/>
              <a:gd name="adj2" fmla="val 38651"/>
            </a:avLst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0" name="Line 17"/>
          <p:cNvSpPr>
            <a:spLocks noChangeShapeType="1"/>
          </p:cNvSpPr>
          <p:nvPr/>
        </p:nvSpPr>
        <p:spPr bwMode="auto">
          <a:xfrm>
            <a:off x="4894263" y="3333750"/>
            <a:ext cx="12969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" name="Oval 18"/>
          <p:cNvSpPr>
            <a:spLocks noChangeArrowheads="1"/>
          </p:cNvSpPr>
          <p:nvPr/>
        </p:nvSpPr>
        <p:spPr bwMode="auto">
          <a:xfrm>
            <a:off x="5257800" y="31051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62" name="Oval 19"/>
          <p:cNvSpPr>
            <a:spLocks noChangeArrowheads="1"/>
          </p:cNvSpPr>
          <p:nvPr/>
        </p:nvSpPr>
        <p:spPr bwMode="auto">
          <a:xfrm>
            <a:off x="5257800" y="28765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63" name="Oval 20"/>
          <p:cNvSpPr>
            <a:spLocks noChangeArrowheads="1"/>
          </p:cNvSpPr>
          <p:nvPr/>
        </p:nvSpPr>
        <p:spPr bwMode="auto">
          <a:xfrm>
            <a:off x="5715000" y="31051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64" name="Oval 21"/>
          <p:cNvSpPr>
            <a:spLocks noChangeArrowheads="1"/>
          </p:cNvSpPr>
          <p:nvPr/>
        </p:nvSpPr>
        <p:spPr bwMode="auto">
          <a:xfrm>
            <a:off x="6096000" y="31051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/>
        </p:nvSpPr>
        <p:spPr>
          <a:xfrm>
            <a:off x="0" y="3486150"/>
            <a:ext cx="9144000" cy="16573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685800" y="3619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DRUGE MJERE CENTRALNE TENDENCIJE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358795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066800" y="1123950"/>
            <a:ext cx="7485062" cy="1147762"/>
          </a:xfrm>
        </p:spPr>
        <p:txBody>
          <a:bodyPr/>
          <a:lstStyle/>
          <a:p>
            <a:pPr marL="342900" indent="-342900" eaLnBrk="1" hangingPunct="1">
              <a:buFont typeface="Wingdings" pitchFamily="2" charset="2"/>
              <a:buChar char="Ø"/>
            </a:pPr>
            <a:r>
              <a:rPr lang="sr-Latn-BA" sz="1600" dirty="0" smtClean="0">
                <a:solidFill>
                  <a:schemeClr val="tx1"/>
                </a:solidFill>
                <a:latin typeface="+mn-lt"/>
              </a:rPr>
              <a:t>Harmonijska i geometrijska sredina</a:t>
            </a: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sr-Latn-BA" sz="1600" dirty="0" smtClean="0">
                <a:solidFill>
                  <a:schemeClr val="tx1"/>
                </a:solidFill>
                <a:latin typeface="+mn-lt"/>
              </a:rPr>
              <a:t>Aritmetička se najčešće koristi (u slučajevima kada postoje ekstremne vrijednosti nije preporučljiva... Medijana je tada alternativa)</a:t>
            </a:r>
            <a:endParaRPr lang="en-US" sz="1600" dirty="0" smtClean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Rectangle 45"/>
          <p:cNvSpPr>
            <a:spLocks noChangeArrowheads="1"/>
          </p:cNvSpPr>
          <p:nvPr/>
        </p:nvSpPr>
        <p:spPr bwMode="auto">
          <a:xfrm>
            <a:off x="6096000" y="2816392"/>
            <a:ext cx="2514600" cy="211755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en-US" sz="1100"/>
          </a:p>
        </p:txBody>
      </p:sp>
      <p:sp>
        <p:nvSpPr>
          <p:cNvPr id="9" name="Rectangle 46"/>
          <p:cNvSpPr>
            <a:spLocks noChangeArrowheads="1"/>
          </p:cNvSpPr>
          <p:nvPr/>
        </p:nvSpPr>
        <p:spPr bwMode="auto">
          <a:xfrm>
            <a:off x="533400" y="2816392"/>
            <a:ext cx="2514600" cy="211755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en-US" sz="1100"/>
          </a:p>
        </p:txBody>
      </p:sp>
      <p:sp>
        <p:nvSpPr>
          <p:cNvPr id="10" name="Rectangle 44"/>
          <p:cNvSpPr>
            <a:spLocks noChangeArrowheads="1"/>
          </p:cNvSpPr>
          <p:nvPr/>
        </p:nvSpPr>
        <p:spPr bwMode="auto">
          <a:xfrm>
            <a:off x="3124200" y="2800350"/>
            <a:ext cx="2895600" cy="2133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en-US" sz="1100"/>
          </a:p>
        </p:txBody>
      </p:sp>
      <p:sp>
        <p:nvSpPr>
          <p:cNvPr id="11" name="Freeform 4"/>
          <p:cNvSpPr>
            <a:spLocks/>
          </p:cNvSpPr>
          <p:nvPr/>
        </p:nvSpPr>
        <p:spPr bwMode="auto">
          <a:xfrm>
            <a:off x="2395538" y="3581400"/>
            <a:ext cx="452437" cy="1071563"/>
          </a:xfrm>
          <a:custGeom>
            <a:avLst/>
            <a:gdLst>
              <a:gd name="T0" fmla="*/ 450850 w 285"/>
              <a:gd name="T1" fmla="*/ 1069975 h 675"/>
              <a:gd name="T2" fmla="*/ 403224 w 285"/>
              <a:gd name="T3" fmla="*/ 1058863 h 675"/>
              <a:gd name="T4" fmla="*/ 379412 w 285"/>
              <a:gd name="T5" fmla="*/ 1046163 h 675"/>
              <a:gd name="T6" fmla="*/ 357187 w 285"/>
              <a:gd name="T7" fmla="*/ 1028700 h 675"/>
              <a:gd name="T8" fmla="*/ 333375 w 285"/>
              <a:gd name="T9" fmla="*/ 1004888 h 675"/>
              <a:gd name="T10" fmla="*/ 309562 w 285"/>
              <a:gd name="T11" fmla="*/ 971550 h 675"/>
              <a:gd name="T12" fmla="*/ 285750 w 285"/>
              <a:gd name="T13" fmla="*/ 925513 h 675"/>
              <a:gd name="T14" fmla="*/ 238125 w 285"/>
              <a:gd name="T15" fmla="*/ 803275 h 675"/>
              <a:gd name="T16" fmla="*/ 188912 w 285"/>
              <a:gd name="T17" fmla="*/ 628650 h 675"/>
              <a:gd name="T18" fmla="*/ 144462 w 285"/>
              <a:gd name="T19" fmla="*/ 417513 h 675"/>
              <a:gd name="T20" fmla="*/ 120650 w 285"/>
              <a:gd name="T21" fmla="*/ 312738 h 675"/>
              <a:gd name="T22" fmla="*/ 96837 w 285"/>
              <a:gd name="T23" fmla="*/ 211138 h 675"/>
              <a:gd name="T24" fmla="*/ 71437 w 285"/>
              <a:gd name="T25" fmla="*/ 123825 h 675"/>
              <a:gd name="T26" fmla="*/ 47625 w 285"/>
              <a:gd name="T27" fmla="*/ 57150 h 675"/>
              <a:gd name="T28" fmla="*/ 23812 w 285"/>
              <a:gd name="T29" fmla="*/ 15875 h 675"/>
              <a:gd name="T30" fmla="*/ 0 w 285"/>
              <a:gd name="T31" fmla="*/ 0 h 67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85"/>
              <a:gd name="T49" fmla="*/ 0 h 675"/>
              <a:gd name="T50" fmla="*/ 285 w 285"/>
              <a:gd name="T51" fmla="*/ 675 h 675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85" h="675">
                <a:moveTo>
                  <a:pt x="284" y="674"/>
                </a:moveTo>
                <a:lnTo>
                  <a:pt x="254" y="667"/>
                </a:lnTo>
                <a:lnTo>
                  <a:pt x="239" y="659"/>
                </a:lnTo>
                <a:lnTo>
                  <a:pt x="225" y="648"/>
                </a:lnTo>
                <a:lnTo>
                  <a:pt x="210" y="633"/>
                </a:lnTo>
                <a:lnTo>
                  <a:pt x="195" y="612"/>
                </a:lnTo>
                <a:lnTo>
                  <a:pt x="180" y="583"/>
                </a:lnTo>
                <a:lnTo>
                  <a:pt x="150" y="506"/>
                </a:lnTo>
                <a:lnTo>
                  <a:pt x="119" y="396"/>
                </a:lnTo>
                <a:lnTo>
                  <a:pt x="91" y="263"/>
                </a:lnTo>
                <a:lnTo>
                  <a:pt x="76" y="197"/>
                </a:lnTo>
                <a:lnTo>
                  <a:pt x="61" y="133"/>
                </a:lnTo>
                <a:lnTo>
                  <a:pt x="45" y="78"/>
                </a:lnTo>
                <a:lnTo>
                  <a:pt x="30" y="36"/>
                </a:lnTo>
                <a:lnTo>
                  <a:pt x="15" y="10"/>
                </a:lnTo>
                <a:lnTo>
                  <a:pt x="0" y="0"/>
                </a:lnTo>
              </a:path>
            </a:pathLst>
          </a:cu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sz="1100"/>
          </a:p>
        </p:txBody>
      </p:sp>
      <p:sp>
        <p:nvSpPr>
          <p:cNvPr id="12" name="Freeform 5"/>
          <p:cNvSpPr>
            <a:spLocks/>
          </p:cNvSpPr>
          <p:nvPr/>
        </p:nvSpPr>
        <p:spPr bwMode="auto">
          <a:xfrm>
            <a:off x="1042988" y="3581400"/>
            <a:ext cx="1354137" cy="1071563"/>
          </a:xfrm>
          <a:custGeom>
            <a:avLst/>
            <a:gdLst>
              <a:gd name="T0" fmla="*/ 0 w 853"/>
              <a:gd name="T1" fmla="*/ 1069975 h 675"/>
              <a:gd name="T2" fmla="*/ 142875 w 853"/>
              <a:gd name="T3" fmla="*/ 1058863 h 675"/>
              <a:gd name="T4" fmla="*/ 212725 w 853"/>
              <a:gd name="T5" fmla="*/ 1046163 h 675"/>
              <a:gd name="T6" fmla="*/ 284162 w 853"/>
              <a:gd name="T7" fmla="*/ 1028700 h 675"/>
              <a:gd name="T8" fmla="*/ 357187 w 853"/>
              <a:gd name="T9" fmla="*/ 1004888 h 675"/>
              <a:gd name="T10" fmla="*/ 427037 w 853"/>
              <a:gd name="T11" fmla="*/ 971550 h 675"/>
              <a:gd name="T12" fmla="*/ 498475 w 853"/>
              <a:gd name="T13" fmla="*/ 925513 h 675"/>
              <a:gd name="T14" fmla="*/ 639762 w 853"/>
              <a:gd name="T15" fmla="*/ 803275 h 675"/>
              <a:gd name="T16" fmla="*/ 784225 w 853"/>
              <a:gd name="T17" fmla="*/ 628650 h 675"/>
              <a:gd name="T18" fmla="*/ 925512 w 853"/>
              <a:gd name="T19" fmla="*/ 417513 h 675"/>
              <a:gd name="T20" fmla="*/ 996950 w 853"/>
              <a:gd name="T21" fmla="*/ 312738 h 675"/>
              <a:gd name="T22" fmla="*/ 1069975 w 853"/>
              <a:gd name="T23" fmla="*/ 211138 h 675"/>
              <a:gd name="T24" fmla="*/ 1138237 w 853"/>
              <a:gd name="T25" fmla="*/ 123825 h 675"/>
              <a:gd name="T26" fmla="*/ 1211262 w 853"/>
              <a:gd name="T27" fmla="*/ 57150 h 675"/>
              <a:gd name="T28" fmla="*/ 1282700 w 853"/>
              <a:gd name="T29" fmla="*/ 15875 h 675"/>
              <a:gd name="T30" fmla="*/ 1352550 w 853"/>
              <a:gd name="T31" fmla="*/ 0 h 67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853"/>
              <a:gd name="T49" fmla="*/ 0 h 675"/>
              <a:gd name="T50" fmla="*/ 853 w 853"/>
              <a:gd name="T51" fmla="*/ 675 h 675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853" h="675">
                <a:moveTo>
                  <a:pt x="0" y="674"/>
                </a:moveTo>
                <a:lnTo>
                  <a:pt x="90" y="667"/>
                </a:lnTo>
                <a:lnTo>
                  <a:pt x="134" y="659"/>
                </a:lnTo>
                <a:lnTo>
                  <a:pt x="179" y="648"/>
                </a:lnTo>
                <a:lnTo>
                  <a:pt x="225" y="633"/>
                </a:lnTo>
                <a:lnTo>
                  <a:pt x="269" y="612"/>
                </a:lnTo>
                <a:lnTo>
                  <a:pt x="314" y="583"/>
                </a:lnTo>
                <a:lnTo>
                  <a:pt x="403" y="506"/>
                </a:lnTo>
                <a:lnTo>
                  <a:pt x="494" y="396"/>
                </a:lnTo>
                <a:lnTo>
                  <a:pt x="583" y="263"/>
                </a:lnTo>
                <a:lnTo>
                  <a:pt x="628" y="197"/>
                </a:lnTo>
                <a:lnTo>
                  <a:pt x="674" y="133"/>
                </a:lnTo>
                <a:lnTo>
                  <a:pt x="717" y="78"/>
                </a:lnTo>
                <a:lnTo>
                  <a:pt x="763" y="36"/>
                </a:lnTo>
                <a:lnTo>
                  <a:pt x="808" y="10"/>
                </a:lnTo>
                <a:lnTo>
                  <a:pt x="852" y="0"/>
                </a:lnTo>
              </a:path>
            </a:pathLst>
          </a:cu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sz="1100"/>
          </a:p>
        </p:txBody>
      </p:sp>
      <p:sp>
        <p:nvSpPr>
          <p:cNvPr id="13" name="Freeform 6"/>
          <p:cNvSpPr>
            <a:spLocks/>
          </p:cNvSpPr>
          <p:nvPr/>
        </p:nvSpPr>
        <p:spPr bwMode="auto">
          <a:xfrm>
            <a:off x="4559300" y="3581400"/>
            <a:ext cx="904875" cy="1071563"/>
          </a:xfrm>
          <a:custGeom>
            <a:avLst/>
            <a:gdLst>
              <a:gd name="T0" fmla="*/ 903288 w 570"/>
              <a:gd name="T1" fmla="*/ 1069975 h 675"/>
              <a:gd name="T2" fmla="*/ 806450 w 570"/>
              <a:gd name="T3" fmla="*/ 1058863 h 675"/>
              <a:gd name="T4" fmla="*/ 758825 w 570"/>
              <a:gd name="T5" fmla="*/ 1046163 h 675"/>
              <a:gd name="T6" fmla="*/ 712787 w 570"/>
              <a:gd name="T7" fmla="*/ 1028700 h 675"/>
              <a:gd name="T8" fmla="*/ 665162 w 570"/>
              <a:gd name="T9" fmla="*/ 1004888 h 675"/>
              <a:gd name="T10" fmla="*/ 617537 w 570"/>
              <a:gd name="T11" fmla="*/ 971550 h 675"/>
              <a:gd name="T12" fmla="*/ 568325 w 570"/>
              <a:gd name="T13" fmla="*/ 925513 h 675"/>
              <a:gd name="T14" fmla="*/ 476250 w 570"/>
              <a:gd name="T15" fmla="*/ 803275 h 675"/>
              <a:gd name="T16" fmla="*/ 379412 w 570"/>
              <a:gd name="T17" fmla="*/ 628650 h 675"/>
              <a:gd name="T18" fmla="*/ 282575 w 570"/>
              <a:gd name="T19" fmla="*/ 417513 h 675"/>
              <a:gd name="T20" fmla="*/ 238125 w 570"/>
              <a:gd name="T21" fmla="*/ 312738 h 675"/>
              <a:gd name="T22" fmla="*/ 190500 w 570"/>
              <a:gd name="T23" fmla="*/ 211138 h 675"/>
              <a:gd name="T24" fmla="*/ 141287 w 570"/>
              <a:gd name="T25" fmla="*/ 123825 h 675"/>
              <a:gd name="T26" fmla="*/ 93662 w 570"/>
              <a:gd name="T27" fmla="*/ 57150 h 675"/>
              <a:gd name="T28" fmla="*/ 46037 w 570"/>
              <a:gd name="T29" fmla="*/ 15875 h 675"/>
              <a:gd name="T30" fmla="*/ 0 w 570"/>
              <a:gd name="T31" fmla="*/ 0 h 67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570"/>
              <a:gd name="T49" fmla="*/ 0 h 675"/>
              <a:gd name="T50" fmla="*/ 570 w 570"/>
              <a:gd name="T51" fmla="*/ 675 h 675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570" h="675">
                <a:moveTo>
                  <a:pt x="569" y="674"/>
                </a:moveTo>
                <a:lnTo>
                  <a:pt x="508" y="667"/>
                </a:lnTo>
                <a:lnTo>
                  <a:pt x="478" y="659"/>
                </a:lnTo>
                <a:lnTo>
                  <a:pt x="449" y="648"/>
                </a:lnTo>
                <a:lnTo>
                  <a:pt x="419" y="633"/>
                </a:lnTo>
                <a:lnTo>
                  <a:pt x="389" y="612"/>
                </a:lnTo>
                <a:lnTo>
                  <a:pt x="358" y="583"/>
                </a:lnTo>
                <a:lnTo>
                  <a:pt x="300" y="506"/>
                </a:lnTo>
                <a:lnTo>
                  <a:pt x="239" y="396"/>
                </a:lnTo>
                <a:lnTo>
                  <a:pt x="178" y="263"/>
                </a:lnTo>
                <a:lnTo>
                  <a:pt x="150" y="197"/>
                </a:lnTo>
                <a:lnTo>
                  <a:pt x="120" y="133"/>
                </a:lnTo>
                <a:lnTo>
                  <a:pt x="89" y="78"/>
                </a:lnTo>
                <a:lnTo>
                  <a:pt x="59" y="36"/>
                </a:lnTo>
                <a:lnTo>
                  <a:pt x="29" y="10"/>
                </a:lnTo>
                <a:lnTo>
                  <a:pt x="0" y="0"/>
                </a:lnTo>
              </a:path>
            </a:pathLst>
          </a:cu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sz="1100"/>
          </a:p>
        </p:txBody>
      </p:sp>
      <p:sp>
        <p:nvSpPr>
          <p:cNvPr id="14" name="Freeform 7"/>
          <p:cNvSpPr>
            <a:spLocks/>
          </p:cNvSpPr>
          <p:nvPr/>
        </p:nvSpPr>
        <p:spPr bwMode="auto">
          <a:xfrm>
            <a:off x="3657600" y="3581400"/>
            <a:ext cx="903288" cy="1071563"/>
          </a:xfrm>
          <a:custGeom>
            <a:avLst/>
            <a:gdLst>
              <a:gd name="T0" fmla="*/ 0 w 569"/>
              <a:gd name="T1" fmla="*/ 1069975 h 675"/>
              <a:gd name="T2" fmla="*/ 93663 w 569"/>
              <a:gd name="T3" fmla="*/ 1058863 h 675"/>
              <a:gd name="T4" fmla="*/ 141288 w 569"/>
              <a:gd name="T5" fmla="*/ 1046163 h 675"/>
              <a:gd name="T6" fmla="*/ 190500 w 569"/>
              <a:gd name="T7" fmla="*/ 1028700 h 675"/>
              <a:gd name="T8" fmla="*/ 238125 w 569"/>
              <a:gd name="T9" fmla="*/ 1004888 h 675"/>
              <a:gd name="T10" fmla="*/ 282575 w 569"/>
              <a:gd name="T11" fmla="*/ 971550 h 675"/>
              <a:gd name="T12" fmla="*/ 331788 w 569"/>
              <a:gd name="T13" fmla="*/ 925513 h 675"/>
              <a:gd name="T14" fmla="*/ 427038 w 569"/>
              <a:gd name="T15" fmla="*/ 803275 h 675"/>
              <a:gd name="T16" fmla="*/ 520700 w 569"/>
              <a:gd name="T17" fmla="*/ 628650 h 675"/>
              <a:gd name="T18" fmla="*/ 617538 w 569"/>
              <a:gd name="T19" fmla="*/ 417513 h 675"/>
              <a:gd name="T20" fmla="*/ 665163 w 569"/>
              <a:gd name="T21" fmla="*/ 312738 h 675"/>
              <a:gd name="T22" fmla="*/ 712788 w 569"/>
              <a:gd name="T23" fmla="*/ 211138 h 675"/>
              <a:gd name="T24" fmla="*/ 758825 w 569"/>
              <a:gd name="T25" fmla="*/ 123825 h 675"/>
              <a:gd name="T26" fmla="*/ 806450 w 569"/>
              <a:gd name="T27" fmla="*/ 57150 h 675"/>
              <a:gd name="T28" fmla="*/ 854075 w 569"/>
              <a:gd name="T29" fmla="*/ 15875 h 675"/>
              <a:gd name="T30" fmla="*/ 901700 w 569"/>
              <a:gd name="T31" fmla="*/ 0 h 67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569"/>
              <a:gd name="T49" fmla="*/ 0 h 675"/>
              <a:gd name="T50" fmla="*/ 569 w 569"/>
              <a:gd name="T51" fmla="*/ 675 h 675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569" h="675">
                <a:moveTo>
                  <a:pt x="0" y="674"/>
                </a:moveTo>
                <a:lnTo>
                  <a:pt x="59" y="667"/>
                </a:lnTo>
                <a:lnTo>
                  <a:pt x="89" y="659"/>
                </a:lnTo>
                <a:lnTo>
                  <a:pt x="120" y="648"/>
                </a:lnTo>
                <a:lnTo>
                  <a:pt x="150" y="633"/>
                </a:lnTo>
                <a:lnTo>
                  <a:pt x="178" y="612"/>
                </a:lnTo>
                <a:lnTo>
                  <a:pt x="209" y="583"/>
                </a:lnTo>
                <a:lnTo>
                  <a:pt x="269" y="506"/>
                </a:lnTo>
                <a:lnTo>
                  <a:pt x="328" y="396"/>
                </a:lnTo>
                <a:lnTo>
                  <a:pt x="389" y="263"/>
                </a:lnTo>
                <a:lnTo>
                  <a:pt x="419" y="197"/>
                </a:lnTo>
                <a:lnTo>
                  <a:pt x="449" y="133"/>
                </a:lnTo>
                <a:lnTo>
                  <a:pt x="478" y="78"/>
                </a:lnTo>
                <a:lnTo>
                  <a:pt x="508" y="36"/>
                </a:lnTo>
                <a:lnTo>
                  <a:pt x="538" y="10"/>
                </a:lnTo>
                <a:lnTo>
                  <a:pt x="568" y="0"/>
                </a:lnTo>
              </a:path>
            </a:pathLst>
          </a:cu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sz="1100"/>
          </a:p>
        </p:txBody>
      </p:sp>
      <p:sp>
        <p:nvSpPr>
          <p:cNvPr id="15" name="Freeform 8"/>
          <p:cNvSpPr>
            <a:spLocks/>
          </p:cNvSpPr>
          <p:nvPr/>
        </p:nvSpPr>
        <p:spPr bwMode="auto">
          <a:xfrm>
            <a:off x="6799262" y="3557588"/>
            <a:ext cx="1354138" cy="1071562"/>
          </a:xfrm>
          <a:custGeom>
            <a:avLst/>
            <a:gdLst>
              <a:gd name="T0" fmla="*/ 1352550 w 853"/>
              <a:gd name="T1" fmla="*/ 1069975 h 675"/>
              <a:gd name="T2" fmla="*/ 1208088 w 853"/>
              <a:gd name="T3" fmla="*/ 1058862 h 675"/>
              <a:gd name="T4" fmla="*/ 1139825 w 853"/>
              <a:gd name="T5" fmla="*/ 1046162 h 675"/>
              <a:gd name="T6" fmla="*/ 1066800 w 853"/>
              <a:gd name="T7" fmla="*/ 1028700 h 675"/>
              <a:gd name="T8" fmla="*/ 995363 w 853"/>
              <a:gd name="T9" fmla="*/ 1004887 h 675"/>
              <a:gd name="T10" fmla="*/ 925513 w 853"/>
              <a:gd name="T11" fmla="*/ 971550 h 675"/>
              <a:gd name="T12" fmla="*/ 854075 w 853"/>
              <a:gd name="T13" fmla="*/ 925512 h 675"/>
              <a:gd name="T14" fmla="*/ 709613 w 853"/>
              <a:gd name="T15" fmla="*/ 803275 h 675"/>
              <a:gd name="T16" fmla="*/ 568325 w 853"/>
              <a:gd name="T17" fmla="*/ 628650 h 675"/>
              <a:gd name="T18" fmla="*/ 427038 w 853"/>
              <a:gd name="T19" fmla="*/ 417512 h 675"/>
              <a:gd name="T20" fmla="*/ 355600 w 853"/>
              <a:gd name="T21" fmla="*/ 312737 h 675"/>
              <a:gd name="T22" fmla="*/ 282575 w 853"/>
              <a:gd name="T23" fmla="*/ 211137 h 675"/>
              <a:gd name="T24" fmla="*/ 214313 w 853"/>
              <a:gd name="T25" fmla="*/ 123825 h 675"/>
              <a:gd name="T26" fmla="*/ 141288 w 853"/>
              <a:gd name="T27" fmla="*/ 57150 h 675"/>
              <a:gd name="T28" fmla="*/ 69850 w 853"/>
              <a:gd name="T29" fmla="*/ 15875 h 675"/>
              <a:gd name="T30" fmla="*/ 0 w 853"/>
              <a:gd name="T31" fmla="*/ 0 h 67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853"/>
              <a:gd name="T49" fmla="*/ 0 h 675"/>
              <a:gd name="T50" fmla="*/ 853 w 853"/>
              <a:gd name="T51" fmla="*/ 675 h 675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853" h="675">
                <a:moveTo>
                  <a:pt x="852" y="674"/>
                </a:moveTo>
                <a:lnTo>
                  <a:pt x="761" y="667"/>
                </a:lnTo>
                <a:lnTo>
                  <a:pt x="718" y="659"/>
                </a:lnTo>
                <a:lnTo>
                  <a:pt x="672" y="648"/>
                </a:lnTo>
                <a:lnTo>
                  <a:pt x="627" y="633"/>
                </a:lnTo>
                <a:lnTo>
                  <a:pt x="583" y="612"/>
                </a:lnTo>
                <a:lnTo>
                  <a:pt x="538" y="583"/>
                </a:lnTo>
                <a:lnTo>
                  <a:pt x="447" y="506"/>
                </a:lnTo>
                <a:lnTo>
                  <a:pt x="358" y="396"/>
                </a:lnTo>
                <a:lnTo>
                  <a:pt x="269" y="263"/>
                </a:lnTo>
                <a:lnTo>
                  <a:pt x="224" y="197"/>
                </a:lnTo>
                <a:lnTo>
                  <a:pt x="178" y="133"/>
                </a:lnTo>
                <a:lnTo>
                  <a:pt x="135" y="78"/>
                </a:lnTo>
                <a:lnTo>
                  <a:pt x="89" y="36"/>
                </a:lnTo>
                <a:lnTo>
                  <a:pt x="44" y="10"/>
                </a:lnTo>
                <a:lnTo>
                  <a:pt x="0" y="0"/>
                </a:lnTo>
              </a:path>
            </a:pathLst>
          </a:cu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sz="1100"/>
          </a:p>
        </p:txBody>
      </p:sp>
      <p:sp>
        <p:nvSpPr>
          <p:cNvPr id="16" name="Freeform 9"/>
          <p:cNvSpPr>
            <a:spLocks/>
          </p:cNvSpPr>
          <p:nvPr/>
        </p:nvSpPr>
        <p:spPr bwMode="auto">
          <a:xfrm>
            <a:off x="6348412" y="3557588"/>
            <a:ext cx="452438" cy="1071562"/>
          </a:xfrm>
          <a:custGeom>
            <a:avLst/>
            <a:gdLst>
              <a:gd name="T0" fmla="*/ 0 w 285"/>
              <a:gd name="T1" fmla="*/ 1069975 h 675"/>
              <a:gd name="T2" fmla="*/ 44450 w 285"/>
              <a:gd name="T3" fmla="*/ 1058862 h 675"/>
              <a:gd name="T4" fmla="*/ 68263 w 285"/>
              <a:gd name="T5" fmla="*/ 1046162 h 675"/>
              <a:gd name="T6" fmla="*/ 93663 w 285"/>
              <a:gd name="T7" fmla="*/ 1028700 h 675"/>
              <a:gd name="T8" fmla="*/ 117475 w 285"/>
              <a:gd name="T9" fmla="*/ 1004887 h 675"/>
              <a:gd name="T10" fmla="*/ 141288 w 285"/>
              <a:gd name="T11" fmla="*/ 971550 h 675"/>
              <a:gd name="T12" fmla="*/ 165100 w 285"/>
              <a:gd name="T13" fmla="*/ 925512 h 675"/>
              <a:gd name="T14" fmla="*/ 212725 w 285"/>
              <a:gd name="T15" fmla="*/ 803275 h 675"/>
              <a:gd name="T16" fmla="*/ 261938 w 285"/>
              <a:gd name="T17" fmla="*/ 628650 h 675"/>
              <a:gd name="T18" fmla="*/ 306388 w 285"/>
              <a:gd name="T19" fmla="*/ 417512 h 675"/>
              <a:gd name="T20" fmla="*/ 330200 w 285"/>
              <a:gd name="T21" fmla="*/ 312737 h 675"/>
              <a:gd name="T22" fmla="*/ 354013 w 285"/>
              <a:gd name="T23" fmla="*/ 211137 h 675"/>
              <a:gd name="T24" fmla="*/ 379413 w 285"/>
              <a:gd name="T25" fmla="*/ 123825 h 675"/>
              <a:gd name="T26" fmla="*/ 403225 w 285"/>
              <a:gd name="T27" fmla="*/ 57150 h 675"/>
              <a:gd name="T28" fmla="*/ 427038 w 285"/>
              <a:gd name="T29" fmla="*/ 15875 h 675"/>
              <a:gd name="T30" fmla="*/ 450850 w 285"/>
              <a:gd name="T31" fmla="*/ 0 h 67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85"/>
              <a:gd name="T49" fmla="*/ 0 h 675"/>
              <a:gd name="T50" fmla="*/ 285 w 285"/>
              <a:gd name="T51" fmla="*/ 675 h 675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85" h="675">
                <a:moveTo>
                  <a:pt x="0" y="674"/>
                </a:moveTo>
                <a:lnTo>
                  <a:pt x="28" y="667"/>
                </a:lnTo>
                <a:lnTo>
                  <a:pt x="43" y="659"/>
                </a:lnTo>
                <a:lnTo>
                  <a:pt x="59" y="648"/>
                </a:lnTo>
                <a:lnTo>
                  <a:pt x="74" y="633"/>
                </a:lnTo>
                <a:lnTo>
                  <a:pt x="89" y="612"/>
                </a:lnTo>
                <a:lnTo>
                  <a:pt x="104" y="583"/>
                </a:lnTo>
                <a:lnTo>
                  <a:pt x="134" y="506"/>
                </a:lnTo>
                <a:lnTo>
                  <a:pt x="165" y="396"/>
                </a:lnTo>
                <a:lnTo>
                  <a:pt x="193" y="263"/>
                </a:lnTo>
                <a:lnTo>
                  <a:pt x="208" y="197"/>
                </a:lnTo>
                <a:lnTo>
                  <a:pt x="223" y="133"/>
                </a:lnTo>
                <a:lnTo>
                  <a:pt x="239" y="78"/>
                </a:lnTo>
                <a:lnTo>
                  <a:pt x="254" y="36"/>
                </a:lnTo>
                <a:lnTo>
                  <a:pt x="269" y="10"/>
                </a:lnTo>
                <a:lnTo>
                  <a:pt x="284" y="0"/>
                </a:lnTo>
              </a:path>
            </a:pathLst>
          </a:cu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sz="1100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3810000" y="3257550"/>
            <a:ext cx="1603004" cy="33598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rgbClr val="00B0F0"/>
                </a:solidFill>
                <a:latin typeface="+mn-lt"/>
              </a:rPr>
              <a:t>Mean</a:t>
            </a:r>
            <a:r>
              <a:rPr lang="en-US" sz="1600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+mn-lt"/>
              </a:rPr>
              <a:t>=</a:t>
            </a:r>
            <a:r>
              <a:rPr lang="en-US" sz="1600" dirty="0">
                <a:solidFill>
                  <a:srgbClr val="FF0000"/>
                </a:solidFill>
                <a:latin typeface="+mn-lt"/>
              </a:rPr>
              <a:t> Median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6164263" y="3409950"/>
            <a:ext cx="184150" cy="92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r-Latn-CS" sz="1100"/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609600" y="3409950"/>
            <a:ext cx="1603004" cy="33598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rgbClr val="00B0F0"/>
                </a:solidFill>
                <a:latin typeface="+mn-lt"/>
              </a:rPr>
              <a:t>Mean</a:t>
            </a:r>
            <a:r>
              <a:rPr lang="en-US" sz="1600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+mn-lt"/>
              </a:rPr>
              <a:t>&lt;</a:t>
            </a:r>
            <a:r>
              <a:rPr lang="en-US" sz="1600" dirty="0">
                <a:solidFill>
                  <a:srgbClr val="FF0000"/>
                </a:solidFill>
                <a:latin typeface="+mn-lt"/>
              </a:rPr>
              <a:t> Median</a:t>
            </a:r>
            <a:endParaRPr lang="en-US" sz="1600" dirty="0">
              <a:solidFill>
                <a:srgbClr val="FF00FF"/>
              </a:solidFill>
              <a:latin typeface="+mn-lt"/>
            </a:endParaRPr>
          </a:p>
        </p:txBody>
      </p:sp>
      <p:sp>
        <p:nvSpPr>
          <p:cNvPr id="21" name="Rectangle 14"/>
          <p:cNvSpPr>
            <a:spLocks noChangeArrowheads="1"/>
          </p:cNvSpPr>
          <p:nvPr/>
        </p:nvSpPr>
        <p:spPr bwMode="auto">
          <a:xfrm>
            <a:off x="2393950" y="3427413"/>
            <a:ext cx="184150" cy="92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r-Latn-CS" sz="1100"/>
          </a:p>
        </p:txBody>
      </p:sp>
      <p:sp>
        <p:nvSpPr>
          <p:cNvPr id="22" name="Rectangle 15"/>
          <p:cNvSpPr>
            <a:spLocks noChangeArrowheads="1"/>
          </p:cNvSpPr>
          <p:nvPr/>
        </p:nvSpPr>
        <p:spPr bwMode="auto">
          <a:xfrm>
            <a:off x="6858000" y="3333750"/>
            <a:ext cx="1652698" cy="33598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dirty="0">
                <a:solidFill>
                  <a:srgbClr val="FF00FF"/>
                </a:solidFill>
                <a:latin typeface="+mn-lt"/>
              </a:rPr>
              <a:t> </a:t>
            </a:r>
            <a:r>
              <a:rPr lang="en-US" sz="1600" dirty="0">
                <a:solidFill>
                  <a:srgbClr val="FF0000"/>
                </a:solidFill>
                <a:latin typeface="+mn-lt"/>
              </a:rPr>
              <a:t>Median </a:t>
            </a:r>
            <a:r>
              <a:rPr lang="en-US" sz="1600" dirty="0">
                <a:solidFill>
                  <a:schemeClr val="tx1"/>
                </a:solidFill>
                <a:latin typeface="+mn-lt"/>
              </a:rPr>
              <a:t>&lt;</a:t>
            </a:r>
            <a:r>
              <a:rPr lang="en-US" sz="16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1600" dirty="0">
                <a:solidFill>
                  <a:srgbClr val="00B0F0"/>
                </a:solidFill>
                <a:latin typeface="+mn-lt"/>
              </a:rPr>
              <a:t>Mean</a:t>
            </a:r>
            <a:endParaRPr lang="en-US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8666163" y="3409950"/>
            <a:ext cx="184150" cy="92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r-Latn-CS" sz="1100"/>
          </a:p>
        </p:txBody>
      </p:sp>
      <p:sp>
        <p:nvSpPr>
          <p:cNvPr id="24" name="Line 18"/>
          <p:cNvSpPr>
            <a:spLocks noChangeShapeType="1"/>
          </p:cNvSpPr>
          <p:nvPr/>
        </p:nvSpPr>
        <p:spPr bwMode="auto">
          <a:xfrm flipH="1">
            <a:off x="6996112" y="3638550"/>
            <a:ext cx="0" cy="10668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100"/>
          </a:p>
        </p:txBody>
      </p:sp>
      <p:sp>
        <p:nvSpPr>
          <p:cNvPr id="25" name="Line 19"/>
          <p:cNvSpPr>
            <a:spLocks noChangeShapeType="1"/>
          </p:cNvSpPr>
          <p:nvPr/>
        </p:nvSpPr>
        <p:spPr bwMode="auto">
          <a:xfrm>
            <a:off x="7224712" y="4019550"/>
            <a:ext cx="0" cy="68580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 sz="1100"/>
          </a:p>
        </p:txBody>
      </p:sp>
      <p:sp>
        <p:nvSpPr>
          <p:cNvPr id="26" name="Line 21"/>
          <p:cNvSpPr>
            <a:spLocks noChangeShapeType="1"/>
          </p:cNvSpPr>
          <p:nvPr/>
        </p:nvSpPr>
        <p:spPr bwMode="auto">
          <a:xfrm flipH="1">
            <a:off x="2057400" y="3867150"/>
            <a:ext cx="0" cy="8382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100"/>
          </a:p>
        </p:txBody>
      </p:sp>
      <p:sp>
        <p:nvSpPr>
          <p:cNvPr id="27" name="Line 22"/>
          <p:cNvSpPr>
            <a:spLocks noChangeShapeType="1"/>
          </p:cNvSpPr>
          <p:nvPr/>
        </p:nvSpPr>
        <p:spPr bwMode="auto">
          <a:xfrm flipH="1">
            <a:off x="1828800" y="4281488"/>
            <a:ext cx="1588" cy="423862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 sz="1100"/>
          </a:p>
        </p:txBody>
      </p:sp>
      <p:sp>
        <p:nvSpPr>
          <p:cNvPr id="28" name="Line 23"/>
          <p:cNvSpPr>
            <a:spLocks noChangeShapeType="1"/>
          </p:cNvSpPr>
          <p:nvPr/>
        </p:nvSpPr>
        <p:spPr bwMode="auto">
          <a:xfrm>
            <a:off x="4572000" y="3562350"/>
            <a:ext cx="0" cy="1143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100"/>
          </a:p>
        </p:txBody>
      </p:sp>
      <p:sp>
        <p:nvSpPr>
          <p:cNvPr id="29" name="Line 24"/>
          <p:cNvSpPr>
            <a:spLocks noChangeShapeType="1"/>
          </p:cNvSpPr>
          <p:nvPr/>
        </p:nvSpPr>
        <p:spPr bwMode="auto">
          <a:xfrm>
            <a:off x="4572000" y="3714750"/>
            <a:ext cx="0" cy="76200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 sz="1100"/>
          </a:p>
        </p:txBody>
      </p:sp>
      <p:sp>
        <p:nvSpPr>
          <p:cNvPr id="30" name="Line 26"/>
          <p:cNvSpPr>
            <a:spLocks noChangeShapeType="1"/>
          </p:cNvSpPr>
          <p:nvPr/>
        </p:nvSpPr>
        <p:spPr bwMode="auto">
          <a:xfrm>
            <a:off x="3581400" y="4705350"/>
            <a:ext cx="1981200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100"/>
          </a:p>
        </p:txBody>
      </p:sp>
      <p:sp>
        <p:nvSpPr>
          <p:cNvPr id="31" name="Rectangle 28"/>
          <p:cNvSpPr>
            <a:spLocks noChangeArrowheads="1"/>
          </p:cNvSpPr>
          <p:nvPr/>
        </p:nvSpPr>
        <p:spPr bwMode="auto">
          <a:xfrm>
            <a:off x="4467225" y="4765675"/>
            <a:ext cx="184150" cy="92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r-Latn-CS" sz="1100"/>
          </a:p>
        </p:txBody>
      </p:sp>
      <p:sp>
        <p:nvSpPr>
          <p:cNvPr id="32" name="Line 29"/>
          <p:cNvSpPr>
            <a:spLocks noChangeShapeType="1"/>
          </p:cNvSpPr>
          <p:nvPr/>
        </p:nvSpPr>
        <p:spPr bwMode="auto">
          <a:xfrm>
            <a:off x="6234112" y="4705350"/>
            <a:ext cx="1898650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100"/>
          </a:p>
        </p:txBody>
      </p:sp>
      <p:sp>
        <p:nvSpPr>
          <p:cNvPr id="33" name="Rectangle 31"/>
          <p:cNvSpPr>
            <a:spLocks noChangeArrowheads="1"/>
          </p:cNvSpPr>
          <p:nvPr/>
        </p:nvSpPr>
        <p:spPr bwMode="auto">
          <a:xfrm>
            <a:off x="7553325" y="4741863"/>
            <a:ext cx="184150" cy="92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r-Latn-CS" sz="1100"/>
          </a:p>
        </p:txBody>
      </p:sp>
      <p:sp>
        <p:nvSpPr>
          <p:cNvPr id="34" name="Line 32"/>
          <p:cNvSpPr>
            <a:spLocks noChangeShapeType="1"/>
          </p:cNvSpPr>
          <p:nvPr/>
        </p:nvSpPr>
        <p:spPr bwMode="auto">
          <a:xfrm>
            <a:off x="990600" y="4705350"/>
            <a:ext cx="1905000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100"/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1547813" y="4765675"/>
            <a:ext cx="184150" cy="92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r-Latn-CS" sz="1100"/>
          </a:p>
        </p:txBody>
      </p:sp>
      <p:sp>
        <p:nvSpPr>
          <p:cNvPr id="36" name="Rectangle 41"/>
          <p:cNvSpPr>
            <a:spLocks noChangeArrowheads="1"/>
          </p:cNvSpPr>
          <p:nvPr/>
        </p:nvSpPr>
        <p:spPr bwMode="auto">
          <a:xfrm>
            <a:off x="6477000" y="2952750"/>
            <a:ext cx="1619034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sz="1800" dirty="0">
                <a:latin typeface="+mn-lt"/>
              </a:rPr>
              <a:t>Right-Skewed</a:t>
            </a:r>
          </a:p>
        </p:txBody>
      </p:sp>
      <p:sp>
        <p:nvSpPr>
          <p:cNvPr id="37" name="Rectangle 42"/>
          <p:cNvSpPr>
            <a:spLocks noChangeArrowheads="1"/>
          </p:cNvSpPr>
          <p:nvPr/>
        </p:nvSpPr>
        <p:spPr bwMode="auto">
          <a:xfrm>
            <a:off x="990600" y="3028950"/>
            <a:ext cx="1465146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sz="1800" dirty="0">
                <a:latin typeface="+mn-lt"/>
              </a:rPr>
              <a:t>Left-Skewed</a:t>
            </a:r>
            <a:endParaRPr lang="en-US" sz="2000" dirty="0">
              <a:latin typeface="+mn-lt"/>
            </a:endParaRPr>
          </a:p>
        </p:txBody>
      </p:sp>
      <p:sp>
        <p:nvSpPr>
          <p:cNvPr id="38" name="Rectangle 43"/>
          <p:cNvSpPr>
            <a:spLocks noChangeArrowheads="1"/>
          </p:cNvSpPr>
          <p:nvPr/>
        </p:nvSpPr>
        <p:spPr bwMode="auto">
          <a:xfrm>
            <a:off x="3886200" y="2876550"/>
            <a:ext cx="1272785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sz="1800" dirty="0"/>
              <a:t>Symmetric</a:t>
            </a:r>
            <a:endParaRPr lang="en-US" sz="2000" dirty="0">
              <a:latin typeface="+mn-lt"/>
            </a:endParaRPr>
          </a:p>
        </p:txBody>
      </p:sp>
      <p:sp>
        <p:nvSpPr>
          <p:cNvPr id="40" name="Google Shape;469;p14"/>
          <p:cNvSpPr txBox="1">
            <a:spLocks/>
          </p:cNvSpPr>
          <p:nvPr/>
        </p:nvSpPr>
        <p:spPr>
          <a:xfrm>
            <a:off x="533400" y="2266950"/>
            <a:ext cx="3505200" cy="5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OBLIK</a:t>
            </a:r>
            <a:r>
              <a:rPr kumimoji="0" lang="sr-Latn-BA" sz="2400" b="1" i="0" u="none" strike="noStrike" kern="0" cap="none" spc="0" normalizeH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 DISTRIBUCIJE:</a:t>
            </a:r>
            <a:endParaRPr kumimoji="0" lang="sr-Latn-BA" sz="24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1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10" name="Google Shape;478;p15"/>
          <p:cNvSpPr txBox="1">
            <a:spLocks/>
          </p:cNvSpPr>
          <p:nvPr/>
        </p:nvSpPr>
        <p:spPr>
          <a:xfrm>
            <a:off x="381000" y="209550"/>
            <a:ext cx="7620000" cy="11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MJERE VARIJABILITETA</a:t>
            </a:r>
            <a:endParaRPr kumimoji="0" lang="en-US" sz="72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Oswald"/>
              <a:sym typeface="Oswald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1200150"/>
            <a:ext cx="7086600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BA" dirty="0" smtClean="0"/>
              <a:t>Daju informacije o </a:t>
            </a:r>
            <a:r>
              <a:rPr lang="sr-Latn-BA" b="1" dirty="0" smtClean="0"/>
              <a:t>raspršenosti ili varijabilnosti </a:t>
            </a:r>
            <a:r>
              <a:rPr lang="sr-Latn-BA" dirty="0" smtClean="0"/>
              <a:t>podataka.</a:t>
            </a:r>
            <a:endParaRPr lang="en-US" dirty="0"/>
          </a:p>
        </p:txBody>
      </p:sp>
      <p:sp>
        <p:nvSpPr>
          <p:cNvPr id="6" name="Google Shape;469;p14"/>
          <p:cNvSpPr txBox="1">
            <a:spLocks/>
          </p:cNvSpPr>
          <p:nvPr/>
        </p:nvSpPr>
        <p:spPr>
          <a:xfrm>
            <a:off x="304800" y="2647950"/>
            <a:ext cx="1905000" cy="6858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RANG</a:t>
            </a:r>
            <a:endParaRPr kumimoji="0" lang="sr-Latn-BA" sz="18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  <p:sp>
        <p:nvSpPr>
          <p:cNvPr id="7" name="Google Shape;469;p14"/>
          <p:cNvSpPr txBox="1">
            <a:spLocks/>
          </p:cNvSpPr>
          <p:nvPr/>
        </p:nvSpPr>
        <p:spPr>
          <a:xfrm>
            <a:off x="304800" y="4171950"/>
            <a:ext cx="2362200" cy="6858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INTERKVARTILNA</a:t>
            </a:r>
            <a:r>
              <a:rPr kumimoji="0" lang="sr-Latn-BA" sz="1800" b="1" i="0" u="none" strike="noStrike" kern="0" cap="none" spc="0" normalizeH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 RAZLIKA</a:t>
            </a:r>
            <a:endParaRPr kumimoji="0" lang="sr-Latn-BA" sz="18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  <p:sp>
        <p:nvSpPr>
          <p:cNvPr id="8" name="Google Shape;469;p14"/>
          <p:cNvSpPr txBox="1">
            <a:spLocks/>
          </p:cNvSpPr>
          <p:nvPr/>
        </p:nvSpPr>
        <p:spPr>
          <a:xfrm>
            <a:off x="304800" y="3409950"/>
            <a:ext cx="1905000" cy="6858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STANDARDNA</a:t>
            </a:r>
            <a:r>
              <a:rPr kumimoji="0" lang="sr-Latn-BA" sz="1800" b="1" i="0" u="none" strike="noStrike" kern="0" cap="none" spc="0" normalizeH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 DEVIJACIJA</a:t>
            </a:r>
            <a:endParaRPr kumimoji="0" lang="sr-Latn-BA" sz="18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  <p:sp>
        <p:nvSpPr>
          <p:cNvPr id="9" name="Google Shape;469;p14"/>
          <p:cNvSpPr txBox="1">
            <a:spLocks/>
          </p:cNvSpPr>
          <p:nvPr/>
        </p:nvSpPr>
        <p:spPr>
          <a:xfrm>
            <a:off x="2286000" y="3409950"/>
            <a:ext cx="1905000" cy="6858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KOEFICIJENT VARIJACIJE</a:t>
            </a:r>
            <a:endParaRPr kumimoji="0" lang="sr-Latn-BA" sz="18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  <p:sp>
        <p:nvSpPr>
          <p:cNvPr id="12" name="Google Shape;469;p14"/>
          <p:cNvSpPr txBox="1">
            <a:spLocks/>
          </p:cNvSpPr>
          <p:nvPr/>
        </p:nvSpPr>
        <p:spPr>
          <a:xfrm>
            <a:off x="2286000" y="2647950"/>
            <a:ext cx="1905000" cy="6858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VARIJANSA</a:t>
            </a:r>
            <a:endParaRPr kumimoji="0" lang="sr-Latn-BA" sz="18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  <p:pic>
        <p:nvPicPr>
          <p:cNvPr id="14" name="Picture 26" descr="normalcurv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1962150"/>
            <a:ext cx="2577222" cy="1943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5257800" y="4019550"/>
            <a:ext cx="3581400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r-Latn-BA" sz="1600" b="1" i="1" dirty="0" smtClean="0">
                <a:solidFill>
                  <a:schemeClr val="bg1"/>
                </a:solidFill>
              </a:rPr>
              <a:t>Isti centar, ali različit varijabilitet!</a:t>
            </a:r>
            <a:endParaRPr lang="en-US" sz="16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Quince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1393</Words>
  <Application>Microsoft Office PowerPoint</Application>
  <PresentationFormat>On-screen Show (16:9)</PresentationFormat>
  <Paragraphs>408</Paragraphs>
  <Slides>29</Slides>
  <Notes>28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43" baseType="lpstr">
      <vt:lpstr>Oswald</vt:lpstr>
      <vt:lpstr>Segoe UI Light</vt:lpstr>
      <vt:lpstr>Arial</vt:lpstr>
      <vt:lpstr>Wingdings</vt:lpstr>
      <vt:lpstr>Verdana</vt:lpstr>
      <vt:lpstr>Times New Roman</vt:lpstr>
      <vt:lpstr>Calibri</vt:lpstr>
      <vt:lpstr>Courier New</vt:lpstr>
      <vt:lpstr>Segoe UI Black</vt:lpstr>
      <vt:lpstr>Symbol</vt:lpstr>
      <vt:lpstr>Source Sans Pro</vt:lpstr>
      <vt:lpstr>Quince template</vt:lpstr>
      <vt:lpstr>Equation</vt:lpstr>
      <vt:lpstr>Microsoft Equation 2.0</vt:lpstr>
      <vt:lpstr>DESKRIPTIVNA ANALIZA</vt:lpstr>
      <vt:lpstr>NAKON OVOG POGLAVLJA MOŽEMO...</vt:lpstr>
      <vt:lpstr>KLASIFIKACIJA DESKRIPTIVNIH MJERA</vt:lpstr>
      <vt:lpstr>PowerPoint Presentation</vt:lpstr>
      <vt:lpstr>ARITMETIČKA SREDINA (Mean)</vt:lpstr>
      <vt:lpstr>MEDIJANA (Median)</vt:lpstr>
      <vt:lpstr>MODUS (Mode)</vt:lpstr>
      <vt:lpstr>DRUGE MJERE CENTRALNE TENDENCIJE</vt:lpstr>
      <vt:lpstr>PowerPoint Presentation</vt:lpstr>
      <vt:lpstr>RANG</vt:lpstr>
      <vt:lpstr>INTERKVARTILNA RAZLIKA</vt:lpstr>
      <vt:lpstr>KVARTILI</vt:lpstr>
      <vt:lpstr>KVARTILI</vt:lpstr>
      <vt:lpstr>VARIJANSA</vt:lpstr>
      <vt:lpstr>STANDARDNA DEVIJACIJA</vt:lpstr>
      <vt:lpstr>KOEFICIJENT VARIJACIJE</vt:lpstr>
      <vt:lpstr>MJERE OBLIKA RASPOREDA</vt:lpstr>
      <vt:lpstr>ZADATAK 1</vt:lpstr>
      <vt:lpstr>FORMIRANJE SERIJE</vt:lpstr>
      <vt:lpstr>SREDINE – IZRAČUNATE MJERE</vt:lpstr>
      <vt:lpstr>RADNA TABELA</vt:lpstr>
      <vt:lpstr>MODUS I MEDIJANA</vt:lpstr>
      <vt:lpstr>MJERE DISPERZIJE</vt:lpstr>
      <vt:lpstr>MJERE OBLIKA RASPOREDA</vt:lpstr>
      <vt:lpstr>PowerPoint Presentation</vt:lpstr>
      <vt:lpstr>ZADACI ZA VJEŽBU (1)</vt:lpstr>
      <vt:lpstr>ZADACI ZA VJEŽBU (2)</vt:lpstr>
      <vt:lpstr>ZADACI ZA VJEŽBU (3)</vt:lpstr>
      <vt:lpstr>Hvala na pažnji!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</dc:title>
  <dc:creator>WIN7</dc:creator>
  <cp:lastModifiedBy>Bojan</cp:lastModifiedBy>
  <cp:revision>44</cp:revision>
  <dcterms:modified xsi:type="dcterms:W3CDTF">2020-02-24T11:53:40Z</dcterms:modified>
</cp:coreProperties>
</file>