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310" r:id="rId3"/>
    <p:sldId id="294" r:id="rId4"/>
    <p:sldId id="295" r:id="rId5"/>
    <p:sldId id="297" r:id="rId6"/>
    <p:sldId id="298" r:id="rId7"/>
    <p:sldId id="300" r:id="rId8"/>
    <p:sldId id="302" r:id="rId9"/>
    <p:sldId id="304" r:id="rId10"/>
    <p:sldId id="305" r:id="rId11"/>
    <p:sldId id="306" r:id="rId12"/>
    <p:sldId id="307" r:id="rId13"/>
    <p:sldId id="308" r:id="rId14"/>
    <p:sldId id="309" r:id="rId15"/>
    <p:sldId id="268" r:id="rId16"/>
  </p:sldIdLst>
  <p:sldSz cx="9144000" cy="5143500" type="screen16x9"/>
  <p:notesSz cx="6858000" cy="9144000"/>
  <p:embeddedFontLst>
    <p:embeddedFont>
      <p:font typeface="Segoe UI Black" charset="0"/>
      <p:bold r:id="rId18"/>
      <p:boldItalic r:id="rId19"/>
    </p:embeddedFont>
    <p:embeddedFont>
      <p:font typeface="Oswald" charset="0"/>
      <p:regular r:id="rId20"/>
      <p:bold r:id="rId21"/>
    </p:embeddedFont>
    <p:embeddedFont>
      <p:font typeface="Segoe UI Light" pitchFamily="34" charset="0"/>
      <p:regular r:id="rId22"/>
    </p:embeddedFont>
    <p:embeddedFont>
      <p:font typeface="Source Sans Pro" charset="0"/>
      <p:regular r:id="rId23"/>
      <p:bold r:id="rId24"/>
      <p:italic r:id="rId25"/>
      <p:boldItalic r:id="rId26"/>
    </p:embeddedFont>
    <p:embeddedFont>
      <p:font typeface="Cambria Math" pitchFamily="18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>
      <p:cViewPr varScale="1">
        <p:scale>
          <a:sx n="98" d="100"/>
          <a:sy n="98" d="100"/>
        </p:scale>
        <p:origin x="-600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9475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0" y="2952750"/>
            <a:ext cx="91440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4400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 </a:t>
            </a:r>
            <a:r>
              <a:rPr lang="sr-Latn-BA" sz="4400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STATISTIKA CIJENA I ŽIVOTNOG STANDARDA</a:t>
            </a:r>
            <a:endParaRPr b="0" dirty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1887150" y="514350"/>
            <a:ext cx="53697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581400"/>
          </a:xfrm>
        </p:spPr>
        <p:txBody>
          <a:bodyPr/>
          <a:lstStyle/>
          <a:p>
            <a:pPr marL="114300" lvl="0" indent="0">
              <a:buNone/>
            </a:pPr>
            <a:r>
              <a:rPr lang="sr-Cyrl-CS" dirty="0"/>
              <a:t>Dati su podaci o kretanju indeksa cijena na malo u periodu 1998-2002:</a:t>
            </a: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r>
              <a:rPr lang="sr-Latn-BA" dirty="0"/>
              <a:t>a) </a:t>
            </a:r>
            <a:r>
              <a:rPr lang="sr-Cyrl-CS" dirty="0"/>
              <a:t>Izračunati indeks cijena za period 199</a:t>
            </a:r>
            <a:r>
              <a:rPr lang="en-US" dirty="0"/>
              <a:t>9</a:t>
            </a:r>
            <a:r>
              <a:rPr lang="sr-Latn-BA" dirty="0"/>
              <a:t> </a:t>
            </a:r>
            <a:r>
              <a:rPr lang="sr-Cyrl-CS" dirty="0"/>
              <a:t>-200</a:t>
            </a:r>
            <a:r>
              <a:rPr lang="en-US" dirty="0"/>
              <a:t>3</a:t>
            </a:r>
            <a:r>
              <a:rPr lang="sr-Cyrl-CS" dirty="0"/>
              <a:t>, ako je indeks cijena za period 1998</a:t>
            </a:r>
            <a:r>
              <a:rPr lang="sr-Latn-BA" dirty="0"/>
              <a:t> </a:t>
            </a:r>
            <a:r>
              <a:rPr lang="sr-Cyrl-CS" dirty="0"/>
              <a:t>- 2003. </a:t>
            </a:r>
            <a:r>
              <a:rPr lang="sr-Latn-BA" dirty="0"/>
              <a:t>iznosio </a:t>
            </a:r>
            <a:r>
              <a:rPr lang="sr-Cyrl-CS" dirty="0"/>
              <a:t>104</a:t>
            </a:r>
            <a:r>
              <a:rPr lang="sr-Latn-BA" dirty="0"/>
              <a:t>.</a:t>
            </a:r>
            <a:endParaRPr lang="en-US" dirty="0"/>
          </a:p>
          <a:p>
            <a:pPr marL="114300" indent="0">
              <a:buNone/>
            </a:pPr>
            <a:r>
              <a:rPr lang="sr-Cyrl-CS" dirty="0"/>
              <a:t>b)</a:t>
            </a:r>
            <a:r>
              <a:rPr lang="sr-Latn-BA" dirty="0"/>
              <a:t> Koliko su se prosječno godišnje mijenjale cijene na malo u periodu 1999-2003? (samostalno)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Cyrl-BA" dirty="0"/>
              <a:t>4</a:t>
            </a:r>
            <a:r>
              <a:rPr lang="sr-Latn-RS" dirty="0"/>
              <a:t>. ZADATAK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42470682"/>
              </p:ext>
            </p:extLst>
          </p:nvPr>
        </p:nvGraphicFramePr>
        <p:xfrm>
          <a:off x="1143000" y="1428750"/>
          <a:ext cx="6553199" cy="114300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334765">
                  <a:extLst>
                    <a:ext uri="{9D8B030D-6E8A-4147-A177-3AD203B41FA5}">
                      <a16:colId xmlns:a16="http://schemas.microsoft.com/office/drawing/2014/main" xmlns="" val="1216157741"/>
                    </a:ext>
                  </a:extLst>
                </a:gridCol>
                <a:gridCol w="999508">
                  <a:extLst>
                    <a:ext uri="{9D8B030D-6E8A-4147-A177-3AD203B41FA5}">
                      <a16:colId xmlns:a16="http://schemas.microsoft.com/office/drawing/2014/main" xmlns="" val="1406373019"/>
                    </a:ext>
                  </a:extLst>
                </a:gridCol>
                <a:gridCol w="1109955">
                  <a:extLst>
                    <a:ext uri="{9D8B030D-6E8A-4147-A177-3AD203B41FA5}">
                      <a16:colId xmlns:a16="http://schemas.microsoft.com/office/drawing/2014/main" xmlns="" val="1577077342"/>
                    </a:ext>
                  </a:extLst>
                </a:gridCol>
                <a:gridCol w="1109955">
                  <a:extLst>
                    <a:ext uri="{9D8B030D-6E8A-4147-A177-3AD203B41FA5}">
                      <a16:colId xmlns:a16="http://schemas.microsoft.com/office/drawing/2014/main" xmlns="" val="1349519922"/>
                    </a:ext>
                  </a:extLst>
                </a:gridCol>
                <a:gridCol w="999508">
                  <a:extLst>
                    <a:ext uri="{9D8B030D-6E8A-4147-A177-3AD203B41FA5}">
                      <a16:colId xmlns:a16="http://schemas.microsoft.com/office/drawing/2014/main" xmlns="" val="1986951158"/>
                    </a:ext>
                  </a:extLst>
                </a:gridCol>
                <a:gridCol w="999508">
                  <a:extLst>
                    <a:ext uri="{9D8B030D-6E8A-4147-A177-3AD203B41FA5}">
                      <a16:colId xmlns:a16="http://schemas.microsoft.com/office/drawing/2014/main" xmlns="" val="190937393"/>
                    </a:ext>
                  </a:extLst>
                </a:gridCol>
              </a:tblGrid>
              <a:tr h="28575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Opis indeksa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Indeks u 2002. godini sa bazama iz: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2662343"/>
                  </a:ext>
                </a:extLst>
              </a:tr>
              <a:tr h="285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1998=100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1999=100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2000=100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2001=100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2002=100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1544307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Vrijednost indeksa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104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103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98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103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100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62411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83463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04800" y="133350"/>
                <a:ext cx="8610600" cy="43434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Cyrl-CS" dirty="0"/>
                  <a:t>a) Izračunati indeks cijena za period 199</a:t>
                </a:r>
                <a:r>
                  <a:rPr lang="en-US" dirty="0"/>
                  <a:t>9</a:t>
                </a:r>
                <a:r>
                  <a:rPr lang="sr-Latn-BA" dirty="0"/>
                  <a:t> </a:t>
                </a:r>
                <a:r>
                  <a:rPr lang="sr-Cyrl-CS" dirty="0"/>
                  <a:t>-200</a:t>
                </a:r>
                <a:r>
                  <a:rPr lang="en-US" dirty="0"/>
                  <a:t>3</a:t>
                </a:r>
                <a:r>
                  <a:rPr lang="sr-Cyrl-CS" dirty="0"/>
                  <a:t>. godina, ako je indeks cijena za period 1998</a:t>
                </a:r>
                <a:r>
                  <a:rPr lang="sr-Latn-BA" dirty="0"/>
                  <a:t> </a:t>
                </a:r>
                <a:r>
                  <a:rPr lang="sr-Cyrl-CS" dirty="0"/>
                  <a:t>- 2003. godina 104</a:t>
                </a:r>
                <a:r>
                  <a:rPr lang="sr-Latn-BA" dirty="0"/>
                  <a:t>.</a:t>
                </a:r>
                <a:endParaRPr lang="en-US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1998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2003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=104</m:t>
                      </m:r>
                    </m:oMath>
                  </m:oMathPara>
                </a14:m>
                <a:endParaRPr lang="sr-Latn-BA" b="0" dirty="0"/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199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2003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/>
              </a:p>
              <a:p>
                <a:pPr marL="114300" lvl="0" indent="0">
                  <a:buNone/>
                </a:pPr>
                <a:r>
                  <a:rPr lang="en-US" dirty="0" err="1"/>
                  <a:t>Indeks</a:t>
                </a:r>
                <a:r>
                  <a:rPr lang="en-US" dirty="0"/>
                  <a:t> </a:t>
                </a:r>
                <a:r>
                  <a:rPr lang="en-US" dirty="0" err="1"/>
                  <a:t>za</a:t>
                </a:r>
                <a:r>
                  <a:rPr lang="en-US" dirty="0"/>
                  <a:t> period 1999-2003 je: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199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2003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199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2003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1998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1999</m:t>
                              </m:r>
                            </m:sup>
                          </m:sSubSup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  <a:p>
                <a:pPr marL="114300" lvl="0" indent="0">
                  <a:buNone/>
                </a:pPr>
                <a:r>
                  <a:rPr lang="sr-Latn-BA" dirty="0"/>
                  <a:t>Nepoznat je </a:t>
                </a:r>
                <a:r>
                  <a:rPr lang="en-US" dirty="0" err="1"/>
                  <a:t>indeks</a:t>
                </a:r>
                <a:r>
                  <a:rPr lang="en-US" dirty="0"/>
                  <a:t> za period 1998-1999, pa </a:t>
                </a:r>
                <a:r>
                  <a:rPr lang="sr-Latn-BA" dirty="0"/>
                  <a:t>se računa:</a:t>
                </a:r>
                <a:endParaRPr lang="en-US" dirty="0"/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1998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1999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1998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199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2002</m:t>
                              </m:r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103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=100,97</m:t>
                      </m:r>
                    </m:oMath>
                  </m:oMathPara>
                </a14:m>
                <a:endParaRPr lang="sr-Latn-R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33350"/>
                <a:ext cx="8610600" cy="43434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597329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609600" y="742950"/>
            <a:ext cx="7772400" cy="30480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57174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42475" y="361950"/>
            <a:ext cx="8763000" cy="4464250"/>
          </a:xfrm>
        </p:spPr>
        <p:txBody>
          <a:bodyPr/>
          <a:lstStyle/>
          <a:p>
            <a:pPr marL="114300" lvl="0" indent="0">
              <a:buNone/>
            </a:pP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o </a:t>
            </a:r>
            <a:r>
              <a:rPr lang="en-US" dirty="0" err="1"/>
              <a:t>isplaćenim</a:t>
            </a:r>
            <a:r>
              <a:rPr lang="en-US" dirty="0"/>
              <a:t> </a:t>
            </a:r>
            <a:r>
              <a:rPr lang="en-US" dirty="0" err="1"/>
              <a:t>platama</a:t>
            </a:r>
            <a:r>
              <a:rPr lang="en-US" dirty="0"/>
              <a:t> u </a:t>
            </a:r>
            <a:r>
              <a:rPr lang="en-US" dirty="0" err="1"/>
              <a:t>periodu</a:t>
            </a:r>
            <a:r>
              <a:rPr lang="en-US" dirty="0"/>
              <a:t> 2000-2004. </a:t>
            </a:r>
            <a:r>
              <a:rPr lang="en-US" dirty="0" err="1"/>
              <a:t>godine</a:t>
            </a:r>
            <a:r>
              <a:rPr lang="en-US" dirty="0"/>
              <a:t>.</a:t>
            </a:r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Masa </a:t>
            </a:r>
            <a:r>
              <a:rPr lang="en-US" dirty="0" err="1"/>
              <a:t>isplaćenih</a:t>
            </a:r>
            <a:r>
              <a:rPr lang="en-US" dirty="0"/>
              <a:t> </a:t>
            </a:r>
            <a:r>
              <a:rPr lang="en-US" dirty="0" err="1"/>
              <a:t>plata</a:t>
            </a:r>
            <a:r>
              <a:rPr lang="en-US" dirty="0"/>
              <a:t> za NK </a:t>
            </a:r>
            <a:r>
              <a:rPr lang="en-US" dirty="0" err="1"/>
              <a:t>radnike</a:t>
            </a:r>
            <a:r>
              <a:rPr lang="en-US" dirty="0"/>
              <a:t> se </a:t>
            </a:r>
            <a:r>
              <a:rPr lang="en-US" dirty="0" err="1"/>
              <a:t>smanjila</a:t>
            </a:r>
            <a:r>
              <a:rPr lang="en-US" dirty="0"/>
              <a:t> u </a:t>
            </a:r>
            <a:r>
              <a:rPr lang="en-US" dirty="0" err="1"/>
              <a:t>posmatranom</a:t>
            </a:r>
            <a:r>
              <a:rPr lang="en-US" dirty="0"/>
              <a:t> </a:t>
            </a:r>
            <a:r>
              <a:rPr lang="en-US" dirty="0" err="1"/>
              <a:t>periodu</a:t>
            </a:r>
            <a:r>
              <a:rPr lang="en-US" dirty="0"/>
              <a:t> za 2,5%, za KV </a:t>
            </a:r>
            <a:r>
              <a:rPr lang="en-US" dirty="0" err="1"/>
              <a:t>radnike</a:t>
            </a:r>
            <a:r>
              <a:rPr lang="en-US" dirty="0"/>
              <a:t> se </a:t>
            </a:r>
            <a:r>
              <a:rPr lang="en-US" dirty="0" err="1"/>
              <a:t>povećala</a:t>
            </a:r>
            <a:r>
              <a:rPr lang="en-US" dirty="0"/>
              <a:t> za 2,4%, a za VKV </a:t>
            </a:r>
            <a:r>
              <a:rPr lang="en-US" dirty="0" err="1"/>
              <a:t>radnike</a:t>
            </a:r>
            <a:r>
              <a:rPr lang="en-US" dirty="0"/>
              <a:t> se </a:t>
            </a:r>
            <a:r>
              <a:rPr lang="en-US" dirty="0" err="1"/>
              <a:t>povećala</a:t>
            </a:r>
            <a:r>
              <a:rPr lang="en-US" dirty="0"/>
              <a:t> za 5,4%.</a:t>
            </a:r>
            <a:r>
              <a:rPr lang="sr-Latn-BA" dirty="0"/>
              <a:t> </a:t>
            </a:r>
          </a:p>
          <a:p>
            <a:pPr marL="114300" indent="0">
              <a:buNone/>
            </a:pPr>
            <a:r>
              <a:rPr lang="en-US" dirty="0" err="1"/>
              <a:t>Izračunati</a:t>
            </a:r>
            <a:r>
              <a:rPr lang="en-US" dirty="0"/>
              <a:t>:</a:t>
            </a:r>
          </a:p>
          <a:p>
            <a:pPr marL="114300" indent="0">
              <a:buNone/>
            </a:pPr>
            <a:r>
              <a:rPr lang="en-US" dirty="0"/>
              <a:t>a) </a:t>
            </a:r>
            <a:r>
              <a:rPr lang="en-US" dirty="0" err="1"/>
              <a:t>Grupni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plata</a:t>
            </a:r>
            <a:r>
              <a:rPr lang="en-US" dirty="0"/>
              <a:t> </a:t>
            </a:r>
            <a:r>
              <a:rPr lang="en-US" dirty="0" err="1"/>
              <a:t>postojanog</a:t>
            </a:r>
            <a:r>
              <a:rPr lang="en-US" dirty="0"/>
              <a:t> </a:t>
            </a:r>
            <a:r>
              <a:rPr lang="en-US" dirty="0" err="1"/>
              <a:t>sastava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.</a:t>
            </a:r>
          </a:p>
          <a:p>
            <a:pPr marL="114300" indent="0">
              <a:buNone/>
            </a:pPr>
            <a:r>
              <a:rPr lang="en-US" dirty="0"/>
              <a:t>b) </a:t>
            </a:r>
            <a:r>
              <a:rPr lang="en-US" dirty="0" err="1"/>
              <a:t>Individualni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plata</a:t>
            </a:r>
            <a:r>
              <a:rPr lang="en-US" dirty="0"/>
              <a:t> za KV </a:t>
            </a:r>
            <a:r>
              <a:rPr lang="en-US" dirty="0" err="1"/>
              <a:t>radnike</a:t>
            </a:r>
            <a:r>
              <a:rPr lang="en-US" dirty="0"/>
              <a:t>.</a:t>
            </a:r>
          </a:p>
          <a:p>
            <a:pPr marL="114300" indent="0">
              <a:buNone/>
            </a:pPr>
            <a:r>
              <a:rPr lang="sr-Latn-BA" dirty="0"/>
              <a:t>c</a:t>
            </a:r>
            <a:r>
              <a:rPr lang="en-US" dirty="0"/>
              <a:t>) </a:t>
            </a:r>
            <a:r>
              <a:rPr lang="en-US" dirty="0" err="1"/>
              <a:t>Prosječni</a:t>
            </a:r>
            <a:r>
              <a:rPr lang="en-US" dirty="0"/>
              <a:t> </a:t>
            </a:r>
            <a:r>
              <a:rPr lang="en-US" dirty="0" err="1"/>
              <a:t>godišnji</a:t>
            </a:r>
            <a:r>
              <a:rPr lang="en-US" dirty="0"/>
              <a:t> </a:t>
            </a:r>
            <a:r>
              <a:rPr lang="en-US" dirty="0" err="1"/>
              <a:t>porast</a:t>
            </a:r>
            <a:r>
              <a:rPr lang="en-US" dirty="0"/>
              <a:t> plate za KV </a:t>
            </a:r>
            <a:r>
              <a:rPr lang="en-US" dirty="0" err="1"/>
              <a:t>radnike</a:t>
            </a:r>
            <a:r>
              <a:rPr lang="en-US" dirty="0"/>
              <a:t>.</a:t>
            </a:r>
            <a:r>
              <a:rPr lang="sr-Latn-BA" dirty="0"/>
              <a:t> (samostalno)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73700" y="-182400"/>
            <a:ext cx="6996600" cy="715800"/>
          </a:xfrm>
        </p:spPr>
        <p:txBody>
          <a:bodyPr/>
          <a:lstStyle/>
          <a:p>
            <a:r>
              <a:rPr lang="en-US" dirty="0"/>
              <a:t>5</a:t>
            </a:r>
            <a:r>
              <a:rPr lang="sr-Latn-RS" dirty="0"/>
              <a:t>. ZADATAK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19398952"/>
              </p:ext>
            </p:extLst>
          </p:nvPr>
        </p:nvGraphicFramePr>
        <p:xfrm>
          <a:off x="1447800" y="956945"/>
          <a:ext cx="5444490" cy="1348105"/>
        </p:xfrm>
        <a:graphic>
          <a:graphicData uri="http://schemas.openxmlformats.org/drawingml/2006/table">
            <a:tbl>
              <a:tblPr firstRow="1" firstCol="1" bandRow="1">
                <a:tableStyleId>{B057B260-235A-4DA7-9D08-349C70A2B37C}</a:tableStyleId>
              </a:tblPr>
              <a:tblGrid>
                <a:gridCol w="1814830">
                  <a:extLst>
                    <a:ext uri="{9D8B030D-6E8A-4147-A177-3AD203B41FA5}">
                      <a16:colId xmlns:a16="http://schemas.microsoft.com/office/drawing/2014/main" xmlns="" val="1054461500"/>
                    </a:ext>
                  </a:extLst>
                </a:gridCol>
                <a:gridCol w="1814830">
                  <a:extLst>
                    <a:ext uri="{9D8B030D-6E8A-4147-A177-3AD203B41FA5}">
                      <a16:colId xmlns:a16="http://schemas.microsoft.com/office/drawing/2014/main" xmlns="" val="2971750456"/>
                    </a:ext>
                  </a:extLst>
                </a:gridCol>
                <a:gridCol w="1814830">
                  <a:extLst>
                    <a:ext uri="{9D8B030D-6E8A-4147-A177-3AD203B41FA5}">
                      <a16:colId xmlns:a16="http://schemas.microsoft.com/office/drawing/2014/main" xmlns="" val="745121759"/>
                    </a:ext>
                  </a:extLst>
                </a:gridCol>
              </a:tblGrid>
              <a:tr h="15367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Kategorija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Broj radnika 2000. godine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Broj</a:t>
                      </a:r>
                      <a:r>
                        <a:rPr lang="en-US" sz="1200" b="1" dirty="0">
                          <a:effectLst/>
                        </a:rPr>
                        <a:t> </a:t>
                      </a:r>
                      <a:r>
                        <a:rPr lang="en-US" sz="1200" b="1" dirty="0" err="1">
                          <a:effectLst/>
                        </a:rPr>
                        <a:t>radnika</a:t>
                      </a:r>
                      <a:r>
                        <a:rPr lang="en-US" sz="1200" b="1" dirty="0">
                          <a:effectLst/>
                        </a:rPr>
                        <a:t> 2004. </a:t>
                      </a:r>
                      <a:r>
                        <a:rPr lang="en-US" sz="1200" b="1" dirty="0" err="1">
                          <a:effectLst/>
                        </a:rPr>
                        <a:t>godine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501247187"/>
                  </a:ext>
                </a:extLst>
              </a:tr>
              <a:tr h="2508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</a:t>
                      </a:r>
                      <a:r>
                        <a:rPr lang="en-US" sz="1200" b="1" baseline="-25000" dirty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</a:t>
                      </a:r>
                      <a:r>
                        <a:rPr lang="en-US" sz="1200" b="1" baseline="-25000" dirty="0">
                          <a:effectLst/>
                        </a:rPr>
                        <a:t>1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39334375"/>
                  </a:ext>
                </a:extLst>
              </a:tr>
              <a:tr h="96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NK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03442953"/>
                  </a:ext>
                </a:extLst>
              </a:tr>
              <a:tr h="96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KV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44774519"/>
                  </a:ext>
                </a:extLst>
              </a:tr>
              <a:tr h="96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VKV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79928325"/>
                  </a:ext>
                </a:extLst>
              </a:tr>
              <a:tr h="96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Ukupno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r>
                        <a:rPr lang="sr-Cyrl-RS" sz="1200" b="1" dirty="0" smtClean="0">
                          <a:effectLst/>
                        </a:rPr>
                        <a:t>52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55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95842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45628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09600" y="133350"/>
            <a:ext cx="7772400" cy="3048000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/>
              <a:t>a) </a:t>
            </a:r>
            <a:r>
              <a:rPr lang="en-US" b="1" dirty="0" err="1"/>
              <a:t>Grupni</a:t>
            </a:r>
            <a:r>
              <a:rPr lang="en-US" b="1" dirty="0"/>
              <a:t> </a:t>
            </a:r>
            <a:r>
              <a:rPr lang="en-US" b="1" dirty="0" err="1"/>
              <a:t>indeks</a:t>
            </a:r>
            <a:r>
              <a:rPr lang="en-US" b="1" dirty="0"/>
              <a:t> </a:t>
            </a:r>
            <a:r>
              <a:rPr lang="en-US" b="1" dirty="0" err="1"/>
              <a:t>plata</a:t>
            </a:r>
            <a:r>
              <a:rPr lang="en-US" b="1" dirty="0"/>
              <a:t> </a:t>
            </a:r>
            <a:r>
              <a:rPr lang="en-US" b="1" dirty="0" err="1"/>
              <a:t>postojanog</a:t>
            </a:r>
            <a:r>
              <a:rPr lang="en-US" b="1" dirty="0"/>
              <a:t> </a:t>
            </a:r>
            <a:r>
              <a:rPr lang="en-US" b="1" dirty="0" err="1"/>
              <a:t>sastava</a:t>
            </a:r>
            <a:r>
              <a:rPr lang="en-US" b="1" dirty="0"/>
              <a:t> </a:t>
            </a:r>
            <a:r>
              <a:rPr lang="en-US" b="1" dirty="0" err="1"/>
              <a:t>zaposlenih</a:t>
            </a:r>
            <a:r>
              <a:rPr lang="en-US" b="1" dirty="0"/>
              <a:t>.</a:t>
            </a:r>
            <a:endParaRPr lang="en-US" dirty="0"/>
          </a:p>
          <a:p>
            <a:pPr marL="114300" lvl="0" indent="0">
              <a:buNone/>
            </a:pPr>
            <a:endParaRPr lang="en-US" b="0" dirty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b="0" dirty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4811411"/>
                  </p:ext>
                </p:extLst>
              </p:nvPr>
            </p:nvGraphicFramePr>
            <p:xfrm>
              <a:off x="787791" y="1047750"/>
              <a:ext cx="6361720" cy="1666528"/>
            </p:xfrm>
            <a:graphic>
              <a:graphicData uri="http://schemas.openxmlformats.org/drawingml/2006/table">
                <a:tbl>
                  <a:tblPr>
                    <a:tableStyleId>{B057B260-235A-4DA7-9D08-349C70A2B37C}</a:tableStyleId>
                  </a:tblPr>
                  <a:tblGrid>
                    <a:gridCol w="795215">
                      <a:extLst>
                        <a:ext uri="{9D8B030D-6E8A-4147-A177-3AD203B41FA5}">
                          <a16:colId xmlns:a16="http://schemas.microsoft.com/office/drawing/2014/main" val="66007609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val="1442138972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val="2756403707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val="2643080229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val="3372277101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val="143882118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val="2074249804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val="3588922379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b="1" u="none" strike="noStrike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200" b="1" u="none" strike="noStrike" baseline="-250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b="1" u="none" strike="noStrike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200" b="1" u="none" strike="noStrike" baseline="-250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2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𝑻</m:t>
                                </m:r>
                                <m:r>
                                  <a:rPr lang="sr-Latn-BA" sz="12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sr-Latn-BA" sz="12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2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I</a:t>
                          </a:r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47467688"/>
                      </a:ext>
                    </a:extLst>
                  </a:tr>
                  <a:tr h="30233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NK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23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1,025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0,609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1,684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38,73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168,4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68692203"/>
                      </a:ext>
                    </a:extLst>
                  </a:tr>
                  <a:tr h="30233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KV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1,024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1,143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0,896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12,54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89,6</a:t>
                          </a:r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17800420"/>
                      </a:ext>
                    </a:extLst>
                  </a:tr>
                  <a:tr h="30233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VKV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15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25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1,054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1,667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0,632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9,49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63,2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788204882"/>
                      </a:ext>
                    </a:extLst>
                  </a:tr>
                  <a:tr h="30233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 err="1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Ukupno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52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55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60,76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34903900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1664811411"/>
                  </p:ext>
                </p:extLst>
              </p:nvPr>
            </p:nvGraphicFramePr>
            <p:xfrm>
              <a:off x="787791" y="1047750"/>
              <a:ext cx="6361720" cy="1666528"/>
            </p:xfrm>
            <a:graphic>
              <a:graphicData uri="http://schemas.openxmlformats.org/drawingml/2006/table">
                <a:tbl>
                  <a:tblPr>
                    <a:tableStyleId>{B057B260-235A-4DA7-9D08-349C70A2B37C}</a:tableStyleId>
                  </a:tblPr>
                  <a:tblGrid>
                    <a:gridCol w="79521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66007609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442138972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756403707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643080229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372277101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43882118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74249804"/>
                        </a:ext>
                      </a:extLst>
                    </a:gridCol>
                    <a:gridCol w="79521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588922379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b="1" u="none" strike="noStrike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200" b="1" u="none" strike="noStrike" baseline="-250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b="1" u="none" strike="noStrike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200" b="1" u="none" strike="noStrike" baseline="-250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302308" r="-403077" b="-274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399237" r="-300000" b="-274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503077" r="-202308" b="-274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598473" r="-100763" b="-274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I</a:t>
                          </a:r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747467688"/>
                      </a:ext>
                    </a:extLst>
                  </a:tr>
                  <a:tr h="30233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NK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23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1,025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0,609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1,684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38,73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168,4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68692203"/>
                      </a:ext>
                    </a:extLst>
                  </a:tr>
                  <a:tr h="30233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KV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1,024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1,143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0,896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12,54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89,6</a:t>
                          </a:r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517800420"/>
                      </a:ext>
                    </a:extLst>
                  </a:tr>
                  <a:tr h="30233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VKV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15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25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1,054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1,667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0,632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9,49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63,2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788204882"/>
                      </a:ext>
                    </a:extLst>
                  </a:tr>
                  <a:tr h="30233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 err="1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Ukupno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52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55</a:t>
                          </a:r>
                          <a:endParaRPr lang="en-US" sz="1200" b="0" i="0" u="none" strike="noStrike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200" u="none" strike="noStrike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60,76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3490390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BF635D-5CBB-4EBB-B5E4-EAC478729485}"/>
                  </a:ext>
                </a:extLst>
              </p:cNvPr>
              <p:cNvSpPr txBox="1"/>
              <p:nvPr/>
            </p:nvSpPr>
            <p:spPr>
              <a:xfrm>
                <a:off x="609600" y="3121537"/>
                <a:ext cx="4614202" cy="5866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lvl="0" indent="0">
                  <a:buNone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f>
                              <m:f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BA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𝑙</m:t>
                                </m:r>
                              </m:den>
                            </m:f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60,76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52</m:t>
                        </m:r>
                      </m:den>
                    </m:f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en-US" sz="16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sr-Latn-BA" sz="16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116,85</a:t>
                </a:r>
                <a:endParaRPr lang="en-US" sz="16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7BF635D-5CBB-4EBB-B5E4-EAC478729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3121537"/>
                <a:ext cx="4614202" cy="5866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A147943-EB06-4B9B-98CA-99570165F0E7}"/>
              </a:ext>
            </a:extLst>
          </p:cNvPr>
          <p:cNvSpPr txBox="1"/>
          <p:nvPr/>
        </p:nvSpPr>
        <p:spPr>
          <a:xfrm>
            <a:off x="7331319" y="1657350"/>
            <a:ext cx="17902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b="1" dirty="0"/>
              <a:t>b)</a:t>
            </a:r>
            <a:r>
              <a:rPr lang="pl-PL" b="1" dirty="0"/>
              <a:t> Individualni indeks plata za KV radnike</a:t>
            </a:r>
            <a:endParaRPr lang="en-US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9C5D9E8E-6F6D-40D5-9DED-8E277E9D68D8}"/>
              </a:ext>
            </a:extLst>
          </p:cNvPr>
          <p:cNvSpPr/>
          <p:nvPr/>
        </p:nvSpPr>
        <p:spPr>
          <a:xfrm>
            <a:off x="6477000" y="1876957"/>
            <a:ext cx="609600" cy="233536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3E9AF51B-AD12-4ED4-96DE-8C08BB68AFE6}"/>
              </a:ext>
            </a:extLst>
          </p:cNvPr>
          <p:cNvCxnSpPr>
            <a:cxnSpLocks/>
            <a:stCxn id="8" idx="6"/>
          </p:cNvCxnSpPr>
          <p:nvPr/>
        </p:nvCxnSpPr>
        <p:spPr>
          <a:xfrm flipV="1">
            <a:off x="7086600" y="1876957"/>
            <a:ext cx="310348" cy="1167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33989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F04BC0-901E-4772-A953-2D9AE1590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-12016"/>
            <a:ext cx="6996600" cy="715800"/>
          </a:xfrm>
        </p:spPr>
        <p:txBody>
          <a:bodyPr/>
          <a:lstStyle/>
          <a:p>
            <a:r>
              <a:rPr lang="en-US" dirty="0" err="1"/>
              <a:t>Formule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57CD4FEC-74B9-4E64-A547-876C8408729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176463" y="758830"/>
            <a:ext cx="2895600" cy="1508961"/>
          </a:xfrm>
          <a:blipFill>
            <a:blip r:embed="rId2"/>
            <a:stretch>
              <a:fillRect r="-16000" b="-34677"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C0B9F94-EB81-48F9-9173-ECC0BC552D3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390243-B676-496C-800B-BEA3BE5A9B10}"/>
                  </a:ext>
                </a:extLst>
              </p:cNvPr>
              <p:cNvSpPr txBox="1"/>
              <p:nvPr/>
            </p:nvSpPr>
            <p:spPr>
              <a:xfrm>
                <a:off x="2819400" y="927841"/>
                <a:ext cx="3048000" cy="15248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:r>
                  <a:rPr lang="sr-Latn-BA" sz="1800" b="1" i="1" dirty="0">
                    <a:latin typeface="Cambria Math" panose="02040503050406030204" pitchFamily="18" charset="0"/>
                  </a:rPr>
                  <a:t>Faktorski odnos razmjene: 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D390243-B676-496C-800B-BEA3BE5A9B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927841"/>
                <a:ext cx="3048000" cy="1524841"/>
              </a:xfrm>
              <a:prstGeom prst="rect">
                <a:avLst/>
              </a:prstGeom>
              <a:blipFill>
                <a:blip r:embed="rId3"/>
                <a:stretch>
                  <a:fillRect t="-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09665DD-3A97-4044-856B-520B4FD529D3}"/>
                  </a:ext>
                </a:extLst>
              </p:cNvPr>
              <p:cNvSpPr txBox="1"/>
              <p:nvPr/>
            </p:nvSpPr>
            <p:spPr>
              <a:xfrm>
                <a:off x="152400" y="2685022"/>
                <a:ext cx="3429000" cy="1891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Grupni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indeks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plata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postojanog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sastava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zaposlenih</m:t>
                    </m:r>
                  </m:oMath>
                </a14:m>
                <a:r>
                  <a:rPr lang="sr-Latn-BA" sz="1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</a:p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f>
                              <m:fPr>
                                <m:ctrlP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sr-Latn-BA" sz="1800" dirty="0"/>
                  <a:t> </a:t>
                </a:r>
                <a14:m>
                  <m:oMath xmlns:m="http://schemas.openxmlformats.org/officeDocument/2006/math">
                    <m:r>
                      <a:rPr lang="sr-Latn-BA" sz="1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</m:oMath>
                </a14:m>
                <a:endParaRPr lang="sr-Latn-BA" sz="1800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09665DD-3A97-4044-856B-520B4FD52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685022"/>
                <a:ext cx="3429000" cy="18912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EB1378-9C08-4F19-9BC9-8E6EB0B8BF35}"/>
                  </a:ext>
                </a:extLst>
              </p:cNvPr>
              <p:cNvSpPr txBox="1"/>
              <p:nvPr/>
            </p:nvSpPr>
            <p:spPr>
              <a:xfrm>
                <a:off x="5334000" y="2688030"/>
                <a:ext cx="3657600" cy="17125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Grupni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indeks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plata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sr-Latn-BA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promijenjenog</m:t>
                      </m:r>
                      <m:r>
                        <m:rPr>
                          <m:nor/>
                        </m:rPr>
                        <a:rPr lang="sr-Latn-BA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sastava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zaposlenih</m:t>
                      </m:r>
                    </m:oMath>
                  </m:oMathPara>
                </a14:m>
                <a:endParaRPr lang="sr-Latn-BA" sz="18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18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FEB1378-9C08-4F19-9BC9-8E6EB0B8BF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2688030"/>
                <a:ext cx="3657600" cy="17125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91C254-F199-4266-8636-FF252790CC2F}"/>
                  </a:ext>
                </a:extLst>
              </p:cNvPr>
              <p:cNvSpPr txBox="1"/>
              <p:nvPr/>
            </p:nvSpPr>
            <p:spPr>
              <a:xfrm>
                <a:off x="5693898" y="934248"/>
                <a:ext cx="3048000" cy="1754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Individualni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indeksi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plata</m:t>
                    </m:r>
                  </m:oMath>
                </a14:m>
                <a:r>
                  <a:rPr lang="sr-Latn-BA" sz="1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1800" dirty="0"/>
              </a:p>
              <a:p>
                <a:pPr marL="114300" indent="0">
                  <a:buNone/>
                </a:pPr>
                <a:r>
                  <a:rPr lang="sr-Latn-BA" sz="1800" b="0" dirty="0"/>
                  <a:t> 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E91C254-F199-4266-8636-FF252790C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898" y="934248"/>
                <a:ext cx="3048000" cy="1754391"/>
              </a:xfrm>
              <a:prstGeom prst="rect">
                <a:avLst/>
              </a:prstGeom>
              <a:blipFill>
                <a:blip r:embed="rId6"/>
                <a:stretch>
                  <a:fillRect t="-2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5812B8A-FAD6-4D73-84FA-AEE07621859B}"/>
              </a:ext>
            </a:extLst>
          </p:cNvPr>
          <p:cNvSpPr txBox="1"/>
          <p:nvPr/>
        </p:nvSpPr>
        <p:spPr>
          <a:xfrm>
            <a:off x="6781800" y="2075314"/>
            <a:ext cx="2209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>
                <a:latin typeface="Cambria Math" panose="02040503050406030204" pitchFamily="18" charset="0"/>
                <a:ea typeface="Cambria Math" panose="02040503050406030204" pitchFamily="18" charset="0"/>
              </a:rPr>
              <a:t>T – broj radnika</a:t>
            </a:r>
          </a:p>
          <a:p>
            <a:r>
              <a:rPr lang="sr-Latn-BA" sz="1100" dirty="0">
                <a:latin typeface="Cambria Math" panose="02040503050406030204" pitchFamily="18" charset="0"/>
                <a:ea typeface="Cambria Math" panose="02040503050406030204" pitchFamily="18" charset="0"/>
              </a:rPr>
              <a:t>L – masa isplaćenih plata</a:t>
            </a:r>
          </a:p>
          <a:p>
            <a:r>
              <a:rPr lang="sr-Latn-BA" sz="1100" dirty="0">
                <a:latin typeface="Cambria Math" panose="02040503050406030204" pitchFamily="18" charset="0"/>
                <a:ea typeface="Cambria Math" panose="02040503050406030204" pitchFamily="18" charset="0"/>
              </a:rPr>
              <a:t>l – prosječna isplaćena plata</a:t>
            </a:r>
            <a:endParaRPr lang="en-US" sz="11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9979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85800" y="715800"/>
            <a:ext cx="7772400" cy="3989550"/>
          </a:xfrm>
        </p:spPr>
        <p:txBody>
          <a:bodyPr/>
          <a:lstStyle/>
          <a:p>
            <a:pPr marL="114300" lvl="0" indent="0">
              <a:buNone/>
            </a:pPr>
            <a:r>
              <a:rPr lang="pl-PL" dirty="0"/>
              <a:t>Dati su podaci o ostvarenoj prodaji u 2001. godini za grupu proizvoda:</a:t>
            </a: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r>
              <a:rPr lang="sr-Latn-BA" dirty="0"/>
              <a:t> </a:t>
            </a:r>
          </a:p>
          <a:p>
            <a:pPr marL="114300" lvl="0" indent="0">
              <a:buNone/>
            </a:pPr>
            <a:endParaRPr lang="sr-Latn-BA" dirty="0"/>
          </a:p>
          <a:p>
            <a:pPr marL="114300" indent="0">
              <a:buNone/>
            </a:pPr>
            <a:r>
              <a:rPr lang="sr-Latn-BA" dirty="0"/>
              <a:t>U periodu 1995-2001, c</a:t>
            </a:r>
            <a:r>
              <a:rPr lang="ru-RU" dirty="0"/>
              <a:t>ijena proizvoda A se smanjila za 2,5%, proizvoda B </a:t>
            </a:r>
            <a:r>
              <a:rPr lang="sr-Latn-CS" dirty="0"/>
              <a:t>poveća</a:t>
            </a:r>
            <a:r>
              <a:rPr lang="ru-RU" dirty="0"/>
              <a:t>la za </a:t>
            </a:r>
            <a:r>
              <a:rPr lang="sr-Latn-CS" dirty="0"/>
              <a:t>3</a:t>
            </a:r>
            <a:r>
              <a:rPr lang="ru-RU" dirty="0"/>
              <a:t>%, a cijena proizvoda </a:t>
            </a:r>
            <a:r>
              <a:rPr lang="sr-Latn-BA" dirty="0"/>
              <a:t>C</a:t>
            </a:r>
            <a:r>
              <a:rPr lang="ru-RU" dirty="0"/>
              <a:t> se povećala za 5,</a:t>
            </a:r>
            <a:r>
              <a:rPr lang="sr-Latn-CS" dirty="0"/>
              <a:t>6</a:t>
            </a:r>
            <a:r>
              <a:rPr lang="ru-RU" dirty="0"/>
              <a:t>%</a:t>
            </a:r>
            <a:r>
              <a:rPr lang="sr-Latn-CS" dirty="0"/>
              <a:t>. Izračunati</a:t>
            </a:r>
            <a:r>
              <a:rPr lang="ru-RU" dirty="0"/>
              <a:t>:</a:t>
            </a:r>
            <a:endParaRPr lang="en-US" dirty="0"/>
          </a:p>
          <a:p>
            <a:pPr marL="114300" indent="0">
              <a:buNone/>
            </a:pPr>
            <a:r>
              <a:rPr lang="sr-Cyrl-CS" dirty="0"/>
              <a:t>a) </a:t>
            </a:r>
            <a:r>
              <a:rPr lang="ru-RU" dirty="0"/>
              <a:t>I</a:t>
            </a:r>
            <a:r>
              <a:rPr lang="sr-Latn-CS" dirty="0"/>
              <a:t>ndeks cijena za posmatranu grupu proizvoda</a:t>
            </a:r>
            <a:r>
              <a:rPr lang="sr-Cyrl-CS" dirty="0"/>
              <a:t>.</a:t>
            </a:r>
            <a:endParaRPr lang="en-US" dirty="0"/>
          </a:p>
          <a:p>
            <a:pPr marL="114300" indent="0">
              <a:buNone/>
            </a:pPr>
            <a:r>
              <a:rPr lang="sr-Cyrl-CS" dirty="0"/>
              <a:t>b)</a:t>
            </a:r>
            <a:r>
              <a:rPr lang="sr-Latn-CS" dirty="0"/>
              <a:t> Koliko  se prosječno procentualno godiš</a:t>
            </a:r>
            <a:r>
              <a:rPr lang="sr-Cyrl-CS" dirty="0"/>
              <a:t>nj</a:t>
            </a:r>
            <a:r>
              <a:rPr lang="sr-Latn-CS" dirty="0"/>
              <a:t>e mije</a:t>
            </a:r>
            <a:r>
              <a:rPr lang="sr-Cyrl-CS" dirty="0"/>
              <a:t>nj</a:t>
            </a:r>
            <a:r>
              <a:rPr lang="sr-Latn-CS" dirty="0"/>
              <a:t>ala cijena proizvoda B?</a:t>
            </a:r>
            <a:endParaRPr lang="en-US" dirty="0"/>
          </a:p>
          <a:p>
            <a:pPr marL="114300" indent="0">
              <a:buNone/>
            </a:pPr>
            <a:r>
              <a:rPr lang="sr-Latn-BA" dirty="0"/>
              <a:t>c</a:t>
            </a:r>
            <a:r>
              <a:rPr lang="sr-Cyrl-CS" dirty="0"/>
              <a:t>)</a:t>
            </a:r>
            <a:r>
              <a:rPr lang="sr-Latn-CS" dirty="0"/>
              <a:t> Koliko su se prosečno procentualno godiš</a:t>
            </a:r>
            <a:r>
              <a:rPr lang="sr-Cyrl-CS" dirty="0"/>
              <a:t>nj</a:t>
            </a:r>
            <a:r>
              <a:rPr lang="sr-Latn-CS" dirty="0"/>
              <a:t>e mije</a:t>
            </a:r>
            <a:r>
              <a:rPr lang="sr-Cyrl-CS" dirty="0"/>
              <a:t>nj</a:t>
            </a:r>
            <a:r>
              <a:rPr lang="sr-Latn-CS" dirty="0"/>
              <a:t>ale cijene grupe proizvoda u posmatranom periodu?</a:t>
            </a: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/>
              <a:t>1. ZADATAK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0674494"/>
              </p:ext>
            </p:extLst>
          </p:nvPr>
        </p:nvGraphicFramePr>
        <p:xfrm>
          <a:off x="2857500" y="1276350"/>
          <a:ext cx="3429000" cy="124635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256950">
                  <a:extLst>
                    <a:ext uri="{9D8B030D-6E8A-4147-A177-3AD203B41FA5}">
                      <a16:colId xmlns:a16="http://schemas.microsoft.com/office/drawing/2014/main" xmlns="" val="3245889391"/>
                    </a:ext>
                  </a:extLst>
                </a:gridCol>
                <a:gridCol w="2172050">
                  <a:extLst>
                    <a:ext uri="{9D8B030D-6E8A-4147-A177-3AD203B41FA5}">
                      <a16:colId xmlns:a16="http://schemas.microsoft.com/office/drawing/2014/main" xmlns="" val="1353365559"/>
                    </a:ext>
                  </a:extLst>
                </a:gridCol>
              </a:tblGrid>
              <a:tr h="4985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Latn-CS" sz="1200" b="1" dirty="0">
                          <a:effectLst/>
                        </a:rPr>
                        <a:t>Proizv</a:t>
                      </a:r>
                      <a:r>
                        <a:rPr lang="sr-Cyrl-CS" sz="1200" b="1" dirty="0">
                          <a:effectLst/>
                        </a:rPr>
                        <a:t>od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Latn-CS" sz="1200" b="1" dirty="0">
                          <a:effectLst/>
                        </a:rPr>
                        <a:t>Ostvarena prodaja u hi</a:t>
                      </a:r>
                      <a:r>
                        <a:rPr lang="ru-RU" sz="1200" b="1" dirty="0">
                          <a:effectLst/>
                        </a:rPr>
                        <a:t>lj</a:t>
                      </a:r>
                      <a:r>
                        <a:rPr lang="sr-Latn-CS" sz="1200" b="1" dirty="0">
                          <a:effectLst/>
                        </a:rPr>
                        <a:t>adama </a:t>
                      </a:r>
                      <a:r>
                        <a:rPr lang="ru-RU" sz="1200" b="1" dirty="0">
                          <a:effectLst/>
                        </a:rPr>
                        <a:t>KM</a:t>
                      </a:r>
                      <a:r>
                        <a:rPr lang="sr-Latn-CS" sz="1200" b="1" dirty="0">
                          <a:effectLst/>
                        </a:rPr>
                        <a:t> u 2001. 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00421548"/>
                  </a:ext>
                </a:extLst>
              </a:tr>
              <a:tr h="249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Latn-CS" sz="1200">
                          <a:effectLst/>
                        </a:rPr>
                        <a:t>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2</a:t>
                      </a:r>
                      <a:r>
                        <a:rPr lang="sr-Latn-CS" sz="1200" dirty="0">
                          <a:effectLst/>
                        </a:rPr>
                        <a:t>.</a:t>
                      </a:r>
                      <a:r>
                        <a:rPr lang="sr-Cyrl-CS" sz="1200" dirty="0">
                          <a:effectLst/>
                        </a:rPr>
                        <a:t>560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97039832"/>
                  </a:ext>
                </a:extLst>
              </a:tr>
              <a:tr h="249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Latn-CS" sz="1200">
                          <a:effectLst/>
                        </a:rPr>
                        <a:t>B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Latn-CS" sz="1200" dirty="0">
                          <a:effectLst/>
                        </a:rPr>
                        <a:t>2.</a:t>
                      </a:r>
                      <a:r>
                        <a:rPr lang="sr-Cyrl-CS" sz="1200" dirty="0">
                          <a:effectLst/>
                        </a:rPr>
                        <a:t>340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51908511"/>
                  </a:ext>
                </a:extLst>
              </a:tr>
              <a:tr h="249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1200" dirty="0">
                          <a:effectLst/>
                          <a:latin typeface="CTimesRoman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Latn-CS" sz="1200" dirty="0">
                          <a:effectLst/>
                        </a:rPr>
                        <a:t>2.220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22150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80206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09600" y="133350"/>
            <a:ext cx="7772400" cy="3048000"/>
          </a:xfrm>
        </p:spPr>
        <p:txBody>
          <a:bodyPr/>
          <a:lstStyle/>
          <a:p>
            <a:pPr lvl="0">
              <a:buAutoNum type="alphaLcParenR"/>
            </a:pPr>
            <a:r>
              <a:rPr lang="sr-Latn-BA"/>
              <a:t>Indeks cijena za posmatranu grupu proizvoda </a:t>
            </a:r>
            <a:endParaRPr lang="en-US" i="1">
              <a:latin typeface="Cambria Math" panose="02040503050406030204" pitchFamily="18" charset="0"/>
            </a:endParaRPr>
          </a:p>
          <a:p>
            <a:pPr marL="114300" lvl="0" indent="0">
              <a:buNone/>
            </a:pPr>
            <a:endParaRPr lang="sr-Latn-BA"/>
          </a:p>
          <a:p>
            <a:pPr marL="114300" lvl="0" indent="0">
              <a:buNone/>
            </a:pPr>
            <a:endParaRPr lang="sr-Latn-BA"/>
          </a:p>
          <a:p>
            <a:pPr marL="114300" lvl="0" indent="0">
              <a:buNone/>
            </a:pPr>
            <a:endParaRPr lang="sr-Latn-BA"/>
          </a:p>
          <a:p>
            <a:pPr marL="114300" indent="0">
              <a:buNone/>
            </a:pPr>
            <a:endParaRPr lang="en-US"/>
          </a:p>
          <a:p>
            <a:pPr lvl="0">
              <a:buFont typeface="Wingdings" panose="05000000000000000000" pitchFamily="2" charset="2"/>
              <a:buChar char="q"/>
            </a:pPr>
            <a:endParaRPr lang="sr-Latn-RS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AD84BD8F-3562-45DF-BD6C-E913E849707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7659406"/>
                  </p:ext>
                </p:extLst>
              </p:nvPr>
            </p:nvGraphicFramePr>
            <p:xfrm>
              <a:off x="838200" y="1047750"/>
              <a:ext cx="6934198" cy="1523999"/>
            </p:xfrm>
            <a:graphic>
              <a:graphicData uri="http://schemas.openxmlformats.org/drawingml/2006/table">
                <a:tbl>
                  <a:tblPr>
                    <a:tableStyleId>{B057B260-235A-4DA7-9D08-349C70A2B37C}</a:tableStyleId>
                  </a:tblPr>
                  <a:tblGrid>
                    <a:gridCol w="876402">
                      <a:extLst>
                        <a:ext uri="{9D8B030D-6E8A-4147-A177-3AD203B41FA5}">
                          <a16:colId xmlns:a16="http://schemas.microsoft.com/office/drawing/2014/main" val="3245889391"/>
                        </a:ext>
                      </a:extLst>
                    </a:gridCol>
                    <a:gridCol w="1514449">
                      <a:extLst>
                        <a:ext uri="{9D8B030D-6E8A-4147-A177-3AD203B41FA5}">
                          <a16:colId xmlns:a16="http://schemas.microsoft.com/office/drawing/2014/main" val="1353365559"/>
                        </a:ext>
                      </a:extLst>
                    </a:gridCol>
                    <a:gridCol w="1514449">
                      <a:extLst>
                        <a:ext uri="{9D8B030D-6E8A-4147-A177-3AD203B41FA5}">
                          <a16:colId xmlns:a16="http://schemas.microsoft.com/office/drawing/2014/main" val="1929865617"/>
                        </a:ext>
                      </a:extLst>
                    </a:gridCol>
                    <a:gridCol w="1514449">
                      <a:extLst>
                        <a:ext uri="{9D8B030D-6E8A-4147-A177-3AD203B41FA5}">
                          <a16:colId xmlns:a16="http://schemas.microsoft.com/office/drawing/2014/main" val="1795692102"/>
                        </a:ext>
                      </a:extLst>
                    </a:gridCol>
                    <a:gridCol w="1514449">
                      <a:extLst>
                        <a:ext uri="{9D8B030D-6E8A-4147-A177-3AD203B41FA5}">
                          <a16:colId xmlns:a16="http://schemas.microsoft.com/office/drawing/2014/main" val="2799151482"/>
                        </a:ext>
                      </a:extLst>
                    </a:gridCol>
                  </a:tblGrid>
                  <a:tr h="51596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14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Proizv</a:t>
                          </a:r>
                          <a:r>
                            <a:rPr lang="sr-Cyrl-CS" sz="14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od</a:t>
                          </a:r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4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14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sr-Latn-BA" sz="14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14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4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14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4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14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4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14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14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14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4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14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  <m:r>
                                  <a:rPr lang="sr-Latn-BA" sz="14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14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200421548"/>
                      </a:ext>
                    </a:extLst>
                  </a:tr>
                  <a:tr h="25200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Cyrl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</a:t>
                          </a:r>
                          <a:r>
                            <a:rPr lang="sr-Latn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Cyrl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560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0,975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1,026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2.625,64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97039832"/>
                      </a:ext>
                    </a:extLst>
                  </a:tr>
                  <a:tr h="25200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14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14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</a:t>
                          </a:r>
                          <a:r>
                            <a:rPr lang="sr-Cyrl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340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1,03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0,971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2.272,84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51908511"/>
                      </a:ext>
                    </a:extLst>
                  </a:tr>
                  <a:tr h="25200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n-U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2.220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1,056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0,947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2.102,27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22150945"/>
                      </a:ext>
                    </a:extLst>
                  </a:tr>
                  <a:tr h="25200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l-GR" sz="14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7120</a:t>
                          </a:r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6.999,76</a:t>
                          </a:r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6407439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D84BD8F-3562-45DF-BD6C-E913E849707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2857659406"/>
                  </p:ext>
                </p:extLst>
              </p:nvPr>
            </p:nvGraphicFramePr>
            <p:xfrm>
              <a:off x="838200" y="1047750"/>
              <a:ext cx="6934198" cy="1523999"/>
            </p:xfrm>
            <a:graphic>
              <a:graphicData uri="http://schemas.openxmlformats.org/drawingml/2006/table">
                <a:tbl>
                  <a:tblPr>
                    <a:tableStyleId>{B057B260-235A-4DA7-9D08-349C70A2B37C}</a:tableStyleId>
                  </a:tblPr>
                  <a:tblGrid>
                    <a:gridCol w="876402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245889391"/>
                        </a:ext>
                      </a:extLst>
                    </a:gridCol>
                    <a:gridCol w="1514449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353365559"/>
                        </a:ext>
                      </a:extLst>
                    </a:gridCol>
                    <a:gridCol w="1514449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929865617"/>
                        </a:ext>
                      </a:extLst>
                    </a:gridCol>
                    <a:gridCol w="1514449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795692102"/>
                        </a:ext>
                      </a:extLst>
                    </a:gridCol>
                    <a:gridCol w="1514449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799151482"/>
                        </a:ext>
                      </a:extLst>
                    </a:gridCol>
                  </a:tblGrid>
                  <a:tr h="51596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14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Proizv</a:t>
                          </a:r>
                          <a:r>
                            <a:rPr lang="sr-Cyrl-CS" sz="14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od</a:t>
                          </a:r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8468" r="-301613" b="-20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57831" r="-200402" b="-20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58871" r="-101210" b="-20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357430" r="-803" b="-2094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200421548"/>
                      </a:ext>
                    </a:extLst>
                  </a:tr>
                  <a:tr h="25200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Cyrl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</a:t>
                          </a:r>
                          <a:r>
                            <a:rPr lang="sr-Latn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Cyrl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560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0,975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1,026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2.625,64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497039832"/>
                      </a:ext>
                    </a:extLst>
                  </a:tr>
                  <a:tr h="25200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14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14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</a:t>
                          </a:r>
                          <a:r>
                            <a:rPr lang="sr-Cyrl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340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1,03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0,971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2.272,84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251908511"/>
                      </a:ext>
                    </a:extLst>
                  </a:tr>
                  <a:tr h="25200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n-U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2.220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1,056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0,947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2.102,27</a:t>
                          </a:r>
                          <a:endParaRPr lang="en-US" sz="14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022150945"/>
                      </a:ext>
                    </a:extLst>
                  </a:tr>
                  <a:tr h="25200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l-GR" sz="14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7120</a:t>
                          </a:r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14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6.999,76</a:t>
                          </a:r>
                          <a:endParaRPr lang="en-US" sz="14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46407439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4D1BF1-509D-412B-9F7E-36C52F1BDC77}"/>
                  </a:ext>
                </a:extLst>
              </p:cNvPr>
              <p:cNvSpPr txBox="1"/>
              <p:nvPr/>
            </p:nvSpPr>
            <p:spPr>
              <a:xfrm>
                <a:off x="914400" y="2961931"/>
                <a:ext cx="4614202" cy="488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1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16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16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16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16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7120</m:t>
                        </m:r>
                      </m:num>
                      <m:den>
                        <m:r>
                          <a:rPr lang="sr-Latn-BA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6999,76</m:t>
                        </m:r>
                      </m:den>
                    </m:f>
                    <m:r>
                      <a:rPr lang="sr-Latn-BA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r>
                      <a:rPr lang="sr-Latn-BA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𝟏𝟎𝟏</m:t>
                    </m:r>
                    <m:r>
                      <a:rPr lang="sr-Latn-BA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𝟕𝟐</m:t>
                    </m:r>
                  </m:oMath>
                </a14:m>
                <a:r>
                  <a:rPr lang="sr-Latn-BA" sz="1600" dirty="0"/>
                  <a:t> </a:t>
                </a:r>
                <a:endParaRPr lang="en-US" sz="16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D4D1BF1-509D-412B-9F7E-36C52F1BDC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2961931"/>
                <a:ext cx="4614202" cy="488403"/>
              </a:xfrm>
              <a:prstGeom prst="rect">
                <a:avLst/>
              </a:prstGeom>
              <a:blipFill>
                <a:blip r:embed="rId3"/>
                <a:stretch>
                  <a:fillRect t="-53750" b="-8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157122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40386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/>
                  <a:t>b) </a:t>
                </a:r>
                <a:r>
                  <a:rPr lang="sr-Latn-CS" dirty="0"/>
                  <a:t>Koliko  se prosječno procentualno godiš</a:t>
                </a:r>
                <a:r>
                  <a:rPr lang="sr-Cyrl-CS" dirty="0"/>
                  <a:t>nj</a:t>
                </a:r>
                <a:r>
                  <a:rPr lang="sr-Latn-CS" dirty="0"/>
                  <a:t>e mije</a:t>
                </a:r>
                <a:r>
                  <a:rPr lang="sr-Cyrl-CS" dirty="0"/>
                  <a:t>nj</a:t>
                </a:r>
                <a:r>
                  <a:rPr lang="sr-Latn-CS" dirty="0"/>
                  <a:t>ala cijena proizvoda B? 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g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b="1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c) </a:t>
                </a:r>
                <a:r>
                  <a:rPr lang="sr-Latn-CS" dirty="0"/>
                  <a:t>Koliko su se prosečno procentualno godiš</a:t>
                </a:r>
                <a:r>
                  <a:rPr lang="sr-Cyrl-CS" dirty="0"/>
                  <a:t>nj</a:t>
                </a:r>
                <a:r>
                  <a:rPr lang="sr-Latn-CS" dirty="0"/>
                  <a:t>e mije</a:t>
                </a:r>
                <a:r>
                  <a:rPr lang="sr-Cyrl-CS" dirty="0"/>
                  <a:t>nj</a:t>
                </a:r>
                <a:r>
                  <a:rPr lang="sr-Latn-CS" dirty="0"/>
                  <a:t>ale cijene grupe proizvoda u posmatranom periodu?</a:t>
                </a:r>
              </a:p>
              <a:p>
                <a:pPr marL="114300" indent="0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g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17</m:t>
                              </m:r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𝟐𝟖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b="1" dirty="0"/>
              </a:p>
              <a:p>
                <a:pPr lvl="0">
                  <a:buFontTx/>
                  <a:buChar char="-"/>
                </a:pPr>
                <a:endParaRPr lang="sr-Latn-BA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40386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01347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 algn="just">
              <a:buNone/>
            </a:pPr>
            <a:r>
              <a:rPr lang="sr-Latn-CS" dirty="0"/>
              <a:t>Grupni indeks cijena za dva proizvoda iznosio je 105 u peirodu 1997-2002. godina. Ostvareni promet proizvoda A veći je za 30% u 2002. godini u odnosu na proizvod B. U istom periodu cijena proizvoda A se smanjila za 1,5%. Izračunati:</a:t>
            </a:r>
            <a:endParaRPr lang="en-US" dirty="0"/>
          </a:p>
          <a:p>
            <a:pPr marL="114300" indent="0">
              <a:buNone/>
            </a:pPr>
            <a:r>
              <a:rPr lang="sr-Latn-CS" dirty="0"/>
              <a:t>a) Indeks cijena proizvoda B za posmatrani period.</a:t>
            </a:r>
            <a:endParaRPr lang="en-US" dirty="0"/>
          </a:p>
          <a:p>
            <a:pPr marL="114300" indent="0">
              <a:buNone/>
            </a:pPr>
            <a:r>
              <a:rPr lang="sr-Latn-CS" dirty="0"/>
              <a:t>b) Prosječnu godišnju promjenu cijene proizvoda B za posmatrani period.</a:t>
            </a:r>
          </a:p>
          <a:p>
            <a:pPr marL="114300" indent="0">
              <a:buNone/>
            </a:pPr>
            <a:r>
              <a:rPr lang="sr-Latn-CS" dirty="0"/>
              <a:t>     (samostalni rad)</a:t>
            </a: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/>
              <a:t>2. ZADATAK</a:t>
            </a:r>
          </a:p>
        </p:txBody>
      </p:sp>
    </p:spTree>
    <p:extLst>
      <p:ext uri="{BB962C8B-B14F-4D97-AF65-F5344CB8AC3E}">
        <p14:creationId xmlns:p14="http://schemas.microsoft.com/office/powerpoint/2010/main" xmlns="" val="2042143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381000" y="133350"/>
            <a:ext cx="8305800" cy="44196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949D9F-6062-49F2-9C83-33D525D44886}"/>
                  </a:ext>
                </a:extLst>
              </p:cNvPr>
              <p:cNvSpPr txBox="1"/>
              <p:nvPr/>
            </p:nvSpPr>
            <p:spPr>
              <a:xfrm>
                <a:off x="685800" y="679906"/>
                <a:ext cx="5334000" cy="21266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1997−2002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=105</m:t>
                      </m:r>
                    </m:oMath>
                  </m:oMathPara>
                </a14:m>
                <a:endParaRPr lang="sr-Latn-BA" b="0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  <m:r>
                      <a:rPr lang="sr-Latn-BA" b="0" i="1" smtClean="0">
                        <a:latin typeface="Cambria Math" panose="02040503050406030204" pitchFamily="18" charset="0"/>
                      </a:rPr>
                      <m:t>=1,3</m:t>
                    </m:r>
                    <m:sSup>
                      <m:sSup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p>
                  </m:oMath>
                </a14:m>
                <a:r>
                  <a:rPr lang="sr-Latn-BA" b="0" dirty="0"/>
                  <a:t>	</a:t>
                </a:r>
                <a:r>
                  <a:rPr lang="sr-Latn-BA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p>
                    <m:r>
                      <a:rPr lang="sr-Latn-BA" b="0" i="1" smtClean="0">
                        <a:latin typeface="Cambria Math" panose="02040503050406030204" pitchFamily="18" charset="0"/>
                      </a:rPr>
                      <m:t>=100,</m:t>
                    </m:r>
                    <m:sSup>
                      <m:sSup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  <m:r>
                      <a:rPr lang="sr-Latn-BA" b="0" i="1" smtClean="0">
                        <a:latin typeface="Cambria Math" panose="02040503050406030204" pitchFamily="18" charset="0"/>
                      </a:rPr>
                      <m:t>=130</m:t>
                    </m:r>
                  </m:oMath>
                </a14:m>
                <a:endParaRPr lang="sr-Latn-BA" b="0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0,985</m:t>
                      </m:r>
                    </m:oMath>
                  </m:oMathPara>
                </a14:m>
                <a:endParaRPr lang="sr-Latn-BA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9949D9F-6062-49F2-9C83-33D525D448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679906"/>
                <a:ext cx="5334000" cy="2126608"/>
              </a:xfrm>
              <a:prstGeom prst="rect">
                <a:avLst/>
              </a:prstGeom>
              <a:blipFill>
                <a:blip r:embed="rId3"/>
                <a:stretch>
                  <a:fillRect l="-1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497842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190075" y="666750"/>
            <a:ext cx="8915400" cy="32004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/>
              <a:t>3. ZADATAK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B0D8718-EB59-4ABD-A3A4-93A87A93C400}"/>
                  </a:ext>
                </a:extLst>
              </p:cNvPr>
              <p:cNvSpPr txBox="1"/>
              <p:nvPr/>
            </p:nvSpPr>
            <p:spPr>
              <a:xfrm>
                <a:off x="5562600" y="2724150"/>
                <a:ext cx="3069238" cy="124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sz="1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400" dirty="0"/>
                  <a:t> - indeks izvoznih cijena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sr-Latn-BA" sz="1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400" dirty="0"/>
                  <a:t> - indeks izvozne cijene koštanja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sz="1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400" dirty="0"/>
                  <a:t> - indeks uvoznih cijena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sr-Latn-BA" sz="1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400" dirty="0"/>
                  <a:t> - indeks </a:t>
                </a:r>
                <a:r>
                  <a:rPr lang="en-US" dirty="0" err="1"/>
                  <a:t>uvozne</a:t>
                </a:r>
                <a:r>
                  <a:rPr lang="sr-Latn-BA" sz="1400" dirty="0"/>
                  <a:t> cijene koštanja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0D8718-EB59-4ABD-A3A4-93A87A93C4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2724150"/>
                <a:ext cx="3069238" cy="1247777"/>
              </a:xfrm>
              <a:prstGeom prst="rect">
                <a:avLst/>
              </a:prstGeom>
              <a:blipFill>
                <a:blip r:embed="rId3"/>
                <a:stretch>
                  <a:fillRect t="-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484242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533400" y="-19050"/>
            <a:ext cx="8305800" cy="40386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775296419"/>
      </p:ext>
    </p:extLst>
  </p:cSld>
  <p:clrMapOvr>
    <a:masterClrMapping/>
  </p:clrMapOvr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15125</TotalTime>
  <Words>468</Words>
  <Application>Microsoft Office PowerPoint</Application>
  <PresentationFormat>On-screen Show (16:9)</PresentationFormat>
  <Paragraphs>181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Segoe UI Black</vt:lpstr>
      <vt:lpstr>Oswald</vt:lpstr>
      <vt:lpstr>Segoe UI Light</vt:lpstr>
      <vt:lpstr>Source Sans Pro</vt:lpstr>
      <vt:lpstr>Cambria Math</vt:lpstr>
      <vt:lpstr>Wingdings</vt:lpstr>
      <vt:lpstr>CTimesRoman</vt:lpstr>
      <vt:lpstr>Times New Roman</vt:lpstr>
      <vt:lpstr>Quince template</vt:lpstr>
      <vt:lpstr> STATISTIKA CIJENA I ŽIVOTNOG STANDARDA</vt:lpstr>
      <vt:lpstr>Formule</vt:lpstr>
      <vt:lpstr>1. ZADATAK</vt:lpstr>
      <vt:lpstr>Slide 4</vt:lpstr>
      <vt:lpstr>Slide 5</vt:lpstr>
      <vt:lpstr>2. ZADATAK</vt:lpstr>
      <vt:lpstr>Slide 7</vt:lpstr>
      <vt:lpstr>3. ZADATAK</vt:lpstr>
      <vt:lpstr>Slide 9</vt:lpstr>
      <vt:lpstr>4. ZADATAK</vt:lpstr>
      <vt:lpstr>Slide 11</vt:lpstr>
      <vt:lpstr>Slide 12</vt:lpstr>
      <vt:lpstr>5. ZADATAK</vt:lpstr>
      <vt:lpstr>Slide 14</vt:lpstr>
      <vt:lpstr>Hvala na pažnji!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Milica</cp:lastModifiedBy>
  <cp:revision>172</cp:revision>
  <dcterms:modified xsi:type="dcterms:W3CDTF">2021-12-28T15:49:20Z</dcterms:modified>
</cp:coreProperties>
</file>