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9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7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41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05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72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8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4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6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37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5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6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4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A8F773E-A190-448B-A6BD-C18C10DCD7FA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5A299DF3-6E7F-408B-A5F7-E9C4E85B9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5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Rentabilnost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mjerenje</a:t>
            </a:r>
            <a:r>
              <a:rPr lang="en-US" dirty="0" smtClean="0"/>
              <a:t> </a:t>
            </a:r>
            <a:r>
              <a:rPr lang="en-US" dirty="0" err="1" smtClean="0"/>
              <a:t>rentabilnosti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39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6967-9AD9-45F1-8E5D-C41FB875207A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P</a:t>
            </a:r>
            <a:r>
              <a:rPr lang="en-US" altLang="en-US"/>
              <a:t>rihod po akciji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 err="1"/>
              <a:t>Prihod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akciji</a:t>
            </a:r>
            <a:r>
              <a:rPr lang="en-US" altLang="en-US" sz="2400" dirty="0"/>
              <a:t> je,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vlasnike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najzna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ajniji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pokazatelj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Prihod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po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se, </a:t>
            </a:r>
            <a:r>
              <a:rPr lang="en-US" altLang="en-US" sz="2400" dirty="0" err="1"/>
              <a:t>kada</a:t>
            </a:r>
            <a:r>
              <a:rPr lang="en-US" altLang="en-US" sz="2400" dirty="0"/>
              <a:t> se profit, </a:t>
            </a:r>
            <a:r>
              <a:rPr lang="en-US" altLang="en-US" sz="2400" dirty="0" err="1" smtClean="0"/>
              <a:t>posl</a:t>
            </a:r>
            <a:r>
              <a:rPr lang="sr-Latn-BA" altLang="en-US" sz="2400" dirty="0" smtClean="0"/>
              <a:t>ij</a:t>
            </a:r>
            <a:r>
              <a:rPr lang="en-US" altLang="en-US" sz="2400" dirty="0" smtClean="0"/>
              <a:t>e </a:t>
            </a:r>
            <a:r>
              <a:rPr lang="en-US" altLang="en-US" sz="2400" dirty="0" err="1"/>
              <a:t>oporezivanja</a:t>
            </a:r>
            <a:r>
              <a:rPr lang="en-US" altLang="en-US" sz="2400" dirty="0"/>
              <a:t>, </a:t>
            </a:r>
            <a:r>
              <a:rPr lang="en-US" altLang="en-US" sz="2400" dirty="0" smtClean="0"/>
              <a:t>pod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eli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brojem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emitovanih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Prihod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akciji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</a:t>
            </a:r>
            <a:r>
              <a:rPr lang="en-US" altLang="en-US" sz="2400" dirty="0" err="1"/>
              <a:t>kao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nov</a:t>
            </a:r>
            <a:r>
              <a:rPr lang="sr-Latn-CS" altLang="en-US" sz="2400" dirty="0"/>
              <a:t>č</a:t>
            </a:r>
            <a:r>
              <a:rPr lang="en-US" altLang="en-US" sz="2400" dirty="0" err="1" smtClean="0"/>
              <a:t>ani</a:t>
            </a:r>
            <a:r>
              <a:rPr lang="sr-Latn-BA" altLang="en-US" sz="2400" dirty="0" smtClean="0"/>
              <a:t> iznos </a:t>
            </a:r>
            <a:r>
              <a:rPr lang="en-US" altLang="en-US" sz="2400" dirty="0" err="1" smtClean="0"/>
              <a:t>po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akciji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razlikuje</a:t>
            </a:r>
            <a:r>
              <a:rPr lang="en-US" altLang="en-US" sz="2400" dirty="0"/>
              <a:t> se od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do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</a:t>
            </a:r>
            <a:r>
              <a:rPr lang="sl-SI" altLang="en-US" sz="2400" dirty="0"/>
              <a:t>, tj. zavisi od njihove zarađivačke sposobnosti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Zara</a:t>
            </a:r>
            <a:r>
              <a:rPr lang="sr-Latn-CS" altLang="en-US" sz="2400" dirty="0"/>
              <a:t>đ</a:t>
            </a:r>
            <a:r>
              <a:rPr lang="en-US" altLang="en-US" sz="2400" dirty="0" err="1"/>
              <a:t>iva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vlasnici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oc</a:t>
            </a:r>
            <a:r>
              <a:rPr lang="sr-Latn-BA" altLang="en-US" sz="2400" dirty="0" smtClean="0"/>
              <a:t>j</a:t>
            </a:r>
            <a:r>
              <a:rPr lang="en-US" altLang="en-US" sz="2400" dirty="0" err="1" smtClean="0"/>
              <a:t>enjuju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ovog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pokazatelja</a:t>
            </a:r>
            <a:r>
              <a:rPr lang="en-US" altLang="en-US" sz="2400" dirty="0"/>
              <a:t>, 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ija</a:t>
            </a:r>
            <a:r>
              <a:rPr lang="en-US" altLang="en-US" sz="2400" dirty="0"/>
              <a:t> je </a:t>
            </a:r>
            <a:r>
              <a:rPr lang="en-US" altLang="en-US" sz="2400" dirty="0" err="1" smtClean="0"/>
              <a:t>vr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ednost</a:t>
            </a:r>
            <a:r>
              <a:rPr lang="en-US" altLang="en-US" sz="2400" dirty="0" smtClean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iroko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dostupna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informacija</a:t>
            </a:r>
            <a:r>
              <a:rPr lang="en-US" altLang="en-US" sz="2400" dirty="0"/>
              <a:t> </a:t>
            </a:r>
            <a:r>
              <a:rPr lang="sl-SI" altLang="en-US" sz="2400" dirty="0"/>
              <a:t>(</a:t>
            </a:r>
            <a:r>
              <a:rPr lang="en-US" altLang="en-US" sz="2400" dirty="0" err="1"/>
              <a:t>objavljuje</a:t>
            </a:r>
            <a:r>
              <a:rPr lang="sl-SI" altLang="en-US" sz="2400" dirty="0"/>
              <a:t> se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finansijskoj</a:t>
            </a:r>
            <a:r>
              <a:rPr lang="en-US" altLang="en-US" sz="2400" dirty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tampi</a:t>
            </a:r>
            <a:r>
              <a:rPr lang="sl-SI" altLang="en-US" sz="2400" dirty="0"/>
              <a:t>)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0323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E2A9-1BFA-44E6-93FA-74DC8D203657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/>
              <a:t>P</a:t>
            </a:r>
            <a:r>
              <a:rPr lang="en-US" altLang="en-US" sz="4000"/>
              <a:t>okazatelji rentabilnosti poslovnih aktivnosti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poslovnih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aktivnosti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treba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poka</a:t>
            </a:r>
            <a:r>
              <a:rPr lang="sr-Latn-CS" altLang="en-US" sz="2800" dirty="0"/>
              <a:t>ž</a:t>
            </a:r>
            <a:r>
              <a:rPr lang="en-US" altLang="en-US" sz="2800" dirty="0"/>
              <a:t>e </a:t>
            </a:r>
            <a:r>
              <a:rPr lang="en-US" altLang="en-US" sz="2800" i="1" dirty="0"/>
              <a:t>da li se </a:t>
            </a:r>
            <a:r>
              <a:rPr lang="en-US" altLang="en-US" sz="2800" i="1" dirty="0" err="1"/>
              <a:t>anga</a:t>
            </a:r>
            <a:r>
              <a:rPr lang="sr-Latn-CS" altLang="en-US" sz="2800" i="1" dirty="0"/>
              <a:t>ž</a:t>
            </a:r>
            <a:r>
              <a:rPr lang="en-US" altLang="en-US" sz="2800" i="1" dirty="0" err="1"/>
              <a:t>ovana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sredstava</a:t>
            </a:r>
            <a:r>
              <a:rPr lang="sl-SI" altLang="en-US" sz="2800" i="1" dirty="0"/>
              <a:t> </a:t>
            </a:r>
            <a:r>
              <a:rPr lang="en-US" altLang="en-US" sz="2800" i="1" dirty="0" err="1"/>
              <a:t>efikasno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koriste</a:t>
            </a:r>
            <a:endParaRPr lang="sl-SI" altLang="en-US" sz="2800" i="1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Rentabilnost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poslovnih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aktivnosti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</a:t>
            </a:r>
            <a:r>
              <a:rPr lang="en-US" altLang="en-US" sz="2800" dirty="0"/>
              <a:t> se pore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enjem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pojedinim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vrstama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Pore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enje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treba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poka</a:t>
            </a:r>
            <a:r>
              <a:rPr lang="sr-Latn-CS" altLang="en-US" sz="2800" dirty="0"/>
              <a:t>ž</a:t>
            </a:r>
            <a:r>
              <a:rPr lang="en-US" altLang="en-US" sz="2800" dirty="0"/>
              <a:t>e da li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</a:t>
            </a:r>
            <a:r>
              <a:rPr lang="sl-SI" altLang="en-US" sz="2800" dirty="0"/>
              <a:t>s</a:t>
            </a:r>
            <a:r>
              <a:rPr lang="en-US" altLang="en-US" sz="2800" dirty="0" err="1"/>
              <a:t>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dovoljna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li </a:t>
            </a:r>
            <a:r>
              <a:rPr lang="en-US" altLang="en-US" sz="2800" dirty="0" err="1"/>
              <a:t>mogu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podr</a:t>
            </a:r>
            <a:r>
              <a:rPr lang="sr-Latn-CS" altLang="en-US" sz="2800" dirty="0"/>
              <a:t>ž</a:t>
            </a:r>
            <a:r>
              <a:rPr lang="en-US" altLang="en-US" sz="2800" dirty="0"/>
              <a:t>e </a:t>
            </a:r>
            <a:r>
              <a:rPr lang="en-US" altLang="en-US" sz="2800" dirty="0" err="1"/>
              <a:t>dati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nivo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</a:t>
            </a:r>
            <a:r>
              <a:rPr lang="sl-SI" altLang="en-US" sz="2800" dirty="0"/>
              <a:t>slovanja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58279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ACB5-021E-4D93-9B9F-3C3F89777571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P</a:t>
            </a:r>
            <a:r>
              <a:rPr lang="en-US" altLang="en-US"/>
              <a:t>okazatelji rentabilnosti poslovnih aktivnosti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Najva</a:t>
            </a:r>
            <a:r>
              <a:rPr lang="sr-Latn-CS" altLang="en-US" sz="2800"/>
              <a:t>ž</a:t>
            </a:r>
            <a:r>
              <a:rPr lang="en-US" altLang="en-US" sz="2800"/>
              <a:t>niji pokazatelji rentabilnosti poslovnih aktivnosti su: 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sl-SI" altLang="en-US" sz="2800"/>
              <a:t>K</a:t>
            </a:r>
            <a:r>
              <a:rPr lang="en-US" altLang="en-US" sz="2800"/>
              <a:t>oeficijent obrta ukupnih sredstava 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sl-SI" altLang="en-US" sz="2800"/>
              <a:t>K</a:t>
            </a:r>
            <a:r>
              <a:rPr lang="en-US" altLang="en-US" sz="2800"/>
              <a:t>oeficijent obrta osnovnih sredstava 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sl-SI" altLang="en-US" sz="2800"/>
              <a:t>K</a:t>
            </a:r>
            <a:r>
              <a:rPr lang="en-US" altLang="en-US" sz="2800"/>
              <a:t>oeficijent obrta naplativih potra</a:t>
            </a:r>
            <a:r>
              <a:rPr lang="sr-Latn-CS" altLang="en-US" sz="2800"/>
              <a:t>ž</a:t>
            </a:r>
            <a:r>
              <a:rPr lang="en-US" altLang="en-US" sz="2800"/>
              <a:t>ivanja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sl-SI" altLang="en-US" sz="2800"/>
              <a:t>P</a:t>
            </a:r>
            <a:r>
              <a:rPr lang="en-US" altLang="en-US" sz="2800"/>
              <a:t>rose</a:t>
            </a:r>
            <a:r>
              <a:rPr lang="sr-Latn-CS" altLang="en-US" sz="2800"/>
              <a:t>č</a:t>
            </a:r>
            <a:r>
              <a:rPr lang="en-US" altLang="en-US" sz="2800"/>
              <a:t>an period naplate potra</a:t>
            </a:r>
            <a:r>
              <a:rPr lang="sr-Latn-CS" altLang="en-US" sz="2800"/>
              <a:t>ž</a:t>
            </a:r>
            <a:r>
              <a:rPr lang="en-US" altLang="en-US" sz="2800"/>
              <a:t>ivanja 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sl-SI" altLang="en-US" sz="2800"/>
              <a:t>K</a:t>
            </a:r>
            <a:r>
              <a:rPr lang="en-US" altLang="en-US" sz="2800"/>
              <a:t>oeficijent obrta zaliha </a:t>
            </a:r>
          </a:p>
          <a:p>
            <a:pPr>
              <a:buFont typeface="Wingdings" panose="05000000000000000000" pitchFamily="2" charset="2"/>
              <a:buAutoNum type="arabicPeriod"/>
            </a:pPr>
            <a:r>
              <a:rPr lang="sl-SI" altLang="en-US" sz="2800"/>
              <a:t>P</a:t>
            </a:r>
            <a:r>
              <a:rPr lang="en-US" altLang="en-US" sz="2800"/>
              <a:t>rose</a:t>
            </a:r>
            <a:r>
              <a:rPr lang="sr-Latn-CS" altLang="en-US" sz="2800"/>
              <a:t>č</a:t>
            </a:r>
            <a:r>
              <a:rPr lang="en-US" altLang="en-US" sz="2800"/>
              <a:t>no vreme obrta zaliha</a:t>
            </a:r>
          </a:p>
        </p:txBody>
      </p:sp>
    </p:spTree>
    <p:extLst>
      <p:ext uri="{BB962C8B-B14F-4D97-AF65-F5344CB8AC3E}">
        <p14:creationId xmlns:p14="http://schemas.microsoft.com/office/powerpoint/2010/main" val="1848086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822C-C75F-40DB-850B-AAA311F3F977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/>
              <a:t>K</a:t>
            </a:r>
            <a:r>
              <a:rPr lang="en-US" altLang="en-US" sz="4000"/>
              <a:t>oeficijent obrta ukupnih sredstava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odnos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</a:t>
            </a:r>
            <a:r>
              <a:rPr lang="en-US" altLang="en-US" sz="2800" dirty="0"/>
              <a:t> se </a:t>
            </a:r>
            <a:r>
              <a:rPr lang="en-US" altLang="en-US" sz="2800" dirty="0" smtClean="0"/>
              <a:t>d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eljenjem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ukupnim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tj</a:t>
            </a:r>
            <a:r>
              <a:rPr lang="en-US" altLang="en-US" sz="2800" dirty="0"/>
              <a:t>. </a:t>
            </a:r>
            <a:r>
              <a:rPr lang="en-US" altLang="en-US" sz="2800" dirty="0" err="1"/>
              <a:t>osnovnim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ž</a:t>
            </a:r>
            <a:r>
              <a:rPr lang="en-US" altLang="en-US" sz="2800" dirty="0"/>
              <a:t>ava se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decimalni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broj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pokazuje</a:t>
            </a:r>
            <a:r>
              <a:rPr lang="en-US" altLang="en-US" sz="2800" dirty="0"/>
              <a:t> </a:t>
            </a:r>
            <a:r>
              <a:rPr lang="en-US" altLang="en-US" sz="2800" i="1" dirty="0" err="1"/>
              <a:t>koliki</a:t>
            </a:r>
            <a:r>
              <a:rPr lang="en-US" altLang="en-US" sz="2800" i="1" dirty="0"/>
              <a:t> se </a:t>
            </a:r>
            <a:r>
              <a:rPr lang="en-US" altLang="en-US" sz="2800" i="1" dirty="0" err="1"/>
              <a:t>prihod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ostvari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na</a:t>
            </a:r>
            <a:r>
              <a:rPr lang="en-US" altLang="en-US" sz="2800" i="1" dirty="0"/>
              <a:t> </a:t>
            </a:r>
            <a:r>
              <a:rPr lang="en-US" altLang="en-US" sz="2800" i="1" dirty="0" err="1" smtClean="0"/>
              <a:t>svak</a:t>
            </a:r>
            <a:r>
              <a:rPr lang="sr-Latn-BA" altLang="en-US" sz="2800" i="1" dirty="0" smtClean="0"/>
              <a:t>i KM </a:t>
            </a:r>
            <a:r>
              <a:rPr lang="en-US" altLang="en-US" sz="2800" i="1" dirty="0" err="1" smtClean="0"/>
              <a:t>ulo</a:t>
            </a:r>
            <a:r>
              <a:rPr lang="sr-Latn-CS" altLang="en-US" sz="2800" i="1" dirty="0"/>
              <a:t>ž</a:t>
            </a:r>
            <a:r>
              <a:rPr lang="en-US" altLang="en-US" sz="2800" i="1" dirty="0" err="1"/>
              <a:t>en</a:t>
            </a:r>
            <a:r>
              <a:rPr lang="en-US" altLang="en-US" sz="2800" i="1" dirty="0"/>
              <a:t> u </a:t>
            </a:r>
            <a:r>
              <a:rPr lang="en-US" altLang="en-US" sz="2800" i="1" dirty="0" err="1"/>
              <a:t>ukupna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sredstava</a:t>
            </a:r>
            <a:endParaRPr lang="sl-SI" altLang="en-US" sz="2800" i="1" dirty="0"/>
          </a:p>
          <a:p>
            <a:pPr>
              <a:lnSpc>
                <a:spcPct val="8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pokazuje</a:t>
            </a:r>
            <a:r>
              <a:rPr lang="en-US" altLang="en-US" sz="2800" dirty="0"/>
              <a:t> da li se </a:t>
            </a:r>
            <a:r>
              <a:rPr lang="en-US" altLang="en-US" sz="2800" dirty="0" err="1"/>
              <a:t>ukupna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korist</a:t>
            </a:r>
            <a:r>
              <a:rPr lang="sl-SI" altLang="en-US" sz="2800" dirty="0"/>
              <a:t>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li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anga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ovana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dovoljna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nivo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7441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F3E5-74D7-43D9-91BB-35C201CFE71D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/>
              <a:t>K</a:t>
            </a:r>
            <a:r>
              <a:rPr lang="en-US" altLang="en-US" sz="4000"/>
              <a:t>oeficijent obrta osnovnih sredstava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 err="1"/>
              <a:t>Koeficijent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</a:t>
            </a:r>
            <a:r>
              <a:rPr lang="sl-SI" altLang="en-US" sz="2400" dirty="0"/>
              <a:t>v</a:t>
            </a:r>
            <a:r>
              <a:rPr lang="en-US" altLang="en-US" sz="2400" dirty="0"/>
              <a:t>a je </a:t>
            </a:r>
            <a:r>
              <a:rPr lang="en-US" altLang="en-US" sz="2400" dirty="0" err="1"/>
              <a:t>odnos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Koeficijent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koliki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prihod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ostvari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svaki</a:t>
            </a:r>
            <a:r>
              <a:rPr lang="en-US" altLang="en-US" sz="2400" dirty="0"/>
              <a:t> </a:t>
            </a:r>
            <a:r>
              <a:rPr lang="sr-Latn-BA" altLang="en-US" sz="2400" dirty="0" smtClean="0"/>
              <a:t>KM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en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osnovna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Koeficijent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 </a:t>
            </a:r>
            <a:r>
              <a:rPr lang="en-US" altLang="en-US" sz="2400" dirty="0" smtClean="0"/>
              <a:t>d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eljenjem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sredstvima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se </a:t>
            </a:r>
            <a:r>
              <a:rPr lang="en-US" altLang="en-US" sz="2400" dirty="0" err="1"/>
              <a:t>kao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decimalni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broj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Koeficijent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</a:t>
            </a:r>
            <a:r>
              <a:rPr lang="en-US" altLang="en-US" sz="2400" dirty="0" err="1"/>
              <a:t>efikasnost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upotrebe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tj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fabrike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zgrada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opreme</a:t>
            </a:r>
            <a:r>
              <a:rPr lang="en-US" altLang="en-US" sz="2400" dirty="0"/>
              <a:t>, ma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ina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stepen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iskori</a:t>
            </a:r>
            <a:r>
              <a:rPr lang="sr-Latn-CS" altLang="en-US" sz="2400" dirty="0"/>
              <a:t>šć</a:t>
            </a:r>
            <a:r>
              <a:rPr lang="en-US" altLang="en-US" sz="2400" dirty="0" err="1"/>
              <a:t>enosti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5992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6117-5ED3-479D-809C-91DE09C77B72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osnovnih sredstava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koeficijenta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</a:t>
            </a:r>
            <a:r>
              <a:rPr lang="sl-SI" altLang="en-US" sz="2800" dirty="0"/>
              <a:t>r</a:t>
            </a:r>
            <a:r>
              <a:rPr lang="en-US" altLang="en-US" sz="2800" dirty="0"/>
              <a:t>ta </a:t>
            </a:r>
            <a:r>
              <a:rPr lang="en-US" altLang="en-US" sz="2800" dirty="0" err="1"/>
              <a:t>osnovnih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zavisi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karakteristika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odnosno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radno-kapitalne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intenzivnosti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endParaRPr lang="en-US" altLang="en-US" sz="2800" dirty="0"/>
          </a:p>
          <a:p>
            <a:r>
              <a:rPr lang="en-US" altLang="en-US" sz="2800" dirty="0" err="1"/>
              <a:t>Predu</a:t>
            </a:r>
            <a:r>
              <a:rPr lang="sl-SI" altLang="en-US" sz="2800" dirty="0"/>
              <a:t>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a, 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iji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proces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kapitalno-intenzivan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imaju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</a:t>
            </a:r>
            <a:r>
              <a:rPr lang="sr-Latn-CS" altLang="en-US" sz="2800" dirty="0"/>
              <a:t>ž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vrednost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ovog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a, 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iji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proces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radno</a:t>
            </a:r>
            <a:r>
              <a:rPr lang="sl-SI" altLang="en-US" sz="2800" dirty="0"/>
              <a:t>-</a:t>
            </a:r>
            <a:r>
              <a:rPr lang="en-US" altLang="en-US" sz="2800" dirty="0" err="1"/>
              <a:t>intenzivan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4585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D54A-5BBA-4F46-A5E5-FF773086D08C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naplativih potra</a:t>
            </a:r>
            <a:r>
              <a:rPr lang="sr-Latn-CS" altLang="en-US"/>
              <a:t>ž</a:t>
            </a:r>
            <a:r>
              <a:rPr lang="en-US" altLang="en-US"/>
              <a:t>ivanja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Koeficijent obrta naplativih potra</a:t>
            </a:r>
            <a:r>
              <a:rPr lang="sr-Latn-CS" altLang="en-US" sz="2800"/>
              <a:t>ž</a:t>
            </a:r>
            <a:r>
              <a:rPr lang="en-US" altLang="en-US" sz="2800"/>
              <a:t>ivanja naziva se i koeficijentom obrta kupaca i izra</a:t>
            </a:r>
            <a:r>
              <a:rPr lang="sr-Latn-CS" altLang="en-US" sz="2800"/>
              <a:t>ž</a:t>
            </a:r>
            <a:r>
              <a:rPr lang="en-US" altLang="en-US" sz="2800"/>
              <a:t>ava se kao odnos prodaje i naplativih potra</a:t>
            </a:r>
            <a:r>
              <a:rPr lang="sr-Latn-CS" altLang="en-US" sz="2800"/>
              <a:t>ž</a:t>
            </a:r>
            <a:r>
              <a:rPr lang="en-US" altLang="en-US" sz="2800"/>
              <a:t>ivanja</a:t>
            </a:r>
            <a:endParaRPr lang="sl-SI" altLang="en-US" sz="2800"/>
          </a:p>
          <a:p>
            <a:r>
              <a:rPr lang="en-US" altLang="en-US" sz="2800"/>
              <a:t>Koeficijent obrta naplativih potra</a:t>
            </a:r>
            <a:r>
              <a:rPr lang="sr-Latn-CS" altLang="en-US" sz="2800"/>
              <a:t>ž</a:t>
            </a:r>
            <a:r>
              <a:rPr lang="en-US" altLang="en-US" sz="2800"/>
              <a:t>ivanja p</a:t>
            </a:r>
            <a:r>
              <a:rPr lang="sl-SI" altLang="en-US" sz="2800"/>
              <a:t>o</a:t>
            </a:r>
            <a:r>
              <a:rPr lang="en-US" altLang="en-US" sz="2800"/>
              <a:t>kazuje efikasnost naplate potra</a:t>
            </a:r>
            <a:r>
              <a:rPr lang="sr-Latn-CS" altLang="en-US" sz="2800"/>
              <a:t>ž</a:t>
            </a:r>
            <a:r>
              <a:rPr lang="en-US" altLang="en-US" sz="2800"/>
              <a:t>ivanja, koja nastaju kada preduze</a:t>
            </a:r>
            <a:r>
              <a:rPr lang="sr-Latn-CS" altLang="en-US" sz="2800"/>
              <a:t>ć</a:t>
            </a:r>
            <a:r>
              <a:rPr lang="en-US" altLang="en-US" sz="2800"/>
              <a:t>e odobrava potro</a:t>
            </a:r>
            <a:r>
              <a:rPr lang="sr-Latn-CS" altLang="en-US" sz="2800"/>
              <a:t>š</a:t>
            </a:r>
            <a:r>
              <a:rPr lang="en-US" altLang="en-US" sz="2800"/>
              <a:t>a</a:t>
            </a:r>
            <a:r>
              <a:rPr lang="sr-Latn-CS" altLang="en-US" sz="2800"/>
              <a:t>č</a:t>
            </a:r>
            <a:r>
              <a:rPr lang="en-US" altLang="en-US" sz="2800"/>
              <a:t>ke kredite, tj. prodaje na kredit</a:t>
            </a:r>
          </a:p>
        </p:txBody>
      </p:sp>
    </p:spTree>
    <p:extLst>
      <p:ext uri="{BB962C8B-B14F-4D97-AF65-F5344CB8AC3E}">
        <p14:creationId xmlns:p14="http://schemas.microsoft.com/office/powerpoint/2010/main" val="3202772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CC9D6-14D2-4500-91D0-26ED42E4E73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naplativih potra</a:t>
            </a:r>
            <a:r>
              <a:rPr lang="sr-Latn-CS" altLang="en-US"/>
              <a:t>ž</a:t>
            </a:r>
            <a:r>
              <a:rPr lang="en-US" altLang="en-US"/>
              <a:t>ivanja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Visoka vrednost koeficijenta, koji se izra</a:t>
            </a:r>
            <a:r>
              <a:rPr lang="sr-Latn-CS" altLang="en-US" sz="2800"/>
              <a:t>ž</a:t>
            </a:r>
            <a:r>
              <a:rPr lang="en-US" altLang="en-US" sz="2800"/>
              <a:t>ava kao decimalan broj, govori o efikasnoj politici kreditiranja i efikasnosti naplate, dok nizak koeficijent obrta govori o lo</a:t>
            </a:r>
            <a:r>
              <a:rPr lang="sr-Latn-CS" altLang="en-US" sz="2800"/>
              <a:t>š</a:t>
            </a:r>
            <a:r>
              <a:rPr lang="en-US" altLang="en-US" sz="2800"/>
              <a:t>oj kreditnoj politici, i niskoj efikasnosti naplate</a:t>
            </a:r>
          </a:p>
          <a:p>
            <a:r>
              <a:rPr lang="en-US" altLang="en-US" sz="2800"/>
              <a:t>Izuzetno visok koeficijent naplate mo</a:t>
            </a:r>
            <a:r>
              <a:rPr lang="sr-Latn-CS" altLang="en-US" sz="2800"/>
              <a:t>ž</a:t>
            </a:r>
            <a:r>
              <a:rPr lang="en-US" altLang="en-US" sz="2800"/>
              <a:t>e da zna</a:t>
            </a:r>
            <a:r>
              <a:rPr lang="sr-Latn-CS" altLang="en-US" sz="2800"/>
              <a:t>č</a:t>
            </a:r>
            <a:r>
              <a:rPr lang="en-US" altLang="en-US" sz="2800"/>
              <a:t>i da su uslovi kreditiranja strogi, </a:t>
            </a:r>
            <a:r>
              <a:rPr lang="sr-Latn-CS" altLang="en-US" sz="2800"/>
              <a:t>š</a:t>
            </a:r>
            <a:r>
              <a:rPr lang="en-US" altLang="en-US" sz="2800"/>
              <a:t>to mo</a:t>
            </a:r>
            <a:r>
              <a:rPr lang="sr-Latn-CS" altLang="en-US" sz="2800"/>
              <a:t>ž</a:t>
            </a:r>
            <a:r>
              <a:rPr lang="en-US" altLang="en-US" sz="2800"/>
              <a:t>e da dovede do pada prodaje i profita</a:t>
            </a:r>
          </a:p>
        </p:txBody>
      </p:sp>
    </p:spTree>
    <p:extLst>
      <p:ext uri="{BB962C8B-B14F-4D97-AF65-F5344CB8AC3E}">
        <p14:creationId xmlns:p14="http://schemas.microsoft.com/office/powerpoint/2010/main" val="1556091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DB8D4-31DA-4013-82AD-163BE90568C1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 dirty="0"/>
              <a:t>P</a:t>
            </a:r>
            <a:r>
              <a:rPr lang="en-US" altLang="en-US" sz="4000" dirty="0" err="1" smtClean="0"/>
              <a:t>ros</a:t>
            </a:r>
            <a:r>
              <a:rPr lang="sr-Latn-BA" altLang="en-US" sz="4000" dirty="0" smtClean="0"/>
              <a:t>j</a:t>
            </a:r>
            <a:r>
              <a:rPr lang="en-US" altLang="en-US" sz="4000" dirty="0" smtClean="0"/>
              <a:t>e</a:t>
            </a:r>
            <a:r>
              <a:rPr lang="sr-Latn-CS" altLang="en-US" sz="4000" dirty="0"/>
              <a:t>č</a:t>
            </a:r>
            <a:r>
              <a:rPr lang="en-US" altLang="en-US" sz="4000" dirty="0"/>
              <a:t>an period </a:t>
            </a:r>
            <a:r>
              <a:rPr lang="en-US" altLang="en-US" sz="4000" dirty="0" err="1"/>
              <a:t>naplate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potra</a:t>
            </a:r>
            <a:r>
              <a:rPr lang="sr-Latn-CS" altLang="en-US" sz="4000" dirty="0"/>
              <a:t>ž</a:t>
            </a:r>
            <a:r>
              <a:rPr lang="en-US" altLang="en-US" sz="4000" dirty="0" err="1"/>
              <a:t>ivanja</a:t>
            </a:r>
            <a:endParaRPr lang="en-US" altLang="en-US" sz="4000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l-SI" altLang="en-US" sz="2400" dirty="0"/>
              <a:t>č</a:t>
            </a:r>
            <a:r>
              <a:rPr lang="en-US" altLang="en-US" sz="2400" dirty="0"/>
              <a:t>an period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kao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odnos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broja</a:t>
            </a:r>
            <a:r>
              <a:rPr lang="en-US" altLang="en-US" sz="2400" dirty="0"/>
              <a:t> dana u </a:t>
            </a:r>
            <a:r>
              <a:rPr lang="en-US" altLang="en-US" sz="2400" dirty="0" err="1"/>
              <a:t>godini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tj</a:t>
            </a:r>
            <a:r>
              <a:rPr lang="en-US" altLang="en-US" sz="2400" dirty="0"/>
              <a:t>. 360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koeficijenta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</a:t>
            </a:r>
            <a:r>
              <a:rPr lang="sl-SI" altLang="en-US" sz="2400" dirty="0"/>
              <a:t>r</a:t>
            </a:r>
            <a:r>
              <a:rPr lang="en-US" altLang="en-US" sz="2400" dirty="0"/>
              <a:t>ta </a:t>
            </a:r>
            <a:r>
              <a:rPr lang="en-US" altLang="en-US" sz="2400" dirty="0" err="1"/>
              <a:t>naplativih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an period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no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l-SI" altLang="en-US" sz="2400" dirty="0"/>
              <a:t>č</a:t>
            </a:r>
            <a:r>
              <a:rPr lang="en-US" altLang="en-US" sz="2400" dirty="0"/>
              <a:t>an period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varira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izme</a:t>
            </a:r>
            <a:r>
              <a:rPr lang="sr-Latn-CS" altLang="en-US" sz="2400" dirty="0"/>
              <a:t>đ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grana,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zavisi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veli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kredit</a:t>
            </a:r>
            <a:r>
              <a:rPr lang="en-US" altLang="en-US" sz="2400" dirty="0"/>
              <a:t> </a:t>
            </a:r>
            <a:r>
              <a:rPr lang="sl-SI" altLang="en-US" sz="2400" dirty="0"/>
              <a:t>(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primer, prose</a:t>
            </a:r>
            <a:r>
              <a:rPr lang="sr-Latn-CS" altLang="en-US" sz="2400" dirty="0"/>
              <a:t>č</a:t>
            </a:r>
            <a:r>
              <a:rPr lang="en-US" altLang="en-US" sz="2400" dirty="0"/>
              <a:t>an period </a:t>
            </a:r>
            <a:r>
              <a:rPr lang="en-US" altLang="en-US" sz="2400" dirty="0" err="1"/>
              <a:t>naplate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potra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ivanja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samostalnim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trgo</a:t>
            </a:r>
            <a:r>
              <a:rPr lang="sl-SI" altLang="en-US" sz="2400" dirty="0"/>
              <a:t>v</a:t>
            </a:r>
            <a:r>
              <a:rPr lang="en-US" altLang="en-US" sz="2400" dirty="0" err="1"/>
              <a:t>inskim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radnjama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samo</a:t>
            </a:r>
            <a:r>
              <a:rPr lang="en-US" altLang="en-US" sz="2400" dirty="0"/>
              <a:t> 3 dana, </a:t>
            </a:r>
            <a:r>
              <a:rPr lang="en-US" altLang="en-US" sz="2400" dirty="0" err="1"/>
              <a:t>jer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kupaca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pla</a:t>
            </a:r>
            <a:r>
              <a:rPr lang="sr-Latn-CS" altLang="en-US" sz="2400" dirty="0"/>
              <a:t>ć</a:t>
            </a:r>
            <a:r>
              <a:rPr lang="en-US" altLang="en-US" sz="2400" dirty="0"/>
              <a:t>a u </a:t>
            </a:r>
            <a:r>
              <a:rPr lang="en-US" altLang="en-US" sz="2400" dirty="0" err="1"/>
              <a:t>trenutku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kupovine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dok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kod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velikih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supermarketa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robnih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iznosi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oko</a:t>
            </a:r>
            <a:r>
              <a:rPr lang="en-US" altLang="en-US" sz="2400" dirty="0"/>
              <a:t> 30 dana</a:t>
            </a:r>
            <a:r>
              <a:rPr lang="sl-SI" altLang="en-US" sz="2400" dirty="0"/>
              <a:t>)</a:t>
            </a:r>
            <a:r>
              <a:rPr lang="en-US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0111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DC9B1-FC01-41F9-8C7A-5A28BE11949A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zaliha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</a:t>
            </a:r>
            <a:r>
              <a:rPr lang="en-US" altLang="en-US" sz="2800" dirty="0"/>
              <a:t> se </a:t>
            </a:r>
            <a:r>
              <a:rPr lang="en-US" altLang="en-US" sz="2800" dirty="0" smtClean="0"/>
              <a:t>d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eljenjem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prodaje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pros</a:t>
            </a:r>
            <a:r>
              <a:rPr lang="sr-Latn-BA" altLang="en-US" sz="2800" dirty="0" smtClean="0"/>
              <a:t>j</a:t>
            </a:r>
            <a:r>
              <a:rPr lang="en-US" altLang="en-US" sz="2800" dirty="0" smtClean="0"/>
              <a:t>e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zalihama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</a:t>
            </a:r>
            <a:r>
              <a:rPr lang="sr-Latn-CS" altLang="en-US" sz="2800" dirty="0"/>
              <a:t>ž</a:t>
            </a:r>
            <a:r>
              <a:rPr lang="en-US" altLang="en-US" sz="2800" dirty="0"/>
              <a:t>e da se </a:t>
            </a:r>
            <a:r>
              <a:rPr lang="en-US" altLang="en-US" sz="2800" dirty="0" err="1"/>
              <a:t>raščlani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parcijalne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koeficijente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pojedinih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vrsta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: </a:t>
            </a: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materijala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nedovr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ene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gotovih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proizvoda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Koeficijent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obrta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upravljanja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zalihama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00523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2A1B-348A-463F-AA3E-9F55B0C031C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Značenje i značaj rentabilnosti</a:t>
            </a:r>
            <a:endParaRPr lang="en-US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Rentabilnost je sposobnost preduze</a:t>
            </a:r>
            <a:r>
              <a:rPr lang="sr-Latn-CS" altLang="en-US" sz="2800"/>
              <a:t>ć</a:t>
            </a:r>
            <a:r>
              <a:rPr lang="en-US" altLang="en-US" sz="2800"/>
              <a:t>a da sa ulo</a:t>
            </a:r>
            <a:r>
              <a:rPr lang="sr-Latn-CS" altLang="en-US" sz="2800"/>
              <a:t>ž</a:t>
            </a:r>
            <a:r>
              <a:rPr lang="en-US" altLang="en-US" sz="2800"/>
              <a:t>enim sredstvima ostvari maksimaln</a:t>
            </a:r>
            <a:r>
              <a:rPr lang="sl-SI" altLang="en-US" sz="2800"/>
              <a:t>i</a:t>
            </a:r>
            <a:r>
              <a:rPr lang="en-US" altLang="en-US" sz="2800"/>
              <a:t> profit</a:t>
            </a:r>
            <a:endParaRPr lang="sl-SI" altLang="en-US" sz="2800"/>
          </a:p>
          <a:p>
            <a:r>
              <a:rPr lang="sl-SI" altLang="en-US" sz="2800"/>
              <a:t>R</a:t>
            </a:r>
            <a:r>
              <a:rPr lang="en-US" altLang="en-US" sz="2800"/>
              <a:t>entabilnost je preduslov rasta i razvoja preduze</a:t>
            </a:r>
            <a:r>
              <a:rPr lang="sr-Latn-CS" altLang="en-US" sz="2800"/>
              <a:t>ć</a:t>
            </a:r>
            <a:r>
              <a:rPr lang="en-US" altLang="en-US" sz="2800"/>
              <a:t>a</a:t>
            </a:r>
            <a:endParaRPr lang="sl-SI" altLang="en-US" sz="2800"/>
          </a:p>
          <a:p>
            <a:r>
              <a:rPr lang="sl-SI" altLang="en-US" sz="2800"/>
              <a:t>Rentabilnost je izraz ekonomske i društvene odgovornosti preduzeća</a:t>
            </a:r>
          </a:p>
          <a:p>
            <a:r>
              <a:rPr lang="en-US" altLang="en-US" sz="2800"/>
              <a:t>Rentabilnost je izraz zara</a:t>
            </a:r>
            <a:r>
              <a:rPr lang="sr-Latn-CS" altLang="en-US" sz="2800"/>
              <a:t>đ</a:t>
            </a:r>
            <a:r>
              <a:rPr lang="en-US" altLang="en-US" sz="2800"/>
              <a:t>iva</a:t>
            </a:r>
            <a:r>
              <a:rPr lang="sr-Latn-CS" altLang="en-US" sz="2800"/>
              <a:t>č</a:t>
            </a:r>
            <a:r>
              <a:rPr lang="en-US" altLang="en-US" sz="2800"/>
              <a:t>ke sposobnosti preduze</a:t>
            </a:r>
            <a:r>
              <a:rPr lang="sr-Latn-CS" altLang="en-US" sz="2800"/>
              <a:t>ć</a:t>
            </a:r>
            <a:r>
              <a:rPr lang="en-US" altLang="en-US" sz="2800"/>
              <a:t>a   </a:t>
            </a:r>
          </a:p>
        </p:txBody>
      </p:sp>
    </p:spTree>
    <p:extLst>
      <p:ext uri="{BB962C8B-B14F-4D97-AF65-F5344CB8AC3E}">
        <p14:creationId xmlns:p14="http://schemas.microsoft.com/office/powerpoint/2010/main" val="79760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C1D7C-0029-4390-943C-9B4EE7750A09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K</a:t>
            </a:r>
            <a:r>
              <a:rPr lang="en-US" altLang="en-US"/>
              <a:t>oeficijent obrta zaliha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Koeficijent obrta zaliha konkretnog preduze</a:t>
            </a:r>
            <a:r>
              <a:rPr lang="sr-Latn-CS" altLang="en-US"/>
              <a:t>ć</a:t>
            </a:r>
            <a:r>
              <a:rPr lang="en-US" altLang="en-US"/>
              <a:t>a mo</a:t>
            </a:r>
            <a:r>
              <a:rPr lang="sr-Latn-CS" altLang="en-US"/>
              <a:t>ž</a:t>
            </a:r>
            <a:r>
              <a:rPr lang="en-US" altLang="en-US"/>
              <a:t>e da bude ve</a:t>
            </a:r>
            <a:r>
              <a:rPr lang="sr-Latn-CS" altLang="en-US"/>
              <a:t>ć</a:t>
            </a:r>
            <a:r>
              <a:rPr lang="en-US" altLang="en-US"/>
              <a:t>i ili manji, </a:t>
            </a:r>
            <a:r>
              <a:rPr lang="sr-Latn-CS" altLang="en-US"/>
              <a:t>š</a:t>
            </a:r>
            <a:r>
              <a:rPr lang="en-US" altLang="en-US"/>
              <a:t>to zavisi od njegove prodaje</a:t>
            </a:r>
          </a:p>
          <a:p>
            <a:r>
              <a:rPr lang="en-US" altLang="en-US"/>
              <a:t>Ukoliko preduze</a:t>
            </a:r>
            <a:r>
              <a:rPr lang="sr-Latn-CS" altLang="en-US"/>
              <a:t>ć</a:t>
            </a:r>
            <a:r>
              <a:rPr lang="en-US" altLang="en-US"/>
              <a:t>e prodaje male, jeftine proizvode ima</a:t>
            </a:r>
            <a:r>
              <a:rPr lang="sr-Latn-CS" altLang="en-US"/>
              <a:t>ć</a:t>
            </a:r>
            <a:r>
              <a:rPr lang="en-US" altLang="en-US"/>
              <a:t>e mnogo ve</a:t>
            </a:r>
            <a:r>
              <a:rPr lang="sr-Latn-CS" altLang="en-US"/>
              <a:t>ć</a:t>
            </a:r>
            <a:r>
              <a:rPr lang="en-US" altLang="en-US"/>
              <a:t>i koeficijent obrta zaliha, nego ako prodaje velike i skupe proizvode </a:t>
            </a:r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1310432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886C0-2E4A-49D9-83F6-B097DF83F323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sl-SI" altLang="en-US" sz="4000" dirty="0"/>
              <a:t>P</a:t>
            </a:r>
            <a:r>
              <a:rPr lang="en-US" altLang="en-US" sz="4000" dirty="0" err="1" smtClean="0"/>
              <a:t>ros</a:t>
            </a:r>
            <a:r>
              <a:rPr lang="sr-Latn-BA" altLang="en-US" sz="4000" dirty="0" smtClean="0"/>
              <a:t>j</a:t>
            </a:r>
            <a:r>
              <a:rPr lang="en-US" altLang="en-US" sz="4000" dirty="0" smtClean="0"/>
              <a:t>e</a:t>
            </a:r>
            <a:r>
              <a:rPr lang="sr-Latn-CS" altLang="en-US" sz="4000" dirty="0"/>
              <a:t>č</a:t>
            </a:r>
            <a:r>
              <a:rPr lang="en-US" altLang="en-US" sz="4000" dirty="0"/>
              <a:t>no </a:t>
            </a:r>
            <a:r>
              <a:rPr lang="en-US" altLang="en-US" sz="4000" dirty="0" err="1" smtClean="0"/>
              <a:t>vr</a:t>
            </a:r>
            <a:r>
              <a:rPr lang="sr-Latn-BA" altLang="en-US" sz="4000" dirty="0" smtClean="0"/>
              <a:t>ij</a:t>
            </a:r>
            <a:r>
              <a:rPr lang="en-US" altLang="en-US" sz="4000" dirty="0" err="1" smtClean="0"/>
              <a:t>eme</a:t>
            </a:r>
            <a:r>
              <a:rPr lang="en-US" altLang="en-US" sz="4000" dirty="0" smtClean="0"/>
              <a:t> </a:t>
            </a:r>
            <a:r>
              <a:rPr lang="en-US" altLang="en-US" sz="4000" dirty="0" err="1"/>
              <a:t>obrta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zaliha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endParaRPr lang="en-US" altLang="en-US" sz="4000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no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an </a:t>
            </a:r>
            <a:r>
              <a:rPr lang="en-US" altLang="en-US" sz="2400" dirty="0" err="1"/>
              <a:t>broj</a:t>
            </a:r>
            <a:r>
              <a:rPr lang="en-US" altLang="en-US" sz="2400" dirty="0"/>
              <a:t> dana,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e </a:t>
            </a:r>
            <a:r>
              <a:rPr lang="en-US" altLang="en-US" sz="2400" dirty="0" err="1"/>
              <a:t>obrne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svoje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zalihe</a:t>
            </a:r>
            <a:endParaRPr lang="sl-SI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no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</a:t>
            </a:r>
            <a:r>
              <a:rPr lang="sl-SI" altLang="en-US" sz="2400" dirty="0"/>
              <a:t>v</a:t>
            </a:r>
            <a:r>
              <a:rPr lang="en-US" altLang="en-US" sz="2400" dirty="0"/>
              <a:t>a s</a:t>
            </a:r>
            <a:r>
              <a:rPr lang="sl-SI" altLang="en-US" sz="2400" dirty="0"/>
              <a:t>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kada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broj</a:t>
            </a:r>
            <a:r>
              <a:rPr lang="en-US" altLang="en-US" sz="2400" dirty="0"/>
              <a:t> dana u </a:t>
            </a:r>
            <a:r>
              <a:rPr lang="en-US" altLang="en-US" sz="2400" dirty="0" err="1"/>
              <a:t>godini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tj</a:t>
            </a:r>
            <a:r>
              <a:rPr lang="en-US" altLang="en-US" sz="2400" dirty="0"/>
              <a:t>. 360 </a:t>
            </a:r>
            <a:r>
              <a:rPr lang="en-US" altLang="en-US" sz="2400" dirty="0" smtClean="0"/>
              <a:t>pod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eli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odgovaraju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koeficijentom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zaliha</a:t>
            </a:r>
            <a:endParaRPr lang="sl-SI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 smtClean="0"/>
              <a:t>Pros</a:t>
            </a:r>
            <a:r>
              <a:rPr lang="sr-Latn-BA" altLang="en-US" sz="2400" dirty="0" smtClean="0"/>
              <a:t>j</a:t>
            </a:r>
            <a:r>
              <a:rPr lang="en-US" altLang="en-US" sz="2400" dirty="0" smtClean="0"/>
              <a:t>e</a:t>
            </a:r>
            <a:r>
              <a:rPr lang="sr-Latn-CS" altLang="en-US" sz="2400" dirty="0"/>
              <a:t>č</a:t>
            </a:r>
            <a:r>
              <a:rPr lang="en-US" altLang="en-US" sz="2400" dirty="0"/>
              <a:t>no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razlikuje</a:t>
            </a:r>
            <a:r>
              <a:rPr lang="en-US" altLang="en-US" sz="2400" dirty="0"/>
              <a:t> se od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do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zavisi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grane</a:t>
            </a:r>
            <a:r>
              <a:rPr lang="en-US" altLang="en-US" sz="2400" dirty="0"/>
              <a:t> </a:t>
            </a:r>
            <a:r>
              <a:rPr lang="sl-SI" altLang="en-US" sz="2400" dirty="0"/>
              <a:t>(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trgovini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primer, </a:t>
            </a:r>
            <a:r>
              <a:rPr lang="en-US" altLang="en-US" sz="2400" dirty="0" err="1"/>
              <a:t>iznosi</a:t>
            </a:r>
            <a:r>
              <a:rPr lang="en-US" altLang="en-US" sz="2400" dirty="0"/>
              <a:t> 7-15 dana, </a:t>
            </a:r>
            <a:r>
              <a:rPr lang="en-US" altLang="en-US" sz="2400" dirty="0" err="1"/>
              <a:t>supermarketi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trgovine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automobilima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</a:t>
            </a:r>
            <a:r>
              <a:rPr lang="sr-Latn-CS" altLang="en-US" sz="2400" dirty="0"/>
              <a:t>ć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zalihe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60-70 dana, </a:t>
            </a:r>
            <a:r>
              <a:rPr lang="en-US" altLang="en-US" sz="2400" dirty="0" err="1"/>
              <a:t>dok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prodavnice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sezonske</a:t>
            </a:r>
            <a:r>
              <a:rPr lang="en-US" altLang="en-US" sz="2400" dirty="0"/>
              <a:t> robe </a:t>
            </a:r>
            <a:r>
              <a:rPr lang="en-US" altLang="en-US" sz="2400" dirty="0" err="1"/>
              <a:t>svoje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zalihe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obr</a:t>
            </a:r>
            <a:r>
              <a:rPr lang="sr-Latn-CS" altLang="en-US" sz="2400" dirty="0"/>
              <a:t>ć</a:t>
            </a:r>
            <a:r>
              <a:rPr lang="en-US" altLang="en-US" sz="2400" dirty="0"/>
              <a:t>u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90-100 dana</a:t>
            </a:r>
            <a:r>
              <a:rPr lang="sl-SI" altLang="en-US" sz="2400" dirty="0"/>
              <a:t>)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68629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34371-C00E-4D20-8D94-C0998D831A9D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Sintetički izraz rentabilnosti</a:t>
            </a:r>
            <a:endParaRPr lang="en-US" altLang="en-US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parcijalni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velikim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brojem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pojedina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Parcijalni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prokazatelji</a:t>
            </a:r>
            <a:r>
              <a:rPr lang="en-US" altLang="en-US" sz="2800" dirty="0"/>
              <a:t> ne </a:t>
            </a:r>
            <a:r>
              <a:rPr lang="en-US" altLang="en-US" sz="2800" dirty="0" err="1"/>
              <a:t>mogu</a:t>
            </a:r>
            <a:r>
              <a:rPr lang="en-US" altLang="en-US" sz="2800" dirty="0"/>
              <a:t> da </a:t>
            </a:r>
            <a:r>
              <a:rPr lang="en-US" altLang="en-US" sz="2800" dirty="0" err="1" smtClean="0"/>
              <a:t>obezb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celovito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avanje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Zato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koristi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sinteti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</a:t>
            </a:r>
            <a:r>
              <a:rPr lang="sl-SI" altLang="en-US" sz="2800" dirty="0"/>
              <a:t>ln</a:t>
            </a:r>
            <a:r>
              <a:rPr lang="en-US" altLang="en-US" sz="2800" dirty="0" err="1"/>
              <a:t>osti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povezuje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parcijalne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omogu</a:t>
            </a:r>
            <a:r>
              <a:rPr lang="sr-Latn-CS" altLang="en-US" sz="2800" dirty="0"/>
              <a:t>ć</a:t>
            </a:r>
            <a:r>
              <a:rPr lang="en-US" altLang="en-US" sz="2800" dirty="0"/>
              <a:t>ava da se </a:t>
            </a:r>
            <a:r>
              <a:rPr lang="en-US" altLang="en-US" sz="2800" dirty="0" err="1"/>
              <a:t>analizom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njihovog</a:t>
            </a:r>
            <a:r>
              <a:rPr lang="en-US" altLang="en-US" sz="2800" dirty="0"/>
              <a:t> me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usobnog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odnosa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odredi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53063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9D736-5801-48B6-8939-33F9AD221417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Sintetički izraz rentabilnosti</a:t>
            </a:r>
            <a:endParaRPr lang="en-US" altLang="en-US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Sinteti</a:t>
            </a:r>
            <a:r>
              <a:rPr lang="sr-Latn-CS" altLang="en-US" dirty="0"/>
              <a:t>č</a:t>
            </a:r>
            <a:r>
              <a:rPr lang="en-US" altLang="en-US" dirty="0" err="1"/>
              <a:t>ki</a:t>
            </a:r>
            <a:r>
              <a:rPr lang="en-US" altLang="en-US" dirty="0"/>
              <a:t> </a:t>
            </a:r>
            <a:r>
              <a:rPr lang="en-US" altLang="en-US" dirty="0" err="1"/>
              <a:t>izraz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povezuje</a:t>
            </a:r>
            <a:r>
              <a:rPr lang="en-US" altLang="en-US" dirty="0"/>
              <a:t> </a:t>
            </a:r>
            <a:r>
              <a:rPr lang="en-US" altLang="en-US" dirty="0" err="1"/>
              <a:t>pokazatelje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</a:t>
            </a:r>
            <a:r>
              <a:rPr lang="sl-SI" altLang="en-US" dirty="0"/>
              <a:t>(</a:t>
            </a:r>
            <a:r>
              <a:rPr lang="en-US" altLang="en-US" dirty="0" smtClean="0"/>
              <a:t>l</a:t>
            </a:r>
            <a:r>
              <a:rPr lang="sr-Latn-RS" altLang="en-US" dirty="0"/>
              <a:t>i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eva</a:t>
            </a:r>
            <a:r>
              <a:rPr lang="en-US" altLang="en-US" dirty="0" smtClean="0"/>
              <a:t> </a:t>
            </a:r>
            <a:r>
              <a:rPr lang="en-US" altLang="en-US" dirty="0" err="1"/>
              <a:t>strana</a:t>
            </a:r>
            <a:r>
              <a:rPr lang="en-US" altLang="en-US" dirty="0"/>
              <a:t> </a:t>
            </a:r>
            <a:r>
              <a:rPr lang="en-US" altLang="en-US" dirty="0" err="1"/>
              <a:t>slike</a:t>
            </a:r>
            <a:r>
              <a:rPr lang="sl-SI" altLang="en-US" dirty="0"/>
              <a:t>)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pokazatelje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poslovnih</a:t>
            </a:r>
            <a:r>
              <a:rPr lang="en-US" altLang="en-US" dirty="0"/>
              <a:t> </a:t>
            </a:r>
            <a:r>
              <a:rPr lang="en-US" altLang="en-US" dirty="0" err="1"/>
              <a:t>aktivnosti</a:t>
            </a:r>
            <a:r>
              <a:rPr lang="en-US" altLang="en-US" dirty="0"/>
              <a:t> </a:t>
            </a:r>
            <a:r>
              <a:rPr lang="sl-SI" altLang="en-US" dirty="0"/>
              <a:t>(</a:t>
            </a:r>
            <a:r>
              <a:rPr lang="en-US" altLang="en-US" dirty="0" err="1"/>
              <a:t>desna</a:t>
            </a:r>
            <a:r>
              <a:rPr lang="en-US" altLang="en-US" dirty="0"/>
              <a:t> </a:t>
            </a:r>
            <a:r>
              <a:rPr lang="en-US" altLang="en-US" dirty="0" err="1"/>
              <a:t>strana</a:t>
            </a:r>
            <a:r>
              <a:rPr lang="en-US" altLang="en-US" dirty="0"/>
              <a:t> </a:t>
            </a:r>
            <a:r>
              <a:rPr lang="en-US" altLang="en-US" dirty="0" err="1"/>
              <a:t>slike</a:t>
            </a:r>
            <a:r>
              <a:rPr lang="sl-SI" altLang="en-US" dirty="0"/>
              <a:t>)</a:t>
            </a:r>
            <a:r>
              <a:rPr lang="en-US" altLang="en-US" dirty="0"/>
              <a:t> </a:t>
            </a:r>
            <a:endParaRPr lang="sl-SI" altLang="en-US" dirty="0"/>
          </a:p>
          <a:p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3761718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9720-AB9C-4B76-9AA1-0566770137C7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Sintetički izraz rentabilnosti</a:t>
            </a:r>
            <a:endParaRPr lang="en-US" altLang="en-US"/>
          </a:p>
        </p:txBody>
      </p:sp>
      <p:graphicFrame>
        <p:nvGraphicFramePr>
          <p:cNvPr id="9216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998913" y="2017713"/>
          <a:ext cx="518795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hoto Editor Photo" r:id="rId3" imgW="14289495" imgH="11333333" progId="MSPhotoEd.3">
                  <p:embed/>
                </p:oleObj>
              </mc:Choice>
              <mc:Fallback>
                <p:oleObj name="Photo Editor Photo" r:id="rId3" imgW="14289495" imgH="11333333" progId="MSPhotoEd.3">
                  <p:embed/>
                  <p:pic>
                    <p:nvPicPr>
                      <p:cNvPr id="921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913" y="2017713"/>
                        <a:ext cx="518795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257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411AB-A6C4-4118-A2F2-429D6864A39E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Sintetički izraz rentabilnosti</a:t>
            </a:r>
            <a:endParaRPr lang="en-US" altLang="en-US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/>
              <a:t>Pokazatelj neto rentabilnosti je odnos izme</a:t>
            </a:r>
            <a:r>
              <a:rPr lang="sr-Latn-CS" altLang="en-US" sz="2400"/>
              <a:t>đ</a:t>
            </a:r>
            <a:r>
              <a:rPr lang="en-US" altLang="en-US" sz="2400"/>
              <a:t>u profita i prodaje, a profit je razlika izme</a:t>
            </a:r>
            <a:r>
              <a:rPr lang="sr-Latn-CS" altLang="en-US" sz="2400"/>
              <a:t>đ</a:t>
            </a:r>
            <a:r>
              <a:rPr lang="en-US" altLang="en-US" sz="2400"/>
              <a:t>u prodaje i ukupnih tro</a:t>
            </a:r>
            <a:r>
              <a:rPr lang="sr-Latn-CS" altLang="en-US" sz="2400"/>
              <a:t>š</a:t>
            </a:r>
            <a:r>
              <a:rPr lang="en-US" altLang="en-US" sz="2400"/>
              <a:t>kova </a:t>
            </a:r>
            <a:endParaRPr lang="sl-SI" altLang="en-US" sz="2400"/>
          </a:p>
          <a:p>
            <a:pPr>
              <a:lnSpc>
                <a:spcPct val="80000"/>
              </a:lnSpc>
            </a:pPr>
            <a:r>
              <a:rPr lang="en-US" altLang="en-US" sz="2400"/>
              <a:t>Pokazatelj obrta ukupnih anga</a:t>
            </a:r>
            <a:r>
              <a:rPr lang="sr-Latn-CS" altLang="en-US" sz="2400"/>
              <a:t>ž</a:t>
            </a:r>
            <a:r>
              <a:rPr lang="en-US" altLang="en-US" sz="2400"/>
              <a:t>ovanih sredstava je odnos izme</a:t>
            </a:r>
            <a:r>
              <a:rPr lang="sr-Latn-CS" altLang="en-US" sz="2400"/>
              <a:t>đ</a:t>
            </a:r>
            <a:r>
              <a:rPr lang="en-US" altLang="en-US" sz="2400"/>
              <a:t>u prodaje i ukupnih anga</a:t>
            </a:r>
            <a:r>
              <a:rPr lang="sr-Latn-CS" altLang="en-US" sz="2400"/>
              <a:t>ž</a:t>
            </a:r>
            <a:r>
              <a:rPr lang="en-US" altLang="en-US" sz="2400"/>
              <a:t>ovanih sredstava, a ukupna anga</a:t>
            </a:r>
            <a:r>
              <a:rPr lang="sl-SI" altLang="en-US" sz="2400"/>
              <a:t>ž</a:t>
            </a:r>
            <a:r>
              <a:rPr lang="en-US" altLang="en-US" sz="2400"/>
              <a:t>ovana </a:t>
            </a:r>
            <a:r>
              <a:rPr lang="sl-SI" altLang="en-US" sz="2400"/>
              <a:t>sredstva </a:t>
            </a:r>
            <a:r>
              <a:rPr lang="en-US" altLang="en-US" sz="2400"/>
              <a:t>su zbir osnovnih i obrtnih sredstava. </a:t>
            </a:r>
            <a:endParaRPr lang="sl-SI" altLang="en-US" sz="2400"/>
          </a:p>
          <a:p>
            <a:pPr>
              <a:lnSpc>
                <a:spcPct val="80000"/>
              </a:lnSpc>
            </a:pPr>
            <a:r>
              <a:rPr lang="en-US" altLang="en-US" sz="2400"/>
              <a:t>Mno</a:t>
            </a:r>
            <a:r>
              <a:rPr lang="sr-Latn-CS" altLang="en-US" sz="2400"/>
              <a:t>ž</a:t>
            </a:r>
            <a:r>
              <a:rPr lang="en-US" altLang="en-US" sz="2400"/>
              <a:t>enjem neto rentabilnosti sa koeficijentom obrta ukupno anga</a:t>
            </a:r>
            <a:r>
              <a:rPr lang="sr-Latn-CS" altLang="en-US" sz="2400"/>
              <a:t>ž</a:t>
            </a:r>
            <a:r>
              <a:rPr lang="en-US" altLang="en-US" sz="2400"/>
              <a:t>ovanih sredstava dobija se pr</a:t>
            </a:r>
            <a:r>
              <a:rPr lang="sl-SI" altLang="en-US" sz="2400"/>
              <a:t>i</a:t>
            </a:r>
            <a:r>
              <a:rPr lang="en-US" altLang="en-US" sz="2400"/>
              <a:t>nos na ukupna sredstava, koji predstavlja sinteti</a:t>
            </a:r>
            <a:r>
              <a:rPr lang="sr-Latn-CS" altLang="en-US" sz="2400"/>
              <a:t>č</a:t>
            </a:r>
            <a:r>
              <a:rPr lang="en-US" altLang="en-US" sz="2400"/>
              <a:t>ki izraz rentabilnosti, odnosno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b="1"/>
              <a:t>Neto rentabilnost</a:t>
            </a:r>
            <a:r>
              <a:rPr lang="sl-SI" altLang="en-US" sz="2400" b="1"/>
              <a:t> </a:t>
            </a:r>
            <a:r>
              <a:rPr lang="en-US" altLang="en-US" sz="2400" b="1"/>
              <a:t>x</a:t>
            </a:r>
            <a:r>
              <a:rPr lang="sl-SI" altLang="en-US" sz="2400" b="1"/>
              <a:t> </a:t>
            </a:r>
            <a:r>
              <a:rPr lang="en-US" altLang="en-US" sz="2400" b="1"/>
              <a:t>Koeficijent obrta ukupnih sredstava</a:t>
            </a:r>
            <a:r>
              <a:rPr lang="sl-SI" altLang="en-US" sz="2400" b="1"/>
              <a:t> </a:t>
            </a:r>
            <a:r>
              <a:rPr lang="en-US" altLang="en-US" sz="2400" b="1"/>
              <a:t>=</a:t>
            </a:r>
            <a:r>
              <a:rPr lang="sl-SI" altLang="en-US" sz="2400" b="1"/>
              <a:t> P</a:t>
            </a:r>
            <a:r>
              <a:rPr lang="en-US" altLang="en-US" sz="2400" b="1"/>
              <a:t>rinos na ukupna sredstava</a:t>
            </a:r>
          </a:p>
        </p:txBody>
      </p:sp>
    </p:spTree>
    <p:extLst>
      <p:ext uri="{BB962C8B-B14F-4D97-AF65-F5344CB8AC3E}">
        <p14:creationId xmlns:p14="http://schemas.microsoft.com/office/powerpoint/2010/main" val="205488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A8E6B-3951-4230-B840-7DF1E5AD4277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Sintetički izraz rentabilnosti</a:t>
            </a:r>
            <a:endParaRPr lang="en-US" alt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Prednost sinteti</a:t>
            </a:r>
            <a:r>
              <a:rPr lang="sr-Latn-CS" altLang="en-US" sz="2800"/>
              <a:t>č</a:t>
            </a:r>
            <a:r>
              <a:rPr lang="en-US" altLang="en-US" sz="2800"/>
              <a:t>kog izraza rentabilnosti sastoji se u tome </a:t>
            </a:r>
            <a:r>
              <a:rPr lang="sr-Latn-CS" altLang="en-US" sz="2800"/>
              <a:t>š</a:t>
            </a:r>
            <a:r>
              <a:rPr lang="en-US" altLang="en-US" sz="2800"/>
              <a:t>to, povezivanjem parcijalnih pokazatelja, omogu</a:t>
            </a:r>
            <a:r>
              <a:rPr lang="sr-Latn-CS" altLang="en-US" sz="2800"/>
              <a:t>ć</a:t>
            </a:r>
            <a:r>
              <a:rPr lang="en-US" altLang="en-US" sz="2800"/>
              <a:t>ava da se ustanovi promena, kao i uzroci promene rentabilnosti, jer se ukupna rentabilnost, tj. prinos na ukupna sredstava posmatra kao rezultat uzajamnog delovanja, ili interakcije parcijalnih pokazatelja</a:t>
            </a:r>
            <a:endParaRPr lang="sl-SI" altLang="en-US" sz="2800"/>
          </a:p>
          <a:p>
            <a:pPr>
              <a:lnSpc>
                <a:spcPct val="80000"/>
              </a:lnSpc>
            </a:pPr>
            <a:r>
              <a:rPr lang="en-US" altLang="en-US" sz="2800"/>
              <a:t>Sinteti</a:t>
            </a:r>
            <a:r>
              <a:rPr lang="sr-Latn-CS" altLang="en-US" sz="2800"/>
              <a:t>č</a:t>
            </a:r>
            <a:r>
              <a:rPr lang="en-US" altLang="en-US" sz="2800"/>
              <a:t>ki izraz rentabilnosti predstavlja osnovu za sprovo</a:t>
            </a:r>
            <a:r>
              <a:rPr lang="sr-Latn-CS" altLang="en-US" sz="2800"/>
              <a:t>đ</a:t>
            </a:r>
            <a:r>
              <a:rPr lang="en-US" altLang="en-US" sz="2800"/>
              <a:t>enje i unapre</a:t>
            </a:r>
            <a:r>
              <a:rPr lang="sr-Latn-CS" altLang="en-US" sz="2800"/>
              <a:t>đ</a:t>
            </a:r>
            <a:r>
              <a:rPr lang="en-US" altLang="en-US" sz="2800"/>
              <a:t>enje rentabilnosti, jer omogu</a:t>
            </a:r>
            <a:r>
              <a:rPr lang="sr-Latn-CS" altLang="en-US" sz="2800"/>
              <a:t>ć</a:t>
            </a:r>
            <a:r>
              <a:rPr lang="en-US" altLang="en-US" sz="2800"/>
              <a:t>ava da se ustanove uzroci promene rentabilnosti </a:t>
            </a:r>
          </a:p>
        </p:txBody>
      </p:sp>
    </p:spTree>
    <p:extLst>
      <p:ext uri="{BB962C8B-B14F-4D97-AF65-F5344CB8AC3E}">
        <p14:creationId xmlns:p14="http://schemas.microsoft.com/office/powerpoint/2010/main" val="52157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2694A-2D18-4600-BA5B-153C615FB4B8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Standardi rentabilnosti</a:t>
            </a:r>
            <a:endParaRPr lang="en-US" alt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 err="1"/>
              <a:t>Pokazatelji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, </a:t>
            </a:r>
            <a:r>
              <a:rPr lang="en-US" altLang="en-US" dirty="0" err="1"/>
              <a:t>koji</a:t>
            </a:r>
            <a:r>
              <a:rPr lang="en-US" altLang="en-US" dirty="0"/>
              <a:t> se </a:t>
            </a:r>
            <a:r>
              <a:rPr lang="en-US" altLang="en-US" dirty="0" err="1"/>
              <a:t>baziraju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ra</a:t>
            </a:r>
            <a:r>
              <a:rPr lang="sr-Latn-CS" altLang="en-US" dirty="0"/>
              <a:t>č</a:t>
            </a:r>
            <a:r>
              <a:rPr lang="en-US" altLang="en-US" dirty="0" err="1"/>
              <a:t>unovodstvenom</a:t>
            </a:r>
            <a:r>
              <a:rPr lang="en-US" altLang="en-US" dirty="0"/>
              <a:t> </a:t>
            </a:r>
            <a:r>
              <a:rPr lang="en-US" altLang="en-US" dirty="0" err="1"/>
              <a:t>pristupu</a:t>
            </a:r>
            <a:r>
              <a:rPr lang="en-US" altLang="en-US" dirty="0"/>
              <a:t>,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indikatori</a:t>
            </a:r>
            <a:r>
              <a:rPr lang="en-US" altLang="en-US" dirty="0"/>
              <a:t> </a:t>
            </a:r>
            <a:r>
              <a:rPr lang="en-US" altLang="en-US" dirty="0" err="1"/>
              <a:t>relativne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, </a:t>
            </a:r>
            <a:r>
              <a:rPr lang="sr-Latn-CS" altLang="en-US" dirty="0"/>
              <a:t>š</a:t>
            </a:r>
            <a:r>
              <a:rPr lang="en-US" altLang="en-US" dirty="0"/>
              <a:t>to </a:t>
            </a:r>
            <a:r>
              <a:rPr lang="en-US" altLang="en-US" dirty="0" err="1"/>
              <a:t>zna</a:t>
            </a:r>
            <a:r>
              <a:rPr lang="sl-SI" altLang="en-US" dirty="0"/>
              <a:t>č</a:t>
            </a:r>
            <a:r>
              <a:rPr lang="en-US" altLang="en-US" dirty="0" err="1"/>
              <a:t>i</a:t>
            </a:r>
            <a:r>
              <a:rPr lang="en-US" altLang="en-US" dirty="0"/>
              <a:t> da </a:t>
            </a:r>
            <a:r>
              <a:rPr lang="en-US" altLang="en-US" dirty="0" err="1"/>
              <a:t>njihova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RS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 err="1"/>
              <a:t>mo</a:t>
            </a:r>
            <a:r>
              <a:rPr lang="sr-Latn-CS" altLang="en-US" dirty="0"/>
              <a:t>ž</a:t>
            </a:r>
            <a:r>
              <a:rPr lang="en-US" altLang="en-US" dirty="0"/>
              <a:t>e da se </a:t>
            </a:r>
            <a:r>
              <a:rPr lang="en-US" altLang="en-US" dirty="0" err="1"/>
              <a:t>odredi</a:t>
            </a:r>
            <a:r>
              <a:rPr lang="en-US" altLang="en-US" dirty="0"/>
              <a:t> pore</a:t>
            </a:r>
            <a:r>
              <a:rPr lang="sr-Latn-CS" altLang="en-US" dirty="0"/>
              <a:t>đ</a:t>
            </a:r>
            <a:r>
              <a:rPr lang="en-US" altLang="en-US" dirty="0" err="1"/>
              <a:t>enjem</a:t>
            </a:r>
            <a:r>
              <a:rPr lang="en-US" altLang="en-US" dirty="0"/>
              <a:t> </a:t>
            </a:r>
            <a:endParaRPr lang="sl-SI" altLang="en-US" dirty="0"/>
          </a:p>
          <a:p>
            <a:pPr>
              <a:lnSpc>
                <a:spcPct val="80000"/>
              </a:lnSpc>
            </a:pPr>
            <a:r>
              <a:rPr lang="en-US" altLang="en-US" dirty="0" err="1" smtClean="0"/>
              <a:t>Vr</a:t>
            </a:r>
            <a:r>
              <a:rPr lang="sr-Latn-RS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 err="1"/>
              <a:t>pokazatelja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mo</a:t>
            </a:r>
            <a:r>
              <a:rPr lang="sr-Latn-CS" altLang="en-US" dirty="0"/>
              <a:t>ž</a:t>
            </a:r>
            <a:r>
              <a:rPr lang="en-US" altLang="en-US" dirty="0"/>
              <a:t>e </a:t>
            </a:r>
            <a:r>
              <a:rPr lang="sl-SI" altLang="en-US" dirty="0"/>
              <a:t>da se </a:t>
            </a:r>
            <a:r>
              <a:rPr lang="en-US" altLang="en-US" dirty="0" err="1"/>
              <a:t>odredi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dva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sr-Latn-CS" altLang="en-US" dirty="0"/>
              <a:t>č</a:t>
            </a:r>
            <a:r>
              <a:rPr lang="en-US" altLang="en-US" dirty="0" err="1"/>
              <a:t>ina</a:t>
            </a:r>
            <a:r>
              <a:rPr lang="sl-SI" altLang="en-US" dirty="0"/>
              <a:t>:</a:t>
            </a:r>
            <a:r>
              <a:rPr lang="en-US" altLang="en-US" dirty="0"/>
              <a:t> </a:t>
            </a:r>
            <a:endParaRPr lang="sl-SI" altLang="en-US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altLang="en-US" dirty="0" err="1" smtClean="0"/>
              <a:t>Pokazatelji</a:t>
            </a:r>
            <a:r>
              <a:rPr lang="en-US" altLang="en-US" dirty="0" smtClean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izra</a:t>
            </a:r>
            <a:r>
              <a:rPr lang="sr-Latn-CS" altLang="en-US" dirty="0"/>
              <a:t>č</a:t>
            </a:r>
            <a:r>
              <a:rPr lang="en-US" altLang="en-US" dirty="0" err="1"/>
              <a:t>unavaju</a:t>
            </a:r>
            <a:r>
              <a:rPr lang="en-US" altLang="en-US" dirty="0"/>
              <a:t> se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nekoliko</a:t>
            </a:r>
            <a:r>
              <a:rPr lang="en-US" altLang="en-US" dirty="0"/>
              <a:t> </a:t>
            </a:r>
            <a:r>
              <a:rPr lang="en-US" altLang="en-US" dirty="0" err="1"/>
              <a:t>godina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onda</a:t>
            </a:r>
            <a:r>
              <a:rPr lang="en-US" altLang="en-US" dirty="0"/>
              <a:t> se </a:t>
            </a:r>
            <a:r>
              <a:rPr lang="en-US" altLang="en-US" dirty="0" err="1"/>
              <a:t>porede</a:t>
            </a:r>
            <a:r>
              <a:rPr lang="en-US" altLang="en-US" dirty="0"/>
              <a:t> da </a:t>
            </a:r>
            <a:r>
              <a:rPr lang="sl-SI" altLang="en-US" dirty="0"/>
              <a:t>bi se </a:t>
            </a:r>
            <a:r>
              <a:rPr lang="en-US" altLang="en-US" dirty="0" err="1"/>
              <a:t>odredi</a:t>
            </a:r>
            <a:r>
              <a:rPr lang="sl-SI" altLang="en-US" dirty="0"/>
              <a:t>lo</a:t>
            </a:r>
            <a:r>
              <a:rPr lang="en-US" altLang="en-US" dirty="0"/>
              <a:t> da li, </a:t>
            </a:r>
            <a:r>
              <a:rPr lang="en-US" altLang="en-US" dirty="0" err="1"/>
              <a:t>tokom</a:t>
            </a:r>
            <a:r>
              <a:rPr lang="en-US" altLang="en-US" dirty="0"/>
              <a:t> </a:t>
            </a:r>
            <a:r>
              <a:rPr lang="en-US" altLang="en-US" dirty="0" err="1"/>
              <a:t>vremena</a:t>
            </a:r>
            <a:r>
              <a:rPr lang="en-US" altLang="en-US" dirty="0"/>
              <a:t>,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en-US" altLang="en-US" dirty="0" err="1"/>
              <a:t>raste</a:t>
            </a:r>
            <a:r>
              <a:rPr lang="en-US" altLang="en-US" dirty="0"/>
              <a:t> </a:t>
            </a:r>
            <a:r>
              <a:rPr lang="en-US" altLang="en-US" dirty="0" err="1"/>
              <a:t>ili</a:t>
            </a:r>
            <a:r>
              <a:rPr lang="en-US" altLang="en-US" dirty="0"/>
              <a:t> </a:t>
            </a:r>
            <a:r>
              <a:rPr lang="en-US" altLang="en-US" dirty="0" err="1"/>
              <a:t>opada</a:t>
            </a:r>
            <a:r>
              <a:rPr lang="en-US" altLang="en-US" dirty="0"/>
              <a:t> </a:t>
            </a:r>
            <a:endParaRPr lang="sl-SI" altLang="en-US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en-US" altLang="en-US" dirty="0" err="1" smtClean="0"/>
              <a:t>Pokazatelji</a:t>
            </a:r>
            <a:r>
              <a:rPr lang="en-US" altLang="en-US" dirty="0" smtClean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izra</a:t>
            </a:r>
            <a:r>
              <a:rPr lang="sr-Latn-CS" altLang="en-US" dirty="0"/>
              <a:t>č</a:t>
            </a:r>
            <a:r>
              <a:rPr lang="en-US" altLang="en-US" dirty="0" err="1"/>
              <a:t>unavaju</a:t>
            </a:r>
            <a:r>
              <a:rPr lang="en-US" altLang="en-US" dirty="0"/>
              <a:t> se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projektovani</a:t>
            </a:r>
            <a:r>
              <a:rPr lang="en-US" altLang="en-US" dirty="0"/>
              <a:t>, </a:t>
            </a:r>
            <a:r>
              <a:rPr lang="en-US" altLang="en-US" dirty="0" err="1"/>
              <a:t>ili</a:t>
            </a:r>
            <a:r>
              <a:rPr lang="en-US" altLang="en-US" dirty="0"/>
              <a:t> </a:t>
            </a:r>
            <a:r>
              <a:rPr lang="en-US" altLang="en-US" dirty="0" err="1"/>
              <a:t>tzv</a:t>
            </a:r>
            <a:r>
              <a:rPr lang="en-US" altLang="en-US" dirty="0"/>
              <a:t>. pro forma </a:t>
            </a:r>
            <a:r>
              <a:rPr lang="en-US" altLang="en-US" dirty="0" err="1" smtClean="0"/>
              <a:t>izv</a:t>
            </a:r>
            <a:r>
              <a:rPr lang="sr-Latn-RS" altLang="en-US" dirty="0" smtClean="0"/>
              <a:t>j</a:t>
            </a:r>
            <a:r>
              <a:rPr lang="en-US" altLang="en-US" dirty="0" smtClean="0"/>
              <a:t>e</a:t>
            </a:r>
            <a:r>
              <a:rPr lang="sr-Latn-CS" altLang="en-US" dirty="0"/>
              <a:t>š</a:t>
            </a:r>
            <a:r>
              <a:rPr lang="en-US" altLang="en-US" dirty="0" err="1"/>
              <a:t>taj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onda</a:t>
            </a:r>
            <a:r>
              <a:rPr lang="en-US" altLang="en-US" dirty="0"/>
              <a:t> se </a:t>
            </a:r>
            <a:r>
              <a:rPr lang="en-US" altLang="en-US" dirty="0" err="1"/>
              <a:t>porede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sada</a:t>
            </a:r>
            <a:r>
              <a:rPr lang="sr-Latn-CS" altLang="en-US" dirty="0"/>
              <a:t>š</a:t>
            </a:r>
            <a:r>
              <a:rPr lang="en-US" altLang="en-US" dirty="0" err="1"/>
              <a:t>njim</a:t>
            </a:r>
            <a:r>
              <a:rPr lang="en-US" altLang="en-US" dirty="0"/>
              <a:t> </a:t>
            </a:r>
            <a:r>
              <a:rPr lang="en-US" altLang="en-US" dirty="0" err="1"/>
              <a:t>ili</a:t>
            </a:r>
            <a:r>
              <a:rPr lang="en-US" altLang="en-US" dirty="0"/>
              <a:t> pro</a:t>
            </a:r>
            <a:r>
              <a:rPr lang="sr-Latn-CS" altLang="en-US" dirty="0"/>
              <a:t>š</a:t>
            </a:r>
            <a:r>
              <a:rPr lang="en-US" altLang="en-US" dirty="0" err="1"/>
              <a:t>lim</a:t>
            </a:r>
            <a:r>
              <a:rPr lang="en-US" altLang="en-US" dirty="0"/>
              <a:t> </a:t>
            </a:r>
            <a:r>
              <a:rPr lang="en-US" altLang="en-US" dirty="0" err="1"/>
              <a:t>pokazateljima</a:t>
            </a:r>
            <a:r>
              <a:rPr lang="en-US" altLang="en-US" dirty="0"/>
              <a:t> </a:t>
            </a:r>
            <a:endParaRPr lang="sl-SI" altLang="en-US" dirty="0"/>
          </a:p>
          <a:p>
            <a:pPr>
              <a:lnSpc>
                <a:spcPct val="80000"/>
              </a:lnSpc>
            </a:pPr>
            <a:r>
              <a:rPr lang="en-US" altLang="en-US" dirty="0"/>
              <a:t>Pore</a:t>
            </a:r>
            <a:r>
              <a:rPr lang="sr-Latn-CS" altLang="en-US" dirty="0"/>
              <a:t>đ</a:t>
            </a:r>
            <a:r>
              <a:rPr lang="en-US" altLang="en-US" dirty="0" err="1"/>
              <a:t>enje</a:t>
            </a:r>
            <a:r>
              <a:rPr lang="en-US" altLang="en-US" dirty="0"/>
              <a:t> </a:t>
            </a:r>
            <a:r>
              <a:rPr lang="en-US" altLang="en-US" dirty="0" err="1"/>
              <a:t>omogu</a:t>
            </a:r>
            <a:r>
              <a:rPr lang="sr-Latn-CS" altLang="en-US" dirty="0"/>
              <a:t>ć</a:t>
            </a:r>
            <a:r>
              <a:rPr lang="en-US" altLang="en-US" dirty="0"/>
              <a:t>ava da se </a:t>
            </a:r>
            <a:r>
              <a:rPr lang="en-US" altLang="en-US" dirty="0" err="1" smtClean="0"/>
              <a:t>oc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eni</a:t>
            </a:r>
            <a:r>
              <a:rPr lang="en-US" altLang="en-US" dirty="0" smtClean="0"/>
              <a:t>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u </a:t>
            </a:r>
            <a:r>
              <a:rPr lang="en-US" altLang="en-US" dirty="0" err="1"/>
              <a:t>odnosu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en-US" altLang="en-US" dirty="0" err="1"/>
              <a:t>sli</a:t>
            </a:r>
            <a:r>
              <a:rPr lang="sr-Latn-CS" altLang="en-US" dirty="0"/>
              <a:t>č</a:t>
            </a:r>
            <a:r>
              <a:rPr lang="en-US" altLang="en-US" dirty="0" err="1"/>
              <a:t>nih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u </a:t>
            </a:r>
            <a:r>
              <a:rPr lang="en-US" altLang="en-US" dirty="0" err="1"/>
              <a:t>grani</a:t>
            </a:r>
            <a:r>
              <a:rPr lang="en-US" altLang="en-US" dirty="0"/>
              <a:t>, </a:t>
            </a:r>
            <a:r>
              <a:rPr lang="en-US" altLang="en-US" dirty="0" err="1"/>
              <a:t>ili</a:t>
            </a:r>
            <a:r>
              <a:rPr lang="en-US" altLang="en-US" dirty="0"/>
              <a:t> u </a:t>
            </a:r>
            <a:r>
              <a:rPr lang="en-US" altLang="en-US" dirty="0" err="1"/>
              <a:t>odnosu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smtClean="0"/>
              <a:t>pros</a:t>
            </a:r>
            <a:r>
              <a:rPr lang="sr-Latn-RS" altLang="en-US" dirty="0" smtClean="0"/>
              <a:t>j</a:t>
            </a:r>
            <a:r>
              <a:rPr lang="en-US" altLang="en-US" dirty="0" err="1" smtClean="0"/>
              <a:t>ek</a:t>
            </a:r>
            <a:r>
              <a:rPr lang="en-US" altLang="en-US" dirty="0" smtClean="0"/>
              <a:t> </a:t>
            </a:r>
            <a:r>
              <a:rPr lang="en-US" altLang="en-US" dirty="0" err="1"/>
              <a:t>grane</a:t>
            </a:r>
            <a:r>
              <a:rPr lang="en-US" altLang="en-US" dirty="0"/>
              <a:t>, u </a:t>
            </a:r>
            <a:r>
              <a:rPr lang="en-US" altLang="en-US" dirty="0" err="1"/>
              <a:t>odre</a:t>
            </a:r>
            <a:r>
              <a:rPr lang="sr-Latn-CS" altLang="en-US" dirty="0"/>
              <a:t>đ</a:t>
            </a:r>
            <a:r>
              <a:rPr lang="en-US" altLang="en-US" dirty="0" err="1"/>
              <a:t>enom</a:t>
            </a:r>
            <a:r>
              <a:rPr lang="en-US" altLang="en-US" dirty="0"/>
              <a:t> </a:t>
            </a:r>
            <a:r>
              <a:rPr lang="en-US" altLang="en-US" dirty="0" err="1"/>
              <a:t>periodu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6264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C920F-6AFF-479F-A39E-600ECB085942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 dirty="0"/>
              <a:t>Ekonomski pristup </a:t>
            </a:r>
            <a:r>
              <a:rPr lang="sl-SI" altLang="en-US" sz="4000" dirty="0" smtClean="0"/>
              <a:t>mjerenja </a:t>
            </a:r>
            <a:r>
              <a:rPr lang="sl-SI" altLang="en-US" sz="4000" dirty="0"/>
              <a:t>rentabilnosti</a:t>
            </a:r>
            <a:endParaRPr lang="en-US" altLang="en-US" sz="4000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/>
            <a:r>
              <a:rPr lang="en-US" altLang="en-US" dirty="0" err="1"/>
              <a:t>Ekonoms</a:t>
            </a:r>
            <a:r>
              <a:rPr lang="sl-SI" altLang="en-US" dirty="0"/>
              <a:t>k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pristup</a:t>
            </a:r>
            <a:r>
              <a:rPr lang="en-US" altLang="en-US" dirty="0"/>
              <a:t> </a:t>
            </a:r>
            <a:r>
              <a:rPr lang="en-US" altLang="en-US" dirty="0" smtClean="0"/>
              <a:t>m</a:t>
            </a:r>
            <a:r>
              <a:rPr lang="sr-Latn-RS" altLang="en-US" dirty="0" smtClean="0"/>
              <a:t>j</a:t>
            </a:r>
            <a:r>
              <a:rPr lang="en-US" altLang="en-US" dirty="0" err="1" smtClean="0"/>
              <a:t>erenj</a:t>
            </a:r>
            <a:r>
              <a:rPr lang="sl-SI" altLang="en-US" dirty="0"/>
              <a:t>a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 </a:t>
            </a:r>
            <a:r>
              <a:rPr lang="en-US" altLang="en-US" dirty="0" err="1"/>
              <a:t>zasniva</a:t>
            </a:r>
            <a:r>
              <a:rPr lang="en-US" altLang="en-US" dirty="0"/>
              <a:t> se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konceptu</a:t>
            </a:r>
            <a:r>
              <a:rPr lang="en-US" altLang="en-US" dirty="0"/>
              <a:t> </a:t>
            </a:r>
            <a:r>
              <a:rPr lang="en-US" altLang="en-US" dirty="0" err="1"/>
              <a:t>ekonomskog</a:t>
            </a:r>
            <a:r>
              <a:rPr lang="en-US" altLang="en-US" dirty="0"/>
              <a:t> </a:t>
            </a:r>
            <a:r>
              <a:rPr lang="en-US" altLang="en-US" dirty="0" err="1"/>
              <a:t>profita</a:t>
            </a:r>
            <a:endParaRPr lang="sl-SI" altLang="en-US" dirty="0"/>
          </a:p>
          <a:p>
            <a:pPr marL="533400" indent="-533400"/>
            <a:r>
              <a:rPr lang="en-US" altLang="en-US" dirty="0" err="1"/>
              <a:t>Pokazatelji</a:t>
            </a:r>
            <a:r>
              <a:rPr lang="en-US" altLang="en-US" dirty="0"/>
              <a:t> </a:t>
            </a:r>
            <a:r>
              <a:rPr lang="en-US" altLang="en-US" dirty="0" err="1"/>
              <a:t>rentabilnosti</a:t>
            </a:r>
            <a:r>
              <a:rPr lang="en-US" altLang="en-US" dirty="0"/>
              <a:t>, </a:t>
            </a:r>
            <a:r>
              <a:rPr lang="en-US" altLang="en-US" dirty="0" err="1"/>
              <a:t>koji</a:t>
            </a:r>
            <a:r>
              <a:rPr lang="en-US" altLang="en-US" dirty="0"/>
              <a:t> se </a:t>
            </a:r>
            <a:r>
              <a:rPr lang="en-US" altLang="en-US" dirty="0" err="1"/>
              <a:t>zasnivaju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ekonomskom</a:t>
            </a:r>
            <a:r>
              <a:rPr lang="en-US" altLang="en-US" dirty="0"/>
              <a:t> </a:t>
            </a:r>
            <a:r>
              <a:rPr lang="en-US" altLang="en-US" dirty="0" err="1"/>
              <a:t>pristupu</a:t>
            </a:r>
            <a:r>
              <a:rPr lang="en-US" altLang="en-US" dirty="0"/>
              <a:t>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erenja</a:t>
            </a:r>
            <a:r>
              <a:rPr lang="en-US" altLang="en-US" dirty="0" smtClean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: </a:t>
            </a:r>
            <a:endParaRPr lang="sl-SI" altLang="en-US" dirty="0"/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endParaRPr lang="sl-SI" altLang="en-US" dirty="0"/>
          </a:p>
          <a:p>
            <a:pPr marL="533400" indent="-533400">
              <a:buFont typeface="Wingdings" panose="05000000000000000000" pitchFamily="2" charset="2"/>
              <a:buAutoNum type="arabicPeriod"/>
            </a:pPr>
            <a:r>
              <a:rPr lang="sl-SI" altLang="en-US" dirty="0"/>
              <a:t>P</a:t>
            </a:r>
            <a:r>
              <a:rPr lang="en-US" altLang="en-US" dirty="0" err="1"/>
              <a:t>rinos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dodatu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8820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15774-6B76-4B19-AE47-6BD573364272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D</a:t>
            </a:r>
            <a:r>
              <a:rPr lang="en-US" altLang="en-US"/>
              <a:t>odata ekonomska vrednost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Dodata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 err="1"/>
              <a:t>izračunava</a:t>
            </a:r>
            <a:r>
              <a:rPr lang="en-US" altLang="en-US" dirty="0"/>
              <a:t> se, </a:t>
            </a:r>
            <a:r>
              <a:rPr lang="en-US" altLang="en-US" dirty="0" err="1"/>
              <a:t>kada</a:t>
            </a:r>
            <a:r>
              <a:rPr lang="en-US" altLang="en-US" dirty="0"/>
              <a:t> se </a:t>
            </a:r>
            <a:r>
              <a:rPr lang="en-US" altLang="en-US" dirty="0" err="1"/>
              <a:t>ostvareni</a:t>
            </a:r>
            <a:r>
              <a:rPr lang="en-US" altLang="en-US" dirty="0"/>
              <a:t> profit </a:t>
            </a:r>
            <a:r>
              <a:rPr lang="en-US" altLang="en-US" dirty="0" err="1"/>
              <a:t>umanji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kove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pomno</a:t>
            </a:r>
            <a:r>
              <a:rPr lang="sr-Latn-CS" altLang="en-US" dirty="0"/>
              <a:t>ž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kapitalom</a:t>
            </a:r>
            <a:r>
              <a:rPr lang="en-US" altLang="en-US" dirty="0"/>
              <a:t>, </a:t>
            </a:r>
            <a:r>
              <a:rPr lang="en-US" altLang="en-US" dirty="0" err="1"/>
              <a:t>koji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vlasnici</a:t>
            </a:r>
            <a:r>
              <a:rPr lang="en-US" altLang="en-US" dirty="0"/>
              <a:t> </a:t>
            </a:r>
            <a:r>
              <a:rPr lang="en-US" altLang="en-US" dirty="0" err="1"/>
              <a:t>ulo</a:t>
            </a:r>
            <a:r>
              <a:rPr lang="sr-Latn-CS" altLang="en-US" dirty="0"/>
              <a:t>ž</a:t>
            </a:r>
            <a:r>
              <a:rPr lang="en-US" altLang="en-US" dirty="0" err="1"/>
              <a:t>ili</a:t>
            </a:r>
            <a:r>
              <a:rPr lang="en-US" altLang="en-US" dirty="0"/>
              <a:t> u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e, </a:t>
            </a:r>
            <a:r>
              <a:rPr lang="en-US" altLang="en-US" dirty="0" err="1"/>
              <a:t>odnosno</a:t>
            </a:r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 err="1"/>
              <a:t>Dodata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/>
              <a:t>= Profit –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kovi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 x </a:t>
            </a:r>
            <a:r>
              <a:rPr lang="en-US" altLang="en-US" dirty="0" err="1"/>
              <a:t>Kapital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8944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2180-1DE6-4981-8A52-2848841E9E30}" type="slidenum">
              <a:rPr lang="en-US" altLang="en-US"/>
              <a:pPr/>
              <a:t>3</a:t>
            </a:fld>
            <a:endParaRPr lang="en-US" altLang="en-US" dirty="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Merenje rentabilnosti</a:t>
            </a:r>
            <a:endParaRPr lang="en-US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en-US" sz="2800" dirty="0"/>
              <a:t>D</a:t>
            </a:r>
            <a:r>
              <a:rPr lang="en-US" altLang="en-US" sz="2800" dirty="0" err="1"/>
              <a:t>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pristupa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Cyrl-RS" altLang="en-US" sz="2800" dirty="0" smtClean="0"/>
              <a:t>ј</a:t>
            </a:r>
            <a:r>
              <a:rPr lang="en-US" altLang="en-US" sz="2800" dirty="0" err="1" smtClean="0"/>
              <a:t>erenja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rentabilnosti</a:t>
            </a:r>
            <a:r>
              <a:rPr lang="sl-SI" altLang="en-US" sz="2800" dirty="0"/>
              <a:t> – r</a:t>
            </a:r>
            <a:r>
              <a:rPr lang="en-US" altLang="en-US" sz="2800" dirty="0"/>
              <a:t>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endParaRPr lang="sl-SI" altLang="en-US" sz="2800" dirty="0"/>
          </a:p>
          <a:p>
            <a:r>
              <a:rPr lang="en-US" altLang="en-US" sz="2800" dirty="0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bazira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konceptu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naziva</a:t>
            </a:r>
            <a:r>
              <a:rPr lang="en-US" altLang="en-US" sz="2800" dirty="0"/>
              <a:t> se  </a:t>
            </a:r>
            <a:r>
              <a:rPr lang="en-US" altLang="en-US" sz="2800" dirty="0" err="1"/>
              <a:t>prinosni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metod</a:t>
            </a:r>
            <a:endParaRPr lang="sl-SI" altLang="en-US" sz="2800" dirty="0"/>
          </a:p>
          <a:p>
            <a:r>
              <a:rPr lang="en-US" altLang="en-US" sz="2800" dirty="0" err="1"/>
              <a:t>Ekonomski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Cyrl-RS" altLang="en-US" sz="2800" dirty="0" smtClean="0"/>
              <a:t>ј</a:t>
            </a:r>
            <a:r>
              <a:rPr lang="en-US" altLang="en-US" sz="2800" dirty="0" err="1" smtClean="0"/>
              <a:t>erenja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</a:t>
            </a:r>
            <a:r>
              <a:rPr lang="sl-SI" altLang="en-US" sz="2800" dirty="0"/>
              <a:t>l</a:t>
            </a:r>
            <a:r>
              <a:rPr lang="en-US" altLang="en-US" sz="2800" dirty="0" err="1"/>
              <a:t>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bazira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konceptu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naziva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dodate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ekonomske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ednosti</a:t>
            </a:r>
            <a:r>
              <a:rPr lang="en-US" altLang="en-US" sz="2800" dirty="0" smtClean="0"/>
              <a:t> 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925233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61D2-321C-4E57-BF87-DFFC175FFE5B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RS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 err="1"/>
              <a:t>Ako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dodata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ekonomska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vr</a:t>
            </a:r>
            <a:r>
              <a:rPr lang="sr-Latn-RS" altLang="en-US" sz="2400" dirty="0" smtClean="0"/>
              <a:t>ij</a:t>
            </a:r>
            <a:r>
              <a:rPr lang="en-US" altLang="en-US" sz="2400" dirty="0" err="1" smtClean="0"/>
              <a:t>ednost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pozitivna</a:t>
            </a:r>
            <a:r>
              <a:rPr lang="en-US" altLang="en-US" sz="2400" dirty="0"/>
              <a:t>, to </a:t>
            </a:r>
            <a:r>
              <a:rPr lang="en-US" altLang="en-US" sz="2400" dirty="0" err="1"/>
              <a:t>zna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da </a:t>
            </a:r>
            <a:r>
              <a:rPr lang="en-US" altLang="en-US" sz="2400" dirty="0" err="1"/>
              <a:t>vlasnici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ostvaruju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nego</a:t>
            </a:r>
            <a:r>
              <a:rPr lang="en-US" altLang="en-US" sz="2400" dirty="0"/>
              <a:t> da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kapital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neko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drugo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e, </a:t>
            </a:r>
            <a:r>
              <a:rPr lang="en-US" altLang="en-US" sz="2400" dirty="0" err="1"/>
              <a:t>istog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sli</a:t>
            </a:r>
            <a:r>
              <a:rPr lang="sr-Latn-CS" altLang="en-US" sz="2400" dirty="0"/>
              <a:t>č</a:t>
            </a:r>
            <a:r>
              <a:rPr lang="en-US" altLang="en-US" sz="2400" dirty="0"/>
              <a:t>nog </a:t>
            </a:r>
            <a:r>
              <a:rPr lang="en-US" altLang="en-US" sz="2400" dirty="0" err="1"/>
              <a:t>stepena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rizika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Ako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dodata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ekonomska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vr</a:t>
            </a:r>
            <a:r>
              <a:rPr lang="sr-Latn-RS" altLang="en-US" sz="2400" dirty="0" smtClean="0"/>
              <a:t>ij</a:t>
            </a:r>
            <a:r>
              <a:rPr lang="en-US" altLang="en-US" sz="2400" dirty="0" err="1" smtClean="0"/>
              <a:t>ednost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negativna</a:t>
            </a:r>
            <a:r>
              <a:rPr lang="en-US" altLang="en-US" sz="2400" dirty="0"/>
              <a:t>, to </a:t>
            </a:r>
            <a:r>
              <a:rPr lang="en-US" altLang="en-US" sz="2400" dirty="0" err="1"/>
              <a:t>zna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da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vlasnici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propustili</a:t>
            </a:r>
            <a:r>
              <a:rPr lang="en-US" altLang="en-US" sz="2400" dirty="0"/>
              <a:t> da </a:t>
            </a:r>
            <a:r>
              <a:rPr lang="en-US" altLang="en-US" sz="2400" dirty="0" err="1"/>
              <a:t>ostvare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/>
              <a:t>e </a:t>
            </a:r>
            <a:r>
              <a:rPr lang="en-US" altLang="en-US" sz="2400" dirty="0" err="1"/>
              <a:t>prinose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zato</a:t>
            </a:r>
            <a:r>
              <a:rPr lang="en-US" altLang="en-US" sz="2400" dirty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/>
              <a:t>to </a:t>
            </a:r>
            <a:r>
              <a:rPr lang="en-US" altLang="en-US" sz="2400" dirty="0" err="1"/>
              <a:t>kapital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nisu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neko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drugo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e, </a:t>
            </a:r>
            <a:r>
              <a:rPr lang="en-US" altLang="en-US" sz="2400" dirty="0" err="1"/>
              <a:t>istog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sli</a:t>
            </a:r>
            <a:r>
              <a:rPr lang="sr-Latn-CS" altLang="en-US" sz="2400" dirty="0"/>
              <a:t>č</a:t>
            </a:r>
            <a:r>
              <a:rPr lang="en-US" altLang="en-US" sz="2400" dirty="0"/>
              <a:t>nog, </a:t>
            </a:r>
            <a:r>
              <a:rPr lang="en-US" altLang="en-US" sz="2400" dirty="0" err="1"/>
              <a:t>stepena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rizika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ali</a:t>
            </a:r>
            <a:r>
              <a:rPr lang="en-US" altLang="en-US" sz="2400" dirty="0"/>
              <a:t> 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ija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zara</a:t>
            </a:r>
            <a:r>
              <a:rPr lang="sr-Latn-CS" altLang="en-US" sz="2400" dirty="0"/>
              <a:t>đ</a:t>
            </a:r>
            <a:r>
              <a:rPr lang="en-US" altLang="en-US" sz="2400" dirty="0" err="1"/>
              <a:t>iva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/>
              <a:t>a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Kada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osnovu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dodate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ekonomske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vr</a:t>
            </a:r>
            <a:r>
              <a:rPr lang="sr-Latn-RS" altLang="en-US" sz="2400" dirty="0" smtClean="0"/>
              <a:t>ij</a:t>
            </a:r>
            <a:r>
              <a:rPr lang="en-US" altLang="en-US" sz="2400" dirty="0" err="1" smtClean="0"/>
              <a:t>ednosti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potrebno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odrediti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tro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kove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kapitala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6582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0FD0C-19AE-4D91-91DA-8B510913553E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Troškovi kapitala</a:t>
            </a:r>
            <a:endParaRPr lang="en-US" alt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Tro</a:t>
            </a:r>
            <a:r>
              <a:rPr lang="sr-Latn-CS" altLang="en-US" sz="2800"/>
              <a:t>š</a:t>
            </a:r>
            <a:r>
              <a:rPr lang="en-US" altLang="en-US" sz="2800"/>
              <a:t>kovi kapitala su oportunitetni tro</a:t>
            </a:r>
            <a:r>
              <a:rPr lang="sr-Latn-CS" altLang="en-US" sz="2800"/>
              <a:t>š</a:t>
            </a:r>
            <a:r>
              <a:rPr lang="en-US" altLang="en-US" sz="2800"/>
              <a:t>kovi ulaganja u slede</a:t>
            </a:r>
            <a:r>
              <a:rPr lang="sr-Latn-CS" altLang="en-US" sz="2800"/>
              <a:t>ć</a:t>
            </a:r>
            <a:r>
              <a:rPr lang="en-US" altLang="en-US" sz="2800"/>
              <a:t>u najbolju upotrebu istog, ili sli</a:t>
            </a:r>
            <a:r>
              <a:rPr lang="sr-Latn-CS" altLang="en-US" sz="2800"/>
              <a:t>č</a:t>
            </a:r>
            <a:r>
              <a:rPr lang="en-US" altLang="en-US" sz="2800"/>
              <a:t>nog, stepena rizika </a:t>
            </a:r>
            <a:endParaRPr lang="sl-SI" altLang="en-US" sz="2800"/>
          </a:p>
          <a:p>
            <a:r>
              <a:rPr lang="en-US" altLang="en-US" sz="2800"/>
              <a:t>Tro</a:t>
            </a:r>
            <a:r>
              <a:rPr lang="sr-Latn-CS" altLang="en-US" sz="2800"/>
              <a:t>š</a:t>
            </a:r>
            <a:r>
              <a:rPr lang="en-US" altLang="en-US" sz="2800"/>
              <a:t>kovi kapitala se defini</a:t>
            </a:r>
            <a:r>
              <a:rPr lang="sr-Latn-CS" altLang="en-US" sz="2800"/>
              <a:t>š</a:t>
            </a:r>
            <a:r>
              <a:rPr lang="en-US" altLang="en-US" sz="2800"/>
              <a:t>u kao razlika izme</a:t>
            </a:r>
            <a:r>
              <a:rPr lang="sr-Latn-CS" altLang="en-US" sz="2800"/>
              <a:t>đ</a:t>
            </a:r>
            <a:r>
              <a:rPr lang="en-US" altLang="en-US" sz="2800"/>
              <a:t>u tro</a:t>
            </a:r>
            <a:r>
              <a:rPr lang="sr-Latn-CS" altLang="en-US" sz="2800"/>
              <a:t>š</a:t>
            </a:r>
            <a:r>
              <a:rPr lang="en-US" altLang="en-US" sz="2800"/>
              <a:t>kova uzimanja i davanja zajma </a:t>
            </a:r>
            <a:endParaRPr lang="sl-SI" altLang="en-US" sz="2800"/>
          </a:p>
          <a:p>
            <a:r>
              <a:rPr lang="sl-SI" altLang="en-US" sz="2800"/>
              <a:t>R</a:t>
            </a:r>
            <a:r>
              <a:rPr lang="en-US" altLang="en-US" sz="2800"/>
              <a:t>azlika izme</a:t>
            </a:r>
            <a:r>
              <a:rPr lang="sr-Latn-CS" altLang="en-US" sz="2800"/>
              <a:t>đ</a:t>
            </a:r>
            <a:r>
              <a:rPr lang="en-US" altLang="en-US" sz="2800"/>
              <a:t>u tro</a:t>
            </a:r>
            <a:r>
              <a:rPr lang="sr-Latn-CS" altLang="en-US" sz="2800"/>
              <a:t>š</a:t>
            </a:r>
            <a:r>
              <a:rPr lang="en-US" altLang="en-US" sz="2800"/>
              <a:t>kova uzimanja i davanja zajma </a:t>
            </a:r>
            <a:r>
              <a:rPr lang="sl-SI" altLang="en-US" sz="2800"/>
              <a:t>je </a:t>
            </a:r>
            <a:r>
              <a:rPr lang="en-US" altLang="en-US" sz="2800"/>
              <a:t>najbolj</a:t>
            </a:r>
            <a:r>
              <a:rPr lang="sl-SI" altLang="en-US" sz="2800"/>
              <a:t>i pokazatelj </a:t>
            </a:r>
            <a:r>
              <a:rPr lang="en-US" altLang="en-US" sz="2800"/>
              <a:t>oportunitetnih tro</a:t>
            </a:r>
            <a:r>
              <a:rPr lang="sr-Latn-CS" altLang="en-US" sz="2800"/>
              <a:t>š</a:t>
            </a:r>
            <a:r>
              <a:rPr lang="en-US" altLang="en-US" sz="2800"/>
              <a:t>kova ulaganja u slede</a:t>
            </a:r>
            <a:r>
              <a:rPr lang="sr-Latn-CS" altLang="en-US" sz="2800"/>
              <a:t>ć</a:t>
            </a:r>
            <a:r>
              <a:rPr lang="en-US" altLang="en-US" sz="2800"/>
              <a:t>u najbolju upotrebu, istog ili sli</a:t>
            </a:r>
            <a:r>
              <a:rPr lang="sr-Latn-CS" altLang="en-US" sz="2800"/>
              <a:t>č</a:t>
            </a:r>
            <a:r>
              <a:rPr lang="en-US" altLang="en-US" sz="2800"/>
              <a:t>nog stepena rizika </a:t>
            </a:r>
          </a:p>
          <a:p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val="4059704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C4D4-2582-43BB-BD87-1EE04B5808F9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Troškovi kapitala</a:t>
            </a:r>
            <a:endParaRPr lang="en-US" alt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lako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proc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eniti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zato</a:t>
            </a:r>
            <a:r>
              <a:rPr lang="en-US" altLang="en-US" sz="2800" dirty="0"/>
              <a:t> </a:t>
            </a:r>
            <a:r>
              <a:rPr lang="sr-Latn-CS" altLang="en-US" sz="2800" dirty="0"/>
              <a:t>š</a:t>
            </a:r>
            <a:r>
              <a:rPr lang="en-US" altLang="en-US" sz="2800" dirty="0"/>
              <a:t>to</a:t>
            </a:r>
            <a:r>
              <a:rPr lang="sl-SI" altLang="en-US" sz="2800" dirty="0"/>
              <a:t> </a:t>
            </a:r>
            <a:r>
              <a:rPr lang="en-US" altLang="en-US" sz="2800" dirty="0" err="1"/>
              <a:t>postoji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veliki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broj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upotreba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istog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sli</a:t>
            </a:r>
            <a:r>
              <a:rPr lang="sr-Latn-CS" altLang="en-US" sz="2800" dirty="0"/>
              <a:t>č</a:t>
            </a:r>
            <a:r>
              <a:rPr lang="en-US" altLang="en-US" sz="2800" dirty="0"/>
              <a:t>nog, </a:t>
            </a:r>
            <a:r>
              <a:rPr lang="en-US" altLang="en-US" sz="2800" dirty="0" err="1"/>
              <a:t>stepena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rizika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sl-SI" altLang="en-US" sz="2800" dirty="0"/>
              <a:t>T</a:t>
            </a:r>
            <a:r>
              <a:rPr lang="en-US" altLang="en-US" sz="2800" dirty="0" err="1"/>
              <a:t>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zavise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izvora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kojih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nabavlja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Razli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</a:t>
            </a:r>
            <a:r>
              <a:rPr lang="sl-SI" altLang="en-US" sz="2800" dirty="0"/>
              <a:t>v</a:t>
            </a:r>
            <a:r>
              <a:rPr lang="en-US" altLang="en-US" sz="2800" dirty="0" err="1"/>
              <a:t>ori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sl-SI" altLang="en-US" sz="2800" dirty="0"/>
              <a:t>(sopstveni ili dug)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imaju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raz</a:t>
            </a:r>
            <a:r>
              <a:rPr lang="sl-SI" altLang="en-US" sz="2800" dirty="0"/>
              <a:t>l</a:t>
            </a:r>
            <a:r>
              <a:rPr lang="en-US" altLang="en-US" sz="2800" dirty="0" err="1"/>
              <a:t>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cenu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zavise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odnosa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duga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tj</a:t>
            </a:r>
            <a:r>
              <a:rPr lang="en-US" altLang="en-US" sz="2800" dirty="0"/>
              <a:t>. od </a:t>
            </a:r>
            <a:r>
              <a:rPr lang="en-US" altLang="en-US" sz="2800" dirty="0" err="1"/>
              <a:t>racia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zadu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enosti</a:t>
            </a:r>
            <a:r>
              <a:rPr lang="en-US" altLang="en-US" sz="2800" dirty="0"/>
              <a:t> (dug/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931097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7B1D7-B32F-479A-94FF-CD0EAB9E4930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Troškovi kapitala</a:t>
            </a:r>
            <a:endParaRPr lang="en-US" alt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Prora</a:t>
            </a:r>
            <a:r>
              <a:rPr lang="sr-Latn-CS" altLang="en-US" sz="2800"/>
              <a:t>č</a:t>
            </a:r>
            <a:r>
              <a:rPr lang="en-US" altLang="en-US" sz="2800"/>
              <a:t>un tro</a:t>
            </a:r>
            <a:r>
              <a:rPr lang="sr-Latn-CS" altLang="en-US" sz="2800"/>
              <a:t>š</a:t>
            </a:r>
            <a:r>
              <a:rPr lang="en-US" altLang="en-US" sz="2800"/>
              <a:t>kova kapitala vr</a:t>
            </a:r>
            <a:r>
              <a:rPr lang="sr-Latn-CS" altLang="en-US" sz="2800"/>
              <a:t>š</a:t>
            </a:r>
            <a:r>
              <a:rPr lang="en-US" altLang="en-US" sz="2800"/>
              <a:t>i se</a:t>
            </a:r>
            <a:r>
              <a:rPr lang="sl-SI" altLang="en-US" sz="2800"/>
              <a:t> </a:t>
            </a:r>
            <a:r>
              <a:rPr lang="en-US" altLang="en-US" sz="2800"/>
              <a:t>prema izvorima, iz kojih se kapital nabavlja</a:t>
            </a:r>
            <a:endParaRPr lang="sl-SI" altLang="en-US" sz="2800"/>
          </a:p>
          <a:p>
            <a:pPr>
              <a:lnSpc>
                <a:spcPct val="80000"/>
              </a:lnSpc>
            </a:pPr>
            <a:r>
              <a:rPr lang="sl-SI" altLang="en-US" sz="2800"/>
              <a:t>N</a:t>
            </a:r>
            <a:r>
              <a:rPr lang="en-US" altLang="en-US" sz="2800"/>
              <a:t>ajve</a:t>
            </a:r>
            <a:r>
              <a:rPr lang="sr-Latn-CS" altLang="en-US" sz="2800"/>
              <a:t>ć</a:t>
            </a:r>
            <a:r>
              <a:rPr lang="en-US" altLang="en-US" sz="2800"/>
              <a:t>i broj preduze</a:t>
            </a:r>
            <a:r>
              <a:rPr lang="sr-Latn-CS" altLang="en-US" sz="2800"/>
              <a:t>ć</a:t>
            </a:r>
            <a:r>
              <a:rPr lang="en-US" altLang="en-US" sz="2800"/>
              <a:t>a kapital nabavlja iz slede</a:t>
            </a:r>
            <a:r>
              <a:rPr lang="sr-Latn-CS" altLang="en-US" sz="2800"/>
              <a:t>ć</a:t>
            </a:r>
            <a:r>
              <a:rPr lang="en-US" altLang="en-US" sz="2800"/>
              <a:t>a tri izvora: </a:t>
            </a:r>
          </a:p>
          <a:p>
            <a:pPr lvl="1">
              <a:lnSpc>
                <a:spcPct val="80000"/>
              </a:lnSpc>
            </a:pPr>
            <a:r>
              <a:rPr lang="sl-SI" altLang="en-US" sz="2400"/>
              <a:t>Z</a:t>
            </a:r>
            <a:r>
              <a:rPr lang="en-US" altLang="en-US" sz="2400"/>
              <a:t>adr</a:t>
            </a:r>
            <a:r>
              <a:rPr lang="sr-Latn-CS" altLang="en-US" sz="2400"/>
              <a:t>ž</a:t>
            </a:r>
            <a:r>
              <a:rPr lang="en-US" altLang="en-US" sz="2400"/>
              <a:t>ani profit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Akcije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Dug</a:t>
            </a:r>
            <a:endParaRPr lang="sl-SI" altLang="en-US" sz="2400"/>
          </a:p>
          <a:p>
            <a:pPr>
              <a:lnSpc>
                <a:spcPct val="80000"/>
              </a:lnSpc>
            </a:pPr>
            <a:r>
              <a:rPr lang="sl-SI" altLang="en-US" sz="2800"/>
              <a:t>T</a:t>
            </a:r>
            <a:r>
              <a:rPr lang="en-US" altLang="en-US" sz="2800"/>
              <a:t>ro</a:t>
            </a:r>
            <a:r>
              <a:rPr lang="sr-Latn-CS" altLang="en-US" sz="2800"/>
              <a:t>š</a:t>
            </a:r>
            <a:r>
              <a:rPr lang="en-US" altLang="en-US" sz="2800"/>
              <a:t>kovi kapitala zavise od relativnog u</a:t>
            </a:r>
            <a:r>
              <a:rPr lang="sr-Latn-CS" altLang="en-US" sz="2800"/>
              <a:t>č</a:t>
            </a:r>
            <a:r>
              <a:rPr lang="en-US" altLang="en-US" sz="2800"/>
              <a:t>e</a:t>
            </a:r>
            <a:r>
              <a:rPr lang="sr-Latn-CS" altLang="en-US" sz="2800"/>
              <a:t>šć</a:t>
            </a:r>
            <a:r>
              <a:rPr lang="en-US" altLang="en-US" sz="2800"/>
              <a:t>a svakog od ova tri izvora kapitala u ukupnim tro</a:t>
            </a:r>
            <a:r>
              <a:rPr lang="sr-Latn-CS" altLang="en-US" sz="2800"/>
              <a:t>š</a:t>
            </a:r>
            <a:r>
              <a:rPr lang="en-US" altLang="en-US" sz="2800"/>
              <a:t>kovima finansiranja</a:t>
            </a:r>
            <a:endParaRPr lang="sl-SI" altLang="en-US" sz="2800"/>
          </a:p>
          <a:p>
            <a:pPr>
              <a:lnSpc>
                <a:spcPct val="80000"/>
              </a:lnSpc>
            </a:pPr>
            <a:endParaRPr lang="sl-SI" altLang="en-US" sz="2800"/>
          </a:p>
          <a:p>
            <a:pPr>
              <a:lnSpc>
                <a:spcPct val="80000"/>
              </a:lnSpc>
            </a:pPr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val="1910298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C62E-5507-4BEA-9CF9-F064BBE42221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Troškovi kapitala</a:t>
            </a:r>
            <a:endParaRPr lang="en-US" alt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ponderisani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pros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ek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tri </a:t>
            </a:r>
            <a:r>
              <a:rPr lang="en-US" altLang="en-US" sz="2800" dirty="0" err="1"/>
              <a:t>osnovna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izvora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 smtClean="0"/>
              <a:t>srazm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erno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njihovom</a:t>
            </a:r>
            <a:r>
              <a:rPr lang="en-US" altLang="en-US" sz="2800" dirty="0"/>
              <a:t> u</a:t>
            </a:r>
            <a:r>
              <a:rPr lang="sr-Latn-CS" altLang="en-US" sz="2800" dirty="0"/>
              <a:t>č</a:t>
            </a:r>
            <a:r>
              <a:rPr lang="en-US" altLang="en-US" sz="2800" dirty="0"/>
              <a:t>e</a:t>
            </a:r>
            <a:r>
              <a:rPr lang="sr-Latn-CS" altLang="en-US" sz="2800" dirty="0"/>
              <a:t>šć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ukupnim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finansiranja</a:t>
            </a:r>
            <a:endParaRPr lang="sl-SI" altLang="en-US" sz="2800" dirty="0"/>
          </a:p>
          <a:p>
            <a:r>
              <a:rPr lang="sl-SI" altLang="en-US" sz="2800" dirty="0"/>
              <a:t>N</a:t>
            </a:r>
            <a:r>
              <a:rPr lang="en-US" altLang="en-US" sz="2800" dirty="0" err="1"/>
              <a:t>jihov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ud</a:t>
            </a:r>
            <a:r>
              <a:rPr lang="sr-Latn-BA" altLang="en-US" sz="2800" dirty="0" smtClean="0"/>
              <a:t>i</a:t>
            </a:r>
            <a:r>
              <a:rPr lang="en-US" altLang="en-US" sz="2800" dirty="0" smtClean="0"/>
              <a:t>o</a:t>
            </a:r>
            <a:r>
              <a:rPr lang="sl-SI" altLang="en-US" sz="2800" dirty="0" smtClean="0"/>
              <a:t> </a:t>
            </a:r>
            <a:r>
              <a:rPr lang="sl-SI" altLang="en-US" sz="2800" dirty="0"/>
              <a:t>se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uva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avanje</a:t>
            </a:r>
            <a:r>
              <a:rPr lang="en-US" altLang="en-US" sz="2800" dirty="0"/>
              <a:t> 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injeni</a:t>
            </a:r>
            <a:r>
              <a:rPr lang="sl-SI" altLang="en-US" sz="2800" dirty="0"/>
              <a:t>c</a:t>
            </a:r>
            <a:r>
              <a:rPr lang="en-US" altLang="en-US" sz="2800" dirty="0"/>
              <a:t>e da </a:t>
            </a:r>
            <a:r>
              <a:rPr lang="en-US" altLang="en-US" sz="2800" dirty="0" err="1"/>
              <a:t>reinvestirani</a:t>
            </a:r>
            <a:r>
              <a:rPr lang="en-US" altLang="en-US" sz="2800" dirty="0"/>
              <a:t> profit </a:t>
            </a:r>
            <a:r>
              <a:rPr lang="en-US" altLang="en-US" sz="2800" dirty="0" err="1"/>
              <a:t>mo</a:t>
            </a:r>
            <a:r>
              <a:rPr lang="sr-Latn-CS" altLang="en-US" sz="2800" dirty="0"/>
              <a:t>ž</a:t>
            </a:r>
            <a:r>
              <a:rPr lang="en-US" altLang="en-US" sz="2800" dirty="0"/>
              <a:t>e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se </a:t>
            </a:r>
            <a:r>
              <a:rPr lang="en-US" altLang="en-US" sz="2800" dirty="0" err="1"/>
              <a:t>pozajmi</a:t>
            </a:r>
            <a:r>
              <a:rPr lang="en-US" altLang="en-US" sz="2800" dirty="0"/>
              <a:t>, da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dividende</a:t>
            </a:r>
            <a:r>
              <a:rPr lang="en-US" altLang="en-US" sz="2800" dirty="0"/>
              <a:t> ne </a:t>
            </a:r>
            <a:r>
              <a:rPr lang="en-US" altLang="en-US" sz="2800" dirty="0" err="1"/>
              <a:t>pla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kamata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ali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pla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porez</a:t>
            </a:r>
            <a:r>
              <a:rPr lang="en-US" altLang="en-US" sz="2800" dirty="0"/>
              <a:t>, a da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dug </a:t>
            </a:r>
            <a:r>
              <a:rPr lang="en-US" altLang="en-US" sz="2800" dirty="0" err="1"/>
              <a:t>pla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kamata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ali</a:t>
            </a:r>
            <a:r>
              <a:rPr lang="en-US" altLang="en-US" sz="2800" dirty="0"/>
              <a:t> se ne </a:t>
            </a:r>
            <a:r>
              <a:rPr lang="en-US" altLang="en-US" sz="2800" dirty="0" err="1"/>
              <a:t>pla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porez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432054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E5F3-7D04-4D6B-8C80-43B6DEFE31DC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err="1"/>
              <a:t>Dodata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/>
              <a:t>se </a:t>
            </a:r>
            <a:r>
              <a:rPr lang="en-US" altLang="en-US" dirty="0" err="1"/>
              <a:t>izra</a:t>
            </a:r>
            <a:r>
              <a:rPr lang="sr-Latn-CS" altLang="en-US" dirty="0"/>
              <a:t>č</a:t>
            </a:r>
            <a:r>
              <a:rPr lang="en-US" altLang="en-US" dirty="0" err="1"/>
              <a:t>unava</a:t>
            </a:r>
            <a:r>
              <a:rPr lang="en-US" altLang="en-US" dirty="0"/>
              <a:t>, </a:t>
            </a:r>
            <a:r>
              <a:rPr lang="en-US" altLang="en-US" dirty="0" err="1"/>
              <a:t>kada</a:t>
            </a:r>
            <a:r>
              <a:rPr lang="en-US" altLang="en-US" dirty="0"/>
              <a:t> se profit </a:t>
            </a:r>
            <a:r>
              <a:rPr lang="en-US" altLang="en-US" dirty="0" err="1"/>
              <a:t>umanji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kove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pomno</a:t>
            </a:r>
            <a:r>
              <a:rPr lang="sr-Latn-CS" altLang="en-US" dirty="0"/>
              <a:t>ž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kapitalom</a:t>
            </a:r>
            <a:r>
              <a:rPr lang="en-US" altLang="en-US" dirty="0"/>
              <a:t>, </a:t>
            </a:r>
            <a:r>
              <a:rPr lang="en-US" altLang="en-US" dirty="0" err="1"/>
              <a:t>koji</a:t>
            </a:r>
            <a:r>
              <a:rPr lang="en-US" altLang="en-US" dirty="0"/>
              <a:t> je </a:t>
            </a:r>
            <a:r>
              <a:rPr lang="en-US" altLang="en-US" dirty="0" err="1"/>
              <a:t>ulo</a:t>
            </a:r>
            <a:r>
              <a:rPr lang="sr-Latn-CS" altLang="en-US" dirty="0"/>
              <a:t>ž</a:t>
            </a:r>
            <a:r>
              <a:rPr lang="en-US" altLang="en-US" dirty="0" err="1"/>
              <a:t>en</a:t>
            </a:r>
            <a:r>
              <a:rPr lang="en-US" altLang="en-US" dirty="0"/>
              <a:t> u </a:t>
            </a:r>
            <a:r>
              <a:rPr lang="en-US" altLang="en-US" dirty="0" err="1"/>
              <a:t>predu</a:t>
            </a:r>
            <a:r>
              <a:rPr lang="sl-SI" altLang="en-US" dirty="0"/>
              <a:t>z</a:t>
            </a:r>
            <a:r>
              <a:rPr lang="en-US" altLang="en-US" dirty="0"/>
              <a:t>e</a:t>
            </a:r>
            <a:r>
              <a:rPr lang="sr-Latn-CS" altLang="en-US" dirty="0"/>
              <a:t>ć</a:t>
            </a:r>
            <a:r>
              <a:rPr lang="en-US" altLang="en-US" dirty="0"/>
              <a:t>e </a:t>
            </a:r>
            <a:endParaRPr lang="sl-SI" altLang="en-US" dirty="0"/>
          </a:p>
          <a:p>
            <a:pPr>
              <a:lnSpc>
                <a:spcPct val="90000"/>
              </a:lnSpc>
            </a:pPr>
            <a:r>
              <a:rPr lang="en-US" altLang="en-US" dirty="0" err="1"/>
              <a:t>Dodata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r>
              <a:rPr lang="en-US" altLang="en-US" dirty="0" smtClean="0"/>
              <a:t> </a:t>
            </a:r>
            <a:r>
              <a:rPr lang="en-US" altLang="en-US" dirty="0" err="1"/>
              <a:t>zna</a:t>
            </a:r>
            <a:r>
              <a:rPr lang="sr-Latn-CS" altLang="en-US" dirty="0"/>
              <a:t>č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ve</a:t>
            </a:r>
            <a:r>
              <a:rPr lang="sr-Latn-CS" altLang="en-US" dirty="0"/>
              <a:t>ć</a:t>
            </a:r>
            <a:r>
              <a:rPr lang="en-US" altLang="en-US" dirty="0"/>
              <a:t>e </a:t>
            </a:r>
            <a:r>
              <a:rPr lang="en-US" altLang="en-US" dirty="0" err="1"/>
              <a:t>prinose</a:t>
            </a:r>
            <a:r>
              <a:rPr lang="en-US" altLang="en-US" dirty="0"/>
              <a:t> od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kova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endParaRPr lang="sl-SI" altLang="en-US" dirty="0"/>
          </a:p>
          <a:p>
            <a:pPr>
              <a:lnSpc>
                <a:spcPct val="90000"/>
              </a:lnSpc>
            </a:pPr>
            <a:r>
              <a:rPr lang="en-US" altLang="en-US" dirty="0" err="1"/>
              <a:t>Sve</a:t>
            </a:r>
            <a:r>
              <a:rPr lang="en-US" altLang="en-US" dirty="0"/>
              <a:t> </a:t>
            </a:r>
            <a:r>
              <a:rPr lang="en-US" altLang="en-US" dirty="0" err="1"/>
              <a:t>dok</a:t>
            </a:r>
            <a:r>
              <a:rPr lang="en-US" altLang="en-US" dirty="0"/>
              <a:t> je </a:t>
            </a:r>
            <a:r>
              <a:rPr lang="en-US" altLang="en-US" dirty="0" err="1"/>
              <a:t>stopa</a:t>
            </a:r>
            <a:r>
              <a:rPr lang="en-US" altLang="en-US" dirty="0"/>
              <a:t> </a:t>
            </a:r>
            <a:r>
              <a:rPr lang="en-US" altLang="en-US" dirty="0" err="1"/>
              <a:t>prinosa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ulo</a:t>
            </a:r>
            <a:r>
              <a:rPr lang="sr-Latn-CS" altLang="en-US" dirty="0"/>
              <a:t>ž</a:t>
            </a:r>
            <a:r>
              <a:rPr lang="en-US" altLang="en-US" dirty="0" err="1"/>
              <a:t>eni</a:t>
            </a:r>
            <a:r>
              <a:rPr lang="en-US" altLang="en-US" dirty="0"/>
              <a:t> </a:t>
            </a:r>
            <a:r>
              <a:rPr lang="en-US" altLang="en-US" dirty="0" err="1"/>
              <a:t>kapital</a:t>
            </a:r>
            <a:r>
              <a:rPr lang="en-US" altLang="en-US" dirty="0"/>
              <a:t> </a:t>
            </a:r>
            <a:r>
              <a:rPr lang="en-US" altLang="en-US" dirty="0" err="1"/>
              <a:t>ve</a:t>
            </a:r>
            <a:r>
              <a:rPr lang="sr-Latn-CS" altLang="en-US" dirty="0"/>
              <a:t>ć</a:t>
            </a:r>
            <a:r>
              <a:rPr lang="en-US" altLang="en-US" dirty="0"/>
              <a:t>a od </a:t>
            </a:r>
            <a:r>
              <a:rPr lang="en-US" altLang="en-US" dirty="0" err="1"/>
              <a:t>tro</a:t>
            </a:r>
            <a:r>
              <a:rPr lang="sr-Latn-CS" altLang="en-US" dirty="0"/>
              <a:t>š</a:t>
            </a:r>
            <a:r>
              <a:rPr lang="en-US" altLang="en-US" dirty="0" err="1"/>
              <a:t>kova</a:t>
            </a:r>
            <a:r>
              <a:rPr lang="en-US" altLang="en-US" dirty="0"/>
              <a:t> </a:t>
            </a:r>
            <a:r>
              <a:rPr lang="en-US" altLang="en-US" dirty="0" err="1"/>
              <a:t>kapitala</a:t>
            </a:r>
            <a:r>
              <a:rPr lang="en-US" altLang="en-US" dirty="0"/>
              <a:t>, firma </a:t>
            </a:r>
            <a:r>
              <a:rPr lang="en-US" altLang="en-US" dirty="0" err="1"/>
              <a:t>mo</a:t>
            </a:r>
            <a:r>
              <a:rPr lang="sr-Latn-CS" altLang="en-US" dirty="0"/>
              <a:t>ž</a:t>
            </a:r>
            <a:r>
              <a:rPr lang="en-US" altLang="en-US" dirty="0"/>
              <a:t>e da </a:t>
            </a:r>
            <a:r>
              <a:rPr lang="en-US" altLang="en-US" dirty="0" err="1"/>
              <a:t>pove</a:t>
            </a:r>
            <a:r>
              <a:rPr lang="sr-Latn-CS" altLang="en-US" dirty="0"/>
              <a:t>ć</a:t>
            </a:r>
            <a:r>
              <a:rPr lang="en-US" altLang="en-US" dirty="0"/>
              <a:t>a profit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86596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4AC1-37B7-4CFF-9CE9-EB6B8E6CDAC1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 err="1"/>
              <a:t>Dodata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ekonomska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je </a:t>
            </a:r>
            <a:r>
              <a:rPr lang="en-US" altLang="en-US" sz="2800" dirty="0" err="1"/>
              <a:t>najadekvatniji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stanovi</a:t>
            </a:r>
            <a:r>
              <a:rPr lang="sr-Latn-CS" altLang="en-US" sz="2800" dirty="0"/>
              <a:t>š</a:t>
            </a:r>
            <a:r>
              <a:rPr lang="en-US" altLang="en-US" sz="2800" dirty="0"/>
              <a:t>ta </a:t>
            </a:r>
            <a:r>
              <a:rPr lang="en-US" altLang="en-US" sz="2800" dirty="0" err="1"/>
              <a:t>vlasnika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sl-SI" altLang="en-US" sz="2800" dirty="0"/>
              <a:t>, jer se e</a:t>
            </a:r>
            <a:r>
              <a:rPr lang="en-US" altLang="en-US" sz="2800" dirty="0" err="1"/>
              <a:t>fikasnost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kori</a:t>
            </a:r>
            <a:r>
              <a:rPr lang="sr-Latn-CS" altLang="en-US" sz="2800" dirty="0"/>
              <a:t>šć</a:t>
            </a:r>
            <a:r>
              <a:rPr lang="en-US" altLang="en-US" sz="2800" dirty="0" err="1"/>
              <a:t>enja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sredstava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osnovu</a:t>
            </a:r>
            <a:r>
              <a:rPr lang="en-US" altLang="en-US" sz="2800" dirty="0"/>
              <a:t> </a:t>
            </a:r>
            <a:endParaRPr lang="sl-SI" altLang="en-US" sz="2800" b="1" dirty="0"/>
          </a:p>
          <a:p>
            <a:pPr>
              <a:lnSpc>
                <a:spcPct val="80000"/>
              </a:lnSpc>
            </a:pPr>
            <a:r>
              <a:rPr lang="sl-SI" altLang="en-US" sz="2800" dirty="0"/>
              <a:t>T</a:t>
            </a:r>
            <a:r>
              <a:rPr lang="en-US" altLang="en-US" sz="2800" dirty="0"/>
              <a:t>o </a:t>
            </a:r>
            <a:r>
              <a:rPr lang="en-US" altLang="en-US" sz="2800" dirty="0" err="1"/>
              <a:t>zna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vlasnici</a:t>
            </a:r>
            <a:r>
              <a:rPr lang="sl-SI" altLang="en-US" sz="2800" dirty="0"/>
              <a:t>-</a:t>
            </a:r>
            <a:r>
              <a:rPr lang="en-US" altLang="en-US" sz="2800" dirty="0" err="1"/>
              <a:t>investitori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mogu</a:t>
            </a:r>
            <a:r>
              <a:rPr lang="en-US" altLang="en-US" sz="2800" dirty="0"/>
              <a:t> da </a:t>
            </a:r>
            <a:r>
              <a:rPr lang="en-US" altLang="en-US" sz="2800" dirty="0" err="1"/>
              <a:t>znaju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</a:t>
            </a:r>
            <a:r>
              <a:rPr lang="sl-SI" altLang="en-US" sz="2800" dirty="0"/>
              <a:t>i</a:t>
            </a:r>
            <a:r>
              <a:rPr lang="en-US" altLang="en-US" sz="2800" dirty="0" err="1"/>
              <a:t>nos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propustili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ulaganjem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konkretno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e </a:t>
            </a:r>
          </a:p>
        </p:txBody>
      </p:sp>
    </p:spTree>
    <p:extLst>
      <p:ext uri="{BB962C8B-B14F-4D97-AF65-F5344CB8AC3E}">
        <p14:creationId xmlns:p14="http://schemas.microsoft.com/office/powerpoint/2010/main" val="35098355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D7599-769E-4CF3-A935-03B8F01734E4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D</a:t>
            </a:r>
            <a:r>
              <a:rPr lang="en-US" altLang="en-US" dirty="0" err="1"/>
              <a:t>odata</a:t>
            </a:r>
            <a:r>
              <a:rPr lang="en-US" altLang="en-US" dirty="0"/>
              <a:t> </a:t>
            </a:r>
            <a:r>
              <a:rPr lang="en-US" altLang="en-US" dirty="0" err="1"/>
              <a:t>ekonomska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</a:t>
            </a:r>
            <a:endParaRPr lang="en-US" alt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en-US" altLang="en-US" dirty="0" err="1"/>
              <a:t>mnogih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erena</a:t>
            </a:r>
            <a:r>
              <a:rPr lang="en-US" altLang="en-US" dirty="0" smtClean="0"/>
              <a:t> </a:t>
            </a:r>
            <a:r>
              <a:rPr lang="en-US" altLang="en-US" dirty="0" err="1"/>
              <a:t>dodatom</a:t>
            </a:r>
            <a:r>
              <a:rPr lang="en-US" altLang="en-US" dirty="0"/>
              <a:t> </a:t>
            </a:r>
            <a:r>
              <a:rPr lang="en-US" altLang="en-US" dirty="0" err="1"/>
              <a:t>ekonomskom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</a:t>
            </a:r>
            <a:r>
              <a:rPr lang="sr-Latn-CS" altLang="en-US" dirty="0"/>
              <a:t>šć</a:t>
            </a:r>
            <a:r>
              <a:rPr lang="en-US" altLang="en-US" dirty="0"/>
              <a:t>u </a:t>
            </a:r>
            <a:r>
              <a:rPr lang="en-US" altLang="en-US" dirty="0" err="1"/>
              <a:t>bila</a:t>
            </a:r>
            <a:r>
              <a:rPr lang="en-US" altLang="en-US" dirty="0"/>
              <a:t> je </a:t>
            </a:r>
            <a:r>
              <a:rPr lang="en-US" altLang="en-US" dirty="0" err="1"/>
              <a:t>daleko</a:t>
            </a:r>
            <a:r>
              <a:rPr lang="en-US" altLang="en-US" dirty="0"/>
              <a:t> </a:t>
            </a:r>
            <a:r>
              <a:rPr lang="en-US" altLang="en-US" dirty="0" err="1"/>
              <a:t>ni</a:t>
            </a:r>
            <a:r>
              <a:rPr lang="sr-Latn-CS" altLang="en-US" dirty="0"/>
              <a:t>ž</a:t>
            </a:r>
            <a:r>
              <a:rPr lang="en-US" altLang="en-US" dirty="0"/>
              <a:t>a, a u </a:t>
            </a:r>
            <a:r>
              <a:rPr lang="en-US" altLang="en-US" dirty="0" err="1"/>
              <a:t>pojedinim</a:t>
            </a:r>
            <a:r>
              <a:rPr lang="en-US" altLang="en-US" dirty="0"/>
              <a:t> </a:t>
            </a:r>
            <a:r>
              <a:rPr lang="en-US" altLang="en-US" dirty="0" err="1"/>
              <a:t>slu</a:t>
            </a:r>
            <a:r>
              <a:rPr lang="sr-Latn-CS" altLang="en-US" dirty="0"/>
              <a:t>č</a:t>
            </a:r>
            <a:r>
              <a:rPr lang="en-US" altLang="en-US" dirty="0" err="1"/>
              <a:t>ajevima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negativna</a:t>
            </a:r>
            <a:r>
              <a:rPr lang="en-US" altLang="en-US" dirty="0"/>
              <a:t>, </a:t>
            </a:r>
            <a:r>
              <a:rPr lang="en-US" altLang="en-US" dirty="0" err="1"/>
              <a:t>nego</a:t>
            </a:r>
            <a:r>
              <a:rPr lang="en-US" altLang="en-US" dirty="0"/>
              <a:t>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erena</a:t>
            </a:r>
            <a:r>
              <a:rPr lang="en-US" altLang="en-US" dirty="0" smtClean="0"/>
              <a:t> </a:t>
            </a:r>
            <a:r>
              <a:rPr lang="en-US" altLang="en-US" dirty="0" err="1"/>
              <a:t>prinosnim</a:t>
            </a:r>
            <a:r>
              <a:rPr lang="en-US" altLang="en-US" dirty="0"/>
              <a:t> </a:t>
            </a:r>
            <a:r>
              <a:rPr lang="en-US" altLang="en-US" dirty="0" err="1"/>
              <a:t>metodom</a:t>
            </a:r>
            <a:r>
              <a:rPr lang="en-US" altLang="en-US" dirty="0"/>
              <a:t> </a:t>
            </a:r>
            <a:r>
              <a:rPr lang="en-US" altLang="en-US" dirty="0" err="1"/>
              <a:t>ili</a:t>
            </a:r>
            <a:r>
              <a:rPr lang="en-US" altLang="en-US" dirty="0"/>
              <a:t> </a:t>
            </a:r>
            <a:r>
              <a:rPr lang="en-US" altLang="en-US" dirty="0" smtClean="0"/>
              <a:t>prim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enom</a:t>
            </a:r>
            <a:r>
              <a:rPr lang="en-US" altLang="en-US" dirty="0" smtClean="0"/>
              <a:t> </a:t>
            </a:r>
            <a:r>
              <a:rPr lang="en-US" altLang="en-US" dirty="0" err="1"/>
              <a:t>drugih</a:t>
            </a:r>
            <a:r>
              <a:rPr lang="sl-SI" altLang="en-US" dirty="0"/>
              <a:t>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erila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8778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B7027-B524-4733-8777-89CF70F6EAE9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Prinos na dodatu </a:t>
            </a:r>
            <a:r>
              <a:rPr lang="sl-SI" altLang="en-US" dirty="0" smtClean="0"/>
              <a:t>vrijednost</a:t>
            </a:r>
            <a:endParaRPr lang="en-US" altLang="en-U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err="1"/>
              <a:t>Prinos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dodatu</a:t>
            </a:r>
            <a:r>
              <a:rPr lang="en-US" altLang="en-US" dirty="0"/>
              <a:t> </a:t>
            </a:r>
            <a:r>
              <a:rPr lang="en-US" altLang="en-US" dirty="0" err="1"/>
              <a:t>vrednost</a:t>
            </a:r>
            <a:r>
              <a:rPr lang="en-US" altLang="en-US" dirty="0"/>
              <a:t> </a:t>
            </a:r>
            <a:r>
              <a:rPr lang="en-US" altLang="en-US" dirty="0" smtClean="0"/>
              <a:t>m</a:t>
            </a:r>
            <a:r>
              <a:rPr lang="sr-Latn-BA" altLang="en-US" dirty="0" smtClean="0"/>
              <a:t>j</a:t>
            </a:r>
            <a:r>
              <a:rPr lang="en-US" altLang="en-US" dirty="0" err="1" smtClean="0"/>
              <a:t>eri</a:t>
            </a:r>
            <a:r>
              <a:rPr lang="en-US" altLang="en-US" dirty="0" smtClean="0"/>
              <a:t> </a:t>
            </a:r>
            <a:r>
              <a:rPr lang="en-US" altLang="en-US" dirty="0" err="1"/>
              <a:t>rentabilnost</a:t>
            </a:r>
            <a:r>
              <a:rPr lang="en-US" altLang="en-US" dirty="0"/>
              <a:t> </a:t>
            </a:r>
            <a:r>
              <a:rPr lang="sr-Latn-CS" altLang="en-US" dirty="0"/>
              <a:t>č</a:t>
            </a:r>
            <a:r>
              <a:rPr lang="en-US" altLang="en-US" dirty="0" err="1"/>
              <a:t>itavog</a:t>
            </a:r>
            <a:r>
              <a:rPr lang="en-US" altLang="en-US" dirty="0"/>
              <a:t> </a:t>
            </a:r>
            <a:r>
              <a:rPr lang="en-US" altLang="en-US" dirty="0" err="1"/>
              <a:t>procesa</a:t>
            </a:r>
            <a:r>
              <a:rPr lang="en-US" altLang="en-US" dirty="0"/>
              <a:t> </a:t>
            </a:r>
            <a:r>
              <a:rPr lang="en-US" altLang="en-US" dirty="0" err="1"/>
              <a:t>reprodukcije</a:t>
            </a:r>
            <a:r>
              <a:rPr lang="en-US" altLang="en-US" dirty="0"/>
              <a:t>, </a:t>
            </a:r>
            <a:r>
              <a:rPr lang="en-US" altLang="en-US" dirty="0" err="1"/>
              <a:t>tj</a:t>
            </a:r>
            <a:r>
              <a:rPr lang="en-US" altLang="en-US" dirty="0"/>
              <a:t>. </a:t>
            </a:r>
            <a:r>
              <a:rPr lang="en-US" altLang="en-US" dirty="0" err="1"/>
              <a:t>rentabi</a:t>
            </a:r>
            <a:r>
              <a:rPr lang="sl-SI" altLang="en-US" dirty="0"/>
              <a:t>l</a:t>
            </a:r>
            <a:r>
              <a:rPr lang="en-US" altLang="en-US" dirty="0" err="1"/>
              <a:t>nost</a:t>
            </a:r>
            <a:r>
              <a:rPr lang="en-US" altLang="en-US" dirty="0"/>
              <a:t> </a:t>
            </a:r>
            <a:r>
              <a:rPr lang="en-US" altLang="en-US" dirty="0" err="1"/>
              <a:t>svakog</a:t>
            </a:r>
            <a:r>
              <a:rPr lang="en-US" altLang="en-US" dirty="0"/>
              <a:t> </a:t>
            </a:r>
            <a:r>
              <a:rPr lang="en-US" altLang="en-US" dirty="0" err="1"/>
              <a:t>segmenta</a:t>
            </a:r>
            <a:r>
              <a:rPr lang="en-US" altLang="en-US" dirty="0"/>
              <a:t> </a:t>
            </a:r>
            <a:r>
              <a:rPr lang="en-US" altLang="en-US" dirty="0" err="1"/>
              <a:t>proizvodno-tro</a:t>
            </a:r>
            <a:r>
              <a:rPr lang="sr-Latn-CS" altLang="en-US" dirty="0"/>
              <a:t>š</a:t>
            </a:r>
            <a:r>
              <a:rPr lang="en-US" altLang="en-US" dirty="0" err="1"/>
              <a:t>kovnog</a:t>
            </a:r>
            <a:r>
              <a:rPr lang="en-US" altLang="en-US" dirty="0"/>
              <a:t> </a:t>
            </a:r>
            <a:r>
              <a:rPr lang="en-US" altLang="en-US" dirty="0" err="1"/>
              <a:t>lanaca</a:t>
            </a:r>
            <a:r>
              <a:rPr lang="en-US" altLang="en-US" dirty="0"/>
              <a:t>,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pokazuje</a:t>
            </a:r>
            <a:r>
              <a:rPr lang="en-US" altLang="en-US" dirty="0"/>
              <a:t> </a:t>
            </a:r>
            <a:r>
              <a:rPr lang="en-US" altLang="en-US" dirty="0" err="1"/>
              <a:t>koliki</a:t>
            </a:r>
            <a:r>
              <a:rPr lang="en-US" altLang="en-US" dirty="0"/>
              <a:t> je </a:t>
            </a:r>
            <a:r>
              <a:rPr lang="en-US" altLang="en-US" dirty="0" err="1"/>
              <a:t>doprinos</a:t>
            </a:r>
            <a:r>
              <a:rPr lang="en-US" altLang="en-US" dirty="0"/>
              <a:t> </a:t>
            </a:r>
            <a:r>
              <a:rPr lang="en-US" altLang="en-US" dirty="0" err="1"/>
              <a:t>jednog</a:t>
            </a:r>
            <a:r>
              <a:rPr lang="en-US" altLang="en-US" dirty="0"/>
              <a:t> </a:t>
            </a:r>
            <a:r>
              <a:rPr lang="en-US" altLang="en-US" dirty="0" err="1"/>
              <a:t>preduze</a:t>
            </a:r>
            <a:r>
              <a:rPr lang="sr-Latn-CS" altLang="en-US" dirty="0"/>
              <a:t>ć</a:t>
            </a:r>
            <a:r>
              <a:rPr lang="en-US" altLang="en-US" dirty="0"/>
              <a:t>a u </a:t>
            </a:r>
            <a:r>
              <a:rPr lang="en-US" altLang="en-US" dirty="0" err="1"/>
              <a:t>stvaranju</a:t>
            </a:r>
            <a:r>
              <a:rPr lang="en-US" altLang="en-US" dirty="0"/>
              <a:t> </a:t>
            </a:r>
            <a:r>
              <a:rPr lang="en-US" altLang="en-US" dirty="0" err="1" smtClean="0"/>
              <a:t>vr</a:t>
            </a:r>
            <a:r>
              <a:rPr lang="sr-Latn-BA" altLang="en-US" dirty="0" smtClean="0"/>
              <a:t>ij</a:t>
            </a:r>
            <a:r>
              <a:rPr lang="en-US" altLang="en-US" dirty="0" err="1" smtClean="0"/>
              <a:t>ednosti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05836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3BC7F-C1A9-4330-A992-25C215E1E188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Prinos na dodatu </a:t>
            </a:r>
            <a:r>
              <a:rPr lang="sl-SI" altLang="en-US" dirty="0" smtClean="0"/>
              <a:t>vrijednost</a:t>
            </a:r>
            <a:endParaRPr lang="en-US" alt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smtClean="0"/>
              <a:t>ere </a:t>
            </a:r>
            <a:r>
              <a:rPr lang="en-US" altLang="en-US" sz="2800" dirty="0" err="1"/>
              <a:t>rezultate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>
              <a:lnSpc>
                <a:spcPct val="80000"/>
              </a:lnSpc>
            </a:pP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erenje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rezultata</a:t>
            </a:r>
            <a:r>
              <a:rPr lang="en-US" altLang="en-US" sz="2800" dirty="0"/>
              <a:t> ne </a:t>
            </a:r>
            <a:r>
              <a:rPr lang="en-US" altLang="en-US" sz="2800" dirty="0" err="1" smtClean="0"/>
              <a:t>obezb</a:t>
            </a:r>
            <a:r>
              <a:rPr lang="sr-Latn-BA" altLang="en-US" sz="2800" dirty="0" smtClean="0"/>
              <a:t>j</a:t>
            </a:r>
            <a:r>
              <a:rPr lang="en-US" altLang="en-US" sz="2800" dirty="0" smtClean="0"/>
              <a:t>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sasvim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preciznu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informaciju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samim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procesima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njihovoj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povezanosti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inu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generiraju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endParaRPr lang="sl-SI" altLang="en-US" sz="2800" dirty="0"/>
          </a:p>
          <a:p>
            <a:pPr>
              <a:lnSpc>
                <a:spcPct val="80000"/>
              </a:lnSpc>
            </a:pPr>
            <a:r>
              <a:rPr lang="sl-SI" altLang="en-US" sz="2800" dirty="0"/>
              <a:t>Z</a:t>
            </a:r>
            <a:r>
              <a:rPr lang="en-US" altLang="en-US" sz="2800" dirty="0"/>
              <a:t>a </a:t>
            </a:r>
            <a:r>
              <a:rPr lang="en-US" altLang="en-US" sz="2800" dirty="0" err="1"/>
              <a:t>razliku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dodatu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omogu</a:t>
            </a:r>
            <a:r>
              <a:rPr lang="sr-Latn-CS" altLang="en-US" sz="2800" dirty="0"/>
              <a:t>ć</a:t>
            </a:r>
            <a:r>
              <a:rPr lang="en-US" altLang="en-US" sz="2800" dirty="0"/>
              <a:t>ava </a:t>
            </a:r>
            <a:r>
              <a:rPr lang="en-US" altLang="en-US" sz="2800" b="1" dirty="0"/>
              <a:t>da se </a:t>
            </a:r>
            <a:r>
              <a:rPr lang="en-US" altLang="en-US" sz="2800" b="1" dirty="0" err="1"/>
              <a:t>kvantifikuju</a:t>
            </a:r>
            <a:r>
              <a:rPr lang="en-US" altLang="en-US" sz="2800" b="1" dirty="0"/>
              <a:t> ne </a:t>
            </a:r>
            <a:r>
              <a:rPr lang="en-US" altLang="en-US" sz="2800" b="1" dirty="0" err="1"/>
              <a:t>samo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rezultati</a:t>
            </a:r>
            <a:r>
              <a:rPr lang="en-US" altLang="en-US" sz="2800" b="1" dirty="0"/>
              <a:t>, </a:t>
            </a:r>
            <a:r>
              <a:rPr lang="en-US" altLang="en-US" sz="2800" b="1" dirty="0" err="1"/>
              <a:t>ve</a:t>
            </a:r>
            <a:r>
              <a:rPr lang="sr-Latn-CS" altLang="en-US" sz="2800" b="1" dirty="0"/>
              <a:t>ć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i</a:t>
            </a:r>
            <a:r>
              <a:rPr lang="en-US" altLang="en-US" sz="2800" b="1" dirty="0"/>
              <a:t>  </a:t>
            </a:r>
            <a:r>
              <a:rPr lang="en-US" altLang="en-US" sz="2800" b="1" dirty="0" err="1"/>
              <a:t>procesi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koji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generiraju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rezulta</a:t>
            </a:r>
            <a:r>
              <a:rPr lang="sl-SI" altLang="en-US" sz="2800" b="1" dirty="0"/>
              <a:t>t</a:t>
            </a:r>
            <a:r>
              <a:rPr lang="en-US" altLang="en-US" sz="2800" b="1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461855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9C70-EA89-46C8-80C0-E723D185AB1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 dirty="0"/>
              <a:t>R</a:t>
            </a:r>
            <a:r>
              <a:rPr lang="en-US" altLang="en-US" sz="4000" dirty="0"/>
              <a:t>a</a:t>
            </a:r>
            <a:r>
              <a:rPr lang="sr-Latn-CS" altLang="en-US" sz="4000" dirty="0"/>
              <a:t>č</a:t>
            </a:r>
            <a:r>
              <a:rPr lang="en-US" altLang="en-US" sz="4000" dirty="0" err="1"/>
              <a:t>unovodstveni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pristup</a:t>
            </a:r>
            <a:r>
              <a:rPr lang="en-US" altLang="en-US" sz="4000" dirty="0"/>
              <a:t> </a:t>
            </a:r>
            <a:r>
              <a:rPr lang="en-US" altLang="en-US" sz="4000" dirty="0" smtClean="0"/>
              <a:t>m</a:t>
            </a:r>
            <a:r>
              <a:rPr lang="sr-Latn-BA" altLang="en-US" sz="4000" dirty="0" smtClean="0"/>
              <a:t>j</a:t>
            </a:r>
            <a:r>
              <a:rPr lang="en-US" altLang="en-US" sz="4000" dirty="0" smtClean="0"/>
              <a:t>e</a:t>
            </a:r>
            <a:r>
              <a:rPr lang="sl-SI" altLang="en-US" sz="4000" dirty="0"/>
              <a:t>r</a:t>
            </a:r>
            <a:r>
              <a:rPr lang="en-US" altLang="en-US" sz="4000" dirty="0" err="1"/>
              <a:t>enja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rentabilnosti</a:t>
            </a:r>
            <a:endParaRPr lang="en-US" altLang="en-US" sz="40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pristup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erenja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zasniva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konceptu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, a </a:t>
            </a:r>
            <a:r>
              <a:rPr lang="en-US" altLang="en-US" sz="2800" dirty="0" err="1"/>
              <a:t>rentabilnost</a:t>
            </a:r>
            <a:r>
              <a:rPr lang="en-US" altLang="en-US" sz="2800" dirty="0"/>
              <a:t> se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eri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pore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enjem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ostvarenog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prihoda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, u </a:t>
            </a:r>
            <a:r>
              <a:rPr lang="en-US" altLang="en-US" sz="2800" dirty="0" err="1"/>
              <a:t>zavisnosti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pokazatelja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rentabilnosti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unava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>
              <a:lnSpc>
                <a:spcPct val="80000"/>
              </a:lnSpc>
            </a:pPr>
            <a:r>
              <a:rPr lang="en-US" altLang="en-US" sz="2800" dirty="0" err="1"/>
              <a:t>Podaci</a:t>
            </a:r>
            <a:r>
              <a:rPr lang="en-US" altLang="en-US" sz="2800" dirty="0"/>
              <a:t> o </a:t>
            </a:r>
            <a:r>
              <a:rPr lang="en-US" altLang="en-US" sz="2800" dirty="0" err="1"/>
              <a:t>ostvarenom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profitu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prihodu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sredstvima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obezbe</a:t>
            </a:r>
            <a:r>
              <a:rPr lang="sr-Latn-CS" altLang="en-US" sz="2800" dirty="0"/>
              <a:t>đ</a:t>
            </a:r>
            <a:r>
              <a:rPr lang="en-US" altLang="en-US" sz="2800" dirty="0" err="1"/>
              <a:t>uju</a:t>
            </a:r>
            <a:r>
              <a:rPr lang="en-US" altLang="en-US" sz="2800" dirty="0"/>
              <a:t> se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unovodstvenih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izv</a:t>
            </a:r>
            <a:r>
              <a:rPr lang="sr-Latn-BA" altLang="en-US" sz="2800" dirty="0" smtClean="0"/>
              <a:t>j</a:t>
            </a:r>
            <a:r>
              <a:rPr lang="en-US" altLang="en-US" sz="2800" dirty="0" smtClean="0"/>
              <a:t>e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taja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</a:t>
            </a:r>
            <a:r>
              <a:rPr lang="sl-SI" altLang="en-US" sz="2800" dirty="0"/>
              <a:t>z</a:t>
            </a:r>
            <a:r>
              <a:rPr lang="en-US" altLang="en-US" sz="2800" dirty="0"/>
              <a:t>e</a:t>
            </a:r>
            <a:r>
              <a:rPr lang="sr-Latn-CS" altLang="en-US" sz="2800" dirty="0"/>
              <a:t>ć</a:t>
            </a:r>
            <a:r>
              <a:rPr lang="en-US" altLang="en-US" sz="2800" dirty="0"/>
              <a:t>a, </a:t>
            </a:r>
            <a:r>
              <a:rPr lang="en-US" altLang="en-US" sz="2800" dirty="0" err="1"/>
              <a:t>odnosno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bilansa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stanja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bilansa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usp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eha</a:t>
            </a:r>
            <a:r>
              <a:rPr lang="en-US" altLang="en-US" sz="2800" dirty="0" smtClean="0"/>
              <a:t> 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282101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CD88-B4C2-4904-9BD1-BD73A4A5D9E0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dirty="0"/>
              <a:t>Prinos na dodatu </a:t>
            </a:r>
            <a:r>
              <a:rPr lang="sl-SI" altLang="en-US" dirty="0" smtClean="0"/>
              <a:t>vrijednost</a:t>
            </a:r>
            <a:endParaRPr lang="en-US" alt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dodatu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vrednost</a:t>
            </a:r>
            <a:r>
              <a:rPr lang="en-US" altLang="en-US" sz="2800" dirty="0"/>
              <a:t> je </a:t>
            </a:r>
            <a:r>
              <a:rPr lang="en-US" altLang="en-US" sz="2800" i="1" dirty="0" err="1"/>
              <a:t>odnos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izme</a:t>
            </a:r>
            <a:r>
              <a:rPr lang="sr-Latn-CS" altLang="en-US" sz="2800" i="1" dirty="0"/>
              <a:t>đ</a:t>
            </a:r>
            <a:r>
              <a:rPr lang="en-US" altLang="en-US" sz="2800" i="1" dirty="0"/>
              <a:t>u </a:t>
            </a:r>
            <a:r>
              <a:rPr lang="en-US" altLang="en-US" sz="2800" i="1" dirty="0" err="1"/>
              <a:t>profita</a:t>
            </a:r>
            <a:r>
              <a:rPr lang="en-US" altLang="en-US" sz="2800" i="1" dirty="0"/>
              <a:t>, pre </a:t>
            </a:r>
            <a:r>
              <a:rPr lang="en-US" altLang="en-US" sz="2800" i="1" dirty="0" err="1"/>
              <a:t>oporezivanja</a:t>
            </a:r>
            <a:r>
              <a:rPr lang="en-US" altLang="en-US" sz="2800" i="1" dirty="0"/>
              <a:t>, </a:t>
            </a:r>
            <a:r>
              <a:rPr lang="en-US" altLang="en-US" sz="2800" i="1" dirty="0" err="1"/>
              <a:t>i</a:t>
            </a:r>
            <a:r>
              <a:rPr lang="en-US" altLang="en-US" sz="2800" i="1" dirty="0"/>
              <a:t> </a:t>
            </a:r>
            <a:r>
              <a:rPr lang="en-US" altLang="en-US" sz="2800" i="1" dirty="0" err="1"/>
              <a:t>dodate</a:t>
            </a:r>
            <a:r>
              <a:rPr lang="en-US" altLang="en-US" sz="2800" i="1" dirty="0"/>
              <a:t> </a:t>
            </a:r>
            <a:r>
              <a:rPr lang="en-US" altLang="en-US" sz="2800" i="1" dirty="0" err="1" smtClean="0"/>
              <a:t>vr</a:t>
            </a:r>
            <a:r>
              <a:rPr lang="sr-Latn-BA" altLang="en-US" sz="2800" i="1" dirty="0" smtClean="0"/>
              <a:t>ij</a:t>
            </a:r>
            <a:r>
              <a:rPr lang="en-US" altLang="en-US" sz="2800" i="1" dirty="0" err="1" smtClean="0"/>
              <a:t>ednosti</a:t>
            </a:r>
            <a:r>
              <a:rPr lang="en-US" altLang="en-US" sz="2800" dirty="0" smtClean="0"/>
              <a:t> </a:t>
            </a:r>
            <a:endParaRPr lang="sl-SI" altLang="en-US" sz="2800" dirty="0"/>
          </a:p>
          <a:p>
            <a:r>
              <a:rPr lang="en-US" altLang="en-US" sz="2800" dirty="0" err="1"/>
              <a:t>Dodata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je </a:t>
            </a:r>
            <a:r>
              <a:rPr lang="en-US" altLang="en-US" sz="2800" dirty="0" err="1"/>
              <a:t>razlika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prihoda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tro</a:t>
            </a:r>
            <a:r>
              <a:rPr lang="sr-Latn-CS" altLang="en-US" sz="2800" dirty="0"/>
              <a:t>š</a:t>
            </a:r>
            <a:r>
              <a:rPr lang="en-US" altLang="en-US" sz="2800" dirty="0" err="1"/>
              <a:t>kova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svakog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segmenta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lanca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ednosti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od </a:t>
            </a:r>
            <a:r>
              <a:rPr lang="en-US" altLang="en-US" sz="2800" dirty="0" err="1"/>
              <a:t>nabavke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sirovina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ostalih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inputa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preko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proizvodnje</a:t>
            </a:r>
            <a:r>
              <a:rPr lang="en-US" altLang="en-US" sz="2800" dirty="0"/>
              <a:t>, do </a:t>
            </a:r>
            <a:r>
              <a:rPr lang="en-US" altLang="en-US" sz="2800" dirty="0" err="1"/>
              <a:t>distribucije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gotovih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proizvoda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krajnjim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potro</a:t>
            </a:r>
            <a:r>
              <a:rPr lang="sr-Latn-CS" altLang="en-US" sz="2800" dirty="0"/>
              <a:t>š</a:t>
            </a:r>
            <a:r>
              <a:rPr lang="en-US" altLang="en-US" sz="2800" dirty="0"/>
              <a:t>a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ima</a:t>
            </a:r>
            <a:endParaRPr lang="sl-SI" altLang="en-US" sz="2800" dirty="0"/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850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2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EC57F-C7BF-4A09-B3B5-90A3F459B37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 dirty="0"/>
              <a:t>R</a:t>
            </a:r>
            <a:r>
              <a:rPr lang="en-US" altLang="en-US" sz="4000" dirty="0"/>
              <a:t>a</a:t>
            </a:r>
            <a:r>
              <a:rPr lang="sr-Latn-CS" altLang="en-US" sz="4000" dirty="0"/>
              <a:t>č</a:t>
            </a:r>
            <a:r>
              <a:rPr lang="en-US" altLang="en-US" sz="4000" dirty="0" err="1"/>
              <a:t>unovodstveni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pristup</a:t>
            </a:r>
            <a:r>
              <a:rPr lang="en-US" altLang="en-US" sz="4000" dirty="0"/>
              <a:t> </a:t>
            </a:r>
            <a:r>
              <a:rPr lang="en-US" altLang="en-US" sz="4000" dirty="0" smtClean="0"/>
              <a:t>m</a:t>
            </a:r>
            <a:r>
              <a:rPr lang="sr-Latn-BA" altLang="en-US" sz="4000" dirty="0" smtClean="0"/>
              <a:t>j</a:t>
            </a:r>
            <a:r>
              <a:rPr lang="en-US" altLang="en-US" sz="4000" dirty="0" smtClean="0"/>
              <a:t>e</a:t>
            </a:r>
            <a:r>
              <a:rPr lang="sl-SI" altLang="en-US" sz="4000" dirty="0"/>
              <a:t>r</a:t>
            </a:r>
            <a:r>
              <a:rPr lang="en-US" altLang="en-US" sz="4000" dirty="0" err="1"/>
              <a:t>enja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rentabilnosti</a:t>
            </a:r>
            <a:endParaRPr lang="en-US" altLang="en-US" sz="40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en-US"/>
              <a:t>Koristi se </a:t>
            </a:r>
            <a:r>
              <a:rPr lang="en-US" altLang="en-US"/>
              <a:t>veliki broj pokazatelja rentabilnosti</a:t>
            </a:r>
            <a:r>
              <a:rPr lang="sl-SI" altLang="en-US"/>
              <a:t>,</a:t>
            </a:r>
            <a:r>
              <a:rPr lang="en-US" altLang="en-US"/>
              <a:t> jer n</a:t>
            </a:r>
            <a:r>
              <a:rPr lang="sl-SI" altLang="en-US"/>
              <a:t>e postoji jedan pokazatelj koji može da izrazi rentabilnost </a:t>
            </a:r>
            <a:r>
              <a:rPr lang="en-US" altLang="en-US"/>
              <a:t>svih segmenata poslovanja </a:t>
            </a:r>
            <a:endParaRPr lang="sl-SI" altLang="en-US"/>
          </a:p>
          <a:p>
            <a:r>
              <a:rPr lang="en-US" altLang="en-US"/>
              <a:t>U praksi se naj</a:t>
            </a:r>
            <a:r>
              <a:rPr lang="sr-Latn-CS" altLang="en-US"/>
              <a:t>č</a:t>
            </a:r>
            <a:r>
              <a:rPr lang="en-US" altLang="en-US"/>
              <a:t>e</a:t>
            </a:r>
            <a:r>
              <a:rPr lang="sr-Latn-CS" altLang="en-US"/>
              <a:t>šć</a:t>
            </a:r>
            <a:r>
              <a:rPr lang="en-US" altLang="en-US"/>
              <a:t>e koriste </a:t>
            </a:r>
            <a:r>
              <a:rPr lang="en-US" altLang="en-US" i="1"/>
              <a:t>po</a:t>
            </a:r>
            <a:r>
              <a:rPr lang="sl-SI" altLang="en-US" i="1"/>
              <a:t>k</a:t>
            </a:r>
            <a:r>
              <a:rPr lang="en-US" altLang="en-US" i="1"/>
              <a:t>azatelji rentabilnosti preduze</a:t>
            </a:r>
            <a:r>
              <a:rPr lang="sr-Latn-CS" altLang="en-US" i="1"/>
              <a:t>ć</a:t>
            </a:r>
            <a:r>
              <a:rPr lang="en-US" altLang="en-US" i="1"/>
              <a:t>a</a:t>
            </a:r>
            <a:r>
              <a:rPr lang="en-US" altLang="en-US"/>
              <a:t> i </a:t>
            </a:r>
            <a:r>
              <a:rPr lang="en-US" altLang="en-US" i="1"/>
              <a:t>pokazatelji rentabilnosti pojedinih poslovnih aktivnosti</a:t>
            </a:r>
            <a:r>
              <a:rPr lang="en-US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0293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1F0FC-6C9B-4FA1-B8B8-74171A4FA3D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4000"/>
              <a:t>P</a:t>
            </a:r>
            <a:r>
              <a:rPr lang="en-US" altLang="en-US" sz="4000"/>
              <a:t>o</a:t>
            </a:r>
            <a:r>
              <a:rPr lang="sl-SI" altLang="en-US" sz="4000"/>
              <a:t>k</a:t>
            </a:r>
            <a:r>
              <a:rPr lang="en-US" altLang="en-US" sz="4000"/>
              <a:t>azatelji rentabilnosti preduze</a:t>
            </a:r>
            <a:r>
              <a:rPr lang="sr-Latn-CS" altLang="en-US" sz="4000"/>
              <a:t>ć</a:t>
            </a:r>
            <a:r>
              <a:rPr lang="en-US" altLang="en-US" sz="4000"/>
              <a:t>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>
              <a:lnSpc>
                <a:spcPct val="80000"/>
              </a:lnSpc>
            </a:pPr>
            <a:r>
              <a:rPr lang="en-US" altLang="en-US" sz="2400" dirty="0" err="1"/>
              <a:t>Cilj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m</a:t>
            </a:r>
            <a:r>
              <a:rPr lang="sr-Latn-BA" altLang="en-US" sz="2400" dirty="0" smtClean="0"/>
              <a:t>j</a:t>
            </a:r>
            <a:r>
              <a:rPr lang="en-US" altLang="en-US" sz="2400" dirty="0" err="1" smtClean="0"/>
              <a:t>erenja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rentabi</a:t>
            </a:r>
            <a:r>
              <a:rPr lang="sl-SI" altLang="en-US" sz="2400" dirty="0"/>
              <a:t>ln</a:t>
            </a:r>
            <a:r>
              <a:rPr lang="en-US" altLang="en-US" sz="2400" dirty="0" err="1"/>
              <a:t>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je da se </a:t>
            </a:r>
            <a:r>
              <a:rPr lang="en-US" altLang="en-US" sz="2400" i="1" dirty="0" err="1"/>
              <a:t>kvantifikuje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efikasnost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upravljanja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ukupnom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imovinom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preduze</a:t>
            </a:r>
            <a:r>
              <a:rPr lang="sr-Latn-CS" altLang="en-US" sz="2400" i="1" dirty="0"/>
              <a:t>ć</a:t>
            </a:r>
            <a:r>
              <a:rPr lang="en-US" altLang="en-US" sz="2400" i="1" dirty="0"/>
              <a:t>a</a:t>
            </a:r>
            <a:endParaRPr lang="sl-SI" altLang="en-US" sz="2400" i="1" dirty="0"/>
          </a:p>
          <a:p>
            <a:pPr marL="381000" indent="-381000">
              <a:lnSpc>
                <a:spcPct val="80000"/>
              </a:lnSpc>
            </a:pPr>
            <a:r>
              <a:rPr lang="en-US" altLang="en-US" sz="2400" dirty="0" err="1"/>
              <a:t>Pokazatelji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indikatori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njegove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zara</a:t>
            </a:r>
            <a:r>
              <a:rPr lang="sr-Latn-CS" altLang="en-US" sz="2400" dirty="0"/>
              <a:t>đ</a:t>
            </a:r>
            <a:r>
              <a:rPr lang="en-US" altLang="en-US" sz="2400" dirty="0" err="1"/>
              <a:t>iva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ke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pokazuju</a:t>
            </a:r>
            <a:r>
              <a:rPr lang="en-US" altLang="en-US" sz="2400" dirty="0"/>
              <a:t> da li se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efikasno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koriste</a:t>
            </a:r>
            <a:endParaRPr lang="sl-SI" altLang="en-US" sz="2400" dirty="0"/>
          </a:p>
          <a:p>
            <a:pPr marL="381000" indent="-381000">
              <a:lnSpc>
                <a:spcPct val="80000"/>
              </a:lnSpc>
            </a:pPr>
            <a:r>
              <a:rPr lang="sl-SI" altLang="en-US" sz="2400" dirty="0"/>
              <a:t>P</a:t>
            </a:r>
            <a:r>
              <a:rPr lang="en-US" altLang="en-US" sz="2400" dirty="0" err="1"/>
              <a:t>okazatelji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: </a:t>
            </a:r>
          </a:p>
          <a:p>
            <a:pPr marL="381000" indent="-3810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sl-SI" altLang="en-US" sz="2400" dirty="0"/>
              <a:t>N</a:t>
            </a:r>
            <a:r>
              <a:rPr lang="en-US" altLang="en-US" sz="2400" dirty="0" err="1"/>
              <a:t>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</a:t>
            </a:r>
          </a:p>
          <a:p>
            <a:pPr marL="381000" indent="-3810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sl-SI" altLang="en-US" sz="2400" dirty="0"/>
              <a:t>P</a:t>
            </a:r>
            <a:r>
              <a:rPr lang="en-US" altLang="en-US" sz="2400" dirty="0" err="1"/>
              <a:t>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endParaRPr lang="en-US" altLang="en-US" sz="2400" dirty="0"/>
          </a:p>
          <a:p>
            <a:pPr marL="381000" indent="-3810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sl-SI" altLang="en-US" sz="2400" dirty="0"/>
              <a:t>P</a:t>
            </a:r>
            <a:r>
              <a:rPr lang="en-US" altLang="en-US" sz="2400" dirty="0" err="1"/>
              <a:t>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kapital</a:t>
            </a:r>
            <a:endParaRPr lang="en-US" altLang="en-US" sz="2400" dirty="0"/>
          </a:p>
          <a:p>
            <a:pPr marL="381000" indent="-38100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sl-SI" altLang="en-US" sz="2400" dirty="0"/>
              <a:t>P</a:t>
            </a:r>
            <a:r>
              <a:rPr lang="en-US" altLang="en-US" sz="2400" dirty="0" err="1"/>
              <a:t>rihod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akciji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24203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A121D-E25F-4A10-A75A-07D6CD33F2E2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N</a:t>
            </a:r>
            <a:r>
              <a:rPr lang="en-US" altLang="en-US"/>
              <a:t>eto rentabilnost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 err="1"/>
              <a:t>Neto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deljenjem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profita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posl</a:t>
            </a:r>
            <a:r>
              <a:rPr lang="sr-Latn-RS" altLang="en-US" sz="2400" dirty="0" smtClean="0"/>
              <a:t>ij</a:t>
            </a:r>
            <a:r>
              <a:rPr lang="en-US" altLang="en-US" sz="2400" dirty="0" smtClean="0"/>
              <a:t>e </a:t>
            </a:r>
            <a:r>
              <a:rPr lang="en-US" altLang="en-US" sz="2400" dirty="0" err="1"/>
              <a:t>oporezivanja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prodajom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Neto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se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u </a:t>
            </a:r>
            <a:r>
              <a:rPr lang="en-US" altLang="en-US" sz="2400" dirty="0" err="1"/>
              <a:t>procentima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prodaje</a:t>
            </a:r>
            <a:r>
              <a:rPr lang="sl-SI" altLang="en-US" sz="2400" dirty="0"/>
              <a:t>, odnosno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kolik</a:t>
            </a:r>
            <a:r>
              <a:rPr lang="sl-SI" altLang="en-US" sz="2400" dirty="0"/>
              <a:t>o</a:t>
            </a:r>
            <a:r>
              <a:rPr lang="en-US" altLang="en-US" sz="2400" dirty="0"/>
              <a:t> se profit</a:t>
            </a:r>
            <a:r>
              <a:rPr lang="sl-SI" altLang="en-US" sz="2400" dirty="0"/>
              <a:t>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ostvari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svaki</a:t>
            </a:r>
            <a:r>
              <a:rPr lang="sr-Latn-RS" altLang="en-US" sz="2400" dirty="0"/>
              <a:t> </a:t>
            </a:r>
            <a:r>
              <a:rPr lang="sr-Latn-RS" altLang="en-US" sz="2400" dirty="0" smtClean="0"/>
              <a:t>KM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od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sl-SI" altLang="en-US" sz="2400" dirty="0"/>
              <a:t>N</a:t>
            </a:r>
            <a:r>
              <a:rPr lang="en-US" altLang="en-US" sz="2400" dirty="0" err="1"/>
              <a:t>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je instrument </a:t>
            </a:r>
            <a:r>
              <a:rPr lang="en-US" altLang="en-US" sz="2400" dirty="0" err="1"/>
              <a:t>politike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zato</a:t>
            </a:r>
            <a:r>
              <a:rPr lang="en-US" altLang="en-US" sz="2400" dirty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/>
              <a:t>to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 da </a:t>
            </a:r>
            <a:r>
              <a:rPr lang="en-US" altLang="en-US" sz="2400" dirty="0" err="1"/>
              <a:t>proizvodi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proizvode</a:t>
            </a:r>
            <a:endParaRPr lang="sl-SI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 err="1"/>
              <a:t>Neto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rentabilnost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indikator</a:t>
            </a:r>
            <a:r>
              <a:rPr lang="en-US" altLang="en-US" sz="2400" dirty="0"/>
              <a:t> da li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proizvodi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prihva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eni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i</a:t>
            </a:r>
            <a:r>
              <a:rPr lang="sr-Latn-CS" altLang="en-US" sz="2400" dirty="0"/>
              <a:t>š</a:t>
            </a:r>
            <a:r>
              <a:rPr lang="en-US" altLang="en-US" sz="2400" dirty="0" err="1"/>
              <a:t>tu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treba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zameniti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proizvodima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sr-Latn-CS" altLang="en-US" sz="2400" dirty="0"/>
              <a:t>ć</a:t>
            </a:r>
            <a:r>
              <a:rPr lang="en-US" altLang="en-US" sz="2400" dirty="0"/>
              <a:t>e </a:t>
            </a:r>
            <a:r>
              <a:rPr lang="en-US" altLang="en-US" sz="2400" dirty="0" err="1"/>
              <a:t>omogu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sr-Latn-CS" altLang="en-US" sz="2400" dirty="0"/>
              <a:t>ć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prodaje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neto</a:t>
            </a:r>
            <a:r>
              <a:rPr lang="en-US" altLang="en-US" sz="2400" dirty="0"/>
              <a:t> re</a:t>
            </a:r>
            <a:r>
              <a:rPr lang="sl-SI" altLang="en-US" sz="2400" dirty="0"/>
              <a:t>nabiliteta</a:t>
            </a:r>
            <a:r>
              <a:rPr lang="en-US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698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21F7-C58E-49B6-B267-AF4A86C4F86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P</a:t>
            </a:r>
            <a:r>
              <a:rPr lang="en-US" altLang="en-US"/>
              <a:t>rinos na ukupna sredstva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č</a:t>
            </a:r>
            <a:r>
              <a:rPr lang="en-US" altLang="en-US" sz="2400" dirty="0" err="1"/>
              <a:t>unava</a:t>
            </a:r>
            <a:r>
              <a:rPr lang="en-US" altLang="en-US" sz="2400" dirty="0"/>
              <a:t> se </a:t>
            </a:r>
            <a:r>
              <a:rPr lang="en-US" altLang="en-US" sz="2400" dirty="0" smtClean="0"/>
              <a:t>d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eljenjem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profita</a:t>
            </a:r>
            <a:r>
              <a:rPr lang="en-US" altLang="en-US" sz="2400" dirty="0"/>
              <a:t>, </a:t>
            </a:r>
            <a:r>
              <a:rPr lang="en-US" altLang="en-US" sz="2400" dirty="0" err="1" smtClean="0"/>
              <a:t>posl</a:t>
            </a:r>
            <a:r>
              <a:rPr lang="sr-Latn-BA" altLang="en-US" sz="2400" dirty="0" smtClean="0"/>
              <a:t>ij</a:t>
            </a:r>
            <a:r>
              <a:rPr lang="en-US" altLang="en-US" sz="2400" dirty="0" smtClean="0"/>
              <a:t>e </a:t>
            </a:r>
            <a:r>
              <a:rPr lang="en-US" altLang="en-US" sz="2400" dirty="0" err="1"/>
              <a:t>oporezivanja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</a:t>
            </a:r>
          </a:p>
          <a:p>
            <a:pPr>
              <a:lnSpc>
                <a:spcPct val="90000"/>
              </a:lnSpc>
            </a:pP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se u </a:t>
            </a:r>
            <a:r>
              <a:rPr lang="en-US" altLang="en-US" sz="2400" dirty="0" err="1"/>
              <a:t>procentima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</a:t>
            </a:r>
            <a:r>
              <a:rPr lang="sl-SI" altLang="en-US" sz="2400" dirty="0"/>
              <a:t>s</a:t>
            </a:r>
            <a:r>
              <a:rPr lang="en-US" altLang="en-US" sz="2400" dirty="0" err="1"/>
              <a:t>tavlja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naj</a:t>
            </a:r>
            <a:r>
              <a:rPr lang="sr-Latn-CS" altLang="en-US" sz="2400" dirty="0"/>
              <a:t>š</a:t>
            </a:r>
            <a:r>
              <a:rPr lang="en-US" altLang="en-US" sz="2400" dirty="0"/>
              <a:t>ire </a:t>
            </a:r>
            <a:r>
              <a:rPr lang="en-US" altLang="en-US" sz="2400" dirty="0" smtClean="0"/>
              <a:t>m</a:t>
            </a:r>
            <a:r>
              <a:rPr lang="sr-Latn-BA" altLang="en-US" sz="2400" dirty="0" smtClean="0"/>
              <a:t>j</a:t>
            </a:r>
            <a:r>
              <a:rPr lang="en-US" altLang="en-US" sz="2400" dirty="0" err="1" smtClean="0"/>
              <a:t>erilo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rentabililiteta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preduze</a:t>
            </a:r>
            <a:r>
              <a:rPr lang="sr-Latn-CS" altLang="en-US" sz="2400" dirty="0"/>
              <a:t>ć</a:t>
            </a:r>
            <a:r>
              <a:rPr lang="en-US" altLang="en-US" sz="2400" dirty="0"/>
              <a:t>a, </a:t>
            </a:r>
            <a:r>
              <a:rPr lang="en-US" altLang="en-US" sz="2400" dirty="0" err="1"/>
              <a:t>zato</a:t>
            </a:r>
            <a:r>
              <a:rPr lang="en-US" altLang="en-US" sz="2400" dirty="0"/>
              <a:t> </a:t>
            </a:r>
            <a:r>
              <a:rPr lang="sr-Latn-CS" altLang="en-US" sz="2400" dirty="0"/>
              <a:t>š</a:t>
            </a:r>
            <a:r>
              <a:rPr lang="en-US" altLang="en-US" sz="2400" dirty="0"/>
              <a:t>to </a:t>
            </a:r>
            <a:r>
              <a:rPr lang="en-US" altLang="en-US" sz="2400" dirty="0" err="1"/>
              <a:t>pokazuje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kreditora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ulo</a:t>
            </a:r>
            <a:r>
              <a:rPr lang="sr-Latn-CS" altLang="en-US" sz="2400" dirty="0"/>
              <a:t>ž</a:t>
            </a:r>
            <a:r>
              <a:rPr lang="en-US" altLang="en-US" sz="2400" dirty="0" err="1"/>
              <a:t>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</a:t>
            </a:r>
            <a:r>
              <a:rPr lang="sl-SI" altLang="en-US" sz="2400" dirty="0"/>
              <a:t>s</a:t>
            </a:r>
            <a:r>
              <a:rPr lang="en-US" altLang="en-US" sz="2400" dirty="0" err="1"/>
              <a:t>tava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tj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koja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obezb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edi</a:t>
            </a:r>
            <a:r>
              <a:rPr lang="sl-SI" altLang="en-US" sz="2400" dirty="0"/>
              <a:t>l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vlasni</a:t>
            </a:r>
            <a:r>
              <a:rPr lang="sl-SI" altLang="en-US" sz="2400" dirty="0"/>
              <a:t>c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kreditori</a:t>
            </a:r>
            <a:endParaRPr lang="sl-SI" altLang="en-US" sz="2400" dirty="0"/>
          </a:p>
          <a:p>
            <a:pPr>
              <a:lnSpc>
                <a:spcPct val="90000"/>
              </a:lnSpc>
            </a:pP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dovodi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odnos</a:t>
            </a:r>
            <a:r>
              <a:rPr lang="en-US" altLang="en-US" sz="2400" dirty="0"/>
              <a:t> profit, </a:t>
            </a:r>
            <a:r>
              <a:rPr lang="en-US" altLang="en-US" sz="2400" dirty="0" err="1"/>
              <a:t>koji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stoji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raspolaganju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za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raspod</a:t>
            </a:r>
            <a:r>
              <a:rPr lang="sr-Latn-BA" altLang="en-US" sz="2400" dirty="0" smtClean="0"/>
              <a:t>j</a:t>
            </a:r>
            <a:r>
              <a:rPr lang="en-US" altLang="en-US" sz="2400" dirty="0" err="1" smtClean="0"/>
              <a:t>elu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vlasnicima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kreditorima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ukupnim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sredstvima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izra</a:t>
            </a:r>
            <a:r>
              <a:rPr lang="sr-Latn-CS" altLang="en-US" sz="2400" dirty="0"/>
              <a:t>ž</a:t>
            </a:r>
            <a:r>
              <a:rPr lang="en-US" altLang="en-US" sz="2400" dirty="0"/>
              <a:t>ava </a:t>
            </a:r>
            <a:r>
              <a:rPr lang="en-US" altLang="en-US" sz="2400" dirty="0" err="1"/>
              <a:t>prinos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knjigovodstvenu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vr</a:t>
            </a:r>
            <a:r>
              <a:rPr lang="sr-Latn-BA" altLang="en-US" sz="2400" dirty="0" smtClean="0"/>
              <a:t>ij</a:t>
            </a:r>
            <a:r>
              <a:rPr lang="en-US" altLang="en-US" sz="2400" dirty="0" err="1" smtClean="0"/>
              <a:t>ednost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ukupnih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sredstava</a:t>
            </a:r>
            <a:r>
              <a:rPr lang="en-US" alt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274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ED440-40F0-44F4-9C3D-10120D806ACC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/>
              <a:t>P</a:t>
            </a:r>
            <a:r>
              <a:rPr lang="en-US" altLang="en-US"/>
              <a:t>rinos na vlasni</a:t>
            </a:r>
            <a:r>
              <a:rPr lang="sr-Latn-CS" altLang="en-US"/>
              <a:t>č</a:t>
            </a:r>
            <a:r>
              <a:rPr lang="en-US" altLang="en-US"/>
              <a:t>ki kapital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odnos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izme</a:t>
            </a:r>
            <a:r>
              <a:rPr lang="sr-Latn-CS" altLang="en-US" sz="2800" dirty="0"/>
              <a:t>đ</a:t>
            </a:r>
            <a:r>
              <a:rPr lang="en-US" altLang="en-US" sz="2800" dirty="0"/>
              <a:t>u </a:t>
            </a:r>
            <a:r>
              <a:rPr lang="en-US" altLang="en-US" sz="2800" dirty="0" err="1"/>
              <a:t>profita</a:t>
            </a:r>
            <a:r>
              <a:rPr lang="en-US" altLang="en-US" sz="2800" dirty="0"/>
              <a:t>, </a:t>
            </a:r>
            <a:r>
              <a:rPr lang="en-US" altLang="en-US" sz="2800" dirty="0" err="1" smtClean="0"/>
              <a:t>posl</a:t>
            </a:r>
            <a:r>
              <a:rPr lang="sr-Latn-BA" altLang="en-US" sz="2800" dirty="0" smtClean="0"/>
              <a:t>ij</a:t>
            </a:r>
            <a:r>
              <a:rPr lang="en-US" altLang="en-US" sz="2800" dirty="0" smtClean="0"/>
              <a:t>e </a:t>
            </a:r>
            <a:r>
              <a:rPr lang="en-US" altLang="en-US" sz="2800" dirty="0" err="1"/>
              <a:t>oporezivanja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kog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akcionarskog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izra</a:t>
            </a:r>
            <a:r>
              <a:rPr lang="sr-Latn-CS" altLang="en-US" sz="2800" dirty="0"/>
              <a:t>ž</a:t>
            </a:r>
            <a:r>
              <a:rPr lang="en-US" altLang="en-US" sz="2800" dirty="0"/>
              <a:t>ava </a:t>
            </a: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knjigovodstvenu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vr</a:t>
            </a:r>
            <a:r>
              <a:rPr lang="sr-Latn-BA" altLang="en-US" sz="2800" dirty="0" smtClean="0"/>
              <a:t>ij</a:t>
            </a:r>
            <a:r>
              <a:rPr lang="en-US" altLang="en-US" sz="2800" dirty="0" err="1" smtClean="0"/>
              <a:t>ednost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preduze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  <a:r>
              <a:rPr lang="sl-SI" altLang="en-US" sz="2800" dirty="0"/>
              <a:t>(v</a:t>
            </a:r>
            <a:r>
              <a:rPr lang="en-US" altLang="en-US" sz="2800" dirty="0" err="1"/>
              <a:t>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sastoji</a:t>
            </a:r>
            <a:r>
              <a:rPr lang="en-US" altLang="en-US" sz="2800" dirty="0"/>
              <a:t> se od obi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nih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akcija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dodatno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upla</a:t>
            </a:r>
            <a:r>
              <a:rPr lang="sr-Latn-CS" altLang="en-US" sz="2800" dirty="0"/>
              <a:t>ć</a:t>
            </a:r>
            <a:r>
              <a:rPr lang="en-US" altLang="en-US" sz="2800" dirty="0" err="1"/>
              <a:t>enog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zadr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anog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profita</a:t>
            </a:r>
            <a:r>
              <a:rPr lang="sl-SI" altLang="en-US" sz="2800" dirty="0"/>
              <a:t>)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>
              <a:lnSpc>
                <a:spcPct val="80000"/>
              </a:lnSpc>
            </a:pP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pokazuje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ostvarili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vlasnici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</a:t>
            </a:r>
            <a:endParaRPr lang="sl-SI" altLang="en-US" sz="2800" dirty="0"/>
          </a:p>
          <a:p>
            <a:pPr>
              <a:lnSpc>
                <a:spcPct val="80000"/>
              </a:lnSpc>
            </a:pPr>
            <a:r>
              <a:rPr lang="en-US" altLang="en-US" sz="2800" dirty="0" err="1"/>
              <a:t>Prinos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</a:t>
            </a:r>
            <a:r>
              <a:rPr lang="sr-Latn-CS" altLang="en-US" sz="2800" dirty="0"/>
              <a:t>č</a:t>
            </a:r>
            <a:r>
              <a:rPr lang="en-US" altLang="en-US" sz="2800" dirty="0" err="1"/>
              <a:t>ki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</a:t>
            </a:r>
            <a:r>
              <a:rPr lang="en-US" altLang="en-US" sz="2800" dirty="0"/>
              <a:t> je </a:t>
            </a:r>
            <a:r>
              <a:rPr lang="en-US" altLang="en-US" sz="2800" dirty="0" err="1"/>
              <a:t>jedan</a:t>
            </a:r>
            <a:r>
              <a:rPr lang="en-US" altLang="en-US" sz="2800" dirty="0"/>
              <a:t> od </a:t>
            </a:r>
            <a:r>
              <a:rPr lang="en-US" altLang="en-US" sz="2800" dirty="0" err="1"/>
              <a:t>osnovnih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m</a:t>
            </a:r>
            <a:r>
              <a:rPr lang="sr-Latn-BA" altLang="en-US" sz="2800" dirty="0" smtClean="0"/>
              <a:t>j</a:t>
            </a:r>
            <a:r>
              <a:rPr lang="en-US" altLang="en-US" sz="2800" dirty="0" err="1" smtClean="0"/>
              <a:t>erila</a:t>
            </a:r>
            <a:r>
              <a:rPr lang="en-US" altLang="en-US" sz="2800" dirty="0" smtClean="0"/>
              <a:t> </a:t>
            </a:r>
            <a:r>
              <a:rPr lang="en-US" altLang="en-US" sz="2800" dirty="0" err="1"/>
              <a:t>rentabiliteta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efikasnosti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upotrebe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ulo</a:t>
            </a:r>
            <a:r>
              <a:rPr lang="sr-Latn-CS" altLang="en-US" sz="2800" dirty="0"/>
              <a:t>ž</a:t>
            </a:r>
            <a:r>
              <a:rPr lang="en-US" altLang="en-US" sz="2800" dirty="0" err="1"/>
              <a:t>enog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kapitala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ugla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vlasnika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pred</a:t>
            </a:r>
            <a:r>
              <a:rPr lang="sl-SI" altLang="en-US" sz="2800" dirty="0"/>
              <a:t>u</a:t>
            </a:r>
            <a:r>
              <a:rPr lang="en-US" altLang="en-US" sz="2800" dirty="0" err="1"/>
              <a:t>ze</a:t>
            </a:r>
            <a:r>
              <a:rPr lang="sr-Latn-CS" altLang="en-US" sz="2800" dirty="0"/>
              <a:t>ć</a:t>
            </a:r>
            <a:r>
              <a:rPr lang="en-US" altLang="en-US" sz="2800" dirty="0"/>
              <a:t>a </a:t>
            </a:r>
          </a:p>
        </p:txBody>
      </p:sp>
    </p:spTree>
    <p:extLst>
      <p:ext uri="{BB962C8B-B14F-4D97-AF65-F5344CB8AC3E}">
        <p14:creationId xmlns:p14="http://schemas.microsoft.com/office/powerpoint/2010/main" val="4058290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90</TotalTime>
  <Words>3188</Words>
  <Application>Microsoft Office PowerPoint</Application>
  <PresentationFormat>Widescreen</PresentationFormat>
  <Paragraphs>199</Paragraphs>
  <Slides>41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Cambria</vt:lpstr>
      <vt:lpstr>Rockwell</vt:lpstr>
      <vt:lpstr>Rockwell Condensed</vt:lpstr>
      <vt:lpstr>Wingdings</vt:lpstr>
      <vt:lpstr>Wood Type</vt:lpstr>
      <vt:lpstr>Photo Editor Photo</vt:lpstr>
      <vt:lpstr>Rentabilnost</vt:lpstr>
      <vt:lpstr>Značenje i značaj rentabilnosti</vt:lpstr>
      <vt:lpstr>Merenje rentabilnosti</vt:lpstr>
      <vt:lpstr>Računovodstveni pristup mjerenja rentabilnosti</vt:lpstr>
      <vt:lpstr>Računovodstveni pristup mjerenja rentabilnosti</vt:lpstr>
      <vt:lpstr>Pokazatelji rentabilnosti preduzeća</vt:lpstr>
      <vt:lpstr>Neto rentabilnost</vt:lpstr>
      <vt:lpstr>Prinos na ukupna sredstva</vt:lpstr>
      <vt:lpstr>Prinos na vlasnički kapital</vt:lpstr>
      <vt:lpstr>Prihod po akciji</vt:lpstr>
      <vt:lpstr>Pokazatelji rentabilnosti poslovnih aktivnosti</vt:lpstr>
      <vt:lpstr>Pokazatelji rentabilnosti poslovnih aktivnosti</vt:lpstr>
      <vt:lpstr>Koeficijent obrta ukupnih sredstava</vt:lpstr>
      <vt:lpstr>Koeficijent obrta osnovnih sredstava</vt:lpstr>
      <vt:lpstr>Koeficijent obrta osnovnih sredstava</vt:lpstr>
      <vt:lpstr>Koeficijent obrta naplativih potraživanja</vt:lpstr>
      <vt:lpstr>Koeficijent obrta naplativih potraživanja</vt:lpstr>
      <vt:lpstr>Prosječan period naplate potraživanja</vt:lpstr>
      <vt:lpstr>Koeficijent obrta zaliha</vt:lpstr>
      <vt:lpstr>Koeficijent obrta zaliha</vt:lpstr>
      <vt:lpstr>Prosječno vrijeme obrta zaliha </vt:lpstr>
      <vt:lpstr>Sintetički izraz rentabilnosti</vt:lpstr>
      <vt:lpstr>Sintetički izraz rentabilnosti</vt:lpstr>
      <vt:lpstr>Sintetički izraz rentabilnosti</vt:lpstr>
      <vt:lpstr>Sintetički izraz rentabilnosti</vt:lpstr>
      <vt:lpstr>Sintetički izraz rentabilnosti</vt:lpstr>
      <vt:lpstr>Standardi rentabilnosti</vt:lpstr>
      <vt:lpstr>Ekonomski pristup mjerenja rentabilnosti</vt:lpstr>
      <vt:lpstr>Dodata ekonomska vrednost</vt:lpstr>
      <vt:lpstr>Dodata ekonomska vrijednost</vt:lpstr>
      <vt:lpstr>Troškovi kapitala</vt:lpstr>
      <vt:lpstr>Troškovi kapitala</vt:lpstr>
      <vt:lpstr>Troškovi kapitala</vt:lpstr>
      <vt:lpstr>Troškovi kapitala</vt:lpstr>
      <vt:lpstr>Dodata ekonomska vrijednost</vt:lpstr>
      <vt:lpstr>Dodata ekonomska vrijednost</vt:lpstr>
      <vt:lpstr>Dodata ekonomska vrijednost</vt:lpstr>
      <vt:lpstr>Prinos na dodatu vrijednost</vt:lpstr>
      <vt:lpstr>Prinos na dodatu vrijednost</vt:lpstr>
      <vt:lpstr>Prinos na dodatu vrijednost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Matea</dc:creator>
  <cp:lastModifiedBy>User</cp:lastModifiedBy>
  <cp:revision>4</cp:revision>
  <dcterms:created xsi:type="dcterms:W3CDTF">2024-12-25T08:18:25Z</dcterms:created>
  <dcterms:modified xsi:type="dcterms:W3CDTF">2024-12-26T01:41:35Z</dcterms:modified>
</cp:coreProperties>
</file>