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312" r:id="rId3"/>
    <p:sldId id="313" r:id="rId4"/>
    <p:sldId id="314" r:id="rId5"/>
    <p:sldId id="315" r:id="rId6"/>
    <p:sldId id="316" r:id="rId7"/>
    <p:sldId id="319" r:id="rId8"/>
    <p:sldId id="318" r:id="rId9"/>
    <p:sldId id="320" r:id="rId10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FB0BE99-EB34-4B97-83D5-78EC3CE88043}" v="34" dt="2022-04-18T08:42:29.58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17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5360B8E-E4CC-47A6-82F4-37F575F478C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869A3F-98A4-41D6-AB4B-E4D17674984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62310651-77E9-485A-A0A4-AAF61D240222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8E6255F4-C4E6-438D-BEF9-851BF105B08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6570186-1E02-4397-B400-B4E6792104A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86339A-18A9-47BF-B1A8-6733BA9DF4F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640C83-7ED2-460F-8148-6502313FC38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FB09191-7937-4320-A1F8-9822F6085285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51141BA7-FBC7-4C3B-8309-1E713473C0DF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06C1B0E7-3969-49E7-9822-3A514A7ACFAA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3175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06F13E68-AFD0-4FA6-B908-8179010E28F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F32DBC72-200D-4228-9118-9A2FF3CF0C7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19">
            <a:extLst>
              <a:ext uri="{FF2B5EF4-FFF2-40B4-BE49-F238E27FC236}">
                <a16:creationId xmlns:a16="http://schemas.microsoft.com/office/drawing/2014/main" id="{D6E9C978-FA80-4A94-8064-1A7D0C64BED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Straight Connector 20">
            <a:extLst>
              <a:ext uri="{FF2B5EF4-FFF2-40B4-BE49-F238E27FC236}">
                <a16:creationId xmlns:a16="http://schemas.microsoft.com/office/drawing/2014/main" id="{2EE1B8A4-CD0E-4AB3-801A-DCE9EF452562}"/>
              </a:ext>
            </a:extLst>
          </p:cNvPr>
          <p:cNvSpPr>
            <a:spLocks noChangeShapeType="1"/>
          </p:cNvSpPr>
          <p:nvPr/>
        </p:nvSpPr>
        <p:spPr bwMode="auto">
          <a:xfrm>
            <a:off x="155575" y="241935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7641B2C9-1356-4711-AA53-CE95AA454B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2B04A727-A672-4A8B-A698-FC1811935918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A332E99-FAFC-47D5-818A-2D34F63C92D6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27">
            <a:extLst>
              <a:ext uri="{FF2B5EF4-FFF2-40B4-BE49-F238E27FC236}">
                <a16:creationId xmlns:a16="http://schemas.microsoft.com/office/drawing/2014/main" id="{D8515418-57AC-4BFD-AABD-E4A7F5894B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1D8B1F-7027-4719-B122-6DA200DF185D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6" name="Footer Placeholder 16">
            <a:extLst>
              <a:ext uri="{FF2B5EF4-FFF2-40B4-BE49-F238E27FC236}">
                <a16:creationId xmlns:a16="http://schemas.microsoft.com/office/drawing/2014/main" id="{4F1F878B-9A65-4FF6-97BF-8FED8051B3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7" name="Slide Number Placeholder 28">
            <a:extLst>
              <a:ext uri="{FF2B5EF4-FFF2-40B4-BE49-F238E27FC236}">
                <a16:creationId xmlns:a16="http://schemas.microsoft.com/office/drawing/2014/main" id="{6B801B92-C23F-4DB7-BC01-66B5AE7FF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73EAC61B-4AE5-4302-88E4-22EA873E586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437096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5673FF-3EF4-4C5F-89E9-C60107B080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469725-366B-4CBF-9575-208D996362F2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9667D-02D6-41D1-A8E5-F97CD08A7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53DCC6-DF3B-49DA-B6AB-2B3C7A31F4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426652E-7CC5-4B9D-9404-5075AABBBDA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7421138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6F2662DE-0B0E-48A2-936C-B84F68D3867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33DF5EAD-7469-4BB4-A2E3-F4B8283376F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6CDF3D02-0FBA-4A6E-9C82-7011B357440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FCD1EF3-BEEA-4692-8B5E-436E637D1F6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19">
            <a:extLst>
              <a:ext uri="{FF2B5EF4-FFF2-40B4-BE49-F238E27FC236}">
                <a16:creationId xmlns:a16="http://schemas.microsoft.com/office/drawing/2014/main" id="{3225A265-895E-4D10-A984-47B1730F75E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Rectangle 20">
            <a:extLst>
              <a:ext uri="{FF2B5EF4-FFF2-40B4-BE49-F238E27FC236}">
                <a16:creationId xmlns:a16="http://schemas.microsoft.com/office/drawing/2014/main" id="{DFD11AD3-5416-4D0B-BFB5-AC8B320269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21">
            <a:extLst>
              <a:ext uri="{FF2B5EF4-FFF2-40B4-BE49-F238E27FC236}">
                <a16:creationId xmlns:a16="http://schemas.microsoft.com/office/drawing/2014/main" id="{30B7F700-25E1-47EE-8FEA-4C6023B45259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4021137" y="3278188"/>
            <a:ext cx="6245225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1699FBF-60B6-4836-A10A-3A31DF08B93B}"/>
              </a:ext>
            </a:extLst>
          </p:cNvPr>
          <p:cNvSpPr/>
          <p:nvPr/>
        </p:nvSpPr>
        <p:spPr>
          <a:xfrm>
            <a:off x="6838950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84F8CB4F-F84D-476D-971F-6EF9EBD9F2BA}"/>
              </a:ext>
            </a:extLst>
          </p:cNvPr>
          <p:cNvSpPr/>
          <p:nvPr/>
        </p:nvSpPr>
        <p:spPr>
          <a:xfrm>
            <a:off x="6934200" y="3021013"/>
            <a:ext cx="420688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6ACDAB85-B97C-4C91-ADA8-176A437DA9A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6915150" y="3009900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F82EB79-3767-482F-8D7A-1DFBA993EC57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BB0E9BFA-5363-4BF0-AA84-A7101CB6DAE9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2B6147-C266-46A5-9095-108E049AEAEE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161B80F-35D3-4A22-9F70-7ED131F05930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58024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B00D40-6E9A-40CD-8271-64E685C64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8BF5C5-D2D0-45D9-8907-29E254CA92F0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253F27-88CE-469D-838E-08C5D9738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BDC42A-E129-4BAD-AC33-76FEBFBB38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62450" y="1027113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0D2CF34-1877-4871-9668-16D53797DB6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772423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>
            <a:extLst>
              <a:ext uri="{FF2B5EF4-FFF2-40B4-BE49-F238E27FC236}">
                <a16:creationId xmlns:a16="http://schemas.microsoft.com/office/drawing/2014/main" id="{CF661F78-6F7C-4CE2-8F3F-A649B617D3F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0">
            <a:extLst>
              <a:ext uri="{FF2B5EF4-FFF2-40B4-BE49-F238E27FC236}">
                <a16:creationId xmlns:a16="http://schemas.microsoft.com/office/drawing/2014/main" id="{434887C1-7C4A-4DD7-9733-FEDDD2A55F22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21">
            <a:extLst>
              <a:ext uri="{FF2B5EF4-FFF2-40B4-BE49-F238E27FC236}">
                <a16:creationId xmlns:a16="http://schemas.microsoft.com/office/drawing/2014/main" id="{BA00830E-146D-41A0-B978-CD7F855A1BCB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3">
            <a:extLst>
              <a:ext uri="{FF2B5EF4-FFF2-40B4-BE49-F238E27FC236}">
                <a16:creationId xmlns:a16="http://schemas.microsoft.com/office/drawing/2014/main" id="{6DD8DB84-7C2A-4389-A673-1FE91744370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4">
            <a:extLst>
              <a:ext uri="{FF2B5EF4-FFF2-40B4-BE49-F238E27FC236}">
                <a16:creationId xmlns:a16="http://schemas.microsoft.com/office/drawing/2014/main" id="{4E009C45-510E-472D-BE8B-BD46EC1F1EB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152400" y="2286000"/>
            <a:ext cx="8832850" cy="304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5">
            <a:extLst>
              <a:ext uri="{FF2B5EF4-FFF2-40B4-BE49-F238E27FC236}">
                <a16:creationId xmlns:a16="http://schemas.microsoft.com/office/drawing/2014/main" id="{0D45D328-8C20-4BFA-B574-61B170D877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5575" y="142875"/>
            <a:ext cx="8832850" cy="213995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1">
            <a:extLst>
              <a:ext uri="{FF2B5EF4-FFF2-40B4-BE49-F238E27FC236}">
                <a16:creationId xmlns:a16="http://schemas.microsoft.com/office/drawing/2014/main" id="{8C365F55-3D83-4F10-8A92-6F59EF8D2F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3">
            <a:extLst>
              <a:ext uri="{FF2B5EF4-FFF2-40B4-BE49-F238E27FC236}">
                <a16:creationId xmlns:a16="http://schemas.microsoft.com/office/drawing/2014/main" id="{A7018054-0C64-4B11-A64B-BA1E0BF790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4">
            <a:extLst>
              <a:ext uri="{FF2B5EF4-FFF2-40B4-BE49-F238E27FC236}">
                <a16:creationId xmlns:a16="http://schemas.microsoft.com/office/drawing/2014/main" id="{D437A17A-E061-4A27-B8C1-9F3B0DE791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2438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4B50A873-2634-4AE8-8D0E-78EFB4AFCC23}"/>
              </a:ext>
            </a:extLst>
          </p:cNvPr>
          <p:cNvSpPr/>
          <p:nvPr/>
        </p:nvSpPr>
        <p:spPr>
          <a:xfrm>
            <a:off x="4267200" y="211455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AADA2243-23FC-4645-B08F-DB21C9DA38BD}"/>
              </a:ext>
            </a:extLst>
          </p:cNvPr>
          <p:cNvSpPr/>
          <p:nvPr/>
        </p:nvSpPr>
        <p:spPr>
          <a:xfrm>
            <a:off x="4362450" y="2209800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C1F9F61A-4BE2-4F01-A75A-67E902C8199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6" name="Date Placeholder 3">
            <a:extLst>
              <a:ext uri="{FF2B5EF4-FFF2-40B4-BE49-F238E27FC236}">
                <a16:creationId xmlns:a16="http://schemas.microsoft.com/office/drawing/2014/main" id="{1F75814F-FE00-489D-A04F-2ABFA86EFA2B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6F4C6F-A974-402D-B7CF-CB9776927E87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16D334F-E4C3-407A-8440-2134BD894F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21986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D37596F1-5B34-4A3C-BD49-641E0423887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38801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9">
            <a:extLst>
              <a:ext uri="{FF2B5EF4-FFF2-40B4-BE49-F238E27FC236}">
                <a16:creationId xmlns:a16="http://schemas.microsoft.com/office/drawing/2014/main" id="{5FE5E6BD-8960-4BA3-BE85-A0AAC528B3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62475" y="1576388"/>
            <a:ext cx="9525" cy="4818062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CF737606-7467-4812-BEDF-ABADDEFDAF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91200" y="6410325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50BA98-742D-4644-9887-695F0626EF26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7887D557-E331-4BFD-B99A-2926CB2C4F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DB18742B-EB07-4248-BC20-8C6216ACB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7A6FA25-B0AD-4169-8F64-EE4AE40E23F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7772239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raight Connector 19">
            <a:extLst>
              <a:ext uri="{FF2B5EF4-FFF2-40B4-BE49-F238E27FC236}">
                <a16:creationId xmlns:a16="http://schemas.microsoft.com/office/drawing/2014/main" id="{3167F013-314B-4030-982F-F61517E7884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572000" y="2200275"/>
            <a:ext cx="0" cy="4187825"/>
          </a:xfrm>
          <a:prstGeom prst="line">
            <a:avLst/>
          </a:prstGeom>
          <a:noFill/>
          <a:ln w="9525" algn="ctr">
            <a:solidFill>
              <a:schemeClr val="tx2"/>
            </a:solidFill>
            <a:prstDash val="sys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0">
            <a:extLst>
              <a:ext uri="{FF2B5EF4-FFF2-40B4-BE49-F238E27FC236}">
                <a16:creationId xmlns:a16="http://schemas.microsoft.com/office/drawing/2014/main" id="{152E0C33-2A27-4FC1-A8D3-78605B95E9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1">
            <a:extLst>
              <a:ext uri="{FF2B5EF4-FFF2-40B4-BE49-F238E27FC236}">
                <a16:creationId xmlns:a16="http://schemas.microsoft.com/office/drawing/2014/main" id="{88705EC2-EAB2-42CA-828D-4E503136CEF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3">
            <a:extLst>
              <a:ext uri="{FF2B5EF4-FFF2-40B4-BE49-F238E27FC236}">
                <a16:creationId xmlns:a16="http://schemas.microsoft.com/office/drawing/2014/main" id="{3B7DB02F-9C52-4082-8329-EFAA3EA9B8A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1" name="Rectangle 24">
            <a:extLst>
              <a:ext uri="{FF2B5EF4-FFF2-40B4-BE49-F238E27FC236}">
                <a16:creationId xmlns:a16="http://schemas.microsoft.com/office/drawing/2014/main" id="{B8DB70F3-B500-4187-9491-FFE1DA125E83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2" name="Rectangle 20">
            <a:extLst>
              <a:ext uri="{FF2B5EF4-FFF2-40B4-BE49-F238E27FC236}">
                <a16:creationId xmlns:a16="http://schemas.microsoft.com/office/drawing/2014/main" id="{4FE34AAB-CCD1-4B1A-891E-10F51A037C6D}"/>
              </a:ext>
            </a:extLst>
          </p:cNvPr>
          <p:cNvSpPr/>
          <p:nvPr/>
        </p:nvSpPr>
        <p:spPr>
          <a:xfrm>
            <a:off x="152400" y="1371600"/>
            <a:ext cx="8832850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Rectangle 21">
            <a:extLst>
              <a:ext uri="{FF2B5EF4-FFF2-40B4-BE49-F238E27FC236}">
                <a16:creationId xmlns:a16="http://schemas.microsoft.com/office/drawing/2014/main" id="{CF4BBA68-1B3F-4D83-9919-4401184EC8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1115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Straight Connector 23">
            <a:extLst>
              <a:ext uri="{FF2B5EF4-FFF2-40B4-BE49-F238E27FC236}">
                <a16:creationId xmlns:a16="http://schemas.microsoft.com/office/drawing/2014/main" id="{F84A60F1-66ED-44A9-A688-26EAFCD3274C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9525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Rectangle 24">
            <a:extLst>
              <a:ext uri="{FF2B5EF4-FFF2-40B4-BE49-F238E27FC236}">
                <a16:creationId xmlns:a16="http://schemas.microsoft.com/office/drawing/2014/main" id="{ECF0D2F1-843D-4FB0-BD89-CD3BA8CB03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7587ABBA-AE8F-4FDE-9D5A-94E0F728150C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4D31A8A-A5EC-491D-A715-5336A6FA5ABD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8" name="Date Placeholder 6">
            <a:extLst>
              <a:ext uri="{FF2B5EF4-FFF2-40B4-BE49-F238E27FC236}">
                <a16:creationId xmlns:a16="http://schemas.microsoft.com/office/drawing/2014/main" id="{C94A0363-0581-4DB8-A184-0FCDD28B90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6E6D26-DA95-40FC-B433-9ED980EF934F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9" name="Footer Placeholder 7">
            <a:extLst>
              <a:ext uri="{FF2B5EF4-FFF2-40B4-BE49-F238E27FC236}">
                <a16:creationId xmlns:a16="http://schemas.microsoft.com/office/drawing/2014/main" id="{3BF2BB05-FB4E-46A0-B6DE-5760E71AA5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04800" y="6410325"/>
            <a:ext cx="35814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" name="Slide Number Placeholder 8">
            <a:extLst>
              <a:ext uri="{FF2B5EF4-FFF2-40B4-BE49-F238E27FC236}">
                <a16:creationId xmlns:a16="http://schemas.microsoft.com/office/drawing/2014/main" id="{61868BD1-0BDD-487B-8304-81399448E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4298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B251843D-9670-4A3D-8C82-C8B6FAB18C4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7416125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00C94D3-32BD-4877-8B4E-F44609EB0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0D55A-5A9F-4696-9FD8-8E4CEDE3BEB6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ED4BA5-ED85-4E47-96EA-FF9B170F6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6BFB8EE-4144-4153-9416-9C78A25309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343400" y="10366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E9A67609-8F04-4095-9A6F-EB569805756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2606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9">
            <a:extLst>
              <a:ext uri="{FF2B5EF4-FFF2-40B4-BE49-F238E27FC236}">
                <a16:creationId xmlns:a16="http://schemas.microsoft.com/office/drawing/2014/main" id="{A1DC882B-547D-416B-8E69-37395899C27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3" name="Rectangle 20">
            <a:extLst>
              <a:ext uri="{FF2B5EF4-FFF2-40B4-BE49-F238E27FC236}">
                <a16:creationId xmlns:a16="http://schemas.microsoft.com/office/drawing/2014/main" id="{A1E11BA6-5C3D-4A9E-B7CB-50D98B5137FC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557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4" name="Rectangle 21">
            <a:extLst>
              <a:ext uri="{FF2B5EF4-FFF2-40B4-BE49-F238E27FC236}">
                <a16:creationId xmlns:a16="http://schemas.microsoft.com/office/drawing/2014/main" id="{04D94BB8-80CB-4E7A-8BF7-9D8C03DFFA8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5" name="Rectangle 23">
            <a:extLst>
              <a:ext uri="{FF2B5EF4-FFF2-40B4-BE49-F238E27FC236}">
                <a16:creationId xmlns:a16="http://schemas.microsoft.com/office/drawing/2014/main" id="{5D749BD9-BE58-40F3-8DBF-0EA4E66065A0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6" name="Rectangle 19">
            <a:extLst>
              <a:ext uri="{FF2B5EF4-FFF2-40B4-BE49-F238E27FC236}">
                <a16:creationId xmlns:a16="http://schemas.microsoft.com/office/drawing/2014/main" id="{9E5EE0EA-5404-4D9C-BB83-61C7105150E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6050" y="6391275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7" name="Rectangle 20">
            <a:extLst>
              <a:ext uri="{FF2B5EF4-FFF2-40B4-BE49-F238E27FC236}">
                <a16:creationId xmlns:a16="http://schemas.microsoft.com/office/drawing/2014/main" id="{AF35787C-3F46-4A84-8FAB-2775AB05E16F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875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8" name="Date Placeholder 1">
            <a:extLst>
              <a:ext uri="{FF2B5EF4-FFF2-40B4-BE49-F238E27FC236}">
                <a16:creationId xmlns:a16="http://schemas.microsoft.com/office/drawing/2014/main" id="{03C1412D-510B-4C76-9C6E-A0A01DA99C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A2F896-A888-4C68-AF1D-F6396F39B409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9" name="Footer Placeholder 2">
            <a:extLst>
              <a:ext uri="{FF2B5EF4-FFF2-40B4-BE49-F238E27FC236}">
                <a16:creationId xmlns:a16="http://schemas.microsoft.com/office/drawing/2014/main" id="{A7F3CC64-3F8C-42BF-8D8B-23FAF14D5E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" name="Slide Number Placeholder 3">
            <a:extLst>
              <a:ext uri="{FF2B5EF4-FFF2-40B4-BE49-F238E27FC236}">
                <a16:creationId xmlns:a16="http://schemas.microsoft.com/office/drawing/2014/main" id="{B6B1F127-A003-4A5C-9BB7-851AEB684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5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95384DF2-C040-4443-9722-EC1BE3DAD5A4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04764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5">
            <a:extLst>
              <a:ext uri="{FF2B5EF4-FFF2-40B4-BE49-F238E27FC236}">
                <a16:creationId xmlns:a16="http://schemas.microsoft.com/office/drawing/2014/main" id="{6158C03D-2EE9-4AF2-9E6E-F4379B4E5C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D6391F2A-729B-435A-933A-9EBC377C4447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650A3445-AE5E-4887-B47F-81E82367B4E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C14FA0D4-5215-47CD-8949-8107BD81043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19063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DA94C8C2-4D40-49C2-8B7F-97FEE267846E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299FE5A7-F2BC-4572-93CD-A9FB541956A8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EC93BD05-B2C9-4554-9B16-15D4358BD78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Straight Connector 23">
            <a:extLst>
              <a:ext uri="{FF2B5EF4-FFF2-40B4-BE49-F238E27FC236}">
                <a16:creationId xmlns:a16="http://schemas.microsoft.com/office/drawing/2014/main" id="{A2C83E56-0669-4911-BC55-3524F1ECE67A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7FA4AC54-CAC5-429A-9C16-5E5A4A0B0BC0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297F4545-2BAD-4864-81C6-8A004CB11F0F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CC331E2A-1D0F-4C41-8B34-48FEB4B17AB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D7AF33E5-ACDF-4A6E-A252-02B1BFF8C2D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58EAE7AD-39DF-4947-BE9A-539732E4105D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0180F877-6875-4E66-962C-D093CBD3CF46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1EB407-1577-498B-890C-39B7D0111C5D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964722D1-159A-4101-AB3D-8730A0173F75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382963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866655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traight Connector 15">
            <a:extLst>
              <a:ext uri="{FF2B5EF4-FFF2-40B4-BE49-F238E27FC236}">
                <a16:creationId xmlns:a16="http://schemas.microsoft.com/office/drawing/2014/main" id="{1E62F56B-A603-472C-82CD-E534D308EDA3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533400"/>
            <a:ext cx="8832850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Rectangle 20">
            <a:extLst>
              <a:ext uri="{FF2B5EF4-FFF2-40B4-BE49-F238E27FC236}">
                <a16:creationId xmlns:a16="http://schemas.microsoft.com/office/drawing/2014/main" id="{98BA2F96-9E42-4D0F-9FA8-CE59593B0CA1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7" name="Rectangle 21">
            <a:extLst>
              <a:ext uri="{FF2B5EF4-FFF2-40B4-BE49-F238E27FC236}">
                <a16:creationId xmlns:a16="http://schemas.microsoft.com/office/drawing/2014/main" id="{E1CEC1AE-6E77-4BA4-AF55-9BA147DC7E4D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8" name="Rectangle 23">
            <a:extLst>
              <a:ext uri="{FF2B5EF4-FFF2-40B4-BE49-F238E27FC236}">
                <a16:creationId xmlns:a16="http://schemas.microsoft.com/office/drawing/2014/main" id="{4D263ED3-5844-4AE8-A7D8-D68ADDB1ADD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24">
            <a:extLst>
              <a:ext uri="{FF2B5EF4-FFF2-40B4-BE49-F238E27FC236}">
                <a16:creationId xmlns:a16="http://schemas.microsoft.com/office/drawing/2014/main" id="{22557E19-9C9D-49AB-9F9D-D5568B618684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" name="Rectangle 20">
            <a:extLst>
              <a:ext uri="{FF2B5EF4-FFF2-40B4-BE49-F238E27FC236}">
                <a16:creationId xmlns:a16="http://schemas.microsoft.com/office/drawing/2014/main" id="{878D5EF5-3116-4FD8-A220-FDC5DD1787C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2400"/>
            <a:ext cx="8832850" cy="301625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352565E5-817A-49F2-8916-4015082F990B}"/>
              </a:ext>
            </a:extLst>
          </p:cNvPr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44548D57-0520-45E3-9F38-567D286DAD0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8CD07F48-BE9A-4F8E-9110-B5ACAA2104AE}"/>
              </a:ext>
            </a:extLst>
          </p:cNvPr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54FCE14B-0852-490C-8942-5A6379A7BF21}"/>
              </a:ext>
            </a:extLst>
          </p:cNvPr>
          <p:cNvSpPr/>
          <p:nvPr/>
        </p:nvSpPr>
        <p:spPr>
          <a:xfrm>
            <a:off x="1390650" y="323850"/>
            <a:ext cx="419100" cy="419100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Rectangle 26">
            <a:extLst>
              <a:ext uri="{FF2B5EF4-FFF2-40B4-BE49-F238E27FC236}">
                <a16:creationId xmlns:a16="http://schemas.microsoft.com/office/drawing/2014/main" id="{71E07062-33C3-4CD6-97F3-CD4DFACFB71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Slide Number Placeholder 6">
            <a:extLst>
              <a:ext uri="{FF2B5EF4-FFF2-40B4-BE49-F238E27FC236}">
                <a16:creationId xmlns:a16="http://schemas.microsoft.com/office/drawing/2014/main" id="{6A1D2C3A-9DF9-488C-9BBD-53461D390C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/>
            </a:lvl1pPr>
          </a:lstStyle>
          <a:p>
            <a:fld id="{02AF9D0C-03CB-4306-929A-D712D3D12DF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7" name="Date Placeholder 4">
            <a:extLst>
              <a:ext uri="{FF2B5EF4-FFF2-40B4-BE49-F238E27FC236}">
                <a16:creationId xmlns:a16="http://schemas.microsoft.com/office/drawing/2014/main" id="{53C19001-82AC-4ED5-BD05-A1A6329367E0}"/>
              </a:ext>
            </a:extLst>
          </p:cNvPr>
          <p:cNvSpPr>
            <a:spLocks noGrp="1"/>
          </p:cNvSpPr>
          <p:nvPr>
            <p:ph type="dt" sz="half" idx="11"/>
          </p:nvPr>
        </p:nvSpPr>
        <p:spPr>
          <a:xfrm>
            <a:off x="5788025" y="6405563"/>
            <a:ext cx="3044825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5560F1-010C-4CB2-925E-8345E41AA210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18" name="Footer Placeholder 5">
            <a:extLst>
              <a:ext uri="{FF2B5EF4-FFF2-40B4-BE49-F238E27FC236}">
                <a16:creationId xmlns:a16="http://schemas.microsoft.com/office/drawing/2014/main" id="{F7A6DE58-DAC1-4EFB-A1DA-CEC51CB2AA0D}"/>
              </a:ext>
            </a:extLst>
          </p:cNvPr>
          <p:cNvSpPr>
            <a:spLocks noGrp="1"/>
          </p:cNvSpPr>
          <p:nvPr>
            <p:ph type="ftr" sz="quarter" idx="12"/>
          </p:nvPr>
        </p:nvSpPr>
        <p:spPr>
          <a:xfrm>
            <a:off x="301625" y="6410325"/>
            <a:ext cx="3584575" cy="366713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99801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6">
            <a:extLst>
              <a:ext uri="{FF2B5EF4-FFF2-40B4-BE49-F238E27FC236}">
                <a16:creationId xmlns:a16="http://schemas.microsoft.com/office/drawing/2014/main" id="{20575C79-1C8F-479C-A505-B1562AA5451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7" name="Rectangle 15">
            <a:extLst>
              <a:ext uri="{FF2B5EF4-FFF2-40B4-BE49-F238E27FC236}">
                <a16:creationId xmlns:a16="http://schemas.microsoft.com/office/drawing/2014/main" id="{1F8FFA4E-4A5A-4952-A40F-9338034554C6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9144000" cy="1393825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8" name="Rectangle 17">
            <a:extLst>
              <a:ext uri="{FF2B5EF4-FFF2-40B4-BE49-F238E27FC236}">
                <a16:creationId xmlns:a16="http://schemas.microsoft.com/office/drawing/2014/main" id="{FE947E49-BCE8-431D-B6FB-F84C5A7965E8}"/>
              </a:ext>
            </a:extLst>
          </p:cNvPr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1029" name="Rectangle 18">
            <a:extLst>
              <a:ext uri="{FF2B5EF4-FFF2-40B4-BE49-F238E27FC236}">
                <a16:creationId xmlns:a16="http://schemas.microsoft.com/office/drawing/2014/main" id="{377F116A-3F49-4257-9EEC-7582BCD92D55}"/>
              </a:ext>
            </a:extLst>
          </p:cNvPr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endParaRPr lang="en-US" altLang="en-US">
              <a:latin typeface="Georgia" panose="02040502050405020303" pitchFamily="18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05DDA8C-C344-4121-82F8-5CE6F6244AE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49225" y="6388100"/>
            <a:ext cx="8832850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Date Placeholder 13">
            <a:extLst>
              <a:ext uri="{FF2B5EF4-FFF2-40B4-BE49-F238E27FC236}">
                <a16:creationId xmlns:a16="http://schemas.microsoft.com/office/drawing/2014/main" id="{F9D590B8-E64C-43E3-AD0B-791964AAFE2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791200" y="6405563"/>
            <a:ext cx="3044825" cy="3651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4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96A3FD4-BCB8-4755-A68A-0D8838F0621C}" type="datetimeFigureOut">
              <a:rPr lang="en-US"/>
              <a:pPr>
                <a:defRPr/>
              </a:pPr>
              <a:t>5/19/2022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5B3FA8-3F7D-410A-95F6-EE573D10038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4800" y="6410325"/>
            <a:ext cx="3581400" cy="366713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9D2DF5E-474E-4E37-8E7B-3A22B5B6F4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400" y="155575"/>
            <a:ext cx="8832850" cy="6546850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Straight Connector 9">
            <a:extLst>
              <a:ext uri="{FF2B5EF4-FFF2-40B4-BE49-F238E27FC236}">
                <a16:creationId xmlns:a16="http://schemas.microsoft.com/office/drawing/2014/main" id="{BACBE905-96AA-4AEA-9F01-593CF8B5EC46}"/>
              </a:ext>
            </a:extLst>
          </p:cNvPr>
          <p:cNvSpPr>
            <a:spLocks noChangeShapeType="1"/>
          </p:cNvSpPr>
          <p:nvPr/>
        </p:nvSpPr>
        <p:spPr bwMode="auto">
          <a:xfrm>
            <a:off x="152400" y="1276350"/>
            <a:ext cx="8832850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wrap="none" anchor="ctr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EB747826-7C47-4FED-8450-DBB79C8D858F}"/>
              </a:ext>
            </a:extLst>
          </p:cNvPr>
          <p:cNvSpPr/>
          <p:nvPr/>
        </p:nvSpPr>
        <p:spPr>
          <a:xfrm>
            <a:off x="4267200" y="955675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8B2A647-628B-4367-8A52-FC0857D40BCA}"/>
              </a:ext>
            </a:extLst>
          </p:cNvPr>
          <p:cNvSpPr/>
          <p:nvPr/>
        </p:nvSpPr>
        <p:spPr>
          <a:xfrm>
            <a:off x="4362450" y="1050925"/>
            <a:ext cx="419100" cy="420688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Slide Number Placeholder 22">
            <a:extLst>
              <a:ext uri="{FF2B5EF4-FFF2-40B4-BE49-F238E27FC236}">
                <a16:creationId xmlns:a16="http://schemas.microsoft.com/office/drawing/2014/main" id="{ECC806FC-22A9-4111-8BF4-FB9A35F74D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343400" y="1039813"/>
            <a:ext cx="457200" cy="441325"/>
          </a:xfrm>
          <a:prstGeom prst="rect">
            <a:avLst/>
          </a:prstGeom>
        </p:spPr>
        <p:txBody>
          <a:bodyPr vert="horz" wrap="square" lIns="45720" tIns="45720" rIns="45720" bIns="45720" numCol="1" anchor="ctr" anchorCtr="0" compatLnSpc="1">
            <a:prstTxWarp prst="textNoShape">
              <a:avLst/>
            </a:prstTxWarp>
            <a:normAutofit/>
          </a:bodyPr>
          <a:lstStyle>
            <a:lvl1pPr algn="ctr" eaLnBrk="1" hangingPunct="1">
              <a:defRPr sz="1600">
                <a:solidFill>
                  <a:srgbClr val="7B9899"/>
                </a:solidFill>
                <a:latin typeface="Georgia" panose="02040502050405020303" pitchFamily="18" charset="0"/>
              </a:defRPr>
            </a:lvl1pPr>
          </a:lstStyle>
          <a:p>
            <a:fld id="{BC82DEF7-30AE-491D-8F66-A147B3CA0B88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38" name="Title Placeholder 21">
            <a:extLst>
              <a:ext uri="{FF2B5EF4-FFF2-40B4-BE49-F238E27FC236}">
                <a16:creationId xmlns:a16="http://schemas.microsoft.com/office/drawing/2014/main" id="{B6CA564E-9B9E-4634-8357-FF1308FA5315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301625" y="228600"/>
            <a:ext cx="8534400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39" name="Text Placeholder 12">
            <a:extLst>
              <a:ext uri="{FF2B5EF4-FFF2-40B4-BE49-F238E27FC236}">
                <a16:creationId xmlns:a16="http://schemas.microsoft.com/office/drawing/2014/main" id="{CE78FFC0-E374-4CA9-AEE7-3027FCC1D74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301625" y="1524000"/>
            <a:ext cx="8534400" cy="459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33" r:id="rId1"/>
    <p:sldLayoutId id="2147484434" r:id="rId2"/>
    <p:sldLayoutId id="2147484435" r:id="rId3"/>
    <p:sldLayoutId id="2147484436" r:id="rId4"/>
    <p:sldLayoutId id="2147484437" r:id="rId5"/>
    <p:sldLayoutId id="2147484438" r:id="rId6"/>
    <p:sldLayoutId id="2147484439" r:id="rId7"/>
    <p:sldLayoutId id="2147484440" r:id="rId8"/>
    <p:sldLayoutId id="2147484441" r:id="rId9"/>
    <p:sldLayoutId id="2147484442" r:id="rId10"/>
    <p:sldLayoutId id="214748444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3300" kern="1200">
          <a:solidFill>
            <a:srgbClr val="7B9899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300">
          <a:solidFill>
            <a:srgbClr val="7B9899"/>
          </a:solidFill>
          <a:latin typeface="Georgia" pitchFamily="18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anose="05020102010507070707" pitchFamily="18" charset="2"/>
        <a:buChar char=""/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7688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anose="05000000000000000000" pitchFamily="2" charset="2"/>
        <a:buChar char="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325" indent="-228600" algn="l" rtl="0" eaLnBrk="0" fontAlgn="base" hangingPunct="0">
        <a:spcBef>
          <a:spcPct val="20000"/>
        </a:spcBef>
        <a:spcAft>
          <a:spcPct val="0"/>
        </a:spcAft>
        <a:buClr>
          <a:srgbClr val="8CADAE"/>
        </a:buClr>
        <a:buSzPct val="75000"/>
        <a:buFont typeface="Wingdings 2" panose="05020102010507070707" pitchFamily="18" charset="2"/>
        <a:buChar char="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6963" indent="-228600" algn="l" rtl="0" eaLnBrk="0" fontAlgn="base" hangingPunct="0">
        <a:spcBef>
          <a:spcPct val="20000"/>
        </a:spcBef>
        <a:spcAft>
          <a:spcPct val="0"/>
        </a:spcAft>
        <a:buClr>
          <a:srgbClr val="8C7B70"/>
        </a:buClr>
        <a:buSzPct val="70000"/>
        <a:buFont typeface="Wingdings" panose="05000000000000000000" pitchFamily="2" charset="2"/>
        <a:buChar char="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0" fontAlgn="base" hangingPunct="0">
        <a:spcBef>
          <a:spcPct val="20000"/>
        </a:spcBef>
        <a:spcAft>
          <a:spcPct val="0"/>
        </a:spcAft>
        <a:buClr>
          <a:srgbClr val="8FB08C"/>
        </a:buClr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835E6F51-7AC6-46D3-AF3B-F6EF141C9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2275" y="2819400"/>
            <a:ext cx="6080125" cy="2913063"/>
          </a:xfrm>
        </p:spPr>
        <p:txBody>
          <a:bodyPr>
            <a:normAutofit/>
          </a:bodyPr>
          <a:lstStyle/>
          <a:p>
            <a:pPr algn="l" eaLnBrk="1" fontAlgn="auto" hangingPunct="1">
              <a:spcAft>
                <a:spcPts val="1200"/>
              </a:spcAft>
              <a:defRPr/>
            </a:pPr>
            <a:endParaRPr lang="bs-Latn-BA" sz="2500" dirty="0"/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2500" dirty="0"/>
              <a:t>ODREĐIVANJE DEVIZNOG KURSA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1500" dirty="0"/>
              <a:t>Literatura i izvori: </a:t>
            </a:r>
          </a:p>
          <a:p>
            <a:pPr eaLnBrk="1" fontAlgn="auto" hangingPunct="1">
              <a:spcAft>
                <a:spcPts val="1200"/>
              </a:spcAft>
              <a:defRPr/>
            </a:pPr>
            <a:r>
              <a:rPr lang="bs-Latn-BA" sz="1400" dirty="0"/>
              <a:t>D. Salvatore (2016) Međunarodna ekonomija</a:t>
            </a:r>
            <a:r>
              <a:rPr lang="en-US" sz="1400" dirty="0"/>
              <a:t>-12 </a:t>
            </a:r>
            <a:r>
              <a:rPr lang="en-US" sz="1400" dirty="0" err="1"/>
              <a:t>izdanje</a:t>
            </a:r>
            <a:r>
              <a:rPr lang="bs-Latn-BA" sz="1400" dirty="0"/>
              <a:t>. Beograd: CID</a:t>
            </a:r>
          </a:p>
        </p:txBody>
      </p:sp>
      <p:sp>
        <p:nvSpPr>
          <p:cNvPr id="14339" name="Title 1">
            <a:extLst>
              <a:ext uri="{FF2B5EF4-FFF2-40B4-BE49-F238E27FC236}">
                <a16:creationId xmlns:a16="http://schemas.microsoft.com/office/drawing/2014/main" id="{096BEF54-9A3B-4C03-956E-ED7FA8577F0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bs-Latn-BA" altLang="en-US"/>
              <a:t>MEĐUNARODNI EKONOMSKI </a:t>
            </a:r>
            <a:r>
              <a:rPr lang="hr-BA" altLang="en-US"/>
              <a:t>ODNOSI</a:t>
            </a:r>
            <a:br>
              <a:rPr lang="hr-BA" altLang="en-US"/>
            </a:br>
            <a:r>
              <a:rPr lang="hr-BA" altLang="en-US" sz="2000"/>
              <a:t>Doc. dr </a:t>
            </a:r>
            <a:r>
              <a:rPr lang="en-US" altLang="en-US" sz="2000"/>
              <a:t>Dragan Gligori</a:t>
            </a:r>
            <a:r>
              <a:rPr lang="hr-BA" altLang="en-US" sz="2000"/>
              <a:t>ć</a:t>
            </a:r>
            <a:br>
              <a:rPr lang="hr-BA" altLang="en-US" sz="2000"/>
            </a:br>
            <a:r>
              <a:rPr lang="hr-BA" altLang="en-US" sz="2000"/>
              <a:t>dragan.gligoric</a:t>
            </a:r>
            <a:r>
              <a:rPr lang="en-US" altLang="en-US" sz="2000"/>
              <a:t>@ef.unibl.org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679450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dirty="0"/>
              <a:t>ODREĐIVANJE DEVIZNOG KURSA</a:t>
            </a:r>
            <a:endParaRPr lang="en-US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Daju odgovor o faktorima koji utiču na visinu i kretanje deviznog kursa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Teorije deviznog kursa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600" dirty="0" err="1"/>
              <a:t>Platnobilansna</a:t>
            </a:r>
            <a:r>
              <a:rPr lang="bs-Latn-BA" altLang="en-US" sz="1600" dirty="0"/>
              <a:t> teorija (trgovinski pristup) –tradicionalna, dugoročna, </a:t>
            </a:r>
            <a:r>
              <a:rPr lang="bs-Latn-BA" altLang="en-US" sz="1600" dirty="0" err="1"/>
              <a:t>posmatra</a:t>
            </a:r>
            <a:r>
              <a:rPr lang="bs-Latn-BA" altLang="en-US" sz="1600" dirty="0"/>
              <a:t> samo trgovinske tokove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600" dirty="0"/>
              <a:t>Teorija pariteta kupovnih snaga – tradicionalna, dugoročna, </a:t>
            </a:r>
            <a:r>
              <a:rPr lang="bs-Latn-BA" altLang="en-US" sz="1600" dirty="0" err="1"/>
              <a:t>posmatra</a:t>
            </a:r>
            <a:r>
              <a:rPr lang="bs-Latn-BA" altLang="en-US" sz="1600" dirty="0"/>
              <a:t> samo trgovinske tokove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600" dirty="0"/>
              <a:t>Monetarna teorija (</a:t>
            </a:r>
            <a:r>
              <a:rPr lang="bs-Latn-BA" altLang="en-US" sz="1600" dirty="0" err="1"/>
              <a:t>savremena</a:t>
            </a:r>
            <a:r>
              <a:rPr lang="bs-Latn-BA" altLang="en-US" sz="1600" dirty="0"/>
              <a:t> – </a:t>
            </a:r>
            <a:r>
              <a:rPr lang="bs-Latn-BA" altLang="en-US" sz="1600" dirty="0" err="1"/>
              <a:t>posmatra</a:t>
            </a:r>
            <a:r>
              <a:rPr lang="bs-Latn-BA" altLang="en-US" sz="1600" dirty="0"/>
              <a:t> i dugi i kratki rok)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1600" dirty="0"/>
              <a:t>Portfolio teorija </a:t>
            </a:r>
            <a:r>
              <a:rPr lang="pl-PL" altLang="en-US" sz="1600" dirty="0"/>
              <a:t>(savremena – posmatra i dugi i kratki rok)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dirty="0"/>
              <a:t>ODREĐIVANJE DEVIZNOG KURSA</a:t>
            </a:r>
            <a:br>
              <a:rPr lang="bs-Latn-BA" dirty="0"/>
            </a:br>
            <a:r>
              <a:rPr lang="bs-Latn-BA" dirty="0"/>
              <a:t>TEORIJA PARITETA KUPOVNIH SNAGA</a:t>
            </a:r>
            <a:endParaRPr lang="en-US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Teorija apsolutnog pariteta 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Teorija relativnog pariteta</a:t>
            </a:r>
            <a:endParaRPr lang="sr-Cyrl-BA" altLang="en-US" sz="21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100" dirty="0"/>
              <a:t>TEORIJA APSOLUTNOG PARITETA</a:t>
            </a:r>
            <a:endParaRPr lang="sr-Cyrl-BA" altLang="en-US" sz="21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R=P/P*, gdje su P i P* indeksi cijena u zemlji i inostranstvu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Zakon jedne cijene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 err="1"/>
              <a:t>Posmatra</a:t>
            </a:r>
            <a:r>
              <a:rPr lang="bs-Latn-BA" altLang="en-US" sz="2000" dirty="0"/>
              <a:t> spoljnotrgovinski bilans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Razmjenljiva i </a:t>
            </a:r>
            <a:r>
              <a:rPr lang="bs-Latn-BA" altLang="en-US" sz="2000" dirty="0" err="1"/>
              <a:t>nerazmjenljiva</a:t>
            </a:r>
            <a:r>
              <a:rPr lang="bs-Latn-BA" altLang="en-US" sz="2000" dirty="0"/>
              <a:t> dobra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500" dirty="0"/>
              <a:t>TEORIJA RELATIVNOG PARITETA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Tiče se kretanja deviznog kursa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Valuta zemlje koja ima </a:t>
            </a:r>
            <a:r>
              <a:rPr lang="bs-Latn-BA" altLang="en-US" sz="2000" dirty="0" err="1"/>
              <a:t>relativo</a:t>
            </a:r>
            <a:r>
              <a:rPr lang="bs-Latn-BA" altLang="en-US" sz="2000" dirty="0"/>
              <a:t> veću inflaciju će </a:t>
            </a:r>
            <a:r>
              <a:rPr lang="bs-Latn-BA" altLang="en-US" sz="2000" dirty="0" err="1"/>
              <a:t>depresiati</a:t>
            </a:r>
            <a:endParaRPr lang="bs-Latn-BA" altLang="en-US" sz="20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547723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dirty="0"/>
              <a:t>ODREĐIVANJE DEVIZNOG KURSA</a:t>
            </a:r>
            <a:br>
              <a:rPr lang="bs-Latn-BA" dirty="0"/>
            </a:br>
            <a:r>
              <a:rPr lang="bs-Latn-BA" dirty="0"/>
              <a:t>TEORIJA PARITETA KUPOVNIH SNAGA</a:t>
            </a:r>
            <a:endParaRPr lang="en-US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500" dirty="0"/>
              <a:t>TEORIJA RELATIVNOG PARITETA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R1=(P1/P0)/(P1*/P0*)*R0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Relativni pariteti kupovnih moći u praksi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Big Mek indeks</a:t>
            </a: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Realni kurs </a:t>
            </a:r>
            <a:r>
              <a:rPr lang="bs-Latn-BA" altLang="en-US" sz="2000" dirty="0" err="1"/>
              <a:t>vs</a:t>
            </a:r>
            <a:r>
              <a:rPr lang="bs-Latn-BA" altLang="en-US" sz="2000" dirty="0"/>
              <a:t> </a:t>
            </a:r>
            <a:r>
              <a:rPr lang="bs-Latn-BA" altLang="en-US" sz="2000"/>
              <a:t>Ravnotežni kurs</a:t>
            </a:r>
            <a:endParaRPr lang="bs-Latn-BA" altLang="en-US" sz="20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 err="1"/>
              <a:t>Potcijenjenost</a:t>
            </a:r>
            <a:r>
              <a:rPr lang="bs-Latn-BA" altLang="en-US" sz="2000" dirty="0"/>
              <a:t> / precijenjenost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281210351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dirty="0"/>
              <a:t>ODREĐIVANJE DEVIZNOG KURSA</a:t>
            </a:r>
            <a:br>
              <a:rPr lang="bs-Latn-BA" dirty="0"/>
            </a:br>
            <a:r>
              <a:rPr lang="bs-Latn-BA" dirty="0"/>
              <a:t>TEORIJA PARITETA KUPOVNIH SNAGA</a:t>
            </a:r>
            <a:endParaRPr lang="en-US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en-US" altLang="en-US" sz="2500" dirty="0" err="1"/>
              <a:t>Primjer</a:t>
            </a:r>
            <a:r>
              <a:rPr lang="bs-Latn-BA" altLang="en-US" sz="2500" dirty="0"/>
              <a:t>i: </a:t>
            </a:r>
          </a:p>
          <a:p>
            <a:pPr lvl="1">
              <a:lnSpc>
                <a:spcPct val="80000"/>
              </a:lnSpc>
              <a:buClr>
                <a:srgbClr val="D16349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bs-Latn-BA" altLang="en-US" sz="2000" dirty="0">
                <a:solidFill>
                  <a:prstClr val="black"/>
                </a:solidFill>
                <a:latin typeface="Georgia"/>
              </a:rPr>
              <a:t>PRIMJER 1: Ako je cijena proizvoda X u Njemačkoj 35 evra a u SAD 50 dolara, koliki treba da bude kurs dolara prema teoriji pariteta kupovnih snaga</a:t>
            </a:r>
          </a:p>
          <a:p>
            <a:pPr lvl="1">
              <a:lnSpc>
                <a:spcPct val="80000"/>
              </a:lnSpc>
              <a:buClr>
                <a:srgbClr val="D16349"/>
              </a:buClr>
              <a:buSzPct val="85000"/>
              <a:buFont typeface="Wingdings 2" panose="05020102010507070707" pitchFamily="18" charset="2"/>
              <a:buChar char=""/>
              <a:defRPr/>
            </a:pPr>
            <a:endParaRPr lang="bs-Latn-BA" altLang="en-US" sz="2000" dirty="0">
              <a:solidFill>
                <a:prstClr val="black"/>
              </a:solidFill>
              <a:latin typeface="Georgia"/>
            </a:endParaRPr>
          </a:p>
          <a:p>
            <a:pPr lvl="1">
              <a:lnSpc>
                <a:spcPct val="80000"/>
              </a:lnSpc>
              <a:buClr>
                <a:srgbClr val="D16349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lang="bs-Latn-BA" altLang="en-US" sz="2000" dirty="0">
                <a:solidFill>
                  <a:prstClr val="black"/>
                </a:solidFill>
                <a:latin typeface="Georgia"/>
              </a:rPr>
              <a:t>PRIMJER 2: Cijena Big Mac-a SAD-u 4,2 dolara, a u Litvaniji 7,8 </a:t>
            </a:r>
            <a:r>
              <a:rPr lang="bs-Latn-BA" altLang="en-US" sz="2000" dirty="0" err="1">
                <a:solidFill>
                  <a:prstClr val="black"/>
                </a:solidFill>
                <a:latin typeface="Georgia"/>
              </a:rPr>
              <a:t>litasa</a:t>
            </a:r>
            <a:r>
              <a:rPr lang="bs-Latn-BA" altLang="en-US" sz="2000" dirty="0">
                <a:solidFill>
                  <a:prstClr val="black"/>
                </a:solidFill>
                <a:latin typeface="Georgia"/>
              </a:rPr>
              <a:t>. Ako je tržišni devizni kurs </a:t>
            </a:r>
            <a:r>
              <a:rPr lang="bs-Latn-BA" altLang="en-US" sz="2000" dirty="0" err="1">
                <a:solidFill>
                  <a:prstClr val="black"/>
                </a:solidFill>
                <a:latin typeface="Georgia"/>
              </a:rPr>
              <a:t>litasa</a:t>
            </a:r>
            <a:r>
              <a:rPr lang="bs-Latn-BA" altLang="en-US" sz="2000" dirty="0">
                <a:solidFill>
                  <a:prstClr val="black"/>
                </a:solidFill>
                <a:latin typeface="Georgia"/>
              </a:rPr>
              <a:t> 2,72 </a:t>
            </a:r>
            <a:r>
              <a:rPr lang="bs-Latn-BA" altLang="en-US" sz="2000" dirty="0" err="1">
                <a:solidFill>
                  <a:prstClr val="black"/>
                </a:solidFill>
                <a:latin typeface="Georgia"/>
              </a:rPr>
              <a:t>litasa</a:t>
            </a:r>
            <a:r>
              <a:rPr lang="bs-Latn-BA" altLang="en-US" sz="2000" dirty="0">
                <a:solidFill>
                  <a:prstClr val="black"/>
                </a:solidFill>
                <a:latin typeface="Georgia"/>
              </a:rPr>
              <a:t> za SAD dolar, izračunati, na osnovu zakona jedne cijene, da li je vrijednost </a:t>
            </a:r>
            <a:r>
              <a:rPr lang="bs-Latn-BA" altLang="en-US" sz="2000" dirty="0" err="1">
                <a:solidFill>
                  <a:prstClr val="black"/>
                </a:solidFill>
                <a:latin typeface="Georgia"/>
              </a:rPr>
              <a:t>litasa</a:t>
            </a:r>
            <a:r>
              <a:rPr lang="bs-Latn-BA" altLang="en-US" sz="2000" dirty="0">
                <a:solidFill>
                  <a:prstClr val="black"/>
                </a:solidFill>
                <a:latin typeface="Georgia"/>
              </a:rPr>
              <a:t> </a:t>
            </a:r>
            <a:r>
              <a:rPr lang="bs-Latn-BA" altLang="en-US" sz="2000" dirty="0" err="1">
                <a:solidFill>
                  <a:prstClr val="black"/>
                </a:solidFill>
                <a:latin typeface="Georgia"/>
              </a:rPr>
              <a:t>potcijenjena</a:t>
            </a:r>
            <a:r>
              <a:rPr lang="bs-Latn-BA" altLang="en-US" sz="2000" dirty="0">
                <a:solidFill>
                  <a:prstClr val="black"/>
                </a:solidFill>
                <a:latin typeface="Georgia"/>
              </a:rPr>
              <a:t> ili precijenjena i za koliko procenata?</a:t>
            </a:r>
          </a:p>
          <a:p>
            <a:pPr lvl="1">
              <a:lnSpc>
                <a:spcPct val="80000"/>
              </a:lnSpc>
              <a:buClr>
                <a:srgbClr val="D16349"/>
              </a:buClr>
              <a:buSzPct val="85000"/>
              <a:buFont typeface="Wingdings 2" panose="05020102010507070707" pitchFamily="18" charset="2"/>
              <a:buChar char=""/>
              <a:defRPr/>
            </a:pPr>
            <a:endParaRPr lang="bs-Latn-BA" altLang="en-US" sz="2000" dirty="0">
              <a:solidFill>
                <a:prstClr val="black"/>
              </a:solidFill>
              <a:latin typeface="Georgia"/>
            </a:endParaRPr>
          </a:p>
          <a:p>
            <a:pPr lvl="1">
              <a:buClr>
                <a:srgbClr val="D16349"/>
              </a:buClr>
              <a:buSzPct val="85000"/>
              <a:buFont typeface="Wingdings 2" panose="05020102010507070707" pitchFamily="18" charset="2"/>
              <a:buChar char=""/>
              <a:defRPr/>
            </a:pPr>
            <a:r>
              <a:rPr kumimoji="0" lang="hr-BA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PRIMJER 3: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Ako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pretpostavimo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da je devi</a:t>
            </a:r>
            <a:r>
              <a:rPr kumimoji="0" lang="hr-BA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ni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kurs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KM 1999.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godine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i</a:t>
            </a:r>
            <a:r>
              <a:rPr kumimoji="0" lang="hr-BA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z</a:t>
            </a:r>
            <a:r>
              <a:rPr kumimoji="0" lang="en-US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nosio</a:t>
            </a:r>
            <a:r>
              <a:rPr kumimoji="0" lang="en-US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</a:t>
            </a:r>
            <a:r>
              <a:rPr kumimoji="0" lang="hr-BA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1evro=1,95583KM, pri čemu je inflacija u </a:t>
            </a:r>
            <a:r>
              <a:rPr kumimoji="0" lang="hr-BA" alt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evrozoni</a:t>
            </a:r>
            <a:r>
              <a:rPr kumimoji="0" lang="hr-BA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u periodu 1999-2009. kumulativno iznosila 21% a u BiH 32%, izračunati:</a:t>
            </a:r>
          </a:p>
          <a:p>
            <a:pPr lvl="2" indent="-273050"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defRPr/>
            </a:pPr>
            <a:r>
              <a:rPr kumimoji="0" lang="hr-BA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646B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a) koliki bi trebao da bude kurs KM 2009. godine shodno TPKS?</a:t>
            </a:r>
          </a:p>
          <a:p>
            <a:pPr lvl="2" indent="-273050">
              <a:buClr>
                <a:srgbClr val="CCB400"/>
              </a:buClr>
              <a:buSzPct val="70000"/>
              <a:buFont typeface="Wingdings" panose="05000000000000000000" pitchFamily="2" charset="2"/>
              <a:buChar char=""/>
              <a:defRPr/>
            </a:pPr>
            <a:r>
              <a:rPr kumimoji="0" lang="hr-BA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646B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b) da li je tržišni kurs KM koji je važio 2009. (važi i danas, 1evro=1,95583KM) </a:t>
            </a:r>
            <a:r>
              <a:rPr kumimoji="0" lang="hr-BA" altLang="en-US" sz="1700" b="0" i="0" u="none" strike="noStrike" kern="1200" cap="none" spc="0" normalizeH="0" baseline="0" noProof="0" dirty="0" err="1">
                <a:ln>
                  <a:noFill/>
                </a:ln>
                <a:solidFill>
                  <a:srgbClr val="646B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potcijenjen</a:t>
            </a:r>
            <a:r>
              <a:rPr kumimoji="0" lang="hr-BA" altLang="en-US" sz="1700" b="0" i="0" u="none" strike="noStrike" kern="1200" cap="none" spc="0" normalizeH="0" baseline="0" noProof="0" dirty="0">
                <a:ln>
                  <a:noFill/>
                </a:ln>
                <a:solidFill>
                  <a:srgbClr val="646B86"/>
                </a:solidFill>
                <a:effectLst/>
                <a:uLnTx/>
                <a:uFillTx/>
                <a:latin typeface="Georgia"/>
                <a:ea typeface="+mn-ea"/>
                <a:cs typeface="+mn-cs"/>
              </a:rPr>
              <a:t> ili precijenjen i za koliko procenata?</a:t>
            </a:r>
            <a:endParaRPr kumimoji="0" lang="en-US" altLang="en-US" sz="1700" b="0" i="0" u="none" strike="noStrike" kern="1200" cap="none" spc="0" normalizeH="0" baseline="0" noProof="0" dirty="0">
              <a:ln>
                <a:noFill/>
              </a:ln>
              <a:solidFill>
                <a:srgbClr val="646B86"/>
              </a:solidFill>
              <a:effectLst/>
              <a:uLnTx/>
              <a:uFillTx/>
              <a:latin typeface="Georgia"/>
              <a:ea typeface="+mn-ea"/>
              <a:cs typeface="+mn-cs"/>
            </a:endParaRPr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5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sr-Cyrl-BA" altLang="en-US" sz="15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5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6911473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dirty="0"/>
              <a:t>ODREĐIVANJE DEVIZNOG KURSA</a:t>
            </a:r>
            <a:br>
              <a:rPr lang="bs-Latn-BA" dirty="0"/>
            </a:br>
            <a:r>
              <a:rPr lang="bs-Latn-BA" dirty="0"/>
              <a:t>MONETARNI PRISTUP</a:t>
            </a:r>
            <a:r>
              <a:rPr lang="en-US" dirty="0"/>
              <a:t> PRI FIKSNOM KURSU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1960- Robert </a:t>
            </a:r>
            <a:r>
              <a:rPr lang="bs-Latn-BA" altLang="en-US" sz="2000" dirty="0" err="1"/>
              <a:t>Mandel</a:t>
            </a:r>
            <a:r>
              <a:rPr lang="bs-Latn-BA" altLang="en-US" sz="2000" dirty="0"/>
              <a:t> i Hari Džonson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Ovo je monetarna teorija uravnoteženja platnog bilansa</a:t>
            </a:r>
            <a:r>
              <a:rPr lang="en-US" altLang="en-US" sz="2000" dirty="0"/>
              <a:t> –</a:t>
            </a:r>
            <a:r>
              <a:rPr lang="en-US" altLang="en-US" sz="2000" dirty="0" err="1"/>
              <a:t>platni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bilans</a:t>
            </a:r>
            <a:r>
              <a:rPr lang="en-US" altLang="en-US" sz="2000" dirty="0"/>
              <a:t> je </a:t>
            </a:r>
            <a:r>
              <a:rPr lang="en-US" altLang="en-US" sz="2000" dirty="0" err="1"/>
              <a:t>monetarni</a:t>
            </a:r>
            <a:r>
              <a:rPr lang="en-US" altLang="en-US" sz="2000" dirty="0"/>
              <a:t> </a:t>
            </a:r>
            <a:r>
              <a:rPr lang="en-US" altLang="en-US" sz="2000" dirty="0" err="1"/>
              <a:t>fenomen</a:t>
            </a: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Nominalna tražnja za novcem zavisi od nominalnog </a:t>
            </a:r>
            <a:r>
              <a:rPr lang="bs-Latn-BA" altLang="en-US" sz="2000" dirty="0" err="1"/>
              <a:t>nac</a:t>
            </a:r>
            <a:r>
              <a:rPr lang="bs-Latn-BA" altLang="en-US" sz="2000" dirty="0"/>
              <a:t>. dohotka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Md=</a:t>
            </a:r>
            <a:r>
              <a:rPr lang="bs-Latn-BA" altLang="en-US" sz="2000" dirty="0" err="1"/>
              <a:t>kPY</a:t>
            </a:r>
            <a:r>
              <a:rPr lang="en-US" altLang="en-US" sz="2000" dirty="0"/>
              <a:t> </a:t>
            </a:r>
            <a:r>
              <a:rPr lang="bs-Latn-BA" altLang="en-US" sz="2000" dirty="0"/>
              <a:t>(i, Y</a:t>
            </a:r>
            <a:r>
              <a:rPr lang="en-US" altLang="en-US" sz="2000" dirty="0"/>
              <a:t>-</a:t>
            </a:r>
            <a:r>
              <a:rPr lang="en-US" altLang="en-US" sz="2000" dirty="0" err="1"/>
              <a:t>uticaj</a:t>
            </a:r>
            <a:r>
              <a:rPr lang="en-US" altLang="en-US" sz="2000" dirty="0"/>
              <a:t> </a:t>
            </a:r>
            <a:r>
              <a:rPr lang="en-US" altLang="en-US" sz="2000" dirty="0" err="1"/>
              <a:t>na</a:t>
            </a:r>
            <a:r>
              <a:rPr lang="en-US" altLang="en-US" sz="2000" dirty="0"/>
              <a:t> </a:t>
            </a:r>
            <a:r>
              <a:rPr lang="en-US" altLang="en-US" sz="2000" dirty="0" err="1"/>
              <a:t>tra</a:t>
            </a:r>
            <a:r>
              <a:rPr lang="bs-Latn-BA" altLang="en-US" sz="2000" dirty="0"/>
              <a:t>žnju za novcem)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 err="1"/>
              <a:t>Ms</a:t>
            </a:r>
            <a:r>
              <a:rPr lang="bs-Latn-BA" altLang="en-US" sz="2000" dirty="0"/>
              <a:t>=m(D+F) 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 err="1"/>
              <a:t>Ms</a:t>
            </a:r>
            <a:r>
              <a:rPr lang="bs-Latn-BA" altLang="en-US" sz="2000" dirty="0"/>
              <a:t>=Md =&gt; </a:t>
            </a:r>
            <a:r>
              <a:rPr lang="bs-Latn-BA" altLang="en-US" sz="2000" dirty="0" err="1"/>
              <a:t>kPY</a:t>
            </a:r>
            <a:r>
              <a:rPr lang="bs-Latn-BA" altLang="en-US" sz="2000" dirty="0"/>
              <a:t>=m(D+F)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Suficit/deficit – uticaj na domaću komponentu novca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Uticaj rasta tražnje za novcem na D i F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Uticaj rasta D na stanje u platnom bilansu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Pri fiksnom kursu zemlja nema kontrolu nad količinom novca u opticaju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sr-Cyrl-BA" altLang="en-US" sz="15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5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459806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04" y="228600"/>
            <a:ext cx="8928991" cy="9681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dirty="0"/>
              <a:t>ODREĐIVANJE DEVIZNOG KURSA</a:t>
            </a:r>
            <a:br>
              <a:rPr lang="bs-Latn-BA" dirty="0"/>
            </a:br>
            <a:r>
              <a:rPr lang="bs-Latn-BA" sz="3100" dirty="0"/>
              <a:t>MONETARNI PRISTUP</a:t>
            </a:r>
            <a:r>
              <a:rPr lang="en-US" sz="3100" dirty="0"/>
              <a:t> PRI FLEKSIBILNOM KURSU</a:t>
            </a:r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Platni bilans pri fleksibilnom  kursu...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Deficit platnog bilansa =&gt; </a:t>
            </a:r>
            <a:r>
              <a:rPr lang="bs-Latn-BA" altLang="en-US" sz="2000" dirty="0" err="1">
                <a:solidFill>
                  <a:srgbClr val="FF0000"/>
                </a:solidFill>
              </a:rPr>
              <a:t>depresijacija</a:t>
            </a:r>
            <a:r>
              <a:rPr lang="bs-Latn-BA" altLang="en-US" sz="2000" dirty="0">
                <a:solidFill>
                  <a:srgbClr val="FF0000"/>
                </a:solidFill>
              </a:rPr>
              <a:t> valute </a:t>
            </a:r>
            <a:r>
              <a:rPr lang="bs-Latn-BA" altLang="en-US" sz="2000" dirty="0"/>
              <a:t>=&gt; uspostavljanje ravnoteže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KOD FIKSNOG: deficit platnog bilansa =&gt;</a:t>
            </a:r>
            <a:r>
              <a:rPr lang="bs-Latn-BA" altLang="en-US" sz="2000" dirty="0">
                <a:solidFill>
                  <a:srgbClr val="FF0000"/>
                </a:solidFill>
              </a:rPr>
              <a:t>smanjenje domaćih cijena (i rast </a:t>
            </a:r>
            <a:r>
              <a:rPr lang="bs-Latn-BA" altLang="en-US" sz="2000" dirty="0" err="1">
                <a:solidFill>
                  <a:srgbClr val="FF0000"/>
                </a:solidFill>
              </a:rPr>
              <a:t>ks</a:t>
            </a:r>
            <a:r>
              <a:rPr lang="bs-Latn-BA" altLang="en-US" sz="2000" dirty="0">
                <a:solidFill>
                  <a:srgbClr val="FF0000"/>
                </a:solidFill>
              </a:rPr>
              <a:t>)</a:t>
            </a:r>
            <a:r>
              <a:rPr lang="bs-Latn-BA" altLang="en-US" sz="2000" dirty="0"/>
              <a:t>=&gt; rast izvoza (i priliv kapitala) =&gt; uspostavljanje ravnoteže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Rast 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=&gt;deficit=&gt; </a:t>
            </a:r>
            <a:r>
              <a:rPr lang="bs-Latn-BA" altLang="en-US" sz="2000" dirty="0" err="1"/>
              <a:t>depresijacija</a:t>
            </a:r>
            <a:r>
              <a:rPr lang="bs-Latn-BA" altLang="en-US" sz="2000" dirty="0"/>
              <a:t> </a:t>
            </a:r>
            <a:r>
              <a:rPr lang="bs-Latn-BA" altLang="en-US" sz="2000" dirty="0" err="1"/>
              <a:t>dom.valute</a:t>
            </a:r>
            <a:r>
              <a:rPr lang="bs-Latn-BA" altLang="en-US" sz="2000" dirty="0"/>
              <a:t>=&gt;uravnoteženje </a:t>
            </a:r>
            <a:r>
              <a:rPr lang="bs-Latn-BA" altLang="en-US" sz="2000" dirty="0" err="1"/>
              <a:t>p.bilansa</a:t>
            </a: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Rast Md =&gt; suficit=&gt;</a:t>
            </a:r>
            <a:r>
              <a:rPr lang="bs-Latn-BA" altLang="en-US" sz="2000" dirty="0" err="1"/>
              <a:t>apresijavija</a:t>
            </a:r>
            <a:r>
              <a:rPr lang="bs-Latn-BA" altLang="en-US" sz="2000" dirty="0"/>
              <a:t> valute=&gt; uravnoteženje </a:t>
            </a:r>
            <a:r>
              <a:rPr lang="bs-Latn-BA" altLang="en-US" sz="2000" dirty="0" err="1"/>
              <a:t>pb</a:t>
            </a: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R=P/P*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 err="1"/>
              <a:t>Ms</a:t>
            </a:r>
            <a:r>
              <a:rPr lang="bs-Latn-BA" altLang="en-US" sz="2000" dirty="0"/>
              <a:t>=</a:t>
            </a:r>
            <a:r>
              <a:rPr lang="bs-Latn-BA" altLang="en-US" sz="2000" dirty="0" err="1"/>
              <a:t>kPY</a:t>
            </a:r>
            <a:r>
              <a:rPr lang="bs-Latn-BA" altLang="en-US" sz="2000" dirty="0"/>
              <a:t> =&gt;P=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/</a:t>
            </a:r>
            <a:r>
              <a:rPr lang="bs-Latn-BA" altLang="en-US" sz="2000" dirty="0" err="1"/>
              <a:t>kY</a:t>
            </a:r>
            <a:r>
              <a:rPr lang="bs-Latn-BA" altLang="en-US" sz="2000" dirty="0"/>
              <a:t>; P*=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*/k*Y*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R= (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/</a:t>
            </a:r>
            <a:r>
              <a:rPr lang="bs-Latn-BA" altLang="en-US" sz="2000" dirty="0" err="1"/>
              <a:t>kY</a:t>
            </a:r>
            <a:r>
              <a:rPr lang="bs-Latn-BA" altLang="en-US" sz="2000" dirty="0"/>
              <a:t>)/(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*/</a:t>
            </a:r>
            <a:r>
              <a:rPr lang="bs-Latn-BA" altLang="en-US" sz="2000" dirty="0" err="1"/>
              <a:t>kY</a:t>
            </a:r>
            <a:r>
              <a:rPr lang="bs-Latn-BA" altLang="en-US" sz="2000" dirty="0"/>
              <a:t>*) = 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 k*Y* / 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*</a:t>
            </a:r>
            <a:r>
              <a:rPr lang="bs-Latn-BA" altLang="en-US" sz="2000" dirty="0" err="1"/>
              <a:t>kY</a:t>
            </a: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i-i*=OA(ino valute)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sr-Cyrl-BA" altLang="en-US" sz="15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1500" dirty="0"/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</p:spTree>
    <p:extLst>
      <p:ext uri="{BB962C8B-B14F-4D97-AF65-F5344CB8AC3E}">
        <p14:creationId xmlns:p14="http://schemas.microsoft.com/office/powerpoint/2010/main" val="32363031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297D11-EA68-4955-BE06-B0AC6F55FF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228600"/>
            <a:ext cx="8534400" cy="968152"/>
          </a:xfrm>
        </p:spPr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bs-Latn-BA" dirty="0"/>
            </a:br>
            <a:r>
              <a:rPr lang="bs-Latn-BA" dirty="0"/>
              <a:t>ODREĐIVANJE DEVIZNOG KURSA</a:t>
            </a:r>
            <a:br>
              <a:rPr lang="bs-Latn-BA" dirty="0"/>
            </a:br>
            <a:r>
              <a:rPr lang="bs-Latn-BA" dirty="0"/>
              <a:t>PORTFOLIO TEORIJA</a:t>
            </a:r>
            <a:endParaRPr lang="en-US" dirty="0"/>
          </a:p>
        </p:txBody>
      </p:sp>
      <p:sp>
        <p:nvSpPr>
          <p:cNvPr id="15363" name="Content Placeholder 2">
            <a:extLst>
              <a:ext uri="{FF2B5EF4-FFF2-40B4-BE49-F238E27FC236}">
                <a16:creationId xmlns:a16="http://schemas.microsoft.com/office/drawing/2014/main" id="{FA262355-CD26-44F8-87A0-4473CE54630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315913" y="1412875"/>
            <a:ext cx="8505825" cy="4999038"/>
          </a:xfrm>
        </p:spPr>
        <p:txBody>
          <a:bodyPr/>
          <a:lstStyle/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Md&gt;</a:t>
            </a:r>
            <a:r>
              <a:rPr lang="bs-Latn-BA" altLang="en-US" sz="2000" dirty="0" err="1"/>
              <a:t>Ms</a:t>
            </a:r>
            <a:r>
              <a:rPr lang="bs-Latn-BA" altLang="en-US" sz="2000" dirty="0"/>
              <a:t> – pri fiksnom priliv kapitala kroz suficit, a pri fleksibilnom kursu </a:t>
            </a:r>
            <a:r>
              <a:rPr lang="bs-Latn-BA" altLang="en-US" sz="2000" dirty="0" err="1"/>
              <a:t>apresijacija</a:t>
            </a:r>
            <a:r>
              <a:rPr lang="bs-Latn-BA" altLang="en-US" sz="2000" dirty="0"/>
              <a:t> valute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Portfolio pristup  bogatstvo se sastoji od gotovog novca (M), domaćih (D) i ino obveznica (F)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i-i*=OA-PR</a:t>
            </a:r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lvl="1"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sr-Cyrl-BA" altLang="en-US" sz="15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endParaRPr lang="bs-Latn-BA" altLang="en-US" sz="2000" dirty="0"/>
          </a:p>
          <a:p>
            <a:pPr eaLnBrk="1" hangingPunct="1">
              <a:lnSpc>
                <a:spcPct val="80000"/>
              </a:lnSpc>
              <a:spcBef>
                <a:spcPts val="1200"/>
              </a:spcBef>
              <a:spcAft>
                <a:spcPts val="600"/>
              </a:spcAft>
            </a:pPr>
            <a:r>
              <a:rPr lang="bs-Latn-BA" altLang="en-US" sz="2000" dirty="0"/>
              <a:t>Vježba- kako smanjenje domaće ponude novca utiče na d. kurs, a kako rast realnog BDP</a:t>
            </a:r>
          </a:p>
          <a:p>
            <a:pPr lvl="2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endParaRPr lang="bs-Latn-BA" altLang="en-US" sz="1600" dirty="0"/>
          </a:p>
        </p:txBody>
      </p:sp>
      <p:pic>
        <p:nvPicPr>
          <p:cNvPr id="11" name="Slika 10">
            <a:extLst>
              <a:ext uri="{FF2B5EF4-FFF2-40B4-BE49-F238E27FC236}">
                <a16:creationId xmlns:a16="http://schemas.microsoft.com/office/drawing/2014/main" id="{BA62B0A5-E3C5-0046-1819-A5666271C46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3880" t="-5232" r="57316" b="5232"/>
          <a:stretch/>
        </p:blipFill>
        <p:spPr>
          <a:xfrm>
            <a:off x="467544" y="3284984"/>
            <a:ext cx="3888432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2601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>
            <a:extLst>
              <a:ext uri="{FF2B5EF4-FFF2-40B4-BE49-F238E27FC236}">
                <a16:creationId xmlns:a16="http://schemas.microsoft.com/office/drawing/2014/main" id="{D60161C3-DA50-AA83-8966-BA79ABCD9E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/>
              <a:t>Pitanja</a:t>
            </a:r>
          </a:p>
        </p:txBody>
      </p:sp>
      <p:sp>
        <p:nvSpPr>
          <p:cNvPr id="3" name="Čuvar mesta za sadržaj 2">
            <a:extLst>
              <a:ext uri="{FF2B5EF4-FFF2-40B4-BE49-F238E27FC236}">
                <a16:creationId xmlns:a16="http://schemas.microsoft.com/office/drawing/2014/main" id="{A94D2EE6-A018-D469-1DFD-FFF7714983EC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Teorija apsolutnog pariteta kupovne moći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Teorija relativnog pariteta kupovne moći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Empirijski testovi teorije pariteta kupovne moći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Monetarni pristup pri fiksnom deviznom kursu 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Monetarni pristup pri fleksibilnom deviznom kursu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Monetarni pristup utvrđivanju deviznih </a:t>
            </a:r>
            <a:r>
              <a:rPr lang="bs-Latn-BA" sz="1500" dirty="0" err="1"/>
              <a:t>kurseva</a:t>
            </a:r>
            <a:endParaRPr lang="bs-Latn-BA" sz="1500" dirty="0"/>
          </a:p>
          <a:p>
            <a:pPr marL="514350" indent="-514350">
              <a:buFont typeface="+mj-lt"/>
              <a:buAutoNum type="arabicPeriod"/>
            </a:pPr>
            <a:r>
              <a:rPr lang="bs-Latn-BA" sz="1500" dirty="0" err="1"/>
              <a:t>Očekivanja</a:t>
            </a:r>
            <a:r>
              <a:rPr lang="bs-Latn-BA" sz="1500" dirty="0"/>
              <a:t>, kamatni </a:t>
            </a:r>
            <a:r>
              <a:rPr lang="bs-Latn-BA" sz="1500" dirty="0" err="1"/>
              <a:t>diferecijali</a:t>
            </a:r>
            <a:r>
              <a:rPr lang="bs-Latn-BA" sz="1500" dirty="0"/>
              <a:t> i devizni </a:t>
            </a:r>
            <a:r>
              <a:rPr lang="bs-Latn-BA" sz="1500" dirty="0" err="1"/>
              <a:t>kursevi</a:t>
            </a:r>
            <a:endParaRPr lang="bs-Latn-BA" sz="1500" dirty="0"/>
          </a:p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Model uravnoteženog portfolija u formiranju deviznih </a:t>
            </a:r>
            <a:r>
              <a:rPr lang="bs-Latn-BA" sz="1500" dirty="0" err="1"/>
              <a:t>kurseva</a:t>
            </a:r>
            <a:endParaRPr lang="bs-Latn-BA" sz="1500" dirty="0"/>
          </a:p>
          <a:p>
            <a:pPr marL="514350" indent="-514350">
              <a:buFont typeface="+mj-lt"/>
              <a:buAutoNum type="arabicPeriod"/>
            </a:pPr>
            <a:r>
              <a:rPr lang="bs-Latn-BA" sz="1500" dirty="0"/>
              <a:t>Prošireni model uravnoteženog portfolija</a:t>
            </a:r>
          </a:p>
          <a:p>
            <a:pPr marL="514350" indent="-514350">
              <a:buFont typeface="+mj-lt"/>
              <a:buAutoNum type="arabicPeriod"/>
            </a:pPr>
            <a:r>
              <a:rPr lang="bs-Latn-BA" sz="1500"/>
              <a:t>Prilagođavanje </a:t>
            </a:r>
            <a:r>
              <a:rPr lang="bs-Latn-BA" sz="1500" dirty="0"/>
              <a:t>portfolija i devizni </a:t>
            </a:r>
            <a:r>
              <a:rPr lang="bs-Latn-BA" sz="1500" dirty="0" err="1"/>
              <a:t>kursevi</a:t>
            </a:r>
            <a:endParaRPr lang="bs-Latn-BA" sz="1500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59503675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c">
  <a:themeElements>
    <a:clrScheme name="Civic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5022</TotalTime>
  <Words>751</Words>
  <Application>Microsoft Office PowerPoint</Application>
  <PresentationFormat>Projekcija na ekranu (4:3)</PresentationFormat>
  <Paragraphs>89</Paragraphs>
  <Slides>9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5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9</vt:i4>
      </vt:variant>
    </vt:vector>
  </HeadingPairs>
  <TitlesOfParts>
    <vt:vector size="15" baseType="lpstr">
      <vt:lpstr>Arial</vt:lpstr>
      <vt:lpstr>Calibri</vt:lpstr>
      <vt:lpstr>Georgia</vt:lpstr>
      <vt:lpstr>Wingdings</vt:lpstr>
      <vt:lpstr>Wingdings 2</vt:lpstr>
      <vt:lpstr>Civic</vt:lpstr>
      <vt:lpstr>MEĐUNARODNI EKONOMSKI ODNOSI Doc. dr Dragan Gligorić dragan.gligoric@ef.unibl.org</vt:lpstr>
      <vt:lpstr> ODREĐIVANJE DEVIZNOG KURSA</vt:lpstr>
      <vt:lpstr> ODREĐIVANJE DEVIZNOG KURSA TEORIJA PARITETA KUPOVNIH SNAGA</vt:lpstr>
      <vt:lpstr> ODREĐIVANJE DEVIZNOG KURSA TEORIJA PARITETA KUPOVNIH SNAGA</vt:lpstr>
      <vt:lpstr> ODREĐIVANJE DEVIZNOG KURSA TEORIJA PARITETA KUPOVNIH SNAGA</vt:lpstr>
      <vt:lpstr> ODREĐIVANJE DEVIZNOG KURSA MONETARNI PRISTUP PRI FIKSNOM KURSU</vt:lpstr>
      <vt:lpstr> ODREĐIVANJE DEVIZNOG KURSA MONETARNI PRISTUP PRI FLEKSIBILNOM KURSU</vt:lpstr>
      <vt:lpstr> ODREĐIVANJE DEVIZNOG KURSA PORTFOLIO TEORIJA</vt:lpstr>
      <vt:lpstr>Pitanja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MEĐUNARODNA EKONOMIJA</dc:title>
  <dc:creator>win7</dc:creator>
  <cp:lastModifiedBy>Dragan Gligorić</cp:lastModifiedBy>
  <cp:revision>344</cp:revision>
  <dcterms:created xsi:type="dcterms:W3CDTF">2017-12-23T08:02:18Z</dcterms:created>
  <dcterms:modified xsi:type="dcterms:W3CDTF">2022-05-19T08:41:29Z</dcterms:modified>
</cp:coreProperties>
</file>