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3"/>
  </p:notesMasterIdLst>
  <p:sldIdLst>
    <p:sldId id="256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2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984" userDrawn="1">
          <p15:clr>
            <a:srgbClr val="A4A3A4"/>
          </p15:clr>
        </p15:guide>
        <p15:guide id="4" orient="horz" pos="24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DC44"/>
    <a:srgbClr val="67CACA"/>
    <a:srgbClr val="009999"/>
    <a:srgbClr val="27CEF5"/>
    <a:srgbClr val="CDFFFF"/>
    <a:srgbClr val="C1FFFF"/>
    <a:srgbClr val="A3FFFF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52" autoAdjust="0"/>
  </p:normalViewPr>
  <p:slideViewPr>
    <p:cSldViewPr snapToGrid="0" showGuides="1">
      <p:cViewPr varScale="1">
        <p:scale>
          <a:sx n="113" d="100"/>
          <a:sy n="113" d="100"/>
        </p:scale>
        <p:origin x="456" y="176"/>
      </p:cViewPr>
      <p:guideLst>
        <p:guide orient="horz" pos="912"/>
        <p:guide pos="3840"/>
        <p:guide orient="horz" pos="3984"/>
        <p:guide orient="horz" pos="24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4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B000E-1A2E-4D2B-BADE-37753AB93090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226AB8-ACBE-42E6-92F5-667EDDCD96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577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BD421-E477-405A-91D4-9468DE9BE4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024F0D-0F00-4C64-975C-BD7D4FE0E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7D0E03-CFD6-4610-88AC-17F03CE8E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4536D-CBA9-4A34-85D3-481BD129E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C1F8E3-036A-45B8-BF1F-BEF0C559E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74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6B1F3-61FB-4FDC-814D-EEC1C1FC3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2403B0-8D7F-4489-AB72-C346C88701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FC9304-E5BD-4F3E-ADB0-974FEBCDE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38AD29-D9CD-42D8-9604-C47996EE9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2C394-EF43-405B-9653-70AAB909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452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D1E61D-2F00-41ED-8D92-7CAEB9A5A5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647491-5142-48CA-9664-F5082D450F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4576D-BE01-4BB5-A9F4-7DE4814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10CA14-AD61-4101-9143-F7884378C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8B885-CFEA-4882-BBEA-C5F142089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664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C47AB-DC6F-40F0-B4FB-9C0850EE0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0939C5-683A-4FDC-A8CF-5F35848AD6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1FB5F0-A7AB-4ACB-91A6-4B836F174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BCE02-CEFC-4D30-BBB0-23CE2CB5B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F49760-3E16-4F16-B710-C85178E29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80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EE07D-6026-47C0-975A-7E493011B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C00015-2956-4E1F-B05F-214F1DE24E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56B43-C1CB-4618-B91B-AAAEEB401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688E39-E80F-4C18-9C2A-69886B822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4C5964-5187-4195-8EAF-85D18DC4F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1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7B990-ED8C-4AAA-8241-C4881B138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612F2-9E33-44D3-80E2-578C5440A7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8F7B21-660D-43B3-9151-B40C9ABCD7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326A10-CB05-4418-9338-CB55A7059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940335-9BE1-42D1-A30D-C3232BD3E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E95C68-4307-4B03-8921-74DB10410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20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EBEC8-AC56-429B-89C3-BB6A0E6E3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3866BA-F48C-4383-B119-81B349676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89F967-CBBC-414E-9DC3-136707A8D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905A60-FBC4-40AC-9F71-0FAD9CD7A6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F92BA-75D6-44F9-A1C8-BCFBF6FF6E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93CDDC-3537-4692-BE83-87B2A82A7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37B9E1-D5EA-4054-8D92-F930B3696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98A038-7CD6-4715-9FDA-7194E6BCA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03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65FAF-B698-49B0-B197-FD64C97AF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3E3F44-F1D6-40F7-9A7D-0542C4A9C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48CC28-3F4A-42A0-B211-4BA085ADC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3B6C99-6764-43D0-84AE-52C83494F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76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79C79D-3B8A-4FA9-BC4A-63E3EF10A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730E35-44DB-4FED-9E24-5BBE5D9DA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CDC42F-3337-4692-B53C-A55290487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42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07D58-952D-44D7-9911-60544C9F5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BC150-9914-4A82-84CF-B3708B975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4A7C02-9C7E-401F-BABE-D3028FF18C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D6080A-4623-4F4C-B5BF-7E9E7531F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9B1D15-0BD5-4F6E-A265-BD1F2F361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764D4-AA29-4DF8-A501-E2B904E9C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85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4D526-F53C-446D-8D7C-8A73C2A6A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41CC3D-D32B-4629-85B8-E779A4105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517242-BF08-4A5E-ABD7-483896CAE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B2B8E4-DF23-4701-B28A-B9E5700B3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6DE909-4588-4CF5-B2FA-B76312433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A005E-65C2-4007-815C-52F23809F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shingle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373118-F27D-412D-B19A-2DB8C8101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537CCC-B536-48B0-B893-63FFC2EBD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E552F-73E7-48CE-AAB3-E947C535D5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0ACFF-56C3-4453-9BAD-A02FE717F83E}" type="datetimeFigureOut">
              <a:rPr lang="en-US" smtClean="0"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E40B4F-2015-4E9F-BCB3-E0BFA4AF9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10C3C-BBD3-4864-98E4-5D7B08A627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A7955-6230-48B4-BD8B-A7C460F759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80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24slides.com/?utm_campaign=mp&amp;utm_medium=ppt&amp;utm_source=pptlink&amp;utm_content=&amp;utm_term=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oleObject" Target="../embeddings/oleObject5.bin"/><Relationship Id="rId3" Type="http://schemas.openxmlformats.org/officeDocument/2006/relationships/image" Target="../media/image9.png"/><Relationship Id="rId7" Type="http://schemas.openxmlformats.org/officeDocument/2006/relationships/oleObject" Target="../embeddings/oleObject2.bin"/><Relationship Id="rId12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5" Type="http://schemas.openxmlformats.org/officeDocument/2006/relationships/image" Target="../media/image11.png"/><Relationship Id="rId10" Type="http://schemas.openxmlformats.org/officeDocument/2006/relationships/image" Target="../media/image6.wmf"/><Relationship Id="rId4" Type="http://schemas.openxmlformats.org/officeDocument/2006/relationships/image" Target="../media/image10.png"/><Relationship Id="rId9" Type="http://schemas.openxmlformats.org/officeDocument/2006/relationships/oleObject" Target="../embeddings/oleObject3.bin"/><Relationship Id="rId14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16.png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0" Type="http://schemas.openxmlformats.org/officeDocument/2006/relationships/image" Target="../media/image14.wmf"/><Relationship Id="rId4" Type="http://schemas.openxmlformats.org/officeDocument/2006/relationships/image" Target="../media/image17.png"/><Relationship Id="rId9" Type="http://schemas.openxmlformats.org/officeDocument/2006/relationships/oleObject" Target="../embeddings/oleObject8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5.wmf"/><Relationship Id="rId3" Type="http://schemas.microsoft.com/office/2007/relationships/hdphoto" Target="../media/hdphoto2.wdp"/><Relationship Id="rId7" Type="http://schemas.microsoft.com/office/2007/relationships/hdphoto" Target="../media/hdphoto4.wdp"/><Relationship Id="rId12" Type="http://schemas.openxmlformats.org/officeDocument/2006/relationships/image" Target="../media/image24.w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3.wmf"/><Relationship Id="rId5" Type="http://schemas.microsoft.com/office/2007/relationships/hdphoto" Target="../media/hdphoto3.wdp"/><Relationship Id="rId10" Type="http://schemas.openxmlformats.org/officeDocument/2006/relationships/image" Target="../media/image22.wmf"/><Relationship Id="rId4" Type="http://schemas.openxmlformats.org/officeDocument/2006/relationships/image" Target="../media/image19.png"/><Relationship Id="rId9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100" y="362320"/>
            <a:ext cx="11607800" cy="6133360"/>
          </a:xfrm>
          <a:prstGeom prst="rect">
            <a:avLst/>
          </a:prstGeom>
        </p:spPr>
      </p:pic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AC4DC87-4412-47EA-869B-E290F40E52A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Balanced scorecard slide 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016AF48-2AA8-4B78-82AB-CE8B9E71F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917" y="1164462"/>
            <a:ext cx="7023100" cy="3454400"/>
          </a:xfrm>
          <a:prstGeom prst="rect">
            <a:avLst/>
          </a:prstGeom>
          <a:solidFill>
            <a:srgbClr val="33CCCC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999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3900" y="2429997"/>
            <a:ext cx="618470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52488">
              <a:defRPr/>
            </a:pPr>
            <a:r>
              <a:rPr lang="sr-Latn-CS" sz="5400" b="1" cap="all">
                <a:solidFill>
                  <a:schemeClr val="bg1"/>
                </a:solidFill>
                <a:latin typeface="+mj-lt"/>
              </a:rPr>
              <a:t>Indeksni brojevi</a:t>
            </a:r>
            <a:endParaRPr lang="en-US" sz="5400" b="1" cap="all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Rectangle 10">
            <a:hlinkClick r:id="rId4"/>
            <a:extLst>
              <a:ext uri="{FF2B5EF4-FFF2-40B4-BE49-F238E27FC236}">
                <a16:creationId xmlns:a16="http://schemas.microsoft.com/office/drawing/2014/main" id="{FD739A43-7308-4A45-800C-2B124CABFA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53071" y="4171787"/>
            <a:ext cx="5203064" cy="1031278"/>
          </a:xfrm>
          <a:prstGeom prst="rect">
            <a:avLst/>
          </a:prstGeom>
          <a:solidFill>
            <a:srgbClr val="A2DC44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80000"/>
              </a:lnSpc>
              <a:spcBef>
                <a:spcPct val="40000"/>
              </a:spcBef>
            </a:pPr>
            <a:r>
              <a:rPr lang="sr-Latn-RS" sz="2400" b="1">
                <a:solidFill>
                  <a:schemeClr val="tx1">
                    <a:lumMod val="65000"/>
                    <a:lumOff val="35000"/>
                  </a:schemeClr>
                </a:solidFill>
              </a:rPr>
              <a:t>XIV poglavlje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64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5471928" y="-5297267"/>
            <a:ext cx="1250243" cy="12189899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CD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319824" y="222475"/>
            <a:ext cx="1042115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sr-Latn-CS" sz="2400" dirty="0">
                <a:ea typeface="Times New Roman" pitchFamily="18" charset="0"/>
                <a:cs typeface="Arial" pitchFamily="34" charset="0"/>
              </a:rPr>
              <a:t>Za izračunavanje agregatnih indeksa cijena potrebno je izvršiti dodatna izračunavanja i formiranje odgovarajućih proizvoda i njihovih suma, što je dato u narednoj radnoj tabeli...</a:t>
            </a:r>
            <a:endParaRPr lang="sr-Latn-CS" sz="2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7265355"/>
              </p:ext>
            </p:extLst>
          </p:nvPr>
        </p:nvGraphicFramePr>
        <p:xfrm>
          <a:off x="1524002" y="1600200"/>
          <a:ext cx="8534402" cy="2803401"/>
        </p:xfrm>
        <a:graphic>
          <a:graphicData uri="http://schemas.openxmlformats.org/drawingml/2006/table">
            <a:tbl>
              <a:tblPr>
                <a:tableStyleId>{18603FDC-E32A-4AB5-989C-0864C3EAD2B8}</a:tableStyleId>
              </a:tblPr>
              <a:tblGrid>
                <a:gridCol w="12524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24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24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24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14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2300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60680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p</a:t>
                      </a:r>
                      <a:r>
                        <a:rPr lang="en-US" sz="2400" baseline="-25000" dirty="0"/>
                        <a:t>0</a:t>
                      </a:r>
                      <a:r>
                        <a:rPr lang="en-US" sz="2400" dirty="0"/>
                        <a:t>q</a:t>
                      </a:r>
                      <a:r>
                        <a:rPr lang="en-US" sz="2400" baseline="-25000" dirty="0"/>
                        <a:t>1</a:t>
                      </a:r>
                      <a:endParaRPr lang="en-US" sz="2400" baseline="-250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p</a:t>
                      </a:r>
                      <a:r>
                        <a:rPr lang="en-US" sz="2400" baseline="-25000" dirty="0"/>
                        <a:t>1</a:t>
                      </a:r>
                      <a:r>
                        <a:rPr lang="en-US" sz="2400" dirty="0"/>
                        <a:t>q</a:t>
                      </a:r>
                      <a:r>
                        <a:rPr lang="en-US" sz="2400" baseline="-25000" dirty="0"/>
                        <a:t>0</a:t>
                      </a:r>
                      <a:endParaRPr lang="en-US" sz="2400" baseline="-250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p</a:t>
                      </a:r>
                      <a:r>
                        <a:rPr lang="en-US" sz="2400" baseline="-25000" dirty="0"/>
                        <a:t>1</a:t>
                      </a:r>
                      <a:r>
                        <a:rPr lang="en-US" sz="2400" dirty="0"/>
                        <a:t>q</a:t>
                      </a:r>
                      <a:r>
                        <a:rPr lang="en-US" sz="2400" baseline="-25000" dirty="0"/>
                        <a:t>1</a:t>
                      </a:r>
                      <a:endParaRPr lang="en-US" sz="2400" baseline="-250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(q</a:t>
                      </a:r>
                      <a:r>
                        <a:rPr lang="en-US" sz="2400" baseline="-25000" dirty="0"/>
                        <a:t>0</a:t>
                      </a:r>
                      <a:r>
                        <a:rPr lang="en-US" sz="2400" dirty="0"/>
                        <a:t>+ q</a:t>
                      </a:r>
                      <a:r>
                        <a:rPr lang="en-US" sz="2400" baseline="-25000" dirty="0"/>
                        <a:t>1</a:t>
                      </a:r>
                      <a:r>
                        <a:rPr lang="en-US" sz="2400" dirty="0"/>
                        <a:t>)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p</a:t>
                      </a:r>
                      <a:r>
                        <a:rPr lang="en-US" sz="2400" baseline="-25000" dirty="0"/>
                        <a:t>0</a:t>
                      </a:r>
                      <a:r>
                        <a:rPr lang="en-US" sz="2400" dirty="0"/>
                        <a:t>(q</a:t>
                      </a:r>
                      <a:r>
                        <a:rPr lang="en-US" sz="2400" baseline="-25000" dirty="0"/>
                        <a:t>0</a:t>
                      </a:r>
                      <a:r>
                        <a:rPr lang="en-US" sz="2400" dirty="0"/>
                        <a:t>+ q</a:t>
                      </a:r>
                      <a:r>
                        <a:rPr lang="en-US" sz="2400" baseline="-25000" dirty="0"/>
                        <a:t>1</a:t>
                      </a:r>
                      <a:r>
                        <a:rPr lang="en-US" sz="2400" dirty="0"/>
                        <a:t>)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p</a:t>
                      </a:r>
                      <a:r>
                        <a:rPr lang="en-US" sz="2400" baseline="-25000" dirty="0"/>
                        <a:t>1</a:t>
                      </a:r>
                      <a:r>
                        <a:rPr lang="en-US" sz="2400" dirty="0"/>
                        <a:t>(q</a:t>
                      </a:r>
                      <a:r>
                        <a:rPr lang="en-US" sz="2400" baseline="-25000" dirty="0"/>
                        <a:t>0</a:t>
                      </a:r>
                      <a:r>
                        <a:rPr lang="en-US" sz="2400" dirty="0"/>
                        <a:t>+ q</a:t>
                      </a:r>
                      <a:r>
                        <a:rPr lang="en-US" sz="2400" baseline="-25000" dirty="0"/>
                        <a:t>1</a:t>
                      </a:r>
                      <a:r>
                        <a:rPr lang="en-US" sz="2400" dirty="0"/>
                        <a:t>)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041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900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7800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18480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1800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12400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54600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2160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18600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60060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/>
                        <a:t>66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/>
                        <a:t>100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/>
                        <a:t>147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1650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13000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35280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3960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31000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114660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680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27180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68800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80820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-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/>
                        <a:t>49930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2400" dirty="0"/>
                        <a:t>149620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6366" y="4833307"/>
            <a:ext cx="3200400" cy="777998"/>
          </a:xfrm>
          <a:prstGeom prst="rect">
            <a:avLst/>
          </a:prstGeom>
          <a:noFill/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1" y="4792601"/>
            <a:ext cx="3124200" cy="760387"/>
          </a:xfrm>
          <a:prstGeom prst="rect">
            <a:avLst/>
          </a:prstGeom>
          <a:noFill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3201" y="5818694"/>
            <a:ext cx="4191000" cy="533400"/>
          </a:xfrm>
          <a:prstGeom prst="rect">
            <a:avLst/>
          </a:prstGeom>
          <a:noFill/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16366" y="5611305"/>
            <a:ext cx="3200400" cy="740789"/>
          </a:xfrm>
          <a:prstGeom prst="rect">
            <a:avLst/>
          </a:prstGeom>
          <a:noFill/>
        </p:spPr>
      </p:pic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5E3F7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16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100" y="362320"/>
            <a:ext cx="11607800" cy="613336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016AF48-2AA8-4B78-82AB-CE8B9E71F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701800"/>
            <a:ext cx="12192000" cy="3454400"/>
          </a:xfrm>
          <a:prstGeom prst="rect">
            <a:avLst/>
          </a:prstGeom>
          <a:solidFill>
            <a:srgbClr val="33CCC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1C5C4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C4CCBA-12AD-4433-A381-A03661E3D927}"/>
              </a:ext>
            </a:extLst>
          </p:cNvPr>
          <p:cNvSpPr txBox="1"/>
          <p:nvPr/>
        </p:nvSpPr>
        <p:spPr>
          <a:xfrm>
            <a:off x="2726151" y="2761639"/>
            <a:ext cx="7576948" cy="9233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sr-Latn-RS" sz="6000" b="1">
                <a:solidFill>
                  <a:schemeClr val="bg1"/>
                </a:solidFill>
                <a:latin typeface="+mj-lt"/>
              </a:rPr>
              <a:t>HVALA </a:t>
            </a:r>
            <a:r>
              <a:rPr lang="sr-Latn-RS" sz="6000">
                <a:solidFill>
                  <a:schemeClr val="bg1"/>
                </a:solidFill>
                <a:latin typeface="+mj-lt"/>
              </a:rPr>
              <a:t>NA PAŽNJI!</a:t>
            </a:r>
            <a:endParaRPr lang="en-US" sz="6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E347D20-83CF-4765-A959-68F510CE97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/>
              <a:t>Balanced scorecard slide 10</a:t>
            </a:r>
          </a:p>
        </p:txBody>
      </p:sp>
    </p:spTree>
    <p:extLst>
      <p:ext uri="{BB962C8B-B14F-4D97-AF65-F5344CB8AC3E}">
        <p14:creationId xmlns:p14="http://schemas.microsoft.com/office/powerpoint/2010/main" val="103530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descr="This image is a computer monitor. ">
            <a:extLst>
              <a:ext uri="{FF2B5EF4-FFF2-40B4-BE49-F238E27FC236}">
                <a16:creationId xmlns:a16="http://schemas.microsoft.com/office/drawing/2014/main" id="{A5E46F62-3B87-4BE3-BA72-D0DA40B802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930226" y="1043028"/>
            <a:ext cx="10331548" cy="5484381"/>
            <a:chOff x="2332041" y="1664133"/>
            <a:chExt cx="4233864" cy="3411539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15D0301A-F875-4AC8-A99B-85C526E30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804" y="4581959"/>
              <a:ext cx="1438276" cy="455613"/>
            </a:xfrm>
            <a:custGeom>
              <a:avLst/>
              <a:gdLst>
                <a:gd name="T0" fmla="*/ 3037 w 3628"/>
                <a:gd name="T1" fmla="*/ 0 h 1149"/>
                <a:gd name="T2" fmla="*/ 1837 w 3628"/>
                <a:gd name="T3" fmla="*/ 0 h 1149"/>
                <a:gd name="T4" fmla="*/ 1792 w 3628"/>
                <a:gd name="T5" fmla="*/ 0 h 1149"/>
                <a:gd name="T6" fmla="*/ 591 w 3628"/>
                <a:gd name="T7" fmla="*/ 0 h 1149"/>
                <a:gd name="T8" fmla="*/ 592 w 3628"/>
                <a:gd name="T9" fmla="*/ 108 h 1149"/>
                <a:gd name="T10" fmla="*/ 594 w 3628"/>
                <a:gd name="T11" fmla="*/ 214 h 1149"/>
                <a:gd name="T12" fmla="*/ 598 w 3628"/>
                <a:gd name="T13" fmla="*/ 317 h 1149"/>
                <a:gd name="T14" fmla="*/ 600 w 3628"/>
                <a:gd name="T15" fmla="*/ 419 h 1149"/>
                <a:gd name="T16" fmla="*/ 600 w 3628"/>
                <a:gd name="T17" fmla="*/ 468 h 1149"/>
                <a:gd name="T18" fmla="*/ 599 w 3628"/>
                <a:gd name="T19" fmla="*/ 516 h 1149"/>
                <a:gd name="T20" fmla="*/ 597 w 3628"/>
                <a:gd name="T21" fmla="*/ 564 h 1149"/>
                <a:gd name="T22" fmla="*/ 594 w 3628"/>
                <a:gd name="T23" fmla="*/ 610 h 1149"/>
                <a:gd name="T24" fmla="*/ 590 w 3628"/>
                <a:gd name="T25" fmla="*/ 654 h 1149"/>
                <a:gd name="T26" fmla="*/ 584 w 3628"/>
                <a:gd name="T27" fmla="*/ 698 h 1149"/>
                <a:gd name="T28" fmla="*/ 576 w 3628"/>
                <a:gd name="T29" fmla="*/ 740 h 1149"/>
                <a:gd name="T30" fmla="*/ 567 w 3628"/>
                <a:gd name="T31" fmla="*/ 780 h 1149"/>
                <a:gd name="T32" fmla="*/ 554 w 3628"/>
                <a:gd name="T33" fmla="*/ 820 h 1149"/>
                <a:gd name="T34" fmla="*/ 540 w 3628"/>
                <a:gd name="T35" fmla="*/ 857 h 1149"/>
                <a:gd name="T36" fmla="*/ 524 w 3628"/>
                <a:gd name="T37" fmla="*/ 892 h 1149"/>
                <a:gd name="T38" fmla="*/ 504 w 3628"/>
                <a:gd name="T39" fmla="*/ 925 h 1149"/>
                <a:gd name="T40" fmla="*/ 482 w 3628"/>
                <a:gd name="T41" fmla="*/ 958 h 1149"/>
                <a:gd name="T42" fmla="*/ 458 w 3628"/>
                <a:gd name="T43" fmla="*/ 986 h 1149"/>
                <a:gd name="T44" fmla="*/ 429 w 3628"/>
                <a:gd name="T45" fmla="*/ 1014 h 1149"/>
                <a:gd name="T46" fmla="*/ 398 w 3628"/>
                <a:gd name="T47" fmla="*/ 1039 h 1149"/>
                <a:gd name="T48" fmla="*/ 363 w 3628"/>
                <a:gd name="T49" fmla="*/ 1062 h 1149"/>
                <a:gd name="T50" fmla="*/ 323 w 3628"/>
                <a:gd name="T51" fmla="*/ 1081 h 1149"/>
                <a:gd name="T52" fmla="*/ 281 w 3628"/>
                <a:gd name="T53" fmla="*/ 1100 h 1149"/>
                <a:gd name="T54" fmla="*/ 233 w 3628"/>
                <a:gd name="T55" fmla="*/ 1115 h 1149"/>
                <a:gd name="T56" fmla="*/ 182 w 3628"/>
                <a:gd name="T57" fmla="*/ 1128 h 1149"/>
                <a:gd name="T58" fmla="*/ 127 w 3628"/>
                <a:gd name="T59" fmla="*/ 1137 h 1149"/>
                <a:gd name="T60" fmla="*/ 66 w 3628"/>
                <a:gd name="T61" fmla="*/ 1144 h 1149"/>
                <a:gd name="T62" fmla="*/ 0 w 3628"/>
                <a:gd name="T63" fmla="*/ 1149 h 1149"/>
                <a:gd name="T64" fmla="*/ 1792 w 3628"/>
                <a:gd name="T65" fmla="*/ 1149 h 1149"/>
                <a:gd name="T66" fmla="*/ 1837 w 3628"/>
                <a:gd name="T67" fmla="*/ 1149 h 1149"/>
                <a:gd name="T68" fmla="*/ 3628 w 3628"/>
                <a:gd name="T69" fmla="*/ 1149 h 1149"/>
                <a:gd name="T70" fmla="*/ 3563 w 3628"/>
                <a:gd name="T71" fmla="*/ 1144 h 1149"/>
                <a:gd name="T72" fmla="*/ 3503 w 3628"/>
                <a:gd name="T73" fmla="*/ 1137 h 1149"/>
                <a:gd name="T74" fmla="*/ 3446 w 3628"/>
                <a:gd name="T75" fmla="*/ 1128 h 1149"/>
                <a:gd name="T76" fmla="*/ 3395 w 3628"/>
                <a:gd name="T77" fmla="*/ 1115 h 1149"/>
                <a:gd name="T78" fmla="*/ 3349 w 3628"/>
                <a:gd name="T79" fmla="*/ 1100 h 1149"/>
                <a:gd name="T80" fmla="*/ 3306 w 3628"/>
                <a:gd name="T81" fmla="*/ 1081 h 1149"/>
                <a:gd name="T82" fmla="*/ 3266 w 3628"/>
                <a:gd name="T83" fmla="*/ 1062 h 1149"/>
                <a:gd name="T84" fmla="*/ 3231 w 3628"/>
                <a:gd name="T85" fmla="*/ 1039 h 1149"/>
                <a:gd name="T86" fmla="*/ 3199 w 3628"/>
                <a:gd name="T87" fmla="*/ 1014 h 1149"/>
                <a:gd name="T88" fmla="*/ 3172 w 3628"/>
                <a:gd name="T89" fmla="*/ 986 h 1149"/>
                <a:gd name="T90" fmla="*/ 3146 w 3628"/>
                <a:gd name="T91" fmla="*/ 958 h 1149"/>
                <a:gd name="T92" fmla="*/ 3124 w 3628"/>
                <a:gd name="T93" fmla="*/ 925 h 1149"/>
                <a:gd name="T94" fmla="*/ 3104 w 3628"/>
                <a:gd name="T95" fmla="*/ 892 h 1149"/>
                <a:gd name="T96" fmla="*/ 3088 w 3628"/>
                <a:gd name="T97" fmla="*/ 857 h 1149"/>
                <a:gd name="T98" fmla="*/ 3074 w 3628"/>
                <a:gd name="T99" fmla="*/ 820 h 1149"/>
                <a:gd name="T100" fmla="*/ 3063 w 3628"/>
                <a:gd name="T101" fmla="*/ 780 h 1149"/>
                <a:gd name="T102" fmla="*/ 3053 w 3628"/>
                <a:gd name="T103" fmla="*/ 740 h 1149"/>
                <a:gd name="T104" fmla="*/ 3045 w 3628"/>
                <a:gd name="T105" fmla="*/ 698 h 1149"/>
                <a:gd name="T106" fmla="*/ 3040 w 3628"/>
                <a:gd name="T107" fmla="*/ 654 h 1149"/>
                <a:gd name="T108" fmla="*/ 3035 w 3628"/>
                <a:gd name="T109" fmla="*/ 610 h 1149"/>
                <a:gd name="T110" fmla="*/ 3031 w 3628"/>
                <a:gd name="T111" fmla="*/ 564 h 1149"/>
                <a:gd name="T112" fmla="*/ 3030 w 3628"/>
                <a:gd name="T113" fmla="*/ 516 h 1149"/>
                <a:gd name="T114" fmla="*/ 3029 w 3628"/>
                <a:gd name="T115" fmla="*/ 468 h 1149"/>
                <a:gd name="T116" fmla="*/ 3029 w 3628"/>
                <a:gd name="T117" fmla="*/ 419 h 1149"/>
                <a:gd name="T118" fmla="*/ 3030 w 3628"/>
                <a:gd name="T119" fmla="*/ 317 h 1149"/>
                <a:gd name="T120" fmla="*/ 3034 w 3628"/>
                <a:gd name="T121" fmla="*/ 214 h 1149"/>
                <a:gd name="T122" fmla="*/ 3036 w 3628"/>
                <a:gd name="T123" fmla="*/ 108 h 1149"/>
                <a:gd name="T124" fmla="*/ 3037 w 3628"/>
                <a:gd name="T125" fmla="*/ 0 h 1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28" h="1149">
                  <a:moveTo>
                    <a:pt x="3037" y="0"/>
                  </a:moveTo>
                  <a:lnTo>
                    <a:pt x="1837" y="0"/>
                  </a:lnTo>
                  <a:lnTo>
                    <a:pt x="1792" y="0"/>
                  </a:lnTo>
                  <a:lnTo>
                    <a:pt x="591" y="0"/>
                  </a:lnTo>
                  <a:lnTo>
                    <a:pt x="592" y="108"/>
                  </a:lnTo>
                  <a:lnTo>
                    <a:pt x="594" y="214"/>
                  </a:lnTo>
                  <a:lnTo>
                    <a:pt x="598" y="317"/>
                  </a:lnTo>
                  <a:lnTo>
                    <a:pt x="600" y="419"/>
                  </a:lnTo>
                  <a:lnTo>
                    <a:pt x="600" y="468"/>
                  </a:lnTo>
                  <a:lnTo>
                    <a:pt x="599" y="516"/>
                  </a:lnTo>
                  <a:lnTo>
                    <a:pt x="597" y="564"/>
                  </a:lnTo>
                  <a:lnTo>
                    <a:pt x="594" y="610"/>
                  </a:lnTo>
                  <a:lnTo>
                    <a:pt x="590" y="654"/>
                  </a:lnTo>
                  <a:lnTo>
                    <a:pt x="584" y="698"/>
                  </a:lnTo>
                  <a:lnTo>
                    <a:pt x="576" y="740"/>
                  </a:lnTo>
                  <a:lnTo>
                    <a:pt x="567" y="780"/>
                  </a:lnTo>
                  <a:lnTo>
                    <a:pt x="554" y="820"/>
                  </a:lnTo>
                  <a:lnTo>
                    <a:pt x="540" y="857"/>
                  </a:lnTo>
                  <a:lnTo>
                    <a:pt x="524" y="892"/>
                  </a:lnTo>
                  <a:lnTo>
                    <a:pt x="504" y="925"/>
                  </a:lnTo>
                  <a:lnTo>
                    <a:pt x="482" y="958"/>
                  </a:lnTo>
                  <a:lnTo>
                    <a:pt x="458" y="986"/>
                  </a:lnTo>
                  <a:lnTo>
                    <a:pt x="429" y="1014"/>
                  </a:lnTo>
                  <a:lnTo>
                    <a:pt x="398" y="1039"/>
                  </a:lnTo>
                  <a:lnTo>
                    <a:pt x="363" y="1062"/>
                  </a:lnTo>
                  <a:lnTo>
                    <a:pt x="323" y="1081"/>
                  </a:lnTo>
                  <a:lnTo>
                    <a:pt x="281" y="1100"/>
                  </a:lnTo>
                  <a:lnTo>
                    <a:pt x="233" y="1115"/>
                  </a:lnTo>
                  <a:lnTo>
                    <a:pt x="182" y="1128"/>
                  </a:lnTo>
                  <a:lnTo>
                    <a:pt x="127" y="1137"/>
                  </a:lnTo>
                  <a:lnTo>
                    <a:pt x="66" y="1144"/>
                  </a:lnTo>
                  <a:lnTo>
                    <a:pt x="0" y="1149"/>
                  </a:lnTo>
                  <a:lnTo>
                    <a:pt x="1792" y="1149"/>
                  </a:lnTo>
                  <a:lnTo>
                    <a:pt x="1837" y="1149"/>
                  </a:lnTo>
                  <a:lnTo>
                    <a:pt x="3628" y="1149"/>
                  </a:lnTo>
                  <a:lnTo>
                    <a:pt x="3563" y="1144"/>
                  </a:lnTo>
                  <a:lnTo>
                    <a:pt x="3503" y="1137"/>
                  </a:lnTo>
                  <a:lnTo>
                    <a:pt x="3446" y="1128"/>
                  </a:lnTo>
                  <a:lnTo>
                    <a:pt x="3395" y="1115"/>
                  </a:lnTo>
                  <a:lnTo>
                    <a:pt x="3349" y="1100"/>
                  </a:lnTo>
                  <a:lnTo>
                    <a:pt x="3306" y="1081"/>
                  </a:lnTo>
                  <a:lnTo>
                    <a:pt x="3266" y="1062"/>
                  </a:lnTo>
                  <a:lnTo>
                    <a:pt x="3231" y="1039"/>
                  </a:lnTo>
                  <a:lnTo>
                    <a:pt x="3199" y="1014"/>
                  </a:lnTo>
                  <a:lnTo>
                    <a:pt x="3172" y="986"/>
                  </a:lnTo>
                  <a:lnTo>
                    <a:pt x="3146" y="958"/>
                  </a:lnTo>
                  <a:lnTo>
                    <a:pt x="3124" y="925"/>
                  </a:lnTo>
                  <a:lnTo>
                    <a:pt x="3104" y="892"/>
                  </a:lnTo>
                  <a:lnTo>
                    <a:pt x="3088" y="857"/>
                  </a:lnTo>
                  <a:lnTo>
                    <a:pt x="3074" y="820"/>
                  </a:lnTo>
                  <a:lnTo>
                    <a:pt x="3063" y="780"/>
                  </a:lnTo>
                  <a:lnTo>
                    <a:pt x="3053" y="740"/>
                  </a:lnTo>
                  <a:lnTo>
                    <a:pt x="3045" y="698"/>
                  </a:lnTo>
                  <a:lnTo>
                    <a:pt x="3040" y="654"/>
                  </a:lnTo>
                  <a:lnTo>
                    <a:pt x="3035" y="610"/>
                  </a:lnTo>
                  <a:lnTo>
                    <a:pt x="3031" y="564"/>
                  </a:lnTo>
                  <a:lnTo>
                    <a:pt x="3030" y="516"/>
                  </a:lnTo>
                  <a:lnTo>
                    <a:pt x="3029" y="468"/>
                  </a:lnTo>
                  <a:lnTo>
                    <a:pt x="3029" y="419"/>
                  </a:lnTo>
                  <a:lnTo>
                    <a:pt x="3030" y="317"/>
                  </a:lnTo>
                  <a:lnTo>
                    <a:pt x="3034" y="214"/>
                  </a:lnTo>
                  <a:lnTo>
                    <a:pt x="3036" y="108"/>
                  </a:lnTo>
                  <a:lnTo>
                    <a:pt x="303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77000">
                  <a:schemeClr val="bg1">
                    <a:lumMod val="85000"/>
                  </a:schemeClr>
                </a:gs>
                <a:gs pos="37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5ED37527-DF87-40A3-B11B-EBD5E87E3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4280" y="5034396"/>
              <a:ext cx="1457326" cy="41276"/>
            </a:xfrm>
            <a:custGeom>
              <a:avLst/>
              <a:gdLst>
                <a:gd name="T0" fmla="*/ 53 w 3673"/>
                <a:gd name="T1" fmla="*/ 0 h 105"/>
                <a:gd name="T2" fmla="*/ 3621 w 3673"/>
                <a:gd name="T3" fmla="*/ 0 h 105"/>
                <a:gd name="T4" fmla="*/ 3631 w 3673"/>
                <a:gd name="T5" fmla="*/ 2 h 105"/>
                <a:gd name="T6" fmla="*/ 3640 w 3673"/>
                <a:gd name="T7" fmla="*/ 5 h 105"/>
                <a:gd name="T8" fmla="*/ 3650 w 3673"/>
                <a:gd name="T9" fmla="*/ 10 h 105"/>
                <a:gd name="T10" fmla="*/ 3658 w 3673"/>
                <a:gd name="T11" fmla="*/ 15 h 105"/>
                <a:gd name="T12" fmla="*/ 3664 w 3673"/>
                <a:gd name="T13" fmla="*/ 24 h 105"/>
                <a:gd name="T14" fmla="*/ 3668 w 3673"/>
                <a:gd name="T15" fmla="*/ 33 h 105"/>
                <a:gd name="T16" fmla="*/ 3672 w 3673"/>
                <a:gd name="T17" fmla="*/ 42 h 105"/>
                <a:gd name="T18" fmla="*/ 3673 w 3673"/>
                <a:gd name="T19" fmla="*/ 53 h 105"/>
                <a:gd name="T20" fmla="*/ 3673 w 3673"/>
                <a:gd name="T21" fmla="*/ 53 h 105"/>
                <a:gd name="T22" fmla="*/ 3672 w 3673"/>
                <a:gd name="T23" fmla="*/ 63 h 105"/>
                <a:gd name="T24" fmla="*/ 3668 w 3673"/>
                <a:gd name="T25" fmla="*/ 73 h 105"/>
                <a:gd name="T26" fmla="*/ 3664 w 3673"/>
                <a:gd name="T27" fmla="*/ 81 h 105"/>
                <a:gd name="T28" fmla="*/ 3658 w 3673"/>
                <a:gd name="T29" fmla="*/ 90 h 105"/>
                <a:gd name="T30" fmla="*/ 3650 w 3673"/>
                <a:gd name="T31" fmla="*/ 95 h 105"/>
                <a:gd name="T32" fmla="*/ 3640 w 3673"/>
                <a:gd name="T33" fmla="*/ 100 h 105"/>
                <a:gd name="T34" fmla="*/ 3631 w 3673"/>
                <a:gd name="T35" fmla="*/ 103 h 105"/>
                <a:gd name="T36" fmla="*/ 3621 w 3673"/>
                <a:gd name="T37" fmla="*/ 105 h 105"/>
                <a:gd name="T38" fmla="*/ 53 w 3673"/>
                <a:gd name="T39" fmla="*/ 105 h 105"/>
                <a:gd name="T40" fmla="*/ 42 w 3673"/>
                <a:gd name="T41" fmla="*/ 103 h 105"/>
                <a:gd name="T42" fmla="*/ 32 w 3673"/>
                <a:gd name="T43" fmla="*/ 100 h 105"/>
                <a:gd name="T44" fmla="*/ 24 w 3673"/>
                <a:gd name="T45" fmla="*/ 95 h 105"/>
                <a:gd name="T46" fmla="*/ 16 w 3673"/>
                <a:gd name="T47" fmla="*/ 90 h 105"/>
                <a:gd name="T48" fmla="*/ 9 w 3673"/>
                <a:gd name="T49" fmla="*/ 81 h 105"/>
                <a:gd name="T50" fmla="*/ 4 w 3673"/>
                <a:gd name="T51" fmla="*/ 73 h 105"/>
                <a:gd name="T52" fmla="*/ 2 w 3673"/>
                <a:gd name="T53" fmla="*/ 63 h 105"/>
                <a:gd name="T54" fmla="*/ 0 w 3673"/>
                <a:gd name="T55" fmla="*/ 53 h 105"/>
                <a:gd name="T56" fmla="*/ 0 w 3673"/>
                <a:gd name="T57" fmla="*/ 53 h 105"/>
                <a:gd name="T58" fmla="*/ 2 w 3673"/>
                <a:gd name="T59" fmla="*/ 42 h 105"/>
                <a:gd name="T60" fmla="*/ 4 w 3673"/>
                <a:gd name="T61" fmla="*/ 33 h 105"/>
                <a:gd name="T62" fmla="*/ 9 w 3673"/>
                <a:gd name="T63" fmla="*/ 24 h 105"/>
                <a:gd name="T64" fmla="*/ 16 w 3673"/>
                <a:gd name="T65" fmla="*/ 15 h 105"/>
                <a:gd name="T66" fmla="*/ 24 w 3673"/>
                <a:gd name="T67" fmla="*/ 10 h 105"/>
                <a:gd name="T68" fmla="*/ 32 w 3673"/>
                <a:gd name="T69" fmla="*/ 5 h 105"/>
                <a:gd name="T70" fmla="*/ 42 w 3673"/>
                <a:gd name="T71" fmla="*/ 2 h 105"/>
                <a:gd name="T72" fmla="*/ 53 w 3673"/>
                <a:gd name="T7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73" h="105">
                  <a:moveTo>
                    <a:pt x="53" y="0"/>
                  </a:moveTo>
                  <a:lnTo>
                    <a:pt x="3621" y="0"/>
                  </a:lnTo>
                  <a:lnTo>
                    <a:pt x="3631" y="2"/>
                  </a:lnTo>
                  <a:lnTo>
                    <a:pt x="3640" y="5"/>
                  </a:lnTo>
                  <a:lnTo>
                    <a:pt x="3650" y="10"/>
                  </a:lnTo>
                  <a:lnTo>
                    <a:pt x="3658" y="15"/>
                  </a:lnTo>
                  <a:lnTo>
                    <a:pt x="3664" y="24"/>
                  </a:lnTo>
                  <a:lnTo>
                    <a:pt x="3668" y="33"/>
                  </a:lnTo>
                  <a:lnTo>
                    <a:pt x="3672" y="42"/>
                  </a:lnTo>
                  <a:lnTo>
                    <a:pt x="3673" y="53"/>
                  </a:lnTo>
                  <a:lnTo>
                    <a:pt x="3673" y="53"/>
                  </a:lnTo>
                  <a:lnTo>
                    <a:pt x="3672" y="63"/>
                  </a:lnTo>
                  <a:lnTo>
                    <a:pt x="3668" y="73"/>
                  </a:lnTo>
                  <a:lnTo>
                    <a:pt x="3664" y="81"/>
                  </a:lnTo>
                  <a:lnTo>
                    <a:pt x="3658" y="90"/>
                  </a:lnTo>
                  <a:lnTo>
                    <a:pt x="3650" y="95"/>
                  </a:lnTo>
                  <a:lnTo>
                    <a:pt x="3640" y="100"/>
                  </a:lnTo>
                  <a:lnTo>
                    <a:pt x="3631" y="103"/>
                  </a:lnTo>
                  <a:lnTo>
                    <a:pt x="3621" y="105"/>
                  </a:lnTo>
                  <a:lnTo>
                    <a:pt x="53" y="105"/>
                  </a:lnTo>
                  <a:lnTo>
                    <a:pt x="42" y="103"/>
                  </a:lnTo>
                  <a:lnTo>
                    <a:pt x="32" y="100"/>
                  </a:lnTo>
                  <a:lnTo>
                    <a:pt x="24" y="95"/>
                  </a:lnTo>
                  <a:lnTo>
                    <a:pt x="16" y="90"/>
                  </a:lnTo>
                  <a:lnTo>
                    <a:pt x="9" y="81"/>
                  </a:lnTo>
                  <a:lnTo>
                    <a:pt x="4" y="73"/>
                  </a:lnTo>
                  <a:lnTo>
                    <a:pt x="2" y="63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2" y="42"/>
                  </a:lnTo>
                  <a:lnTo>
                    <a:pt x="4" y="33"/>
                  </a:lnTo>
                  <a:lnTo>
                    <a:pt x="9" y="24"/>
                  </a:lnTo>
                  <a:lnTo>
                    <a:pt x="16" y="15"/>
                  </a:lnTo>
                  <a:lnTo>
                    <a:pt x="24" y="10"/>
                  </a:lnTo>
                  <a:lnTo>
                    <a:pt x="32" y="5"/>
                  </a:lnTo>
                  <a:lnTo>
                    <a:pt x="42" y="2"/>
                  </a:lnTo>
                  <a:lnTo>
                    <a:pt x="53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65000"/>
                  </a:schemeClr>
                </a:gs>
                <a:gs pos="44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4813714F-1AD5-4974-91F1-D9DA0482C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41" y="1664133"/>
              <a:ext cx="4233864" cy="2935289"/>
            </a:xfrm>
            <a:custGeom>
              <a:avLst/>
              <a:gdLst>
                <a:gd name="T0" fmla="*/ 10459 w 10666"/>
                <a:gd name="T1" fmla="*/ 0 h 7397"/>
                <a:gd name="T2" fmla="*/ 10500 w 10666"/>
                <a:gd name="T3" fmla="*/ 5 h 7397"/>
                <a:gd name="T4" fmla="*/ 10539 w 10666"/>
                <a:gd name="T5" fmla="*/ 16 h 7397"/>
                <a:gd name="T6" fmla="*/ 10575 w 10666"/>
                <a:gd name="T7" fmla="*/ 36 h 7397"/>
                <a:gd name="T8" fmla="*/ 10605 w 10666"/>
                <a:gd name="T9" fmla="*/ 61 h 7397"/>
                <a:gd name="T10" fmla="*/ 10630 w 10666"/>
                <a:gd name="T11" fmla="*/ 91 h 7397"/>
                <a:gd name="T12" fmla="*/ 10650 w 10666"/>
                <a:gd name="T13" fmla="*/ 127 h 7397"/>
                <a:gd name="T14" fmla="*/ 10661 w 10666"/>
                <a:gd name="T15" fmla="*/ 166 h 7397"/>
                <a:gd name="T16" fmla="*/ 10666 w 10666"/>
                <a:gd name="T17" fmla="*/ 207 h 7397"/>
                <a:gd name="T18" fmla="*/ 10665 w 10666"/>
                <a:gd name="T19" fmla="*/ 7211 h 7397"/>
                <a:gd name="T20" fmla="*/ 10657 w 10666"/>
                <a:gd name="T21" fmla="*/ 7251 h 7397"/>
                <a:gd name="T22" fmla="*/ 10641 w 10666"/>
                <a:gd name="T23" fmla="*/ 7288 h 7397"/>
                <a:gd name="T24" fmla="*/ 10619 w 10666"/>
                <a:gd name="T25" fmla="*/ 7321 h 7397"/>
                <a:gd name="T26" fmla="*/ 10591 w 10666"/>
                <a:gd name="T27" fmla="*/ 7350 h 7397"/>
                <a:gd name="T28" fmla="*/ 10557 w 10666"/>
                <a:gd name="T29" fmla="*/ 7372 h 7397"/>
                <a:gd name="T30" fmla="*/ 10520 w 10666"/>
                <a:gd name="T31" fmla="*/ 7388 h 7397"/>
                <a:gd name="T32" fmla="*/ 10480 w 10666"/>
                <a:gd name="T33" fmla="*/ 7396 h 7397"/>
                <a:gd name="T34" fmla="*/ 207 w 10666"/>
                <a:gd name="T35" fmla="*/ 7397 h 7397"/>
                <a:gd name="T36" fmla="*/ 165 w 10666"/>
                <a:gd name="T37" fmla="*/ 7393 h 7397"/>
                <a:gd name="T38" fmla="*/ 126 w 10666"/>
                <a:gd name="T39" fmla="*/ 7381 h 7397"/>
                <a:gd name="T40" fmla="*/ 91 w 10666"/>
                <a:gd name="T41" fmla="*/ 7361 h 7397"/>
                <a:gd name="T42" fmla="*/ 60 w 10666"/>
                <a:gd name="T43" fmla="*/ 7336 h 7397"/>
                <a:gd name="T44" fmla="*/ 34 w 10666"/>
                <a:gd name="T45" fmla="*/ 7306 h 7397"/>
                <a:gd name="T46" fmla="*/ 16 w 10666"/>
                <a:gd name="T47" fmla="*/ 7270 h 7397"/>
                <a:gd name="T48" fmla="*/ 3 w 10666"/>
                <a:gd name="T49" fmla="*/ 7232 h 7397"/>
                <a:gd name="T50" fmla="*/ 0 w 10666"/>
                <a:gd name="T51" fmla="*/ 7190 h 7397"/>
                <a:gd name="T52" fmla="*/ 1 w 10666"/>
                <a:gd name="T53" fmla="*/ 186 h 7397"/>
                <a:gd name="T54" fmla="*/ 9 w 10666"/>
                <a:gd name="T55" fmla="*/ 146 h 7397"/>
                <a:gd name="T56" fmla="*/ 24 w 10666"/>
                <a:gd name="T57" fmla="*/ 109 h 7397"/>
                <a:gd name="T58" fmla="*/ 47 w 10666"/>
                <a:gd name="T59" fmla="*/ 75 h 7397"/>
                <a:gd name="T60" fmla="*/ 75 w 10666"/>
                <a:gd name="T61" fmla="*/ 47 h 7397"/>
                <a:gd name="T62" fmla="*/ 108 w 10666"/>
                <a:gd name="T63" fmla="*/ 25 h 7397"/>
                <a:gd name="T64" fmla="*/ 146 w 10666"/>
                <a:gd name="T65" fmla="*/ 9 h 7397"/>
                <a:gd name="T66" fmla="*/ 186 w 10666"/>
                <a:gd name="T67" fmla="*/ 1 h 7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666" h="7397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7190"/>
                  </a:lnTo>
                  <a:lnTo>
                    <a:pt x="10665" y="7211"/>
                  </a:lnTo>
                  <a:lnTo>
                    <a:pt x="10661" y="7232"/>
                  </a:lnTo>
                  <a:lnTo>
                    <a:pt x="10657" y="7251"/>
                  </a:lnTo>
                  <a:lnTo>
                    <a:pt x="10650" y="7270"/>
                  </a:lnTo>
                  <a:lnTo>
                    <a:pt x="10641" y="7288"/>
                  </a:lnTo>
                  <a:lnTo>
                    <a:pt x="10630" y="7306"/>
                  </a:lnTo>
                  <a:lnTo>
                    <a:pt x="10619" y="7321"/>
                  </a:lnTo>
                  <a:lnTo>
                    <a:pt x="10605" y="7336"/>
                  </a:lnTo>
                  <a:lnTo>
                    <a:pt x="10591" y="7350"/>
                  </a:lnTo>
                  <a:lnTo>
                    <a:pt x="10575" y="7361"/>
                  </a:lnTo>
                  <a:lnTo>
                    <a:pt x="10557" y="7372"/>
                  </a:lnTo>
                  <a:lnTo>
                    <a:pt x="10539" y="7381"/>
                  </a:lnTo>
                  <a:lnTo>
                    <a:pt x="10520" y="7388"/>
                  </a:lnTo>
                  <a:lnTo>
                    <a:pt x="10500" y="7393"/>
                  </a:lnTo>
                  <a:lnTo>
                    <a:pt x="10480" y="7396"/>
                  </a:lnTo>
                  <a:lnTo>
                    <a:pt x="10459" y="7397"/>
                  </a:lnTo>
                  <a:lnTo>
                    <a:pt x="207" y="7397"/>
                  </a:lnTo>
                  <a:lnTo>
                    <a:pt x="186" y="7396"/>
                  </a:lnTo>
                  <a:lnTo>
                    <a:pt x="165" y="7393"/>
                  </a:lnTo>
                  <a:lnTo>
                    <a:pt x="146" y="7388"/>
                  </a:lnTo>
                  <a:lnTo>
                    <a:pt x="126" y="7381"/>
                  </a:lnTo>
                  <a:lnTo>
                    <a:pt x="108" y="7372"/>
                  </a:lnTo>
                  <a:lnTo>
                    <a:pt x="91" y="7361"/>
                  </a:lnTo>
                  <a:lnTo>
                    <a:pt x="75" y="7350"/>
                  </a:lnTo>
                  <a:lnTo>
                    <a:pt x="60" y="7336"/>
                  </a:lnTo>
                  <a:lnTo>
                    <a:pt x="47" y="7321"/>
                  </a:lnTo>
                  <a:lnTo>
                    <a:pt x="34" y="7306"/>
                  </a:lnTo>
                  <a:lnTo>
                    <a:pt x="24" y="7288"/>
                  </a:lnTo>
                  <a:lnTo>
                    <a:pt x="16" y="7270"/>
                  </a:lnTo>
                  <a:lnTo>
                    <a:pt x="9" y="7251"/>
                  </a:lnTo>
                  <a:lnTo>
                    <a:pt x="3" y="7232"/>
                  </a:lnTo>
                  <a:lnTo>
                    <a:pt x="1" y="7211"/>
                  </a:lnTo>
                  <a:lnTo>
                    <a:pt x="0" y="7190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4C423E08-144C-4952-B156-DA2D5ABC0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41" y="1664133"/>
              <a:ext cx="4233864" cy="2554289"/>
            </a:xfrm>
            <a:custGeom>
              <a:avLst/>
              <a:gdLst>
                <a:gd name="T0" fmla="*/ 207 w 10666"/>
                <a:gd name="T1" fmla="*/ 0 h 6436"/>
                <a:gd name="T2" fmla="*/ 10459 w 10666"/>
                <a:gd name="T3" fmla="*/ 0 h 6436"/>
                <a:gd name="T4" fmla="*/ 10480 w 10666"/>
                <a:gd name="T5" fmla="*/ 1 h 6436"/>
                <a:gd name="T6" fmla="*/ 10500 w 10666"/>
                <a:gd name="T7" fmla="*/ 5 h 6436"/>
                <a:gd name="T8" fmla="*/ 10520 w 10666"/>
                <a:gd name="T9" fmla="*/ 9 h 6436"/>
                <a:gd name="T10" fmla="*/ 10539 w 10666"/>
                <a:gd name="T11" fmla="*/ 16 h 6436"/>
                <a:gd name="T12" fmla="*/ 10557 w 10666"/>
                <a:gd name="T13" fmla="*/ 25 h 6436"/>
                <a:gd name="T14" fmla="*/ 10575 w 10666"/>
                <a:gd name="T15" fmla="*/ 36 h 6436"/>
                <a:gd name="T16" fmla="*/ 10591 w 10666"/>
                <a:gd name="T17" fmla="*/ 47 h 6436"/>
                <a:gd name="T18" fmla="*/ 10605 w 10666"/>
                <a:gd name="T19" fmla="*/ 61 h 6436"/>
                <a:gd name="T20" fmla="*/ 10619 w 10666"/>
                <a:gd name="T21" fmla="*/ 75 h 6436"/>
                <a:gd name="T22" fmla="*/ 10630 w 10666"/>
                <a:gd name="T23" fmla="*/ 91 h 6436"/>
                <a:gd name="T24" fmla="*/ 10641 w 10666"/>
                <a:gd name="T25" fmla="*/ 109 h 6436"/>
                <a:gd name="T26" fmla="*/ 10650 w 10666"/>
                <a:gd name="T27" fmla="*/ 127 h 6436"/>
                <a:gd name="T28" fmla="*/ 10657 w 10666"/>
                <a:gd name="T29" fmla="*/ 146 h 6436"/>
                <a:gd name="T30" fmla="*/ 10661 w 10666"/>
                <a:gd name="T31" fmla="*/ 166 h 6436"/>
                <a:gd name="T32" fmla="*/ 10665 w 10666"/>
                <a:gd name="T33" fmla="*/ 186 h 6436"/>
                <a:gd name="T34" fmla="*/ 10666 w 10666"/>
                <a:gd name="T35" fmla="*/ 207 h 6436"/>
                <a:gd name="T36" fmla="*/ 10666 w 10666"/>
                <a:gd name="T37" fmla="*/ 6436 h 6436"/>
                <a:gd name="T38" fmla="*/ 0 w 10666"/>
                <a:gd name="T39" fmla="*/ 6436 h 6436"/>
                <a:gd name="T40" fmla="*/ 0 w 10666"/>
                <a:gd name="T41" fmla="*/ 207 h 6436"/>
                <a:gd name="T42" fmla="*/ 1 w 10666"/>
                <a:gd name="T43" fmla="*/ 186 h 6436"/>
                <a:gd name="T44" fmla="*/ 3 w 10666"/>
                <a:gd name="T45" fmla="*/ 166 h 6436"/>
                <a:gd name="T46" fmla="*/ 9 w 10666"/>
                <a:gd name="T47" fmla="*/ 146 h 6436"/>
                <a:gd name="T48" fmla="*/ 16 w 10666"/>
                <a:gd name="T49" fmla="*/ 127 h 6436"/>
                <a:gd name="T50" fmla="*/ 24 w 10666"/>
                <a:gd name="T51" fmla="*/ 109 h 6436"/>
                <a:gd name="T52" fmla="*/ 34 w 10666"/>
                <a:gd name="T53" fmla="*/ 91 h 6436"/>
                <a:gd name="T54" fmla="*/ 47 w 10666"/>
                <a:gd name="T55" fmla="*/ 75 h 6436"/>
                <a:gd name="T56" fmla="*/ 60 w 10666"/>
                <a:gd name="T57" fmla="*/ 61 h 6436"/>
                <a:gd name="T58" fmla="*/ 75 w 10666"/>
                <a:gd name="T59" fmla="*/ 47 h 6436"/>
                <a:gd name="T60" fmla="*/ 91 w 10666"/>
                <a:gd name="T61" fmla="*/ 36 h 6436"/>
                <a:gd name="T62" fmla="*/ 108 w 10666"/>
                <a:gd name="T63" fmla="*/ 25 h 6436"/>
                <a:gd name="T64" fmla="*/ 126 w 10666"/>
                <a:gd name="T65" fmla="*/ 16 h 6436"/>
                <a:gd name="T66" fmla="*/ 146 w 10666"/>
                <a:gd name="T67" fmla="*/ 9 h 6436"/>
                <a:gd name="T68" fmla="*/ 165 w 10666"/>
                <a:gd name="T69" fmla="*/ 5 h 6436"/>
                <a:gd name="T70" fmla="*/ 186 w 10666"/>
                <a:gd name="T71" fmla="*/ 1 h 6436"/>
                <a:gd name="T72" fmla="*/ 207 w 10666"/>
                <a:gd name="T73" fmla="*/ 0 h 6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666" h="6436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6436"/>
                  </a:lnTo>
                  <a:lnTo>
                    <a:pt x="0" y="6436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Rectangle 10">
              <a:extLst>
                <a:ext uri="{FF2B5EF4-FFF2-40B4-BE49-F238E27FC236}">
                  <a16:creationId xmlns:a16="http://schemas.microsoft.com/office/drawing/2014/main" id="{3F5727D7-920D-4B05-948A-3311BD193D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616" y="1829233"/>
              <a:ext cx="3924302" cy="2224089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9E156F93-7C54-4A3A-88CA-E18A2B928C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616" y="1829233"/>
              <a:ext cx="3924302" cy="4127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5233A5F-BE59-4773-9C92-63D4F33CA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1553" y="3986647"/>
              <a:ext cx="1874839" cy="66675"/>
            </a:xfrm>
            <a:custGeom>
              <a:avLst/>
              <a:gdLst>
                <a:gd name="T0" fmla="*/ 112 w 4724"/>
                <a:gd name="T1" fmla="*/ 0 h 169"/>
                <a:gd name="T2" fmla="*/ 4569 w 4724"/>
                <a:gd name="T3" fmla="*/ 0 h 169"/>
                <a:gd name="T4" fmla="*/ 4724 w 4724"/>
                <a:gd name="T5" fmla="*/ 169 h 169"/>
                <a:gd name="T6" fmla="*/ 0 w 4724"/>
                <a:gd name="T7" fmla="*/ 169 h 169"/>
                <a:gd name="T8" fmla="*/ 112 w 4724"/>
                <a:gd name="T9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24" h="169">
                  <a:moveTo>
                    <a:pt x="112" y="0"/>
                  </a:moveTo>
                  <a:lnTo>
                    <a:pt x="4569" y="0"/>
                  </a:lnTo>
                  <a:lnTo>
                    <a:pt x="4724" y="169"/>
                  </a:lnTo>
                  <a:lnTo>
                    <a:pt x="0" y="169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BDBF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4">
              <a:extLst>
                <a:ext uri="{FF2B5EF4-FFF2-40B4-BE49-F238E27FC236}">
                  <a16:creationId xmlns:a16="http://schemas.microsoft.com/office/drawing/2014/main" id="{66092582-D255-4F27-9E20-FC7D75126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8630" y="1664133"/>
              <a:ext cx="2327275" cy="2503490"/>
            </a:xfrm>
            <a:custGeom>
              <a:avLst/>
              <a:gdLst>
                <a:gd name="T0" fmla="*/ 3815 w 5865"/>
                <a:gd name="T1" fmla="*/ 0 h 6311"/>
                <a:gd name="T2" fmla="*/ 5660 w 5865"/>
                <a:gd name="T3" fmla="*/ 0 h 6311"/>
                <a:gd name="T4" fmla="*/ 5681 w 5865"/>
                <a:gd name="T5" fmla="*/ 1 h 6311"/>
                <a:gd name="T6" fmla="*/ 5702 w 5865"/>
                <a:gd name="T7" fmla="*/ 4 h 6311"/>
                <a:gd name="T8" fmla="*/ 5721 w 5865"/>
                <a:gd name="T9" fmla="*/ 9 h 6311"/>
                <a:gd name="T10" fmla="*/ 5740 w 5865"/>
                <a:gd name="T11" fmla="*/ 16 h 6311"/>
                <a:gd name="T12" fmla="*/ 5758 w 5865"/>
                <a:gd name="T13" fmla="*/ 24 h 6311"/>
                <a:gd name="T14" fmla="*/ 5775 w 5865"/>
                <a:gd name="T15" fmla="*/ 34 h 6311"/>
                <a:gd name="T16" fmla="*/ 5791 w 5865"/>
                <a:gd name="T17" fmla="*/ 46 h 6311"/>
                <a:gd name="T18" fmla="*/ 5805 w 5865"/>
                <a:gd name="T19" fmla="*/ 60 h 6311"/>
                <a:gd name="T20" fmla="*/ 5819 w 5865"/>
                <a:gd name="T21" fmla="*/ 74 h 6311"/>
                <a:gd name="T22" fmla="*/ 5830 w 5865"/>
                <a:gd name="T23" fmla="*/ 90 h 6311"/>
                <a:gd name="T24" fmla="*/ 5841 w 5865"/>
                <a:gd name="T25" fmla="*/ 106 h 6311"/>
                <a:gd name="T26" fmla="*/ 5849 w 5865"/>
                <a:gd name="T27" fmla="*/ 125 h 6311"/>
                <a:gd name="T28" fmla="*/ 5856 w 5865"/>
                <a:gd name="T29" fmla="*/ 143 h 6311"/>
                <a:gd name="T30" fmla="*/ 5861 w 5865"/>
                <a:gd name="T31" fmla="*/ 163 h 6311"/>
                <a:gd name="T32" fmla="*/ 5864 w 5865"/>
                <a:gd name="T33" fmla="*/ 182 h 6311"/>
                <a:gd name="T34" fmla="*/ 5865 w 5865"/>
                <a:gd name="T35" fmla="*/ 203 h 6311"/>
                <a:gd name="T36" fmla="*/ 5865 w 5865"/>
                <a:gd name="T37" fmla="*/ 6311 h 6311"/>
                <a:gd name="T38" fmla="*/ 0 w 5865"/>
                <a:gd name="T39" fmla="*/ 6311 h 6311"/>
                <a:gd name="T40" fmla="*/ 3815 w 5865"/>
                <a:gd name="T41" fmla="*/ 0 h 6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865" h="6311">
                  <a:moveTo>
                    <a:pt x="3815" y="0"/>
                  </a:moveTo>
                  <a:lnTo>
                    <a:pt x="5660" y="0"/>
                  </a:lnTo>
                  <a:lnTo>
                    <a:pt x="5681" y="1"/>
                  </a:lnTo>
                  <a:lnTo>
                    <a:pt x="5702" y="4"/>
                  </a:lnTo>
                  <a:lnTo>
                    <a:pt x="5721" y="9"/>
                  </a:lnTo>
                  <a:lnTo>
                    <a:pt x="5740" y="16"/>
                  </a:lnTo>
                  <a:lnTo>
                    <a:pt x="5758" y="24"/>
                  </a:lnTo>
                  <a:lnTo>
                    <a:pt x="5775" y="34"/>
                  </a:lnTo>
                  <a:lnTo>
                    <a:pt x="5791" y="46"/>
                  </a:lnTo>
                  <a:lnTo>
                    <a:pt x="5805" y="60"/>
                  </a:lnTo>
                  <a:lnTo>
                    <a:pt x="5819" y="74"/>
                  </a:lnTo>
                  <a:lnTo>
                    <a:pt x="5830" y="90"/>
                  </a:lnTo>
                  <a:lnTo>
                    <a:pt x="5841" y="106"/>
                  </a:lnTo>
                  <a:lnTo>
                    <a:pt x="5849" y="125"/>
                  </a:lnTo>
                  <a:lnTo>
                    <a:pt x="5856" y="143"/>
                  </a:lnTo>
                  <a:lnTo>
                    <a:pt x="5861" y="163"/>
                  </a:lnTo>
                  <a:lnTo>
                    <a:pt x="5864" y="182"/>
                  </a:lnTo>
                  <a:lnTo>
                    <a:pt x="5865" y="203"/>
                  </a:lnTo>
                  <a:lnTo>
                    <a:pt x="5865" y="6311"/>
                  </a:lnTo>
                  <a:lnTo>
                    <a:pt x="0" y="6311"/>
                  </a:lnTo>
                  <a:lnTo>
                    <a:pt x="3815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36000"/>
                  </a:schemeClr>
                </a:gs>
                <a:gs pos="50000">
                  <a:schemeClr val="bg1">
                    <a:alpha val="13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>
          <a:xfrm>
            <a:off x="1658416" y="1789223"/>
            <a:ext cx="8670439" cy="410527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ct val="40000"/>
              </a:spcBef>
            </a:pPr>
            <a:r>
              <a:rPr lang="sr-Latn-CS" sz="2400" dirty="0">
                <a:solidFill>
                  <a:schemeClr val="bg1">
                    <a:lumMod val="95000"/>
                  </a:schemeClr>
                </a:solidFill>
              </a:rPr>
              <a:t>Shvatiti razliku između apsolutnih i relativnih varijacija pojave obuhvaćene vremenskom serijom</a:t>
            </a:r>
          </a:p>
          <a:p>
            <a:pPr>
              <a:lnSpc>
                <a:spcPct val="80000"/>
              </a:lnSpc>
              <a:spcBef>
                <a:spcPct val="40000"/>
              </a:spcBef>
            </a:pPr>
            <a:r>
              <a:rPr lang="sr-Latn-CS" sz="2400" dirty="0">
                <a:solidFill>
                  <a:schemeClr val="bg1">
                    <a:lumMod val="95000"/>
                  </a:schemeClr>
                </a:solidFill>
              </a:rPr>
              <a:t>Shvatiti značaj indeksa sa stalnom i promjenljivom bazom</a:t>
            </a:r>
          </a:p>
          <a:p>
            <a:pPr>
              <a:lnSpc>
                <a:spcPct val="80000"/>
              </a:lnSpc>
              <a:spcBef>
                <a:spcPct val="40000"/>
              </a:spcBef>
            </a:pPr>
            <a:r>
              <a:rPr lang="sr-Latn-CS" sz="2400" dirty="0">
                <a:solidFill>
                  <a:schemeClr val="bg1">
                    <a:lumMod val="95000"/>
                  </a:schemeClr>
                </a:solidFill>
              </a:rPr>
              <a:t>Izračunati prosječnu godišnju stopu rasta</a:t>
            </a:r>
          </a:p>
          <a:p>
            <a:pPr>
              <a:lnSpc>
                <a:spcPct val="80000"/>
              </a:lnSpc>
              <a:spcBef>
                <a:spcPct val="40000"/>
              </a:spcBef>
            </a:pPr>
            <a:r>
              <a:rPr lang="sr-Latn-CS" sz="2400" dirty="0">
                <a:solidFill>
                  <a:schemeClr val="bg1">
                    <a:lumMod val="95000"/>
                  </a:schemeClr>
                </a:solidFill>
              </a:rPr>
              <a:t>Preračunati lančane u bazne indekse i obrnuto</a:t>
            </a:r>
          </a:p>
          <a:p>
            <a:pPr>
              <a:lnSpc>
                <a:spcPct val="80000"/>
              </a:lnSpc>
              <a:spcBef>
                <a:spcPct val="40000"/>
              </a:spcBef>
            </a:pPr>
            <a:r>
              <a:rPr lang="sr-Latn-CS" sz="2400" dirty="0">
                <a:solidFill>
                  <a:schemeClr val="bg1">
                    <a:lumMod val="95000"/>
                  </a:schemeClr>
                </a:solidFill>
              </a:rPr>
              <a:t>Interpretirati grupne indekse količina, cijena i vrijednosti</a:t>
            </a:r>
          </a:p>
        </p:txBody>
      </p:sp>
      <p:sp>
        <p:nvSpPr>
          <p:cNvPr id="3" name="Rectangle 2"/>
          <p:cNvSpPr/>
          <p:nvPr/>
        </p:nvSpPr>
        <p:spPr>
          <a:xfrm>
            <a:off x="1772924" y="200978"/>
            <a:ext cx="9256557" cy="589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 algn="ctr">
              <a:lnSpc>
                <a:spcPct val="110000"/>
              </a:lnSpc>
              <a:spcBef>
                <a:spcPts val="1000"/>
              </a:spcBef>
            </a:pPr>
            <a:r>
              <a:rPr lang="sr-Latn-CS" sz="3200" b="1" cap="all">
                <a:solidFill>
                  <a:prstClr val="black"/>
                </a:solidFill>
                <a:latin typeface="Century Gothic"/>
              </a:rPr>
              <a:t>Šta ćemo znati nakon </a:t>
            </a:r>
            <a:r>
              <a:rPr lang="sr-Latn-CS" sz="3200" cap="all">
                <a:solidFill>
                  <a:prstClr val="black"/>
                </a:solidFill>
                <a:latin typeface="Century Gothic"/>
              </a:rPr>
              <a:t>ovog poglavlja?</a:t>
            </a:r>
            <a:endParaRPr lang="en-US" sz="3200" cap="all" dirty="0">
              <a:solidFill>
                <a:prstClr val="black"/>
              </a:solidFill>
              <a:latin typeface="Century Gothic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4762" y="4191000"/>
            <a:ext cx="2169349" cy="216934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12879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5E3F7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594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228600"/>
            <a:ext cx="8242479" cy="1447800"/>
          </a:xfrm>
        </p:spPr>
        <p:txBody>
          <a:bodyPr/>
          <a:lstStyle/>
          <a:p>
            <a:pPr>
              <a:buNone/>
            </a:pPr>
            <a:r>
              <a:rPr lang="sr-Latn-CS" sz="2400" b="1" dirty="0">
                <a:solidFill>
                  <a:srgbClr val="A2DC44"/>
                </a:solidFill>
                <a:latin typeface="+mj-lt"/>
              </a:rPr>
              <a:t>Zadatak br. 1.</a:t>
            </a:r>
          </a:p>
          <a:p>
            <a:pPr marL="0" indent="0">
              <a:buNone/>
            </a:pPr>
            <a:r>
              <a:rPr lang="sr-Latn-CS" sz="2400" dirty="0"/>
              <a:t>Dati su podaci o kretanju proizvodnje jednog preduzeća u periodu od 1985. do 1993. godine:</a:t>
            </a:r>
            <a:endParaRPr lang="en-US" sz="2400" dirty="0"/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2738015"/>
              </p:ext>
            </p:extLst>
          </p:nvPr>
        </p:nvGraphicFramePr>
        <p:xfrm>
          <a:off x="759853" y="1585447"/>
          <a:ext cx="3268014" cy="4609291"/>
        </p:xfrm>
        <a:graphic>
          <a:graphicData uri="http://schemas.openxmlformats.org/drawingml/2006/table">
            <a:tbl>
              <a:tblPr>
                <a:tableStyleId>{18603FDC-E32A-4AB5-989C-0864C3EAD2B8}</a:tableStyleId>
              </a:tblPr>
              <a:tblGrid>
                <a:gridCol w="1179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5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8637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/>
                        <a:t>Godina</a:t>
                      </a:r>
                      <a:endParaRPr lang="en-US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Proizvodnja (000 kom.)</a:t>
                      </a:r>
                      <a:endParaRPr lang="en-US" sz="24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654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1985.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1986.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1987.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1988.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1989.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1990.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1991.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1992.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1993.</a:t>
                      </a:r>
                      <a:endParaRPr lang="en-US" sz="24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19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24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26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29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35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34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35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36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40</a:t>
                      </a:r>
                      <a:endParaRPr lang="en-US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876800" y="1676400"/>
            <a:ext cx="54102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</a:pPr>
            <a:r>
              <a:rPr lang="sr-Latn-CS" sz="2400" dirty="0">
                <a:ea typeface="Times New Roman" pitchFamily="18" charset="0"/>
                <a:cs typeface="Arial" pitchFamily="34" charset="0"/>
              </a:rPr>
              <a:t>a) Izračunati lančane i bazne indekse sa bazom u 1989. godini.</a:t>
            </a:r>
            <a:endParaRPr lang="en-US" sz="2400" dirty="0"/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</a:pPr>
            <a:r>
              <a:rPr lang="sr-Latn-CS" sz="2400" dirty="0">
                <a:ea typeface="Times New Roman" pitchFamily="18" charset="0"/>
                <a:cs typeface="Arial" pitchFamily="34" charset="0"/>
              </a:rPr>
              <a:t>b) Izvršiti transformaciju lančanih indeksa u bazne indekse sa bazom u 1989. godini.</a:t>
            </a:r>
            <a:endParaRPr lang="en-US" sz="2400" dirty="0"/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</a:pPr>
            <a:r>
              <a:rPr lang="sr-Latn-CS" sz="2400" dirty="0">
                <a:ea typeface="Times New Roman" pitchFamily="18" charset="0"/>
                <a:cs typeface="Arial" pitchFamily="34" charset="0"/>
              </a:rPr>
              <a:t>c) Izračunati prosječnu godišnju stopu rasta posmatrane pojave, na osnovu početnih podataka i lančanih indeksa;</a:t>
            </a:r>
            <a:endParaRPr lang="en-US" sz="2400" dirty="0"/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</a:pPr>
            <a:r>
              <a:rPr lang="sr-Latn-CS" sz="2400" dirty="0">
                <a:ea typeface="Times New Roman" pitchFamily="18" charset="0"/>
                <a:cs typeface="Arial" pitchFamily="34" charset="0"/>
              </a:rPr>
              <a:t>d) Kolika proizvodnja može da se očekuje u 1995. godini, ako se ispoljeni rast nastavi?</a:t>
            </a:r>
            <a:endParaRPr lang="en-US" sz="2400" dirty="0"/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</a:pPr>
            <a:r>
              <a:rPr lang="sr-Latn-CS" sz="2400" dirty="0">
                <a:ea typeface="Times New Roman" pitchFamily="18" charset="0"/>
                <a:cs typeface="Arial" pitchFamily="34" charset="0"/>
              </a:rPr>
              <a:t>e) U kojoj godini će pojava dostići nivo od 48 hiljada komada proizvoda?</a:t>
            </a:r>
            <a:endParaRPr lang="sr-Latn-CS" sz="2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5E3F7"/>
              </a:solidFill>
            </a:endParaRPr>
          </a:p>
        </p:txBody>
      </p:sp>
      <p:sp>
        <p:nvSpPr>
          <p:cNvPr id="6" name="Flowchart: Document 5"/>
          <p:cNvSpPr/>
          <p:nvPr/>
        </p:nvSpPr>
        <p:spPr>
          <a:xfrm>
            <a:off x="4752037" y="1585447"/>
            <a:ext cx="6761676" cy="4853990"/>
          </a:xfrm>
          <a:prstGeom prst="flowChartDocument">
            <a:avLst/>
          </a:prstGeom>
          <a:noFill/>
          <a:ln w="76200">
            <a:gradFill>
              <a:gsLst>
                <a:gs pos="0">
                  <a:srgbClr val="009999"/>
                </a:gs>
                <a:gs pos="74000">
                  <a:srgbClr val="92D050"/>
                </a:gs>
                <a:gs pos="83000">
                  <a:srgbClr val="A3FFFF"/>
                </a:gs>
                <a:gs pos="100000">
                  <a:srgbClr val="A3FFF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57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114299"/>
            <a:ext cx="11590606" cy="672255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88" y="272775"/>
            <a:ext cx="8183880" cy="5364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cap="all" dirty="0">
                <a:latin typeface="+mj-lt"/>
              </a:rPr>
              <a:t>Lančani i bazni indeksi...</a:t>
            </a:r>
            <a:endParaRPr lang="en-US" cap="all" dirty="0">
              <a:latin typeface="+mj-lt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4433192"/>
              </p:ext>
            </p:extLst>
          </p:nvPr>
        </p:nvGraphicFramePr>
        <p:xfrm>
          <a:off x="2133600" y="1066800"/>
          <a:ext cx="7848600" cy="4389120"/>
        </p:xfrm>
        <a:graphic>
          <a:graphicData uri="http://schemas.openxmlformats.org/drawingml/2006/table">
            <a:tbl>
              <a:tblPr>
                <a:tableStyleId>{18603FDC-E32A-4AB5-989C-0864C3EAD2B8}</a:tableStyleId>
              </a:tblPr>
              <a:tblGrid>
                <a:gridCol w="11163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3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124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62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4182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/>
                        <a:t>Godina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Proizvodnja (nivo)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/>
                        <a:t>Lančani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indeksi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2400" dirty="0"/>
                        <a:t>Bazni indeksi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1989 = 100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67945" marR="67945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3818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1985.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1986.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1987.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1988.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1989.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1990.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1991.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1992.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1993.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19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24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26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29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35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34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35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36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40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-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(24/19) </a:t>
                      </a:r>
                      <a:r>
                        <a:rPr lang="en-US" sz="2400" baseline="30000" dirty="0"/>
                        <a:t>.</a:t>
                      </a:r>
                      <a:r>
                        <a:rPr lang="en-US" sz="2400" dirty="0"/>
                        <a:t>100 = 126.3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(26/24) </a:t>
                      </a:r>
                      <a:r>
                        <a:rPr lang="en-US" sz="2400" baseline="30000" dirty="0"/>
                        <a:t>.</a:t>
                      </a:r>
                      <a:r>
                        <a:rPr lang="en-US" sz="2400" dirty="0"/>
                        <a:t>100 = 108.3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(29/26) </a:t>
                      </a:r>
                      <a:r>
                        <a:rPr lang="en-US" sz="2400" baseline="30000" dirty="0"/>
                        <a:t>.</a:t>
                      </a:r>
                      <a:r>
                        <a:rPr lang="en-US" sz="2400" dirty="0"/>
                        <a:t>100 = 111.5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(35/29) </a:t>
                      </a:r>
                      <a:r>
                        <a:rPr lang="en-US" sz="2400" baseline="30000" dirty="0"/>
                        <a:t>.</a:t>
                      </a:r>
                      <a:r>
                        <a:rPr lang="en-US" sz="2400" dirty="0"/>
                        <a:t>100 = 120.7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(34/35) </a:t>
                      </a:r>
                      <a:r>
                        <a:rPr lang="en-US" sz="2400" baseline="30000" dirty="0"/>
                        <a:t>.</a:t>
                      </a:r>
                      <a:r>
                        <a:rPr lang="en-US" sz="2400" dirty="0"/>
                        <a:t>100 =  97.1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(35/34) </a:t>
                      </a:r>
                      <a:r>
                        <a:rPr lang="en-US" sz="2400" baseline="30000" dirty="0"/>
                        <a:t>.</a:t>
                      </a:r>
                      <a:r>
                        <a:rPr lang="en-US" sz="2400" dirty="0"/>
                        <a:t>100 = 102.9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(36/35) </a:t>
                      </a:r>
                      <a:r>
                        <a:rPr lang="en-US" sz="2400" baseline="30000" dirty="0"/>
                        <a:t>.</a:t>
                      </a:r>
                      <a:r>
                        <a:rPr lang="en-US" sz="2400" dirty="0"/>
                        <a:t>100 = 102.9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(40/36) </a:t>
                      </a:r>
                      <a:r>
                        <a:rPr lang="en-US" sz="2400" baseline="30000" dirty="0"/>
                        <a:t>.</a:t>
                      </a:r>
                      <a:r>
                        <a:rPr lang="en-US" sz="2400" dirty="0"/>
                        <a:t>100 = 111.1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 dirty="0"/>
                        <a:t>54.3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 dirty="0"/>
                        <a:t>68.6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 dirty="0"/>
                        <a:t>74.3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 dirty="0"/>
                        <a:t>82.9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 dirty="0"/>
                        <a:t>100.0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 dirty="0"/>
                        <a:t>97.1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 dirty="0"/>
                        <a:t>100.0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 dirty="0"/>
                        <a:t>102.9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 dirty="0"/>
                        <a:t>114.3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67945" marR="67945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5E3F7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47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114299"/>
            <a:ext cx="11590606" cy="6722551"/>
          </a:xfrm>
          <a:prstGeom prst="rect">
            <a:avLst/>
          </a:prstGeom>
        </p:spPr>
      </p:pic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8698608"/>
              </p:ext>
            </p:extLst>
          </p:nvPr>
        </p:nvGraphicFramePr>
        <p:xfrm>
          <a:off x="2057400" y="1143000"/>
          <a:ext cx="8001000" cy="4419602"/>
        </p:xfrm>
        <a:graphic>
          <a:graphicData uri="http://schemas.openxmlformats.org/drawingml/2006/table">
            <a:tbl>
              <a:tblPr>
                <a:tableStyleId>{638B1855-1B75-4FBE-930C-398BA8C253C6}</a:tableStyleId>
              </a:tblPr>
              <a:tblGrid>
                <a:gridCol w="10460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81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668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03564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r-Latn-BA" sz="2400" dirty="0"/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/>
                        <a:t>Godina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Lančani indeksi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2400" dirty="0"/>
                        <a:t>Bazni indeksi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1989 = 10</a:t>
                      </a:r>
                      <a:r>
                        <a:rPr lang="sr-Latn-BA" sz="2400" dirty="0"/>
                        <a:t>0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782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1985.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-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2400" dirty="0"/>
                        <a:t>68.6/126.3=54.3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782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1986.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126.3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2400" dirty="0"/>
                        <a:t>74.3/108.3=68.6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782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1987.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108.3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2400" dirty="0"/>
                        <a:t>82.9/111.5=74.3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782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1988.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111.5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2400" dirty="0"/>
                        <a:t>100/120.7=82.9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782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1989.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120.7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2400" dirty="0"/>
                        <a:t>100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782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1990.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97.1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2400" dirty="0"/>
                        <a:t>97.1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782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1991.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102.9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2400" dirty="0"/>
                        <a:t>(102.9*97.1)/100=100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1782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1992.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102.9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2400" dirty="0"/>
                        <a:t>(100*102.9)/100=102.9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1782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1993.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111.1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2400" dirty="0"/>
                        <a:t>(102.9*111.1)/100=114.3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21252" marR="21252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4" name="Content Placeholder 2"/>
          <p:cNvSpPr txBox="1">
            <a:spLocks/>
          </p:cNvSpPr>
          <p:nvPr/>
        </p:nvSpPr>
        <p:spPr>
          <a:xfrm>
            <a:off x="172362" y="173865"/>
            <a:ext cx="8183880" cy="536448"/>
          </a:xfrm>
          <a:prstGeom prst="rect">
            <a:avLst/>
          </a:prstGeom>
        </p:spPr>
        <p:txBody>
          <a:bodyPr vert="horz" lIns="182880" tIns="91440">
            <a:noAutofit/>
          </a:bodyPr>
          <a:lstStyle/>
          <a:p>
            <a:pPr>
              <a:spcBef>
                <a:spcPts val="250"/>
              </a:spcBef>
              <a:buClr>
                <a:schemeClr val="accent1"/>
              </a:buClr>
              <a:buSzPct val="80000"/>
              <a:defRPr/>
            </a:pPr>
            <a:r>
              <a:rPr lang="sr-Latn-BA" sz="2800" cap="all" dirty="0">
                <a:latin typeface="+mj-lt"/>
              </a:rPr>
              <a:t>Transformacija indeksa...</a:t>
            </a:r>
            <a:endParaRPr lang="en-US" sz="2800" cap="all" dirty="0">
              <a:latin typeface="+mj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5E3F7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870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66"/>
          <p:cNvPicPr>
            <a:picLocks noChangeAspect="1"/>
          </p:cNvPicPr>
          <p:nvPr/>
        </p:nvPicPr>
        <p:blipFill>
          <a:blip r:embed="rId3" cstate="email">
            <a:duotone>
              <a:prstClr val="black"/>
              <a:srgbClr val="66FF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560" y="2976781"/>
            <a:ext cx="4124766" cy="802932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4" cstate="email">
            <a:duotone>
              <a:prstClr val="black"/>
              <a:srgbClr val="66FF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70711"/>
            <a:ext cx="4262966" cy="1133530"/>
          </a:xfrm>
          <a:prstGeom prst="rect">
            <a:avLst/>
          </a:prstGeom>
        </p:spPr>
      </p:pic>
      <p:sp>
        <p:nvSpPr>
          <p:cNvPr id="63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4506989" y="868884"/>
            <a:ext cx="1260435" cy="10270212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732785" y="80743"/>
            <a:ext cx="8183880" cy="536448"/>
          </a:xfrm>
          <a:prstGeom prst="rect">
            <a:avLst/>
          </a:prstGeom>
        </p:spPr>
        <p:txBody>
          <a:bodyPr vert="horz" lIns="182880" tIns="91440">
            <a:noAutofit/>
          </a:bodyPr>
          <a:lstStyle/>
          <a:p>
            <a:pPr>
              <a:spcBef>
                <a:spcPts val="250"/>
              </a:spcBef>
              <a:buClr>
                <a:schemeClr val="accent1"/>
              </a:buClr>
              <a:buSzPct val="80000"/>
              <a:defRPr/>
            </a:pPr>
            <a:r>
              <a:rPr lang="sr-Latn-BA" sz="3200" b="1" cap="all">
                <a:latin typeface="+mj-lt"/>
              </a:rPr>
              <a:t>Prosječna godišnja </a:t>
            </a:r>
            <a:r>
              <a:rPr lang="sr-Latn-BA" sz="3200" cap="all" dirty="0">
                <a:latin typeface="+mj-lt"/>
              </a:rPr>
              <a:t>stopa rasta</a:t>
            </a:r>
            <a:endParaRPr lang="en-US" sz="3200" cap="all" dirty="0">
              <a:latin typeface="+mj-lt"/>
            </a:endParaRPr>
          </a:p>
        </p:txBody>
      </p:sp>
      <p:graphicFrame>
        <p:nvGraphicFramePr>
          <p:cNvPr id="18483" name="Object 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7101829"/>
              </p:ext>
            </p:extLst>
          </p:nvPr>
        </p:nvGraphicFramePr>
        <p:xfrm>
          <a:off x="741514" y="1064901"/>
          <a:ext cx="2722904" cy="10396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1" name="Equation" r:id="rId5" imgW="1219200" imgH="469900" progId="Equation.3">
                  <p:embed/>
                </p:oleObj>
              </mc:Choice>
              <mc:Fallback>
                <p:oleObj name="Equation" r:id="rId5" imgW="12192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514" y="1064901"/>
                        <a:ext cx="2722904" cy="103965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82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1606248"/>
              </p:ext>
            </p:extLst>
          </p:nvPr>
        </p:nvGraphicFramePr>
        <p:xfrm>
          <a:off x="1129305" y="2132260"/>
          <a:ext cx="2915478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2" name="Equation" r:id="rId7" imgW="1752600" imgH="508000" progId="Equation.3">
                  <p:embed/>
                </p:oleObj>
              </mc:Choice>
              <mc:Fallback>
                <p:oleObj name="Equation" r:id="rId7" imgW="17526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9305" y="2132260"/>
                        <a:ext cx="2915478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81" name="Object 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9721193"/>
              </p:ext>
            </p:extLst>
          </p:nvPr>
        </p:nvGraphicFramePr>
        <p:xfrm>
          <a:off x="521648" y="3809351"/>
          <a:ext cx="2619857" cy="9980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3" name="Equation" r:id="rId9" imgW="1269449" imgH="482391" progId="Equation.3">
                  <p:embed/>
                </p:oleObj>
              </mc:Choice>
              <mc:Fallback>
                <p:oleObj name="Equation" r:id="rId9" imgW="1269449" imgH="48239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648" y="3809351"/>
                        <a:ext cx="2619857" cy="99804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2372266"/>
              </p:ext>
            </p:extLst>
          </p:nvPr>
        </p:nvGraphicFramePr>
        <p:xfrm>
          <a:off x="834444" y="3099316"/>
          <a:ext cx="1752600" cy="5277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4" name="Equation" r:id="rId11" imgW="927100" imgH="228600" progId="Equation.3">
                  <p:embed/>
                </p:oleObj>
              </mc:Choice>
              <mc:Fallback>
                <p:oleObj name="Equation" r:id="rId11" imgW="927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4444" y="3099316"/>
                        <a:ext cx="1752600" cy="52775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4319201"/>
              </p:ext>
            </p:extLst>
          </p:nvPr>
        </p:nvGraphicFramePr>
        <p:xfrm>
          <a:off x="615783" y="4874721"/>
          <a:ext cx="3429000" cy="4192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5" name="Equation" r:id="rId13" imgW="1879600" imgH="228600" progId="Equation.3">
                  <p:embed/>
                </p:oleObj>
              </mc:Choice>
              <mc:Fallback>
                <p:oleObj name="Equation" r:id="rId13" imgW="1879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783" y="4874721"/>
                        <a:ext cx="3429000" cy="41926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84" name="Rectangle 5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85" name="Rectangle 53"/>
          <p:cNvSpPr>
            <a:spLocks noChangeArrowheads="1"/>
          </p:cNvSpPr>
          <p:nvPr/>
        </p:nvSpPr>
        <p:spPr bwMode="auto">
          <a:xfrm>
            <a:off x="1524001" y="8726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86" name="Rectangle 54"/>
          <p:cNvSpPr>
            <a:spLocks noChangeArrowheads="1"/>
          </p:cNvSpPr>
          <p:nvPr/>
        </p:nvSpPr>
        <p:spPr bwMode="auto">
          <a:xfrm>
            <a:off x="1524001" y="15298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pitchFamily="34" charset="0"/>
            </a:endParaRPr>
          </a:p>
        </p:txBody>
      </p:sp>
      <p:sp>
        <p:nvSpPr>
          <p:cNvPr id="18487" name="Rectangle 55"/>
          <p:cNvSpPr>
            <a:spLocks noChangeArrowheads="1"/>
          </p:cNvSpPr>
          <p:nvPr/>
        </p:nvSpPr>
        <p:spPr bwMode="auto">
          <a:xfrm>
            <a:off x="1524001" y="22156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528" name="Rectangle 96"/>
          <p:cNvSpPr>
            <a:spLocks noChangeArrowheads="1"/>
          </p:cNvSpPr>
          <p:nvPr/>
        </p:nvSpPr>
        <p:spPr bwMode="auto">
          <a:xfrm>
            <a:off x="1524001" y="241565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pitchFamily="34" charset="0"/>
            </a:endParaRPr>
          </a:p>
        </p:txBody>
      </p:sp>
      <p:sp>
        <p:nvSpPr>
          <p:cNvPr id="18529" name="Rectangle 97"/>
          <p:cNvSpPr>
            <a:spLocks noChangeArrowheads="1"/>
          </p:cNvSpPr>
          <p:nvPr/>
        </p:nvSpPr>
        <p:spPr bwMode="auto">
          <a:xfrm>
            <a:off x="1524001" y="27299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pitchFamily="34" charset="0"/>
            </a:endParaRPr>
          </a:p>
        </p:txBody>
      </p:sp>
      <p:sp>
        <p:nvSpPr>
          <p:cNvPr id="18530" name="Rectangle 98"/>
          <p:cNvSpPr>
            <a:spLocks noChangeArrowheads="1"/>
          </p:cNvSpPr>
          <p:nvPr/>
        </p:nvSpPr>
        <p:spPr bwMode="auto">
          <a:xfrm>
            <a:off x="1524001" y="29966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pitchFamily="34" charset="0"/>
            </a:endParaRPr>
          </a:p>
        </p:txBody>
      </p:sp>
      <p:sp>
        <p:nvSpPr>
          <p:cNvPr id="18577" name="Rectangle 14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8531" name="Group 99"/>
          <p:cNvGrpSpPr>
            <a:grpSpLocks noChangeAspect="1"/>
          </p:cNvGrpSpPr>
          <p:nvPr/>
        </p:nvGrpSpPr>
        <p:grpSpPr bwMode="auto">
          <a:xfrm>
            <a:off x="3130864" y="4176567"/>
            <a:ext cx="6373744" cy="529613"/>
            <a:chOff x="0" y="0"/>
            <a:chExt cx="6145" cy="314"/>
          </a:xfrm>
        </p:grpSpPr>
        <p:sp>
          <p:nvSpPr>
            <p:cNvPr id="18576" name="AutoShape 144"/>
            <p:cNvSpPr>
              <a:spLocks noChangeAspect="1" noChangeArrowheads="1" noTextEdit="1"/>
            </p:cNvSpPr>
            <p:nvPr/>
          </p:nvSpPr>
          <p:spPr bwMode="auto">
            <a:xfrm>
              <a:off x="0" y="0"/>
              <a:ext cx="6145" cy="314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8575" name="Line 143"/>
            <p:cNvSpPr>
              <a:spLocks noChangeShapeType="1"/>
            </p:cNvSpPr>
            <p:nvPr/>
          </p:nvSpPr>
          <p:spPr bwMode="auto">
            <a:xfrm flipV="1">
              <a:off x="527" y="176"/>
              <a:ext cx="27" cy="1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8574" name="Line 142"/>
            <p:cNvSpPr>
              <a:spLocks noChangeShapeType="1"/>
            </p:cNvSpPr>
            <p:nvPr/>
          </p:nvSpPr>
          <p:spPr bwMode="auto">
            <a:xfrm>
              <a:off x="554" y="181"/>
              <a:ext cx="40" cy="7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8573" name="Line 141"/>
            <p:cNvSpPr>
              <a:spLocks noChangeShapeType="1"/>
            </p:cNvSpPr>
            <p:nvPr/>
          </p:nvSpPr>
          <p:spPr bwMode="auto">
            <a:xfrm flipV="1">
              <a:off x="599" y="31"/>
              <a:ext cx="55" cy="223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8572" name="Line 140"/>
            <p:cNvSpPr>
              <a:spLocks noChangeShapeType="1"/>
            </p:cNvSpPr>
            <p:nvPr/>
          </p:nvSpPr>
          <p:spPr bwMode="auto">
            <a:xfrm>
              <a:off x="654" y="31"/>
              <a:ext cx="4519" cy="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8571" name="Rectangle 139"/>
            <p:cNvSpPr>
              <a:spLocks noChangeArrowheads="1"/>
            </p:cNvSpPr>
            <p:nvPr/>
          </p:nvSpPr>
          <p:spPr bwMode="auto">
            <a:xfrm>
              <a:off x="13" y="44"/>
              <a:ext cx="0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400"/>
            </a:p>
          </p:txBody>
        </p:sp>
        <p:sp>
          <p:nvSpPr>
            <p:cNvPr id="18570" name="Rectangle 138"/>
            <p:cNvSpPr>
              <a:spLocks noChangeArrowheads="1"/>
            </p:cNvSpPr>
            <p:nvPr/>
          </p:nvSpPr>
          <p:spPr bwMode="auto">
            <a:xfrm>
              <a:off x="230" y="19"/>
              <a:ext cx="100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  <a:cs typeface="Symbol" pitchFamily="18" charset="2"/>
                </a:rPr>
                <a:t>=</a:t>
              </a:r>
              <a:endParaRPr lang="en-US" sz="1400"/>
            </a:p>
          </p:txBody>
        </p:sp>
        <p:sp>
          <p:nvSpPr>
            <p:cNvPr id="18569" name="Rectangle 137"/>
            <p:cNvSpPr>
              <a:spLocks noChangeArrowheads="1"/>
            </p:cNvSpPr>
            <p:nvPr/>
          </p:nvSpPr>
          <p:spPr bwMode="auto">
            <a:xfrm>
              <a:off x="1157" y="19"/>
              <a:ext cx="113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  <a:cs typeface="Symbol" pitchFamily="18" charset="2"/>
                </a:rPr>
                <a:t>×</a:t>
              </a:r>
              <a:endParaRPr lang="en-US" sz="1400"/>
            </a:p>
          </p:txBody>
        </p:sp>
        <p:sp>
          <p:nvSpPr>
            <p:cNvPr id="18568" name="Rectangle 136"/>
            <p:cNvSpPr>
              <a:spLocks noChangeArrowheads="1"/>
            </p:cNvSpPr>
            <p:nvPr/>
          </p:nvSpPr>
          <p:spPr bwMode="auto">
            <a:xfrm>
              <a:off x="1729" y="19"/>
              <a:ext cx="113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  <a:cs typeface="Symbol" pitchFamily="18" charset="2"/>
                </a:rPr>
                <a:t>×</a:t>
              </a:r>
              <a:endParaRPr lang="en-US" sz="1400"/>
            </a:p>
          </p:txBody>
        </p:sp>
        <p:sp>
          <p:nvSpPr>
            <p:cNvPr id="18567" name="Rectangle 135"/>
            <p:cNvSpPr>
              <a:spLocks noChangeArrowheads="1"/>
            </p:cNvSpPr>
            <p:nvPr/>
          </p:nvSpPr>
          <p:spPr bwMode="auto">
            <a:xfrm>
              <a:off x="2287" y="19"/>
              <a:ext cx="113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  <a:cs typeface="Symbol" pitchFamily="18" charset="2"/>
                </a:rPr>
                <a:t>×</a:t>
              </a:r>
              <a:endParaRPr lang="en-US" sz="1400"/>
            </a:p>
          </p:txBody>
        </p:sp>
        <p:sp>
          <p:nvSpPr>
            <p:cNvPr id="18566" name="Rectangle 134"/>
            <p:cNvSpPr>
              <a:spLocks noChangeArrowheads="1"/>
            </p:cNvSpPr>
            <p:nvPr/>
          </p:nvSpPr>
          <p:spPr bwMode="auto">
            <a:xfrm>
              <a:off x="2874" y="19"/>
              <a:ext cx="113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  <a:cs typeface="Symbol" pitchFamily="18" charset="2"/>
                </a:rPr>
                <a:t>×</a:t>
              </a:r>
              <a:endParaRPr lang="en-US" sz="1400"/>
            </a:p>
          </p:txBody>
        </p:sp>
        <p:sp>
          <p:nvSpPr>
            <p:cNvPr id="18565" name="Rectangle 133"/>
            <p:cNvSpPr>
              <a:spLocks noChangeArrowheads="1"/>
            </p:cNvSpPr>
            <p:nvPr/>
          </p:nvSpPr>
          <p:spPr bwMode="auto">
            <a:xfrm>
              <a:off x="3467" y="19"/>
              <a:ext cx="113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  <a:cs typeface="Symbol" pitchFamily="18" charset="2"/>
                </a:rPr>
                <a:t>×</a:t>
              </a:r>
              <a:endParaRPr lang="en-US" sz="1400"/>
            </a:p>
          </p:txBody>
        </p:sp>
        <p:sp>
          <p:nvSpPr>
            <p:cNvPr id="18564" name="Rectangle 132"/>
            <p:cNvSpPr>
              <a:spLocks noChangeArrowheads="1"/>
            </p:cNvSpPr>
            <p:nvPr/>
          </p:nvSpPr>
          <p:spPr bwMode="auto">
            <a:xfrm>
              <a:off x="4053" y="19"/>
              <a:ext cx="113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  <a:cs typeface="Symbol" pitchFamily="18" charset="2"/>
                </a:rPr>
                <a:t>×</a:t>
              </a:r>
              <a:endParaRPr lang="en-US" sz="1400"/>
            </a:p>
          </p:txBody>
        </p:sp>
        <p:sp>
          <p:nvSpPr>
            <p:cNvPr id="18563" name="Rectangle 131"/>
            <p:cNvSpPr>
              <a:spLocks noChangeArrowheads="1"/>
            </p:cNvSpPr>
            <p:nvPr/>
          </p:nvSpPr>
          <p:spPr bwMode="auto">
            <a:xfrm>
              <a:off x="4639" y="19"/>
              <a:ext cx="113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  <a:cs typeface="Symbol" pitchFamily="18" charset="2"/>
                </a:rPr>
                <a:t>×</a:t>
              </a:r>
              <a:endParaRPr lang="en-US" sz="1400"/>
            </a:p>
          </p:txBody>
        </p:sp>
        <p:sp>
          <p:nvSpPr>
            <p:cNvPr id="18562" name="Rectangle 130"/>
            <p:cNvSpPr>
              <a:spLocks noChangeArrowheads="1"/>
            </p:cNvSpPr>
            <p:nvPr/>
          </p:nvSpPr>
          <p:spPr bwMode="auto">
            <a:xfrm>
              <a:off x="5231" y="19"/>
              <a:ext cx="100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  <a:cs typeface="Symbol" pitchFamily="18" charset="2"/>
                </a:rPr>
                <a:t>=</a:t>
              </a:r>
              <a:endParaRPr lang="en-US" sz="1400"/>
            </a:p>
          </p:txBody>
        </p:sp>
        <p:sp>
          <p:nvSpPr>
            <p:cNvPr id="18561" name="Rectangle 129"/>
            <p:cNvSpPr>
              <a:spLocks noChangeArrowheads="1"/>
            </p:cNvSpPr>
            <p:nvPr/>
          </p:nvSpPr>
          <p:spPr bwMode="auto">
            <a:xfrm>
              <a:off x="483" y="12"/>
              <a:ext cx="61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  <a:cs typeface="Symbol" pitchFamily="18" charset="2"/>
                </a:rPr>
                <a:t>-</a:t>
              </a:r>
              <a:endParaRPr lang="en-US" sz="1400"/>
            </a:p>
          </p:txBody>
        </p:sp>
        <p:sp>
          <p:nvSpPr>
            <p:cNvPr id="18560" name="Rectangle 128"/>
            <p:cNvSpPr>
              <a:spLocks noChangeArrowheads="1"/>
            </p:cNvSpPr>
            <p:nvPr/>
          </p:nvSpPr>
          <p:spPr bwMode="auto">
            <a:xfrm>
              <a:off x="653" y="44"/>
              <a:ext cx="102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1</a:t>
              </a:r>
              <a:endParaRPr lang="en-US" sz="1400"/>
            </a:p>
          </p:txBody>
        </p:sp>
        <p:sp>
          <p:nvSpPr>
            <p:cNvPr id="18559" name="Rectangle 127"/>
            <p:cNvSpPr>
              <a:spLocks noChangeArrowheads="1"/>
            </p:cNvSpPr>
            <p:nvPr/>
          </p:nvSpPr>
          <p:spPr bwMode="auto">
            <a:xfrm>
              <a:off x="809" y="44"/>
              <a:ext cx="306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263</a:t>
              </a:r>
              <a:endParaRPr lang="en-US" sz="1400"/>
            </a:p>
          </p:txBody>
        </p:sp>
        <p:sp>
          <p:nvSpPr>
            <p:cNvPr id="18558" name="Rectangle 126"/>
            <p:cNvSpPr>
              <a:spLocks noChangeArrowheads="1"/>
            </p:cNvSpPr>
            <p:nvPr/>
          </p:nvSpPr>
          <p:spPr bwMode="auto">
            <a:xfrm>
              <a:off x="1225" y="44"/>
              <a:ext cx="102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1</a:t>
              </a:r>
              <a:endParaRPr lang="en-US" sz="1400"/>
            </a:p>
          </p:txBody>
        </p:sp>
        <p:sp>
          <p:nvSpPr>
            <p:cNvPr id="18557" name="Rectangle 125"/>
            <p:cNvSpPr>
              <a:spLocks noChangeArrowheads="1"/>
            </p:cNvSpPr>
            <p:nvPr/>
          </p:nvSpPr>
          <p:spPr bwMode="auto">
            <a:xfrm>
              <a:off x="1382" y="44"/>
              <a:ext cx="306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083</a:t>
              </a:r>
              <a:endParaRPr lang="en-US" sz="1400"/>
            </a:p>
          </p:txBody>
        </p:sp>
        <p:sp>
          <p:nvSpPr>
            <p:cNvPr id="18556" name="Rectangle 124"/>
            <p:cNvSpPr>
              <a:spLocks noChangeArrowheads="1"/>
            </p:cNvSpPr>
            <p:nvPr/>
          </p:nvSpPr>
          <p:spPr bwMode="auto">
            <a:xfrm>
              <a:off x="1798" y="44"/>
              <a:ext cx="102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1</a:t>
              </a:r>
              <a:endParaRPr lang="en-US" sz="1400"/>
            </a:p>
          </p:txBody>
        </p:sp>
        <p:sp>
          <p:nvSpPr>
            <p:cNvPr id="18555" name="Rectangle 123"/>
            <p:cNvSpPr>
              <a:spLocks noChangeArrowheads="1"/>
            </p:cNvSpPr>
            <p:nvPr/>
          </p:nvSpPr>
          <p:spPr bwMode="auto">
            <a:xfrm>
              <a:off x="1940" y="44"/>
              <a:ext cx="306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115</a:t>
              </a:r>
              <a:endParaRPr lang="en-US" sz="1400"/>
            </a:p>
          </p:txBody>
        </p:sp>
        <p:sp>
          <p:nvSpPr>
            <p:cNvPr id="18554" name="Rectangle 122"/>
            <p:cNvSpPr>
              <a:spLocks noChangeArrowheads="1"/>
            </p:cNvSpPr>
            <p:nvPr/>
          </p:nvSpPr>
          <p:spPr bwMode="auto">
            <a:xfrm>
              <a:off x="2356" y="44"/>
              <a:ext cx="102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1</a:t>
              </a:r>
              <a:endParaRPr lang="en-US" sz="1400"/>
            </a:p>
          </p:txBody>
        </p:sp>
        <p:sp>
          <p:nvSpPr>
            <p:cNvPr id="18553" name="Rectangle 121"/>
            <p:cNvSpPr>
              <a:spLocks noChangeArrowheads="1"/>
            </p:cNvSpPr>
            <p:nvPr/>
          </p:nvSpPr>
          <p:spPr bwMode="auto">
            <a:xfrm>
              <a:off x="2513" y="44"/>
              <a:ext cx="306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207</a:t>
              </a:r>
              <a:endParaRPr lang="en-US" sz="1400"/>
            </a:p>
          </p:txBody>
        </p:sp>
        <p:sp>
          <p:nvSpPr>
            <p:cNvPr id="18552" name="Rectangle 120"/>
            <p:cNvSpPr>
              <a:spLocks noChangeArrowheads="1"/>
            </p:cNvSpPr>
            <p:nvPr/>
          </p:nvSpPr>
          <p:spPr bwMode="auto">
            <a:xfrm>
              <a:off x="2956" y="44"/>
              <a:ext cx="102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0</a:t>
              </a:r>
              <a:endParaRPr lang="en-US" sz="1400"/>
            </a:p>
          </p:txBody>
        </p:sp>
        <p:sp>
          <p:nvSpPr>
            <p:cNvPr id="18551" name="Rectangle 119"/>
            <p:cNvSpPr>
              <a:spLocks noChangeArrowheads="1"/>
            </p:cNvSpPr>
            <p:nvPr/>
          </p:nvSpPr>
          <p:spPr bwMode="auto">
            <a:xfrm>
              <a:off x="3126" y="44"/>
              <a:ext cx="306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971</a:t>
              </a:r>
              <a:endParaRPr lang="en-US" sz="1400"/>
            </a:p>
          </p:txBody>
        </p:sp>
        <p:sp>
          <p:nvSpPr>
            <p:cNvPr id="18550" name="Rectangle 118"/>
            <p:cNvSpPr>
              <a:spLocks noChangeArrowheads="1"/>
            </p:cNvSpPr>
            <p:nvPr/>
          </p:nvSpPr>
          <p:spPr bwMode="auto">
            <a:xfrm>
              <a:off x="3535" y="44"/>
              <a:ext cx="102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1</a:t>
              </a:r>
              <a:endParaRPr lang="en-US" sz="1400"/>
            </a:p>
          </p:txBody>
        </p:sp>
        <p:sp>
          <p:nvSpPr>
            <p:cNvPr id="18549" name="Rectangle 117"/>
            <p:cNvSpPr>
              <a:spLocks noChangeArrowheads="1"/>
            </p:cNvSpPr>
            <p:nvPr/>
          </p:nvSpPr>
          <p:spPr bwMode="auto">
            <a:xfrm>
              <a:off x="3692" y="44"/>
              <a:ext cx="306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029</a:t>
              </a:r>
              <a:endParaRPr lang="en-US" sz="1400"/>
            </a:p>
          </p:txBody>
        </p:sp>
        <p:sp>
          <p:nvSpPr>
            <p:cNvPr id="18548" name="Rectangle 116"/>
            <p:cNvSpPr>
              <a:spLocks noChangeArrowheads="1"/>
            </p:cNvSpPr>
            <p:nvPr/>
          </p:nvSpPr>
          <p:spPr bwMode="auto">
            <a:xfrm>
              <a:off x="4122" y="44"/>
              <a:ext cx="102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1</a:t>
              </a:r>
              <a:endParaRPr lang="en-US" sz="1400"/>
            </a:p>
          </p:txBody>
        </p:sp>
        <p:sp>
          <p:nvSpPr>
            <p:cNvPr id="18547" name="Rectangle 115"/>
            <p:cNvSpPr>
              <a:spLocks noChangeArrowheads="1"/>
            </p:cNvSpPr>
            <p:nvPr/>
          </p:nvSpPr>
          <p:spPr bwMode="auto">
            <a:xfrm>
              <a:off x="4278" y="44"/>
              <a:ext cx="306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029</a:t>
              </a:r>
              <a:endParaRPr lang="en-US" sz="1400"/>
            </a:p>
          </p:txBody>
        </p:sp>
        <p:sp>
          <p:nvSpPr>
            <p:cNvPr id="18546" name="Rectangle 114"/>
            <p:cNvSpPr>
              <a:spLocks noChangeArrowheads="1"/>
            </p:cNvSpPr>
            <p:nvPr/>
          </p:nvSpPr>
          <p:spPr bwMode="auto">
            <a:xfrm>
              <a:off x="4708" y="44"/>
              <a:ext cx="102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1</a:t>
              </a:r>
              <a:endParaRPr lang="en-US" sz="1400"/>
            </a:p>
          </p:txBody>
        </p:sp>
        <p:sp>
          <p:nvSpPr>
            <p:cNvPr id="18545" name="Rectangle 113"/>
            <p:cNvSpPr>
              <a:spLocks noChangeArrowheads="1"/>
            </p:cNvSpPr>
            <p:nvPr/>
          </p:nvSpPr>
          <p:spPr bwMode="auto">
            <a:xfrm>
              <a:off x="4850" y="44"/>
              <a:ext cx="306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111</a:t>
              </a:r>
              <a:endParaRPr lang="en-US" sz="1400"/>
            </a:p>
          </p:txBody>
        </p:sp>
        <p:sp>
          <p:nvSpPr>
            <p:cNvPr id="18544" name="Rectangle 112"/>
            <p:cNvSpPr>
              <a:spLocks noChangeArrowheads="1"/>
            </p:cNvSpPr>
            <p:nvPr/>
          </p:nvSpPr>
          <p:spPr bwMode="auto">
            <a:xfrm>
              <a:off x="5389" y="44"/>
              <a:ext cx="102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1</a:t>
              </a:r>
              <a:endParaRPr lang="en-US" sz="1400"/>
            </a:p>
          </p:txBody>
        </p:sp>
        <p:sp>
          <p:nvSpPr>
            <p:cNvPr id="18543" name="Rectangle 111"/>
            <p:cNvSpPr>
              <a:spLocks noChangeArrowheads="1"/>
            </p:cNvSpPr>
            <p:nvPr/>
          </p:nvSpPr>
          <p:spPr bwMode="auto">
            <a:xfrm>
              <a:off x="5545" y="44"/>
              <a:ext cx="510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solidFill>
                    <a:srgbClr val="000000"/>
                  </a:solidFill>
                  <a:ea typeface="Times New Roman" pitchFamily="18" charset="0"/>
                </a:rPr>
                <a:t>09736</a:t>
              </a:r>
              <a:endParaRPr lang="en-US" sz="1400" dirty="0"/>
            </a:p>
          </p:txBody>
        </p:sp>
        <p:sp>
          <p:nvSpPr>
            <p:cNvPr id="18542" name="Rectangle 110"/>
            <p:cNvSpPr>
              <a:spLocks noChangeArrowheads="1"/>
            </p:cNvSpPr>
            <p:nvPr/>
          </p:nvSpPr>
          <p:spPr bwMode="auto">
            <a:xfrm>
              <a:off x="403" y="27"/>
              <a:ext cx="102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9</a:t>
              </a:r>
              <a:endParaRPr lang="en-US" sz="1400"/>
            </a:p>
          </p:txBody>
        </p:sp>
        <p:sp>
          <p:nvSpPr>
            <p:cNvPr id="18541" name="Rectangle 109"/>
            <p:cNvSpPr>
              <a:spLocks noChangeArrowheads="1"/>
            </p:cNvSpPr>
            <p:nvPr/>
          </p:nvSpPr>
          <p:spPr bwMode="auto">
            <a:xfrm>
              <a:off x="559" y="27"/>
              <a:ext cx="102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1</a:t>
              </a:r>
              <a:endParaRPr lang="en-US" sz="1400"/>
            </a:p>
          </p:txBody>
        </p:sp>
        <p:sp>
          <p:nvSpPr>
            <p:cNvPr id="18540" name="Rectangle 108"/>
            <p:cNvSpPr>
              <a:spLocks noChangeArrowheads="1"/>
            </p:cNvSpPr>
            <p:nvPr/>
          </p:nvSpPr>
          <p:spPr bwMode="auto">
            <a:xfrm>
              <a:off x="744" y="44"/>
              <a:ext cx="48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.</a:t>
              </a:r>
              <a:endParaRPr lang="en-US" sz="1400"/>
            </a:p>
          </p:txBody>
        </p:sp>
        <p:sp>
          <p:nvSpPr>
            <p:cNvPr id="18539" name="Rectangle 107"/>
            <p:cNvSpPr>
              <a:spLocks noChangeArrowheads="1"/>
            </p:cNvSpPr>
            <p:nvPr/>
          </p:nvSpPr>
          <p:spPr bwMode="auto">
            <a:xfrm>
              <a:off x="1317" y="44"/>
              <a:ext cx="48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.</a:t>
              </a:r>
              <a:endParaRPr lang="en-US" sz="1400"/>
            </a:p>
          </p:txBody>
        </p:sp>
        <p:sp>
          <p:nvSpPr>
            <p:cNvPr id="18538" name="Rectangle 106"/>
            <p:cNvSpPr>
              <a:spLocks noChangeArrowheads="1"/>
            </p:cNvSpPr>
            <p:nvPr/>
          </p:nvSpPr>
          <p:spPr bwMode="auto">
            <a:xfrm>
              <a:off x="1889" y="44"/>
              <a:ext cx="48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.</a:t>
              </a:r>
              <a:endParaRPr lang="en-US" sz="1400"/>
            </a:p>
          </p:txBody>
        </p:sp>
        <p:sp>
          <p:nvSpPr>
            <p:cNvPr id="18537" name="Rectangle 105"/>
            <p:cNvSpPr>
              <a:spLocks noChangeArrowheads="1"/>
            </p:cNvSpPr>
            <p:nvPr/>
          </p:nvSpPr>
          <p:spPr bwMode="auto">
            <a:xfrm>
              <a:off x="2448" y="44"/>
              <a:ext cx="48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.</a:t>
              </a:r>
              <a:endParaRPr lang="en-US" sz="1400"/>
            </a:p>
          </p:txBody>
        </p:sp>
        <p:sp>
          <p:nvSpPr>
            <p:cNvPr id="18536" name="Rectangle 104"/>
            <p:cNvSpPr>
              <a:spLocks noChangeArrowheads="1"/>
            </p:cNvSpPr>
            <p:nvPr/>
          </p:nvSpPr>
          <p:spPr bwMode="auto">
            <a:xfrm>
              <a:off x="3061" y="44"/>
              <a:ext cx="48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.</a:t>
              </a:r>
              <a:endParaRPr lang="en-US" sz="1400"/>
            </a:p>
          </p:txBody>
        </p:sp>
        <p:sp>
          <p:nvSpPr>
            <p:cNvPr id="18535" name="Rectangle 103"/>
            <p:cNvSpPr>
              <a:spLocks noChangeArrowheads="1"/>
            </p:cNvSpPr>
            <p:nvPr/>
          </p:nvSpPr>
          <p:spPr bwMode="auto">
            <a:xfrm>
              <a:off x="3627" y="44"/>
              <a:ext cx="48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.</a:t>
              </a:r>
              <a:endParaRPr lang="en-US" sz="1400"/>
            </a:p>
          </p:txBody>
        </p:sp>
        <p:sp>
          <p:nvSpPr>
            <p:cNvPr id="18534" name="Rectangle 102"/>
            <p:cNvSpPr>
              <a:spLocks noChangeArrowheads="1"/>
            </p:cNvSpPr>
            <p:nvPr/>
          </p:nvSpPr>
          <p:spPr bwMode="auto">
            <a:xfrm>
              <a:off x="4213" y="44"/>
              <a:ext cx="48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.</a:t>
              </a:r>
              <a:endParaRPr lang="en-US" sz="1400"/>
            </a:p>
          </p:txBody>
        </p:sp>
        <p:sp>
          <p:nvSpPr>
            <p:cNvPr id="18533" name="Rectangle 101"/>
            <p:cNvSpPr>
              <a:spLocks noChangeArrowheads="1"/>
            </p:cNvSpPr>
            <p:nvPr/>
          </p:nvSpPr>
          <p:spPr bwMode="auto">
            <a:xfrm>
              <a:off x="4799" y="44"/>
              <a:ext cx="48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solidFill>
                    <a:srgbClr val="000000"/>
                  </a:solidFill>
                  <a:ea typeface="Times New Roman" pitchFamily="18" charset="0"/>
                </a:rPr>
                <a:t>.</a:t>
              </a:r>
              <a:endParaRPr lang="en-US" sz="1400" dirty="0"/>
            </a:p>
          </p:txBody>
        </p:sp>
        <p:sp>
          <p:nvSpPr>
            <p:cNvPr id="18532" name="Rectangle 100"/>
            <p:cNvSpPr>
              <a:spLocks noChangeArrowheads="1"/>
            </p:cNvSpPr>
            <p:nvPr/>
          </p:nvSpPr>
          <p:spPr bwMode="auto">
            <a:xfrm>
              <a:off x="5480" y="44"/>
              <a:ext cx="48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>
                  <a:solidFill>
                    <a:srgbClr val="000000"/>
                  </a:solidFill>
                  <a:ea typeface="Times New Roman" pitchFamily="18" charset="0"/>
                </a:rPr>
                <a:t>.</a:t>
              </a:r>
              <a:endParaRPr lang="en-US" sz="1400"/>
            </a:p>
          </p:txBody>
        </p:sp>
      </p:grpSp>
      <p:sp>
        <p:nvSpPr>
          <p:cNvPr id="113" name="Content Placeholder 2"/>
          <p:cNvSpPr txBox="1">
            <a:spLocks/>
          </p:cNvSpPr>
          <p:nvPr/>
        </p:nvSpPr>
        <p:spPr>
          <a:xfrm>
            <a:off x="424085" y="5451762"/>
            <a:ext cx="9848228" cy="1315214"/>
          </a:xfrm>
          <a:prstGeom prst="rect">
            <a:avLst/>
          </a:prstGeom>
        </p:spPr>
        <p:txBody>
          <a:bodyPr vert="horz" lIns="182880" tIns="91440">
            <a:noAutofit/>
          </a:bodyPr>
          <a:lstStyle/>
          <a:p>
            <a:pPr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sr-Latn-BA" sz="2400" dirty="0"/>
              <a:t>Prosječna godišnja stopa rasta </a:t>
            </a:r>
            <a:r>
              <a:rPr lang="sr-Latn-CS" sz="2400" dirty="0"/>
              <a:t>je često korišćen pokazatelj dinamike, zbog relativno jednostavnog načina izračunavanja, tumačenja i primjene.</a:t>
            </a:r>
            <a:endParaRPr lang="en-US" sz="2400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5E3F7"/>
              </a:solidFill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5">
            <a:clrChange>
              <a:clrFrom>
                <a:srgbClr val="080808">
                  <a:alpha val="9412"/>
                </a:srgbClr>
              </a:clrFrom>
              <a:clrTo>
                <a:srgbClr val="08080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5803" y="924740"/>
            <a:ext cx="2573020" cy="257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001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 cstate="email">
            <a:duotone>
              <a:prstClr val="black"/>
              <a:srgbClr val="66FF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7788" y="4159061"/>
            <a:ext cx="3352665" cy="145281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 cstate="email">
            <a:duotone>
              <a:prstClr val="black"/>
              <a:srgbClr val="66FF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887" y="1373527"/>
            <a:ext cx="4204039" cy="909846"/>
          </a:xfrm>
          <a:prstGeom prst="rect">
            <a:avLst/>
          </a:prstGeom>
        </p:spPr>
      </p:pic>
      <p:sp>
        <p:nvSpPr>
          <p:cNvPr id="18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7337435" y="1855328"/>
            <a:ext cx="1159099" cy="8550032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CD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3983557" y="-864127"/>
            <a:ext cx="1048096" cy="9015211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7453608" y="-3351821"/>
            <a:ext cx="1064594" cy="8444248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CD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024149" y="367784"/>
            <a:ext cx="8183880" cy="914400"/>
          </a:xfrm>
          <a:prstGeom prst="rect">
            <a:avLst/>
          </a:prstGeom>
        </p:spPr>
        <p:txBody>
          <a:bodyPr vert="horz" lIns="182880" tIns="91440">
            <a:noAutofit/>
          </a:bodyPr>
          <a:lstStyle/>
          <a:p>
            <a:pPr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en-US" sz="2400" dirty="0" err="1"/>
              <a:t>Kolika</a:t>
            </a:r>
            <a:r>
              <a:rPr lang="en-US" sz="2400" dirty="0"/>
              <a:t> </a:t>
            </a:r>
            <a:r>
              <a:rPr lang="en-US" sz="2400" dirty="0" err="1"/>
              <a:t>proizvodnja</a:t>
            </a:r>
            <a:r>
              <a:rPr lang="en-US" sz="2400" dirty="0"/>
              <a:t> </a:t>
            </a:r>
            <a:r>
              <a:rPr lang="en-US" sz="2400" dirty="0" err="1"/>
              <a:t>može</a:t>
            </a:r>
            <a:r>
              <a:rPr lang="en-US" sz="2400" dirty="0"/>
              <a:t> </a:t>
            </a:r>
            <a:r>
              <a:rPr lang="en-US" sz="2400" dirty="0" err="1"/>
              <a:t>da</a:t>
            </a:r>
            <a:r>
              <a:rPr lang="en-US" sz="2400" dirty="0"/>
              <a:t> se </a:t>
            </a:r>
            <a:r>
              <a:rPr lang="en-US" sz="2400" dirty="0" err="1"/>
              <a:t>očekuje</a:t>
            </a:r>
            <a:r>
              <a:rPr lang="en-US" sz="2400" dirty="0"/>
              <a:t> u 1995. </a:t>
            </a:r>
            <a:r>
              <a:rPr lang="en-US" sz="2400" dirty="0" err="1"/>
              <a:t>godini</a:t>
            </a:r>
            <a:r>
              <a:rPr lang="en-US" sz="2400" dirty="0"/>
              <a:t>, </a:t>
            </a:r>
            <a:r>
              <a:rPr lang="en-US" sz="2400" dirty="0" err="1"/>
              <a:t>ako</a:t>
            </a:r>
            <a:r>
              <a:rPr lang="en-US" sz="2400" dirty="0"/>
              <a:t> se </a:t>
            </a:r>
            <a:r>
              <a:rPr lang="en-US" sz="2400" dirty="0" err="1"/>
              <a:t>ispoljeni</a:t>
            </a:r>
            <a:r>
              <a:rPr lang="en-US" sz="2400" dirty="0"/>
              <a:t> </a:t>
            </a:r>
            <a:r>
              <a:rPr lang="en-US" sz="2400" dirty="0" err="1"/>
              <a:t>rast</a:t>
            </a:r>
            <a:r>
              <a:rPr lang="en-US" sz="2400" dirty="0"/>
              <a:t> </a:t>
            </a:r>
            <a:r>
              <a:rPr lang="en-US" sz="2400" dirty="0" err="1"/>
              <a:t>nastavi</a:t>
            </a:r>
            <a:r>
              <a:rPr lang="en-US" sz="2400" dirty="0"/>
              <a:t>?</a:t>
            </a:r>
          </a:p>
        </p:txBody>
      </p:sp>
      <p:graphicFrame>
        <p:nvGraphicFramePr>
          <p:cNvPr id="1945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2571866"/>
              </p:ext>
            </p:extLst>
          </p:nvPr>
        </p:nvGraphicFramePr>
        <p:xfrm>
          <a:off x="1524001" y="1320969"/>
          <a:ext cx="2500148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" name="Equation" r:id="rId5" imgW="1155700" imgH="381000" progId="Equation.3">
                  <p:embed/>
                </p:oleObj>
              </mc:Choice>
              <mc:Fallback>
                <p:oleObj name="Equation" r:id="rId5" imgW="1155700" imgH="38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1" y="1320969"/>
                        <a:ext cx="2500148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4628307"/>
              </p:ext>
            </p:extLst>
          </p:nvPr>
        </p:nvGraphicFramePr>
        <p:xfrm>
          <a:off x="1433849" y="2090258"/>
          <a:ext cx="5486400" cy="8153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" name="Equation" r:id="rId7" imgW="2540000" imgH="381000" progId="Equation.3">
                  <p:embed/>
                </p:oleObj>
              </mc:Choice>
              <mc:Fallback>
                <p:oleObj name="Equation" r:id="rId7" imgW="2540000" imgH="38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3849" y="2090258"/>
                        <a:ext cx="5486400" cy="81535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1524001" y="8249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pitchFamily="34" charset="0"/>
            </a:endParaRP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1524001" y="138695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pitchFamily="34" charset="0"/>
            </a:endParaRP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549031" y="3157629"/>
            <a:ext cx="8229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</a:pPr>
            <a:r>
              <a:rPr lang="sr-Latn-CS" sz="2400" dirty="0">
                <a:ea typeface="Times New Roman" pitchFamily="18" charset="0"/>
                <a:cs typeface="Arial" pitchFamily="34" charset="0"/>
              </a:rPr>
              <a:t>U kojoj godini će pojava dostići nivo od 48 hiljada komada proizvoda, ako se nastavi ispoljena tendencija rasta?</a:t>
            </a:r>
            <a:endParaRPr lang="sr-Latn-CS" sz="2400" dirty="0"/>
          </a:p>
        </p:txBody>
      </p:sp>
      <p:graphicFrame>
        <p:nvGraphicFramePr>
          <p:cNvPr id="1946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9602905"/>
              </p:ext>
            </p:extLst>
          </p:nvPr>
        </p:nvGraphicFramePr>
        <p:xfrm>
          <a:off x="3641968" y="4259948"/>
          <a:ext cx="2454031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" name="Equation" r:id="rId9" imgW="1130300" imgH="558800" progId="Equation.3">
                  <p:embed/>
                </p:oleObj>
              </mc:Choice>
              <mc:Fallback>
                <p:oleObj name="Equation" r:id="rId9" imgW="1130300" imgH="558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1968" y="4259948"/>
                        <a:ext cx="2454031" cy="1219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2123229"/>
              </p:ext>
            </p:extLst>
          </p:nvPr>
        </p:nvGraphicFramePr>
        <p:xfrm>
          <a:off x="7602829" y="4327381"/>
          <a:ext cx="290017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" name="Equation" r:id="rId11" imgW="1562100" imgH="381000" progId="Equation.3">
                  <p:embed/>
                </p:oleObj>
              </mc:Choice>
              <mc:Fallback>
                <p:oleObj name="Equation" r:id="rId11" imgW="1562100" imgH="38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2829" y="4327381"/>
                        <a:ext cx="2900172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5618947" y="1069345"/>
            <a:ext cx="954107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sr-Cyrl-CS" sz="110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</a:t>
            </a:r>
            <a:endParaRPr lang="sr-Cyrl-CS">
              <a:latin typeface="Arial" pitchFamily="34" charset="0"/>
            </a:endParaRPr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1524001" y="14917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pitchFamily="34" charset="0"/>
            </a:endParaRP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3915177" y="5526239"/>
            <a:ext cx="820084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hangingPunct="0"/>
            <a:r>
              <a:rPr lang="sr-Cyrl-CS" sz="2400" dirty="0"/>
              <a:t>P</a:t>
            </a:r>
            <a:r>
              <a:rPr lang="sr-Latn-CS" sz="2400" dirty="0"/>
              <a:t>roizvodnja </a:t>
            </a:r>
            <a:r>
              <a:rPr lang="sr-Cyrl-CS" sz="2400" dirty="0"/>
              <a:t>će </a:t>
            </a:r>
            <a:r>
              <a:rPr lang="sr-Latn-CS" sz="2400" dirty="0"/>
              <a:t>dostići nivo od 48000 proizvoda za dvije godine, odnosno u 1995. godini, pod pretpostavkom da se nastavi ispoljeni rast.</a:t>
            </a:r>
            <a:endParaRPr lang="en-US" sz="24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5E3F7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06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5391602" y="-438239"/>
            <a:ext cx="1408798" cy="12192000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1467" y="181636"/>
            <a:ext cx="8183880" cy="548640"/>
          </a:xfrm>
        </p:spPr>
        <p:txBody>
          <a:bodyPr>
            <a:normAutofit/>
          </a:bodyPr>
          <a:lstStyle/>
          <a:p>
            <a:pPr algn="ctr"/>
            <a:r>
              <a:rPr lang="sr-Latn-BA" sz="3200" b="1" cap="all" dirty="0"/>
              <a:t>Agregatni</a:t>
            </a:r>
            <a:r>
              <a:rPr lang="sr-Latn-BA" sz="3200" cap="all" dirty="0"/>
              <a:t> indeksi</a:t>
            </a:r>
            <a:endParaRPr lang="en-US" sz="3200" cap="all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358461" y="1108228"/>
            <a:ext cx="1106509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sr-Latn-CS" sz="2400" dirty="0">
                <a:ea typeface="Times New Roman" pitchFamily="18" charset="0"/>
                <a:cs typeface="Arial" pitchFamily="34" charset="0"/>
              </a:rPr>
              <a:t>Jedno preduzeće proizvodi tri različita proizvoda. </a:t>
            </a:r>
            <a:r>
              <a:rPr lang="sr-Cyrl-CS" sz="2400" dirty="0">
                <a:ea typeface="Times New Roman" pitchFamily="18" charset="0"/>
                <a:cs typeface="Arial" pitchFamily="34" charset="0"/>
              </a:rPr>
              <a:t>D</a:t>
            </a:r>
            <a:r>
              <a:rPr lang="sr-Latn-CS" sz="2400" dirty="0">
                <a:ea typeface="Times New Roman" pitchFamily="18" charset="0"/>
                <a:cs typeface="Arial" pitchFamily="34" charset="0"/>
              </a:rPr>
              <a:t>ati su podaci o njihovoj prosječnoj cijeni za 1991. i 1992. godinu i vrijednosti proizvodnje za 1991. godinu.</a:t>
            </a:r>
            <a:endParaRPr lang="sr-Latn-CS" sz="2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9002494"/>
              </p:ext>
            </p:extLst>
          </p:nvPr>
        </p:nvGraphicFramePr>
        <p:xfrm>
          <a:off x="1801967" y="2667000"/>
          <a:ext cx="8563380" cy="1969394"/>
        </p:xfrm>
        <a:graphic>
          <a:graphicData uri="http://schemas.openxmlformats.org/drawingml/2006/table">
            <a:tbl>
              <a:tblPr>
                <a:tableStyleId>{638B1855-1B75-4FBE-930C-398BA8C253C6}</a:tableStyleId>
              </a:tblPr>
              <a:tblGrid>
                <a:gridCol w="1498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55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60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60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869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3879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Jed.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Cijena (</a:t>
                      </a:r>
                      <a:r>
                        <a:rPr lang="sr-Cyrl-CS" sz="2400"/>
                        <a:t>KM</a:t>
                      </a:r>
                      <a:r>
                        <a:rPr lang="en-US" sz="2400"/>
                        <a:t>)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/>
                        <a:t>Vrijednost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proizvodnje</a:t>
                      </a:r>
                      <a:endParaRPr lang="en-US" sz="2400" dirty="0"/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1991. (u mil </a:t>
                      </a:r>
                      <a:r>
                        <a:rPr lang="sr-Cyrl-CS" sz="2400" dirty="0"/>
                        <a:t>KM</a:t>
                      </a:r>
                      <a:r>
                        <a:rPr lang="en-US" sz="2400" dirty="0"/>
                        <a:t>)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879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Proizvod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mjere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1991.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1992.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1636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I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II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III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m3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/>
                        <a:t>kom</a:t>
                      </a:r>
                      <a:endParaRPr lang="en-US" sz="2400" dirty="0"/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/>
                        <a:t>kom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/>
                        <a:t>25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/>
                        <a:t>130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/>
                        <a:t>240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/>
                        <a:t>60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/>
                        <a:t>310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/>
                        <a:t>780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00430" algn="dec"/>
                        </a:tabLst>
                      </a:pPr>
                      <a:r>
                        <a:rPr lang="en-US" sz="2400" dirty="0"/>
                        <a:t>750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00430" algn="dec"/>
                        </a:tabLst>
                      </a:pPr>
                      <a:r>
                        <a:rPr lang="en-US" sz="2400" dirty="0"/>
                        <a:t>5200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00430" algn="dec"/>
                        </a:tabLst>
                      </a:pPr>
                      <a:r>
                        <a:rPr lang="en-US" sz="2400" dirty="0"/>
                        <a:t>16800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27CEF5">
                            <a:shade val="30000"/>
                            <a:satMod val="115000"/>
                          </a:srgbClr>
                        </a:gs>
                        <a:gs pos="50000">
                          <a:srgbClr val="27CEF5">
                            <a:shade val="67500"/>
                            <a:satMod val="115000"/>
                          </a:srgbClr>
                        </a:gs>
                        <a:gs pos="100000">
                          <a:srgbClr val="27CEF5">
                            <a:shade val="100000"/>
                            <a:satMod val="115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513009" y="5057595"/>
            <a:ext cx="985233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sr-Latn-CS" sz="2400" dirty="0">
                <a:ea typeface="Times New Roman" pitchFamily="18" charset="0"/>
                <a:cs typeface="Arial" pitchFamily="34" charset="0"/>
              </a:rPr>
              <a:t>Izračunati zajednički indeks cijena ove grupe proizvoda (1991 = 100), pod pretpostavkom da će se količine uvećati u 1992. godini i to proizvod I za 20%, II za 50% i III za 10%.</a:t>
            </a:r>
            <a:endParaRPr lang="sr-Latn-CS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5E3F7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96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3223" y="2033451"/>
            <a:ext cx="4354559" cy="130647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3223" y="794399"/>
            <a:ext cx="4383238" cy="12868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519" y="1939009"/>
            <a:ext cx="4114542" cy="126950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519" y="929360"/>
            <a:ext cx="4114542" cy="1132803"/>
          </a:xfrm>
          <a:prstGeom prst="rect">
            <a:avLst/>
          </a:prstGeom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121919" y="266700"/>
            <a:ext cx="8183880" cy="533400"/>
          </a:xfrm>
          <a:prstGeom prst="rect">
            <a:avLst/>
          </a:prstGeom>
        </p:spPr>
        <p:txBody>
          <a:bodyPr vert="horz" lIns="182880" tIns="91440">
            <a:noAutofit/>
          </a:bodyPr>
          <a:lstStyle/>
          <a:p>
            <a:pPr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sr-Latn-BA" sz="2400" dirty="0">
                <a:latin typeface="+mj-lt"/>
              </a:rPr>
              <a:t>Formule koje se najčešće koriste su:</a:t>
            </a:r>
            <a:endParaRPr lang="en-US" sz="2400" dirty="0">
              <a:latin typeface="+mj-lt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5054" y="3339928"/>
            <a:ext cx="1981200" cy="533400"/>
          </a:xfrm>
          <a:prstGeom prst="rect">
            <a:avLst/>
          </a:prstGeom>
        </p:spPr>
        <p:txBody>
          <a:bodyPr vert="horz" lIns="182880" tIns="91440">
            <a:noAutofit/>
          </a:bodyPr>
          <a:lstStyle/>
          <a:p>
            <a:pPr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sr-Latn-BA" sz="2400" b="1" dirty="0"/>
              <a:t>Radna tabela:</a:t>
            </a:r>
            <a:endParaRPr lang="en-US" sz="2400" b="1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10">
            <a:lum bright="-40000" contrast="-40000"/>
          </a:blip>
          <a:srcRect/>
          <a:stretch>
            <a:fillRect/>
          </a:stretch>
        </p:blipFill>
        <p:spPr bwMode="auto">
          <a:xfrm>
            <a:off x="1905000" y="971549"/>
            <a:ext cx="1827551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11">
            <a:lum bright="-40000" contrast="-40000"/>
          </a:blip>
          <a:srcRect/>
          <a:stretch>
            <a:fillRect/>
          </a:stretch>
        </p:blipFill>
        <p:spPr bwMode="auto">
          <a:xfrm>
            <a:off x="1909915" y="2033451"/>
            <a:ext cx="197628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478075" y="881062"/>
            <a:ext cx="334654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478074" y="2113611"/>
            <a:ext cx="3168201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5256652"/>
              </p:ext>
            </p:extLst>
          </p:nvPr>
        </p:nvGraphicFramePr>
        <p:xfrm>
          <a:off x="2052219" y="4133851"/>
          <a:ext cx="7772401" cy="1981200"/>
        </p:xfrm>
        <a:graphic>
          <a:graphicData uri="http://schemas.openxmlformats.org/drawingml/2006/table">
            <a:tbl>
              <a:tblPr>
                <a:tableStyleId>{E269D01E-BC32-4049-B463-5C60D7B0CCD2}</a:tableStyleId>
              </a:tblPr>
              <a:tblGrid>
                <a:gridCol w="1456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09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34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30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664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20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6240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Proizvod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p</a:t>
                      </a:r>
                      <a:r>
                        <a:rPr lang="en-US" sz="2400" baseline="-25000" dirty="0"/>
                        <a:t>0</a:t>
                      </a:r>
                      <a:endParaRPr lang="en-US" sz="2400" baseline="-250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p</a:t>
                      </a:r>
                      <a:r>
                        <a:rPr lang="en-US" sz="2400" baseline="-25000" dirty="0"/>
                        <a:t>1</a:t>
                      </a:r>
                      <a:endParaRPr lang="en-US" sz="2400" baseline="-250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p</a:t>
                      </a:r>
                      <a:r>
                        <a:rPr lang="en-US" sz="2400" baseline="-25000" dirty="0"/>
                        <a:t>0</a:t>
                      </a:r>
                      <a:r>
                        <a:rPr lang="en-US" sz="2400" dirty="0"/>
                        <a:t>q</a:t>
                      </a:r>
                      <a:r>
                        <a:rPr lang="en-US" sz="2400" baseline="-25000" dirty="0"/>
                        <a:t>0</a:t>
                      </a:r>
                      <a:endParaRPr lang="en-US" sz="2400" baseline="-250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q</a:t>
                      </a:r>
                      <a:r>
                        <a:rPr lang="en-US" sz="2400" baseline="-25000" dirty="0"/>
                        <a:t>0</a:t>
                      </a:r>
                      <a:endParaRPr lang="en-US" sz="2400" baseline="-250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q</a:t>
                      </a:r>
                      <a:r>
                        <a:rPr lang="en-US" sz="2400" baseline="-25000" dirty="0"/>
                        <a:t>1</a:t>
                      </a:r>
                      <a:endParaRPr lang="en-US" sz="2400" baseline="-250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I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II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III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/>
                        <a:t>25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/>
                        <a:t>130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/>
                        <a:t>240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/>
                        <a:t>60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/>
                        <a:t>310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/>
                        <a:t>780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00430" algn="dec"/>
                        </a:tabLst>
                      </a:pPr>
                      <a:r>
                        <a:rPr lang="en-US" sz="2400"/>
                        <a:t>750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00430" algn="dec"/>
                        </a:tabLst>
                      </a:pPr>
                      <a:r>
                        <a:rPr lang="en-US" sz="2400"/>
                        <a:t>5200</a:t>
                      </a:r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00430" algn="dec"/>
                        </a:tabLst>
                      </a:pPr>
                      <a:r>
                        <a:rPr lang="en-US" sz="2400"/>
                        <a:t>16800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BA" sz="2400"/>
                        <a:t>750/25=30</a:t>
                      </a:r>
                      <a:endParaRPr lang="en-US" sz="2400"/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BA" sz="2400"/>
                        <a:t>5200/130=40</a:t>
                      </a:r>
                      <a:endParaRPr lang="en-US" sz="2400"/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BA" sz="2400"/>
                        <a:t>16800/240=70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BA" sz="2400"/>
                        <a:t>36</a:t>
                      </a:r>
                      <a:endParaRPr lang="en-US" sz="2400"/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BA" sz="2400"/>
                        <a:t>60</a:t>
                      </a:r>
                      <a:endParaRPr lang="en-US" sz="2400"/>
                    </a:p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BA" sz="2400"/>
                        <a:t>77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-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-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-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dec"/>
                        </a:tabLst>
                      </a:pPr>
                      <a:r>
                        <a:rPr lang="en-US" sz="2400"/>
                        <a:t>22750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/>
                        <a:t>-</a:t>
                      </a:r>
                      <a:endParaRPr lang="en-US" sz="240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/>
                        <a:t>-</a:t>
                      </a:r>
                      <a:endParaRPr lang="en-US" sz="2400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A2DC44">
                            <a:shade val="30000"/>
                            <a:satMod val="115000"/>
                          </a:srgbClr>
                        </a:gs>
                        <a:gs pos="50000">
                          <a:srgbClr val="A2DC44">
                            <a:shade val="67500"/>
                            <a:satMod val="115000"/>
                          </a:srgbClr>
                        </a:gs>
                        <a:gs pos="100000">
                          <a:srgbClr val="A2DC44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5E3F7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83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McD color sc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31737"/>
      </a:accent1>
      <a:accent2>
        <a:srgbClr val="FFC427"/>
      </a:accent2>
      <a:accent3>
        <a:srgbClr val="B4D78E"/>
      </a:accent3>
      <a:accent4>
        <a:srgbClr val="749CD3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dern 04">
      <a:majorFont>
        <a:latin typeface="Century Gothic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crosoft_Balanced_Scorecard.pptx" id="{10ED7897-4190-42E8-9E5A-9BA30033AB56}" vid="{5E997269-9069-4613-A476-408DDBC8C50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Balanced scorecard, from 24Slides</Template>
  <TotalTime>0</TotalTime>
  <Words>711</Words>
  <Application>Microsoft Macintosh PowerPoint</Application>
  <PresentationFormat>Widescreen</PresentationFormat>
  <Paragraphs>247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Symbol</vt:lpstr>
      <vt:lpstr>Times New Roman</vt:lpstr>
      <vt:lpstr>Office Theme</vt:lpstr>
      <vt:lpstr>Equation</vt:lpstr>
      <vt:lpstr>Balanced scorecard slide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Agregatni indeksi</vt:lpstr>
      <vt:lpstr>PowerPoint Presentation</vt:lpstr>
      <vt:lpstr>PowerPoint Presentation</vt:lpstr>
      <vt:lpstr>Balanced scorecard slide 10</vt:lpstr>
    </vt:vector>
  </TitlesOfParts>
  <Manager/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2019-03-08T22:13:36Z</dcterms:created>
  <dcterms:modified xsi:type="dcterms:W3CDTF">2026-04-27T17:53:26Z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v-abdarl@microsoft.com</vt:lpwstr>
  </property>
  <property fmtid="{D5CDD505-2E9C-101B-9397-08002B2CF9AE}" pid="5" name="MSIP_Label_f42aa342-8706-4288-bd11-ebb85995028c_SetDate">
    <vt:lpwstr>2018-11-28T18:24:19.6333999Z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Extended_MSFT_Method">
    <vt:lpwstr>Automatic</vt:lpwstr>
  </property>
  <property fmtid="{D5CDD505-2E9C-101B-9397-08002B2CF9AE}" pid="9" name="Sensitivity">
    <vt:lpwstr>General</vt:lpwstr>
  </property>
</Properties>
</file>