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77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6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99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3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5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9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4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3A06449-CAEE-4D93-9E24-A7FB2F108EF8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7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3C07-CE73-49C8-9B71-8E36B7808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STATISTIKA CIJENA I ŽIVOTNOG STANDARDA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F3C4DD-4F3E-42B7-9C8B-73A88C98C6E2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0127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9795A-920A-4536-9308-A3B0F8524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3008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en-US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0E7455-1B52-4C5F-AE77-836F0844F9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07958" y="2085473"/>
                <a:ext cx="9176084" cy="429928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Faktorski odnos razmjene privrede neke zemlje iznosi 0,7 u 20</a:t>
                </a:r>
                <a:r>
                  <a:rPr lang="en-US" sz="2000" dirty="0"/>
                  <a:t>20</a:t>
                </a:r>
                <a:r>
                  <a:rPr lang="sr-Latn-BA" sz="2000" dirty="0"/>
                  <a:t>. godini. U istoj godini indeks uvoznih cijena je iznosio 99, a indeks izvoznih cijena 102. Indeks cijene koštanja uvozne robe je iznosio 105. Izračunati indeks cijene koštanja izvozne robe.</a:t>
                </a: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:r>
                  <a:rPr lang="en-US" sz="2000" b="1" dirty="0" err="1"/>
                  <a:t>Faktorski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odnos</a:t>
                </a:r>
                <a:r>
                  <a:rPr lang="en-US" sz="2000" b="1" dirty="0"/>
                  <a:t> ra</a:t>
                </a:r>
                <a:r>
                  <a:rPr lang="sr-Latn-BA" sz="2000" b="1" dirty="0"/>
                  <a:t>zmjene:</a:t>
                </a:r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0E7455-1B52-4C5F-AE77-836F0844F9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7958" y="2085473"/>
                <a:ext cx="9176084" cy="4299284"/>
              </a:xfrm>
              <a:blipFill>
                <a:blip r:embed="rId2"/>
                <a:stretch>
                  <a:fillRect l="-664" t="-70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6E9BA5-5A88-492F-B540-653B3197DAEC}"/>
                  </a:ext>
                </a:extLst>
              </p:cNvPr>
              <p:cNvSpPr txBox="1"/>
              <p:nvPr/>
            </p:nvSpPr>
            <p:spPr>
              <a:xfrm>
                <a:off x="8098410" y="4468108"/>
                <a:ext cx="3198440" cy="14439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izvoznih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izvozne cijene koštanja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uvoznih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</a:t>
                </a:r>
                <a:r>
                  <a:rPr lang="en-US" sz="1600" dirty="0" err="1"/>
                  <a:t>uvozne</a:t>
                </a:r>
                <a:r>
                  <a:rPr lang="sr-Latn-BA" sz="1600" dirty="0"/>
                  <a:t> cijene koštanja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6E9BA5-5A88-492F-B540-653B3197D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0" y="4468108"/>
                <a:ext cx="3198440" cy="1443985"/>
              </a:xfrm>
              <a:prstGeom prst="rect">
                <a:avLst/>
              </a:prstGeom>
              <a:blipFill>
                <a:blip r:embed="rId3"/>
                <a:stretch>
                  <a:fillRect t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962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2E7BD2-96A0-4CE9-83B9-3BF6095827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5" y="593558"/>
                <a:ext cx="9946105" cy="5486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cijene koštanja izvozne robe: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0,7=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102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99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105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69,3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=10710</m:t>
                      </m:r>
                    </m:oMath>
                  </m:oMathPara>
                </a14:m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𝟏𝟓𝟒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𝟓𝟓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2E7BD2-96A0-4CE9-83B9-3BF6095827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5" y="593558"/>
                <a:ext cx="9946105" cy="5486400"/>
              </a:xfrm>
              <a:blipFill>
                <a:blip r:embed="rId2"/>
                <a:stretch>
                  <a:fillRect l="-674" t="-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41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8DAA-84F9-4FE2-8435-D6D2D929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5962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en-US" dirty="0"/>
              <a:t>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93060-6BBD-4DB0-84D4-4E5172DFE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41" y="1923068"/>
            <a:ext cx="9888718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cijena na malo u periodu 2017-2021: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indeks cijena za period 2018-2022, ako je indeks za period 2017-2022 iznosio 10</a:t>
            </a:r>
            <a:r>
              <a:rPr lang="en-US" sz="2000" dirty="0"/>
              <a:t>6</a:t>
            </a:r>
            <a:r>
              <a:rPr lang="sr-Latn-BA" sz="2000" dirty="0"/>
              <a:t>.</a:t>
            </a:r>
          </a:p>
          <a:p>
            <a:pPr marL="0" indent="0">
              <a:buNone/>
            </a:pPr>
            <a:r>
              <a:rPr lang="sr-Latn-BA" sz="2000" dirty="0"/>
              <a:t>b) Koliko su se prosječno godišnje mijenjale cijene u periodu 2018-2022? (samostalni rad)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CBA6CDD-B61C-4D17-AD3D-1F75B5DC4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456103"/>
              </p:ext>
            </p:extLst>
          </p:nvPr>
        </p:nvGraphicFramePr>
        <p:xfrm>
          <a:off x="1832862" y="2612635"/>
          <a:ext cx="8128002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3509357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6852008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461836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224690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399705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8575979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Indeks u 2021. sa bazama iz: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62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2021=100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093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Vrijednost indeksa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234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024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a) Izračunati indeks cijena za period 2018-2022, ako je indeks za period 2017-2022 iznosio 10</a:t>
                </a:r>
                <a:r>
                  <a:rPr lang="en-US" sz="2000" b="1" dirty="0">
                    <a:solidFill>
                      <a:schemeClr val="accent1"/>
                    </a:solidFill>
                  </a:rPr>
                  <a:t>6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=106</m:t>
                      </m:r>
                    </m:oMath>
                  </m:oMathPara>
                </a14:m>
                <a:endParaRPr lang="sr-Latn-BA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2018</a:t>
                </a:r>
                <a:r>
                  <a:rPr lang="en-US" dirty="0"/>
                  <a:t>-</a:t>
                </a:r>
                <a:r>
                  <a:rPr lang="sr-Latn-BA" dirty="0"/>
                  <a:t>2022</a:t>
                </a:r>
                <a:r>
                  <a:rPr lang="en-US" dirty="0"/>
                  <a:t> je: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2018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sr-Latn-BA" dirty="0"/>
                  <a:t>Nepoznat je </a:t>
                </a: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</a:t>
                </a:r>
                <a:r>
                  <a:rPr lang="en-US" dirty="0"/>
                  <a:t>7-</a:t>
                </a:r>
                <a:r>
                  <a:rPr lang="sr-Latn-BA" dirty="0"/>
                  <a:t>20</a:t>
                </a:r>
                <a:r>
                  <a:rPr lang="en-US" dirty="0"/>
                  <a:t>18, pa </a:t>
                </a:r>
                <a:r>
                  <a:rPr lang="sr-Latn-BA" dirty="0"/>
                  <a:t>se računa: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2018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2022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=100,97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Uvrštavanjem u formulu se dobija traženi indeks za period 2018-2022: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2018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,97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𝟏𝟎𝟒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𝟗𝟖</m:t>
                      </m:r>
                    </m:oMath>
                  </m:oMathPara>
                </a14:m>
                <a:endParaRPr lang="en-US" b="1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  <a:blipFill>
                <a:blip r:embed="rId2"/>
                <a:stretch>
                  <a:fillRect l="-624" t="-558" r="-51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379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BBC5-8241-4547-9CDA-37D6F38D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49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en-US" dirty="0"/>
              <a:t>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9D31-AAC8-4054-89B9-D2B8BE7D2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404" y="1833514"/>
            <a:ext cx="10407191" cy="5024486"/>
          </a:xfrm>
        </p:spPr>
        <p:txBody>
          <a:bodyPr>
            <a:normAutofit fontScale="92500" lnSpcReduction="20000"/>
          </a:bodyPr>
          <a:lstStyle/>
          <a:p>
            <a:pPr marL="114300" lvl="0" indent="0">
              <a:buNone/>
            </a:pP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podaci</a:t>
            </a:r>
            <a:r>
              <a:rPr lang="en-US" sz="2200" dirty="0"/>
              <a:t> o </a:t>
            </a:r>
            <a:r>
              <a:rPr lang="en-US" sz="2200" dirty="0" err="1"/>
              <a:t>isplaćenim</a:t>
            </a:r>
            <a:r>
              <a:rPr lang="en-US" sz="2200" dirty="0"/>
              <a:t> </a:t>
            </a:r>
            <a:r>
              <a:rPr lang="en-US" sz="2200" dirty="0" err="1"/>
              <a:t>platama</a:t>
            </a:r>
            <a:r>
              <a:rPr lang="en-US" sz="2200" dirty="0"/>
              <a:t> u </a:t>
            </a:r>
            <a:r>
              <a:rPr lang="en-US" sz="2200" dirty="0" err="1"/>
              <a:t>periodu</a:t>
            </a:r>
            <a:r>
              <a:rPr lang="en-US" sz="2200" dirty="0"/>
              <a:t> 20</a:t>
            </a:r>
            <a:r>
              <a:rPr lang="sr-Latn-BA" sz="2200" dirty="0"/>
              <a:t>15</a:t>
            </a:r>
            <a:r>
              <a:rPr lang="en-US" sz="2200" dirty="0"/>
              <a:t>-20</a:t>
            </a:r>
            <a:r>
              <a:rPr lang="sr-Latn-BA" sz="2200" dirty="0"/>
              <a:t>20</a:t>
            </a:r>
            <a:r>
              <a:rPr lang="en-US" sz="2200" dirty="0"/>
              <a:t>. </a:t>
            </a:r>
            <a:r>
              <a:rPr lang="en-US" sz="2200" dirty="0" err="1"/>
              <a:t>godine</a:t>
            </a:r>
            <a:r>
              <a:rPr lang="en-US" sz="2200" dirty="0"/>
              <a:t>.</a:t>
            </a:r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sr-Latn-BA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indent="0">
              <a:buNone/>
            </a:pPr>
            <a:r>
              <a:rPr lang="en-US" sz="2200" dirty="0"/>
              <a:t>Masa </a:t>
            </a:r>
            <a:r>
              <a:rPr lang="en-US" sz="2200" dirty="0" err="1"/>
              <a:t>isplaćenih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NK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</a:t>
            </a:r>
            <a:r>
              <a:rPr lang="sr-Latn-BA" sz="2200" dirty="0"/>
              <a:t>ćala</a:t>
            </a:r>
            <a:r>
              <a:rPr lang="en-US" sz="2200" dirty="0"/>
              <a:t> u </a:t>
            </a:r>
            <a:r>
              <a:rPr lang="en-US" sz="2200" dirty="0" err="1"/>
              <a:t>posmatranom</a:t>
            </a:r>
            <a:r>
              <a:rPr lang="en-US" sz="2200" dirty="0"/>
              <a:t> </a:t>
            </a:r>
            <a:r>
              <a:rPr lang="en-US" sz="2200" dirty="0" err="1"/>
              <a:t>periodu</a:t>
            </a:r>
            <a:r>
              <a:rPr lang="en-US" sz="2200" dirty="0"/>
              <a:t> za 2,5%, za 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2,4%, a za VKV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5,4%.</a:t>
            </a:r>
            <a:r>
              <a:rPr lang="sr-Latn-BA" sz="2200" dirty="0"/>
              <a:t> </a:t>
            </a:r>
          </a:p>
          <a:p>
            <a:pPr marL="114300" indent="0">
              <a:buNone/>
            </a:pPr>
            <a:r>
              <a:rPr lang="en-US" sz="2200" dirty="0" err="1"/>
              <a:t>Izračunati</a:t>
            </a:r>
            <a:r>
              <a:rPr lang="en-US" sz="2200" dirty="0"/>
              <a:t>:</a:t>
            </a:r>
          </a:p>
          <a:p>
            <a:pPr marL="114300" indent="0">
              <a:buNone/>
            </a:pPr>
            <a:r>
              <a:rPr lang="en-US" sz="2200" dirty="0"/>
              <a:t>a) </a:t>
            </a:r>
            <a:r>
              <a:rPr lang="en-US" sz="2200" dirty="0" err="1"/>
              <a:t>Grupni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</a:t>
            </a:r>
            <a:r>
              <a:rPr lang="en-US" sz="2200" dirty="0" err="1"/>
              <a:t>postojanog</a:t>
            </a:r>
            <a:r>
              <a:rPr lang="en-US" sz="2200" dirty="0"/>
              <a:t> </a:t>
            </a:r>
            <a:r>
              <a:rPr lang="en-US" sz="2200" dirty="0" err="1"/>
              <a:t>sastava</a:t>
            </a:r>
            <a:r>
              <a:rPr lang="en-US" sz="2200" dirty="0"/>
              <a:t> </a:t>
            </a:r>
            <a:r>
              <a:rPr lang="en-US" sz="2200" dirty="0" err="1"/>
              <a:t>zaposlenih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en-US" sz="2200" dirty="0"/>
              <a:t>b) </a:t>
            </a:r>
            <a:r>
              <a:rPr lang="en-US" sz="2200" dirty="0" err="1"/>
              <a:t>Individualni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sr-Latn-BA" sz="2200" dirty="0"/>
              <a:t>c</a:t>
            </a:r>
            <a:r>
              <a:rPr lang="en-US" sz="2200" dirty="0"/>
              <a:t>) </a:t>
            </a:r>
            <a:r>
              <a:rPr lang="en-US" sz="2200" dirty="0" err="1"/>
              <a:t>Prosječni</a:t>
            </a:r>
            <a:r>
              <a:rPr lang="en-US" sz="2200" dirty="0"/>
              <a:t> </a:t>
            </a:r>
            <a:r>
              <a:rPr lang="en-US" sz="2200" dirty="0" err="1"/>
              <a:t>godišnji</a:t>
            </a:r>
            <a:r>
              <a:rPr lang="en-US" sz="2200" dirty="0"/>
              <a:t> </a:t>
            </a:r>
            <a:r>
              <a:rPr lang="en-US" sz="2200" dirty="0" err="1"/>
              <a:t>porast</a:t>
            </a:r>
            <a:r>
              <a:rPr lang="en-US" sz="2200" dirty="0"/>
              <a:t> plate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  <a:r>
              <a:rPr lang="sr-Latn-BA" sz="2200" dirty="0"/>
              <a:t> (samostalno)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61F100-8488-4A46-B989-43F239018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160623"/>
              </p:ext>
            </p:extLst>
          </p:nvPr>
        </p:nvGraphicFramePr>
        <p:xfrm>
          <a:off x="2307789" y="2328421"/>
          <a:ext cx="6619395" cy="167445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06465">
                  <a:extLst>
                    <a:ext uri="{9D8B030D-6E8A-4147-A177-3AD203B41FA5}">
                      <a16:colId xmlns:a16="http://schemas.microsoft.com/office/drawing/2014/main" val="1054461500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2971750456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745121759"/>
                    </a:ext>
                  </a:extLst>
                </a:gridCol>
              </a:tblGrid>
              <a:tr h="526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Kategorija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15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20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247187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NK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3442953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4774519"/>
                  </a:ext>
                </a:extLst>
              </a:tr>
              <a:tr h="288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928325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Ukupno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52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55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84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061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8C43FED-CABF-2A9C-2CE2-CF73EF8519D1}"/>
              </a:ext>
            </a:extLst>
          </p:cNvPr>
          <p:cNvSpPr/>
          <p:nvPr/>
        </p:nvSpPr>
        <p:spPr>
          <a:xfrm>
            <a:off x="9026013" y="2633973"/>
            <a:ext cx="752168" cy="66966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AA9E4-8731-4C15-84AE-683374760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315074" cy="57591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a) </a:t>
            </a:r>
            <a:r>
              <a:rPr lang="en-US" sz="2000" b="1" dirty="0" err="1">
                <a:solidFill>
                  <a:schemeClr val="accent1"/>
                </a:solidFill>
              </a:rPr>
              <a:t>Grupni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indeks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plata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postojanog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sastava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zaposlenih</a:t>
            </a:r>
            <a:r>
              <a:rPr lang="en-US" sz="2000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/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60,76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sz="2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sr-Latn-BA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116,85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D65D3CD-08A3-6BAC-1954-BCB7982B048D}"/>
              </a:ext>
            </a:extLst>
          </p:cNvPr>
          <p:cNvSpPr txBox="1"/>
          <p:nvPr/>
        </p:nvSpPr>
        <p:spPr>
          <a:xfrm>
            <a:off x="10220917" y="2514430"/>
            <a:ext cx="1873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</a:rPr>
              <a:t>b) </a:t>
            </a:r>
            <a:r>
              <a:rPr lang="en-US" sz="1800" b="1" dirty="0" err="1">
                <a:solidFill>
                  <a:schemeClr val="accent1"/>
                </a:solidFill>
              </a:rPr>
              <a:t>Individualni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indeks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plata</a:t>
            </a:r>
            <a:r>
              <a:rPr lang="en-US" sz="1800" b="1" dirty="0">
                <a:solidFill>
                  <a:schemeClr val="accent1"/>
                </a:solidFill>
              </a:rPr>
              <a:t> za KV </a:t>
            </a:r>
            <a:r>
              <a:rPr lang="en-US" sz="1800" b="1" dirty="0" err="1">
                <a:solidFill>
                  <a:schemeClr val="accent1"/>
                </a:solidFill>
              </a:rPr>
              <a:t>radnike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FFED92-0A83-1733-C153-46574DFE133C}"/>
              </a:ext>
            </a:extLst>
          </p:cNvPr>
          <p:cNvCxnSpPr/>
          <p:nvPr/>
        </p:nvCxnSpPr>
        <p:spPr>
          <a:xfrm>
            <a:off x="9778181" y="2892070"/>
            <a:ext cx="442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10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45FB-BE20-4382-BBA9-9917071CD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052" y="306966"/>
            <a:ext cx="5019895" cy="559308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7143" y="1330987"/>
                <a:ext cx="3075784" cy="23356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b="1" i="1" dirty="0">
                    <a:latin typeface="Cambria Math" panose="02040503050406030204" pitchFamily="18" charset="0"/>
                  </a:rPr>
                  <a:t>Grupni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indeks</a:t>
                </a:r>
                <a:r>
                  <a:rPr lang="en-US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cijena</a:t>
                </a:r>
                <a:r>
                  <a:rPr lang="sr-Latn-BA" b="1" i="1" dirty="0">
                    <a:latin typeface="Cambria Math" panose="02040503050406030204" pitchFamily="18" charset="0"/>
                  </a:rPr>
                  <a:t>:  </a:t>
                </a: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200" dirty="0"/>
                  <a:t>               </a:t>
                </a:r>
                <a:endParaRPr lang="en-US" sz="2200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  <a:endParaRPr lang="sr-Latn-BA" sz="2200" i="1" dirty="0">
                  <a:latin typeface="Cambria Math" panose="02040503050406030204" pitchFamily="18" charset="0"/>
                </a:endParaRP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43" y="1330987"/>
                <a:ext cx="3075784" cy="2335677"/>
              </a:xfrm>
              <a:prstGeom prst="rect">
                <a:avLst/>
              </a:prstGeom>
              <a:blipFill>
                <a:blip r:embed="rId2"/>
                <a:stretch>
                  <a:fillRect t="-156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FFBCA2-A0A0-45C4-A2D7-9F8CF8E698B1}"/>
                  </a:ext>
                </a:extLst>
              </p:cNvPr>
              <p:cNvSpPr txBox="1"/>
              <p:nvPr/>
            </p:nvSpPr>
            <p:spPr>
              <a:xfrm>
                <a:off x="3981343" y="1287729"/>
                <a:ext cx="3204328" cy="1930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:r>
                  <a:rPr lang="sr-Latn-BA" sz="1800" b="1" i="1" dirty="0">
                    <a:latin typeface="Cambria Math" panose="02040503050406030204" pitchFamily="18" charset="0"/>
                  </a:rPr>
                  <a:t>Faktorski odnos razmjene: </a:t>
                </a: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FFBCA2-A0A0-45C4-A2D7-9F8CF8E69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343" y="1287729"/>
                <a:ext cx="3204328" cy="1930528"/>
              </a:xfrm>
              <a:prstGeom prst="rect">
                <a:avLst/>
              </a:prstGeom>
              <a:blipFill>
                <a:blip r:embed="rId3"/>
                <a:stretch>
                  <a:fillRect t="-189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/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Grupni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postojanog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sastava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zaposlenih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</m:oMath>
                </a14:m>
                <a:endParaRPr lang="sr-Latn-BA" sz="20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blipFill>
                <a:blip r:embed="rId4"/>
                <a:stretch>
                  <a:fillRect t="-155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/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Grupni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indeks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plata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promijenjenog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sastava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zaposlenih</m:t>
                      </m:r>
                    </m:oMath>
                  </m:oMathPara>
                </a14:m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/>
              <p:nvPr/>
            </p:nvSpPr>
            <p:spPr>
              <a:xfrm>
                <a:off x="7664087" y="1330368"/>
                <a:ext cx="3902589" cy="18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Individualni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b="0" dirty="0"/>
                  <a:t>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087" y="1330368"/>
                <a:ext cx="3902589" cy="1887889"/>
              </a:xfrm>
              <a:prstGeom prst="rect">
                <a:avLst/>
              </a:prstGeom>
              <a:blipFill>
                <a:blip r:embed="rId6"/>
                <a:stretch>
                  <a:fillRect t="-19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32E381F-1577-47A6-8C2C-FF69DC0782FA}"/>
              </a:ext>
            </a:extLst>
          </p:cNvPr>
          <p:cNvSpPr txBox="1"/>
          <p:nvPr/>
        </p:nvSpPr>
        <p:spPr>
          <a:xfrm>
            <a:off x="9231006" y="2498825"/>
            <a:ext cx="279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T – broj radnika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masa isplaćenih plata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prosječna isplaćena plata</a:t>
            </a: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07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BB4F-A2E1-4663-9FCF-ABB9CB15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710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F13BF-991B-484A-8A3E-9A98A0534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52" y="1791094"/>
            <a:ext cx="10303496" cy="472438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Dati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sr-Latn-BA" sz="2000" dirty="0"/>
              <a:t>vrijednosti prodaje</a:t>
            </a:r>
            <a:r>
              <a:rPr lang="en-US" sz="2000" dirty="0"/>
              <a:t> u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 za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sr-Latn-BA" sz="2000" dirty="0"/>
              <a:t>2015</a:t>
            </a:r>
            <a:r>
              <a:rPr lang="en-US" sz="2000" dirty="0"/>
              <a:t>-20</a:t>
            </a:r>
            <a:r>
              <a:rPr lang="sr-Latn-BA" sz="2000" dirty="0"/>
              <a:t>2</a:t>
            </a:r>
            <a:r>
              <a:rPr lang="en-US" sz="2000" dirty="0"/>
              <a:t>1,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se </a:t>
            </a:r>
            <a:r>
              <a:rPr lang="en-US" sz="2000" dirty="0" err="1"/>
              <a:t>smanjila</a:t>
            </a:r>
            <a:r>
              <a:rPr lang="en-US" sz="2000" dirty="0"/>
              <a:t> za 2,5%, </a:t>
            </a:r>
            <a:r>
              <a:rPr lang="en-US" sz="2000" dirty="0" err="1"/>
              <a:t>proizvoda</a:t>
            </a:r>
            <a:r>
              <a:rPr lang="en-US" sz="2000" dirty="0"/>
              <a:t> B </a:t>
            </a:r>
            <a:r>
              <a:rPr lang="en-US" sz="2000" dirty="0" err="1"/>
              <a:t>povećala</a:t>
            </a:r>
            <a:r>
              <a:rPr lang="en-US" sz="2000" dirty="0"/>
              <a:t> za 3%, a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C se </a:t>
            </a:r>
            <a:r>
              <a:rPr lang="en-US" sz="2000" dirty="0" err="1"/>
              <a:t>povećala</a:t>
            </a:r>
            <a:r>
              <a:rPr lang="en-US" sz="2000" dirty="0"/>
              <a:t> za 5,6%. </a:t>
            </a:r>
            <a:r>
              <a:rPr lang="en-US" sz="2000" dirty="0" err="1"/>
              <a:t>Izračunati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a)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za </a:t>
            </a:r>
            <a:r>
              <a:rPr lang="en-US" sz="2000" dirty="0" err="1"/>
              <a:t>posmatranu</a:t>
            </a:r>
            <a:r>
              <a:rPr lang="en-US" sz="2000" dirty="0"/>
              <a:t>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b) Koliko se </a:t>
            </a:r>
            <a:r>
              <a:rPr lang="en-US" sz="2000" dirty="0" err="1"/>
              <a:t>prosječno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B?</a:t>
            </a:r>
          </a:p>
          <a:p>
            <a:pPr marL="0" indent="0">
              <a:buNone/>
            </a:pPr>
            <a:r>
              <a:rPr lang="en-US" sz="2000" dirty="0"/>
              <a:t>c) Koliko </a:t>
            </a:r>
            <a:r>
              <a:rPr lang="en-US" sz="2000" dirty="0" err="1"/>
              <a:t>su</a:t>
            </a:r>
            <a:r>
              <a:rPr lang="en-US" sz="2000" dirty="0"/>
              <a:t> se </a:t>
            </a:r>
            <a:r>
              <a:rPr lang="en-US" sz="2000" dirty="0" err="1"/>
              <a:t>prosečno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mijenjale</a:t>
            </a:r>
            <a:r>
              <a:rPr lang="en-US" sz="2000" dirty="0"/>
              <a:t> </a:t>
            </a:r>
            <a:r>
              <a:rPr lang="en-US" sz="2000" dirty="0" err="1"/>
              <a:t>cijene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BAE0BB6-77E4-4332-90FB-1F780BAD1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373898"/>
              </p:ext>
            </p:extLst>
          </p:nvPr>
        </p:nvGraphicFramePr>
        <p:xfrm>
          <a:off x="3435477" y="2346534"/>
          <a:ext cx="532104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422">
                  <a:extLst>
                    <a:ext uri="{9D8B030D-6E8A-4147-A177-3AD203B41FA5}">
                      <a16:colId xmlns:a16="http://schemas.microsoft.com/office/drawing/2014/main" val="3199392064"/>
                    </a:ext>
                  </a:extLst>
                </a:gridCol>
                <a:gridCol w="4151623">
                  <a:extLst>
                    <a:ext uri="{9D8B030D-6E8A-4147-A177-3AD203B41FA5}">
                      <a16:colId xmlns:a16="http://schemas.microsoft.com/office/drawing/2014/main" val="2796344834"/>
                    </a:ext>
                  </a:extLst>
                </a:gridCol>
              </a:tblGrid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Vrijednost prodaje u 000 KM u 2021.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695462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2.560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472613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714969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2.220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69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33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0FFE-4934-4215-A8BE-0BF2390D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523621" cy="5630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a) Indeks cijena za posmatranu grupu proizvoda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/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6999,76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</m:oMath>
                </a14:m>
                <a:r>
                  <a:rPr lang="sr-Latn-BA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25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b) Koliko se prosječno procentualno godišnje mijenjala cijena proizvoda B?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c)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Koliko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su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se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prosečno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procentualno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godišnje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mijenjale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cijene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grupe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proizvoda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u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posmatranom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periodu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𝑟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𝑔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d>
                        <m:dPr>
                          <m:ctrlP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6</m:t>
                              </m:r>
                            </m:deg>
                            <m:e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1,0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17</m:t>
                              </m:r>
                            </m:e>
                          </m:rad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−1</m:t>
                          </m:r>
                        </m:e>
                      </m:d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∙100=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𝟎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𝟐𝟖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%</m:t>
                      </m:r>
                    </m:oMath>
                  </m:oMathPara>
                </a14:m>
                <a:endParaRPr kumimoji="0" lang="sr-Latn-BA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  <a:blipFill>
                <a:blip r:embed="rId2"/>
                <a:stretch>
                  <a:fillRect l="-613" t="-813" r="-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29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31FF0-C335-1BC3-53D8-C83F9C2CF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3028"/>
            <a:ext cx="7729728" cy="952599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6102D-3E01-926F-A234-4F4923823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19" y="1387674"/>
            <a:ext cx="10640962" cy="52872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vrijednosti sindikalne potrošačke korpe u Republici Srpskoj za oktobar 2022. i oktobar 2017.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/>
            </a:r>
            <a:br>
              <a:rPr lang="sr-Latn-BA" sz="2000" dirty="0"/>
            </a:br>
            <a:r>
              <a:rPr lang="sr-Latn-BA" sz="2000" dirty="0"/>
              <a:t>Pod pretpostavkom da se sindikalne korpe sastoje od iste količine istih dobara u oba perioda, izračunati indeks cijena ove grupe dobara. 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E21905-959E-2BE6-5F95-5CD6AF591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43855"/>
              </p:ext>
            </p:extLst>
          </p:nvPr>
        </p:nvGraphicFramePr>
        <p:xfrm>
          <a:off x="2469945" y="2136888"/>
          <a:ext cx="7765436" cy="303847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55761">
                  <a:extLst>
                    <a:ext uri="{9D8B030D-6E8A-4147-A177-3AD203B41FA5}">
                      <a16:colId xmlns:a16="http://schemas.microsoft.com/office/drawing/2014/main" val="3280277615"/>
                    </a:ext>
                  </a:extLst>
                </a:gridCol>
                <a:gridCol w="3343643">
                  <a:extLst>
                    <a:ext uri="{9D8B030D-6E8A-4147-A177-3AD203B41FA5}">
                      <a16:colId xmlns:a16="http://schemas.microsoft.com/office/drawing/2014/main" val="1234736865"/>
                    </a:ext>
                  </a:extLst>
                </a:gridCol>
                <a:gridCol w="1833016">
                  <a:extLst>
                    <a:ext uri="{9D8B030D-6E8A-4147-A177-3AD203B41FA5}">
                      <a16:colId xmlns:a16="http://schemas.microsoft.com/office/drawing/2014/main" val="2783891019"/>
                    </a:ext>
                  </a:extLst>
                </a:gridCol>
                <a:gridCol w="1833016">
                  <a:extLst>
                    <a:ext uri="{9D8B030D-6E8A-4147-A177-3AD203B41FA5}">
                      <a16:colId xmlns:a16="http://schemas.microsoft.com/office/drawing/2014/main" val="727541839"/>
                    </a:ext>
                  </a:extLst>
                </a:gridCol>
              </a:tblGrid>
              <a:tr h="321284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u="none" strike="noStrike" dirty="0">
                          <a:effectLst/>
                          <a:latin typeface="+mn-lt"/>
                        </a:rPr>
                        <a:t>Broj</a:t>
                      </a:r>
                      <a:endParaRPr lang="sr-Latn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u="none" strike="noStrike" dirty="0">
                          <a:effectLst/>
                          <a:latin typeface="+mn-lt"/>
                        </a:rPr>
                        <a:t>Struktura</a:t>
                      </a:r>
                      <a:endParaRPr lang="sr-Latn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Oktobar 2022.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Oktobar 2017.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1776127"/>
                  </a:ext>
                </a:extLst>
              </a:tr>
              <a:tr h="185314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Prehrana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1035.82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690.51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593856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2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Stanovanje i komunalne usluge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609.94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581.32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8016049"/>
                  </a:ext>
                </a:extLst>
              </a:tr>
              <a:tr h="383135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3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Tekuće održavanje domaćinstva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123.25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103.56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4112739"/>
                  </a:ext>
                </a:extLst>
              </a:tr>
              <a:tr h="185314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4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Odjeća i obuća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172.36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136.24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956375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5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Higijena i njega zdravlja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99.71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87.92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7361811"/>
                  </a:ext>
                </a:extLst>
              </a:tr>
              <a:tr h="185314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6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Prevoz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225.75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194.40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49446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7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Obrazovanje i kultura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89.10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82.38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6819573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 fontAlgn="ctr"/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2355.93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1876.33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08457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00EA2C8-8217-118A-1573-2FCBCD8297EE}"/>
              </a:ext>
            </a:extLst>
          </p:cNvPr>
          <p:cNvSpPr txBox="1"/>
          <p:nvPr/>
        </p:nvSpPr>
        <p:spPr>
          <a:xfrm>
            <a:off x="2359743" y="5150406"/>
            <a:ext cx="4498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https://savezsindikatars.org/sindikalna-potrosacka-korpa/</a:t>
            </a:r>
          </a:p>
        </p:txBody>
      </p:sp>
    </p:spTree>
    <p:extLst>
      <p:ext uri="{BB962C8B-B14F-4D97-AF65-F5344CB8AC3E}">
        <p14:creationId xmlns:p14="http://schemas.microsoft.com/office/powerpoint/2010/main" val="2766765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674619B-3472-06EC-9985-3EBBA8663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756299"/>
              </p:ext>
            </p:extLst>
          </p:nvPr>
        </p:nvGraphicFramePr>
        <p:xfrm>
          <a:off x="1555211" y="1715868"/>
          <a:ext cx="9447086" cy="3125529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3090531">
                  <a:extLst>
                    <a:ext uri="{9D8B030D-6E8A-4147-A177-3AD203B41FA5}">
                      <a16:colId xmlns:a16="http://schemas.microsoft.com/office/drawing/2014/main" val="816318379"/>
                    </a:ext>
                  </a:extLst>
                </a:gridCol>
                <a:gridCol w="2058313">
                  <a:extLst>
                    <a:ext uri="{9D8B030D-6E8A-4147-A177-3AD203B41FA5}">
                      <a16:colId xmlns:a16="http://schemas.microsoft.com/office/drawing/2014/main" val="1355807267"/>
                    </a:ext>
                  </a:extLst>
                </a:gridCol>
                <a:gridCol w="2058313">
                  <a:extLst>
                    <a:ext uri="{9D8B030D-6E8A-4147-A177-3AD203B41FA5}">
                      <a16:colId xmlns:a16="http://schemas.microsoft.com/office/drawing/2014/main" val="1681948241"/>
                    </a:ext>
                  </a:extLst>
                </a:gridCol>
                <a:gridCol w="2239929">
                  <a:extLst>
                    <a:ext uri="{9D8B030D-6E8A-4147-A177-3AD203B41FA5}">
                      <a16:colId xmlns:a16="http://schemas.microsoft.com/office/drawing/2014/main" val="2914845094"/>
                    </a:ext>
                  </a:extLst>
                </a:gridCol>
              </a:tblGrid>
              <a:tr h="347281"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u="none" strike="noStrike" dirty="0">
                          <a:effectLst/>
                          <a:latin typeface="+mn-lt"/>
                        </a:rPr>
                        <a:t>Struktura</a:t>
                      </a:r>
                      <a:endParaRPr lang="sr-Latn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p1q1 (ili p1q0)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p0q0 (ili p0q1)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Individualni indeksi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6767196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Prehrana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1035.82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690.51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8494136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Stanovanje i komunalne usluge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609.94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581.32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3104238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Tekuće održavanje domaćinstva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123.25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103.56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4139558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Odjeća i obuća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172.36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136.24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9804529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Higijena i njega zdravlja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99.71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87.92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4822622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>
                          <a:effectLst/>
                          <a:latin typeface="+mn-lt"/>
                        </a:rPr>
                        <a:t>Prevoz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225.75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194.40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8263275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Obrazovanje i kultura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89.10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u="none" strike="noStrike" dirty="0">
                          <a:effectLst/>
                          <a:latin typeface="+mn-lt"/>
                        </a:rPr>
                        <a:t>82.38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2525890"/>
                  </a:ext>
                </a:extLst>
              </a:tr>
              <a:tr h="34728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UKUPNO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2355.93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1876.33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r-Latn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63791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78891A-6BED-3D63-779D-2044CAA174FF}"/>
                  </a:ext>
                </a:extLst>
              </p:cNvPr>
              <p:cNvSpPr txBox="1"/>
              <p:nvPr/>
            </p:nvSpPr>
            <p:spPr>
              <a:xfrm>
                <a:off x="1555211" y="5462764"/>
                <a:ext cx="6362792" cy="739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2355,93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1876,33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78891A-6BED-3D63-779D-2044CAA17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211" y="5462764"/>
                <a:ext cx="6362792" cy="7396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08FABC1-9EEF-9757-3493-1F68FD167E68}"/>
                  </a:ext>
                </a:extLst>
              </p:cNvPr>
              <p:cNvSpPr txBox="1"/>
              <p:nvPr/>
            </p:nvSpPr>
            <p:spPr>
              <a:xfrm>
                <a:off x="1555212" y="987981"/>
                <a:ext cx="51896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sr-Latn-BA" b="1" dirty="0"/>
                  <a:t> </a:t>
                </a:r>
                <a:r>
                  <a:rPr lang="sr-Latn-BA" dirty="0"/>
                  <a:t>(obje korpe se sastoje od iste količine dobara)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08FABC1-9EEF-9757-3493-1F68FD167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212" y="987981"/>
                <a:ext cx="5189626" cy="276999"/>
              </a:xfrm>
              <a:prstGeom prst="rect">
                <a:avLst/>
              </a:prstGeom>
              <a:blipFill>
                <a:blip r:embed="rId3"/>
                <a:stretch>
                  <a:fillRect l="-1998" t="-28261" r="-2938" b="-5000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0684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A07F-AC02-4462-B803-7A0CD4D3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</a:t>
            </a:r>
            <a:r>
              <a:rPr lang="en-US" dirty="0"/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81BB7-BD38-477D-8A59-066FBA795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388" y="2647471"/>
            <a:ext cx="8047223" cy="3101983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CS" sz="2000" dirty="0"/>
              <a:t>Grupni indeks cijena za dva proizvoda iznosio je 105 u peirodu 2017-2022. godina. Vrijednost ostvarenog promet proizvoda A veća je za 30% u 2022. godini u odnosu na proizvod B. U istom periodu cijena proizvoda A se smanjila za 1,5%. Izračunati:</a:t>
            </a:r>
            <a:endParaRPr lang="en-US" sz="2000" dirty="0"/>
          </a:p>
          <a:p>
            <a:pPr marL="114300" indent="0">
              <a:buNone/>
            </a:pPr>
            <a:r>
              <a:rPr lang="sr-Latn-CS" sz="2000" dirty="0"/>
              <a:t>a) Indeks cijena proizvoda B za posmatrani period.</a:t>
            </a:r>
            <a:endParaRPr lang="en-US" sz="2000" dirty="0"/>
          </a:p>
          <a:p>
            <a:pPr marL="114300" indent="0">
              <a:buNone/>
            </a:pPr>
            <a:r>
              <a:rPr lang="sr-Latn-CS" sz="2000" dirty="0"/>
              <a:t>b) Prosječnu godišnju promjenu cijene proizvoda B za posmatrani period.</a:t>
            </a:r>
          </a:p>
          <a:p>
            <a:pPr marL="114300" indent="0">
              <a:buNone/>
            </a:pPr>
            <a:r>
              <a:rPr lang="sr-Latn-CS" sz="2000" dirty="0"/>
              <a:t>     (samostalni rad)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525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cijena proizvoda B za posmatrani period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𝐼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2017−2022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=105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=1,3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∙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</m:oMath>
                </a14:m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Wingdings" panose="05000000000000000000" pitchFamily="2" charset="2"/>
                  </a:rPr>
                  <a:t>   </a:t>
                </a:r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=100,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=130</m:t>
                    </m:r>
                  </m:oMath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𝐴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0,985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𝐵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=?</m:t>
                      </m:r>
                    </m:oMath>
                  </m:oMathPara>
                </a14:m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  <a:blipFill>
                <a:blip r:embed="rId2"/>
                <a:stretch>
                  <a:fillRect l="-561" t="-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/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105=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130+100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130∙1,015+100∙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=0,87                  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0,87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sr-Latn-RS" sz="20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03176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487</TotalTime>
  <Words>718</Words>
  <Application>Microsoft Office PowerPoint</Application>
  <PresentationFormat>Widescreen</PresentationFormat>
  <Paragraphs>299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Cambria Math</vt:lpstr>
      <vt:lpstr>CTimesRoman</vt:lpstr>
      <vt:lpstr>Gill Sans MT</vt:lpstr>
      <vt:lpstr>Source Sans Pro</vt:lpstr>
      <vt:lpstr>Times New Roman</vt:lpstr>
      <vt:lpstr>Wingdings</vt:lpstr>
      <vt:lpstr>Parcel</vt:lpstr>
      <vt:lpstr>STATISTIKA CIJENA I ŽIVOTNOG STANDARDA</vt:lpstr>
      <vt:lpstr>FORMULE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  <vt:lpstr>ZADATAK 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CIJENA I ŽIVOTNOG STANDARDA</dc:title>
  <dc:creator>Marić, Milica</dc:creator>
  <cp:lastModifiedBy>Milica</cp:lastModifiedBy>
  <cp:revision>27</cp:revision>
  <dcterms:created xsi:type="dcterms:W3CDTF">2022-12-25T12:13:04Z</dcterms:created>
  <dcterms:modified xsi:type="dcterms:W3CDTF">2023-01-11T08:23:55Z</dcterms:modified>
</cp:coreProperties>
</file>