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handoutMasterIdLst>
    <p:handoutMasterId r:id="rId17"/>
  </p:handoutMasterIdLst>
  <p:sldIdLst>
    <p:sldId id="259" r:id="rId2"/>
    <p:sldId id="281" r:id="rId3"/>
    <p:sldId id="284" r:id="rId4"/>
    <p:sldId id="296" r:id="rId5"/>
    <p:sldId id="288" r:id="rId6"/>
    <p:sldId id="277" r:id="rId7"/>
    <p:sldId id="297" r:id="rId8"/>
    <p:sldId id="278" r:id="rId9"/>
    <p:sldId id="293" r:id="rId10"/>
    <p:sldId id="294" r:id="rId11"/>
    <p:sldId id="295" r:id="rId12"/>
    <p:sldId id="289" r:id="rId13"/>
    <p:sldId id="290" r:id="rId14"/>
    <p:sldId id="291" r:id="rId15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Office%20Word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c\Downloads\Chart%20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r-Latn-BA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r-Latn-BA" sz="16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Načini vršenja kriminalnih radnji / finansijskih</a:t>
            </a:r>
            <a:r>
              <a:rPr lang="sr-Latn-BA" sz="1600" b="1" baseline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prevara</a:t>
            </a:r>
            <a:r>
              <a:rPr lang="sr-Latn-BA" sz="16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Cyrl-RS" sz="1600" b="1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stacked"/>
        <c:ser>
          <c:idx val="0"/>
          <c:order val="0"/>
          <c:tx>
            <c:strRef>
              <c:f>'Sheet1'!$B$1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1.9789467836907036E-4"/>
                  <c:y val="-0.3580525623746679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6926680928555471E-3"/>
                  <c:y val="-0.1853447424893350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4948482366137594E-3"/>
                  <c:y val="-7.207857744105228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sr-Latn-C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'Sheet1'!$A$2:$A$5</c:f>
              <c:strCache>
                <c:ptCount val="3"/>
                <c:pt idx="0">
                  <c:v>Protivpravno prisvajanje sredstava</c:v>
                </c:pt>
                <c:pt idx="1">
                  <c:v>Korupcija</c:v>
                </c:pt>
                <c:pt idx="2">
                  <c:v>Lažno finansijsko izvještavanje</c:v>
                </c:pt>
              </c:strCache>
            </c:strRef>
          </c:cat>
          <c:val>
            <c:numRef>
              <c:f>'Sheet1'!$B$2:$B$5</c:f>
              <c:numCache>
                <c:formatCode>0%</c:formatCode>
                <c:ptCount val="4"/>
                <c:pt idx="0">
                  <c:v>0.86000000000000065</c:v>
                </c:pt>
                <c:pt idx="1">
                  <c:v>0.43000000000000038</c:v>
                </c:pt>
                <c:pt idx="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'Sheet1'!$C$1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'Sheet1'!$A$2:$A$5</c:f>
              <c:strCache>
                <c:ptCount val="3"/>
                <c:pt idx="0">
                  <c:v>Protivpravno prisvajanje sredstava</c:v>
                </c:pt>
                <c:pt idx="1">
                  <c:v>Korupcija</c:v>
                </c:pt>
                <c:pt idx="2">
                  <c:v>Lažno finansijsko izvještavanje</c:v>
                </c:pt>
              </c:strCache>
            </c:strRef>
          </c:cat>
          <c:val>
            <c:numRef>
              <c:f>'Sheet1'!$C$2:$C$5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'Sheet1'!$D$1</c:f>
              <c:strCache>
                <c:ptCount val="1"/>
                <c:pt idx="0">
                  <c:v>Column3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'Sheet1'!$A$2:$A$5</c:f>
              <c:strCache>
                <c:ptCount val="3"/>
                <c:pt idx="0">
                  <c:v>Protivpravno prisvajanje sredstava</c:v>
                </c:pt>
                <c:pt idx="1">
                  <c:v>Korupcija</c:v>
                </c:pt>
                <c:pt idx="2">
                  <c:v>Lažno finansijsko izvještavanje</c:v>
                </c:pt>
              </c:strCache>
            </c:strRef>
          </c:cat>
          <c:val>
            <c:numRef>
              <c:f>'Sheet1'!$D$2:$D$5</c:f>
              <c:numCache>
                <c:formatCode>General</c:formatCode>
                <c:ptCount val="4"/>
              </c:numCache>
            </c:numRef>
          </c:val>
        </c:ser>
        <c:overlap val="100"/>
        <c:axId val="156313088"/>
        <c:axId val="161580160"/>
      </c:barChart>
      <c:catAx>
        <c:axId val="15631308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r-Latn-CS"/>
          </a:p>
        </c:txPr>
        <c:crossAx val="161580160"/>
        <c:crosses val="autoZero"/>
        <c:auto val="1"/>
        <c:lblAlgn val="ctr"/>
        <c:lblOffset val="100"/>
      </c:catAx>
      <c:valAx>
        <c:axId val="16158016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r-Latn-CS"/>
          </a:p>
        </c:txPr>
        <c:crossAx val="156313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>
        <a:lumMod val="9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r-Latn-BA"/>
  <c:chart>
    <c:title>
      <c:tx>
        <c:rich>
          <a:bodyPr/>
          <a:lstStyle/>
          <a:p>
            <a:pPr>
              <a:defRPr sz="1600"/>
            </a:pPr>
            <a:r>
              <a:rPr lang="sr-Latn-BA" sz="1600">
                <a:latin typeface="Times New Roman" pitchFamily="18" charset="0"/>
                <a:cs typeface="Times New Roman" pitchFamily="18" charset="0"/>
              </a:rPr>
              <a:t>Prosječni</a:t>
            </a:r>
            <a:r>
              <a:rPr lang="sr-Latn-BA" sz="1600" baseline="0">
                <a:latin typeface="Times New Roman" pitchFamily="18" charset="0"/>
                <a:cs typeface="Times New Roman" pitchFamily="18" charset="0"/>
              </a:rPr>
              <a:t> gubici prema načinu izvršenja kriminalnih radnji / finansijskih prevara</a:t>
            </a:r>
            <a:endParaRPr lang="sr-Latn-BA" sz="1600">
              <a:latin typeface="Times New Roman" pitchFamily="18" charset="0"/>
              <a:cs typeface="Times New Roman" pitchFamily="18" charset="0"/>
            </a:endParaRP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100.000$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200.000$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7815082529421885E-3"/>
                  <c:y val="-6.8779394882050177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954.000$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sr-Latn-C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'[Chart in Microsoft Office Word]Sheet1'!$A$2:$A$4</c:f>
              <c:strCache>
                <c:ptCount val="3"/>
                <c:pt idx="0">
                  <c:v>Protivpravno prisvajanje sredstava</c:v>
                </c:pt>
                <c:pt idx="1">
                  <c:v>Korupcija</c:v>
                </c:pt>
                <c:pt idx="2">
                  <c:v>Lažno finansijsko izvještavanje</c:v>
                </c:pt>
              </c:strCache>
            </c:strRef>
          </c:cat>
          <c:val>
            <c:numRef>
              <c:f>'[Chart in Microsoft Office Word]Sheet1'!$B$2:$B$4</c:f>
              <c:numCache>
                <c:formatCode>#,##0</c:formatCode>
                <c:ptCount val="3"/>
                <c:pt idx="0">
                  <c:v>100000</c:v>
                </c:pt>
                <c:pt idx="1">
                  <c:v>200000</c:v>
                </c:pt>
                <c:pt idx="2">
                  <c:v>954000</c:v>
                </c:pt>
              </c:numCache>
            </c:numRef>
          </c:val>
        </c:ser>
        <c:axId val="103462784"/>
        <c:axId val="103464320"/>
      </c:barChart>
      <c:catAx>
        <c:axId val="10346278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sr-Latn-CS"/>
          </a:p>
        </c:txPr>
        <c:crossAx val="103464320"/>
        <c:crosses val="autoZero"/>
        <c:auto val="1"/>
        <c:lblAlgn val="ctr"/>
        <c:lblOffset val="100"/>
      </c:catAx>
      <c:valAx>
        <c:axId val="103464320"/>
        <c:scaling>
          <c:orientation val="minMax"/>
        </c:scaling>
        <c:axPos val="l"/>
        <c:majorGridlines/>
        <c:numFmt formatCode="#,##0" sourceLinked="1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sr-Latn-CS"/>
          </a:p>
        </c:txPr>
        <c:crossAx val="103462784"/>
        <c:crosses val="autoZero"/>
        <c:crossBetween val="between"/>
      </c:valAx>
      <c:spPr>
        <a:solidFill>
          <a:schemeClr val="bg1">
            <a:lumMod val="95000"/>
          </a:schemeClr>
        </a:solidFill>
      </c:spPr>
    </c:plotArea>
    <c:plotVisOnly val="1"/>
    <c:dispBlanksAs val="gap"/>
  </c:chart>
  <c:spPr>
    <a:solidFill>
      <a:schemeClr val="bg1">
        <a:lumMod val="95000"/>
      </a:schemeClr>
    </a:solidFill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r-Latn-BA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sr-Latn-B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Načini otkrivanja kriminalnih radnji / finansijskih prevara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5243378863809929"/>
          <c:y val="3.1956026444822878E-2"/>
        </c:manualLayout>
      </c:layout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sr-Latn-C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'[Chart 3.xlsx]Sheet1'!$A$2:$A$13</c:f>
              <c:strCache>
                <c:ptCount val="12"/>
                <c:pt idx="0">
                  <c:v>Dojava</c:v>
                </c:pt>
                <c:pt idx="1">
                  <c:v>Interna revizija</c:v>
                </c:pt>
                <c:pt idx="2">
                  <c:v>Pregled menadžmenta</c:v>
                </c:pt>
                <c:pt idx="3">
                  <c:v>Ostali načini</c:v>
                </c:pt>
                <c:pt idx="4">
                  <c:v>Slučajno</c:v>
                </c:pt>
                <c:pt idx="5">
                  <c:v>Usklađivanje računa</c:v>
                </c:pt>
                <c:pt idx="6">
                  <c:v>Eksterna revizija</c:v>
                </c:pt>
                <c:pt idx="7">
                  <c:v>Ispitivanje dokumenata</c:v>
                </c:pt>
                <c:pt idx="8">
                  <c:v>Monitoring</c:v>
                </c:pt>
                <c:pt idx="9">
                  <c:v>Sprovođenje zakona </c:v>
                </c:pt>
                <c:pt idx="10">
                  <c:v>IT kontrola</c:v>
                </c:pt>
                <c:pt idx="11">
                  <c:v>Priznanje</c:v>
                </c:pt>
              </c:strCache>
            </c:strRef>
          </c:cat>
          <c:val>
            <c:numRef>
              <c:f>'[Chart 3.xlsx]Sheet1'!$B$2:$B$13</c:f>
              <c:numCache>
                <c:formatCode>0%</c:formatCode>
                <c:ptCount val="12"/>
                <c:pt idx="0">
                  <c:v>0.43000000000000038</c:v>
                </c:pt>
                <c:pt idx="1">
                  <c:v>0.15000000000000019</c:v>
                </c:pt>
                <c:pt idx="2">
                  <c:v>0.12000000000000002</c:v>
                </c:pt>
                <c:pt idx="3">
                  <c:v>6.0000000000000032E-2</c:v>
                </c:pt>
                <c:pt idx="4">
                  <c:v>0.05</c:v>
                </c:pt>
                <c:pt idx="5">
                  <c:v>4.0000000000000022E-2</c:v>
                </c:pt>
                <c:pt idx="6">
                  <c:v>4.0000000000000022E-2</c:v>
                </c:pt>
                <c:pt idx="7">
                  <c:v>3.0000000000000002E-2</c:v>
                </c:pt>
                <c:pt idx="8">
                  <c:v>3.0000000000000002E-2</c:v>
                </c:pt>
                <c:pt idx="9">
                  <c:v>2.0000000000000011E-2</c:v>
                </c:pt>
                <c:pt idx="10">
                  <c:v>2.0000000000000011E-2</c:v>
                </c:pt>
                <c:pt idx="11">
                  <c:v>1.0000000000000005E-2</c:v>
                </c:pt>
              </c:numCache>
            </c:numRef>
          </c:val>
        </c:ser>
        <c:gapWidth val="182"/>
        <c:axId val="104487168"/>
        <c:axId val="169959808"/>
      </c:barChart>
      <c:catAx>
        <c:axId val="10448716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r-Latn-CS"/>
          </a:p>
        </c:txPr>
        <c:crossAx val="169959808"/>
        <c:crosses val="autoZero"/>
        <c:auto val="1"/>
        <c:lblAlgn val="ctr"/>
        <c:lblOffset val="100"/>
      </c:catAx>
      <c:valAx>
        <c:axId val="169959808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r-Latn-CS"/>
          </a:p>
        </c:txPr>
        <c:crossAx val="104487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>
        <a:lumMod val="9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sr-Latn-C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3ABD2-AAA9-4F6E-A718-CAA0D72A0173}" type="datetimeFigureOut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1CFB0-06FC-43F7-B8E1-09DF8B6B765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41EDF-09F8-4A3B-98C0-47DF112BF2E9}" type="datetimeFigureOut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5E098-A55B-4C31-AFFF-B600FB189BD8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F3CB6F2-FC30-4E54-8072-145A72563AF1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r-Latn-BA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8010-73D4-4D57-BDF9-9DF663767666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ED138-6629-44E9-BC9F-EE9E91CD7266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DAB7CF6-C74D-44F1-BE97-794579794B21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50460D7-AE38-410A-8F3A-7FFF55048D77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r-Latn-BA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338E0-9298-4818-BC15-55AC807F26D4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3494F-B202-43DE-8A32-81013A59BBC9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0C0BF1-0578-4CD7-80D6-301979E46DE6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77C3-9D52-4293-9778-5F9AB7278152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0C4079E-A1AA-4F55-961B-0546FE789B9A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E16B96D-1CC8-4919-9DFB-D45714058B35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D963AF3-CFCF-4113-8C0F-6C83B84192CD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r-Latn-BA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KRIMINALNE RADNJE U RAČUNOVODSTVENOJ PROFESIJI I FINANSIJAMA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Doc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. dr Svetlana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Sabljić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Prilike</a:t>
            </a:r>
            <a:endParaRPr lang="sr-Latn-B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Najznačajniji primjeri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prilika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kao faktora rizika za kriminalnu radnju su:</a:t>
            </a:r>
          </a:p>
          <a:p>
            <a:pPr marL="457200" indent="-457200" algn="just">
              <a:buClrTx/>
              <a:buSzPct val="84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Veliki iznos novca u blagajni;</a:t>
            </a:r>
          </a:p>
          <a:p>
            <a:pPr marL="457200" indent="-457200" algn="just">
              <a:buClrTx/>
              <a:buSzPct val="84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Korišćenje poslovnih posrednika bez jasnog poslovnog opravdanja;</a:t>
            </a:r>
          </a:p>
          <a:p>
            <a:pPr marL="457200" indent="-457200" algn="just">
              <a:buClrTx/>
              <a:buSzPct val="84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Pretjerano kompleksna organizaciona struktura koja uključuje neuobičajena pravna lica ili rukovodeće linije odgovornosti; </a:t>
            </a:r>
          </a:p>
          <a:p>
            <a:pPr marL="457200" indent="-457200" algn="just">
              <a:buClrTx/>
              <a:buSzPct val="84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Visoka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frekventnost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promjene višeg rukovodstva, pravnih zastupnika ili lica ovlašćenih za upravljanje; i</a:t>
            </a:r>
          </a:p>
          <a:p>
            <a:pPr marL="457200" indent="-457200" algn="just">
              <a:buClrTx/>
              <a:buSzPct val="84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Neadekvatna nadzorna kontrola.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10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Stav/opravdanja</a:t>
            </a:r>
            <a:endParaRPr lang="sr-Latn-B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 algn="just">
              <a:buClrTx/>
              <a:buSzPct val="84000"/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Najznačajniji primjeri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stava/opravdanja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za kriminalne radnje su:</a:t>
            </a:r>
          </a:p>
          <a:p>
            <a:pPr marL="457200" indent="-457200" algn="just">
              <a:buClrTx/>
              <a:buSzPct val="84000"/>
              <a:buFont typeface="+mj-lt"/>
              <a:buAutoNum type="arabicPeriod"/>
            </a:pP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Neefektivna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komunikacija, primjena, podrška ili zahtjev primjene u vezi sa sistemom vrijednosti ili etičkih standarda od strane rukovodstva;</a:t>
            </a:r>
          </a:p>
          <a:p>
            <a:pPr marL="457200" indent="-457200" algn="just">
              <a:buClrTx/>
              <a:buSzPct val="84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Visok interes rukovodstva da održi i poveća vrijednost akcija ili trend zarade;</a:t>
            </a:r>
          </a:p>
          <a:p>
            <a:pPr marL="457200" indent="-457200" algn="just">
              <a:buClrTx/>
              <a:buSzPct val="84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Nizak nivo morala višeg rukovodstva;</a:t>
            </a:r>
          </a:p>
          <a:p>
            <a:pPr marL="457200" indent="-457200" algn="just">
              <a:buClrTx/>
              <a:buSzPct val="84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Rukovodstvo pravovremeno ne ispravlja otkrivene materijalne slabosti interne kontrole. </a:t>
            </a:r>
          </a:p>
          <a:p>
            <a:pPr marL="457200" indent="-457200" algn="just">
              <a:buClrTx/>
              <a:buSzPct val="84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Tolerisanje manjih krađa.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11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/>
          <p:nvPr/>
        </p:nvGraphicFramePr>
        <p:xfrm>
          <a:off x="2123728" y="2348880"/>
          <a:ext cx="6624736" cy="4075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203848" y="1556792"/>
            <a:ext cx="4717032" cy="571500"/>
          </a:xfrm>
        </p:spPr>
        <p:txBody>
          <a:bodyPr>
            <a:normAutofit/>
          </a:bodyPr>
          <a:lstStyle/>
          <a:p>
            <a:pPr algn="ctr"/>
            <a:r>
              <a:rPr lang="sr-Latn-BA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Grafikon 1. Način vršenja kriminalnih radnji </a:t>
            </a: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619672" y="548680"/>
            <a:ext cx="5943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9" name="Chart 8"/>
          <p:cNvGraphicFramePr/>
          <p:nvPr/>
        </p:nvGraphicFramePr>
        <p:xfrm>
          <a:off x="1043608" y="2348880"/>
          <a:ext cx="7128791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403648" y="1700808"/>
            <a:ext cx="6408712" cy="571500"/>
          </a:xfrm>
        </p:spPr>
        <p:txBody>
          <a:bodyPr>
            <a:normAutofit fontScale="90000"/>
          </a:bodyPr>
          <a:lstStyle/>
          <a:p>
            <a:r>
              <a:rPr lang="sr-Latn-BA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Grafikon 2. Prosječni gubici prema načinu vršenja kriminalnih radnji </a:t>
            </a:r>
          </a:p>
        </p:txBody>
      </p:sp>
      <p:pic>
        <p:nvPicPr>
          <p:cNvPr id="10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/>
          <p:nvPr/>
        </p:nvGraphicFramePr>
        <p:xfrm>
          <a:off x="611560" y="2276872"/>
          <a:ext cx="792088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331640" y="1700808"/>
            <a:ext cx="6408712" cy="571500"/>
          </a:xfrm>
        </p:spPr>
        <p:txBody>
          <a:bodyPr>
            <a:normAutofit/>
          </a:bodyPr>
          <a:lstStyle/>
          <a:p>
            <a:r>
              <a:rPr lang="sr-Latn-BA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Grafikon 3. Način otkrivanja kriminalnih radnji </a:t>
            </a: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282154"/>
          </a:xfrm>
        </p:spPr>
        <p:txBody>
          <a:bodyPr>
            <a:normAutofit/>
          </a:bodyPr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Pojam kriminalnih </a:t>
            </a:r>
            <a:br>
              <a:rPr lang="sr-Latn-BA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radnji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Udruženje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istraživača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prevara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(ACFE),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prevaru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izvještajima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definisalo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slјedeći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Namjerno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promišlјeno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netačno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tvrđenje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izostavlјanje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materijalnih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iskaza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računovodstvenih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podataka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posmatrano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ostalim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informacijama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cjelini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navode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čitalac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prom</a:t>
            </a:r>
            <a:r>
              <a:rPr lang="sr-Latn-BA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jeni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preuredi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procjenu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odluku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2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Pojam kriminalnih</a:t>
            </a:r>
            <a:br>
              <a:rPr lang="sr-Latn-BA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radnji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Prema MSR 240 – </a:t>
            </a:r>
            <a:r>
              <a:rPr lang="sr-Latn-BA" i="1" dirty="0" smtClean="0">
                <a:latin typeface="Times New Roman" pitchFamily="18" charset="0"/>
                <a:cs typeface="Times New Roman" pitchFamily="18" charset="0"/>
              </a:rPr>
              <a:t>Odgovornost revizora za razmatranje kriminalnih radnji u reviziji finansijskih izvještaja, kriminalna radnja je definisana kao:</a:t>
            </a:r>
          </a:p>
          <a:p>
            <a:pPr algn="ctr">
              <a:buNone/>
            </a:pPr>
            <a:r>
              <a:rPr lang="sr-Latn-BA" dirty="0" smtClean="0"/>
              <a:t>“</a:t>
            </a:r>
            <a:r>
              <a:rPr lang="en-US" i="1" dirty="0" err="1" smtClean="0"/>
              <a:t>namjeran</a:t>
            </a:r>
            <a:r>
              <a:rPr lang="sr-Cyrl-BA" i="1" dirty="0" smtClean="0"/>
              <a:t> </a:t>
            </a:r>
            <a:r>
              <a:rPr lang="sr-Latn-BA" i="1" dirty="0" smtClean="0"/>
              <a:t>čin koji izvrši jedno ili više lica, koja su na rukovodećim položajima, ovlašćena za upravljanje, zaposlena ili treća lica, uključujući i obmanjivanje, u cilju sticanja nepravedne ili protivzakonite koristi.”</a:t>
            </a:r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Računovođe i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evizor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vršenja svojih zadataka/poslova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razmotr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kriminalnih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radnji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prouzrokovati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značajne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greške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finansijskim izvještajima.</a:t>
            </a:r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3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26170"/>
          </a:xfrm>
        </p:spPr>
        <p:txBody>
          <a:bodyPr>
            <a:normAutofit fontScale="90000"/>
          </a:bodyPr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Pojam “</a:t>
            </a: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greške”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b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finansijskim </a:t>
            </a:r>
            <a:b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izvještajima</a:t>
            </a:r>
            <a:endParaRPr lang="sr-Latn-B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Prema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MSR 240 – </a:t>
            </a:r>
            <a:r>
              <a:rPr lang="sr-Latn-BA" i="1" dirty="0" smtClean="0">
                <a:latin typeface="Times New Roman" pitchFamily="18" charset="0"/>
                <a:cs typeface="Times New Roman" pitchFamily="18" charset="0"/>
              </a:rPr>
              <a:t>Odgovornost revizora za razmatranje kriminalnih radnji u reviziji finansijskih izvještaja</a:t>
            </a:r>
            <a:r>
              <a:rPr lang="sr-Latn-BA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greška</a:t>
            </a:r>
            <a:r>
              <a:rPr lang="sr-Latn-BA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predstavlja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nenamjeran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akt, odnosno greške u finansijskim izvještajima, kao što su:</a:t>
            </a:r>
          </a:p>
          <a:p>
            <a:pPr marL="457200" indent="-457200">
              <a:buClrTx/>
              <a:buSzPct val="84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ačunske i administrativne greške u računovodstvenim evidencijama,</a:t>
            </a:r>
          </a:p>
          <a:p>
            <a:pPr marL="457200" indent="-457200">
              <a:buClrTx/>
              <a:buSzPct val="84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revid ili pogrešna interpretacija činjenica,</a:t>
            </a:r>
          </a:p>
          <a:p>
            <a:pPr marL="457200" indent="-457200">
              <a:buClrTx/>
              <a:buSzPct val="84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ogrešna primjena računovodstvenih politika.</a:t>
            </a:r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4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Vrste kriminalnih</a:t>
            </a:r>
            <a:br>
              <a:rPr lang="sr-Latn-BA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radnji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Udruženje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istraživača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prevara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ACFE)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klasifikovalo je kriminalne radnje u tri šire vrste: </a:t>
            </a: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Korupcija.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Protivpravno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prisvajanje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Lažno finansijsko izvještavanje.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5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Vrste kriminalnih</a:t>
            </a:r>
            <a:br>
              <a:rPr lang="sr-Latn-BA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radnji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Prema MSR 240 – </a:t>
            </a:r>
            <a:r>
              <a:rPr lang="sr-Latn-BA" i="1" dirty="0" smtClean="0">
                <a:latin typeface="Times New Roman" pitchFamily="18" charset="0"/>
                <a:cs typeface="Times New Roman" pitchFamily="18" charset="0"/>
              </a:rPr>
              <a:t>Odgovornost revizora za razmatranje kriminalnih radnji u reviziji finansijskih izvještaja,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riminalne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Manipulacija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falsifikovanje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izmjena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evidencija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dokumentacije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Protivpravno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prisvajanje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Sprečavanje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propuštanje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registrovanja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poslovnih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doga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aja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računovodstvenoj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evidenciji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Evidentiranje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fiktivnih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poslovnih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doga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Pogrešna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primjena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računovodstvenih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BA" dirty="0" smtClean="0"/>
          </a:p>
          <a:p>
            <a:endParaRPr lang="sr-Latn-BA" dirty="0" smtClean="0"/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6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Neuobičajeni </a:t>
            </a:r>
            <a:b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poslovni događaji </a:t>
            </a:r>
            <a:endParaRPr lang="sr-Latn-B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Prema MSR 240 – </a:t>
            </a:r>
            <a:r>
              <a:rPr lang="sr-Latn-BA" i="1" dirty="0" smtClean="0">
                <a:latin typeface="Times New Roman" pitchFamily="18" charset="0"/>
                <a:cs typeface="Times New Roman" pitchFamily="18" charset="0"/>
              </a:rPr>
              <a:t>Odgovornost revizora za razmatranje kriminalnih radnji u reviziji finansijskih izvještaja,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neuobičajeni poslovni događaji su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Tx/>
              <a:buSzPct val="84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Neuobičajeni poslovni događaji, naročito neposredno prije kraja godine, koji imaju značajan efekat na prihode, odnosno finansijski rezultat;</a:t>
            </a:r>
          </a:p>
          <a:p>
            <a:pPr marL="457200" indent="-457200">
              <a:buClrTx/>
              <a:buSzPct val="84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Kompleksni poslovni događaji ili računovodstveni tretmani;</a:t>
            </a:r>
          </a:p>
          <a:p>
            <a:pPr marL="457200" indent="-457200">
              <a:buClrTx/>
              <a:buSzPct val="84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Poslovni događaji s povezanim subjektima;</a:t>
            </a:r>
          </a:p>
          <a:p>
            <a:pPr marL="457200" indent="-457200">
              <a:buClrTx/>
              <a:buSzPct val="84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Plaćanje za usluge (na primjer, advokatima, konsultantima ili posrednicima) koja izgledaju visoka u odnosu na izvršene usluge.</a:t>
            </a:r>
          </a:p>
          <a:p>
            <a:pPr marL="457200" indent="-457200">
              <a:buClrTx/>
              <a:buSzPct val="84000"/>
              <a:buFont typeface="+mj-lt"/>
              <a:buAutoNum type="arabicPeriod"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7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Faktori rizika </a:t>
            </a:r>
            <a:br>
              <a:rPr lang="sr-Latn-BA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kriminalnih radnji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Faktori rizika kriminalnih radnji su 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događaji 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i uslovi koji ukazuju da postoji podsticaj ili pritisak da se počini kriminalna radnja ili pružaju mogućnost za činjenje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kriminalnih radnji.</a:t>
            </a:r>
          </a:p>
          <a:p>
            <a:pPr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Faktori rizika kriminalnih radnji su:</a:t>
            </a:r>
          </a:p>
          <a:p>
            <a:pPr marL="457200" indent="-457200"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Podsticaji/pritisci</a:t>
            </a:r>
          </a:p>
          <a:p>
            <a:pPr marL="457200" indent="-457200"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Prilike</a:t>
            </a:r>
          </a:p>
          <a:p>
            <a:pPr marL="457200" indent="-457200"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Stav/opravdanje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Cyrl-CS" b="1" dirty="0" smtClean="0"/>
              <a:t/>
            </a:r>
            <a:br>
              <a:rPr lang="sr-Cyrl-CS" b="1" dirty="0" smtClean="0"/>
            </a:br>
            <a:r>
              <a:rPr lang="sr-Latn-BA" b="1" dirty="0" smtClean="0"/>
              <a:t> </a:t>
            </a:r>
            <a:endParaRPr lang="sr-Latn-BA" dirty="0" smtClean="0"/>
          </a:p>
          <a:p>
            <a:pPr>
              <a:buNone/>
            </a:pPr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8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Pritisci</a:t>
            </a:r>
            <a:endParaRPr lang="sr-Latn-B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Najznačajniji primjeri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pritiska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kao faktora rizika su sljedeći:</a:t>
            </a:r>
          </a:p>
          <a:p>
            <a:pPr marL="457200" indent="-457200" algn="just">
              <a:buClrTx/>
              <a:buSzPct val="86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Jaki pritisci na rukovodstvo da ispuni zahtjeve ili očekivanja trećih strana;</a:t>
            </a:r>
          </a:p>
          <a:p>
            <a:pPr marL="457200" indent="-457200" algn="just">
              <a:buClrTx/>
              <a:buSzPct val="86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Najavljena ili očekivana otpuštanja zaposlenih;</a:t>
            </a:r>
          </a:p>
          <a:p>
            <a:pPr marL="457200" indent="-457200" algn="just">
              <a:buClrTx/>
              <a:buSzPct val="86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Ugrožena finansijska stabilnost ili profitabilnost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usljed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ekonomskih i privrednih uslova poslovanja pravnog lica, kao što su: visok nivo konkurencije ili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zasićenosti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tržišta, visok nivo osjetljivosti na nagle promjene u tehnologiji, poslovni gubici koji dovode do pojave mogućnosti stečaja i zatvaranja; i</a:t>
            </a:r>
          </a:p>
          <a:p>
            <a:pPr marL="457200" indent="-457200" algn="just">
              <a:buClrTx/>
              <a:buSzPct val="86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Ugrožena lična finansijska situacija rukovodstva ili lica ovlašćenih za upravljanje finansijskim performansama pravnog lica zbog značajnog finansijskog učešća u pravnom licu, povezanost značajnog dijela naknada (bonusi) sa ispunjenjem agresivno postavljenih ciljeva.</a:t>
            </a:r>
          </a:p>
          <a:p>
            <a:pPr marL="457200" indent="-457200" algn="just">
              <a:buClrTx/>
              <a:buSzPct val="86000"/>
              <a:buFont typeface="+mj-lt"/>
              <a:buAutoNum type="arabicPeriod"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9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20436</TotalTime>
  <Words>725</Words>
  <Application>Microsoft Office PowerPoint</Application>
  <PresentationFormat>On-screen Show (4:3)</PresentationFormat>
  <Paragraphs>97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Oriel</vt:lpstr>
      <vt:lpstr>Slide 1</vt:lpstr>
      <vt:lpstr>Pojam kriminalnih  radnji</vt:lpstr>
      <vt:lpstr>Pojam kriminalnih radnji</vt:lpstr>
      <vt:lpstr>Pojam “greške” u  finansijskim  izvještajima</vt:lpstr>
      <vt:lpstr>Vrste kriminalnih  radnji</vt:lpstr>
      <vt:lpstr>Vrste kriminalnih  radnji</vt:lpstr>
      <vt:lpstr>Neuobičajeni  poslovni događaji </vt:lpstr>
      <vt:lpstr>Faktori rizika  kriminalnih radnji</vt:lpstr>
      <vt:lpstr>Pritisci</vt:lpstr>
      <vt:lpstr>Prilike</vt:lpstr>
      <vt:lpstr>Stav/opravdanja</vt:lpstr>
      <vt:lpstr>Grafikon 1. Način vršenja kriminalnih radnji </vt:lpstr>
      <vt:lpstr>Grafikon 2. Prosječni gubici prema načinu vršenja kriminalnih radnji </vt:lpstr>
      <vt:lpstr>Grafikon 3. Način otkrivanja kriminalnih radnji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u finansijskom izvještavanju</dc:title>
  <dc:creator>Svetlana</dc:creator>
  <cp:lastModifiedBy>Svetlana</cp:lastModifiedBy>
  <cp:revision>37</cp:revision>
  <dcterms:created xsi:type="dcterms:W3CDTF">2024-11-27T09:19:32Z</dcterms:created>
  <dcterms:modified xsi:type="dcterms:W3CDTF">2025-11-05T11:43:58Z</dcterms:modified>
</cp:coreProperties>
</file>