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5" r:id="rId18"/>
    <p:sldId id="276" r:id="rId19"/>
    <p:sldId id="277" r:id="rId20"/>
    <p:sldId id="278" r:id="rId21"/>
    <p:sldId id="279" r:id="rId22"/>
    <p:sldId id="27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19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6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7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0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76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6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1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2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9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3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01A713D-3AEC-4220-8A97-25D8A14B3C96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7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5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8F7C-213F-4ABF-9325-3892314D7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ТЕСТИРАЊЕ СТАТИСТИЧКИХ ХИПОТЕЗА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0B0A33-50C8-4476-BBDB-EB55C06D7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7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1B17C8D8-EFA4-4EB4-AEAB-8F8023BF1C58}"/>
              </a:ext>
            </a:extLst>
          </p:cNvPr>
          <p:cNvSpPr txBox="1"/>
          <p:nvPr/>
        </p:nvSpPr>
        <p:spPr>
          <a:xfrm>
            <a:off x="4642416" y="5378258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49002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Б) Поставља се питање да ли се може очекивати </a:t>
                </a:r>
                <a:r>
                  <a:rPr lang="sr-Cyrl-BA" b="1" dirty="0"/>
                  <a:t>принос пшенице већи од 2,5 </a:t>
                </a:r>
                <a:r>
                  <a:rPr lang="sr-Latn-BA" b="1" dirty="0">
                    <a:solidFill>
                      <a:schemeClr val="tx1"/>
                    </a:solidFill>
                  </a:rPr>
                  <a:t>t/ha</a:t>
                </a:r>
                <a:r>
                  <a:rPr lang="sr-Cyrl-BA" dirty="0">
                    <a:solidFill>
                      <a:schemeClr val="tx1"/>
                    </a:solidFill>
                  </a:rPr>
                  <a:t>, уз остале параметре непромијењене?</a:t>
                </a:r>
                <a:r>
                  <a:rPr lang="sr-Cyrl-BA" dirty="0"/>
                  <a:t> 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Постављамо нове хипотезе: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≤2,5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&gt;2,5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Дефинишемо нову критичну област: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Критична област је са десне стране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  <a:blipFill>
                <a:blip r:embed="rId2"/>
                <a:stretch>
                  <a:fillRect l="-428" t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17A5515-5DE3-48F1-8C96-871FF78425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3661" y="2552901"/>
            <a:ext cx="6116845" cy="29449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/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blipFill>
                <a:blip r:embed="rId4"/>
                <a:stretch>
                  <a:fillRect l="-5140" r="-5607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/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600" b="0" i="1" smtClean="0">
                          <a:latin typeface="Cambria Math" panose="02040503050406030204" pitchFamily="18" charset="0"/>
                        </a:rPr>
                        <m:t>1,7531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blipFill>
                <a:blip r:embed="rId5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/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D5FB588-F0EB-4D40-8D4C-2DADDE86B439}"/>
              </a:ext>
            </a:extLst>
          </p:cNvPr>
          <p:cNvCxnSpPr>
            <a:cxnSpLocks/>
          </p:cNvCxnSpPr>
          <p:nvPr/>
        </p:nvCxnSpPr>
        <p:spPr>
          <a:xfrm flipH="1">
            <a:off x="10570010" y="5018110"/>
            <a:ext cx="196271" cy="314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/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−1, 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</a:t>
                </a:r>
                <a:r>
                  <a:rPr lang="sr-Latn-BA" b="1" dirty="0">
                    <a:ea typeface="Cambria Math" panose="02040503050406030204" pitchFamily="18" charset="0"/>
                  </a:rPr>
                  <a:t>1,7531</a:t>
                </a:r>
              </a:p>
              <a:p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2B1D3E5-B05B-458C-BE94-8020A2D75A95}"/>
              </a:ext>
            </a:extLst>
          </p:cNvPr>
          <p:cNvCxnSpPr>
            <a:cxnSpLocks/>
          </p:cNvCxnSpPr>
          <p:nvPr/>
        </p:nvCxnSpPr>
        <p:spPr>
          <a:xfrm flipV="1">
            <a:off x="998376" y="4245228"/>
            <a:ext cx="317240" cy="16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398B64-848E-4F1C-88F4-6FD406994A06}"/>
              </a:ext>
            </a:extLst>
          </p:cNvPr>
          <p:cNvCxnSpPr>
            <a:cxnSpLocks/>
          </p:cNvCxnSpPr>
          <p:nvPr/>
        </p:nvCxnSpPr>
        <p:spPr>
          <a:xfrm>
            <a:off x="1110343" y="4630572"/>
            <a:ext cx="550506" cy="110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ight Brace 20">
            <a:extLst>
              <a:ext uri="{FF2B5EF4-FFF2-40B4-BE49-F238E27FC236}">
                <a16:creationId xmlns:a16="http://schemas.microsoft.com/office/drawing/2014/main" id="{55CCD566-71CA-448F-98C2-64B918B353A8}"/>
              </a:ext>
            </a:extLst>
          </p:cNvPr>
          <p:cNvSpPr/>
          <p:nvPr/>
        </p:nvSpPr>
        <p:spPr>
          <a:xfrm>
            <a:off x="3600061" y="4025379"/>
            <a:ext cx="242596" cy="9927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48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Нова 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(=1,7531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(=1,7531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Нова реализована вриједност:</a:t>
                </a: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2,6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2,5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0,23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𝟕𝟑𝟗𝟏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tx1"/>
                    </a:solidFill>
                  </a:rPr>
                  <a:t>Не одбацујемо нулту хипотезу </a:t>
                </a:r>
                <a:r>
                  <a:rPr lang="sr-Cyrl-BA" dirty="0">
                    <a:solidFill>
                      <a:schemeClr val="tx1"/>
                    </a:solidFill>
                  </a:rPr>
                  <a:t>и уз 5% ризика тврдимо да се може очекивати принос мањи или једнак 2,5</a:t>
                </a:r>
                <a:r>
                  <a:rPr lang="sr-Latn-BA" dirty="0">
                    <a:solidFill>
                      <a:schemeClr val="tx1"/>
                    </a:solidFill>
                  </a:rPr>
                  <a:t> t/ha</a:t>
                </a:r>
                <a:r>
                  <a:rPr lang="sr-Cyrl-BA" dirty="0">
                    <a:solidFill>
                      <a:schemeClr val="tx1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  <a:blipFill>
                <a:blip r:embed="rId2"/>
                <a:stretch>
                  <a:fillRect l="-431" t="-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88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На једној фудбалској утакмици случајно је изабрано 500 гледалаца, међу којима је било 375 мушкараца. Испитати, уз 5% ризика, претпоставку да фудбалској утакмици присуствује: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А)  70% мушкараца; 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Б) мање од 30% гледалаца женског пола.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=375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375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=0,75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  <a:blipFill>
                <a:blip r:embed="rId2"/>
                <a:stretch>
                  <a:fillRect l="-559" t="-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42479D4A-8F07-40E0-A0C7-474F9963D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статистичких хипотеза засновано на једном узорку</a:t>
            </a:r>
            <a:br>
              <a:rPr lang="sr-Cyrl-BA" dirty="0"/>
            </a:br>
            <a:r>
              <a:rPr lang="sr-Cyrl-BA" b="1" dirty="0">
                <a:solidFill>
                  <a:schemeClr val="accent1"/>
                </a:solidFill>
              </a:rPr>
              <a:t>ПРОПОРЦИЈА</a:t>
            </a:r>
            <a:endParaRPr lang="en-US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18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</p:spPr>
            <p:txBody>
              <a:bodyPr/>
              <a:lstStyle/>
              <a:p>
                <a:pPr marL="342900" indent="-342900">
                  <a:buAutoNum type="alphaUcParenR"/>
                </a:pPr>
                <a:r>
                  <a:rPr lang="sr-Cyrl-BA" b="1" dirty="0"/>
                  <a:t>Испитати претпоставку да утакмици присуствује 70% мушкараца, уз 5% ризика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:pPr marL="0" indent="0">
                  <a:buNone/>
                </a:pPr>
                <a:r>
                  <a:rPr lang="sr-Cyrl-BA" dirty="0"/>
                  <a:t>Увијек се користи статистика </a:t>
                </a:r>
                <a:r>
                  <a:rPr lang="sr-Latn-BA" dirty="0"/>
                  <a:t>Z </a:t>
                </a:r>
                <a:r>
                  <a:rPr lang="sr-Cyrl-BA" dirty="0"/>
                  <a:t>теста, ако су испуњени сљедећи услови: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∙0,70=350&gt;5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1−0,70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ru-RU" b="0" dirty="0"/>
                  <a:t>Ризик је 5%, а критичне вриједности су распоређене симетрично,</a:t>
                </a:r>
              </a:p>
              <a:p>
                <a:pPr marL="0" indent="0">
                  <a:buNone/>
                </a:pPr>
                <a:r>
                  <a:rPr lang="ru-RU" b="0" dirty="0"/>
                  <a:t> на крајевима нормалног распреда.</a:t>
                </a:r>
              </a:p>
              <a:p>
                <a:pPr marL="0" indent="0">
                  <a:buNone/>
                </a:pPr>
                <a:endParaRPr lang="sr-Cyrl-BA" b="0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  <a:blipFill>
                <a:blip r:embed="rId2"/>
                <a:stretch>
                  <a:fillRect l="-496" t="-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C138D3C9-C6ED-453A-991B-7C90C157732B}"/>
              </a:ext>
            </a:extLst>
          </p:cNvPr>
          <p:cNvSpPr/>
          <p:nvPr/>
        </p:nvSpPr>
        <p:spPr>
          <a:xfrm>
            <a:off x="2537927" y="2827175"/>
            <a:ext cx="289249" cy="7371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A7FC76-4063-4030-B399-4A966BB514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2206" y="4150635"/>
            <a:ext cx="5697157" cy="23051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/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/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/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/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/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74D09F9-F772-42ED-8070-83DF64F8DC41}"/>
              </a:ext>
            </a:extLst>
          </p:cNvPr>
          <p:cNvCxnSpPr>
            <a:cxnSpLocks/>
          </p:cNvCxnSpPr>
          <p:nvPr/>
        </p:nvCxnSpPr>
        <p:spPr>
          <a:xfrm>
            <a:off x="6941975" y="5778813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1672DE-695C-4365-8A88-C86F5568AFB4}"/>
              </a:ext>
            </a:extLst>
          </p:cNvPr>
          <p:cNvCxnSpPr>
            <a:cxnSpLocks/>
          </p:cNvCxnSpPr>
          <p:nvPr/>
        </p:nvCxnSpPr>
        <p:spPr>
          <a:xfrm flipH="1">
            <a:off x="10926147" y="5822872"/>
            <a:ext cx="733402" cy="56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743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 гласи: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Реализована вриједност:</a:t>
                </a:r>
              </a:p>
              <a:p>
                <a:pPr marL="0" indent="0">
                  <a:buNone/>
                </a:pPr>
                <a:endParaRPr lang="sr-Cyrl-BA" sz="18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0,75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500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Одбацујемо нулту хипотезу </a:t>
                </a:r>
                <a:r>
                  <a:rPr lang="ru-RU" dirty="0">
                    <a:solidFill>
                      <a:schemeClr val="tx1"/>
                    </a:solidFill>
                  </a:rPr>
                  <a:t>и уз 5% ризика закључујемо да се учешће гледалаца мушког пола статистички значајно разликује од 70%.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  <a:blipFill>
                <a:blip r:embed="rId2"/>
                <a:stretch>
                  <a:fillRect l="-437" t="-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974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</a:t>
                </a:r>
                <a:r>
                  <a:rPr lang="ru-RU" b="1" dirty="0"/>
                  <a:t>Испитати претпоставку да утакмици присуствује мање од 30% жена, уз 5% ризика.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</a:t>
                </a:r>
              </a:p>
              <a:p>
                <a:pPr marL="0" indent="0">
                  <a:buNone/>
                </a:pPr>
                <a:r>
                  <a:rPr lang="ru-RU" dirty="0"/>
                  <a:t>Једнострани тест, критична област је улијево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  <a:blipFill>
                <a:blip r:embed="rId2"/>
                <a:stretch>
                  <a:fillRect l="-479" t="-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>
            <a:extLst>
              <a:ext uri="{FF2B5EF4-FFF2-40B4-BE49-F238E27FC236}">
                <a16:creationId xmlns:a16="http://schemas.microsoft.com/office/drawing/2014/main" id="{AB1497C5-9967-49A9-A419-0AA6120B7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8968" y="3294921"/>
            <a:ext cx="6577264" cy="266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/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/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/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1F41A5-961C-409D-94A1-36F26A249A1A}"/>
              </a:ext>
            </a:extLst>
          </p:cNvPr>
          <p:cNvCxnSpPr>
            <a:cxnSpLocks/>
          </p:cNvCxnSpPr>
          <p:nvPr/>
        </p:nvCxnSpPr>
        <p:spPr>
          <a:xfrm>
            <a:off x="1041387" y="5311080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/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0,25−0,30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/>
              </a:p>
              <a:p>
                <a:endParaRPr lang="sr-Cyrl-BA" b="1" dirty="0"/>
              </a:p>
              <a:p>
                <a:endParaRPr lang="sr-Cyrl-BA" b="1" dirty="0"/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Закључак</a:t>
                </a:r>
              </a:p>
              <a:p>
                <a:r>
                  <a:rPr lang="ru-RU" dirty="0"/>
                  <a:t>Одбацујемо нулту хипотезу и уз 5% ризика констатујемо  да је учешће гледалаца женског пола мање од 30%</a:t>
                </a:r>
                <a:r>
                  <a:rPr lang="sr-Latn-BA" dirty="0"/>
                  <a:t>.</a:t>
                </a:r>
                <a:endParaRPr lang="sr-Cyrl-B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blipFill>
                <a:blip r:embed="rId7"/>
                <a:stretch>
                  <a:fillRect l="-1184" t="-799" b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9706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56202-524E-4F0B-946A-01482DC2F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294" y="433966"/>
            <a:ext cx="9547412" cy="1188720"/>
          </a:xfrm>
        </p:spPr>
        <p:txBody>
          <a:bodyPr/>
          <a:lstStyle/>
          <a:p>
            <a:r>
              <a:rPr lang="sr-Cyrl-BA" b="1" dirty="0"/>
              <a:t>Тестирање хипотеза о једнакости </a:t>
            </a:r>
            <a:r>
              <a:rPr lang="sr-Cyrl-BA" b="1" i="1" dirty="0">
                <a:solidFill>
                  <a:schemeClr val="accent1"/>
                </a:solidFill>
              </a:rPr>
              <a:t>аритметичких средина </a:t>
            </a:r>
            <a:r>
              <a:rPr lang="sr-Cyrl-BA" b="1" dirty="0"/>
              <a:t>два скупа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EC63E-0946-41D5-B7CD-12FB3CEEF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424" y="2612317"/>
            <a:ext cx="8937811" cy="3245221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 algn="just">
              <a:buNone/>
            </a:pPr>
            <a:r>
              <a:rPr lang="sr-Cyrl-BA" dirty="0">
                <a:solidFill>
                  <a:schemeClr val="tx1"/>
                </a:solidFill>
              </a:rPr>
              <a:t>Пореди се дужина трајања сијалица два произвођача. Случајно је изабран узорак од 80 сијалица првог и 100 сијалица другог произвођача, те је установљено просјечно трајање од 1.480 часова код првог и 1.540 часова код другог произвођача. Уз ризик грешке од 1%, испитати да ли се дужина трајања сијалица ова два произвођача значајно разликује, под претпоставком да су стандардне девијације оба скупа познате и износе 80 часова.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387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2CC173-CDC5-4D6F-8E27-8FED569A38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6494" y="519953"/>
                <a:ext cx="11152094" cy="599738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1. Дефинисање хипотеза</a:t>
                </a: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b="1" dirty="0"/>
                  <a:t>2. Избор теста</a:t>
                </a:r>
              </a:p>
              <a:p>
                <a:pPr marL="0" indent="0">
                  <a:buNone/>
                </a:pPr>
                <a:r>
                  <a:rPr lang="sr-Cyrl-BA" b="1" dirty="0"/>
                  <a:t>	</a:t>
                </a:r>
                <a:r>
                  <a:rPr lang="sr-Latn-BA" b="0" dirty="0"/>
                  <a:t> Z </a:t>
                </a:r>
                <a:r>
                  <a:rPr lang="sr-Cyrl-BA" b="0" dirty="0"/>
                  <a:t>тест</a:t>
                </a:r>
              </a:p>
              <a:p>
                <a:pPr marL="0" indent="0">
                  <a:buNone/>
                </a:pPr>
                <a:r>
                  <a:rPr lang="sr-Cyrl-BA" b="1" dirty="0"/>
                  <a:t>3. Ниво значајности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=0,0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sr-Cyrl-BA" b="0" dirty="0"/>
                  <a:t>  закључак се доноси уз 1% ризика</a:t>
                </a:r>
              </a:p>
              <a:p>
                <a:pPr marL="0" indent="0">
                  <a:buNone/>
                </a:pPr>
                <a:r>
                  <a:rPr lang="sr-Cyrl-BA" b="1" dirty="0"/>
                  <a:t>4. Критична област и правило одлучивања</a:t>
                </a:r>
              </a:p>
              <a:p>
                <a:pPr marL="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58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2,58</m:t>
                    </m:r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2,58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2CC173-CDC5-4D6F-8E27-8FED569A38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6494" y="519953"/>
                <a:ext cx="11152094" cy="5997387"/>
              </a:xfrm>
              <a:blipFill>
                <a:blip r:embed="rId2"/>
                <a:stretch>
                  <a:fillRect l="-546" t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1FB95F06-D37C-4E86-A85E-8EDCED0199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8509" y="2407055"/>
            <a:ext cx="6288833" cy="3778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1176D2-CE04-4146-9D14-92B472864F56}"/>
                  </a:ext>
                </a:extLst>
              </p:cNvPr>
              <p:cNvSpPr txBox="1"/>
              <p:nvPr/>
            </p:nvSpPr>
            <p:spPr>
              <a:xfrm>
                <a:off x="6252150" y="6264671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=−2,58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1176D2-CE04-4146-9D14-92B472864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150" y="6264671"/>
                <a:ext cx="1161661" cy="246221"/>
              </a:xfrm>
              <a:prstGeom prst="rect">
                <a:avLst/>
              </a:prstGeom>
              <a:blipFill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203AC-5818-49DD-BAD7-CD9BA3CDFA59}"/>
                  </a:ext>
                </a:extLst>
              </p:cNvPr>
              <p:cNvSpPr txBox="1"/>
              <p:nvPr/>
            </p:nvSpPr>
            <p:spPr>
              <a:xfrm>
                <a:off x="9432005" y="6271119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=2,58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203AC-5818-49DD-BAD7-CD9BA3CDF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2005" y="6271119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738B31-DE4E-4F64-9CDF-01BC476A1AC9}"/>
                  </a:ext>
                </a:extLst>
              </p:cNvPr>
              <p:cNvSpPr txBox="1"/>
              <p:nvPr/>
            </p:nvSpPr>
            <p:spPr>
              <a:xfrm>
                <a:off x="7600574" y="4509467"/>
                <a:ext cx="2038741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738B31-DE4E-4F64-9CDF-01BC476A1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574" y="4509467"/>
                <a:ext cx="2038741" cy="830997"/>
              </a:xfrm>
              <a:prstGeom prst="rect">
                <a:avLst/>
              </a:prstGeom>
              <a:blipFill>
                <a:blip r:embed="rId6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BAF17B-E25B-41D5-AE5B-46D2439D5A99}"/>
                  </a:ext>
                </a:extLst>
              </p:cNvPr>
              <p:cNvSpPr txBox="1"/>
              <p:nvPr/>
            </p:nvSpPr>
            <p:spPr>
              <a:xfrm>
                <a:off x="10017653" y="5212775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BAF17B-E25B-41D5-AE5B-46D2439D5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7653" y="5212775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F148E0-1714-4CDC-B203-A962F2BD1F93}"/>
                  </a:ext>
                </a:extLst>
              </p:cNvPr>
              <p:cNvSpPr txBox="1"/>
              <p:nvPr/>
            </p:nvSpPr>
            <p:spPr>
              <a:xfrm>
                <a:off x="5117609" y="5212774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F148E0-1714-4CDC-B203-A962F2BD1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609" y="5212774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9CF0F2-128F-47A4-9C72-5C1D903A8365}"/>
              </a:ext>
            </a:extLst>
          </p:cNvPr>
          <p:cNvCxnSpPr>
            <a:cxnSpLocks/>
          </p:cNvCxnSpPr>
          <p:nvPr/>
        </p:nvCxnSpPr>
        <p:spPr>
          <a:xfrm>
            <a:off x="6158996" y="5489774"/>
            <a:ext cx="634482" cy="4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70BE58-C135-4907-A727-EC5196E5A673}"/>
              </a:ext>
            </a:extLst>
          </p:cNvPr>
          <p:cNvCxnSpPr>
            <a:cxnSpLocks/>
          </p:cNvCxnSpPr>
          <p:nvPr/>
        </p:nvCxnSpPr>
        <p:spPr>
          <a:xfrm flipH="1">
            <a:off x="10155426" y="5127965"/>
            <a:ext cx="462815" cy="4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758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A60055-12FC-4550-9EC3-1203DD9F8F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8565" y="542365"/>
                <a:ext cx="10954870" cy="577327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5. Реализована вриједност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1480−1520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sr-Latn-BA" b="1" dirty="0"/>
              </a:p>
              <a:p>
                <a:pPr marL="0" indent="0" algn="ctr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=1480,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=80,    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=1540         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100,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6400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</m:den>
                          </m:f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6400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6. Закључак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sr-Cyrl-BA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2,58</m:t>
                    </m:r>
                  </m:oMath>
                </a14:m>
                <a:r>
                  <a:rPr lang="sr-Cyrl-BA" sz="2000" b="1" dirty="0"/>
                  <a:t>: </a:t>
                </a:r>
                <a:r>
                  <a:rPr lang="sr-Cyrl-BA" sz="2000" dirty="0"/>
                  <a:t>Уз ризик грешке од 1% одбацујемо нулту хипотезу и закључујемо да постоји значајна разлика у дужини трајања сијалица ова два произвођача.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A60055-12FC-4550-9EC3-1203DD9F8F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8565" y="542365"/>
                <a:ext cx="10954870" cy="5773270"/>
              </a:xfrm>
              <a:blipFill>
                <a:blip r:embed="rId2"/>
                <a:stretch>
                  <a:fillRect l="-556" t="-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6852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40660-07DC-469F-92F4-D106D30A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37162"/>
            <a:ext cx="7729728" cy="1188720"/>
          </a:xfrm>
        </p:spPr>
        <p:txBody>
          <a:bodyPr>
            <a:normAutofit/>
          </a:bodyPr>
          <a:lstStyle/>
          <a:p>
            <a:r>
              <a:rPr lang="sr-Cyrl-BA" b="1" dirty="0"/>
              <a:t>Тестирање хипотеза о једнакости </a:t>
            </a:r>
            <a:r>
              <a:rPr lang="sr-Cyrl-BA" b="1" i="1" dirty="0">
                <a:solidFill>
                  <a:schemeClr val="accent1"/>
                </a:solidFill>
              </a:rPr>
              <a:t>Пропорција</a:t>
            </a:r>
            <a:r>
              <a:rPr lang="sr-Cyrl-BA" b="1" dirty="0">
                <a:solidFill>
                  <a:schemeClr val="accent1"/>
                </a:solidFill>
              </a:rPr>
              <a:t> </a:t>
            </a:r>
            <a:r>
              <a:rPr lang="sr-Cyrl-BA" b="1" dirty="0"/>
              <a:t>два скупа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661A0-CEF5-40ED-844F-26780049E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170" y="2001551"/>
            <a:ext cx="9611241" cy="4300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1: </a:t>
            </a:r>
            <a:endParaRPr lang="sr-Latn-BA" sz="2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Маркетиншка агенција провјерава да ли се гледаност једне емисије разликује на два подручја. Спроведено је истраживање и добијени су сљедећи резултати:</a:t>
            </a: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Да ли постоји значајна разлика у гледаности емисије на ова два подручја? Одговор дати уз ризик грешке од 5%. 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4556CC3-E073-4906-872E-7081C6A6A2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219997"/>
              </p:ext>
            </p:extLst>
          </p:nvPr>
        </p:nvGraphicFramePr>
        <p:xfrm>
          <a:off x="1924423" y="3355289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765">
                  <a:extLst>
                    <a:ext uri="{9D8B030D-6E8A-4147-A177-3AD203B41FA5}">
                      <a16:colId xmlns:a16="http://schemas.microsoft.com/office/drawing/2014/main" val="3225090614"/>
                    </a:ext>
                  </a:extLst>
                </a:gridCol>
                <a:gridCol w="2734236">
                  <a:extLst>
                    <a:ext uri="{9D8B030D-6E8A-4147-A177-3AD203B41FA5}">
                      <a16:colId xmlns:a16="http://schemas.microsoft.com/office/drawing/2014/main" val="966443807"/>
                    </a:ext>
                  </a:extLst>
                </a:gridCol>
                <a:gridCol w="4063998">
                  <a:extLst>
                    <a:ext uri="{9D8B030D-6E8A-4147-A177-3AD203B41FA5}">
                      <a16:colId xmlns:a16="http://schemas.microsoft.com/office/drawing/2014/main" val="2313263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Подручје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Величина узорка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становника који гледају емисију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1069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4.200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560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8325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3.800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410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9048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21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93806-49AB-464F-B6FE-2DA00F475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статистичких хипотеза засновано на једном узорку</a:t>
            </a:r>
            <a:br>
              <a:rPr lang="sr-Cyrl-BA" dirty="0"/>
            </a:br>
            <a:r>
              <a:rPr lang="sr-Cyrl-BA" b="1" i="1" dirty="0">
                <a:solidFill>
                  <a:schemeClr val="accent1"/>
                </a:solidFill>
              </a:rPr>
              <a:t>аритметичка средина</a:t>
            </a:r>
            <a:endParaRPr lang="en-US" b="1" i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 algn="just">
                  <a:buNone/>
                </a:pPr>
                <a:r>
                  <a:rPr lang="sr-Cyrl-BA" sz="2000" dirty="0"/>
                  <a:t>У извјештају једног производног предузећа од 3.000 радника, наведено је да је просјечна плата у предузећу 600 ЕУР са просјечним одступањем од 40 ЕУР. Случајно смо изабрали 80 радника тог предузећа и утврдили да је њихова просјечна плата 590 ЕУР. Уз 5% ризика, испитати да ли наведену тврдњу можемо прихватити као тачну.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=3.000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=590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  <a:blipFill>
                <a:blip r:embed="rId2"/>
                <a:stretch>
                  <a:fillRect l="-683" t="-717" r="-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F01761DF-BBB3-4467-959B-D5D5E0C40ABF}"/>
              </a:ext>
            </a:extLst>
          </p:cNvPr>
          <p:cNvSpPr/>
          <p:nvPr/>
        </p:nvSpPr>
        <p:spPr>
          <a:xfrm>
            <a:off x="2691881" y="4331067"/>
            <a:ext cx="382555" cy="16218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C9FF93-014A-4C30-B86D-2ED36FB8A163}"/>
              </a:ext>
            </a:extLst>
          </p:cNvPr>
          <p:cNvSpPr txBox="1"/>
          <p:nvPr/>
        </p:nvSpPr>
        <p:spPr>
          <a:xfrm>
            <a:off x="3304217" y="4957332"/>
            <a:ext cx="1477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BA" dirty="0"/>
              <a:t>Дати подаци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192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7DF3DE0-88E6-4530-A8E0-EF1FD71BA3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5459" y="430306"/>
                <a:ext cx="11152094" cy="59973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b="1" dirty="0"/>
                  <a:t>1. Дефинисање хипотеза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b="1" dirty="0"/>
                  <a:t>2. Избор теста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	</a:t>
                </a:r>
                <a:r>
                  <a:rPr lang="sr-Latn-BA" dirty="0"/>
                  <a:t> Z </a:t>
                </a:r>
                <a:r>
                  <a:rPr lang="sr-Cyrl-BA" dirty="0"/>
                  <a:t>тест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3. Ниво значајности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i="1" smtClean="0">
                        <a:latin typeface="Cambria Math" panose="02040503050406030204" pitchFamily="18" charset="0"/>
                      </a:rPr>
                      <m:t>=0,0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sr-Cyrl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sr-Cyrl-BA" dirty="0"/>
                  <a:t>  закључак се доноси уз 5% ризика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4. Критична област и правило одлучивања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</m:t>
                      </m:r>
                      <m:r>
                        <a:rPr lang="sr-Cyrl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96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96</m:t>
                    </m:r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Cyrl-BA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7DF3DE0-88E6-4530-A8E0-EF1FD71BA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9" y="430306"/>
                <a:ext cx="11152094" cy="5997387"/>
              </a:xfrm>
              <a:prstGeom prst="rect">
                <a:avLst/>
              </a:prstGeom>
              <a:blipFill>
                <a:blip r:embed="rId2"/>
                <a:stretch>
                  <a:fillRect l="-601" t="-6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1384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841D827-ADAB-4D36-9FCC-11A8B49607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8587" y="143436"/>
                <a:ext cx="11098306" cy="6436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5. Реализована вриједност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sr-Latn-BA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rad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0,133−0,108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0,12125</m:t>
                              </m:r>
                              <m:d>
                                <m:d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0,12125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4200</m:t>
                                      </m:r>
                                    </m:den>
                                  </m:f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3800</m:t>
                                      </m:r>
                                    </m:den>
                                  </m:f>
                                </m:e>
                              </m:d>
                            </m:e>
                          </m:rad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=3,42</m:t>
                      </m:r>
                    </m:oMath>
                  </m:oMathPara>
                </a14:m>
                <a:endParaRPr lang="sr-Latn-BA" b="1" dirty="0"/>
              </a:p>
              <a:p>
                <a:pPr marL="0" indent="0" algn="ctr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=560,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=4200,    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=0,133</m:t>
                      </m:r>
                    </m:oMath>
                  </m:oMathPara>
                </a14:m>
                <a:endParaRPr lang="sr-Latn-BA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=410, 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3800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=0,108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560+410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4200+3800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=0,12125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6. Закључак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3,42</m:t>
                        </m:r>
                      </m:e>
                    </m:d>
                    <m:r>
                      <a:rPr lang="sr-Cyrl-BA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1,96</m:t>
                    </m:r>
                  </m:oMath>
                </a14:m>
                <a:r>
                  <a:rPr lang="sr-Cyrl-BA" sz="2000" b="1" dirty="0"/>
                  <a:t>: </a:t>
                </a:r>
                <a:r>
                  <a:rPr lang="sr-Cyrl-BA" sz="2000" dirty="0"/>
                  <a:t>Уз ризик грешке од </a:t>
                </a:r>
                <a:r>
                  <a:rPr lang="sr-Latn-BA" sz="2000" dirty="0"/>
                  <a:t>5</a:t>
                </a:r>
                <a:r>
                  <a:rPr lang="sr-Cyrl-BA" sz="2000" dirty="0"/>
                  <a:t>% одбацујемо нулту хипотезу и закључујемо да постоји значајна разлика у гледаности емисије на два посматрана подручја.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841D827-ADAB-4D36-9FCC-11A8B49607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8587" y="143436"/>
                <a:ext cx="11098306" cy="6436659"/>
              </a:xfrm>
              <a:blipFill>
                <a:blip r:embed="rId2"/>
                <a:stretch>
                  <a:fillRect l="-604" t="-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7963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FE402-BB1F-455A-B761-1253476800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CDDC4-A7BA-4037-9ADD-973BFC32AE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9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Формулисање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dirty="0">
                    <a:solidFill>
                      <a:schemeClr val="tx1"/>
                    </a:solidFill>
                  </a:rPr>
                  <a:t>хипотезе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=600</m:t>
                    </m:r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≠600</m:t>
                    </m:r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позната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=80&gt;30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0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0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b="0" dirty="0"/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нивоа значајности теста</a:t>
                </a:r>
              </a:p>
              <a:p>
                <a:pPr marL="0" indent="0">
                  <a:buNone/>
                </a:pPr>
                <a:r>
                  <a:rPr lang="sr-Cyrl-BA" b="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=0,05</m:t>
                    </m:r>
                  </m:oMath>
                </a14:m>
                <a:r>
                  <a:rPr lang="sr-Cyrl-BA" b="0" dirty="0"/>
                  <a:t>          закључак се доноси уз 5% ризика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Формулисање правила на основу којих се врши закључивање</a:t>
                </a:r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:r>
                  <a:rPr lang="sr-Cyrl-BA" b="1" dirty="0"/>
                  <a:t>Критична област </a:t>
                </a:r>
                <a:r>
                  <a:rPr lang="sr-Cyrl-BA" b="0" dirty="0"/>
                  <a:t>(област одбацивања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b="0" dirty="0"/>
                  <a:t>) је распоређена симетрично на крајевима </a:t>
                </a:r>
                <a:r>
                  <a:rPr lang="sr-Latn-BA" b="0" dirty="0"/>
                  <a:t>Z </a:t>
                </a:r>
                <a:r>
                  <a:rPr lang="sr-Cyrl-BA" b="0" dirty="0"/>
                  <a:t>распореда, па 	доњу и горњу вриједност тражимо у </a:t>
                </a:r>
                <a:r>
                  <a:rPr lang="sr-Latn-BA" dirty="0"/>
                  <a:t>Z</a:t>
                </a:r>
                <a:r>
                  <a:rPr lang="sr-Cyrl-BA" dirty="0"/>
                  <a:t> таблицама: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  <a:blipFill>
                <a:blip r:embed="rId2"/>
                <a:stretch>
                  <a:fillRect l="-551" t="-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D62405C4-58A4-45B6-A83C-D77AA72841A0}"/>
              </a:ext>
            </a:extLst>
          </p:cNvPr>
          <p:cNvSpPr/>
          <p:nvPr/>
        </p:nvSpPr>
        <p:spPr>
          <a:xfrm>
            <a:off x="3065106" y="2563198"/>
            <a:ext cx="349898" cy="6811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C84D9A-4451-43C9-86CE-C159445A1C4F}"/>
              </a:ext>
            </a:extLst>
          </p:cNvPr>
          <p:cNvSpPr txBox="1"/>
          <p:nvPr/>
        </p:nvSpPr>
        <p:spPr>
          <a:xfrm>
            <a:off x="3416559" y="2719099"/>
            <a:ext cx="2500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Користимо </a:t>
            </a:r>
            <a:r>
              <a:rPr lang="sr-Latn-BA" b="1" dirty="0"/>
              <a:t>Z </a:t>
            </a:r>
            <a:r>
              <a:rPr lang="sr-Cyrl-BA" b="1" dirty="0"/>
              <a:t>тест</a:t>
            </a:r>
            <a:endParaRPr lang="en-US" b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48941A-01D8-49A4-B7FD-313E566BCED2}"/>
              </a:ext>
            </a:extLst>
          </p:cNvPr>
          <p:cNvCxnSpPr/>
          <p:nvPr/>
        </p:nvCxnSpPr>
        <p:spPr>
          <a:xfrm>
            <a:off x="2516646" y="4137718"/>
            <a:ext cx="2892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305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02DAF-5CF4-477F-BAE7-F28AEFB02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89" y="461210"/>
            <a:ext cx="10828421" cy="5935579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На основу критичне области, формирамо правило одлучивања: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/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  <a:blipFill>
                <a:blip r:embed="rId2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DBDDAFD-7F69-4428-B3CF-0043C0960F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4486" y="2467352"/>
            <a:ext cx="6288833" cy="3778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/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blipFill>
                <a:blip r:embed="rId4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/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/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/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/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F7F664-DCC9-4376-B0C3-F4305EC4C9B3}"/>
              </a:ext>
            </a:extLst>
          </p:cNvPr>
          <p:cNvCxnSpPr>
            <a:cxnSpLocks/>
          </p:cNvCxnSpPr>
          <p:nvPr/>
        </p:nvCxnSpPr>
        <p:spPr>
          <a:xfrm>
            <a:off x="4040155" y="5678269"/>
            <a:ext cx="634482" cy="4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50805F5-8BC6-4030-9304-7C95CF782622}"/>
              </a:ext>
            </a:extLst>
          </p:cNvPr>
          <p:cNvCxnSpPr>
            <a:cxnSpLocks/>
          </p:cNvCxnSpPr>
          <p:nvPr/>
        </p:nvCxnSpPr>
        <p:spPr>
          <a:xfrm flipH="1">
            <a:off x="8294914" y="5722328"/>
            <a:ext cx="462815" cy="4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926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D44074-A209-4ABA-A18E-F98D33A3B2E1}"/>
              </a:ext>
            </a:extLst>
          </p:cNvPr>
          <p:cNvSpPr/>
          <p:nvPr/>
        </p:nvSpPr>
        <p:spPr>
          <a:xfrm>
            <a:off x="1894114" y="4152122"/>
            <a:ext cx="3974841" cy="4758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</p:spPr>
            <p:txBody>
              <a:bodyPr/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𝒁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  <m: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acc>
                          </m:sub>
                        </m:sSub>
                      </m:den>
                    </m:f>
                  </m:oMath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3.000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=0,026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&lt;0,05→не користи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 поправни фактор</m:t>
                      </m:r>
                      <m:r>
                        <a:rPr lang="sr-Cyrl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за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590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80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4,47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Закључак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r>
                  <a:rPr lang="sr-Cyrl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𝟐𝟕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𝟗𝟔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/>
                      <m:t> </m:t>
                    </m:r>
                    <m:r>
                      <m:rPr>
                        <m:nor/>
                      </m:rPr>
                      <a:rPr lang="sr-Cyrl-BA" b="1" dirty="0"/>
                      <m:t>се одбацује</m:t>
                    </m:r>
                  </m:oMath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Одбацујемо нулту хипотезу и са 5% ризика закључујемо да не можемо прихватити 	уводну 	претпоставку као тачну, односно да се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просјечна плата радника статистички 	значајно разликује од 600 ЕУР</a:t>
                </a:r>
                <a:r>
                  <a:rPr lang="sr-Cyrl-BA" dirty="0">
                    <a:solidFill>
                      <a:schemeClr val="tx1"/>
                    </a:solidFill>
                  </a:rPr>
                  <a:t>, како је наведено у извјештају.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  <a:blipFill>
                <a:blip r:embed="rId2"/>
                <a:stretch>
                  <a:fillRect l="-489" t="-600" r="-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7492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2:</a:t>
                </a:r>
              </a:p>
              <a:p>
                <a:pPr marL="0" indent="0" algn="just">
                  <a:buNone/>
                </a:pPr>
                <a:r>
                  <a:rPr lang="sr-Cyrl-BA" dirty="0"/>
                  <a:t>Према декларацији произвођача сијалица, просјечан вијек трајања производа износи више од 2.000 часова, са просјечним одступањем од 70 часова. Случајно смо изабрали 30 сијалица и утврдили да је просјечан вијек трајања 1.988 часова.</a:t>
                </a:r>
              </a:p>
              <a:p>
                <a:pPr marL="0" indent="0" algn="just">
                  <a:buNone/>
                </a:pPr>
                <a:r>
                  <a:rPr lang="sr-Cyrl-BA" dirty="0"/>
                  <a:t>Да ли можемо прихватити тврдњу произвођача сијалица као тачну, уз 5% ризика? Претпоставити да распоред сијалица према вијеку трајања има карактеристике нормалног распореда. </a:t>
                </a:r>
              </a:p>
              <a:p>
                <a:pPr marL="0" indent="0">
                  <a:buNone/>
                </a:pPr>
                <a:endParaRPr lang="sr-Cyrl-BA" b="0" dirty="0"/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2.0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70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1,988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  <a:blipFill>
                <a:blip r:embed="rId2"/>
                <a:stretch>
                  <a:fillRect l="-497" t="-495" r="-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/>
              <p:nvPr/>
            </p:nvSpPr>
            <p:spPr>
              <a:xfrm>
                <a:off x="4488189" y="2995126"/>
                <a:ext cx="7439444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≤2.0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&gt;2.0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позната</m:t>
                    </m:r>
                  </m:oMath>
                </a14:m>
                <a:r>
                  <a:rPr lang="sr-Cyrl-BA" b="0" dirty="0"/>
                  <a:t>				</a:t>
                </a:r>
                <a:r>
                  <a:rPr lang="sr-Latn-BA" b="0" dirty="0"/>
                  <a:t>Z </a:t>
                </a:r>
                <a:r>
                  <a:rPr lang="sr-Cyrl-BA" b="0" dirty="0"/>
                  <a:t>тест</a:t>
                </a:r>
              </a:p>
              <a:p>
                <a:pPr marL="0" indent="0">
                  <a:buNone/>
                </a:pPr>
                <a:r>
                  <a:rPr lang="sr-Cyrl-BA" dirty="0"/>
                  <a:t>нормалан распоред </a:t>
                </a:r>
                <a:endParaRPr lang="sr-Cyrl-BA" b="0" dirty="0"/>
              </a:p>
              <a:p>
                <a:endParaRPr lang="sr-Cyrl-BA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189" y="2995126"/>
                <a:ext cx="7439444" cy="3139321"/>
              </a:xfrm>
              <a:prstGeom prst="rect">
                <a:avLst/>
              </a:prstGeom>
              <a:blipFill>
                <a:blip r:embed="rId3"/>
                <a:stretch>
                  <a:fillRect l="-655" t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3515749E-28E8-4503-B4A8-F3CDA877A021}"/>
              </a:ext>
            </a:extLst>
          </p:cNvPr>
          <p:cNvSpPr/>
          <p:nvPr/>
        </p:nvSpPr>
        <p:spPr>
          <a:xfrm>
            <a:off x="6805127" y="4247545"/>
            <a:ext cx="398107" cy="6344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3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Користимо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једнострани тест</a:t>
                </a:r>
                <a:r>
                  <a:rPr lang="sr-Cyrl-BA" dirty="0">
                    <a:solidFill>
                      <a:schemeClr val="tx1"/>
                    </a:solidFill>
                  </a:rPr>
                  <a:t>, и на основу нулте хипотезе закључујемо да је критична област са десне стране.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65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  <a:blipFill>
                <a:blip r:embed="rId2"/>
                <a:stretch>
                  <a:fillRect l="-435" t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54F4396-8E41-4032-BF13-68FC0C764A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120" y="1953430"/>
            <a:ext cx="4518156" cy="2680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/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/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/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B6ED02-BCA0-4ECA-BB63-02704C827D55}"/>
              </a:ext>
            </a:extLst>
          </p:cNvPr>
          <p:cNvCxnSpPr>
            <a:cxnSpLocks/>
          </p:cNvCxnSpPr>
          <p:nvPr/>
        </p:nvCxnSpPr>
        <p:spPr>
          <a:xfrm flipH="1">
            <a:off x="4117700" y="4133452"/>
            <a:ext cx="455751" cy="309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/>
              <p:nvPr/>
            </p:nvSpPr>
            <p:spPr>
              <a:xfrm>
                <a:off x="6244784" y="2003449"/>
                <a:ext cx="4998918" cy="2851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pPr marL="342900" indent="-342900" algn="ctr">
                  <a:buFont typeface="+mj-lt"/>
                  <a:buAutoNum type="arabicPeriod" startAt="5"/>
                </a:pPr>
                <a:endParaRPr lang="sr-Cyrl-BA" dirty="0">
                  <a:solidFill>
                    <a:schemeClr val="accent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1.988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2.000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𝟗𝟒</m:t>
                      </m:r>
                    </m:oMath>
                  </m:oMathPara>
                </a14:m>
                <a:endParaRPr lang="sr-Cyrl-BA" b="1" dirty="0"/>
              </a:p>
              <a:p>
                <a:pPr algn="ctr"/>
                <a:endParaRPr lang="sr-Cyrl-BA" b="1" dirty="0"/>
              </a:p>
              <a:p>
                <a:pPr algn="ctr"/>
                <a:endParaRPr lang="sr-Cyrl-BA" b="1" dirty="0"/>
              </a:p>
              <a:p>
                <a:pPr marL="342900" indent="-342900" algn="ctr">
                  <a:buFont typeface="+mj-lt"/>
                  <a:buAutoNum type="arabicPeriod" startAt="6"/>
                </a:pPr>
                <a:r>
                  <a:rPr lang="sr-Cyrl-BA" b="1" dirty="0">
                    <a:solidFill>
                      <a:srgbClr val="C00000"/>
                    </a:solidFill>
                  </a:rPr>
                  <a:t>Закључак ?</a:t>
                </a:r>
              </a:p>
              <a:p>
                <a:pPr marL="342900" indent="-342900">
                  <a:buFont typeface="+mj-lt"/>
                  <a:buAutoNum type="arabicPeriod" startAt="6"/>
                </a:pPr>
                <a:endParaRPr lang="sr-Cyrl-BA" b="1" dirty="0"/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784" y="2003449"/>
                <a:ext cx="4998918" cy="2851102"/>
              </a:xfrm>
              <a:prstGeom prst="rect">
                <a:avLst/>
              </a:prstGeom>
              <a:blipFill>
                <a:blip r:embed="rId7"/>
                <a:stretch>
                  <a:fillRect t="-1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273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D7F48C-C983-452B-9907-0B4830EEC451}"/>
              </a:ext>
            </a:extLst>
          </p:cNvPr>
          <p:cNvSpPr/>
          <p:nvPr/>
        </p:nvSpPr>
        <p:spPr>
          <a:xfrm>
            <a:off x="5965616" y="4254758"/>
            <a:ext cx="3122399" cy="653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3:</a:t>
                </a:r>
              </a:p>
              <a:p>
                <a:pPr marL="0" indent="0" algn="just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Један пољопривредни комбинат жели да утврди да ли и у текућој години може очекивати прошлогодишњи принос пшенице од 3 </a:t>
                </a:r>
                <a:r>
                  <a:rPr lang="sr-Latn-BA" dirty="0">
                    <a:solidFill>
                      <a:schemeClr val="tx1"/>
                    </a:solidFill>
                  </a:rPr>
                  <a:t>t/ha. </a:t>
                </a:r>
                <a:r>
                  <a:rPr lang="sr-Cyrl-BA" dirty="0">
                    <a:solidFill>
                      <a:schemeClr val="tx1"/>
                    </a:solidFill>
                  </a:rPr>
                  <a:t>Случајно одабраних 16 </a:t>
                </a:r>
                <a:r>
                  <a:rPr lang="sr-Latn-BA" dirty="0">
                    <a:solidFill>
                      <a:schemeClr val="tx1"/>
                    </a:solidFill>
                  </a:rPr>
                  <a:t>ha </a:t>
                </a:r>
                <a:r>
                  <a:rPr lang="sr-Cyrl-BA" dirty="0">
                    <a:solidFill>
                      <a:schemeClr val="tx1"/>
                    </a:solidFill>
                  </a:rPr>
                  <a:t>засијане површине дало је просјечан принос од 2,6</a:t>
                </a:r>
                <a:r>
                  <a:rPr lang="sr-Latn-BA" dirty="0">
                    <a:solidFill>
                      <a:schemeClr val="tx1"/>
                    </a:solidFill>
                  </a:rPr>
                  <a:t> t/ha</a:t>
                </a:r>
                <a:r>
                  <a:rPr lang="sr-Cyrl-BA" dirty="0">
                    <a:solidFill>
                      <a:schemeClr val="tx1"/>
                    </a:solidFill>
                  </a:rPr>
                  <a:t>, са просјечним одступањем од 0,23</a:t>
                </a:r>
                <a:r>
                  <a:rPr lang="sr-Latn-BA" dirty="0">
                    <a:solidFill>
                      <a:schemeClr val="tx1"/>
                    </a:solidFill>
                  </a:rPr>
                  <a:t> t</a:t>
                </a:r>
                <a:r>
                  <a:rPr lang="sr-Cyrl-BA" dirty="0">
                    <a:solidFill>
                      <a:schemeClr val="tx1"/>
                    </a:solidFill>
                  </a:rPr>
                  <a:t>. Утврдити уз 5% ризика да ли се може очекивати прошлогодишњи принос пшенице са засијаних површина, ако знамо да су засијане површине нормално распоређене према приносу.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2,6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=0,23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  <a:blipFill>
                <a:blip r:embed="rId2"/>
                <a:stretch>
                  <a:fillRect l="-560" t="-612" r="-4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/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1" i="1" smtClean="0">
                        <a:latin typeface="Cambria Math" panose="02040503050406030204" pitchFamily="18" charset="0"/>
                      </a:rPr>
                      <m:t>непозната</m:t>
                    </m:r>
                  </m:oMath>
                </a14:m>
                <a:r>
                  <a:rPr lang="sr-Cyrl-BA" b="1" dirty="0"/>
                  <a:t>	</a:t>
                </a:r>
                <a:endParaRPr lang="en-US" b="1" dirty="0"/>
              </a:p>
              <a:p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r>
                  <a:rPr lang="en-US" b="1" dirty="0"/>
                  <a:t>			  </a:t>
                </a:r>
                <a:r>
                  <a:rPr lang="sr-Latn-BA" b="1" dirty="0"/>
                  <a:t>t </a:t>
                </a:r>
                <a:r>
                  <a:rPr lang="sr-Cyrl-BA" b="1" dirty="0"/>
                  <a:t>тест</a:t>
                </a:r>
              </a:p>
              <a:p>
                <a:endParaRPr lang="sr-Cyrl-BA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blipFill>
                <a:blip r:embed="rId3"/>
                <a:stretch>
                  <a:fillRect l="-1090" t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phic 5" descr="Crops with solid fill">
            <a:extLst>
              <a:ext uri="{FF2B5EF4-FFF2-40B4-BE49-F238E27FC236}">
                <a16:creationId xmlns:a16="http://schemas.microsoft.com/office/drawing/2014/main" id="{43D9EC6D-025C-43F2-9242-2FBF2A4B9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1280" y="5481981"/>
            <a:ext cx="1445999" cy="1445999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7BF0841E-2F0E-4576-9A56-351B937C9947}"/>
              </a:ext>
            </a:extLst>
          </p:cNvPr>
          <p:cNvSpPr/>
          <p:nvPr/>
        </p:nvSpPr>
        <p:spPr>
          <a:xfrm>
            <a:off x="7629388" y="4310741"/>
            <a:ext cx="158620" cy="541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44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09482-3AA2-410E-8200-6CDD3447D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373226"/>
            <a:ext cx="11495314" cy="6242178"/>
          </a:xfrm>
        </p:spPr>
        <p:txBody>
          <a:bodyPr/>
          <a:lstStyle/>
          <a:p>
            <a:pPr marL="342900" indent="-342900">
              <a:buFont typeface="+mj-lt"/>
              <a:buAutoNum type="arabicPeriod" startAt="4"/>
            </a:pPr>
            <a:r>
              <a:rPr lang="sr-Cyrl-BA" dirty="0">
                <a:solidFill>
                  <a:schemeClr val="accent1"/>
                </a:solidFill>
              </a:rPr>
              <a:t>Одређивање критичне области и правила одлучивања</a:t>
            </a:r>
          </a:p>
          <a:p>
            <a:pPr marL="0" indent="0">
              <a:buNone/>
            </a:pPr>
            <a:r>
              <a:rPr lang="ru-RU" dirty="0"/>
              <a:t>Критична област (област одбацивања нулте хипотезе) је распоређена симетрично на крајевима t распореда, па доњу и горњу вриједност налазимо у </a:t>
            </a:r>
            <a:r>
              <a:rPr lang="sr-Latn-BA" dirty="0"/>
              <a:t> t </a:t>
            </a:r>
            <a:r>
              <a:rPr lang="sr-Cyrl-BA" dirty="0"/>
              <a:t>т</a:t>
            </a:r>
            <a:r>
              <a:rPr lang="ru-RU" dirty="0"/>
              <a:t>аблицама.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/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dirty="0"/>
                  <a:t>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	</a:t>
                </a:r>
                <a:r>
                  <a:rPr lang="sr-Cyrl-BA" b="1" dirty="0">
                    <a:ea typeface="Cambria Math" panose="02040503050406030204" pitchFamily="18" charset="0"/>
                  </a:rPr>
                  <a:t>2,1315</a:t>
                </a:r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0,05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=0,025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E45E7BA-5E33-4613-8B10-3B8E291F33B2}"/>
              </a:ext>
            </a:extLst>
          </p:cNvPr>
          <p:cNvCxnSpPr/>
          <p:nvPr/>
        </p:nvCxnSpPr>
        <p:spPr>
          <a:xfrm flipV="1">
            <a:off x="1035698" y="1838131"/>
            <a:ext cx="727788" cy="20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0216B76-C49E-48FE-9E30-B66F36D73C1A}"/>
              </a:ext>
            </a:extLst>
          </p:cNvPr>
          <p:cNvCxnSpPr/>
          <p:nvPr/>
        </p:nvCxnSpPr>
        <p:spPr>
          <a:xfrm>
            <a:off x="1035698" y="2276669"/>
            <a:ext cx="727788" cy="298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Brace 9">
            <a:extLst>
              <a:ext uri="{FF2B5EF4-FFF2-40B4-BE49-F238E27FC236}">
                <a16:creationId xmlns:a16="http://schemas.microsoft.com/office/drawing/2014/main" id="{CA108448-A09C-4E4E-B880-4ACC9B28FFDB}"/>
              </a:ext>
            </a:extLst>
          </p:cNvPr>
          <p:cNvSpPr/>
          <p:nvPr/>
        </p:nvSpPr>
        <p:spPr>
          <a:xfrm>
            <a:off x="4189445" y="1632857"/>
            <a:ext cx="177282" cy="105435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3C8CB-BA2A-4A67-82E7-8116ACFEE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2837" y="3391457"/>
            <a:ext cx="5498841" cy="294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/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/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/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4B757FF-2002-4029-9B34-1F0FE5E19F85}"/>
              </a:ext>
            </a:extLst>
          </p:cNvPr>
          <p:cNvCxnSpPr>
            <a:cxnSpLocks/>
          </p:cNvCxnSpPr>
          <p:nvPr/>
        </p:nvCxnSpPr>
        <p:spPr>
          <a:xfrm>
            <a:off x="1399592" y="5651012"/>
            <a:ext cx="363894" cy="600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BF3843A-97EA-461F-930C-2389F66A4EFD}"/>
              </a:ext>
            </a:extLst>
          </p:cNvPr>
          <p:cNvCxnSpPr>
            <a:cxnSpLocks/>
          </p:cNvCxnSpPr>
          <p:nvPr/>
        </p:nvCxnSpPr>
        <p:spPr>
          <a:xfrm flipH="1">
            <a:off x="5309937" y="5737352"/>
            <a:ext cx="288758" cy="464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/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blipFill>
                <a:blip r:embed="rId7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/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blipFill>
                <a:blip r:embed="rId8"/>
                <a:stretch>
                  <a:fillRect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/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blipFill>
                <a:blip r:embed="rId9"/>
                <a:stretch>
                  <a:fillRect l="-1205" t="-2632" b="-7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/>
              <p:nvPr/>
            </p:nvSpPr>
            <p:spPr>
              <a:xfrm>
                <a:off x="7090732" y="3046059"/>
                <a:ext cx="4998154" cy="3682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2,6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0,23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endParaRPr lang="sr-Cyrl-BA" b="1" dirty="0"/>
              </a:p>
              <a:p>
                <a:endParaRPr lang="sr-Cyrl-BA" b="1" dirty="0"/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</a:rPr>
                  <a:t>Закључак</a:t>
                </a:r>
              </a:p>
              <a:p>
                <a:r>
                  <a:rPr lang="ru-RU" b="1" dirty="0"/>
                  <a:t>Одбацујемо нулту хипотезу</a:t>
                </a:r>
                <a:r>
                  <a:rPr lang="ru-RU" dirty="0"/>
                  <a:t> и уз 5% ризика закључујемо да се не може очекивати прошлогодишњи принос од 3 t/ha. Другим ријечима, овогодишњи принос пшенице се статистички значајно разликује од прошлогодишњег.</a:t>
                </a:r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732" y="3046059"/>
                <a:ext cx="4998154" cy="3682098"/>
              </a:xfrm>
              <a:prstGeom prst="rect">
                <a:avLst/>
              </a:prstGeom>
              <a:blipFill>
                <a:blip r:embed="rId10"/>
                <a:stretch>
                  <a:fillRect l="-976" t="-993" b="-1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48589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1215</TotalTime>
  <Words>1838</Words>
  <Application>Microsoft Office PowerPoint</Application>
  <PresentationFormat>Widescreen</PresentationFormat>
  <Paragraphs>311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Cambria Math</vt:lpstr>
      <vt:lpstr>Corbel</vt:lpstr>
      <vt:lpstr>Gill Sans</vt:lpstr>
      <vt:lpstr>Gill Sans MT</vt:lpstr>
      <vt:lpstr>Parcel</vt:lpstr>
      <vt:lpstr>ТЕСТИРАЊЕ СТАТИСТИЧКИХ ХИПОТЕЗА</vt:lpstr>
      <vt:lpstr>Тестирање статистичких хипотеза засновано на једном узорку аритметичка средина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Тестирање статистичких хипотеза засновано на једном узорку ПРОПОРЦИЈА</vt:lpstr>
      <vt:lpstr>PowerPoint Presentation</vt:lpstr>
      <vt:lpstr>PowerPoint Presentation</vt:lpstr>
      <vt:lpstr>PowerPoint Presentation</vt:lpstr>
      <vt:lpstr>Тестирање хипотеза о једнакости аритметичких средина два скупа</vt:lpstr>
      <vt:lpstr>PowerPoint Presentation</vt:lpstr>
      <vt:lpstr>PowerPoint Presentation</vt:lpstr>
      <vt:lpstr>Тестирање хипотеза о једнакости Пропорција два скупа</vt:lpstr>
      <vt:lpstr>PowerPoint Presentation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ТЕСТИРАЊЕ СТАТИСТИЧКИХ ХИПОТЕЗА</dc:title>
  <dc:creator>Marić, Milica</dc:creator>
  <cp:lastModifiedBy>Marić, Milica</cp:lastModifiedBy>
  <cp:revision>73</cp:revision>
  <dcterms:created xsi:type="dcterms:W3CDTF">2022-04-14T18:08:46Z</dcterms:created>
  <dcterms:modified xsi:type="dcterms:W3CDTF">2024-05-13T11:41:25Z</dcterms:modified>
</cp:coreProperties>
</file>