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1" r:id="rId26"/>
    <p:sldId id="282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9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14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773E-A190-448B-A6BD-C18C10DCD7FA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673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773E-A190-448B-A6BD-C18C10DCD7FA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041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773E-A190-448B-A6BD-C18C10DCD7FA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305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773E-A190-448B-A6BD-C18C10DCD7FA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272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9A8F773E-A190-448B-A6BD-C18C10DCD7FA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8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773E-A190-448B-A6BD-C18C10DCD7FA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49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773E-A190-448B-A6BD-C18C10DCD7FA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568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773E-A190-448B-A6BD-C18C10DCD7FA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037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773E-A190-448B-A6BD-C18C10DCD7FA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451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773E-A190-448B-A6BD-C18C10DCD7FA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06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773E-A190-448B-A6BD-C18C10DCD7FA}" type="datetimeFigureOut">
              <a:rPr lang="en-US" smtClean="0"/>
              <a:t>12/26/2025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545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9A8F773E-A190-448B-A6BD-C18C10DCD7FA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157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Rentabilnost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Značaj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mjerenje</a:t>
            </a:r>
            <a:r>
              <a:rPr lang="en-US" dirty="0" smtClean="0"/>
              <a:t> </a:t>
            </a:r>
            <a:r>
              <a:rPr lang="en-US" dirty="0" err="1" smtClean="0"/>
              <a:t>rentabilnosti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397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46967-9AD9-45F1-8E5D-C41FB875207A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P</a:t>
            </a:r>
            <a:r>
              <a:rPr lang="en-US" altLang="en-US"/>
              <a:t>rihod po akciji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400" dirty="0" err="1"/>
              <a:t>Prihod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akciji</a:t>
            </a:r>
            <a:r>
              <a:rPr lang="en-US" altLang="en-US" sz="2400" dirty="0"/>
              <a:t> je, </a:t>
            </a:r>
            <a:r>
              <a:rPr lang="en-US" altLang="en-US" sz="2400" dirty="0" err="1"/>
              <a:t>za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vlasnike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najzna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ajniji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pokazatelj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rentabilnosti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 </a:t>
            </a:r>
            <a:endParaRPr lang="sl-SI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 err="1"/>
              <a:t>Prihod</a:t>
            </a:r>
            <a:r>
              <a:rPr lang="en-US" altLang="en-US" sz="2400" dirty="0"/>
              <a:t>  </a:t>
            </a:r>
            <a:r>
              <a:rPr lang="en-US" altLang="en-US" sz="2400" dirty="0" err="1"/>
              <a:t>po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akciji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unava</a:t>
            </a:r>
            <a:r>
              <a:rPr lang="en-US" altLang="en-US" sz="2400" dirty="0"/>
              <a:t> se, </a:t>
            </a:r>
            <a:r>
              <a:rPr lang="en-US" altLang="en-US" sz="2400" dirty="0" err="1"/>
              <a:t>kada</a:t>
            </a:r>
            <a:r>
              <a:rPr lang="en-US" altLang="en-US" sz="2400" dirty="0"/>
              <a:t> se profit, </a:t>
            </a:r>
            <a:r>
              <a:rPr lang="en-US" altLang="en-US" sz="2400" dirty="0" err="1" smtClean="0"/>
              <a:t>posl</a:t>
            </a:r>
            <a:r>
              <a:rPr lang="sr-Latn-BA" altLang="en-US" sz="2400" dirty="0" smtClean="0"/>
              <a:t>ij</a:t>
            </a:r>
            <a:r>
              <a:rPr lang="en-US" altLang="en-US" sz="2400" dirty="0" smtClean="0"/>
              <a:t>e </a:t>
            </a:r>
            <a:r>
              <a:rPr lang="en-US" altLang="en-US" sz="2400" dirty="0" err="1"/>
              <a:t>oporezivanja</a:t>
            </a:r>
            <a:r>
              <a:rPr lang="en-US" altLang="en-US" sz="2400" dirty="0"/>
              <a:t>, </a:t>
            </a:r>
            <a:r>
              <a:rPr lang="en-US" altLang="en-US" sz="2400" dirty="0" smtClean="0"/>
              <a:t>pod</a:t>
            </a:r>
            <a:r>
              <a:rPr lang="sr-Latn-BA" altLang="en-US" sz="2400" dirty="0" smtClean="0"/>
              <a:t>ij</a:t>
            </a:r>
            <a:r>
              <a:rPr lang="en-US" altLang="en-US" sz="2400" dirty="0" err="1" smtClean="0"/>
              <a:t>eli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sa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pros</a:t>
            </a:r>
            <a:r>
              <a:rPr lang="sr-Latn-BA" altLang="en-US" sz="2400" dirty="0" smtClean="0"/>
              <a:t>j</a:t>
            </a:r>
            <a:r>
              <a:rPr lang="en-US" altLang="en-US" sz="2400" dirty="0" smtClean="0"/>
              <a:t>e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nim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brojem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emitovanih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akcija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</a:t>
            </a:r>
            <a:endParaRPr lang="sl-SI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 err="1"/>
              <a:t>Prihod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akciji</a:t>
            </a:r>
            <a:r>
              <a:rPr lang="en-US" altLang="en-US" sz="2400" dirty="0"/>
              <a:t> se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ž</a:t>
            </a:r>
            <a:r>
              <a:rPr lang="en-US" altLang="en-US" sz="2400" dirty="0"/>
              <a:t>ava </a:t>
            </a:r>
            <a:r>
              <a:rPr lang="en-US" altLang="en-US" sz="2400" dirty="0" err="1"/>
              <a:t>kao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nov</a:t>
            </a:r>
            <a:r>
              <a:rPr lang="sr-Latn-CS" altLang="en-US" sz="2400" dirty="0"/>
              <a:t>č</a:t>
            </a:r>
            <a:r>
              <a:rPr lang="en-US" altLang="en-US" sz="2400" dirty="0" err="1" smtClean="0"/>
              <a:t>ani</a:t>
            </a:r>
            <a:r>
              <a:rPr lang="sr-Latn-BA" altLang="en-US" sz="2400" dirty="0" smtClean="0"/>
              <a:t> iznos </a:t>
            </a:r>
            <a:r>
              <a:rPr lang="en-US" altLang="en-US" sz="2400" dirty="0" err="1" smtClean="0"/>
              <a:t>po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akciji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razlikuje</a:t>
            </a:r>
            <a:r>
              <a:rPr lang="en-US" altLang="en-US" sz="2400" dirty="0"/>
              <a:t> se od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 do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</a:t>
            </a:r>
            <a:r>
              <a:rPr lang="sl-SI" altLang="en-US" sz="2400" dirty="0"/>
              <a:t>, tj. zavisi od njihove zarađivačke sposobnosti</a:t>
            </a:r>
            <a:r>
              <a:rPr lang="en-US" altLang="en-US" sz="2400" dirty="0"/>
              <a:t> </a:t>
            </a:r>
            <a:endParaRPr lang="sl-SI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/>
              <a:t>Zara</a:t>
            </a:r>
            <a:r>
              <a:rPr lang="sr-Latn-CS" altLang="en-US" sz="2400" dirty="0"/>
              <a:t>đ</a:t>
            </a:r>
            <a:r>
              <a:rPr lang="en-US" altLang="en-US" sz="2400" dirty="0" err="1"/>
              <a:t>iva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ku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sposobnost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 </a:t>
            </a:r>
            <a:r>
              <a:rPr lang="en-US" altLang="en-US" sz="2400" dirty="0" err="1"/>
              <a:t>vlasnici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oc</a:t>
            </a:r>
            <a:r>
              <a:rPr lang="sr-Latn-BA" altLang="en-US" sz="2400" dirty="0" smtClean="0"/>
              <a:t>j</a:t>
            </a:r>
            <a:r>
              <a:rPr lang="en-US" altLang="en-US" sz="2400" dirty="0" err="1" smtClean="0"/>
              <a:t>enjuju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osnovu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ovog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pokazatelja</a:t>
            </a:r>
            <a:r>
              <a:rPr lang="en-US" altLang="en-US" sz="2400" dirty="0"/>
              <a:t>, 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ija</a:t>
            </a:r>
            <a:r>
              <a:rPr lang="en-US" altLang="en-US" sz="2400" dirty="0"/>
              <a:t> je </a:t>
            </a:r>
            <a:r>
              <a:rPr lang="en-US" altLang="en-US" sz="2400" dirty="0" err="1" smtClean="0"/>
              <a:t>vr</a:t>
            </a:r>
            <a:r>
              <a:rPr lang="sr-Latn-BA" altLang="en-US" sz="2400" dirty="0" smtClean="0"/>
              <a:t>ij</a:t>
            </a:r>
            <a:r>
              <a:rPr lang="en-US" altLang="en-US" sz="2400" dirty="0" err="1" smtClean="0"/>
              <a:t>ednost</a:t>
            </a:r>
            <a:r>
              <a:rPr lang="en-US" altLang="en-US" sz="2400" dirty="0" smtClean="0"/>
              <a:t> </a:t>
            </a:r>
            <a:r>
              <a:rPr lang="sr-Latn-CS" altLang="en-US" sz="2400" dirty="0"/>
              <a:t>š</a:t>
            </a:r>
            <a:r>
              <a:rPr lang="en-US" altLang="en-US" sz="2400" dirty="0" err="1"/>
              <a:t>iroko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dostupna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informacija</a:t>
            </a:r>
            <a:r>
              <a:rPr lang="en-US" altLang="en-US" sz="2400" dirty="0"/>
              <a:t> </a:t>
            </a:r>
            <a:r>
              <a:rPr lang="sl-SI" altLang="en-US" sz="2400" dirty="0"/>
              <a:t>(</a:t>
            </a:r>
            <a:r>
              <a:rPr lang="en-US" altLang="en-US" sz="2400" dirty="0" err="1"/>
              <a:t>objavljuje</a:t>
            </a:r>
            <a:r>
              <a:rPr lang="sl-SI" altLang="en-US" sz="2400" dirty="0"/>
              <a:t> se</a:t>
            </a:r>
            <a:r>
              <a:rPr lang="en-US" altLang="en-US" sz="2400" dirty="0"/>
              <a:t> u </a:t>
            </a:r>
            <a:r>
              <a:rPr lang="en-US" altLang="en-US" sz="2400" dirty="0" err="1"/>
              <a:t>finansijskoj</a:t>
            </a:r>
            <a:r>
              <a:rPr lang="en-US" altLang="en-US" sz="2400" dirty="0"/>
              <a:t> </a:t>
            </a:r>
            <a:r>
              <a:rPr lang="sr-Latn-CS" altLang="en-US" sz="2400" dirty="0"/>
              <a:t>š</a:t>
            </a:r>
            <a:r>
              <a:rPr lang="en-US" altLang="en-US" sz="2400" dirty="0" err="1"/>
              <a:t>tampi</a:t>
            </a:r>
            <a:r>
              <a:rPr lang="sl-SI" altLang="en-US" sz="2400" dirty="0"/>
              <a:t>)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0323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E2A9-1BFA-44E6-93FA-74DC8D203657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sz="4000"/>
              <a:t>P</a:t>
            </a:r>
            <a:r>
              <a:rPr lang="en-US" altLang="en-US" sz="4000"/>
              <a:t>okazatelji rentabilnosti poslovnih aktivnosti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 smtClean="0"/>
              <a:t>M</a:t>
            </a:r>
            <a:r>
              <a:rPr lang="sr-Latn-BA" altLang="en-US" sz="2800" dirty="0" smtClean="0"/>
              <a:t>j</a:t>
            </a:r>
            <a:r>
              <a:rPr lang="en-US" altLang="en-US" sz="2800" dirty="0" err="1" smtClean="0"/>
              <a:t>erenje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rentabilnosti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poslovnih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aktivnosti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treba</a:t>
            </a:r>
            <a:r>
              <a:rPr lang="en-US" altLang="en-US" sz="2800" dirty="0"/>
              <a:t> da </a:t>
            </a:r>
            <a:r>
              <a:rPr lang="en-US" altLang="en-US" sz="2800" dirty="0" err="1"/>
              <a:t>poka</a:t>
            </a:r>
            <a:r>
              <a:rPr lang="sr-Latn-CS" altLang="en-US" sz="2800" dirty="0"/>
              <a:t>ž</a:t>
            </a:r>
            <a:r>
              <a:rPr lang="en-US" altLang="en-US" sz="2800" dirty="0"/>
              <a:t>e </a:t>
            </a:r>
            <a:r>
              <a:rPr lang="en-US" altLang="en-US" sz="2800" i="1" dirty="0"/>
              <a:t>da li se </a:t>
            </a:r>
            <a:r>
              <a:rPr lang="en-US" altLang="en-US" sz="2800" i="1" dirty="0" err="1"/>
              <a:t>anga</a:t>
            </a:r>
            <a:r>
              <a:rPr lang="sr-Latn-CS" altLang="en-US" sz="2800" i="1" dirty="0"/>
              <a:t>ž</a:t>
            </a:r>
            <a:r>
              <a:rPr lang="en-US" altLang="en-US" sz="2800" i="1" dirty="0" err="1"/>
              <a:t>ovana</a:t>
            </a:r>
            <a:r>
              <a:rPr lang="en-US" altLang="en-US" sz="2800" i="1" dirty="0"/>
              <a:t> </a:t>
            </a:r>
            <a:r>
              <a:rPr lang="en-US" altLang="en-US" sz="2800" i="1" dirty="0" err="1"/>
              <a:t>sredstava</a:t>
            </a:r>
            <a:r>
              <a:rPr lang="sl-SI" altLang="en-US" sz="2800" i="1" dirty="0"/>
              <a:t> </a:t>
            </a:r>
            <a:r>
              <a:rPr lang="en-US" altLang="en-US" sz="2800" i="1" dirty="0" err="1"/>
              <a:t>efikasno</a:t>
            </a:r>
            <a:r>
              <a:rPr lang="en-US" altLang="en-US" sz="2800" i="1" dirty="0"/>
              <a:t> </a:t>
            </a:r>
            <a:r>
              <a:rPr lang="en-US" altLang="en-US" sz="2800" i="1" dirty="0" err="1"/>
              <a:t>koriste</a:t>
            </a:r>
            <a:endParaRPr lang="sl-SI" altLang="en-US" sz="2800" i="1" dirty="0"/>
          </a:p>
          <a:p>
            <a:pPr>
              <a:lnSpc>
                <a:spcPct val="90000"/>
              </a:lnSpc>
            </a:pPr>
            <a:r>
              <a:rPr lang="en-US" altLang="en-US" sz="2800" dirty="0" err="1"/>
              <a:t>Rentabilnost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poslovnih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aktivnosti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unava</a:t>
            </a:r>
            <a:r>
              <a:rPr lang="en-US" altLang="en-US" sz="2800" dirty="0"/>
              <a:t> se pore</a:t>
            </a:r>
            <a:r>
              <a:rPr lang="sr-Latn-CS" altLang="en-US" sz="2800" dirty="0"/>
              <a:t>đ</a:t>
            </a:r>
            <a:r>
              <a:rPr lang="en-US" altLang="en-US" sz="2800" dirty="0" err="1"/>
              <a:t>enjem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prodaje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pojedinim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vrstama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anga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ovanih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sredstava</a:t>
            </a:r>
            <a:endParaRPr lang="sl-SI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/>
              <a:t>Pore</a:t>
            </a:r>
            <a:r>
              <a:rPr lang="sr-Latn-CS" altLang="en-US" sz="2800" dirty="0"/>
              <a:t>đ</a:t>
            </a:r>
            <a:r>
              <a:rPr lang="en-US" altLang="en-US" sz="2800" dirty="0" err="1"/>
              <a:t>enje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prodaje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sredstvima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treba</a:t>
            </a:r>
            <a:r>
              <a:rPr lang="en-US" altLang="en-US" sz="2800" dirty="0"/>
              <a:t> da </a:t>
            </a:r>
            <a:r>
              <a:rPr lang="en-US" altLang="en-US" sz="2800" dirty="0" err="1"/>
              <a:t>poka</a:t>
            </a:r>
            <a:r>
              <a:rPr lang="sr-Latn-CS" altLang="en-US" sz="2800" dirty="0"/>
              <a:t>ž</a:t>
            </a:r>
            <a:r>
              <a:rPr lang="en-US" altLang="en-US" sz="2800" dirty="0"/>
              <a:t>e da li </a:t>
            </a:r>
            <a:r>
              <a:rPr lang="en-US" altLang="en-US" sz="2800" dirty="0" err="1"/>
              <a:t>su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anga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ovana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</a:t>
            </a:r>
            <a:r>
              <a:rPr lang="sl-SI" altLang="en-US" sz="2800" dirty="0"/>
              <a:t>s</a:t>
            </a:r>
            <a:r>
              <a:rPr lang="en-US" altLang="en-US" sz="2800" dirty="0" err="1"/>
              <a:t>tava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dovoljna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da li </a:t>
            </a:r>
            <a:r>
              <a:rPr lang="en-US" altLang="en-US" sz="2800" dirty="0" err="1"/>
              <a:t>mogu</a:t>
            </a:r>
            <a:r>
              <a:rPr lang="en-US" altLang="en-US" sz="2800" dirty="0"/>
              <a:t> da </a:t>
            </a:r>
            <a:r>
              <a:rPr lang="en-US" altLang="en-US" sz="2800" dirty="0" err="1"/>
              <a:t>podr</a:t>
            </a:r>
            <a:r>
              <a:rPr lang="sr-Latn-CS" altLang="en-US" sz="2800" dirty="0"/>
              <a:t>ž</a:t>
            </a:r>
            <a:r>
              <a:rPr lang="en-US" altLang="en-US" sz="2800" dirty="0"/>
              <a:t>e </a:t>
            </a:r>
            <a:r>
              <a:rPr lang="en-US" altLang="en-US" sz="2800" dirty="0" err="1"/>
              <a:t>dati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nivo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</a:t>
            </a:r>
            <a:r>
              <a:rPr lang="sl-SI" altLang="en-US" sz="2800" dirty="0"/>
              <a:t>slovanja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558279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4ACB5-021E-4D93-9B9F-3C3F89777571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P</a:t>
            </a:r>
            <a:r>
              <a:rPr lang="en-US" altLang="en-US"/>
              <a:t>okazatelji rentabilnosti poslovnih aktivnosti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 dirty="0" err="1"/>
              <a:t>Najva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niji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pokazatelji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rentabilnosti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poslovnih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aktivnosti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su</a:t>
            </a:r>
            <a:r>
              <a:rPr lang="en-US" altLang="en-US" sz="2800" dirty="0"/>
              <a:t>: </a:t>
            </a:r>
          </a:p>
          <a:p>
            <a:pPr lvl="1">
              <a:buFont typeface="Wingdings" panose="05000000000000000000" pitchFamily="2" charset="2"/>
              <a:buAutoNum type="arabicPeriod"/>
            </a:pPr>
            <a:r>
              <a:rPr lang="sl-SI" altLang="en-US" sz="2600" dirty="0"/>
              <a:t>K</a:t>
            </a:r>
            <a:r>
              <a:rPr lang="en-US" altLang="en-US" sz="2600" dirty="0" err="1"/>
              <a:t>oeficijent</a:t>
            </a:r>
            <a:r>
              <a:rPr lang="en-US" altLang="en-US" sz="2600" dirty="0"/>
              <a:t> </a:t>
            </a:r>
            <a:r>
              <a:rPr lang="en-US" altLang="en-US" sz="2600" dirty="0" err="1"/>
              <a:t>obrta</a:t>
            </a:r>
            <a:r>
              <a:rPr lang="en-US" altLang="en-US" sz="2600" dirty="0"/>
              <a:t> </a:t>
            </a:r>
            <a:r>
              <a:rPr lang="en-US" altLang="en-US" sz="2600" dirty="0" err="1"/>
              <a:t>ukupnih</a:t>
            </a:r>
            <a:r>
              <a:rPr lang="en-US" altLang="en-US" sz="2600" dirty="0"/>
              <a:t> </a:t>
            </a:r>
            <a:r>
              <a:rPr lang="en-US" altLang="en-US" sz="2600" dirty="0" err="1"/>
              <a:t>sredstava</a:t>
            </a:r>
            <a:r>
              <a:rPr lang="en-US" altLang="en-US" sz="2600" dirty="0"/>
              <a:t> </a:t>
            </a:r>
          </a:p>
          <a:p>
            <a:pPr lvl="1">
              <a:buFont typeface="Wingdings" panose="05000000000000000000" pitchFamily="2" charset="2"/>
              <a:buAutoNum type="arabicPeriod"/>
            </a:pPr>
            <a:r>
              <a:rPr lang="sl-SI" altLang="en-US" sz="2600" dirty="0"/>
              <a:t>K</a:t>
            </a:r>
            <a:r>
              <a:rPr lang="en-US" altLang="en-US" sz="2600" dirty="0" err="1"/>
              <a:t>oeficijent</a:t>
            </a:r>
            <a:r>
              <a:rPr lang="en-US" altLang="en-US" sz="2600" dirty="0"/>
              <a:t> </a:t>
            </a:r>
            <a:r>
              <a:rPr lang="en-US" altLang="en-US" sz="2600" dirty="0" err="1"/>
              <a:t>obrta</a:t>
            </a:r>
            <a:r>
              <a:rPr lang="en-US" altLang="en-US" sz="2600" dirty="0"/>
              <a:t> </a:t>
            </a:r>
            <a:r>
              <a:rPr lang="en-US" altLang="en-US" sz="2600" dirty="0" err="1"/>
              <a:t>osnovnih</a:t>
            </a:r>
            <a:r>
              <a:rPr lang="en-US" altLang="en-US" sz="2600" dirty="0"/>
              <a:t> </a:t>
            </a:r>
            <a:r>
              <a:rPr lang="en-US" altLang="en-US" sz="2600" dirty="0" err="1"/>
              <a:t>sredstava</a:t>
            </a:r>
            <a:r>
              <a:rPr lang="en-US" altLang="en-US" sz="2600" dirty="0"/>
              <a:t> </a:t>
            </a:r>
          </a:p>
          <a:p>
            <a:pPr lvl="1">
              <a:buFont typeface="Wingdings" panose="05000000000000000000" pitchFamily="2" charset="2"/>
              <a:buAutoNum type="arabicPeriod"/>
            </a:pPr>
            <a:r>
              <a:rPr lang="sl-SI" altLang="en-US" sz="2600" dirty="0"/>
              <a:t>K</a:t>
            </a:r>
            <a:r>
              <a:rPr lang="en-US" altLang="en-US" sz="2600" dirty="0" err="1"/>
              <a:t>oeficijent</a:t>
            </a:r>
            <a:r>
              <a:rPr lang="en-US" altLang="en-US" sz="2600" dirty="0"/>
              <a:t> </a:t>
            </a:r>
            <a:r>
              <a:rPr lang="en-US" altLang="en-US" sz="2600" dirty="0" err="1"/>
              <a:t>obrta</a:t>
            </a:r>
            <a:r>
              <a:rPr lang="en-US" altLang="en-US" sz="2600" dirty="0"/>
              <a:t> </a:t>
            </a:r>
            <a:r>
              <a:rPr lang="en-US" altLang="en-US" sz="2600" dirty="0" err="1"/>
              <a:t>naplativih</a:t>
            </a:r>
            <a:r>
              <a:rPr lang="en-US" altLang="en-US" sz="2600" dirty="0"/>
              <a:t> </a:t>
            </a:r>
            <a:r>
              <a:rPr lang="en-US" altLang="en-US" sz="2600" dirty="0" err="1"/>
              <a:t>potra</a:t>
            </a:r>
            <a:r>
              <a:rPr lang="sr-Latn-CS" altLang="en-US" sz="2600" dirty="0"/>
              <a:t>ž</a:t>
            </a:r>
            <a:r>
              <a:rPr lang="en-US" altLang="en-US" sz="2600" dirty="0" err="1"/>
              <a:t>ivanja</a:t>
            </a:r>
            <a:endParaRPr lang="en-US" altLang="en-US" sz="2600" dirty="0"/>
          </a:p>
          <a:p>
            <a:pPr lvl="1">
              <a:buFont typeface="Wingdings" panose="05000000000000000000" pitchFamily="2" charset="2"/>
              <a:buAutoNum type="arabicPeriod"/>
            </a:pPr>
            <a:r>
              <a:rPr lang="sl-SI" altLang="en-US" sz="2600" dirty="0"/>
              <a:t>P</a:t>
            </a:r>
            <a:r>
              <a:rPr lang="en-US" altLang="en-US" sz="2600" dirty="0"/>
              <a:t>rose</a:t>
            </a:r>
            <a:r>
              <a:rPr lang="sr-Latn-CS" altLang="en-US" sz="2600" dirty="0"/>
              <a:t>č</a:t>
            </a:r>
            <a:r>
              <a:rPr lang="en-US" altLang="en-US" sz="2600" dirty="0"/>
              <a:t>an period </a:t>
            </a:r>
            <a:r>
              <a:rPr lang="en-US" altLang="en-US" sz="2600" dirty="0" err="1"/>
              <a:t>naplate</a:t>
            </a:r>
            <a:r>
              <a:rPr lang="en-US" altLang="en-US" sz="2600" dirty="0"/>
              <a:t> </a:t>
            </a:r>
            <a:r>
              <a:rPr lang="en-US" altLang="en-US" sz="2600" dirty="0" err="1"/>
              <a:t>potra</a:t>
            </a:r>
            <a:r>
              <a:rPr lang="sr-Latn-CS" altLang="en-US" sz="2600" dirty="0"/>
              <a:t>ž</a:t>
            </a:r>
            <a:r>
              <a:rPr lang="en-US" altLang="en-US" sz="2600" dirty="0" err="1"/>
              <a:t>ivanja</a:t>
            </a:r>
            <a:r>
              <a:rPr lang="en-US" altLang="en-US" sz="2600" dirty="0"/>
              <a:t> </a:t>
            </a:r>
          </a:p>
          <a:p>
            <a:pPr lvl="1">
              <a:buFont typeface="Wingdings" panose="05000000000000000000" pitchFamily="2" charset="2"/>
              <a:buAutoNum type="arabicPeriod"/>
            </a:pPr>
            <a:r>
              <a:rPr lang="sl-SI" altLang="en-US" sz="2600" dirty="0"/>
              <a:t>K</a:t>
            </a:r>
            <a:r>
              <a:rPr lang="en-US" altLang="en-US" sz="2600" dirty="0" err="1"/>
              <a:t>oeficijent</a:t>
            </a:r>
            <a:r>
              <a:rPr lang="en-US" altLang="en-US" sz="2600" dirty="0"/>
              <a:t> </a:t>
            </a:r>
            <a:r>
              <a:rPr lang="en-US" altLang="en-US" sz="2600" dirty="0" err="1"/>
              <a:t>obrta</a:t>
            </a:r>
            <a:r>
              <a:rPr lang="en-US" altLang="en-US" sz="2600" dirty="0"/>
              <a:t> </a:t>
            </a:r>
            <a:r>
              <a:rPr lang="en-US" altLang="en-US" sz="2600" dirty="0" err="1"/>
              <a:t>zaliha</a:t>
            </a:r>
            <a:r>
              <a:rPr lang="en-US" altLang="en-US" sz="2600" dirty="0"/>
              <a:t> </a:t>
            </a:r>
          </a:p>
          <a:p>
            <a:pPr lvl="1">
              <a:buFont typeface="Wingdings" panose="05000000000000000000" pitchFamily="2" charset="2"/>
              <a:buAutoNum type="arabicPeriod"/>
            </a:pPr>
            <a:r>
              <a:rPr lang="sl-SI" altLang="en-US" sz="2600" dirty="0"/>
              <a:t>P</a:t>
            </a:r>
            <a:r>
              <a:rPr lang="en-US" altLang="en-US" sz="2600" dirty="0"/>
              <a:t>rose</a:t>
            </a:r>
            <a:r>
              <a:rPr lang="sr-Latn-CS" altLang="en-US" sz="2600" dirty="0"/>
              <a:t>č</a:t>
            </a:r>
            <a:r>
              <a:rPr lang="en-US" altLang="en-US" sz="2600" dirty="0"/>
              <a:t>no </a:t>
            </a:r>
            <a:r>
              <a:rPr lang="en-US" altLang="en-US" sz="2600" dirty="0" err="1"/>
              <a:t>vreme</a:t>
            </a:r>
            <a:r>
              <a:rPr lang="en-US" altLang="en-US" sz="2600" dirty="0"/>
              <a:t> </a:t>
            </a:r>
            <a:r>
              <a:rPr lang="en-US" altLang="en-US" sz="2600" dirty="0" err="1"/>
              <a:t>obrta</a:t>
            </a:r>
            <a:r>
              <a:rPr lang="en-US" altLang="en-US" sz="2600" dirty="0"/>
              <a:t> </a:t>
            </a:r>
            <a:r>
              <a:rPr lang="en-US" altLang="en-US" sz="2600" dirty="0" err="1"/>
              <a:t>zaliha</a:t>
            </a:r>
            <a:endParaRPr lang="en-US" altLang="en-US" sz="2600" dirty="0"/>
          </a:p>
        </p:txBody>
      </p:sp>
    </p:spTree>
    <p:extLst>
      <p:ext uri="{BB962C8B-B14F-4D97-AF65-F5344CB8AC3E}">
        <p14:creationId xmlns:p14="http://schemas.microsoft.com/office/powerpoint/2010/main" val="1848086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822C-C75F-40DB-850B-AAA311F3F977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sz="4000"/>
              <a:t>K</a:t>
            </a:r>
            <a:r>
              <a:rPr lang="en-US" altLang="en-US" sz="4000"/>
              <a:t>oeficijent obrta ukupnih sredstava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en-US" altLang="en-US" sz="2800" dirty="0" err="1"/>
              <a:t>Koeficijent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ukupnih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sredstava</a:t>
            </a:r>
            <a:r>
              <a:rPr lang="en-US" altLang="en-US" sz="2800" dirty="0"/>
              <a:t> je </a:t>
            </a:r>
            <a:r>
              <a:rPr lang="en-US" altLang="en-US" sz="2800" dirty="0" err="1"/>
              <a:t>odnos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izme</a:t>
            </a:r>
            <a:r>
              <a:rPr lang="sr-Latn-CS" altLang="en-US" sz="2800" dirty="0"/>
              <a:t>đ</a:t>
            </a:r>
            <a:r>
              <a:rPr lang="en-US" altLang="en-US" sz="2800" dirty="0"/>
              <a:t>u </a:t>
            </a:r>
            <a:r>
              <a:rPr lang="en-US" altLang="en-US" sz="2800" dirty="0" err="1"/>
              <a:t>prodaje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ukupno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anga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ovanih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sredstava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unava</a:t>
            </a:r>
            <a:r>
              <a:rPr lang="en-US" altLang="en-US" sz="2800" dirty="0"/>
              <a:t> se </a:t>
            </a:r>
            <a:r>
              <a:rPr lang="en-US" altLang="en-US" sz="2800" dirty="0" smtClean="0"/>
              <a:t>d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eljenjem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prodaje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ukupnim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tj</a:t>
            </a:r>
            <a:r>
              <a:rPr lang="en-US" altLang="en-US" sz="2800" dirty="0"/>
              <a:t>. </a:t>
            </a:r>
            <a:r>
              <a:rPr lang="en-US" altLang="en-US" sz="2800" dirty="0" err="1"/>
              <a:t>osnovnim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obrtnim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sredstvima</a:t>
            </a:r>
            <a:r>
              <a:rPr lang="en-US" altLang="en-US" sz="2800" dirty="0"/>
              <a:t> </a:t>
            </a:r>
          </a:p>
          <a:p>
            <a:pPr algn="just">
              <a:lnSpc>
                <a:spcPct val="80000"/>
              </a:lnSpc>
            </a:pPr>
            <a:r>
              <a:rPr lang="en-US" altLang="en-US" sz="2800" dirty="0" err="1"/>
              <a:t>Koeficijent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ukupnih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sredstava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izra</a:t>
            </a:r>
            <a:r>
              <a:rPr lang="sr-Latn-CS" altLang="en-US" sz="2800" dirty="0"/>
              <a:t>ž</a:t>
            </a:r>
            <a:r>
              <a:rPr lang="en-US" altLang="en-US" sz="2800" dirty="0"/>
              <a:t>ava se </a:t>
            </a:r>
            <a:r>
              <a:rPr lang="en-US" altLang="en-US" sz="2800" dirty="0" err="1"/>
              <a:t>kao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decimalni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broj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pokazuje</a:t>
            </a:r>
            <a:r>
              <a:rPr lang="en-US" altLang="en-US" sz="2800" dirty="0"/>
              <a:t> </a:t>
            </a:r>
            <a:r>
              <a:rPr lang="en-US" altLang="en-US" sz="2800" i="1" dirty="0" err="1"/>
              <a:t>koliki</a:t>
            </a:r>
            <a:r>
              <a:rPr lang="en-US" altLang="en-US" sz="2800" i="1" dirty="0"/>
              <a:t> se </a:t>
            </a:r>
            <a:r>
              <a:rPr lang="en-US" altLang="en-US" sz="2800" i="1" dirty="0" err="1"/>
              <a:t>prihod</a:t>
            </a:r>
            <a:r>
              <a:rPr lang="en-US" altLang="en-US" sz="2800" i="1" dirty="0"/>
              <a:t> </a:t>
            </a:r>
            <a:r>
              <a:rPr lang="en-US" altLang="en-US" sz="2800" i="1" dirty="0" err="1"/>
              <a:t>ostvari</a:t>
            </a:r>
            <a:r>
              <a:rPr lang="en-US" altLang="en-US" sz="2800" i="1" dirty="0"/>
              <a:t> </a:t>
            </a:r>
            <a:r>
              <a:rPr lang="en-US" altLang="en-US" sz="2800" i="1" dirty="0" err="1"/>
              <a:t>na</a:t>
            </a:r>
            <a:r>
              <a:rPr lang="en-US" altLang="en-US" sz="2800" i="1" dirty="0"/>
              <a:t> </a:t>
            </a:r>
            <a:r>
              <a:rPr lang="en-US" altLang="en-US" sz="2800" i="1" dirty="0" err="1" smtClean="0"/>
              <a:t>svak</a:t>
            </a:r>
            <a:r>
              <a:rPr lang="sr-Latn-BA" altLang="en-US" sz="2800" i="1" dirty="0" smtClean="0"/>
              <a:t>i KM </a:t>
            </a:r>
            <a:r>
              <a:rPr lang="en-US" altLang="en-US" sz="2800" i="1" dirty="0" err="1" smtClean="0"/>
              <a:t>ulo</a:t>
            </a:r>
            <a:r>
              <a:rPr lang="sr-Latn-CS" altLang="en-US" sz="2800" i="1" dirty="0"/>
              <a:t>ž</a:t>
            </a:r>
            <a:r>
              <a:rPr lang="en-US" altLang="en-US" sz="2800" i="1" dirty="0" err="1"/>
              <a:t>en</a:t>
            </a:r>
            <a:r>
              <a:rPr lang="en-US" altLang="en-US" sz="2800" i="1" dirty="0"/>
              <a:t> u </a:t>
            </a:r>
            <a:r>
              <a:rPr lang="en-US" altLang="en-US" sz="2800" i="1" dirty="0" err="1"/>
              <a:t>ukupna</a:t>
            </a:r>
            <a:r>
              <a:rPr lang="en-US" altLang="en-US" sz="2800" i="1" dirty="0"/>
              <a:t> </a:t>
            </a:r>
            <a:r>
              <a:rPr lang="en-US" altLang="en-US" sz="2800" i="1" dirty="0" err="1"/>
              <a:t>sredstava</a:t>
            </a:r>
            <a:endParaRPr lang="sl-SI" altLang="en-US" sz="2800" i="1" dirty="0"/>
          </a:p>
          <a:p>
            <a:pPr algn="just">
              <a:lnSpc>
                <a:spcPct val="80000"/>
              </a:lnSpc>
            </a:pPr>
            <a:r>
              <a:rPr lang="en-US" altLang="en-US" sz="2800" dirty="0" err="1"/>
              <a:t>Koeficijent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ukupnih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sredstava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pokazuje</a:t>
            </a:r>
            <a:r>
              <a:rPr lang="en-US" altLang="en-US" sz="2800" dirty="0"/>
              <a:t> da li se </a:t>
            </a:r>
            <a:r>
              <a:rPr lang="en-US" altLang="en-US" sz="2800" dirty="0" err="1"/>
              <a:t>ukupna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anga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ovana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efikasno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korist</a:t>
            </a:r>
            <a:r>
              <a:rPr lang="sl-SI" altLang="en-US" sz="2800" dirty="0"/>
              <a:t>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da li </a:t>
            </a:r>
            <a:r>
              <a:rPr lang="en-US" altLang="en-US" sz="2800" dirty="0" err="1"/>
              <a:t>su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anga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ovana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dovoljna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nivo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prodaje</a:t>
            </a:r>
            <a:r>
              <a:rPr lang="en-US" alt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7441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F3E5-74D7-43D9-91BB-35C201CFE71D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sz="4000"/>
              <a:t>K</a:t>
            </a:r>
            <a:r>
              <a:rPr lang="en-US" altLang="en-US" sz="4000"/>
              <a:t>oeficijent obrta osnovnih sredstava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en-US" altLang="en-US" sz="2400" dirty="0" err="1"/>
              <a:t>Koeficijent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osnovnih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</a:t>
            </a:r>
            <a:r>
              <a:rPr lang="sl-SI" altLang="en-US" sz="2400" dirty="0"/>
              <a:t>v</a:t>
            </a:r>
            <a:r>
              <a:rPr lang="en-US" altLang="en-US" sz="2400" dirty="0"/>
              <a:t>a je </a:t>
            </a:r>
            <a:r>
              <a:rPr lang="en-US" altLang="en-US" sz="2400" dirty="0" err="1"/>
              <a:t>odnos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izme</a:t>
            </a:r>
            <a:r>
              <a:rPr lang="sr-Latn-CS" altLang="en-US" sz="2400" dirty="0"/>
              <a:t>đ</a:t>
            </a:r>
            <a:r>
              <a:rPr lang="en-US" altLang="en-US" sz="2400" dirty="0"/>
              <a:t>u </a:t>
            </a:r>
            <a:r>
              <a:rPr lang="en-US" altLang="en-US" sz="2400" dirty="0" err="1"/>
              <a:t>prodaje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osnovnih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 </a:t>
            </a:r>
            <a:endParaRPr lang="sl-SI" altLang="en-US" sz="2400" dirty="0"/>
          </a:p>
          <a:p>
            <a:pPr algn="just">
              <a:lnSpc>
                <a:spcPct val="80000"/>
              </a:lnSpc>
            </a:pPr>
            <a:r>
              <a:rPr lang="en-US" altLang="en-US" sz="2400" dirty="0" err="1"/>
              <a:t>Koeficijent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osnovnih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pokazuje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koliki</a:t>
            </a:r>
            <a:r>
              <a:rPr lang="en-US" altLang="en-US" sz="2400" dirty="0"/>
              <a:t> se </a:t>
            </a:r>
            <a:r>
              <a:rPr lang="en-US" altLang="en-US" sz="2400" dirty="0" err="1"/>
              <a:t>prihod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ostvari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svaki</a:t>
            </a:r>
            <a:r>
              <a:rPr lang="en-US" altLang="en-US" sz="2400" dirty="0"/>
              <a:t> </a:t>
            </a:r>
            <a:r>
              <a:rPr lang="sr-Latn-BA" altLang="en-US" sz="2400" dirty="0" smtClean="0"/>
              <a:t>KM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ulo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en</a:t>
            </a:r>
            <a:r>
              <a:rPr lang="en-US" altLang="en-US" sz="2400" dirty="0"/>
              <a:t> u </a:t>
            </a:r>
            <a:r>
              <a:rPr lang="en-US" altLang="en-US" sz="2400" dirty="0" err="1"/>
              <a:t>osnovna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 </a:t>
            </a:r>
            <a:endParaRPr lang="sl-SI" altLang="en-US" sz="2400" dirty="0"/>
          </a:p>
          <a:p>
            <a:pPr algn="just">
              <a:lnSpc>
                <a:spcPct val="80000"/>
              </a:lnSpc>
            </a:pPr>
            <a:r>
              <a:rPr lang="en-US" altLang="en-US" sz="2400" dirty="0" err="1"/>
              <a:t>Koeficijent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osnovnih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unava</a:t>
            </a:r>
            <a:r>
              <a:rPr lang="en-US" altLang="en-US" sz="2400" dirty="0"/>
              <a:t> se </a:t>
            </a:r>
            <a:r>
              <a:rPr lang="en-US" altLang="en-US" sz="2400" dirty="0" smtClean="0"/>
              <a:t>d</a:t>
            </a:r>
            <a:r>
              <a:rPr lang="sr-Latn-BA" altLang="en-US" sz="2400" dirty="0" smtClean="0"/>
              <a:t>ij</a:t>
            </a:r>
            <a:r>
              <a:rPr lang="en-US" altLang="en-US" sz="2400" dirty="0" err="1" smtClean="0"/>
              <a:t>eljenjem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prodaje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osnovnim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sredstvima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ž</a:t>
            </a:r>
            <a:r>
              <a:rPr lang="en-US" altLang="en-US" sz="2400" dirty="0"/>
              <a:t>ava se </a:t>
            </a:r>
            <a:r>
              <a:rPr lang="en-US" altLang="en-US" sz="2400" dirty="0" err="1"/>
              <a:t>kao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decimalni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broj</a:t>
            </a:r>
            <a:endParaRPr lang="en-US" altLang="en-US" sz="2400" dirty="0"/>
          </a:p>
          <a:p>
            <a:pPr algn="just">
              <a:lnSpc>
                <a:spcPct val="80000"/>
              </a:lnSpc>
            </a:pPr>
            <a:r>
              <a:rPr lang="en-US" altLang="en-US" sz="2400" dirty="0" err="1"/>
              <a:t>Koeficijent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osnovnih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ž</a:t>
            </a:r>
            <a:r>
              <a:rPr lang="en-US" altLang="en-US" sz="2400" dirty="0"/>
              <a:t>ava </a:t>
            </a:r>
            <a:r>
              <a:rPr lang="en-US" altLang="en-US" sz="2400" dirty="0" err="1"/>
              <a:t>efikasnost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upotrebe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osnovnih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tj</a:t>
            </a:r>
            <a:r>
              <a:rPr lang="en-US" altLang="en-US" sz="2400" dirty="0"/>
              <a:t>. </a:t>
            </a:r>
            <a:r>
              <a:rPr lang="en-US" altLang="en-US" sz="2400" dirty="0" err="1"/>
              <a:t>fabrike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zgrada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opreme</a:t>
            </a:r>
            <a:r>
              <a:rPr lang="en-US" altLang="en-US" sz="2400" dirty="0"/>
              <a:t>, ma</a:t>
            </a:r>
            <a:r>
              <a:rPr lang="sr-Latn-CS" altLang="en-US" sz="2400" dirty="0"/>
              <a:t>š</a:t>
            </a:r>
            <a:r>
              <a:rPr lang="en-US" altLang="en-US" sz="2400" dirty="0" err="1"/>
              <a:t>ina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pokazuje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stepen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iskori</a:t>
            </a:r>
            <a:r>
              <a:rPr lang="sr-Latn-CS" altLang="en-US" sz="2400" dirty="0"/>
              <a:t>šć</a:t>
            </a:r>
            <a:r>
              <a:rPr lang="en-US" altLang="en-US" sz="2400" dirty="0" err="1"/>
              <a:t>enosti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osnovnih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 </a:t>
            </a:r>
            <a:endParaRPr lang="sl-SI" altLang="en-US" sz="2400" dirty="0"/>
          </a:p>
          <a:p>
            <a:pPr>
              <a:lnSpc>
                <a:spcPct val="80000"/>
              </a:lnSpc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55992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46117-5ED3-479D-809C-91DE09C77B72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K</a:t>
            </a:r>
            <a:r>
              <a:rPr lang="en-US" altLang="en-US"/>
              <a:t>oeficijent obrta osnovnih sredstava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altLang="en-US" sz="2800" dirty="0" err="1" smtClean="0"/>
              <a:t>Vr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ednost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koeficijenta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</a:t>
            </a:r>
            <a:r>
              <a:rPr lang="sl-SI" altLang="en-US" sz="2800" dirty="0"/>
              <a:t>r</a:t>
            </a:r>
            <a:r>
              <a:rPr lang="en-US" altLang="en-US" sz="2800" dirty="0"/>
              <a:t>ta </a:t>
            </a:r>
            <a:r>
              <a:rPr lang="en-US" altLang="en-US" sz="2800" dirty="0" err="1"/>
              <a:t>osnovnih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sredstava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zavisi</a:t>
            </a:r>
            <a:r>
              <a:rPr lang="en-US" altLang="en-US" sz="2800" dirty="0"/>
              <a:t> od </a:t>
            </a:r>
            <a:r>
              <a:rPr lang="en-US" altLang="en-US" sz="2800" dirty="0" err="1"/>
              <a:t>karakteristika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procesa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proizvodnje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odnosno</a:t>
            </a:r>
            <a:r>
              <a:rPr lang="en-US" altLang="en-US" sz="2800" dirty="0"/>
              <a:t> od </a:t>
            </a:r>
            <a:r>
              <a:rPr lang="en-US" altLang="en-US" sz="2800" dirty="0" err="1"/>
              <a:t>radno-kapitalne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intenzivnosti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procesa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proizvodnje</a:t>
            </a:r>
            <a:endParaRPr lang="en-US" altLang="en-US" sz="2800" dirty="0"/>
          </a:p>
          <a:p>
            <a:pPr algn="just"/>
            <a:r>
              <a:rPr lang="en-US" altLang="en-US" sz="2800" dirty="0" err="1"/>
              <a:t>Predu</a:t>
            </a:r>
            <a:r>
              <a:rPr lang="sl-SI" altLang="en-US" sz="2800" dirty="0"/>
              <a:t>ze</a:t>
            </a:r>
            <a:r>
              <a:rPr lang="sr-Latn-CS" altLang="en-US" sz="2800" dirty="0"/>
              <a:t>ć</a:t>
            </a:r>
            <a:r>
              <a:rPr lang="en-US" altLang="en-US" sz="2800" dirty="0"/>
              <a:t>a, 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iji</a:t>
            </a:r>
            <a:r>
              <a:rPr lang="en-US" altLang="en-US" sz="2800" dirty="0"/>
              <a:t> je </a:t>
            </a:r>
            <a:r>
              <a:rPr lang="en-US" altLang="en-US" sz="2800" dirty="0" err="1"/>
              <a:t>proces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proizvodnje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kapitalno-intenzivan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imaju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ni</a:t>
            </a:r>
            <a:r>
              <a:rPr lang="sr-Latn-CS" altLang="en-US" sz="2800" dirty="0"/>
              <a:t>ž</a:t>
            </a:r>
            <a:r>
              <a:rPr lang="en-US" altLang="en-US" sz="2800" dirty="0"/>
              <a:t>u </a:t>
            </a:r>
            <a:r>
              <a:rPr lang="en-US" altLang="en-US" sz="2800" dirty="0" err="1"/>
              <a:t>vrednost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ovog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pokazatelja</a:t>
            </a:r>
            <a:r>
              <a:rPr lang="en-US" altLang="en-US" sz="2800" dirty="0"/>
              <a:t> od </a:t>
            </a:r>
            <a:r>
              <a:rPr lang="en-US" altLang="en-US" sz="2800" dirty="0" err="1"/>
              <a:t>preduze</a:t>
            </a:r>
            <a:r>
              <a:rPr lang="sr-Latn-CS" altLang="en-US" sz="2800" dirty="0"/>
              <a:t>ć</a:t>
            </a:r>
            <a:r>
              <a:rPr lang="en-US" altLang="en-US" sz="2800" dirty="0"/>
              <a:t>a, 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iji</a:t>
            </a:r>
            <a:r>
              <a:rPr lang="en-US" altLang="en-US" sz="2800" dirty="0"/>
              <a:t> je </a:t>
            </a:r>
            <a:r>
              <a:rPr lang="en-US" altLang="en-US" sz="2800" dirty="0" err="1"/>
              <a:t>proces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proizvodnje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radno</a:t>
            </a:r>
            <a:r>
              <a:rPr lang="sl-SI" altLang="en-US" sz="2800" dirty="0"/>
              <a:t>-</a:t>
            </a:r>
            <a:r>
              <a:rPr lang="en-US" altLang="en-US" sz="2800" dirty="0" err="1"/>
              <a:t>intenzivan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64585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D54A-5BBA-4F46-A5E5-FF773086D08C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K</a:t>
            </a:r>
            <a:r>
              <a:rPr lang="en-US" altLang="en-US"/>
              <a:t>oeficijent obrta naplativih potra</a:t>
            </a:r>
            <a:r>
              <a:rPr lang="sr-Latn-CS" altLang="en-US"/>
              <a:t>ž</a:t>
            </a:r>
            <a:r>
              <a:rPr lang="en-US" altLang="en-US"/>
              <a:t>ivanja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altLang="en-US" sz="2800" dirty="0" err="1"/>
              <a:t>Koeficijent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naplativih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potra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ivanja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naziva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koeficijentom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kupaca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izra</a:t>
            </a:r>
            <a:r>
              <a:rPr lang="sr-Latn-CS" altLang="en-US" sz="2800" dirty="0"/>
              <a:t>ž</a:t>
            </a:r>
            <a:r>
              <a:rPr lang="en-US" altLang="en-US" sz="2800" dirty="0"/>
              <a:t>ava se </a:t>
            </a:r>
            <a:r>
              <a:rPr lang="en-US" altLang="en-US" sz="2800" dirty="0" err="1"/>
              <a:t>kao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odnos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prodaje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naplativih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potra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ivanja</a:t>
            </a:r>
            <a:endParaRPr lang="sl-SI" altLang="en-US" sz="2800" dirty="0"/>
          </a:p>
          <a:p>
            <a:pPr algn="just"/>
            <a:r>
              <a:rPr lang="en-US" altLang="en-US" sz="2800" dirty="0" err="1"/>
              <a:t>Koeficijent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naplativih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potra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ivanja</a:t>
            </a:r>
            <a:r>
              <a:rPr lang="en-US" altLang="en-US" sz="2800" dirty="0"/>
              <a:t> p</a:t>
            </a:r>
            <a:r>
              <a:rPr lang="sl-SI" altLang="en-US" sz="2800" dirty="0"/>
              <a:t>o</a:t>
            </a:r>
            <a:r>
              <a:rPr lang="en-US" altLang="en-US" sz="2800" dirty="0" err="1"/>
              <a:t>kazuje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efikasnost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naplate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potra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ivanja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koja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nastaju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kada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preduze</a:t>
            </a:r>
            <a:r>
              <a:rPr lang="sr-Latn-CS" altLang="en-US" sz="2800" dirty="0"/>
              <a:t>ć</a:t>
            </a:r>
            <a:r>
              <a:rPr lang="en-US" altLang="en-US" sz="2800" dirty="0"/>
              <a:t>e </a:t>
            </a:r>
            <a:r>
              <a:rPr lang="en-US" altLang="en-US" sz="2800" dirty="0" err="1"/>
              <a:t>odobrava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potro</a:t>
            </a:r>
            <a:r>
              <a:rPr lang="sr-Latn-CS" altLang="en-US" sz="2800" dirty="0"/>
              <a:t>š</a:t>
            </a:r>
            <a:r>
              <a:rPr lang="en-US" altLang="en-US" sz="2800" dirty="0"/>
              <a:t>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ke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kredite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tj</a:t>
            </a:r>
            <a:r>
              <a:rPr lang="en-US" altLang="en-US" sz="2800" dirty="0"/>
              <a:t>. </a:t>
            </a:r>
            <a:r>
              <a:rPr lang="en-US" altLang="en-US" sz="2800" dirty="0" err="1"/>
              <a:t>prodaje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kredit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202772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CC9D6-14D2-4500-91D0-26ED42E4E735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K</a:t>
            </a:r>
            <a:r>
              <a:rPr lang="en-US" altLang="en-US"/>
              <a:t>oeficijent obrta naplativih potra</a:t>
            </a:r>
            <a:r>
              <a:rPr lang="sr-Latn-CS" altLang="en-US"/>
              <a:t>ž</a:t>
            </a:r>
            <a:r>
              <a:rPr lang="en-US" altLang="en-US"/>
              <a:t>ivanja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altLang="en-US" sz="2800" dirty="0" err="1"/>
              <a:t>Visoka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vrednost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koeficijenta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koji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izra</a:t>
            </a:r>
            <a:r>
              <a:rPr lang="sr-Latn-CS" altLang="en-US" sz="2800" dirty="0"/>
              <a:t>ž</a:t>
            </a:r>
            <a:r>
              <a:rPr lang="en-US" altLang="en-US" sz="2800" dirty="0"/>
              <a:t>ava </a:t>
            </a:r>
            <a:r>
              <a:rPr lang="en-US" altLang="en-US" sz="2800" dirty="0" err="1"/>
              <a:t>kao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decimalan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broj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govori</a:t>
            </a:r>
            <a:r>
              <a:rPr lang="en-US" altLang="en-US" sz="2800" dirty="0"/>
              <a:t> o </a:t>
            </a:r>
            <a:r>
              <a:rPr lang="en-US" altLang="en-US" sz="2800" dirty="0" err="1"/>
              <a:t>efikasnoj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politici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kreditiranja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efikasnosti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naplate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dok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nizak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koeficijent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govori</a:t>
            </a:r>
            <a:r>
              <a:rPr lang="en-US" altLang="en-US" sz="2800" dirty="0"/>
              <a:t> o lo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oj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kreditnoj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politici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niskoj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efikasnosti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naplate</a:t>
            </a:r>
            <a:endParaRPr lang="en-US" altLang="en-US" sz="2800" dirty="0"/>
          </a:p>
          <a:p>
            <a:pPr algn="just"/>
            <a:r>
              <a:rPr lang="en-US" altLang="en-US" sz="2800" dirty="0" err="1"/>
              <a:t>Izuzetno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visok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koeficijent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naplate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mo</a:t>
            </a:r>
            <a:r>
              <a:rPr lang="sr-Latn-CS" altLang="en-US" sz="2800" dirty="0"/>
              <a:t>ž</a:t>
            </a:r>
            <a:r>
              <a:rPr lang="en-US" altLang="en-US" sz="2800" dirty="0"/>
              <a:t>e da </a:t>
            </a:r>
            <a:r>
              <a:rPr lang="en-US" altLang="en-US" sz="2800" dirty="0" err="1"/>
              <a:t>zna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da </a:t>
            </a:r>
            <a:r>
              <a:rPr lang="en-US" altLang="en-US" sz="2800" dirty="0" err="1"/>
              <a:t>su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uslovi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kreditiranja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strogi</a:t>
            </a:r>
            <a:r>
              <a:rPr lang="en-US" altLang="en-US" sz="2800" dirty="0"/>
              <a:t>, </a:t>
            </a:r>
            <a:r>
              <a:rPr lang="sr-Latn-CS" altLang="en-US" sz="2800" dirty="0"/>
              <a:t>š</a:t>
            </a:r>
            <a:r>
              <a:rPr lang="en-US" altLang="en-US" sz="2800" dirty="0"/>
              <a:t>to </a:t>
            </a:r>
            <a:r>
              <a:rPr lang="en-US" altLang="en-US" sz="2800" dirty="0" err="1"/>
              <a:t>mo</a:t>
            </a:r>
            <a:r>
              <a:rPr lang="sr-Latn-CS" altLang="en-US" sz="2800" dirty="0"/>
              <a:t>ž</a:t>
            </a:r>
            <a:r>
              <a:rPr lang="en-US" altLang="en-US" sz="2800" dirty="0"/>
              <a:t>e da </a:t>
            </a:r>
            <a:r>
              <a:rPr lang="en-US" altLang="en-US" sz="2800" dirty="0" err="1"/>
              <a:t>dovede</a:t>
            </a:r>
            <a:r>
              <a:rPr lang="en-US" altLang="en-US" sz="2800" dirty="0"/>
              <a:t> do </a:t>
            </a:r>
            <a:r>
              <a:rPr lang="en-US" altLang="en-US" sz="2800" dirty="0" err="1"/>
              <a:t>pada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prodaje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profita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5560919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DB8D4-31DA-4013-82AD-163BE90568C1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sz="4000" dirty="0"/>
              <a:t>P</a:t>
            </a:r>
            <a:r>
              <a:rPr lang="en-US" altLang="en-US" sz="4000" dirty="0" err="1" smtClean="0"/>
              <a:t>ros</a:t>
            </a:r>
            <a:r>
              <a:rPr lang="sr-Latn-BA" altLang="en-US" sz="4000" dirty="0" smtClean="0"/>
              <a:t>j</a:t>
            </a:r>
            <a:r>
              <a:rPr lang="en-US" altLang="en-US" sz="4000" dirty="0" smtClean="0"/>
              <a:t>e</a:t>
            </a:r>
            <a:r>
              <a:rPr lang="sr-Latn-CS" altLang="en-US" sz="4000" dirty="0"/>
              <a:t>č</a:t>
            </a:r>
            <a:r>
              <a:rPr lang="en-US" altLang="en-US" sz="4000" dirty="0"/>
              <a:t>an period </a:t>
            </a:r>
            <a:r>
              <a:rPr lang="en-US" altLang="en-US" sz="4000" dirty="0" err="1"/>
              <a:t>naplate</a:t>
            </a:r>
            <a:r>
              <a:rPr lang="en-US" altLang="en-US" sz="4000" dirty="0"/>
              <a:t> </a:t>
            </a:r>
            <a:r>
              <a:rPr lang="en-US" altLang="en-US" sz="4000" dirty="0" err="1"/>
              <a:t>potra</a:t>
            </a:r>
            <a:r>
              <a:rPr lang="sr-Latn-CS" altLang="en-US" sz="4000" dirty="0"/>
              <a:t>ž</a:t>
            </a:r>
            <a:r>
              <a:rPr lang="en-US" altLang="en-US" sz="4000" dirty="0" err="1"/>
              <a:t>ivanja</a:t>
            </a:r>
            <a:endParaRPr lang="en-US" altLang="en-US" sz="4000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en-US" altLang="en-US" sz="2400" dirty="0" smtClean="0"/>
              <a:t>Pros</a:t>
            </a:r>
            <a:r>
              <a:rPr lang="sr-Latn-BA" altLang="en-US" sz="2400" dirty="0" smtClean="0"/>
              <a:t>j</a:t>
            </a:r>
            <a:r>
              <a:rPr lang="en-US" altLang="en-US" sz="2400" dirty="0" smtClean="0"/>
              <a:t>e</a:t>
            </a:r>
            <a:r>
              <a:rPr lang="sl-SI" altLang="en-US" sz="2400" dirty="0"/>
              <a:t>č</a:t>
            </a:r>
            <a:r>
              <a:rPr lang="en-US" altLang="en-US" sz="2400" dirty="0"/>
              <a:t>an period </a:t>
            </a:r>
            <a:r>
              <a:rPr lang="en-US" altLang="en-US" sz="2400" dirty="0" err="1"/>
              <a:t>naplate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potra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ivanja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unava</a:t>
            </a:r>
            <a:r>
              <a:rPr lang="en-US" altLang="en-US" sz="2400" dirty="0"/>
              <a:t> se </a:t>
            </a:r>
            <a:r>
              <a:rPr lang="en-US" altLang="en-US" sz="2400" dirty="0" err="1"/>
              <a:t>kao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odnos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izme</a:t>
            </a:r>
            <a:r>
              <a:rPr lang="sr-Latn-CS" altLang="en-US" sz="2400" dirty="0"/>
              <a:t>đ</a:t>
            </a:r>
            <a:r>
              <a:rPr lang="en-US" altLang="en-US" sz="2400" dirty="0"/>
              <a:t>u </a:t>
            </a:r>
            <a:r>
              <a:rPr lang="en-US" altLang="en-US" sz="2400" dirty="0" err="1"/>
              <a:t>broja</a:t>
            </a:r>
            <a:r>
              <a:rPr lang="en-US" altLang="en-US" sz="2400" dirty="0"/>
              <a:t> dana u </a:t>
            </a:r>
            <a:r>
              <a:rPr lang="en-US" altLang="en-US" sz="2400" dirty="0" err="1"/>
              <a:t>godini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tj</a:t>
            </a:r>
            <a:r>
              <a:rPr lang="en-US" altLang="en-US" sz="2400" dirty="0"/>
              <a:t>. 360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koeficijenta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</a:t>
            </a:r>
            <a:r>
              <a:rPr lang="sl-SI" altLang="en-US" sz="2400" dirty="0"/>
              <a:t>r</a:t>
            </a:r>
            <a:r>
              <a:rPr lang="en-US" altLang="en-US" sz="2400" dirty="0"/>
              <a:t>ta </a:t>
            </a:r>
            <a:r>
              <a:rPr lang="en-US" altLang="en-US" sz="2400" dirty="0" err="1"/>
              <a:t>naplativih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potra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ivanja</a:t>
            </a:r>
            <a:endParaRPr lang="sl-SI" altLang="en-US" sz="2400" dirty="0"/>
          </a:p>
          <a:p>
            <a:pPr algn="just">
              <a:lnSpc>
                <a:spcPct val="80000"/>
              </a:lnSpc>
            </a:pPr>
            <a:r>
              <a:rPr lang="en-US" altLang="en-US" sz="2400" dirty="0" smtClean="0"/>
              <a:t>Pros</a:t>
            </a:r>
            <a:r>
              <a:rPr lang="sr-Latn-BA" altLang="en-US" sz="2400" dirty="0" smtClean="0"/>
              <a:t>j</a:t>
            </a:r>
            <a:r>
              <a:rPr lang="en-US" altLang="en-US" sz="2400" dirty="0" smtClean="0"/>
              <a:t>e</a:t>
            </a:r>
            <a:r>
              <a:rPr lang="sr-Latn-CS" altLang="en-US" sz="2400" dirty="0"/>
              <a:t>č</a:t>
            </a:r>
            <a:r>
              <a:rPr lang="en-US" altLang="en-US" sz="2400" dirty="0"/>
              <a:t>an period </a:t>
            </a:r>
            <a:r>
              <a:rPr lang="en-US" altLang="en-US" sz="2400" dirty="0" err="1"/>
              <a:t>naplate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potra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ivanja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pokazuje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pros</a:t>
            </a:r>
            <a:r>
              <a:rPr lang="sr-Latn-BA" altLang="en-US" sz="2400" dirty="0" smtClean="0"/>
              <a:t>j</a:t>
            </a:r>
            <a:r>
              <a:rPr lang="en-US" altLang="en-US" sz="2400" dirty="0" smtClean="0"/>
              <a:t>e</a:t>
            </a:r>
            <a:r>
              <a:rPr lang="sr-Latn-CS" altLang="en-US" sz="2400" dirty="0"/>
              <a:t>č</a:t>
            </a:r>
            <a:r>
              <a:rPr lang="en-US" altLang="en-US" sz="2400" dirty="0"/>
              <a:t>no </a:t>
            </a:r>
            <a:r>
              <a:rPr lang="en-US" altLang="en-US" sz="2400" dirty="0" err="1"/>
              <a:t>vreme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naplate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potra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ivanja</a:t>
            </a:r>
            <a:r>
              <a:rPr lang="en-US" altLang="en-US" sz="2400" dirty="0"/>
              <a:t> </a:t>
            </a:r>
            <a:endParaRPr lang="sl-SI" altLang="en-US" sz="2400" dirty="0"/>
          </a:p>
          <a:p>
            <a:pPr algn="just">
              <a:lnSpc>
                <a:spcPct val="80000"/>
              </a:lnSpc>
            </a:pPr>
            <a:r>
              <a:rPr lang="en-US" altLang="en-US" sz="2400" dirty="0" smtClean="0"/>
              <a:t>Pros</a:t>
            </a:r>
            <a:r>
              <a:rPr lang="sr-Latn-BA" altLang="en-US" sz="2400" dirty="0" smtClean="0"/>
              <a:t>j</a:t>
            </a:r>
            <a:r>
              <a:rPr lang="en-US" altLang="en-US" sz="2400" dirty="0" smtClean="0"/>
              <a:t>e</a:t>
            </a:r>
            <a:r>
              <a:rPr lang="sl-SI" altLang="en-US" sz="2400" dirty="0"/>
              <a:t>č</a:t>
            </a:r>
            <a:r>
              <a:rPr lang="en-US" altLang="en-US" sz="2400" dirty="0"/>
              <a:t>an period </a:t>
            </a:r>
            <a:r>
              <a:rPr lang="en-US" altLang="en-US" sz="2400" dirty="0" err="1"/>
              <a:t>naplate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potra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ivanja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varira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izme</a:t>
            </a:r>
            <a:r>
              <a:rPr lang="sr-Latn-CS" altLang="en-US" sz="2400" dirty="0"/>
              <a:t>đ</a:t>
            </a:r>
            <a:r>
              <a:rPr lang="en-US" altLang="en-US" sz="2400" dirty="0"/>
              <a:t>u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grana,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zavisi</a:t>
            </a:r>
            <a:r>
              <a:rPr lang="en-US" altLang="en-US" sz="2400" dirty="0"/>
              <a:t> od </a:t>
            </a:r>
            <a:r>
              <a:rPr lang="en-US" altLang="en-US" sz="2400" dirty="0" err="1"/>
              <a:t>veli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ine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prodaje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kredit</a:t>
            </a:r>
            <a:r>
              <a:rPr lang="en-US" altLang="en-US" sz="2400" dirty="0"/>
              <a:t> </a:t>
            </a:r>
            <a:r>
              <a:rPr lang="sl-SI" altLang="en-US" sz="2400" dirty="0"/>
              <a:t>(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primer, prose</a:t>
            </a:r>
            <a:r>
              <a:rPr lang="sr-Latn-CS" altLang="en-US" sz="2400" dirty="0"/>
              <a:t>č</a:t>
            </a:r>
            <a:r>
              <a:rPr lang="en-US" altLang="en-US" sz="2400" dirty="0"/>
              <a:t>an period </a:t>
            </a:r>
            <a:r>
              <a:rPr lang="en-US" altLang="en-US" sz="2400" dirty="0" err="1"/>
              <a:t>naplate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potra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ivanja</a:t>
            </a:r>
            <a:r>
              <a:rPr lang="en-US" altLang="en-US" sz="2400" dirty="0"/>
              <a:t> u </a:t>
            </a:r>
            <a:r>
              <a:rPr lang="en-US" altLang="en-US" sz="2400" dirty="0" err="1"/>
              <a:t>samostalnim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trgo</a:t>
            </a:r>
            <a:r>
              <a:rPr lang="sl-SI" altLang="en-US" sz="2400" dirty="0"/>
              <a:t>v</a:t>
            </a:r>
            <a:r>
              <a:rPr lang="en-US" altLang="en-US" sz="2400" dirty="0" err="1"/>
              <a:t>inskim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radnjama</a:t>
            </a:r>
            <a:r>
              <a:rPr lang="en-US" altLang="en-US" sz="2400" dirty="0"/>
              <a:t> je </a:t>
            </a:r>
            <a:r>
              <a:rPr lang="en-US" altLang="en-US" sz="2400" dirty="0" err="1"/>
              <a:t>samo</a:t>
            </a:r>
            <a:r>
              <a:rPr lang="en-US" altLang="en-US" sz="2400" dirty="0"/>
              <a:t> 3 dana, </a:t>
            </a:r>
            <a:r>
              <a:rPr lang="en-US" altLang="en-US" sz="2400" dirty="0" err="1"/>
              <a:t>jer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ve</a:t>
            </a:r>
            <a:r>
              <a:rPr lang="sr-Latn-CS" altLang="en-US" sz="2400" dirty="0"/>
              <a:t>ć</a:t>
            </a:r>
            <a:r>
              <a:rPr lang="en-US" altLang="en-US" sz="2400" dirty="0" err="1"/>
              <a:t>ina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kupaca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pla</a:t>
            </a:r>
            <a:r>
              <a:rPr lang="sr-Latn-CS" altLang="en-US" sz="2400" dirty="0"/>
              <a:t>ć</a:t>
            </a:r>
            <a:r>
              <a:rPr lang="en-US" altLang="en-US" sz="2400" dirty="0"/>
              <a:t>a u </a:t>
            </a:r>
            <a:r>
              <a:rPr lang="en-US" altLang="en-US" sz="2400" dirty="0" err="1"/>
              <a:t>trenutku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kupovine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dok</a:t>
            </a:r>
            <a:r>
              <a:rPr lang="en-US" altLang="en-US" sz="2400" dirty="0"/>
              <a:t>  </a:t>
            </a:r>
            <a:r>
              <a:rPr lang="en-US" altLang="en-US" sz="2400" dirty="0" err="1"/>
              <a:t>kod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velikih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supermarketa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ili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robnih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ku</a:t>
            </a:r>
            <a:r>
              <a:rPr lang="sr-Latn-CS" altLang="en-US" sz="2400" dirty="0"/>
              <a:t>ć</a:t>
            </a:r>
            <a:r>
              <a:rPr lang="en-US" altLang="en-US" sz="2400" dirty="0"/>
              <a:t>a </a:t>
            </a:r>
            <a:r>
              <a:rPr lang="en-US" altLang="en-US" sz="2400" dirty="0" err="1"/>
              <a:t>iznosi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oko</a:t>
            </a:r>
            <a:r>
              <a:rPr lang="en-US" altLang="en-US" sz="2400" dirty="0"/>
              <a:t> 30 dana</a:t>
            </a:r>
            <a:r>
              <a:rPr lang="sl-SI" altLang="en-US" sz="2400" dirty="0"/>
              <a:t>)</a:t>
            </a:r>
            <a:r>
              <a:rPr lang="en-US" alt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01119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DC9B1-FC01-41F9-8C7A-5A28BE11949A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K</a:t>
            </a:r>
            <a:r>
              <a:rPr lang="en-US" altLang="en-US"/>
              <a:t>oeficijent obrta zaliha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en-US" altLang="en-US" sz="2800" dirty="0" err="1"/>
              <a:t>Koeficijent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zaliha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unava</a:t>
            </a:r>
            <a:r>
              <a:rPr lang="en-US" altLang="en-US" sz="2800" dirty="0"/>
              <a:t> se </a:t>
            </a:r>
            <a:r>
              <a:rPr lang="en-US" altLang="en-US" sz="2800" dirty="0" smtClean="0"/>
              <a:t>d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eljenjem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prodaje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pros</a:t>
            </a:r>
            <a:r>
              <a:rPr lang="sr-Latn-BA" altLang="en-US" sz="2800" dirty="0" smtClean="0"/>
              <a:t>j</a:t>
            </a:r>
            <a:r>
              <a:rPr lang="en-US" altLang="en-US" sz="2800" dirty="0" smtClean="0"/>
              <a:t>e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nim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zalihama</a:t>
            </a:r>
            <a:endParaRPr lang="sl-SI" altLang="en-US" sz="2800" dirty="0"/>
          </a:p>
          <a:p>
            <a:pPr algn="just">
              <a:lnSpc>
                <a:spcPct val="90000"/>
              </a:lnSpc>
            </a:pPr>
            <a:r>
              <a:rPr lang="en-US" altLang="en-US" sz="2800" dirty="0" err="1"/>
              <a:t>Koeficijent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zaliha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mo</a:t>
            </a:r>
            <a:r>
              <a:rPr lang="sr-Latn-CS" altLang="en-US" sz="2800" dirty="0"/>
              <a:t>ž</a:t>
            </a:r>
            <a:r>
              <a:rPr lang="en-US" altLang="en-US" sz="2800" dirty="0"/>
              <a:t>e da se </a:t>
            </a:r>
            <a:r>
              <a:rPr lang="en-US" altLang="en-US" sz="2800" dirty="0" err="1"/>
              <a:t>raščlani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parcijalne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koeficijente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pojedinih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vrsta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zaliha</a:t>
            </a:r>
            <a:r>
              <a:rPr lang="en-US" altLang="en-US" sz="2800" dirty="0"/>
              <a:t>: </a:t>
            </a:r>
            <a:r>
              <a:rPr lang="en-US" altLang="en-US" sz="2800" dirty="0" err="1"/>
              <a:t>koeficijent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zaliha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materijala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koeficijent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nedovr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ene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proizvodnje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koeficijent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zaliha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gotovih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proizvoda</a:t>
            </a:r>
            <a:endParaRPr lang="sl-SI" altLang="en-US" sz="2800" dirty="0"/>
          </a:p>
          <a:p>
            <a:pPr algn="just">
              <a:lnSpc>
                <a:spcPct val="90000"/>
              </a:lnSpc>
            </a:pPr>
            <a:r>
              <a:rPr lang="en-US" altLang="en-US" sz="2800" dirty="0" err="1"/>
              <a:t>Koeficijent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zaliha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pokazuje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efikasnost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upravljanja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zalihama</a:t>
            </a: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500523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2A1B-348A-463F-AA3E-9F55B0C031CE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Značenje i značaj rentabilnosti</a:t>
            </a:r>
            <a:endParaRPr lang="en-US" alt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altLang="en-US" sz="2800" dirty="0" err="1"/>
              <a:t>Rentabilnost</a:t>
            </a:r>
            <a:r>
              <a:rPr lang="en-US" altLang="en-US" sz="2800" dirty="0"/>
              <a:t> je </a:t>
            </a:r>
            <a:r>
              <a:rPr lang="en-US" altLang="en-US" sz="2800" dirty="0" err="1"/>
              <a:t>sposobnost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preduze</a:t>
            </a:r>
            <a:r>
              <a:rPr lang="sr-Latn-CS" altLang="en-US" sz="2800" dirty="0"/>
              <a:t>ć</a:t>
            </a:r>
            <a:r>
              <a:rPr lang="en-US" altLang="en-US" sz="2800" dirty="0"/>
              <a:t>a da </a:t>
            </a:r>
            <a:r>
              <a:rPr lang="en-US" altLang="en-US" sz="2800" dirty="0" err="1"/>
              <a:t>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ulo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enim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sredstvima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ostvari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maksimaln</a:t>
            </a:r>
            <a:r>
              <a:rPr lang="sl-SI" altLang="en-US" sz="2800" dirty="0"/>
              <a:t>i</a:t>
            </a:r>
            <a:r>
              <a:rPr lang="en-US" altLang="en-US" sz="2800" dirty="0"/>
              <a:t> profit</a:t>
            </a:r>
            <a:endParaRPr lang="sl-SI" altLang="en-US" sz="2800" dirty="0"/>
          </a:p>
          <a:p>
            <a:pPr algn="just"/>
            <a:r>
              <a:rPr lang="sl-SI" altLang="en-US" sz="2800" dirty="0"/>
              <a:t>R</a:t>
            </a:r>
            <a:r>
              <a:rPr lang="en-US" altLang="en-US" sz="2800" dirty="0" err="1"/>
              <a:t>entabilnost</a:t>
            </a:r>
            <a:r>
              <a:rPr lang="en-US" altLang="en-US" sz="2800" dirty="0"/>
              <a:t> je </a:t>
            </a:r>
            <a:r>
              <a:rPr lang="en-US" altLang="en-US" sz="2800" dirty="0" err="1"/>
              <a:t>preduslov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rasta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razvoja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preduze</a:t>
            </a:r>
            <a:r>
              <a:rPr lang="sr-Latn-CS" altLang="en-US" sz="2800" dirty="0"/>
              <a:t>ć</a:t>
            </a:r>
            <a:r>
              <a:rPr lang="en-US" altLang="en-US" sz="2800" dirty="0"/>
              <a:t>a</a:t>
            </a:r>
            <a:endParaRPr lang="sl-SI" altLang="en-US" sz="2800" dirty="0"/>
          </a:p>
          <a:p>
            <a:pPr algn="just"/>
            <a:r>
              <a:rPr lang="sl-SI" altLang="en-US" sz="2800" dirty="0"/>
              <a:t>Rentabilnost je izraz ekonomske i društvene odgovornosti preduzeća</a:t>
            </a:r>
          </a:p>
          <a:p>
            <a:pPr algn="just"/>
            <a:r>
              <a:rPr lang="en-US" altLang="en-US" sz="2800" dirty="0" err="1"/>
              <a:t>Rentabilnost</a:t>
            </a:r>
            <a:r>
              <a:rPr lang="en-US" altLang="en-US" sz="2800" dirty="0"/>
              <a:t> je </a:t>
            </a:r>
            <a:r>
              <a:rPr lang="en-US" altLang="en-US" sz="2800" dirty="0" err="1"/>
              <a:t>izraz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zara</a:t>
            </a:r>
            <a:r>
              <a:rPr lang="sr-Latn-CS" altLang="en-US" sz="2800" dirty="0"/>
              <a:t>đ</a:t>
            </a:r>
            <a:r>
              <a:rPr lang="en-US" altLang="en-US" sz="2800" dirty="0" err="1"/>
              <a:t>iva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ke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sposobnosti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preduze</a:t>
            </a:r>
            <a:r>
              <a:rPr lang="sr-Latn-CS" altLang="en-US" sz="2800" dirty="0"/>
              <a:t>ć</a:t>
            </a:r>
            <a:r>
              <a:rPr lang="en-US" altLang="en-US" sz="2800" dirty="0"/>
              <a:t>a   </a:t>
            </a:r>
          </a:p>
        </p:txBody>
      </p:sp>
    </p:spTree>
    <p:extLst>
      <p:ext uri="{BB962C8B-B14F-4D97-AF65-F5344CB8AC3E}">
        <p14:creationId xmlns:p14="http://schemas.microsoft.com/office/powerpoint/2010/main" val="79760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C1D7C-0029-4390-943C-9B4EE7750A09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K</a:t>
            </a:r>
            <a:r>
              <a:rPr lang="en-US" altLang="en-US"/>
              <a:t>oeficijent obrta zaliha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altLang="en-US" dirty="0" err="1"/>
              <a:t>Koeficijent</a:t>
            </a:r>
            <a:r>
              <a:rPr lang="en-US" altLang="en-US" dirty="0"/>
              <a:t> </a:t>
            </a:r>
            <a:r>
              <a:rPr lang="en-US" altLang="en-US" dirty="0" err="1"/>
              <a:t>obrta</a:t>
            </a:r>
            <a:r>
              <a:rPr lang="en-US" altLang="en-US" dirty="0"/>
              <a:t> </a:t>
            </a:r>
            <a:r>
              <a:rPr lang="en-US" altLang="en-US" dirty="0" err="1"/>
              <a:t>zaliha</a:t>
            </a:r>
            <a:r>
              <a:rPr lang="en-US" altLang="en-US" dirty="0"/>
              <a:t> </a:t>
            </a:r>
            <a:r>
              <a:rPr lang="en-US" altLang="en-US" dirty="0" err="1"/>
              <a:t>konkretnog</a:t>
            </a:r>
            <a:r>
              <a:rPr lang="en-US" altLang="en-US" dirty="0"/>
              <a:t> </a:t>
            </a:r>
            <a:r>
              <a:rPr lang="en-US" altLang="en-US" dirty="0" err="1"/>
              <a:t>preduze</a:t>
            </a:r>
            <a:r>
              <a:rPr lang="sr-Latn-CS" altLang="en-US" dirty="0"/>
              <a:t>ć</a:t>
            </a:r>
            <a:r>
              <a:rPr lang="en-US" altLang="en-US" dirty="0"/>
              <a:t>a </a:t>
            </a:r>
            <a:r>
              <a:rPr lang="en-US" altLang="en-US" dirty="0" err="1"/>
              <a:t>mo</a:t>
            </a:r>
            <a:r>
              <a:rPr lang="sr-Latn-CS" altLang="en-US" dirty="0"/>
              <a:t>ž</a:t>
            </a:r>
            <a:r>
              <a:rPr lang="en-US" altLang="en-US" dirty="0"/>
              <a:t>e da </a:t>
            </a:r>
            <a:r>
              <a:rPr lang="en-US" altLang="en-US" dirty="0" err="1"/>
              <a:t>bude</a:t>
            </a:r>
            <a:r>
              <a:rPr lang="en-US" altLang="en-US" dirty="0"/>
              <a:t> </a:t>
            </a:r>
            <a:r>
              <a:rPr lang="en-US" altLang="en-US" dirty="0" err="1"/>
              <a:t>ve</a:t>
            </a:r>
            <a:r>
              <a:rPr lang="sr-Latn-CS" altLang="en-US" dirty="0"/>
              <a:t>ć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ili</a:t>
            </a:r>
            <a:r>
              <a:rPr lang="en-US" altLang="en-US" dirty="0"/>
              <a:t> </a:t>
            </a:r>
            <a:r>
              <a:rPr lang="en-US" altLang="en-US" dirty="0" err="1"/>
              <a:t>manji</a:t>
            </a:r>
            <a:r>
              <a:rPr lang="en-US" altLang="en-US" dirty="0"/>
              <a:t>, </a:t>
            </a:r>
            <a:r>
              <a:rPr lang="sr-Latn-CS" altLang="en-US" dirty="0"/>
              <a:t>š</a:t>
            </a:r>
            <a:r>
              <a:rPr lang="en-US" altLang="en-US" dirty="0"/>
              <a:t>to </a:t>
            </a:r>
            <a:r>
              <a:rPr lang="en-US" altLang="en-US" dirty="0" err="1"/>
              <a:t>zavisi</a:t>
            </a:r>
            <a:r>
              <a:rPr lang="en-US" altLang="en-US" dirty="0"/>
              <a:t> od </a:t>
            </a:r>
            <a:r>
              <a:rPr lang="en-US" altLang="en-US" dirty="0" err="1"/>
              <a:t>njegove</a:t>
            </a:r>
            <a:r>
              <a:rPr lang="en-US" altLang="en-US" dirty="0"/>
              <a:t> </a:t>
            </a:r>
            <a:r>
              <a:rPr lang="en-US" altLang="en-US" dirty="0" err="1"/>
              <a:t>prodaje</a:t>
            </a:r>
            <a:endParaRPr lang="en-US" altLang="en-US" dirty="0"/>
          </a:p>
          <a:p>
            <a:pPr algn="just"/>
            <a:r>
              <a:rPr lang="en-US" altLang="en-US" dirty="0" err="1"/>
              <a:t>Ukoliko</a:t>
            </a:r>
            <a:r>
              <a:rPr lang="en-US" altLang="en-US" dirty="0"/>
              <a:t> </a:t>
            </a:r>
            <a:r>
              <a:rPr lang="en-US" altLang="en-US" dirty="0" err="1"/>
              <a:t>preduze</a:t>
            </a:r>
            <a:r>
              <a:rPr lang="sr-Latn-CS" altLang="en-US" dirty="0"/>
              <a:t>ć</a:t>
            </a:r>
            <a:r>
              <a:rPr lang="en-US" altLang="en-US" dirty="0"/>
              <a:t>e </a:t>
            </a:r>
            <a:r>
              <a:rPr lang="en-US" altLang="en-US" dirty="0" err="1"/>
              <a:t>prodaje</a:t>
            </a:r>
            <a:r>
              <a:rPr lang="en-US" altLang="en-US" dirty="0"/>
              <a:t> male, </a:t>
            </a:r>
            <a:r>
              <a:rPr lang="en-US" altLang="en-US" dirty="0" err="1"/>
              <a:t>jeftine</a:t>
            </a:r>
            <a:r>
              <a:rPr lang="en-US" altLang="en-US" dirty="0"/>
              <a:t> </a:t>
            </a:r>
            <a:r>
              <a:rPr lang="en-US" altLang="en-US" dirty="0" err="1"/>
              <a:t>proizvode</a:t>
            </a:r>
            <a:r>
              <a:rPr lang="en-US" altLang="en-US" dirty="0"/>
              <a:t> </a:t>
            </a:r>
            <a:r>
              <a:rPr lang="en-US" altLang="en-US" dirty="0" err="1"/>
              <a:t>ima</a:t>
            </a:r>
            <a:r>
              <a:rPr lang="sr-Latn-CS" altLang="en-US" dirty="0"/>
              <a:t>ć</a:t>
            </a:r>
            <a:r>
              <a:rPr lang="en-US" altLang="en-US" dirty="0"/>
              <a:t>e </a:t>
            </a:r>
            <a:r>
              <a:rPr lang="en-US" altLang="en-US" dirty="0" err="1"/>
              <a:t>mnogo</a:t>
            </a:r>
            <a:r>
              <a:rPr lang="en-US" altLang="en-US" dirty="0"/>
              <a:t> </a:t>
            </a:r>
            <a:r>
              <a:rPr lang="en-US" altLang="en-US" dirty="0" err="1"/>
              <a:t>ve</a:t>
            </a:r>
            <a:r>
              <a:rPr lang="sr-Latn-CS" altLang="en-US" dirty="0"/>
              <a:t>ć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koeficijent</a:t>
            </a:r>
            <a:r>
              <a:rPr lang="en-US" altLang="en-US" dirty="0"/>
              <a:t> </a:t>
            </a:r>
            <a:r>
              <a:rPr lang="en-US" altLang="en-US" dirty="0" err="1"/>
              <a:t>obrta</a:t>
            </a:r>
            <a:r>
              <a:rPr lang="en-US" altLang="en-US" dirty="0"/>
              <a:t> </a:t>
            </a:r>
            <a:r>
              <a:rPr lang="en-US" altLang="en-US" dirty="0" err="1"/>
              <a:t>zaliha</a:t>
            </a:r>
            <a:r>
              <a:rPr lang="en-US" altLang="en-US" dirty="0"/>
              <a:t>, </a:t>
            </a:r>
            <a:r>
              <a:rPr lang="en-US" altLang="en-US" dirty="0" err="1"/>
              <a:t>nego</a:t>
            </a:r>
            <a:r>
              <a:rPr lang="en-US" altLang="en-US" dirty="0"/>
              <a:t> </a:t>
            </a:r>
            <a:r>
              <a:rPr lang="en-US" altLang="en-US" dirty="0" err="1"/>
              <a:t>ako</a:t>
            </a:r>
            <a:r>
              <a:rPr lang="en-US" altLang="en-US" dirty="0"/>
              <a:t> </a:t>
            </a:r>
            <a:r>
              <a:rPr lang="en-US" altLang="en-US" dirty="0" err="1"/>
              <a:t>prodaje</a:t>
            </a:r>
            <a:r>
              <a:rPr lang="en-US" altLang="en-US" dirty="0"/>
              <a:t> </a:t>
            </a:r>
            <a:r>
              <a:rPr lang="en-US" altLang="en-US" dirty="0" err="1"/>
              <a:t>velike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skupe</a:t>
            </a:r>
            <a:r>
              <a:rPr lang="en-US" altLang="en-US" dirty="0"/>
              <a:t> </a:t>
            </a:r>
            <a:r>
              <a:rPr lang="en-US" altLang="en-US" dirty="0" err="1"/>
              <a:t>proizvode</a:t>
            </a:r>
            <a:r>
              <a:rPr lang="en-US" altLang="en-US" dirty="0"/>
              <a:t> </a:t>
            </a:r>
            <a:endParaRPr lang="sl-SI" altLang="en-US" dirty="0"/>
          </a:p>
        </p:txBody>
      </p:sp>
    </p:spTree>
    <p:extLst>
      <p:ext uri="{BB962C8B-B14F-4D97-AF65-F5344CB8AC3E}">
        <p14:creationId xmlns:p14="http://schemas.microsoft.com/office/powerpoint/2010/main" val="13104327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886C0-2E4A-49D9-83F6-B097DF83F323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85800" indent="-685800"/>
            <a:r>
              <a:rPr lang="sl-SI" altLang="en-US" sz="4000" dirty="0"/>
              <a:t>P</a:t>
            </a:r>
            <a:r>
              <a:rPr lang="en-US" altLang="en-US" sz="4000" dirty="0" err="1" smtClean="0"/>
              <a:t>ros</a:t>
            </a:r>
            <a:r>
              <a:rPr lang="sr-Latn-BA" altLang="en-US" sz="4000" dirty="0" smtClean="0"/>
              <a:t>j</a:t>
            </a:r>
            <a:r>
              <a:rPr lang="en-US" altLang="en-US" sz="4000" dirty="0" smtClean="0"/>
              <a:t>e</a:t>
            </a:r>
            <a:r>
              <a:rPr lang="sr-Latn-CS" altLang="en-US" sz="4000" dirty="0"/>
              <a:t>č</a:t>
            </a:r>
            <a:r>
              <a:rPr lang="en-US" altLang="en-US" sz="4000" dirty="0"/>
              <a:t>no </a:t>
            </a:r>
            <a:r>
              <a:rPr lang="en-US" altLang="en-US" sz="4000" dirty="0" err="1" smtClean="0"/>
              <a:t>vr</a:t>
            </a:r>
            <a:r>
              <a:rPr lang="sr-Latn-BA" altLang="en-US" sz="4000" dirty="0" smtClean="0"/>
              <a:t>ij</a:t>
            </a:r>
            <a:r>
              <a:rPr lang="en-US" altLang="en-US" sz="4000" dirty="0" err="1" smtClean="0"/>
              <a:t>eme</a:t>
            </a:r>
            <a:r>
              <a:rPr lang="en-US" altLang="en-US" sz="4000" dirty="0" smtClean="0"/>
              <a:t> </a:t>
            </a:r>
            <a:r>
              <a:rPr lang="en-US" altLang="en-US" sz="4000" dirty="0" err="1"/>
              <a:t>obrta</a:t>
            </a:r>
            <a:r>
              <a:rPr lang="en-US" altLang="en-US" sz="4000" dirty="0"/>
              <a:t> </a:t>
            </a:r>
            <a:r>
              <a:rPr lang="en-US" altLang="en-US" sz="4000" dirty="0" err="1"/>
              <a:t>zaliha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endParaRPr lang="en-US" altLang="en-US" sz="4000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dirty="0" smtClean="0"/>
              <a:t>Pros</a:t>
            </a:r>
            <a:r>
              <a:rPr lang="sr-Latn-BA" altLang="en-US" sz="2400" dirty="0" smtClean="0"/>
              <a:t>j</a:t>
            </a:r>
            <a:r>
              <a:rPr lang="en-US" altLang="en-US" sz="2400" dirty="0" smtClean="0"/>
              <a:t>e</a:t>
            </a:r>
            <a:r>
              <a:rPr lang="sr-Latn-CS" altLang="en-US" sz="2400" dirty="0"/>
              <a:t>č</a:t>
            </a:r>
            <a:r>
              <a:rPr lang="en-US" altLang="en-US" sz="2400" dirty="0"/>
              <a:t>no </a:t>
            </a:r>
            <a:r>
              <a:rPr lang="en-US" altLang="en-US" sz="2400" dirty="0" err="1"/>
              <a:t>vreme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zaliha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pokazuje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pros</a:t>
            </a:r>
            <a:r>
              <a:rPr lang="sr-Latn-BA" altLang="en-US" sz="2400" dirty="0" smtClean="0"/>
              <a:t>j</a:t>
            </a:r>
            <a:r>
              <a:rPr lang="en-US" altLang="en-US" sz="2400" dirty="0" smtClean="0"/>
              <a:t>e</a:t>
            </a:r>
            <a:r>
              <a:rPr lang="sr-Latn-CS" altLang="en-US" sz="2400" dirty="0"/>
              <a:t>č</a:t>
            </a:r>
            <a:r>
              <a:rPr lang="en-US" altLang="en-US" sz="2400" dirty="0"/>
              <a:t>an </a:t>
            </a:r>
            <a:r>
              <a:rPr lang="en-US" altLang="en-US" sz="2400" dirty="0" err="1"/>
              <a:t>broj</a:t>
            </a:r>
            <a:r>
              <a:rPr lang="en-US" altLang="en-US" sz="2400" dirty="0"/>
              <a:t> dana, </a:t>
            </a:r>
            <a:r>
              <a:rPr lang="en-US" altLang="en-US" sz="2400" dirty="0" err="1"/>
              <a:t>za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koji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e </a:t>
            </a:r>
            <a:r>
              <a:rPr lang="en-US" altLang="en-US" sz="2400" dirty="0" err="1"/>
              <a:t>obrne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svoje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zalihe</a:t>
            </a:r>
            <a:endParaRPr lang="sl-SI" altLang="en-US" sz="2400" dirty="0"/>
          </a:p>
          <a:p>
            <a:pPr>
              <a:lnSpc>
                <a:spcPct val="90000"/>
              </a:lnSpc>
            </a:pPr>
            <a:r>
              <a:rPr lang="en-US" altLang="en-US" sz="2400" dirty="0" smtClean="0"/>
              <a:t>Pros</a:t>
            </a:r>
            <a:r>
              <a:rPr lang="sr-Latn-BA" altLang="en-US" sz="2400" dirty="0" smtClean="0"/>
              <a:t>j</a:t>
            </a:r>
            <a:r>
              <a:rPr lang="en-US" altLang="en-US" sz="2400" dirty="0" smtClean="0"/>
              <a:t>e</a:t>
            </a:r>
            <a:r>
              <a:rPr lang="sr-Latn-CS" altLang="en-US" sz="2400" dirty="0"/>
              <a:t>č</a:t>
            </a:r>
            <a:r>
              <a:rPr lang="en-US" altLang="en-US" sz="2400" dirty="0"/>
              <a:t>no </a:t>
            </a:r>
            <a:r>
              <a:rPr lang="en-US" altLang="en-US" sz="2400" dirty="0" err="1"/>
              <a:t>vreme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zaliha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una</a:t>
            </a:r>
            <a:r>
              <a:rPr lang="sl-SI" altLang="en-US" sz="2400" dirty="0"/>
              <a:t>v</a:t>
            </a:r>
            <a:r>
              <a:rPr lang="en-US" altLang="en-US" sz="2400" dirty="0"/>
              <a:t>a s</a:t>
            </a:r>
            <a:r>
              <a:rPr lang="sl-SI" altLang="en-US" sz="2400" dirty="0"/>
              <a:t>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kada</a:t>
            </a:r>
            <a:r>
              <a:rPr lang="en-US" altLang="en-US" sz="2400" dirty="0"/>
              <a:t> se </a:t>
            </a:r>
            <a:r>
              <a:rPr lang="en-US" altLang="en-US" sz="2400" dirty="0" err="1"/>
              <a:t>broj</a:t>
            </a:r>
            <a:r>
              <a:rPr lang="en-US" altLang="en-US" sz="2400" dirty="0"/>
              <a:t> dana u </a:t>
            </a:r>
            <a:r>
              <a:rPr lang="en-US" altLang="en-US" sz="2400" dirty="0" err="1"/>
              <a:t>godini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tj</a:t>
            </a:r>
            <a:r>
              <a:rPr lang="en-US" altLang="en-US" sz="2400" dirty="0"/>
              <a:t>. 360 </a:t>
            </a:r>
            <a:r>
              <a:rPr lang="en-US" altLang="en-US" sz="2400" dirty="0" smtClean="0"/>
              <a:t>pod</a:t>
            </a:r>
            <a:r>
              <a:rPr lang="sr-Latn-BA" altLang="en-US" sz="2400" dirty="0" smtClean="0"/>
              <a:t>ij</a:t>
            </a:r>
            <a:r>
              <a:rPr lang="en-US" altLang="en-US" sz="2400" dirty="0" err="1" smtClean="0"/>
              <a:t>eli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sa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odgovaraju</a:t>
            </a:r>
            <a:r>
              <a:rPr lang="sr-Latn-CS" altLang="en-US" sz="2400" dirty="0"/>
              <a:t>ć</a:t>
            </a:r>
            <a:r>
              <a:rPr lang="en-US" altLang="en-US" sz="2400" dirty="0" err="1"/>
              <a:t>im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koeficijentom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zaliha</a:t>
            </a:r>
            <a:endParaRPr lang="sl-SI" altLang="en-US" sz="2400" dirty="0"/>
          </a:p>
          <a:p>
            <a:pPr>
              <a:lnSpc>
                <a:spcPct val="90000"/>
              </a:lnSpc>
            </a:pPr>
            <a:r>
              <a:rPr lang="en-US" altLang="en-US" sz="2400" dirty="0" smtClean="0"/>
              <a:t>Pros</a:t>
            </a:r>
            <a:r>
              <a:rPr lang="sr-Latn-BA" altLang="en-US" sz="2400" dirty="0" smtClean="0"/>
              <a:t>j</a:t>
            </a:r>
            <a:r>
              <a:rPr lang="en-US" altLang="en-US" sz="2400" dirty="0" smtClean="0"/>
              <a:t>e</a:t>
            </a:r>
            <a:r>
              <a:rPr lang="sr-Latn-CS" altLang="en-US" sz="2400" dirty="0"/>
              <a:t>č</a:t>
            </a:r>
            <a:r>
              <a:rPr lang="en-US" altLang="en-US" sz="2400" dirty="0"/>
              <a:t>no </a:t>
            </a:r>
            <a:r>
              <a:rPr lang="en-US" altLang="en-US" sz="2400" dirty="0" err="1"/>
              <a:t>vreme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zaliha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razlikuje</a:t>
            </a:r>
            <a:r>
              <a:rPr lang="en-US" altLang="en-US" sz="2400" dirty="0"/>
              <a:t> se od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 do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zavisi</a:t>
            </a:r>
            <a:r>
              <a:rPr lang="en-US" altLang="en-US" sz="2400" dirty="0"/>
              <a:t> od </a:t>
            </a:r>
            <a:r>
              <a:rPr lang="en-US" altLang="en-US" sz="2400" dirty="0" err="1"/>
              <a:t>grane</a:t>
            </a:r>
            <a:r>
              <a:rPr lang="en-US" altLang="en-US" sz="2400" dirty="0"/>
              <a:t> </a:t>
            </a:r>
            <a:r>
              <a:rPr lang="sl-SI" altLang="en-US" sz="2400" dirty="0"/>
              <a:t>(</a:t>
            </a:r>
            <a:r>
              <a:rPr lang="en-US" altLang="en-US" sz="2400" dirty="0"/>
              <a:t>u </a:t>
            </a:r>
            <a:r>
              <a:rPr lang="en-US" altLang="en-US" sz="2400" dirty="0" err="1"/>
              <a:t>trgovini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primer, </a:t>
            </a:r>
            <a:r>
              <a:rPr lang="en-US" altLang="en-US" sz="2400" dirty="0" err="1"/>
              <a:t>iznosi</a:t>
            </a:r>
            <a:r>
              <a:rPr lang="en-US" altLang="en-US" sz="2400" dirty="0"/>
              <a:t> 7-15 dana, </a:t>
            </a:r>
            <a:r>
              <a:rPr lang="en-US" altLang="en-US" sz="2400" dirty="0" err="1"/>
              <a:t>supermarketi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trgovine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automobilima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</a:t>
            </a:r>
            <a:r>
              <a:rPr lang="sr-Latn-CS" altLang="en-US" sz="2400" dirty="0"/>
              <a:t>ć</a:t>
            </a:r>
            <a:r>
              <a:rPr lang="en-US" altLang="en-US" sz="2400" dirty="0"/>
              <a:t>u </a:t>
            </a:r>
            <a:r>
              <a:rPr lang="en-US" altLang="en-US" sz="2400" dirty="0" err="1"/>
              <a:t>zalihe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</a:t>
            </a:r>
            <a:r>
              <a:rPr lang="en-US" altLang="en-US" sz="2400" dirty="0"/>
              <a:t> 60-70 dana, </a:t>
            </a:r>
            <a:r>
              <a:rPr lang="en-US" altLang="en-US" sz="2400" dirty="0" err="1"/>
              <a:t>dok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prodavnice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sezonske</a:t>
            </a:r>
            <a:r>
              <a:rPr lang="en-US" altLang="en-US" sz="2400" dirty="0"/>
              <a:t> robe </a:t>
            </a:r>
            <a:r>
              <a:rPr lang="en-US" altLang="en-US" sz="2400" dirty="0" err="1"/>
              <a:t>svoje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zalihe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</a:t>
            </a:r>
            <a:r>
              <a:rPr lang="sr-Latn-CS" altLang="en-US" sz="2400" dirty="0"/>
              <a:t>ć</a:t>
            </a:r>
            <a:r>
              <a:rPr lang="en-US" altLang="en-US" sz="2400" dirty="0"/>
              <a:t>u </a:t>
            </a:r>
            <a:r>
              <a:rPr lang="en-US" altLang="en-US" sz="2400" dirty="0" err="1"/>
              <a:t>za</a:t>
            </a:r>
            <a:r>
              <a:rPr lang="en-US" altLang="en-US" sz="2400" dirty="0"/>
              <a:t> 90-100 dana</a:t>
            </a:r>
            <a:r>
              <a:rPr lang="sl-SI" altLang="en-US" sz="2400" dirty="0"/>
              <a:t>)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268629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34371-C00E-4D20-8D94-C0998D831A9D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Sintetički izraz rentabilnosti</a:t>
            </a:r>
            <a:endParaRPr lang="en-US" altLang="en-US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en-US" altLang="en-US" sz="2800" dirty="0"/>
              <a:t>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unovodstveni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pristup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m</a:t>
            </a:r>
            <a:r>
              <a:rPr lang="sr-Latn-BA" altLang="en-US" sz="2800" dirty="0" smtClean="0"/>
              <a:t>j</a:t>
            </a:r>
            <a:r>
              <a:rPr lang="en-US" altLang="en-US" sz="2800" dirty="0" err="1" smtClean="0"/>
              <a:t>erenja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rentabilnosti</a:t>
            </a:r>
            <a:r>
              <a:rPr lang="en-US" altLang="en-US" sz="2800" dirty="0"/>
              <a:t> je </a:t>
            </a:r>
            <a:r>
              <a:rPr lang="en-US" altLang="en-US" sz="2800" dirty="0" err="1"/>
              <a:t>parcijalni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pristup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velikim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brojem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pojedina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pokazatelja</a:t>
            </a:r>
            <a:r>
              <a:rPr lang="en-US" altLang="en-US" sz="2800" dirty="0"/>
              <a:t> </a:t>
            </a:r>
            <a:endParaRPr lang="sl-SI" altLang="en-US" sz="2800" dirty="0"/>
          </a:p>
          <a:p>
            <a:pPr algn="just">
              <a:lnSpc>
                <a:spcPct val="90000"/>
              </a:lnSpc>
            </a:pPr>
            <a:r>
              <a:rPr lang="en-US" altLang="en-US" sz="2800" dirty="0" err="1"/>
              <a:t>Parcijalni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prokazatelji</a:t>
            </a:r>
            <a:r>
              <a:rPr lang="en-US" altLang="en-US" sz="2800" dirty="0"/>
              <a:t> ne </a:t>
            </a:r>
            <a:r>
              <a:rPr lang="en-US" altLang="en-US" sz="2800" dirty="0" err="1"/>
              <a:t>mogu</a:t>
            </a:r>
            <a:r>
              <a:rPr lang="en-US" altLang="en-US" sz="2800" dirty="0"/>
              <a:t> da </a:t>
            </a:r>
            <a:r>
              <a:rPr lang="en-US" altLang="en-US" sz="2800" dirty="0" err="1" smtClean="0"/>
              <a:t>obezb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ede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celovito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m</a:t>
            </a:r>
            <a:r>
              <a:rPr lang="sr-Latn-BA" altLang="en-US" sz="2800" dirty="0" smtClean="0"/>
              <a:t>j</a:t>
            </a:r>
            <a:r>
              <a:rPr lang="en-US" altLang="en-US" sz="2800" dirty="0" err="1" smtClean="0"/>
              <a:t>erenje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izra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avanje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rentabilnosti</a:t>
            </a:r>
            <a:endParaRPr lang="sl-SI" altLang="en-US" sz="2800" dirty="0"/>
          </a:p>
          <a:p>
            <a:pPr algn="just">
              <a:lnSpc>
                <a:spcPct val="90000"/>
              </a:lnSpc>
            </a:pPr>
            <a:r>
              <a:rPr lang="en-US" altLang="en-US" sz="2800" dirty="0" err="1"/>
              <a:t>Zato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koristi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sinteti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ki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izraz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</a:t>
            </a:r>
            <a:r>
              <a:rPr lang="sl-SI" altLang="en-US" sz="2800" dirty="0"/>
              <a:t>ln</a:t>
            </a:r>
            <a:r>
              <a:rPr lang="en-US" altLang="en-US" sz="2800" dirty="0" err="1"/>
              <a:t>osti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koji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povezuje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parcijalne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pokazatelje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rentabilnosti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koji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omogu</a:t>
            </a:r>
            <a:r>
              <a:rPr lang="sr-Latn-CS" altLang="en-US" sz="2800" dirty="0"/>
              <a:t>ć</a:t>
            </a:r>
            <a:r>
              <a:rPr lang="en-US" altLang="en-US" sz="2800" dirty="0"/>
              <a:t>ava da se </a:t>
            </a:r>
            <a:r>
              <a:rPr lang="en-US" altLang="en-US" sz="2800" dirty="0" err="1"/>
              <a:t>analizom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njihovog</a:t>
            </a:r>
            <a:r>
              <a:rPr lang="en-US" altLang="en-US" sz="2800" dirty="0"/>
              <a:t> me</a:t>
            </a:r>
            <a:r>
              <a:rPr lang="sr-Latn-CS" altLang="en-US" sz="2800" dirty="0"/>
              <a:t>đ</a:t>
            </a:r>
            <a:r>
              <a:rPr lang="en-US" altLang="en-US" sz="2800" dirty="0" err="1"/>
              <a:t>usobnog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odnosa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odredi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ukupna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rentabilnost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preduze</a:t>
            </a:r>
            <a:r>
              <a:rPr lang="sr-Latn-CS" altLang="en-US" sz="2800" dirty="0"/>
              <a:t>ć</a:t>
            </a:r>
            <a:r>
              <a:rPr lang="en-US" altLang="en-US" sz="2800" dirty="0"/>
              <a:t>a</a:t>
            </a:r>
            <a:endParaRPr lang="sl-SI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653063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49720-AB9C-4B76-9AA1-0566770137C7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Sintetički izraz rentabilnosti</a:t>
            </a:r>
            <a:endParaRPr lang="en-US" altLang="en-US"/>
          </a:p>
        </p:txBody>
      </p:sp>
      <p:graphicFrame>
        <p:nvGraphicFramePr>
          <p:cNvPr id="92164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3998913" y="2017713"/>
          <a:ext cx="518795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Photo Editor Photo" r:id="rId3" imgW="14289495" imgH="11333333" progId="MSPhotoEd.3">
                  <p:embed/>
                </p:oleObj>
              </mc:Choice>
              <mc:Fallback>
                <p:oleObj name="Photo Editor Photo" r:id="rId3" imgW="14289495" imgH="11333333" progId="MSPhotoEd.3">
                  <p:embed/>
                  <p:pic>
                    <p:nvPicPr>
                      <p:cNvPr id="9216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8913" y="2017713"/>
                        <a:ext cx="5187950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2576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411AB-A6C4-4118-A2F2-429D6864A39E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Sintetički izraz rentabilnosti</a:t>
            </a:r>
            <a:endParaRPr lang="en-US" altLang="en-US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en-US" altLang="en-US" sz="2400" dirty="0" err="1"/>
              <a:t>Pokazatelj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neto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rentabilnosti</a:t>
            </a:r>
            <a:r>
              <a:rPr lang="en-US" altLang="en-US" sz="2400" dirty="0"/>
              <a:t> je </a:t>
            </a:r>
            <a:r>
              <a:rPr lang="en-US" altLang="en-US" sz="2400" dirty="0" err="1"/>
              <a:t>odnos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izme</a:t>
            </a:r>
            <a:r>
              <a:rPr lang="sr-Latn-CS" altLang="en-US" sz="2400" dirty="0"/>
              <a:t>đ</a:t>
            </a:r>
            <a:r>
              <a:rPr lang="en-US" altLang="en-US" sz="2400" dirty="0"/>
              <a:t>u </a:t>
            </a:r>
            <a:r>
              <a:rPr lang="en-US" altLang="en-US" sz="2400" dirty="0" err="1"/>
              <a:t>profita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prodaje</a:t>
            </a:r>
            <a:r>
              <a:rPr lang="en-US" altLang="en-US" sz="2400" dirty="0"/>
              <a:t>, a profit je </a:t>
            </a:r>
            <a:r>
              <a:rPr lang="en-US" altLang="en-US" sz="2400" dirty="0" err="1"/>
              <a:t>razlika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izme</a:t>
            </a:r>
            <a:r>
              <a:rPr lang="sr-Latn-CS" altLang="en-US" sz="2400" dirty="0"/>
              <a:t>đ</a:t>
            </a:r>
            <a:r>
              <a:rPr lang="en-US" altLang="en-US" sz="2400" dirty="0"/>
              <a:t>u </a:t>
            </a:r>
            <a:r>
              <a:rPr lang="en-US" altLang="en-US" sz="2400" dirty="0" err="1"/>
              <a:t>prodaje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ukupnih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tro</a:t>
            </a:r>
            <a:r>
              <a:rPr lang="sr-Latn-CS" altLang="en-US" sz="2400" dirty="0"/>
              <a:t>š</a:t>
            </a:r>
            <a:r>
              <a:rPr lang="en-US" altLang="en-US" sz="2400" dirty="0" err="1"/>
              <a:t>kova</a:t>
            </a:r>
            <a:r>
              <a:rPr lang="en-US" altLang="en-US" sz="2400" dirty="0"/>
              <a:t> </a:t>
            </a:r>
            <a:endParaRPr lang="sl-SI" altLang="en-US" sz="2400" dirty="0"/>
          </a:p>
          <a:p>
            <a:pPr algn="just">
              <a:lnSpc>
                <a:spcPct val="80000"/>
              </a:lnSpc>
            </a:pPr>
            <a:r>
              <a:rPr lang="en-US" altLang="en-US" sz="2400" dirty="0" err="1"/>
              <a:t>Pokazatelj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ukupnih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anga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ovanih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 je </a:t>
            </a:r>
            <a:r>
              <a:rPr lang="en-US" altLang="en-US" sz="2400" dirty="0" err="1"/>
              <a:t>odnos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izme</a:t>
            </a:r>
            <a:r>
              <a:rPr lang="sr-Latn-CS" altLang="en-US" sz="2400" dirty="0"/>
              <a:t>đ</a:t>
            </a:r>
            <a:r>
              <a:rPr lang="en-US" altLang="en-US" sz="2400" dirty="0"/>
              <a:t>u </a:t>
            </a:r>
            <a:r>
              <a:rPr lang="en-US" altLang="en-US" sz="2400" dirty="0" err="1"/>
              <a:t>prodaje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ukupnih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anga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ovanih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, a </a:t>
            </a:r>
            <a:r>
              <a:rPr lang="en-US" altLang="en-US" sz="2400" dirty="0" err="1"/>
              <a:t>ukupna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anga</a:t>
            </a:r>
            <a:r>
              <a:rPr lang="sl-SI" altLang="en-US" sz="2400" dirty="0"/>
              <a:t>ž</a:t>
            </a:r>
            <a:r>
              <a:rPr lang="en-US" altLang="en-US" sz="2400" dirty="0" err="1"/>
              <a:t>ovana</a:t>
            </a:r>
            <a:r>
              <a:rPr lang="en-US" altLang="en-US" sz="2400" dirty="0"/>
              <a:t> </a:t>
            </a:r>
            <a:r>
              <a:rPr lang="sl-SI" altLang="en-US" sz="2400" dirty="0"/>
              <a:t>sredstva </a:t>
            </a:r>
            <a:r>
              <a:rPr lang="en-US" altLang="en-US" sz="2400" dirty="0" err="1"/>
              <a:t>su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zbir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osnovnih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obrtnih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. </a:t>
            </a:r>
            <a:endParaRPr lang="sl-SI" altLang="en-US" sz="2400" dirty="0"/>
          </a:p>
          <a:p>
            <a:pPr algn="just">
              <a:lnSpc>
                <a:spcPct val="80000"/>
              </a:lnSpc>
            </a:pPr>
            <a:r>
              <a:rPr lang="en-US" altLang="en-US" sz="2400" dirty="0" err="1"/>
              <a:t>Mno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enjem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neto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rentabilnosti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koeficijentom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ukupno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anga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ovanih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dobija</a:t>
            </a:r>
            <a:r>
              <a:rPr lang="en-US" altLang="en-US" sz="2400" dirty="0"/>
              <a:t> se </a:t>
            </a:r>
            <a:r>
              <a:rPr lang="en-US" altLang="en-US" sz="2400" dirty="0" err="1"/>
              <a:t>pr</a:t>
            </a:r>
            <a:r>
              <a:rPr lang="sl-SI" altLang="en-US" sz="2400" dirty="0"/>
              <a:t>i</a:t>
            </a:r>
            <a:r>
              <a:rPr lang="en-US" altLang="en-US" sz="2400" dirty="0" err="1"/>
              <a:t>nos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ukupna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koji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predstavlja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sinteti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ki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izraz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rentabilnosti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odnosno</a:t>
            </a:r>
            <a:endParaRPr lang="en-US" altLang="en-US" sz="2400" dirty="0"/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b="1" dirty="0" err="1"/>
              <a:t>Neto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rentabilnost</a:t>
            </a:r>
            <a:r>
              <a:rPr lang="sl-SI" altLang="en-US" sz="2400" b="1" dirty="0"/>
              <a:t> </a:t>
            </a:r>
            <a:r>
              <a:rPr lang="en-US" altLang="en-US" sz="2400" b="1" dirty="0"/>
              <a:t>x</a:t>
            </a:r>
            <a:r>
              <a:rPr lang="sl-SI" altLang="en-US" sz="2400" b="1" dirty="0"/>
              <a:t> </a:t>
            </a:r>
            <a:r>
              <a:rPr lang="en-US" altLang="en-US" sz="2400" b="1" dirty="0" err="1"/>
              <a:t>Koeficijent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obrta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ukupnih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sredstava</a:t>
            </a:r>
            <a:r>
              <a:rPr lang="sl-SI" altLang="en-US" sz="2400" b="1" dirty="0"/>
              <a:t> </a:t>
            </a:r>
            <a:r>
              <a:rPr lang="en-US" altLang="en-US" sz="2400" b="1" dirty="0"/>
              <a:t>=</a:t>
            </a:r>
            <a:r>
              <a:rPr lang="sl-SI" altLang="en-US" sz="2400" b="1" dirty="0"/>
              <a:t> P</a:t>
            </a:r>
            <a:r>
              <a:rPr lang="en-US" altLang="en-US" sz="2400" b="1" dirty="0" err="1"/>
              <a:t>rinos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na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ukupna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sredstava</a:t>
            </a:r>
            <a:endParaRPr lang="en-US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054889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A8E6B-3951-4230-B840-7DF1E5AD4277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Sintetički izraz rentabilnosti</a:t>
            </a:r>
            <a:endParaRPr lang="en-US" alt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en-US" altLang="en-US" sz="2800" dirty="0" err="1"/>
              <a:t>Prednost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sinteti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kog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izraza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rentabilnosti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sastoji</a:t>
            </a:r>
            <a:r>
              <a:rPr lang="en-US" altLang="en-US" sz="2800" dirty="0"/>
              <a:t> se u tome </a:t>
            </a:r>
            <a:r>
              <a:rPr lang="sr-Latn-CS" altLang="en-US" sz="2800" dirty="0"/>
              <a:t>š</a:t>
            </a:r>
            <a:r>
              <a:rPr lang="en-US" altLang="en-US" sz="2800" dirty="0"/>
              <a:t>to, </a:t>
            </a:r>
            <a:r>
              <a:rPr lang="en-US" altLang="en-US" sz="2800" dirty="0" err="1"/>
              <a:t>povezivanjem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parcijalnih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pokazatelja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omogu</a:t>
            </a:r>
            <a:r>
              <a:rPr lang="sr-Latn-CS" altLang="en-US" sz="2800" dirty="0"/>
              <a:t>ć</a:t>
            </a:r>
            <a:r>
              <a:rPr lang="en-US" altLang="en-US" sz="2800" dirty="0"/>
              <a:t>ava da se </a:t>
            </a:r>
            <a:r>
              <a:rPr lang="en-US" altLang="en-US" sz="2800" dirty="0" err="1"/>
              <a:t>ustanovi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promena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kao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uzroci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promene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rentabilnosti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jer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ukupna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rentabilnost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tj</a:t>
            </a:r>
            <a:r>
              <a:rPr lang="en-US" altLang="en-US" sz="2800" dirty="0"/>
              <a:t>. </a:t>
            </a:r>
            <a:r>
              <a:rPr lang="en-US" altLang="en-US" sz="2800" dirty="0" err="1"/>
              <a:t>prinos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ukupna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sredstava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posmatra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rezultat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uzajamnog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delovanja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ili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interakcije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parcijalnih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pokazatelja</a:t>
            </a:r>
            <a:endParaRPr lang="sl-SI" altLang="en-US" sz="2800" dirty="0"/>
          </a:p>
          <a:p>
            <a:pPr algn="just">
              <a:lnSpc>
                <a:spcPct val="80000"/>
              </a:lnSpc>
            </a:pPr>
            <a:r>
              <a:rPr lang="en-US" altLang="en-US" sz="2800" dirty="0" err="1"/>
              <a:t>Sinteti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ki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izraz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rentabilnosti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predstavlja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osnovu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sprovo</a:t>
            </a:r>
            <a:r>
              <a:rPr lang="sr-Latn-CS" altLang="en-US" sz="2800" dirty="0"/>
              <a:t>đ</a:t>
            </a:r>
            <a:r>
              <a:rPr lang="en-US" altLang="en-US" sz="2800" dirty="0" err="1"/>
              <a:t>enje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unapre</a:t>
            </a:r>
            <a:r>
              <a:rPr lang="sr-Latn-CS" altLang="en-US" sz="2800" dirty="0"/>
              <a:t>đ</a:t>
            </a:r>
            <a:r>
              <a:rPr lang="en-US" altLang="en-US" sz="2800" dirty="0" err="1"/>
              <a:t>enje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rentabilnosti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jer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omogu</a:t>
            </a:r>
            <a:r>
              <a:rPr lang="sr-Latn-CS" altLang="en-US" sz="2800" dirty="0"/>
              <a:t>ć</a:t>
            </a:r>
            <a:r>
              <a:rPr lang="en-US" altLang="en-US" sz="2800" dirty="0"/>
              <a:t>ava da se </a:t>
            </a:r>
            <a:r>
              <a:rPr lang="en-US" altLang="en-US" sz="2800" dirty="0" err="1"/>
              <a:t>ustanove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uzroci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promene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rentabilnosti</a:t>
            </a:r>
            <a:r>
              <a:rPr lang="en-US" alt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1573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2694A-2D18-4600-BA5B-153C615FB4B8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Standardi rentabilnosti</a:t>
            </a:r>
            <a:endParaRPr lang="en-US" altLang="en-US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en-US" altLang="en-US" dirty="0" err="1"/>
              <a:t>Pokazatelji</a:t>
            </a:r>
            <a:r>
              <a:rPr lang="en-US" altLang="en-US" dirty="0"/>
              <a:t> </a:t>
            </a:r>
            <a:r>
              <a:rPr lang="en-US" altLang="en-US" dirty="0" err="1"/>
              <a:t>rentabilnosti</a:t>
            </a:r>
            <a:r>
              <a:rPr lang="en-US" altLang="en-US" dirty="0"/>
              <a:t>, </a:t>
            </a:r>
            <a:r>
              <a:rPr lang="en-US" altLang="en-US" dirty="0" err="1"/>
              <a:t>koji</a:t>
            </a:r>
            <a:r>
              <a:rPr lang="en-US" altLang="en-US" dirty="0"/>
              <a:t> se </a:t>
            </a:r>
            <a:r>
              <a:rPr lang="en-US" altLang="en-US" dirty="0" err="1"/>
              <a:t>baziraju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ra</a:t>
            </a:r>
            <a:r>
              <a:rPr lang="sr-Latn-CS" altLang="en-US" dirty="0"/>
              <a:t>č</a:t>
            </a:r>
            <a:r>
              <a:rPr lang="en-US" altLang="en-US" dirty="0" err="1"/>
              <a:t>unovodstvenom</a:t>
            </a:r>
            <a:r>
              <a:rPr lang="en-US" altLang="en-US" dirty="0"/>
              <a:t> </a:t>
            </a:r>
            <a:r>
              <a:rPr lang="en-US" altLang="en-US" dirty="0" err="1"/>
              <a:t>pristupu</a:t>
            </a:r>
            <a:r>
              <a:rPr lang="en-US" altLang="en-US" dirty="0"/>
              <a:t>, </a:t>
            </a:r>
            <a:r>
              <a:rPr lang="en-US" altLang="en-US" dirty="0" err="1"/>
              <a:t>su</a:t>
            </a:r>
            <a:r>
              <a:rPr lang="en-US" altLang="en-US" dirty="0"/>
              <a:t> </a:t>
            </a:r>
            <a:r>
              <a:rPr lang="en-US" altLang="en-US" dirty="0" err="1"/>
              <a:t>indikatori</a:t>
            </a:r>
            <a:r>
              <a:rPr lang="en-US" altLang="en-US" dirty="0"/>
              <a:t> </a:t>
            </a:r>
            <a:r>
              <a:rPr lang="en-US" altLang="en-US" dirty="0" err="1"/>
              <a:t>relativne</a:t>
            </a:r>
            <a:r>
              <a:rPr lang="en-US" altLang="en-US" dirty="0"/>
              <a:t> </a:t>
            </a:r>
            <a:r>
              <a:rPr lang="en-US" altLang="en-US" dirty="0" err="1"/>
              <a:t>rentabilnosti</a:t>
            </a:r>
            <a:r>
              <a:rPr lang="en-US" altLang="en-US" dirty="0"/>
              <a:t>, </a:t>
            </a:r>
            <a:r>
              <a:rPr lang="sr-Latn-CS" altLang="en-US" dirty="0"/>
              <a:t>š</a:t>
            </a:r>
            <a:r>
              <a:rPr lang="en-US" altLang="en-US" dirty="0"/>
              <a:t>to </a:t>
            </a:r>
            <a:r>
              <a:rPr lang="en-US" altLang="en-US" dirty="0" err="1"/>
              <a:t>zna</a:t>
            </a:r>
            <a:r>
              <a:rPr lang="sl-SI" altLang="en-US" dirty="0"/>
              <a:t>č</a:t>
            </a:r>
            <a:r>
              <a:rPr lang="en-US" altLang="en-US" dirty="0" err="1"/>
              <a:t>i</a:t>
            </a:r>
            <a:r>
              <a:rPr lang="en-US" altLang="en-US" dirty="0"/>
              <a:t> da </a:t>
            </a:r>
            <a:r>
              <a:rPr lang="en-US" altLang="en-US" dirty="0" err="1"/>
              <a:t>njihova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RS" altLang="en-US" dirty="0" smtClean="0"/>
              <a:t>ij</a:t>
            </a:r>
            <a:r>
              <a:rPr lang="en-US" altLang="en-US" dirty="0" err="1" smtClean="0"/>
              <a:t>ednost</a:t>
            </a:r>
            <a:r>
              <a:rPr lang="en-US" altLang="en-US" dirty="0" smtClean="0"/>
              <a:t> </a:t>
            </a:r>
            <a:r>
              <a:rPr lang="en-US" altLang="en-US" dirty="0" err="1"/>
              <a:t>mo</a:t>
            </a:r>
            <a:r>
              <a:rPr lang="sr-Latn-CS" altLang="en-US" dirty="0"/>
              <a:t>ž</a:t>
            </a:r>
            <a:r>
              <a:rPr lang="en-US" altLang="en-US" dirty="0"/>
              <a:t>e da se </a:t>
            </a:r>
            <a:r>
              <a:rPr lang="en-US" altLang="en-US" dirty="0" err="1"/>
              <a:t>odredi</a:t>
            </a:r>
            <a:r>
              <a:rPr lang="en-US" altLang="en-US" dirty="0"/>
              <a:t> pore</a:t>
            </a:r>
            <a:r>
              <a:rPr lang="sr-Latn-CS" altLang="en-US" dirty="0"/>
              <a:t>đ</a:t>
            </a:r>
            <a:r>
              <a:rPr lang="en-US" altLang="en-US" dirty="0" err="1"/>
              <a:t>enjem</a:t>
            </a:r>
            <a:r>
              <a:rPr lang="en-US" altLang="en-US" dirty="0"/>
              <a:t> </a:t>
            </a:r>
            <a:endParaRPr lang="sl-SI" altLang="en-US" dirty="0"/>
          </a:p>
          <a:p>
            <a:pPr algn="just">
              <a:lnSpc>
                <a:spcPct val="80000"/>
              </a:lnSpc>
            </a:pPr>
            <a:r>
              <a:rPr lang="en-US" altLang="en-US" dirty="0" err="1" smtClean="0"/>
              <a:t>Vr</a:t>
            </a:r>
            <a:r>
              <a:rPr lang="sr-Latn-RS" altLang="en-US" dirty="0" smtClean="0"/>
              <a:t>ij</a:t>
            </a:r>
            <a:r>
              <a:rPr lang="en-US" altLang="en-US" dirty="0" err="1" smtClean="0"/>
              <a:t>ednost</a:t>
            </a:r>
            <a:r>
              <a:rPr lang="en-US" altLang="en-US" dirty="0" smtClean="0"/>
              <a:t> </a:t>
            </a:r>
            <a:r>
              <a:rPr lang="en-US" altLang="en-US" dirty="0" err="1"/>
              <a:t>pokazatelja</a:t>
            </a:r>
            <a:r>
              <a:rPr lang="en-US" altLang="en-US" dirty="0"/>
              <a:t> </a:t>
            </a:r>
            <a:r>
              <a:rPr lang="en-US" altLang="en-US" dirty="0" err="1"/>
              <a:t>rentabilnosti</a:t>
            </a:r>
            <a:r>
              <a:rPr lang="en-US" altLang="en-US" dirty="0"/>
              <a:t> </a:t>
            </a:r>
            <a:r>
              <a:rPr lang="en-US" altLang="en-US" dirty="0" err="1"/>
              <a:t>mo</a:t>
            </a:r>
            <a:r>
              <a:rPr lang="sr-Latn-CS" altLang="en-US" dirty="0"/>
              <a:t>ž</a:t>
            </a:r>
            <a:r>
              <a:rPr lang="en-US" altLang="en-US" dirty="0"/>
              <a:t>e </a:t>
            </a:r>
            <a:r>
              <a:rPr lang="sl-SI" altLang="en-US" dirty="0"/>
              <a:t>da se </a:t>
            </a:r>
            <a:r>
              <a:rPr lang="en-US" altLang="en-US" dirty="0" err="1"/>
              <a:t>odredi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dva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sr-Latn-CS" altLang="en-US" dirty="0"/>
              <a:t>č</a:t>
            </a:r>
            <a:r>
              <a:rPr lang="en-US" altLang="en-US" dirty="0" err="1"/>
              <a:t>ina</a:t>
            </a:r>
            <a:r>
              <a:rPr lang="sl-SI" altLang="en-US" dirty="0"/>
              <a:t>:</a:t>
            </a:r>
            <a:r>
              <a:rPr lang="en-US" altLang="en-US" dirty="0"/>
              <a:t> </a:t>
            </a:r>
            <a:endParaRPr lang="sl-SI" altLang="en-US" dirty="0"/>
          </a:p>
          <a:p>
            <a:pPr lvl="1" algn="just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en-US" altLang="en-US" dirty="0" err="1" smtClean="0"/>
              <a:t>Pokazatelji</a:t>
            </a:r>
            <a:r>
              <a:rPr lang="en-US" altLang="en-US" dirty="0" smtClean="0"/>
              <a:t> </a:t>
            </a:r>
            <a:r>
              <a:rPr lang="en-US" altLang="en-US" dirty="0" err="1"/>
              <a:t>rentabilnosti</a:t>
            </a:r>
            <a:r>
              <a:rPr lang="en-US" altLang="en-US" dirty="0"/>
              <a:t> </a:t>
            </a:r>
            <a:r>
              <a:rPr lang="en-US" altLang="en-US" dirty="0" err="1"/>
              <a:t>izra</a:t>
            </a:r>
            <a:r>
              <a:rPr lang="sr-Latn-CS" altLang="en-US" dirty="0"/>
              <a:t>č</a:t>
            </a:r>
            <a:r>
              <a:rPr lang="en-US" altLang="en-US" dirty="0" err="1"/>
              <a:t>unavaju</a:t>
            </a:r>
            <a:r>
              <a:rPr lang="en-US" altLang="en-US" dirty="0"/>
              <a:t> se </a:t>
            </a:r>
            <a:r>
              <a:rPr lang="en-US" altLang="en-US" dirty="0" err="1"/>
              <a:t>za</a:t>
            </a:r>
            <a:r>
              <a:rPr lang="en-US" altLang="en-US" dirty="0"/>
              <a:t> </a:t>
            </a:r>
            <a:r>
              <a:rPr lang="en-US" altLang="en-US" dirty="0" err="1"/>
              <a:t>nekoliko</a:t>
            </a:r>
            <a:r>
              <a:rPr lang="en-US" altLang="en-US" dirty="0"/>
              <a:t> </a:t>
            </a:r>
            <a:r>
              <a:rPr lang="en-US" altLang="en-US" dirty="0" err="1"/>
              <a:t>godina</a:t>
            </a:r>
            <a:r>
              <a:rPr lang="en-US" altLang="en-US" dirty="0"/>
              <a:t>,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onda</a:t>
            </a:r>
            <a:r>
              <a:rPr lang="en-US" altLang="en-US" dirty="0"/>
              <a:t> se </a:t>
            </a:r>
            <a:r>
              <a:rPr lang="en-US" altLang="en-US" dirty="0" err="1"/>
              <a:t>porede</a:t>
            </a:r>
            <a:r>
              <a:rPr lang="en-US" altLang="en-US" dirty="0"/>
              <a:t> da </a:t>
            </a:r>
            <a:r>
              <a:rPr lang="sl-SI" altLang="en-US" dirty="0"/>
              <a:t>bi se </a:t>
            </a:r>
            <a:r>
              <a:rPr lang="en-US" altLang="en-US" dirty="0" err="1"/>
              <a:t>odredi</a:t>
            </a:r>
            <a:r>
              <a:rPr lang="sl-SI" altLang="en-US" dirty="0"/>
              <a:t>lo</a:t>
            </a:r>
            <a:r>
              <a:rPr lang="en-US" altLang="en-US" dirty="0"/>
              <a:t> da li, </a:t>
            </a:r>
            <a:r>
              <a:rPr lang="en-US" altLang="en-US" dirty="0" err="1"/>
              <a:t>tokom</a:t>
            </a:r>
            <a:r>
              <a:rPr lang="en-US" altLang="en-US" dirty="0"/>
              <a:t> </a:t>
            </a:r>
            <a:r>
              <a:rPr lang="en-US" altLang="en-US" dirty="0" err="1"/>
              <a:t>vremena</a:t>
            </a:r>
            <a:r>
              <a:rPr lang="en-US" altLang="en-US" dirty="0"/>
              <a:t>, </a:t>
            </a:r>
            <a:r>
              <a:rPr lang="en-US" altLang="en-US" dirty="0" err="1"/>
              <a:t>rentabilnost</a:t>
            </a:r>
            <a:r>
              <a:rPr lang="en-US" altLang="en-US" dirty="0"/>
              <a:t> </a:t>
            </a:r>
            <a:r>
              <a:rPr lang="en-US" altLang="en-US" dirty="0" err="1"/>
              <a:t>raste</a:t>
            </a:r>
            <a:r>
              <a:rPr lang="en-US" altLang="en-US" dirty="0"/>
              <a:t> </a:t>
            </a:r>
            <a:r>
              <a:rPr lang="en-US" altLang="en-US" dirty="0" err="1"/>
              <a:t>ili</a:t>
            </a:r>
            <a:r>
              <a:rPr lang="en-US" altLang="en-US" dirty="0"/>
              <a:t> </a:t>
            </a:r>
            <a:r>
              <a:rPr lang="en-US" altLang="en-US" dirty="0" err="1"/>
              <a:t>opada</a:t>
            </a:r>
            <a:r>
              <a:rPr lang="en-US" altLang="en-US" dirty="0"/>
              <a:t> </a:t>
            </a:r>
            <a:endParaRPr lang="sl-SI" altLang="en-US" dirty="0"/>
          </a:p>
          <a:p>
            <a:pPr lvl="1" algn="just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en-US" altLang="en-US" dirty="0" err="1" smtClean="0"/>
              <a:t>Pokazatelji</a:t>
            </a:r>
            <a:r>
              <a:rPr lang="en-US" altLang="en-US" dirty="0" smtClean="0"/>
              <a:t> </a:t>
            </a:r>
            <a:r>
              <a:rPr lang="en-US" altLang="en-US" dirty="0" err="1"/>
              <a:t>rentabilnosti</a:t>
            </a:r>
            <a:r>
              <a:rPr lang="en-US" altLang="en-US" dirty="0"/>
              <a:t> </a:t>
            </a:r>
            <a:r>
              <a:rPr lang="en-US" altLang="en-US" dirty="0" err="1"/>
              <a:t>izra</a:t>
            </a:r>
            <a:r>
              <a:rPr lang="sr-Latn-CS" altLang="en-US" dirty="0"/>
              <a:t>č</a:t>
            </a:r>
            <a:r>
              <a:rPr lang="en-US" altLang="en-US" dirty="0" err="1"/>
              <a:t>unavaju</a:t>
            </a:r>
            <a:r>
              <a:rPr lang="en-US" altLang="en-US" dirty="0"/>
              <a:t> se </a:t>
            </a:r>
            <a:r>
              <a:rPr lang="en-US" altLang="en-US" dirty="0" err="1"/>
              <a:t>za</a:t>
            </a:r>
            <a:r>
              <a:rPr lang="en-US" altLang="en-US" dirty="0"/>
              <a:t> </a:t>
            </a:r>
            <a:r>
              <a:rPr lang="en-US" altLang="en-US" dirty="0" err="1"/>
              <a:t>projektovani</a:t>
            </a:r>
            <a:r>
              <a:rPr lang="en-US" altLang="en-US" dirty="0"/>
              <a:t>, </a:t>
            </a:r>
            <a:r>
              <a:rPr lang="en-US" altLang="en-US" dirty="0" err="1"/>
              <a:t>ili</a:t>
            </a:r>
            <a:r>
              <a:rPr lang="en-US" altLang="en-US" dirty="0"/>
              <a:t> </a:t>
            </a:r>
            <a:r>
              <a:rPr lang="en-US" altLang="en-US" dirty="0" err="1"/>
              <a:t>tzv</a:t>
            </a:r>
            <a:r>
              <a:rPr lang="en-US" altLang="en-US" dirty="0"/>
              <a:t>. pro forma </a:t>
            </a:r>
            <a:r>
              <a:rPr lang="en-US" altLang="en-US" dirty="0" err="1" smtClean="0"/>
              <a:t>izv</a:t>
            </a:r>
            <a:r>
              <a:rPr lang="sr-Latn-RS" altLang="en-US" dirty="0" smtClean="0"/>
              <a:t>j</a:t>
            </a:r>
            <a:r>
              <a:rPr lang="en-US" altLang="en-US" dirty="0" smtClean="0"/>
              <a:t>e</a:t>
            </a:r>
            <a:r>
              <a:rPr lang="sr-Latn-CS" altLang="en-US" dirty="0"/>
              <a:t>š</a:t>
            </a:r>
            <a:r>
              <a:rPr lang="en-US" altLang="en-US" dirty="0" err="1"/>
              <a:t>taj</a:t>
            </a:r>
            <a:r>
              <a:rPr lang="en-US" altLang="en-US" dirty="0"/>
              <a:t>,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onda</a:t>
            </a:r>
            <a:r>
              <a:rPr lang="en-US" altLang="en-US" dirty="0"/>
              <a:t> se </a:t>
            </a:r>
            <a:r>
              <a:rPr lang="en-US" altLang="en-US" dirty="0" err="1"/>
              <a:t>porede</a:t>
            </a:r>
            <a:r>
              <a:rPr lang="en-US" altLang="en-US" dirty="0"/>
              <a:t> </a:t>
            </a:r>
            <a:r>
              <a:rPr lang="en-US" altLang="en-US" dirty="0" err="1"/>
              <a:t>sa</a:t>
            </a:r>
            <a:r>
              <a:rPr lang="en-US" altLang="en-US" dirty="0"/>
              <a:t> </a:t>
            </a:r>
            <a:r>
              <a:rPr lang="en-US" altLang="en-US" dirty="0" err="1"/>
              <a:t>sada</a:t>
            </a:r>
            <a:r>
              <a:rPr lang="sr-Latn-CS" altLang="en-US" dirty="0"/>
              <a:t>š</a:t>
            </a:r>
            <a:r>
              <a:rPr lang="en-US" altLang="en-US" dirty="0" err="1"/>
              <a:t>njim</a:t>
            </a:r>
            <a:r>
              <a:rPr lang="en-US" altLang="en-US" dirty="0"/>
              <a:t> </a:t>
            </a:r>
            <a:r>
              <a:rPr lang="en-US" altLang="en-US" dirty="0" err="1"/>
              <a:t>ili</a:t>
            </a:r>
            <a:r>
              <a:rPr lang="en-US" altLang="en-US" dirty="0"/>
              <a:t> pro</a:t>
            </a:r>
            <a:r>
              <a:rPr lang="sr-Latn-CS" altLang="en-US" dirty="0"/>
              <a:t>š</a:t>
            </a:r>
            <a:r>
              <a:rPr lang="en-US" altLang="en-US" dirty="0" err="1"/>
              <a:t>lim</a:t>
            </a:r>
            <a:r>
              <a:rPr lang="en-US" altLang="en-US" dirty="0"/>
              <a:t> </a:t>
            </a:r>
            <a:r>
              <a:rPr lang="en-US" altLang="en-US" dirty="0" err="1"/>
              <a:t>pokazateljima</a:t>
            </a:r>
            <a:r>
              <a:rPr lang="en-US" altLang="en-US" dirty="0"/>
              <a:t> </a:t>
            </a:r>
            <a:endParaRPr lang="sl-SI" altLang="en-US" dirty="0"/>
          </a:p>
          <a:p>
            <a:pPr algn="just">
              <a:lnSpc>
                <a:spcPct val="80000"/>
              </a:lnSpc>
            </a:pPr>
            <a:r>
              <a:rPr lang="en-US" altLang="en-US" dirty="0"/>
              <a:t>Pore</a:t>
            </a:r>
            <a:r>
              <a:rPr lang="sr-Latn-CS" altLang="en-US" dirty="0"/>
              <a:t>đ</a:t>
            </a:r>
            <a:r>
              <a:rPr lang="en-US" altLang="en-US" dirty="0" err="1"/>
              <a:t>enje</a:t>
            </a:r>
            <a:r>
              <a:rPr lang="en-US" altLang="en-US" dirty="0"/>
              <a:t> </a:t>
            </a:r>
            <a:r>
              <a:rPr lang="en-US" altLang="en-US" dirty="0" err="1"/>
              <a:t>omogu</a:t>
            </a:r>
            <a:r>
              <a:rPr lang="sr-Latn-CS" altLang="en-US" dirty="0"/>
              <a:t>ć</a:t>
            </a:r>
            <a:r>
              <a:rPr lang="en-US" altLang="en-US" dirty="0"/>
              <a:t>ava da se </a:t>
            </a:r>
            <a:r>
              <a:rPr lang="en-US" altLang="en-US" dirty="0" err="1" smtClean="0"/>
              <a:t>oc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eni</a:t>
            </a:r>
            <a:r>
              <a:rPr lang="en-US" altLang="en-US" dirty="0" smtClean="0"/>
              <a:t> </a:t>
            </a:r>
            <a:r>
              <a:rPr lang="en-US" altLang="en-US" dirty="0" err="1"/>
              <a:t>rentabilnost</a:t>
            </a:r>
            <a:r>
              <a:rPr lang="en-US" altLang="en-US" dirty="0"/>
              <a:t> </a:t>
            </a:r>
            <a:r>
              <a:rPr lang="en-US" altLang="en-US" dirty="0" err="1"/>
              <a:t>preduze</a:t>
            </a:r>
            <a:r>
              <a:rPr lang="sr-Latn-CS" altLang="en-US" dirty="0"/>
              <a:t>ć</a:t>
            </a:r>
            <a:r>
              <a:rPr lang="en-US" altLang="en-US" dirty="0"/>
              <a:t>a u </a:t>
            </a:r>
            <a:r>
              <a:rPr lang="en-US" altLang="en-US" dirty="0" err="1"/>
              <a:t>odnosu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rentabilnost</a:t>
            </a:r>
            <a:r>
              <a:rPr lang="en-US" altLang="en-US" dirty="0"/>
              <a:t> </a:t>
            </a:r>
            <a:r>
              <a:rPr lang="en-US" altLang="en-US" dirty="0" err="1"/>
              <a:t>sli</a:t>
            </a:r>
            <a:r>
              <a:rPr lang="sr-Latn-CS" altLang="en-US" dirty="0"/>
              <a:t>č</a:t>
            </a:r>
            <a:r>
              <a:rPr lang="en-US" altLang="en-US" dirty="0" err="1"/>
              <a:t>nih</a:t>
            </a:r>
            <a:r>
              <a:rPr lang="en-US" altLang="en-US" dirty="0"/>
              <a:t> </a:t>
            </a:r>
            <a:r>
              <a:rPr lang="en-US" altLang="en-US" dirty="0" err="1"/>
              <a:t>preduze</a:t>
            </a:r>
            <a:r>
              <a:rPr lang="sr-Latn-CS" altLang="en-US" dirty="0"/>
              <a:t>ć</a:t>
            </a:r>
            <a:r>
              <a:rPr lang="en-US" altLang="en-US" dirty="0"/>
              <a:t>a u </a:t>
            </a:r>
            <a:r>
              <a:rPr lang="en-US" altLang="en-US" dirty="0" err="1"/>
              <a:t>grani</a:t>
            </a:r>
            <a:r>
              <a:rPr lang="en-US" altLang="en-US" dirty="0"/>
              <a:t>, </a:t>
            </a:r>
            <a:r>
              <a:rPr lang="en-US" altLang="en-US" dirty="0" err="1"/>
              <a:t>ili</a:t>
            </a:r>
            <a:r>
              <a:rPr lang="en-US" altLang="en-US" dirty="0"/>
              <a:t> u </a:t>
            </a:r>
            <a:r>
              <a:rPr lang="en-US" altLang="en-US" dirty="0" err="1"/>
              <a:t>odnosu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smtClean="0"/>
              <a:t>pros</a:t>
            </a:r>
            <a:r>
              <a:rPr lang="sr-Latn-RS" altLang="en-US" dirty="0" smtClean="0"/>
              <a:t>j</a:t>
            </a:r>
            <a:r>
              <a:rPr lang="en-US" altLang="en-US" dirty="0" err="1" smtClean="0"/>
              <a:t>ek</a:t>
            </a:r>
            <a:r>
              <a:rPr lang="en-US" altLang="en-US" dirty="0" smtClean="0"/>
              <a:t> </a:t>
            </a:r>
            <a:r>
              <a:rPr lang="en-US" altLang="en-US" dirty="0" err="1"/>
              <a:t>grane</a:t>
            </a:r>
            <a:r>
              <a:rPr lang="en-US" altLang="en-US" dirty="0"/>
              <a:t>, u </a:t>
            </a:r>
            <a:r>
              <a:rPr lang="en-US" altLang="en-US" dirty="0" err="1"/>
              <a:t>odre</a:t>
            </a:r>
            <a:r>
              <a:rPr lang="sr-Latn-CS" altLang="en-US" dirty="0"/>
              <a:t>đ</a:t>
            </a:r>
            <a:r>
              <a:rPr lang="en-US" altLang="en-US" dirty="0" err="1"/>
              <a:t>enom</a:t>
            </a:r>
            <a:r>
              <a:rPr lang="en-US" altLang="en-US" dirty="0"/>
              <a:t> </a:t>
            </a:r>
            <a:r>
              <a:rPr lang="en-US" altLang="en-US" dirty="0" err="1"/>
              <a:t>periodu</a:t>
            </a:r>
            <a:r>
              <a:rPr lang="en-US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62646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920F-6AFF-479F-A39E-600ECB085942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sz="4000" dirty="0"/>
              <a:t>Ekonomski pristup </a:t>
            </a:r>
            <a:r>
              <a:rPr lang="sl-SI" altLang="en-US" sz="4000" dirty="0" smtClean="0"/>
              <a:t>mjerenja </a:t>
            </a:r>
            <a:r>
              <a:rPr lang="sl-SI" altLang="en-US" sz="4000" dirty="0"/>
              <a:t>rentabilnosti</a:t>
            </a:r>
            <a:endParaRPr lang="en-US" altLang="en-US" sz="4000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/>
            <a:r>
              <a:rPr lang="en-US" altLang="en-US" dirty="0" err="1"/>
              <a:t>Ekonoms</a:t>
            </a:r>
            <a:r>
              <a:rPr lang="sl-SI" altLang="en-US" dirty="0"/>
              <a:t>k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pristup</a:t>
            </a:r>
            <a:r>
              <a:rPr lang="en-US" altLang="en-US" dirty="0"/>
              <a:t> </a:t>
            </a:r>
            <a:r>
              <a:rPr lang="en-US" altLang="en-US" dirty="0" smtClean="0"/>
              <a:t>m</a:t>
            </a:r>
            <a:r>
              <a:rPr lang="sr-Latn-RS" altLang="en-US" dirty="0" smtClean="0"/>
              <a:t>j</a:t>
            </a:r>
            <a:r>
              <a:rPr lang="en-US" altLang="en-US" dirty="0" err="1" smtClean="0"/>
              <a:t>erenj</a:t>
            </a:r>
            <a:r>
              <a:rPr lang="sl-SI" altLang="en-US" dirty="0"/>
              <a:t>a</a:t>
            </a:r>
            <a:r>
              <a:rPr lang="en-US" altLang="en-US" dirty="0"/>
              <a:t> </a:t>
            </a:r>
            <a:r>
              <a:rPr lang="en-US" altLang="en-US" dirty="0" err="1"/>
              <a:t>rentabilnosti</a:t>
            </a:r>
            <a:r>
              <a:rPr lang="en-US" altLang="en-US" dirty="0"/>
              <a:t> </a:t>
            </a:r>
            <a:r>
              <a:rPr lang="en-US" altLang="en-US" dirty="0" err="1"/>
              <a:t>zasniva</a:t>
            </a:r>
            <a:r>
              <a:rPr lang="en-US" altLang="en-US" dirty="0"/>
              <a:t> se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konceptu</a:t>
            </a:r>
            <a:r>
              <a:rPr lang="en-US" altLang="en-US" dirty="0"/>
              <a:t> </a:t>
            </a:r>
            <a:r>
              <a:rPr lang="en-US" altLang="en-US" dirty="0" err="1"/>
              <a:t>ekonomskog</a:t>
            </a:r>
            <a:r>
              <a:rPr lang="en-US" altLang="en-US" dirty="0"/>
              <a:t> </a:t>
            </a:r>
            <a:r>
              <a:rPr lang="en-US" altLang="en-US" dirty="0" err="1"/>
              <a:t>profita</a:t>
            </a:r>
            <a:endParaRPr lang="sl-SI" altLang="en-US" dirty="0"/>
          </a:p>
          <a:p>
            <a:pPr marL="533400" indent="-533400"/>
            <a:r>
              <a:rPr lang="en-US" altLang="en-US" dirty="0" err="1"/>
              <a:t>Pokazatelji</a:t>
            </a:r>
            <a:r>
              <a:rPr lang="en-US" altLang="en-US" dirty="0"/>
              <a:t> </a:t>
            </a:r>
            <a:r>
              <a:rPr lang="en-US" altLang="en-US" dirty="0" err="1"/>
              <a:t>rentabilnosti</a:t>
            </a:r>
            <a:r>
              <a:rPr lang="en-US" altLang="en-US" dirty="0"/>
              <a:t>, </a:t>
            </a:r>
            <a:r>
              <a:rPr lang="en-US" altLang="en-US" dirty="0" err="1"/>
              <a:t>koji</a:t>
            </a:r>
            <a:r>
              <a:rPr lang="en-US" altLang="en-US" dirty="0"/>
              <a:t> se </a:t>
            </a:r>
            <a:r>
              <a:rPr lang="en-US" altLang="en-US" dirty="0" err="1"/>
              <a:t>zasnivaju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ekonomskom</a:t>
            </a:r>
            <a:r>
              <a:rPr lang="en-US" altLang="en-US" dirty="0"/>
              <a:t> </a:t>
            </a:r>
            <a:r>
              <a:rPr lang="en-US" altLang="en-US" dirty="0" err="1"/>
              <a:t>pristupu</a:t>
            </a:r>
            <a:r>
              <a:rPr lang="en-US" altLang="en-US" dirty="0"/>
              <a:t> </a:t>
            </a:r>
            <a:r>
              <a:rPr lang="en-US" altLang="en-US" dirty="0" smtClean="0"/>
              <a:t>m</a:t>
            </a:r>
            <a:r>
              <a:rPr lang="sr-Latn-BA" altLang="en-US" dirty="0" smtClean="0"/>
              <a:t>j</a:t>
            </a:r>
            <a:r>
              <a:rPr lang="en-US" altLang="en-US" dirty="0" err="1" smtClean="0"/>
              <a:t>erenja</a:t>
            </a:r>
            <a:r>
              <a:rPr lang="en-US" altLang="en-US" dirty="0" smtClean="0"/>
              <a:t> </a:t>
            </a:r>
            <a:r>
              <a:rPr lang="en-US" altLang="en-US" dirty="0" err="1"/>
              <a:t>su</a:t>
            </a:r>
            <a:r>
              <a:rPr lang="en-US" altLang="en-US" dirty="0"/>
              <a:t>: </a:t>
            </a:r>
            <a:endParaRPr lang="sl-SI" altLang="en-US" dirty="0"/>
          </a:p>
          <a:p>
            <a:pPr marL="533400" indent="-533400">
              <a:buFont typeface="Wingdings" panose="05000000000000000000" pitchFamily="2" charset="2"/>
              <a:buAutoNum type="arabicPeriod"/>
            </a:pPr>
            <a:r>
              <a:rPr lang="sl-SI" altLang="en-US" dirty="0"/>
              <a:t>D</a:t>
            </a:r>
            <a:r>
              <a:rPr lang="en-US" altLang="en-US" dirty="0" err="1"/>
              <a:t>odata</a:t>
            </a:r>
            <a:r>
              <a:rPr lang="en-US" altLang="en-US" dirty="0"/>
              <a:t> </a:t>
            </a:r>
            <a:r>
              <a:rPr lang="en-US" altLang="en-US" dirty="0" err="1"/>
              <a:t>ekonomska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ednost</a:t>
            </a:r>
            <a:r>
              <a:rPr lang="en-US" altLang="en-US" dirty="0" smtClean="0"/>
              <a:t> </a:t>
            </a:r>
            <a:endParaRPr lang="sl-SI" altLang="en-US" dirty="0"/>
          </a:p>
          <a:p>
            <a:pPr marL="533400" indent="-533400">
              <a:buFont typeface="Wingdings" panose="05000000000000000000" pitchFamily="2" charset="2"/>
              <a:buAutoNum type="arabicPeriod"/>
            </a:pPr>
            <a:r>
              <a:rPr lang="sl-SI" altLang="en-US" dirty="0"/>
              <a:t>P</a:t>
            </a:r>
            <a:r>
              <a:rPr lang="en-US" altLang="en-US" dirty="0" err="1"/>
              <a:t>rinos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dodatu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ednost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388207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15774-6B76-4B19-AE47-6BD573364272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D</a:t>
            </a:r>
            <a:r>
              <a:rPr lang="en-US" altLang="en-US"/>
              <a:t>odata ekonomska vrednost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altLang="en-US" dirty="0" err="1"/>
              <a:t>Dodata</a:t>
            </a:r>
            <a:r>
              <a:rPr lang="en-US" altLang="en-US" dirty="0"/>
              <a:t> </a:t>
            </a:r>
            <a:r>
              <a:rPr lang="en-US" altLang="en-US" dirty="0" err="1"/>
              <a:t>ekonomska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ednost</a:t>
            </a:r>
            <a:r>
              <a:rPr lang="en-US" altLang="en-US" dirty="0" smtClean="0"/>
              <a:t> </a:t>
            </a:r>
            <a:r>
              <a:rPr lang="en-US" altLang="en-US" dirty="0" err="1"/>
              <a:t>izračunava</a:t>
            </a:r>
            <a:r>
              <a:rPr lang="en-US" altLang="en-US" dirty="0"/>
              <a:t> se, </a:t>
            </a:r>
            <a:r>
              <a:rPr lang="en-US" altLang="en-US" dirty="0" err="1"/>
              <a:t>kada</a:t>
            </a:r>
            <a:r>
              <a:rPr lang="en-US" altLang="en-US" dirty="0"/>
              <a:t> se </a:t>
            </a:r>
            <a:r>
              <a:rPr lang="en-US" altLang="en-US" dirty="0" err="1"/>
              <a:t>ostvareni</a:t>
            </a:r>
            <a:r>
              <a:rPr lang="en-US" altLang="en-US" dirty="0"/>
              <a:t> profit </a:t>
            </a:r>
            <a:r>
              <a:rPr lang="en-US" altLang="en-US" dirty="0" err="1"/>
              <a:t>umanji</a:t>
            </a:r>
            <a:r>
              <a:rPr lang="en-US" altLang="en-US" dirty="0"/>
              <a:t> </a:t>
            </a:r>
            <a:r>
              <a:rPr lang="en-US" altLang="en-US" dirty="0" err="1"/>
              <a:t>za</a:t>
            </a:r>
            <a:r>
              <a:rPr lang="en-US" altLang="en-US" dirty="0"/>
              <a:t> </a:t>
            </a:r>
            <a:r>
              <a:rPr lang="en-US" altLang="en-US" dirty="0" err="1"/>
              <a:t>tro</a:t>
            </a:r>
            <a:r>
              <a:rPr lang="sr-Latn-CS" altLang="en-US" dirty="0"/>
              <a:t>š</a:t>
            </a:r>
            <a:r>
              <a:rPr lang="en-US" altLang="en-US" dirty="0" err="1"/>
              <a:t>kove</a:t>
            </a:r>
            <a:r>
              <a:rPr lang="en-US" altLang="en-US" dirty="0"/>
              <a:t> </a:t>
            </a:r>
            <a:r>
              <a:rPr lang="en-US" altLang="en-US" dirty="0" err="1"/>
              <a:t>kapitala</a:t>
            </a:r>
            <a:r>
              <a:rPr lang="en-US" altLang="en-US" dirty="0"/>
              <a:t>,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pomno</a:t>
            </a:r>
            <a:r>
              <a:rPr lang="sr-Latn-CS" altLang="en-US" dirty="0"/>
              <a:t>ž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sa</a:t>
            </a:r>
            <a:r>
              <a:rPr lang="en-US" altLang="en-US" dirty="0"/>
              <a:t> </a:t>
            </a:r>
            <a:r>
              <a:rPr lang="en-US" altLang="en-US" dirty="0" err="1"/>
              <a:t>kapitalom</a:t>
            </a:r>
            <a:r>
              <a:rPr lang="en-US" altLang="en-US" dirty="0"/>
              <a:t>, </a:t>
            </a:r>
            <a:r>
              <a:rPr lang="en-US" altLang="en-US" dirty="0" err="1"/>
              <a:t>koji</a:t>
            </a:r>
            <a:r>
              <a:rPr lang="en-US" altLang="en-US" dirty="0"/>
              <a:t> </a:t>
            </a:r>
            <a:r>
              <a:rPr lang="en-US" altLang="en-US" dirty="0" err="1"/>
              <a:t>su</a:t>
            </a:r>
            <a:r>
              <a:rPr lang="en-US" altLang="en-US" dirty="0"/>
              <a:t> </a:t>
            </a:r>
            <a:r>
              <a:rPr lang="en-US" altLang="en-US" dirty="0" err="1"/>
              <a:t>vlasnici</a:t>
            </a:r>
            <a:r>
              <a:rPr lang="en-US" altLang="en-US" dirty="0"/>
              <a:t> </a:t>
            </a:r>
            <a:r>
              <a:rPr lang="en-US" altLang="en-US" dirty="0" err="1"/>
              <a:t>ulo</a:t>
            </a:r>
            <a:r>
              <a:rPr lang="sr-Latn-CS" altLang="en-US" dirty="0"/>
              <a:t>ž</a:t>
            </a:r>
            <a:r>
              <a:rPr lang="en-US" altLang="en-US" dirty="0" err="1"/>
              <a:t>ili</a:t>
            </a:r>
            <a:r>
              <a:rPr lang="en-US" altLang="en-US" dirty="0"/>
              <a:t> u </a:t>
            </a:r>
            <a:r>
              <a:rPr lang="en-US" altLang="en-US" dirty="0" err="1"/>
              <a:t>preduze</a:t>
            </a:r>
            <a:r>
              <a:rPr lang="sr-Latn-CS" altLang="en-US" dirty="0"/>
              <a:t>ć</a:t>
            </a:r>
            <a:r>
              <a:rPr lang="en-US" altLang="en-US" dirty="0"/>
              <a:t>e, </a:t>
            </a:r>
            <a:r>
              <a:rPr lang="en-US" altLang="en-US" dirty="0" err="1" smtClean="0"/>
              <a:t>odnosno</a:t>
            </a:r>
            <a:endParaRPr lang="en-US" altLang="en-US" dirty="0"/>
          </a:p>
          <a:p>
            <a:pPr algn="just"/>
            <a:r>
              <a:rPr lang="en-US" altLang="en-US" dirty="0" err="1" smtClean="0"/>
              <a:t>Dodata</a:t>
            </a:r>
            <a:r>
              <a:rPr lang="en-US" altLang="en-US" dirty="0" smtClean="0"/>
              <a:t> </a:t>
            </a:r>
            <a:r>
              <a:rPr lang="en-US" altLang="en-US" dirty="0" err="1"/>
              <a:t>ekonomska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ednost</a:t>
            </a:r>
            <a:r>
              <a:rPr lang="en-US" altLang="en-US" dirty="0" smtClean="0"/>
              <a:t> </a:t>
            </a:r>
            <a:r>
              <a:rPr lang="en-US" altLang="en-US" dirty="0"/>
              <a:t>= Profit – </a:t>
            </a:r>
            <a:r>
              <a:rPr lang="en-US" altLang="en-US" dirty="0" err="1"/>
              <a:t>Tro</a:t>
            </a:r>
            <a:r>
              <a:rPr lang="sr-Latn-CS" altLang="en-US" dirty="0"/>
              <a:t>š</a:t>
            </a:r>
            <a:r>
              <a:rPr lang="en-US" altLang="en-US" dirty="0" err="1"/>
              <a:t>kovi</a:t>
            </a:r>
            <a:r>
              <a:rPr lang="en-US" altLang="en-US" dirty="0"/>
              <a:t> </a:t>
            </a:r>
            <a:r>
              <a:rPr lang="en-US" altLang="en-US" dirty="0" err="1"/>
              <a:t>kapitala</a:t>
            </a:r>
            <a:r>
              <a:rPr lang="en-US" altLang="en-US" dirty="0"/>
              <a:t> x </a:t>
            </a:r>
            <a:r>
              <a:rPr lang="en-US" altLang="en-US" dirty="0" err="1"/>
              <a:t>Kapital</a:t>
            </a:r>
            <a:r>
              <a:rPr lang="en-US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189440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61D2-321C-4E57-BF87-DFFC175FFE5B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dirty="0"/>
              <a:t>D</a:t>
            </a:r>
            <a:r>
              <a:rPr lang="en-US" altLang="en-US" dirty="0" err="1"/>
              <a:t>odata</a:t>
            </a:r>
            <a:r>
              <a:rPr lang="en-US" altLang="en-US" dirty="0"/>
              <a:t> </a:t>
            </a:r>
            <a:r>
              <a:rPr lang="en-US" altLang="en-US" dirty="0" err="1"/>
              <a:t>ekonomska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RS" altLang="en-US" dirty="0" smtClean="0"/>
              <a:t>ij</a:t>
            </a:r>
            <a:r>
              <a:rPr lang="en-US" altLang="en-US" dirty="0" err="1" smtClean="0"/>
              <a:t>ednost</a:t>
            </a:r>
            <a:endParaRPr lang="en-US" altLang="en-US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en-US" altLang="en-US" sz="2400" dirty="0" err="1"/>
              <a:t>Ako</a:t>
            </a:r>
            <a:r>
              <a:rPr lang="en-US" altLang="en-US" sz="2400" dirty="0"/>
              <a:t> je </a:t>
            </a:r>
            <a:r>
              <a:rPr lang="en-US" altLang="en-US" sz="2400" dirty="0" err="1"/>
              <a:t>dodata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ekonomska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vr</a:t>
            </a:r>
            <a:r>
              <a:rPr lang="sr-Latn-RS" altLang="en-US" sz="2400" dirty="0" smtClean="0"/>
              <a:t>ij</a:t>
            </a:r>
            <a:r>
              <a:rPr lang="en-US" altLang="en-US" sz="2400" dirty="0" err="1" smtClean="0"/>
              <a:t>ednost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pozitivna</a:t>
            </a:r>
            <a:r>
              <a:rPr lang="en-US" altLang="en-US" sz="2400" dirty="0"/>
              <a:t>, to </a:t>
            </a:r>
            <a:r>
              <a:rPr lang="en-US" altLang="en-US" sz="2400" dirty="0" err="1"/>
              <a:t>zna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da </a:t>
            </a:r>
            <a:r>
              <a:rPr lang="en-US" altLang="en-US" sz="2400" dirty="0" err="1"/>
              <a:t>vlasnici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ostvaruju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ve</a:t>
            </a:r>
            <a:r>
              <a:rPr lang="sr-Latn-CS" altLang="en-US" sz="2400" dirty="0"/>
              <a:t>ć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prinos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nego</a:t>
            </a:r>
            <a:r>
              <a:rPr lang="en-US" altLang="en-US" sz="2400" dirty="0"/>
              <a:t> da </a:t>
            </a:r>
            <a:r>
              <a:rPr lang="en-US" altLang="en-US" sz="2400" dirty="0" err="1"/>
              <a:t>su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kapital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ulo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ili</a:t>
            </a:r>
            <a:r>
              <a:rPr lang="en-US" altLang="en-US" sz="2400" dirty="0"/>
              <a:t> u </a:t>
            </a:r>
            <a:r>
              <a:rPr lang="en-US" altLang="en-US" sz="2400" dirty="0" err="1"/>
              <a:t>neko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drugo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e, </a:t>
            </a:r>
            <a:r>
              <a:rPr lang="en-US" altLang="en-US" sz="2400" dirty="0" err="1"/>
              <a:t>istog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ili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sli</a:t>
            </a:r>
            <a:r>
              <a:rPr lang="sr-Latn-CS" altLang="en-US" sz="2400" dirty="0"/>
              <a:t>č</a:t>
            </a:r>
            <a:r>
              <a:rPr lang="en-US" altLang="en-US" sz="2400" dirty="0"/>
              <a:t>nog </a:t>
            </a:r>
            <a:r>
              <a:rPr lang="en-US" altLang="en-US" sz="2400" dirty="0" err="1"/>
              <a:t>stepena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rizika</a:t>
            </a:r>
            <a:r>
              <a:rPr lang="en-US" altLang="en-US" sz="2400" dirty="0"/>
              <a:t> </a:t>
            </a:r>
            <a:endParaRPr lang="sl-SI" altLang="en-US" sz="2400" dirty="0"/>
          </a:p>
          <a:p>
            <a:pPr algn="just">
              <a:lnSpc>
                <a:spcPct val="80000"/>
              </a:lnSpc>
            </a:pPr>
            <a:r>
              <a:rPr lang="en-US" altLang="en-US" sz="2400" dirty="0" err="1"/>
              <a:t>Ako</a:t>
            </a:r>
            <a:r>
              <a:rPr lang="en-US" altLang="en-US" sz="2400" dirty="0"/>
              <a:t> je </a:t>
            </a:r>
            <a:r>
              <a:rPr lang="en-US" altLang="en-US" sz="2400" dirty="0" err="1"/>
              <a:t>dodata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ekonomska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vr</a:t>
            </a:r>
            <a:r>
              <a:rPr lang="sr-Latn-RS" altLang="en-US" sz="2400" dirty="0" smtClean="0"/>
              <a:t>ij</a:t>
            </a:r>
            <a:r>
              <a:rPr lang="en-US" altLang="en-US" sz="2400" dirty="0" err="1" smtClean="0"/>
              <a:t>ednost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negativna</a:t>
            </a:r>
            <a:r>
              <a:rPr lang="en-US" altLang="en-US" sz="2400" dirty="0"/>
              <a:t>, to </a:t>
            </a:r>
            <a:r>
              <a:rPr lang="en-US" altLang="en-US" sz="2400" dirty="0" err="1"/>
              <a:t>zna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da </a:t>
            </a:r>
            <a:r>
              <a:rPr lang="en-US" altLang="en-US" sz="2400" dirty="0" err="1"/>
              <a:t>su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vlasnici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propustili</a:t>
            </a:r>
            <a:r>
              <a:rPr lang="en-US" altLang="en-US" sz="2400" dirty="0"/>
              <a:t> da </a:t>
            </a:r>
            <a:r>
              <a:rPr lang="en-US" altLang="en-US" sz="2400" dirty="0" err="1"/>
              <a:t>ostvare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ve</a:t>
            </a:r>
            <a:r>
              <a:rPr lang="sr-Latn-CS" altLang="en-US" sz="2400" dirty="0"/>
              <a:t>ć</a:t>
            </a:r>
            <a:r>
              <a:rPr lang="en-US" altLang="en-US" sz="2400" dirty="0"/>
              <a:t>e </a:t>
            </a:r>
            <a:r>
              <a:rPr lang="en-US" altLang="en-US" sz="2400" dirty="0" err="1"/>
              <a:t>prinose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zato</a:t>
            </a:r>
            <a:r>
              <a:rPr lang="en-US" altLang="en-US" sz="2400" dirty="0"/>
              <a:t> </a:t>
            </a:r>
            <a:r>
              <a:rPr lang="sr-Latn-CS" altLang="en-US" sz="2400" dirty="0"/>
              <a:t>š</a:t>
            </a:r>
            <a:r>
              <a:rPr lang="en-US" altLang="en-US" sz="2400" dirty="0"/>
              <a:t>to </a:t>
            </a:r>
            <a:r>
              <a:rPr lang="en-US" altLang="en-US" sz="2400" dirty="0" err="1"/>
              <a:t>kapital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nisu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ulo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ili</a:t>
            </a:r>
            <a:r>
              <a:rPr lang="en-US" altLang="en-US" sz="2400" dirty="0"/>
              <a:t> u </a:t>
            </a:r>
            <a:r>
              <a:rPr lang="en-US" altLang="en-US" sz="2400" dirty="0" err="1"/>
              <a:t>neko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drugo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e, </a:t>
            </a:r>
            <a:r>
              <a:rPr lang="en-US" altLang="en-US" sz="2400" dirty="0" err="1"/>
              <a:t>istog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ili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sli</a:t>
            </a:r>
            <a:r>
              <a:rPr lang="sr-Latn-CS" altLang="en-US" sz="2400" dirty="0"/>
              <a:t>č</a:t>
            </a:r>
            <a:r>
              <a:rPr lang="en-US" altLang="en-US" sz="2400" dirty="0"/>
              <a:t>nog, </a:t>
            </a:r>
            <a:r>
              <a:rPr lang="en-US" altLang="en-US" sz="2400" dirty="0" err="1"/>
              <a:t>stepena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rizika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ali</a:t>
            </a:r>
            <a:r>
              <a:rPr lang="en-US" altLang="en-US" sz="2400" dirty="0"/>
              <a:t> 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ija</a:t>
            </a:r>
            <a:r>
              <a:rPr lang="en-US" altLang="en-US" sz="2400" dirty="0"/>
              <a:t> je </a:t>
            </a:r>
            <a:r>
              <a:rPr lang="en-US" altLang="en-US" sz="2400" dirty="0" err="1"/>
              <a:t>zara</a:t>
            </a:r>
            <a:r>
              <a:rPr lang="sr-Latn-CS" altLang="en-US" sz="2400" dirty="0"/>
              <a:t>đ</a:t>
            </a:r>
            <a:r>
              <a:rPr lang="en-US" altLang="en-US" sz="2400" dirty="0" err="1"/>
              <a:t>iva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ka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sposobnost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ve</a:t>
            </a:r>
            <a:r>
              <a:rPr lang="sr-Latn-CS" altLang="en-US" sz="2400" dirty="0"/>
              <a:t>ć</a:t>
            </a:r>
            <a:r>
              <a:rPr lang="en-US" altLang="en-US" sz="2400" dirty="0"/>
              <a:t>a</a:t>
            </a:r>
            <a:endParaRPr lang="sl-SI" altLang="en-US" sz="2400" dirty="0"/>
          </a:p>
          <a:p>
            <a:pPr algn="just">
              <a:lnSpc>
                <a:spcPct val="80000"/>
              </a:lnSpc>
            </a:pPr>
            <a:r>
              <a:rPr lang="en-US" altLang="en-US" sz="2400" dirty="0" err="1"/>
              <a:t>Kada</a:t>
            </a:r>
            <a:r>
              <a:rPr lang="en-US" altLang="en-US" sz="2400" dirty="0"/>
              <a:t> se </a:t>
            </a:r>
            <a:r>
              <a:rPr lang="en-US" altLang="en-US" sz="2400" dirty="0" err="1"/>
              <a:t>rentabilnost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ž</a:t>
            </a:r>
            <a:r>
              <a:rPr lang="en-US" altLang="en-US" sz="2400" dirty="0"/>
              <a:t>ava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osnovu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dodate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ekonomske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vr</a:t>
            </a:r>
            <a:r>
              <a:rPr lang="sr-Latn-RS" altLang="en-US" sz="2400" dirty="0" smtClean="0"/>
              <a:t>ij</a:t>
            </a:r>
            <a:r>
              <a:rPr lang="en-US" altLang="en-US" sz="2400" dirty="0" err="1" smtClean="0"/>
              <a:t>ednosti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potrebno</a:t>
            </a:r>
            <a:r>
              <a:rPr lang="en-US" altLang="en-US" sz="2400" dirty="0"/>
              <a:t> je </a:t>
            </a:r>
            <a:r>
              <a:rPr lang="en-US" altLang="en-US" sz="2400" dirty="0" err="1"/>
              <a:t>odrediti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tro</a:t>
            </a:r>
            <a:r>
              <a:rPr lang="sr-Latn-CS" altLang="en-US" sz="2400" dirty="0"/>
              <a:t>š</a:t>
            </a:r>
            <a:r>
              <a:rPr lang="en-US" altLang="en-US" sz="2400" dirty="0" err="1"/>
              <a:t>kove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kapitala</a:t>
            </a:r>
            <a:r>
              <a:rPr lang="en-US" altLang="en-US" sz="2400" dirty="0"/>
              <a:t> </a:t>
            </a:r>
            <a:endParaRPr lang="sl-SI" altLang="en-US" sz="2400" dirty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6582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D2180-1DE6-4981-8A52-2848841E9E30}" type="slidenum">
              <a:rPr lang="en-US" altLang="en-US"/>
              <a:pPr/>
              <a:t>3</a:t>
            </a:fld>
            <a:endParaRPr lang="en-US" altLang="en-US" dirty="0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dirty="0"/>
              <a:t>Merenje rentabilnosti</a:t>
            </a:r>
            <a:endParaRPr lang="en-US" alt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sl-SI" altLang="en-US" sz="2800" dirty="0"/>
              <a:t>D</a:t>
            </a:r>
            <a:r>
              <a:rPr lang="en-US" altLang="en-US" sz="2800" dirty="0" err="1"/>
              <a:t>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pristupa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m</a:t>
            </a:r>
            <a:r>
              <a:rPr lang="sr-Cyrl-RS" altLang="en-US" sz="2800" dirty="0" smtClean="0"/>
              <a:t>ј</a:t>
            </a:r>
            <a:r>
              <a:rPr lang="en-US" altLang="en-US" sz="2800" dirty="0" err="1" smtClean="0"/>
              <a:t>erenja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rentabilnosti</a:t>
            </a:r>
            <a:r>
              <a:rPr lang="sl-SI" altLang="en-US" sz="2800" dirty="0"/>
              <a:t> – r</a:t>
            </a:r>
            <a:r>
              <a:rPr lang="en-US" altLang="en-US" sz="2800" dirty="0"/>
              <a:t>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unovodstveni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ekonomski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pristup</a:t>
            </a:r>
            <a:endParaRPr lang="sl-SI" altLang="en-US" sz="2800" dirty="0"/>
          </a:p>
          <a:p>
            <a:pPr algn="just"/>
            <a:r>
              <a:rPr lang="en-US" altLang="en-US" sz="2800" dirty="0"/>
              <a:t>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unovodstveni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pristup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bazira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unovodstvenom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konceptu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profita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naziva</a:t>
            </a:r>
            <a:r>
              <a:rPr lang="en-US" altLang="en-US" sz="2800" dirty="0"/>
              <a:t> se  </a:t>
            </a:r>
            <a:r>
              <a:rPr lang="en-US" altLang="en-US" sz="2800" dirty="0" err="1"/>
              <a:t>prinosni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metod</a:t>
            </a:r>
            <a:endParaRPr lang="sl-SI" altLang="en-US" sz="2800" dirty="0"/>
          </a:p>
          <a:p>
            <a:pPr algn="just"/>
            <a:r>
              <a:rPr lang="en-US" altLang="en-US" sz="2800" dirty="0" err="1"/>
              <a:t>Ekonomski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pristup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m</a:t>
            </a:r>
            <a:r>
              <a:rPr lang="sr-Cyrl-RS" altLang="en-US" sz="2800" dirty="0" smtClean="0"/>
              <a:t>ј</a:t>
            </a:r>
            <a:r>
              <a:rPr lang="en-US" altLang="en-US" sz="2800" dirty="0" err="1" smtClean="0"/>
              <a:t>erenja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rentabi</a:t>
            </a:r>
            <a:r>
              <a:rPr lang="sl-SI" altLang="en-US" sz="2800" dirty="0"/>
              <a:t>l</a:t>
            </a:r>
            <a:r>
              <a:rPr lang="en-US" altLang="en-US" sz="2800" dirty="0" err="1"/>
              <a:t>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bazira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konceptu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ekonomskog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profita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naziva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pristup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dodate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ekonomske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vr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ednosti</a:t>
            </a:r>
            <a:r>
              <a:rPr lang="en-US" altLang="en-US" sz="2800" dirty="0" smtClean="0"/>
              <a:t> 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9252333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FD0C-19AE-4D91-91DA-8B510913553E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Troškovi kapitala</a:t>
            </a:r>
            <a:endParaRPr lang="en-US" alt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altLang="en-US" sz="2800" dirty="0" err="1"/>
              <a:t>Tro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kovi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oportunitetni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tro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kovi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ulaganja</a:t>
            </a:r>
            <a:r>
              <a:rPr lang="en-US" altLang="en-US" sz="2800" dirty="0"/>
              <a:t> u </a:t>
            </a:r>
            <a:r>
              <a:rPr lang="en-US" altLang="en-US" sz="2800" dirty="0" err="1"/>
              <a:t>slede</a:t>
            </a:r>
            <a:r>
              <a:rPr lang="sr-Latn-CS" altLang="en-US" sz="2800" dirty="0"/>
              <a:t>ć</a:t>
            </a:r>
            <a:r>
              <a:rPr lang="en-US" altLang="en-US" sz="2800" dirty="0"/>
              <a:t>u </a:t>
            </a:r>
            <a:r>
              <a:rPr lang="en-US" altLang="en-US" sz="2800" dirty="0" err="1"/>
              <a:t>najbolju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upotrebu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istog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ili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sli</a:t>
            </a:r>
            <a:r>
              <a:rPr lang="sr-Latn-CS" altLang="en-US" sz="2800" dirty="0"/>
              <a:t>č</a:t>
            </a:r>
            <a:r>
              <a:rPr lang="en-US" altLang="en-US" sz="2800" dirty="0"/>
              <a:t>nog, </a:t>
            </a:r>
            <a:r>
              <a:rPr lang="en-US" altLang="en-US" sz="2800" dirty="0" err="1"/>
              <a:t>stepena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rizika</a:t>
            </a:r>
            <a:r>
              <a:rPr lang="en-US" altLang="en-US" sz="2800" dirty="0"/>
              <a:t> </a:t>
            </a:r>
            <a:endParaRPr lang="sl-SI" altLang="en-US" sz="2800" dirty="0"/>
          </a:p>
          <a:p>
            <a:pPr algn="just"/>
            <a:r>
              <a:rPr lang="en-US" altLang="en-US" sz="2800" dirty="0" err="1"/>
              <a:t>Tro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kovi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defini</a:t>
            </a:r>
            <a:r>
              <a:rPr lang="sr-Latn-CS" altLang="en-US" sz="2800" dirty="0"/>
              <a:t>š</a:t>
            </a:r>
            <a:r>
              <a:rPr lang="en-US" altLang="en-US" sz="2800" dirty="0"/>
              <a:t>u </a:t>
            </a:r>
            <a:r>
              <a:rPr lang="en-US" altLang="en-US" sz="2800" dirty="0" err="1"/>
              <a:t>kao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razlika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izme</a:t>
            </a:r>
            <a:r>
              <a:rPr lang="sr-Latn-CS" altLang="en-US" sz="2800" dirty="0"/>
              <a:t>đ</a:t>
            </a:r>
            <a:r>
              <a:rPr lang="en-US" altLang="en-US" sz="2800" dirty="0"/>
              <a:t>u </a:t>
            </a:r>
            <a:r>
              <a:rPr lang="en-US" altLang="en-US" sz="2800" dirty="0" err="1"/>
              <a:t>tro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kova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uzimanja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davanja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zajma</a:t>
            </a:r>
            <a:r>
              <a:rPr lang="en-US" altLang="en-US" sz="2800" dirty="0"/>
              <a:t> </a:t>
            </a:r>
            <a:endParaRPr lang="sl-SI" altLang="en-US" sz="2800" dirty="0"/>
          </a:p>
          <a:p>
            <a:pPr algn="just"/>
            <a:r>
              <a:rPr lang="sl-SI" altLang="en-US" sz="2800" dirty="0"/>
              <a:t>R</a:t>
            </a:r>
            <a:r>
              <a:rPr lang="en-US" altLang="en-US" sz="2800" dirty="0" err="1"/>
              <a:t>azlika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izme</a:t>
            </a:r>
            <a:r>
              <a:rPr lang="sr-Latn-CS" altLang="en-US" sz="2800" dirty="0"/>
              <a:t>đ</a:t>
            </a:r>
            <a:r>
              <a:rPr lang="en-US" altLang="en-US" sz="2800" dirty="0"/>
              <a:t>u </a:t>
            </a:r>
            <a:r>
              <a:rPr lang="en-US" altLang="en-US" sz="2800" dirty="0" err="1"/>
              <a:t>tro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kova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uzimanja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davanja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zajma</a:t>
            </a:r>
            <a:r>
              <a:rPr lang="en-US" altLang="en-US" sz="2800" dirty="0"/>
              <a:t> </a:t>
            </a:r>
            <a:r>
              <a:rPr lang="sl-SI" altLang="en-US" sz="2800" dirty="0"/>
              <a:t>je </a:t>
            </a:r>
            <a:r>
              <a:rPr lang="en-US" altLang="en-US" sz="2800" dirty="0" err="1"/>
              <a:t>najbolj</a:t>
            </a:r>
            <a:r>
              <a:rPr lang="sl-SI" altLang="en-US" sz="2800" dirty="0"/>
              <a:t>i pokazatelj </a:t>
            </a:r>
            <a:r>
              <a:rPr lang="en-US" altLang="en-US" sz="2800" dirty="0" err="1"/>
              <a:t>oportunitetnih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tro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kova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ulaganja</a:t>
            </a:r>
            <a:r>
              <a:rPr lang="en-US" altLang="en-US" sz="2800" dirty="0"/>
              <a:t> u </a:t>
            </a:r>
            <a:r>
              <a:rPr lang="en-US" altLang="en-US" sz="2800" dirty="0" err="1"/>
              <a:t>slede</a:t>
            </a:r>
            <a:r>
              <a:rPr lang="sr-Latn-CS" altLang="en-US" sz="2800" dirty="0"/>
              <a:t>ć</a:t>
            </a:r>
            <a:r>
              <a:rPr lang="en-US" altLang="en-US" sz="2800" dirty="0"/>
              <a:t>u </a:t>
            </a:r>
            <a:r>
              <a:rPr lang="en-US" altLang="en-US" sz="2800" dirty="0" err="1"/>
              <a:t>najbolju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upotrebu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istog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ili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sli</a:t>
            </a:r>
            <a:r>
              <a:rPr lang="sr-Latn-CS" altLang="en-US" sz="2800" dirty="0"/>
              <a:t>č</a:t>
            </a:r>
            <a:r>
              <a:rPr lang="en-US" altLang="en-US" sz="2800" dirty="0"/>
              <a:t>nog </a:t>
            </a:r>
            <a:r>
              <a:rPr lang="en-US" altLang="en-US" sz="2800" dirty="0" err="1"/>
              <a:t>stepena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rizika</a:t>
            </a:r>
            <a:r>
              <a:rPr lang="en-US" altLang="en-US" sz="2800" dirty="0"/>
              <a:t> </a:t>
            </a:r>
          </a:p>
          <a:p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0597040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DC4D4-2582-43BB-BD87-1EE04B5808F9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Troškovi kapitala</a:t>
            </a:r>
            <a:endParaRPr lang="en-US" alt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en-US" altLang="en-US" sz="2800" dirty="0" err="1"/>
              <a:t>Tro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kove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nije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lako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proc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eniti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zato</a:t>
            </a:r>
            <a:r>
              <a:rPr lang="en-US" altLang="en-US" sz="2800" dirty="0"/>
              <a:t> </a:t>
            </a:r>
            <a:r>
              <a:rPr lang="sr-Latn-CS" altLang="en-US" sz="2800" dirty="0"/>
              <a:t>š</a:t>
            </a:r>
            <a:r>
              <a:rPr lang="en-US" altLang="en-US" sz="2800" dirty="0"/>
              <a:t>to</a:t>
            </a:r>
            <a:r>
              <a:rPr lang="sl-SI" altLang="en-US" sz="2800" dirty="0"/>
              <a:t> </a:t>
            </a:r>
            <a:r>
              <a:rPr lang="en-US" altLang="en-US" sz="2800" dirty="0" err="1"/>
              <a:t>postoji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veliki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broj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upotreba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istog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ili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sli</a:t>
            </a:r>
            <a:r>
              <a:rPr lang="sr-Latn-CS" altLang="en-US" sz="2800" dirty="0"/>
              <a:t>č</a:t>
            </a:r>
            <a:r>
              <a:rPr lang="en-US" altLang="en-US" sz="2800" dirty="0"/>
              <a:t>nog, </a:t>
            </a:r>
            <a:r>
              <a:rPr lang="en-US" altLang="en-US" sz="2800" dirty="0" err="1"/>
              <a:t>stepena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rizika</a:t>
            </a:r>
            <a:r>
              <a:rPr lang="en-US" altLang="en-US" sz="2800" dirty="0"/>
              <a:t> </a:t>
            </a:r>
            <a:endParaRPr lang="sl-SI" altLang="en-US" sz="2800" dirty="0"/>
          </a:p>
          <a:p>
            <a:pPr algn="just">
              <a:lnSpc>
                <a:spcPct val="90000"/>
              </a:lnSpc>
            </a:pPr>
            <a:r>
              <a:rPr lang="sl-SI" altLang="en-US" sz="2800" dirty="0"/>
              <a:t>T</a:t>
            </a:r>
            <a:r>
              <a:rPr lang="en-US" altLang="en-US" sz="2800" dirty="0" err="1"/>
              <a:t>ro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kovi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zavise</a:t>
            </a:r>
            <a:r>
              <a:rPr lang="en-US" altLang="en-US" sz="2800" dirty="0"/>
              <a:t> od </a:t>
            </a:r>
            <a:r>
              <a:rPr lang="en-US" altLang="en-US" sz="2800" dirty="0" err="1"/>
              <a:t>izvora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kojih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kapital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nabavlja</a:t>
            </a:r>
            <a:endParaRPr lang="sl-SI" altLang="en-US" sz="2800" dirty="0"/>
          </a:p>
          <a:p>
            <a:pPr algn="just">
              <a:lnSpc>
                <a:spcPct val="90000"/>
              </a:lnSpc>
            </a:pPr>
            <a:r>
              <a:rPr lang="en-US" altLang="en-US" sz="2800" dirty="0" err="1"/>
              <a:t>Razli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iti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</a:t>
            </a:r>
            <a:r>
              <a:rPr lang="sl-SI" altLang="en-US" sz="2800" dirty="0"/>
              <a:t>v</a:t>
            </a:r>
            <a:r>
              <a:rPr lang="en-US" altLang="en-US" sz="2800" dirty="0" err="1"/>
              <a:t>ori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</a:t>
            </a:r>
            <a:r>
              <a:rPr lang="sl-SI" altLang="en-US" sz="2800" dirty="0"/>
              <a:t>(sopstveni ili dug)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imaju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raz</a:t>
            </a:r>
            <a:r>
              <a:rPr lang="sl-SI" altLang="en-US" sz="2800" dirty="0"/>
              <a:t>l</a:t>
            </a:r>
            <a:r>
              <a:rPr lang="en-US" altLang="en-US" sz="2800" dirty="0" err="1"/>
              <a:t>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itu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cenu</a:t>
            </a:r>
            <a:r>
              <a:rPr lang="en-US" altLang="en-US" sz="2800" dirty="0"/>
              <a:t> </a:t>
            </a:r>
            <a:endParaRPr lang="sl-SI" altLang="en-US" sz="2800" dirty="0"/>
          </a:p>
          <a:p>
            <a:pPr algn="just">
              <a:lnSpc>
                <a:spcPct val="90000"/>
              </a:lnSpc>
            </a:pPr>
            <a:r>
              <a:rPr lang="en-US" altLang="en-US" sz="2800" dirty="0" err="1"/>
              <a:t>Tro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kovi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zavise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od </a:t>
            </a:r>
            <a:r>
              <a:rPr lang="en-US" altLang="en-US" sz="2800" dirty="0" err="1"/>
              <a:t>odnosa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izme</a:t>
            </a:r>
            <a:r>
              <a:rPr lang="sr-Latn-CS" altLang="en-US" sz="2800" dirty="0"/>
              <a:t>đ</a:t>
            </a:r>
            <a:r>
              <a:rPr lang="en-US" altLang="en-US" sz="2800" dirty="0"/>
              <a:t>u </a:t>
            </a:r>
            <a:r>
              <a:rPr lang="en-US" altLang="en-US" sz="2800" dirty="0" err="1"/>
              <a:t>duga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vlasni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kog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tj</a:t>
            </a:r>
            <a:r>
              <a:rPr lang="en-US" altLang="en-US" sz="2800" dirty="0"/>
              <a:t>. od </a:t>
            </a:r>
            <a:r>
              <a:rPr lang="en-US" altLang="en-US" sz="2800" dirty="0" err="1"/>
              <a:t>racia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zadu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enosti</a:t>
            </a:r>
            <a:r>
              <a:rPr lang="en-US" altLang="en-US" sz="2800" dirty="0"/>
              <a:t> (dug/</a:t>
            </a:r>
            <a:r>
              <a:rPr lang="en-US" altLang="en-US" sz="2800" dirty="0" err="1"/>
              <a:t>vlasni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ki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</a:t>
            </a:r>
            <a:r>
              <a:rPr lang="en-US" altLang="en-US" sz="28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3931097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7B1D7-B32F-479A-94FF-CD0EAB9E4930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Troškovi kapitala</a:t>
            </a:r>
            <a:endParaRPr lang="en-US" altLang="en-US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en-US" altLang="en-US" sz="2800" dirty="0" err="1"/>
              <a:t>Prora</a:t>
            </a:r>
            <a:r>
              <a:rPr lang="sr-Latn-CS" altLang="en-US" sz="2800" dirty="0"/>
              <a:t>č</a:t>
            </a:r>
            <a:r>
              <a:rPr lang="en-US" altLang="en-US" sz="2800" dirty="0"/>
              <a:t>un </a:t>
            </a:r>
            <a:r>
              <a:rPr lang="en-US" altLang="en-US" sz="2800" dirty="0" err="1"/>
              <a:t>tro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kova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vr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se</a:t>
            </a:r>
            <a:r>
              <a:rPr lang="sl-SI" altLang="en-US" sz="2800" dirty="0"/>
              <a:t> </a:t>
            </a:r>
            <a:r>
              <a:rPr lang="en-US" altLang="en-US" sz="2800" dirty="0" err="1"/>
              <a:t>prema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izvorima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iz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kojih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kapital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nabavlja</a:t>
            </a:r>
            <a:endParaRPr lang="sl-SI" altLang="en-US" sz="2800" dirty="0"/>
          </a:p>
          <a:p>
            <a:pPr algn="just">
              <a:lnSpc>
                <a:spcPct val="80000"/>
              </a:lnSpc>
            </a:pPr>
            <a:r>
              <a:rPr lang="sl-SI" altLang="en-US" sz="2800" dirty="0"/>
              <a:t>N</a:t>
            </a:r>
            <a:r>
              <a:rPr lang="en-US" altLang="en-US" sz="2800" dirty="0" err="1"/>
              <a:t>ajve</a:t>
            </a:r>
            <a:r>
              <a:rPr lang="sr-Latn-CS" altLang="en-US" sz="2800" dirty="0"/>
              <a:t>ć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broj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preduze</a:t>
            </a:r>
            <a:r>
              <a:rPr lang="sr-Latn-CS" altLang="en-US" sz="2800" dirty="0"/>
              <a:t>ć</a:t>
            </a:r>
            <a:r>
              <a:rPr lang="en-US" altLang="en-US" sz="2800" dirty="0"/>
              <a:t>a </a:t>
            </a:r>
            <a:r>
              <a:rPr lang="en-US" altLang="en-US" sz="2800" dirty="0" err="1"/>
              <a:t>kapital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nabavlja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slede</a:t>
            </a:r>
            <a:r>
              <a:rPr lang="sr-Latn-CS" altLang="en-US" sz="2800" dirty="0"/>
              <a:t>ć</a:t>
            </a:r>
            <a:r>
              <a:rPr lang="en-US" altLang="en-US" sz="2800" dirty="0"/>
              <a:t>a tri </a:t>
            </a:r>
            <a:r>
              <a:rPr lang="en-US" altLang="en-US" sz="2800" dirty="0" err="1"/>
              <a:t>izvora</a:t>
            </a:r>
            <a:r>
              <a:rPr lang="en-US" altLang="en-US" sz="2800" dirty="0"/>
              <a:t>: </a:t>
            </a:r>
          </a:p>
          <a:p>
            <a:pPr lvl="1" algn="just">
              <a:lnSpc>
                <a:spcPct val="80000"/>
              </a:lnSpc>
            </a:pPr>
            <a:r>
              <a:rPr lang="sl-SI" altLang="en-US" sz="2400" dirty="0"/>
              <a:t>Z</a:t>
            </a:r>
            <a:r>
              <a:rPr lang="en-US" altLang="en-US" sz="2400" dirty="0" err="1"/>
              <a:t>adr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ani</a:t>
            </a:r>
            <a:r>
              <a:rPr lang="en-US" altLang="en-US" sz="2400" dirty="0"/>
              <a:t> profit</a:t>
            </a:r>
          </a:p>
          <a:p>
            <a:pPr lvl="1" algn="just">
              <a:lnSpc>
                <a:spcPct val="80000"/>
              </a:lnSpc>
            </a:pPr>
            <a:r>
              <a:rPr lang="en-US" altLang="en-US" sz="2400" dirty="0" err="1"/>
              <a:t>Akcije</a:t>
            </a:r>
            <a:endParaRPr lang="en-US" altLang="en-US" sz="2400" dirty="0"/>
          </a:p>
          <a:p>
            <a:pPr lvl="1" algn="just">
              <a:lnSpc>
                <a:spcPct val="80000"/>
              </a:lnSpc>
            </a:pPr>
            <a:r>
              <a:rPr lang="en-US" altLang="en-US" sz="2400" dirty="0"/>
              <a:t>Dug</a:t>
            </a:r>
            <a:endParaRPr lang="sl-SI" altLang="en-US" sz="2400" dirty="0"/>
          </a:p>
          <a:p>
            <a:pPr algn="just">
              <a:lnSpc>
                <a:spcPct val="80000"/>
              </a:lnSpc>
            </a:pPr>
            <a:r>
              <a:rPr lang="sl-SI" altLang="en-US" sz="2800" dirty="0"/>
              <a:t>T</a:t>
            </a:r>
            <a:r>
              <a:rPr lang="en-US" altLang="en-US" sz="2800" dirty="0" err="1"/>
              <a:t>ro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kovi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zavise</a:t>
            </a:r>
            <a:r>
              <a:rPr lang="en-US" altLang="en-US" sz="2800" dirty="0"/>
              <a:t> od </a:t>
            </a:r>
            <a:r>
              <a:rPr lang="en-US" altLang="en-US" sz="2800" dirty="0" err="1"/>
              <a:t>relativnog</a:t>
            </a:r>
            <a:r>
              <a:rPr lang="en-US" altLang="en-US" sz="2800" dirty="0"/>
              <a:t> u</a:t>
            </a:r>
            <a:r>
              <a:rPr lang="sr-Latn-CS" altLang="en-US" sz="2800" dirty="0"/>
              <a:t>č</a:t>
            </a:r>
            <a:r>
              <a:rPr lang="en-US" altLang="en-US" sz="2800" dirty="0"/>
              <a:t>e</a:t>
            </a:r>
            <a:r>
              <a:rPr lang="sr-Latn-CS" altLang="en-US" sz="2800" dirty="0"/>
              <a:t>šć</a:t>
            </a:r>
            <a:r>
              <a:rPr lang="en-US" altLang="en-US" sz="2800" dirty="0"/>
              <a:t>a </a:t>
            </a:r>
            <a:r>
              <a:rPr lang="en-US" altLang="en-US" sz="2800" dirty="0" err="1"/>
              <a:t>svakog</a:t>
            </a:r>
            <a:r>
              <a:rPr lang="en-US" altLang="en-US" sz="2800" dirty="0"/>
              <a:t> od ova tri </a:t>
            </a:r>
            <a:r>
              <a:rPr lang="en-US" altLang="en-US" sz="2800" dirty="0" err="1"/>
              <a:t>izvora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u </a:t>
            </a:r>
            <a:r>
              <a:rPr lang="en-US" altLang="en-US" sz="2800" dirty="0" err="1"/>
              <a:t>ukupnim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tro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kovima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finansiranja</a:t>
            </a:r>
            <a:endParaRPr lang="sl-SI" altLang="en-US" sz="2800" dirty="0"/>
          </a:p>
          <a:p>
            <a:pPr>
              <a:lnSpc>
                <a:spcPct val="80000"/>
              </a:lnSpc>
            </a:pPr>
            <a:endParaRPr lang="sl-SI" altLang="en-US" sz="2800" dirty="0"/>
          </a:p>
          <a:p>
            <a:pPr>
              <a:lnSpc>
                <a:spcPct val="80000"/>
              </a:lnSpc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9102987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4C62E-5507-4BEA-9CF9-F064BBE42221}" type="slidenum">
              <a:rPr lang="en-US" altLang="en-US"/>
              <a:pPr/>
              <a:t>33</a:t>
            </a:fld>
            <a:endParaRPr lang="en-US" altLang="en-US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Troškovi kapitala</a:t>
            </a:r>
            <a:endParaRPr lang="en-US" altLang="en-US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altLang="en-US" sz="2800" dirty="0" err="1"/>
              <a:t>Tro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kovi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izra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unavaju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ponderisani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pros</a:t>
            </a:r>
            <a:r>
              <a:rPr lang="sr-Latn-BA" altLang="en-US" sz="2800" dirty="0" smtClean="0"/>
              <a:t>j</a:t>
            </a:r>
            <a:r>
              <a:rPr lang="en-US" altLang="en-US" sz="2800" dirty="0" err="1" smtClean="0"/>
              <a:t>ek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tri </a:t>
            </a:r>
            <a:r>
              <a:rPr lang="en-US" altLang="en-US" sz="2800" dirty="0" err="1"/>
              <a:t>osnovna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izvora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, </a:t>
            </a:r>
            <a:r>
              <a:rPr lang="en-US" altLang="en-US" sz="2800" dirty="0" err="1" smtClean="0"/>
              <a:t>srazm</a:t>
            </a:r>
            <a:r>
              <a:rPr lang="sr-Latn-BA" altLang="en-US" sz="2800" dirty="0" smtClean="0"/>
              <a:t>j</a:t>
            </a:r>
            <a:r>
              <a:rPr lang="en-US" altLang="en-US" sz="2800" dirty="0" err="1" smtClean="0"/>
              <a:t>erno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njihovom</a:t>
            </a:r>
            <a:r>
              <a:rPr lang="en-US" altLang="en-US" sz="2800" dirty="0"/>
              <a:t> u</a:t>
            </a:r>
            <a:r>
              <a:rPr lang="sr-Latn-CS" altLang="en-US" sz="2800" dirty="0"/>
              <a:t>č</a:t>
            </a:r>
            <a:r>
              <a:rPr lang="en-US" altLang="en-US" sz="2800" dirty="0"/>
              <a:t>e</a:t>
            </a:r>
            <a:r>
              <a:rPr lang="sr-Latn-CS" altLang="en-US" sz="2800" dirty="0"/>
              <a:t>šć</a:t>
            </a:r>
            <a:r>
              <a:rPr lang="en-US" altLang="en-US" sz="2800" dirty="0"/>
              <a:t>u </a:t>
            </a:r>
            <a:r>
              <a:rPr lang="en-US" altLang="en-US" sz="2800" dirty="0" err="1"/>
              <a:t>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ukupnim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tro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kovima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finansiranja</a:t>
            </a:r>
            <a:endParaRPr lang="sl-SI" altLang="en-US" sz="2800" dirty="0"/>
          </a:p>
          <a:p>
            <a:pPr algn="just"/>
            <a:r>
              <a:rPr lang="sl-SI" altLang="en-US" sz="2800" dirty="0"/>
              <a:t>N</a:t>
            </a:r>
            <a:r>
              <a:rPr lang="en-US" altLang="en-US" sz="2800" dirty="0" err="1"/>
              <a:t>jihov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ud</a:t>
            </a:r>
            <a:r>
              <a:rPr lang="sr-Latn-BA" altLang="en-US" sz="2800" dirty="0" smtClean="0"/>
              <a:t>i</a:t>
            </a:r>
            <a:r>
              <a:rPr lang="en-US" altLang="en-US" sz="2800" dirty="0" smtClean="0"/>
              <a:t>o</a:t>
            </a:r>
            <a:r>
              <a:rPr lang="sl-SI" altLang="en-US" sz="2800" dirty="0" smtClean="0"/>
              <a:t> </a:t>
            </a:r>
            <a:r>
              <a:rPr lang="sl-SI" altLang="en-US" sz="2800" dirty="0"/>
              <a:t>se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odre</a:t>
            </a:r>
            <a:r>
              <a:rPr lang="sr-Latn-CS" altLang="en-US" sz="2800" dirty="0"/>
              <a:t>đ</a:t>
            </a:r>
            <a:r>
              <a:rPr lang="en-US" altLang="en-US" sz="2800" dirty="0" err="1"/>
              <a:t>uje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uz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uva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avanje</a:t>
            </a:r>
            <a:r>
              <a:rPr lang="en-US" altLang="en-US" sz="2800" dirty="0"/>
              <a:t> 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injeni</a:t>
            </a:r>
            <a:r>
              <a:rPr lang="sl-SI" altLang="en-US" sz="2800" dirty="0"/>
              <a:t>c</a:t>
            </a:r>
            <a:r>
              <a:rPr lang="en-US" altLang="en-US" sz="2800" dirty="0"/>
              <a:t>e da </a:t>
            </a:r>
            <a:r>
              <a:rPr lang="en-US" altLang="en-US" sz="2800" dirty="0" err="1"/>
              <a:t>reinvestirani</a:t>
            </a:r>
            <a:r>
              <a:rPr lang="en-US" altLang="en-US" sz="2800" dirty="0"/>
              <a:t> profit </a:t>
            </a:r>
            <a:r>
              <a:rPr lang="en-US" altLang="en-US" sz="2800" dirty="0" err="1"/>
              <a:t>mo</a:t>
            </a:r>
            <a:r>
              <a:rPr lang="sr-Latn-CS" altLang="en-US" sz="2800" dirty="0"/>
              <a:t>ž</a:t>
            </a:r>
            <a:r>
              <a:rPr lang="en-US" altLang="en-US" sz="2800" dirty="0"/>
              <a:t>e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da se </a:t>
            </a:r>
            <a:r>
              <a:rPr lang="en-US" altLang="en-US" sz="2800" dirty="0" err="1"/>
              <a:t>pozajmi</a:t>
            </a:r>
            <a:r>
              <a:rPr lang="en-US" altLang="en-US" sz="2800" dirty="0"/>
              <a:t>, da se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dividende</a:t>
            </a:r>
            <a:r>
              <a:rPr lang="en-US" altLang="en-US" sz="2800" dirty="0"/>
              <a:t> ne </a:t>
            </a:r>
            <a:r>
              <a:rPr lang="en-US" altLang="en-US" sz="2800" dirty="0" err="1"/>
              <a:t>pla</a:t>
            </a:r>
            <a:r>
              <a:rPr lang="sr-Latn-CS" altLang="en-US" sz="2800" dirty="0"/>
              <a:t>ć</a:t>
            </a:r>
            <a:r>
              <a:rPr lang="en-US" altLang="en-US" sz="2800" dirty="0"/>
              <a:t>a </a:t>
            </a:r>
            <a:r>
              <a:rPr lang="en-US" altLang="en-US" sz="2800" dirty="0" err="1"/>
              <a:t>kamata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ali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pla</a:t>
            </a:r>
            <a:r>
              <a:rPr lang="sr-Latn-CS" altLang="en-US" sz="2800" dirty="0"/>
              <a:t>ć</a:t>
            </a:r>
            <a:r>
              <a:rPr lang="en-US" altLang="en-US" sz="2800" dirty="0"/>
              <a:t>a </a:t>
            </a:r>
            <a:r>
              <a:rPr lang="en-US" altLang="en-US" sz="2800" dirty="0" err="1"/>
              <a:t>porez</a:t>
            </a:r>
            <a:r>
              <a:rPr lang="en-US" altLang="en-US" sz="2800" dirty="0"/>
              <a:t>, a da se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dug </a:t>
            </a:r>
            <a:r>
              <a:rPr lang="en-US" altLang="en-US" sz="2800" dirty="0" err="1"/>
              <a:t>pla</a:t>
            </a:r>
            <a:r>
              <a:rPr lang="sr-Latn-CS" altLang="en-US" sz="2800" dirty="0"/>
              <a:t>ć</a:t>
            </a:r>
            <a:r>
              <a:rPr lang="en-US" altLang="en-US" sz="2800" dirty="0"/>
              <a:t>a </a:t>
            </a:r>
            <a:r>
              <a:rPr lang="en-US" altLang="en-US" sz="2800" dirty="0" err="1"/>
              <a:t>kamata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ali</a:t>
            </a:r>
            <a:r>
              <a:rPr lang="en-US" altLang="en-US" sz="2800" dirty="0"/>
              <a:t> se ne </a:t>
            </a:r>
            <a:r>
              <a:rPr lang="en-US" altLang="en-US" sz="2800" dirty="0" err="1"/>
              <a:t>pla</a:t>
            </a:r>
            <a:r>
              <a:rPr lang="sr-Latn-CS" altLang="en-US" sz="2800" dirty="0"/>
              <a:t>ć</a:t>
            </a:r>
            <a:r>
              <a:rPr lang="en-US" altLang="en-US" sz="2800" dirty="0"/>
              <a:t>a </a:t>
            </a:r>
            <a:r>
              <a:rPr lang="en-US" altLang="en-US" sz="2800" dirty="0" err="1"/>
              <a:t>porez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4432054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E5F3-7D04-4D6B-8C80-43B6DEFE31DC}" type="slidenum">
              <a:rPr lang="en-US" altLang="en-US"/>
              <a:pPr/>
              <a:t>34</a:t>
            </a:fld>
            <a:endParaRPr lang="en-US" alt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dirty="0"/>
              <a:t>D</a:t>
            </a:r>
            <a:r>
              <a:rPr lang="en-US" altLang="en-US" dirty="0" err="1"/>
              <a:t>odata</a:t>
            </a:r>
            <a:r>
              <a:rPr lang="en-US" altLang="en-US" dirty="0"/>
              <a:t> </a:t>
            </a:r>
            <a:r>
              <a:rPr lang="en-US" altLang="en-US" dirty="0" err="1"/>
              <a:t>ekonomska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ednost</a:t>
            </a:r>
            <a:endParaRPr lang="en-US" altLang="en-US" dirty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en-US" altLang="en-US" dirty="0" err="1"/>
              <a:t>Dodata</a:t>
            </a:r>
            <a:r>
              <a:rPr lang="en-US" altLang="en-US" dirty="0"/>
              <a:t> </a:t>
            </a:r>
            <a:r>
              <a:rPr lang="en-US" altLang="en-US" dirty="0" err="1"/>
              <a:t>ekonomska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ednost</a:t>
            </a:r>
            <a:r>
              <a:rPr lang="en-US" altLang="en-US" dirty="0" smtClean="0"/>
              <a:t> </a:t>
            </a:r>
            <a:r>
              <a:rPr lang="en-US" altLang="en-US" dirty="0"/>
              <a:t>se </a:t>
            </a:r>
            <a:r>
              <a:rPr lang="en-US" altLang="en-US" dirty="0" err="1"/>
              <a:t>izra</a:t>
            </a:r>
            <a:r>
              <a:rPr lang="sr-Latn-CS" altLang="en-US" dirty="0"/>
              <a:t>č</a:t>
            </a:r>
            <a:r>
              <a:rPr lang="en-US" altLang="en-US" dirty="0" err="1"/>
              <a:t>unava</a:t>
            </a:r>
            <a:r>
              <a:rPr lang="en-US" altLang="en-US" dirty="0"/>
              <a:t>, </a:t>
            </a:r>
            <a:r>
              <a:rPr lang="en-US" altLang="en-US" dirty="0" err="1"/>
              <a:t>kada</a:t>
            </a:r>
            <a:r>
              <a:rPr lang="en-US" altLang="en-US" dirty="0"/>
              <a:t> se profit </a:t>
            </a:r>
            <a:r>
              <a:rPr lang="en-US" altLang="en-US" dirty="0" err="1"/>
              <a:t>umanji</a:t>
            </a:r>
            <a:r>
              <a:rPr lang="en-US" altLang="en-US" dirty="0"/>
              <a:t> </a:t>
            </a:r>
            <a:r>
              <a:rPr lang="en-US" altLang="en-US" dirty="0" err="1"/>
              <a:t>za</a:t>
            </a:r>
            <a:r>
              <a:rPr lang="en-US" altLang="en-US" dirty="0"/>
              <a:t> </a:t>
            </a:r>
            <a:r>
              <a:rPr lang="en-US" altLang="en-US" dirty="0" err="1"/>
              <a:t>tro</a:t>
            </a:r>
            <a:r>
              <a:rPr lang="sr-Latn-CS" altLang="en-US" dirty="0"/>
              <a:t>š</a:t>
            </a:r>
            <a:r>
              <a:rPr lang="en-US" altLang="en-US" dirty="0" err="1"/>
              <a:t>kove</a:t>
            </a:r>
            <a:r>
              <a:rPr lang="en-US" altLang="en-US" dirty="0"/>
              <a:t> </a:t>
            </a:r>
            <a:r>
              <a:rPr lang="en-US" altLang="en-US" dirty="0" err="1"/>
              <a:t>kapitala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pomno</a:t>
            </a:r>
            <a:r>
              <a:rPr lang="sr-Latn-CS" altLang="en-US" dirty="0"/>
              <a:t>ž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sa</a:t>
            </a:r>
            <a:r>
              <a:rPr lang="en-US" altLang="en-US" dirty="0"/>
              <a:t> </a:t>
            </a:r>
            <a:r>
              <a:rPr lang="en-US" altLang="en-US" dirty="0" err="1"/>
              <a:t>kapitalom</a:t>
            </a:r>
            <a:r>
              <a:rPr lang="en-US" altLang="en-US" dirty="0"/>
              <a:t>, </a:t>
            </a:r>
            <a:r>
              <a:rPr lang="en-US" altLang="en-US" dirty="0" err="1"/>
              <a:t>koji</a:t>
            </a:r>
            <a:r>
              <a:rPr lang="en-US" altLang="en-US" dirty="0"/>
              <a:t> je </a:t>
            </a:r>
            <a:r>
              <a:rPr lang="en-US" altLang="en-US" dirty="0" err="1"/>
              <a:t>ulo</a:t>
            </a:r>
            <a:r>
              <a:rPr lang="sr-Latn-CS" altLang="en-US" dirty="0"/>
              <a:t>ž</a:t>
            </a:r>
            <a:r>
              <a:rPr lang="en-US" altLang="en-US" dirty="0" err="1"/>
              <a:t>en</a:t>
            </a:r>
            <a:r>
              <a:rPr lang="en-US" altLang="en-US" dirty="0"/>
              <a:t> u </a:t>
            </a:r>
            <a:r>
              <a:rPr lang="en-US" altLang="en-US" dirty="0" err="1"/>
              <a:t>predu</a:t>
            </a:r>
            <a:r>
              <a:rPr lang="sl-SI" altLang="en-US" dirty="0"/>
              <a:t>z</a:t>
            </a:r>
            <a:r>
              <a:rPr lang="en-US" altLang="en-US" dirty="0"/>
              <a:t>e</a:t>
            </a:r>
            <a:r>
              <a:rPr lang="sr-Latn-CS" altLang="en-US" dirty="0"/>
              <a:t>ć</a:t>
            </a:r>
            <a:r>
              <a:rPr lang="en-US" altLang="en-US" dirty="0"/>
              <a:t>e </a:t>
            </a:r>
            <a:endParaRPr lang="sl-SI" altLang="en-US" dirty="0"/>
          </a:p>
          <a:p>
            <a:pPr algn="just">
              <a:lnSpc>
                <a:spcPct val="90000"/>
              </a:lnSpc>
            </a:pPr>
            <a:r>
              <a:rPr lang="en-US" altLang="en-US" dirty="0" err="1"/>
              <a:t>Dodata</a:t>
            </a:r>
            <a:r>
              <a:rPr lang="en-US" altLang="en-US" dirty="0"/>
              <a:t> </a:t>
            </a:r>
            <a:r>
              <a:rPr lang="en-US" altLang="en-US" dirty="0" err="1"/>
              <a:t>ekonomska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ednost</a:t>
            </a:r>
            <a:r>
              <a:rPr lang="en-US" altLang="en-US" dirty="0" smtClean="0"/>
              <a:t> </a:t>
            </a:r>
            <a:r>
              <a:rPr lang="en-US" altLang="en-US" dirty="0" err="1"/>
              <a:t>zna</a:t>
            </a:r>
            <a:r>
              <a:rPr lang="sr-Latn-CS" altLang="en-US" dirty="0"/>
              <a:t>č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ve</a:t>
            </a:r>
            <a:r>
              <a:rPr lang="sr-Latn-CS" altLang="en-US" dirty="0"/>
              <a:t>ć</a:t>
            </a:r>
            <a:r>
              <a:rPr lang="en-US" altLang="en-US" dirty="0"/>
              <a:t>e </a:t>
            </a:r>
            <a:r>
              <a:rPr lang="en-US" altLang="en-US" dirty="0" err="1"/>
              <a:t>prinose</a:t>
            </a:r>
            <a:r>
              <a:rPr lang="en-US" altLang="en-US" dirty="0"/>
              <a:t> od </a:t>
            </a:r>
            <a:r>
              <a:rPr lang="en-US" altLang="en-US" dirty="0" err="1"/>
              <a:t>tro</a:t>
            </a:r>
            <a:r>
              <a:rPr lang="sr-Latn-CS" altLang="en-US" dirty="0"/>
              <a:t>š</a:t>
            </a:r>
            <a:r>
              <a:rPr lang="en-US" altLang="en-US" dirty="0" err="1"/>
              <a:t>kova</a:t>
            </a:r>
            <a:r>
              <a:rPr lang="en-US" altLang="en-US" dirty="0"/>
              <a:t> </a:t>
            </a:r>
            <a:r>
              <a:rPr lang="en-US" altLang="en-US" dirty="0" err="1"/>
              <a:t>kapitala</a:t>
            </a:r>
            <a:endParaRPr lang="sl-SI" altLang="en-US" dirty="0"/>
          </a:p>
          <a:p>
            <a:pPr algn="just">
              <a:lnSpc>
                <a:spcPct val="90000"/>
              </a:lnSpc>
            </a:pPr>
            <a:r>
              <a:rPr lang="en-US" altLang="en-US" dirty="0" err="1"/>
              <a:t>Sve</a:t>
            </a:r>
            <a:r>
              <a:rPr lang="en-US" altLang="en-US" dirty="0"/>
              <a:t> </a:t>
            </a:r>
            <a:r>
              <a:rPr lang="en-US" altLang="en-US" dirty="0" err="1"/>
              <a:t>dok</a:t>
            </a:r>
            <a:r>
              <a:rPr lang="en-US" altLang="en-US" dirty="0"/>
              <a:t> je </a:t>
            </a:r>
            <a:r>
              <a:rPr lang="en-US" altLang="en-US" dirty="0" err="1"/>
              <a:t>stopa</a:t>
            </a:r>
            <a:r>
              <a:rPr lang="en-US" altLang="en-US" dirty="0"/>
              <a:t> </a:t>
            </a:r>
            <a:r>
              <a:rPr lang="en-US" altLang="en-US" dirty="0" err="1"/>
              <a:t>prinosa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ulo</a:t>
            </a:r>
            <a:r>
              <a:rPr lang="sr-Latn-CS" altLang="en-US" dirty="0"/>
              <a:t>ž</a:t>
            </a:r>
            <a:r>
              <a:rPr lang="en-US" altLang="en-US" dirty="0" err="1"/>
              <a:t>eni</a:t>
            </a:r>
            <a:r>
              <a:rPr lang="en-US" altLang="en-US" dirty="0"/>
              <a:t> </a:t>
            </a:r>
            <a:r>
              <a:rPr lang="en-US" altLang="en-US" dirty="0" err="1"/>
              <a:t>kapital</a:t>
            </a:r>
            <a:r>
              <a:rPr lang="en-US" altLang="en-US" dirty="0"/>
              <a:t> </a:t>
            </a:r>
            <a:r>
              <a:rPr lang="en-US" altLang="en-US" dirty="0" err="1"/>
              <a:t>ve</a:t>
            </a:r>
            <a:r>
              <a:rPr lang="sr-Latn-CS" altLang="en-US" dirty="0"/>
              <a:t>ć</a:t>
            </a:r>
            <a:r>
              <a:rPr lang="en-US" altLang="en-US" dirty="0"/>
              <a:t>a od </a:t>
            </a:r>
            <a:r>
              <a:rPr lang="en-US" altLang="en-US" dirty="0" err="1"/>
              <a:t>tro</a:t>
            </a:r>
            <a:r>
              <a:rPr lang="sr-Latn-CS" altLang="en-US" dirty="0"/>
              <a:t>š</a:t>
            </a:r>
            <a:r>
              <a:rPr lang="en-US" altLang="en-US" dirty="0" err="1"/>
              <a:t>kova</a:t>
            </a:r>
            <a:r>
              <a:rPr lang="en-US" altLang="en-US" dirty="0"/>
              <a:t> </a:t>
            </a:r>
            <a:r>
              <a:rPr lang="en-US" altLang="en-US" dirty="0" err="1"/>
              <a:t>kapitala</a:t>
            </a:r>
            <a:r>
              <a:rPr lang="en-US" altLang="en-US" dirty="0"/>
              <a:t>, firma </a:t>
            </a:r>
            <a:r>
              <a:rPr lang="en-US" altLang="en-US" dirty="0" err="1"/>
              <a:t>mo</a:t>
            </a:r>
            <a:r>
              <a:rPr lang="sr-Latn-CS" altLang="en-US" dirty="0"/>
              <a:t>ž</a:t>
            </a:r>
            <a:r>
              <a:rPr lang="en-US" altLang="en-US" dirty="0"/>
              <a:t>e da </a:t>
            </a:r>
            <a:r>
              <a:rPr lang="en-US" altLang="en-US" dirty="0" err="1"/>
              <a:t>pove</a:t>
            </a:r>
            <a:r>
              <a:rPr lang="sr-Latn-CS" altLang="en-US" dirty="0"/>
              <a:t>ć</a:t>
            </a:r>
            <a:r>
              <a:rPr lang="en-US" altLang="en-US" dirty="0"/>
              <a:t>a profit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rentabilnost</a:t>
            </a:r>
            <a:r>
              <a:rPr lang="en-US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86596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C4AC1-37B7-4CFF-9CE9-EB6B8E6CDAC1}" type="slidenum">
              <a:rPr lang="en-US" altLang="en-US"/>
              <a:pPr/>
              <a:t>35</a:t>
            </a:fld>
            <a:endParaRPr lang="en-US" alt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dirty="0"/>
              <a:t>D</a:t>
            </a:r>
            <a:r>
              <a:rPr lang="en-US" altLang="en-US" dirty="0" err="1"/>
              <a:t>odata</a:t>
            </a:r>
            <a:r>
              <a:rPr lang="en-US" altLang="en-US" dirty="0"/>
              <a:t> </a:t>
            </a:r>
            <a:r>
              <a:rPr lang="en-US" altLang="en-US" dirty="0" err="1"/>
              <a:t>ekonomska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ednost</a:t>
            </a:r>
            <a:endParaRPr lang="en-US" altLang="en-US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en-US" altLang="en-US" sz="2800" dirty="0" err="1"/>
              <a:t>Dodata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ekonomska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vr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ednost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je </a:t>
            </a:r>
            <a:r>
              <a:rPr lang="en-US" altLang="en-US" sz="2800" dirty="0" err="1"/>
              <a:t>najadekvatniji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pokazatelj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rentabilnosti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stanovi</a:t>
            </a:r>
            <a:r>
              <a:rPr lang="sr-Latn-CS" altLang="en-US" sz="2800" dirty="0"/>
              <a:t>š</a:t>
            </a:r>
            <a:r>
              <a:rPr lang="en-US" altLang="en-US" sz="2800" dirty="0"/>
              <a:t>ta </a:t>
            </a:r>
            <a:r>
              <a:rPr lang="en-US" altLang="en-US" sz="2800" dirty="0" err="1"/>
              <a:t>vlasnika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sl-SI" altLang="en-US" sz="2800" dirty="0"/>
              <a:t>, jer se e</a:t>
            </a:r>
            <a:r>
              <a:rPr lang="en-US" altLang="en-US" sz="2800" dirty="0" err="1"/>
              <a:t>fikasnost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kori</a:t>
            </a:r>
            <a:r>
              <a:rPr lang="sr-Latn-CS" altLang="en-US" sz="2800" dirty="0"/>
              <a:t>šć</a:t>
            </a:r>
            <a:r>
              <a:rPr lang="en-US" altLang="en-US" sz="2800" dirty="0" err="1"/>
              <a:t>enja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sredstava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osnovu</a:t>
            </a:r>
            <a:r>
              <a:rPr lang="en-US" altLang="en-US" sz="2800" dirty="0"/>
              <a:t> </a:t>
            </a:r>
            <a:endParaRPr lang="sl-SI" altLang="en-US" sz="2800" b="1" dirty="0"/>
          </a:p>
          <a:p>
            <a:pPr algn="just">
              <a:lnSpc>
                <a:spcPct val="80000"/>
              </a:lnSpc>
            </a:pPr>
            <a:r>
              <a:rPr lang="sl-SI" altLang="en-US" sz="2800" dirty="0"/>
              <a:t>T</a:t>
            </a:r>
            <a:r>
              <a:rPr lang="en-US" altLang="en-US" sz="2800" dirty="0"/>
              <a:t>o </a:t>
            </a:r>
            <a:r>
              <a:rPr lang="en-US" altLang="en-US" sz="2800" dirty="0" err="1"/>
              <a:t>zna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da </a:t>
            </a:r>
            <a:r>
              <a:rPr lang="en-US" altLang="en-US" sz="2800" dirty="0" err="1"/>
              <a:t>vlasnici</a:t>
            </a:r>
            <a:r>
              <a:rPr lang="sl-SI" altLang="en-US" sz="2800" dirty="0"/>
              <a:t>-</a:t>
            </a:r>
            <a:r>
              <a:rPr lang="en-US" altLang="en-US" sz="2800" dirty="0" err="1"/>
              <a:t>investitori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mogu</a:t>
            </a:r>
            <a:r>
              <a:rPr lang="en-US" altLang="en-US" sz="2800" dirty="0"/>
              <a:t> da </a:t>
            </a:r>
            <a:r>
              <a:rPr lang="en-US" altLang="en-US" sz="2800" dirty="0" err="1"/>
              <a:t>znaju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</a:t>
            </a:r>
            <a:r>
              <a:rPr lang="sl-SI" altLang="en-US" sz="2800" dirty="0"/>
              <a:t>i</a:t>
            </a:r>
            <a:r>
              <a:rPr lang="en-US" altLang="en-US" sz="2800" dirty="0" err="1"/>
              <a:t>nos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koji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propustili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ulaganjem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u </a:t>
            </a:r>
            <a:r>
              <a:rPr lang="en-US" altLang="en-US" sz="2800" dirty="0" err="1"/>
              <a:t>konkretno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preduze</a:t>
            </a:r>
            <a:r>
              <a:rPr lang="sr-Latn-CS" altLang="en-US" sz="2800" dirty="0"/>
              <a:t>ć</a:t>
            </a:r>
            <a:r>
              <a:rPr lang="en-US" altLang="en-US" sz="2800" dirty="0"/>
              <a:t>e </a:t>
            </a:r>
          </a:p>
        </p:txBody>
      </p:sp>
    </p:spTree>
    <p:extLst>
      <p:ext uri="{BB962C8B-B14F-4D97-AF65-F5344CB8AC3E}">
        <p14:creationId xmlns:p14="http://schemas.microsoft.com/office/powerpoint/2010/main" val="35098355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7599-769E-4CF3-A935-03B8F01734E4}" type="slidenum">
              <a:rPr lang="en-US" altLang="en-US"/>
              <a:pPr/>
              <a:t>36</a:t>
            </a:fld>
            <a:endParaRPr lang="en-US" altLang="en-US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dirty="0"/>
              <a:t>D</a:t>
            </a:r>
            <a:r>
              <a:rPr lang="en-US" altLang="en-US" dirty="0" err="1"/>
              <a:t>odata</a:t>
            </a:r>
            <a:r>
              <a:rPr lang="en-US" altLang="en-US" dirty="0"/>
              <a:t> </a:t>
            </a:r>
            <a:r>
              <a:rPr lang="en-US" altLang="en-US" dirty="0" err="1"/>
              <a:t>ekonomska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ednost</a:t>
            </a:r>
            <a:endParaRPr lang="en-US" altLang="en-US" dirty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altLang="en-US" dirty="0" err="1"/>
              <a:t>Rentabilnost</a:t>
            </a:r>
            <a:r>
              <a:rPr lang="en-US" altLang="en-US" dirty="0"/>
              <a:t> </a:t>
            </a:r>
            <a:r>
              <a:rPr lang="en-US" altLang="en-US" dirty="0" err="1"/>
              <a:t>mnogih</a:t>
            </a:r>
            <a:r>
              <a:rPr lang="en-US" altLang="en-US" dirty="0"/>
              <a:t> </a:t>
            </a:r>
            <a:r>
              <a:rPr lang="en-US" altLang="en-US" dirty="0" err="1"/>
              <a:t>preduze</a:t>
            </a:r>
            <a:r>
              <a:rPr lang="sr-Latn-CS" altLang="en-US" dirty="0"/>
              <a:t>ć</a:t>
            </a:r>
            <a:r>
              <a:rPr lang="en-US" altLang="en-US" dirty="0"/>
              <a:t>a </a:t>
            </a:r>
            <a:r>
              <a:rPr lang="en-US" altLang="en-US" dirty="0" smtClean="0"/>
              <a:t>m</a:t>
            </a:r>
            <a:r>
              <a:rPr lang="sr-Latn-BA" altLang="en-US" dirty="0" smtClean="0"/>
              <a:t>j</a:t>
            </a:r>
            <a:r>
              <a:rPr lang="en-US" altLang="en-US" dirty="0" err="1" smtClean="0"/>
              <a:t>erena</a:t>
            </a:r>
            <a:r>
              <a:rPr lang="en-US" altLang="en-US" dirty="0" smtClean="0"/>
              <a:t> </a:t>
            </a:r>
            <a:r>
              <a:rPr lang="en-US" altLang="en-US" dirty="0" err="1"/>
              <a:t>dodatom</a:t>
            </a:r>
            <a:r>
              <a:rPr lang="en-US" altLang="en-US" dirty="0"/>
              <a:t> </a:t>
            </a:r>
            <a:r>
              <a:rPr lang="en-US" altLang="en-US" dirty="0" err="1"/>
              <a:t>ekonomskom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edno</a:t>
            </a:r>
            <a:r>
              <a:rPr lang="sr-Latn-CS" altLang="en-US" dirty="0"/>
              <a:t>šć</a:t>
            </a:r>
            <a:r>
              <a:rPr lang="en-US" altLang="en-US" dirty="0"/>
              <a:t>u </a:t>
            </a:r>
            <a:r>
              <a:rPr lang="en-US" altLang="en-US" dirty="0" err="1"/>
              <a:t>bila</a:t>
            </a:r>
            <a:r>
              <a:rPr lang="en-US" altLang="en-US" dirty="0"/>
              <a:t> je </a:t>
            </a:r>
            <a:r>
              <a:rPr lang="en-US" altLang="en-US" dirty="0" err="1"/>
              <a:t>daleko</a:t>
            </a:r>
            <a:r>
              <a:rPr lang="en-US" altLang="en-US" dirty="0"/>
              <a:t> </a:t>
            </a:r>
            <a:r>
              <a:rPr lang="en-US" altLang="en-US" dirty="0" err="1"/>
              <a:t>ni</a:t>
            </a:r>
            <a:r>
              <a:rPr lang="sr-Latn-CS" altLang="en-US" dirty="0"/>
              <a:t>ž</a:t>
            </a:r>
            <a:r>
              <a:rPr lang="en-US" altLang="en-US" dirty="0"/>
              <a:t>a, a u </a:t>
            </a:r>
            <a:r>
              <a:rPr lang="en-US" altLang="en-US" dirty="0" err="1"/>
              <a:t>pojedinim</a:t>
            </a:r>
            <a:r>
              <a:rPr lang="en-US" altLang="en-US" dirty="0"/>
              <a:t> </a:t>
            </a:r>
            <a:r>
              <a:rPr lang="en-US" altLang="en-US" dirty="0" err="1"/>
              <a:t>slu</a:t>
            </a:r>
            <a:r>
              <a:rPr lang="sr-Latn-CS" altLang="en-US" dirty="0"/>
              <a:t>č</a:t>
            </a:r>
            <a:r>
              <a:rPr lang="en-US" altLang="en-US" dirty="0" err="1"/>
              <a:t>ajevima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negativna</a:t>
            </a:r>
            <a:r>
              <a:rPr lang="en-US" altLang="en-US" dirty="0"/>
              <a:t>, </a:t>
            </a:r>
            <a:r>
              <a:rPr lang="en-US" altLang="en-US" dirty="0" err="1"/>
              <a:t>nego</a:t>
            </a:r>
            <a:r>
              <a:rPr lang="en-US" altLang="en-US" dirty="0"/>
              <a:t> </a:t>
            </a:r>
            <a:r>
              <a:rPr lang="en-US" altLang="en-US" dirty="0" smtClean="0"/>
              <a:t>m</a:t>
            </a:r>
            <a:r>
              <a:rPr lang="sr-Latn-BA" altLang="en-US" dirty="0" smtClean="0"/>
              <a:t>j</a:t>
            </a:r>
            <a:r>
              <a:rPr lang="en-US" altLang="en-US" dirty="0" err="1" smtClean="0"/>
              <a:t>erena</a:t>
            </a:r>
            <a:r>
              <a:rPr lang="en-US" altLang="en-US" dirty="0" smtClean="0"/>
              <a:t> </a:t>
            </a:r>
            <a:r>
              <a:rPr lang="en-US" altLang="en-US" dirty="0" err="1"/>
              <a:t>prinosnim</a:t>
            </a:r>
            <a:r>
              <a:rPr lang="en-US" altLang="en-US" dirty="0"/>
              <a:t> </a:t>
            </a:r>
            <a:r>
              <a:rPr lang="en-US" altLang="en-US" dirty="0" err="1"/>
              <a:t>metodom</a:t>
            </a:r>
            <a:r>
              <a:rPr lang="en-US" altLang="en-US" dirty="0"/>
              <a:t> </a:t>
            </a:r>
            <a:r>
              <a:rPr lang="en-US" altLang="en-US" dirty="0" err="1"/>
              <a:t>ili</a:t>
            </a:r>
            <a:r>
              <a:rPr lang="en-US" altLang="en-US" dirty="0"/>
              <a:t> </a:t>
            </a:r>
            <a:r>
              <a:rPr lang="en-US" altLang="en-US" dirty="0" smtClean="0"/>
              <a:t>prim</a:t>
            </a:r>
            <a:r>
              <a:rPr lang="sr-Latn-BA" altLang="en-US" dirty="0" smtClean="0"/>
              <a:t>j</a:t>
            </a:r>
            <a:r>
              <a:rPr lang="en-US" altLang="en-US" dirty="0" err="1" smtClean="0"/>
              <a:t>enom</a:t>
            </a:r>
            <a:r>
              <a:rPr lang="en-US" altLang="en-US" dirty="0" smtClean="0"/>
              <a:t> </a:t>
            </a:r>
            <a:r>
              <a:rPr lang="en-US" altLang="en-US" dirty="0" err="1"/>
              <a:t>drugih</a:t>
            </a:r>
            <a:r>
              <a:rPr lang="sl-SI" altLang="en-US" dirty="0"/>
              <a:t> </a:t>
            </a:r>
            <a:r>
              <a:rPr lang="en-US" altLang="en-US" dirty="0" smtClean="0"/>
              <a:t>m</a:t>
            </a:r>
            <a:r>
              <a:rPr lang="sr-Latn-BA" altLang="en-US" dirty="0" smtClean="0"/>
              <a:t>j</a:t>
            </a:r>
            <a:r>
              <a:rPr lang="en-US" altLang="en-US" dirty="0" err="1" smtClean="0"/>
              <a:t>erila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887789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B7027-B524-4733-8777-89CF70F6EAE9}" type="slidenum">
              <a:rPr lang="en-US" altLang="en-US"/>
              <a:pPr/>
              <a:t>37</a:t>
            </a:fld>
            <a:endParaRPr lang="en-US" altLang="en-US"/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dirty="0"/>
              <a:t>Prinos na dodatu </a:t>
            </a:r>
            <a:r>
              <a:rPr lang="sl-SI" altLang="en-US" dirty="0" smtClean="0"/>
              <a:t>vrijednost</a:t>
            </a:r>
            <a:endParaRPr lang="en-US" altLang="en-US" dirty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altLang="en-US" dirty="0" err="1"/>
              <a:t>Prinos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dodatu</a:t>
            </a:r>
            <a:r>
              <a:rPr lang="en-US" altLang="en-US" dirty="0"/>
              <a:t> </a:t>
            </a:r>
            <a:r>
              <a:rPr lang="en-US" altLang="en-US" dirty="0" err="1"/>
              <a:t>vrednost</a:t>
            </a:r>
            <a:r>
              <a:rPr lang="en-US" altLang="en-US" dirty="0"/>
              <a:t> </a:t>
            </a:r>
            <a:r>
              <a:rPr lang="en-US" altLang="en-US" dirty="0" smtClean="0"/>
              <a:t>m</a:t>
            </a:r>
            <a:r>
              <a:rPr lang="sr-Latn-BA" altLang="en-US" dirty="0" smtClean="0"/>
              <a:t>j</a:t>
            </a:r>
            <a:r>
              <a:rPr lang="en-US" altLang="en-US" dirty="0" err="1" smtClean="0"/>
              <a:t>eri</a:t>
            </a:r>
            <a:r>
              <a:rPr lang="en-US" altLang="en-US" dirty="0" smtClean="0"/>
              <a:t> </a:t>
            </a:r>
            <a:r>
              <a:rPr lang="en-US" altLang="en-US" dirty="0" err="1"/>
              <a:t>rentabilnost</a:t>
            </a:r>
            <a:r>
              <a:rPr lang="en-US" altLang="en-US" dirty="0"/>
              <a:t> </a:t>
            </a:r>
            <a:r>
              <a:rPr lang="sr-Latn-CS" altLang="en-US" dirty="0"/>
              <a:t>č</a:t>
            </a:r>
            <a:r>
              <a:rPr lang="en-US" altLang="en-US" dirty="0" err="1"/>
              <a:t>itavog</a:t>
            </a:r>
            <a:r>
              <a:rPr lang="en-US" altLang="en-US" dirty="0"/>
              <a:t> </a:t>
            </a:r>
            <a:r>
              <a:rPr lang="en-US" altLang="en-US" dirty="0" err="1"/>
              <a:t>procesa</a:t>
            </a:r>
            <a:r>
              <a:rPr lang="en-US" altLang="en-US" dirty="0"/>
              <a:t> </a:t>
            </a:r>
            <a:r>
              <a:rPr lang="en-US" altLang="en-US" dirty="0" err="1"/>
              <a:t>reprodukcije</a:t>
            </a:r>
            <a:r>
              <a:rPr lang="en-US" altLang="en-US" dirty="0"/>
              <a:t>, </a:t>
            </a:r>
            <a:r>
              <a:rPr lang="en-US" altLang="en-US" dirty="0" err="1"/>
              <a:t>tj</a:t>
            </a:r>
            <a:r>
              <a:rPr lang="en-US" altLang="en-US" dirty="0"/>
              <a:t>. </a:t>
            </a:r>
            <a:r>
              <a:rPr lang="en-US" altLang="en-US" dirty="0" err="1"/>
              <a:t>rentabi</a:t>
            </a:r>
            <a:r>
              <a:rPr lang="sl-SI" altLang="en-US" dirty="0"/>
              <a:t>l</a:t>
            </a:r>
            <a:r>
              <a:rPr lang="en-US" altLang="en-US" dirty="0" err="1"/>
              <a:t>nost</a:t>
            </a:r>
            <a:r>
              <a:rPr lang="en-US" altLang="en-US" dirty="0"/>
              <a:t> </a:t>
            </a:r>
            <a:r>
              <a:rPr lang="en-US" altLang="en-US" dirty="0" err="1"/>
              <a:t>svakog</a:t>
            </a:r>
            <a:r>
              <a:rPr lang="en-US" altLang="en-US" dirty="0"/>
              <a:t> </a:t>
            </a:r>
            <a:r>
              <a:rPr lang="en-US" altLang="en-US" dirty="0" err="1"/>
              <a:t>segmenta</a:t>
            </a:r>
            <a:r>
              <a:rPr lang="en-US" altLang="en-US" dirty="0"/>
              <a:t> </a:t>
            </a:r>
            <a:r>
              <a:rPr lang="en-US" altLang="en-US" dirty="0" err="1"/>
              <a:t>proizvodno-tro</a:t>
            </a:r>
            <a:r>
              <a:rPr lang="sr-Latn-CS" altLang="en-US" dirty="0"/>
              <a:t>š</a:t>
            </a:r>
            <a:r>
              <a:rPr lang="en-US" altLang="en-US" dirty="0" err="1"/>
              <a:t>kovnog</a:t>
            </a:r>
            <a:r>
              <a:rPr lang="en-US" altLang="en-US" dirty="0"/>
              <a:t> </a:t>
            </a:r>
            <a:r>
              <a:rPr lang="en-US" altLang="en-US" dirty="0" err="1"/>
              <a:t>lanaca</a:t>
            </a:r>
            <a:r>
              <a:rPr lang="en-US" altLang="en-US" dirty="0"/>
              <a:t>,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pokazuje</a:t>
            </a:r>
            <a:r>
              <a:rPr lang="en-US" altLang="en-US" dirty="0"/>
              <a:t> </a:t>
            </a:r>
            <a:r>
              <a:rPr lang="en-US" altLang="en-US" dirty="0" err="1"/>
              <a:t>koliki</a:t>
            </a:r>
            <a:r>
              <a:rPr lang="en-US" altLang="en-US" dirty="0"/>
              <a:t> je </a:t>
            </a:r>
            <a:r>
              <a:rPr lang="en-US" altLang="en-US" dirty="0" err="1"/>
              <a:t>doprinos</a:t>
            </a:r>
            <a:r>
              <a:rPr lang="en-US" altLang="en-US" dirty="0"/>
              <a:t> </a:t>
            </a:r>
            <a:r>
              <a:rPr lang="en-US" altLang="en-US" dirty="0" err="1"/>
              <a:t>jednog</a:t>
            </a:r>
            <a:r>
              <a:rPr lang="en-US" altLang="en-US" dirty="0"/>
              <a:t> </a:t>
            </a:r>
            <a:r>
              <a:rPr lang="en-US" altLang="en-US" dirty="0" err="1"/>
              <a:t>preduze</a:t>
            </a:r>
            <a:r>
              <a:rPr lang="sr-Latn-CS" altLang="en-US" dirty="0"/>
              <a:t>ć</a:t>
            </a:r>
            <a:r>
              <a:rPr lang="en-US" altLang="en-US" dirty="0"/>
              <a:t>a u </a:t>
            </a:r>
            <a:r>
              <a:rPr lang="en-US" altLang="en-US" dirty="0" err="1"/>
              <a:t>stvaranju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ednosti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505836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3BC7F-C1A9-4330-A992-25C215E1E188}" type="slidenum">
              <a:rPr lang="en-US" altLang="en-US"/>
              <a:pPr/>
              <a:t>38</a:t>
            </a:fld>
            <a:endParaRPr lang="en-US" altLang="en-US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dirty="0"/>
              <a:t>Prinos na dodatu </a:t>
            </a:r>
            <a:r>
              <a:rPr lang="sl-SI" altLang="en-US" dirty="0" smtClean="0"/>
              <a:t>vrijednost</a:t>
            </a:r>
            <a:endParaRPr lang="en-US" altLang="en-US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en-US" altLang="en-US" sz="2800" dirty="0"/>
              <a:t>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unovodstveni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pokazatelji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rentabilnosti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m</a:t>
            </a:r>
            <a:r>
              <a:rPr lang="sr-Latn-BA" altLang="en-US" sz="2800" dirty="0" smtClean="0"/>
              <a:t>j</a:t>
            </a:r>
            <a:r>
              <a:rPr lang="en-US" altLang="en-US" sz="2800" dirty="0" smtClean="0"/>
              <a:t>ere </a:t>
            </a:r>
            <a:r>
              <a:rPr lang="en-US" altLang="en-US" sz="2800" dirty="0" err="1"/>
              <a:t>rezultate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procesa</a:t>
            </a:r>
            <a:r>
              <a:rPr lang="en-US" altLang="en-US" sz="2800" dirty="0"/>
              <a:t> </a:t>
            </a:r>
            <a:endParaRPr lang="sl-SI" altLang="en-US" sz="2800" dirty="0"/>
          </a:p>
          <a:p>
            <a:pPr algn="just">
              <a:lnSpc>
                <a:spcPct val="80000"/>
              </a:lnSpc>
            </a:pPr>
            <a:r>
              <a:rPr lang="en-US" altLang="en-US" sz="2800" dirty="0" smtClean="0"/>
              <a:t>M</a:t>
            </a:r>
            <a:r>
              <a:rPr lang="sr-Latn-BA" altLang="en-US" sz="2800" dirty="0" smtClean="0"/>
              <a:t>j</a:t>
            </a:r>
            <a:r>
              <a:rPr lang="en-US" altLang="en-US" sz="2800" dirty="0" err="1" smtClean="0"/>
              <a:t>erenje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rezultata</a:t>
            </a:r>
            <a:r>
              <a:rPr lang="en-US" altLang="en-US" sz="2800" dirty="0"/>
              <a:t> ne </a:t>
            </a:r>
            <a:r>
              <a:rPr lang="en-US" altLang="en-US" sz="2800" dirty="0" err="1" smtClean="0"/>
              <a:t>obezb</a:t>
            </a:r>
            <a:r>
              <a:rPr lang="sr-Latn-BA" altLang="en-US" sz="2800" dirty="0" smtClean="0"/>
              <a:t>j</a:t>
            </a:r>
            <a:r>
              <a:rPr lang="en-US" altLang="en-US" sz="2800" dirty="0" smtClean="0"/>
              <a:t>e</a:t>
            </a:r>
            <a:r>
              <a:rPr lang="sr-Latn-CS" altLang="en-US" sz="2800" dirty="0"/>
              <a:t>đ</a:t>
            </a:r>
            <a:r>
              <a:rPr lang="en-US" altLang="en-US" sz="2800" dirty="0" err="1"/>
              <a:t>uje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sasvim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preciznu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informaciju</a:t>
            </a:r>
            <a:r>
              <a:rPr lang="en-US" altLang="en-US" sz="2800" dirty="0"/>
              <a:t> o </a:t>
            </a:r>
            <a:r>
              <a:rPr lang="en-US" altLang="en-US" sz="2800" dirty="0" err="1"/>
              <a:t>samim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procesima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njihovoj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povezanosti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inu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koji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generiraju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vr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ednost</a:t>
            </a:r>
            <a:endParaRPr lang="sl-SI" altLang="en-US" sz="2800" dirty="0"/>
          </a:p>
          <a:p>
            <a:pPr algn="just">
              <a:lnSpc>
                <a:spcPct val="80000"/>
              </a:lnSpc>
            </a:pPr>
            <a:r>
              <a:rPr lang="sl-SI" altLang="en-US" sz="2800" dirty="0"/>
              <a:t>Z</a:t>
            </a:r>
            <a:r>
              <a:rPr lang="en-US" altLang="en-US" sz="2800" dirty="0"/>
              <a:t>a </a:t>
            </a:r>
            <a:r>
              <a:rPr lang="en-US" altLang="en-US" sz="2800" dirty="0" err="1"/>
              <a:t>razliku</a:t>
            </a:r>
            <a:r>
              <a:rPr lang="en-US" altLang="en-US" sz="2800" dirty="0"/>
              <a:t> od </a:t>
            </a:r>
            <a:r>
              <a:rPr lang="en-US" altLang="en-US" sz="2800" dirty="0" err="1"/>
              <a:t>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unovodstvenih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pokazatelja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rentabilnosti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prinos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dodatu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vr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ednost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omogu</a:t>
            </a:r>
            <a:r>
              <a:rPr lang="sr-Latn-CS" altLang="en-US" sz="2800" dirty="0"/>
              <a:t>ć</a:t>
            </a:r>
            <a:r>
              <a:rPr lang="en-US" altLang="en-US" sz="2800" dirty="0"/>
              <a:t>ava </a:t>
            </a:r>
            <a:r>
              <a:rPr lang="en-US" altLang="en-US" sz="2800" b="1" dirty="0"/>
              <a:t>da se </a:t>
            </a:r>
            <a:r>
              <a:rPr lang="en-US" altLang="en-US" sz="2800" b="1" dirty="0" err="1"/>
              <a:t>kvantifikuju</a:t>
            </a:r>
            <a:r>
              <a:rPr lang="en-US" altLang="en-US" sz="2800" b="1" dirty="0"/>
              <a:t> ne </a:t>
            </a:r>
            <a:r>
              <a:rPr lang="en-US" altLang="en-US" sz="2800" b="1" dirty="0" err="1"/>
              <a:t>samo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rezultati</a:t>
            </a:r>
            <a:r>
              <a:rPr lang="en-US" altLang="en-US" sz="2800" b="1" dirty="0"/>
              <a:t>, </a:t>
            </a:r>
            <a:r>
              <a:rPr lang="en-US" altLang="en-US" sz="2800" b="1" dirty="0" err="1"/>
              <a:t>ve</a:t>
            </a:r>
            <a:r>
              <a:rPr lang="sr-Latn-CS" altLang="en-US" sz="2800" b="1" dirty="0"/>
              <a:t>ć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i</a:t>
            </a:r>
            <a:r>
              <a:rPr lang="en-US" altLang="en-US" sz="2800" b="1" dirty="0"/>
              <a:t>  </a:t>
            </a:r>
            <a:r>
              <a:rPr lang="en-US" altLang="en-US" sz="2800" b="1" dirty="0" err="1"/>
              <a:t>procesi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koji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generiraju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rezulta</a:t>
            </a:r>
            <a:r>
              <a:rPr lang="sl-SI" altLang="en-US" sz="2800" b="1" dirty="0"/>
              <a:t>t</a:t>
            </a:r>
            <a:r>
              <a:rPr lang="en-US" altLang="en-US" sz="2800" b="1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4618559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CD88-B4C2-4904-9BD1-BD73A4A5D9E0}" type="slidenum">
              <a:rPr lang="en-US" altLang="en-US"/>
              <a:pPr/>
              <a:t>39</a:t>
            </a:fld>
            <a:endParaRPr lang="en-US" alt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dirty="0"/>
              <a:t>Prinos na dodatu </a:t>
            </a:r>
            <a:r>
              <a:rPr lang="sl-SI" altLang="en-US" dirty="0" smtClean="0"/>
              <a:t>vrijednost</a:t>
            </a:r>
            <a:endParaRPr lang="en-US" altLang="en-US" dirty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altLang="en-US" sz="2800" dirty="0" err="1"/>
              <a:t>Prinos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dodatu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vrednost</a:t>
            </a:r>
            <a:r>
              <a:rPr lang="en-US" altLang="en-US" sz="2800" dirty="0"/>
              <a:t> je </a:t>
            </a:r>
            <a:r>
              <a:rPr lang="en-US" altLang="en-US" sz="2800" i="1" dirty="0" err="1"/>
              <a:t>odnos</a:t>
            </a:r>
            <a:r>
              <a:rPr lang="en-US" altLang="en-US" sz="2800" i="1" dirty="0"/>
              <a:t> </a:t>
            </a:r>
            <a:r>
              <a:rPr lang="en-US" altLang="en-US" sz="2800" i="1" dirty="0" err="1"/>
              <a:t>izme</a:t>
            </a:r>
            <a:r>
              <a:rPr lang="sr-Latn-CS" altLang="en-US" sz="2800" i="1" dirty="0"/>
              <a:t>đ</a:t>
            </a:r>
            <a:r>
              <a:rPr lang="en-US" altLang="en-US" sz="2800" i="1" dirty="0"/>
              <a:t>u </a:t>
            </a:r>
            <a:r>
              <a:rPr lang="en-US" altLang="en-US" sz="2800" i="1" dirty="0" err="1"/>
              <a:t>profita</a:t>
            </a:r>
            <a:r>
              <a:rPr lang="en-US" altLang="en-US" sz="2800" i="1" dirty="0"/>
              <a:t>, pre </a:t>
            </a:r>
            <a:r>
              <a:rPr lang="en-US" altLang="en-US" sz="2800" i="1" dirty="0" err="1"/>
              <a:t>oporezivanja</a:t>
            </a:r>
            <a:r>
              <a:rPr lang="en-US" altLang="en-US" sz="2800" i="1" dirty="0"/>
              <a:t>, </a:t>
            </a:r>
            <a:r>
              <a:rPr lang="en-US" altLang="en-US" sz="2800" i="1" dirty="0" err="1"/>
              <a:t>i</a:t>
            </a:r>
            <a:r>
              <a:rPr lang="en-US" altLang="en-US" sz="2800" i="1" dirty="0"/>
              <a:t> </a:t>
            </a:r>
            <a:r>
              <a:rPr lang="en-US" altLang="en-US" sz="2800" i="1" dirty="0" err="1"/>
              <a:t>dodate</a:t>
            </a:r>
            <a:r>
              <a:rPr lang="en-US" altLang="en-US" sz="2800" i="1" dirty="0"/>
              <a:t> </a:t>
            </a:r>
            <a:r>
              <a:rPr lang="en-US" altLang="en-US" sz="2800" i="1" dirty="0" err="1" smtClean="0"/>
              <a:t>vr</a:t>
            </a:r>
            <a:r>
              <a:rPr lang="sr-Latn-BA" altLang="en-US" sz="2800" i="1" dirty="0" smtClean="0"/>
              <a:t>ij</a:t>
            </a:r>
            <a:r>
              <a:rPr lang="en-US" altLang="en-US" sz="2800" i="1" dirty="0" err="1" smtClean="0"/>
              <a:t>ednosti</a:t>
            </a:r>
            <a:r>
              <a:rPr lang="en-US" altLang="en-US" sz="2800" dirty="0" smtClean="0"/>
              <a:t> </a:t>
            </a:r>
            <a:endParaRPr lang="sl-SI" altLang="en-US" sz="2800" dirty="0"/>
          </a:p>
          <a:p>
            <a:pPr algn="just"/>
            <a:r>
              <a:rPr lang="en-US" altLang="en-US" sz="2800" dirty="0" err="1"/>
              <a:t>Dodata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vr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ednost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je </a:t>
            </a:r>
            <a:r>
              <a:rPr lang="en-US" altLang="en-US" sz="2800" dirty="0" err="1"/>
              <a:t>razlika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izme</a:t>
            </a:r>
            <a:r>
              <a:rPr lang="sr-Latn-CS" altLang="en-US" sz="2800" dirty="0"/>
              <a:t>đ</a:t>
            </a:r>
            <a:r>
              <a:rPr lang="en-US" altLang="en-US" sz="2800" dirty="0"/>
              <a:t>u </a:t>
            </a:r>
            <a:r>
              <a:rPr lang="en-US" altLang="en-US" sz="2800" dirty="0" err="1"/>
              <a:t>prihoda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tro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kova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svakog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segmenta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lanca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vr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ednosti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od </a:t>
            </a:r>
            <a:r>
              <a:rPr lang="en-US" altLang="en-US" sz="2800" dirty="0" err="1"/>
              <a:t>nabavke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sirovina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svih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ostalih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inputa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preko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proizvodnje</a:t>
            </a:r>
            <a:r>
              <a:rPr lang="en-US" altLang="en-US" sz="2800" dirty="0"/>
              <a:t>, do </a:t>
            </a:r>
            <a:r>
              <a:rPr lang="en-US" altLang="en-US" sz="2800" dirty="0" err="1"/>
              <a:t>distribucije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gotovih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proizvoda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krajnjim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potro</a:t>
            </a:r>
            <a:r>
              <a:rPr lang="sr-Latn-CS" altLang="en-US" sz="2800" dirty="0"/>
              <a:t>š</a:t>
            </a:r>
            <a:r>
              <a:rPr lang="en-US" altLang="en-US" sz="2800" dirty="0"/>
              <a:t>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ima</a:t>
            </a:r>
            <a:endParaRPr lang="sl-SI" altLang="en-US" sz="2800" dirty="0"/>
          </a:p>
          <a:p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78500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9C70-EA89-46C8-80C0-E723D185AB12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sz="4000" dirty="0"/>
              <a:t>R</a:t>
            </a:r>
            <a:r>
              <a:rPr lang="en-US" altLang="en-US" sz="4000" dirty="0"/>
              <a:t>a</a:t>
            </a:r>
            <a:r>
              <a:rPr lang="sr-Latn-CS" altLang="en-US" sz="4000" dirty="0"/>
              <a:t>č</a:t>
            </a:r>
            <a:r>
              <a:rPr lang="en-US" altLang="en-US" sz="4000" dirty="0" err="1"/>
              <a:t>unovodstveni</a:t>
            </a:r>
            <a:r>
              <a:rPr lang="en-US" altLang="en-US" sz="4000" dirty="0"/>
              <a:t> </a:t>
            </a:r>
            <a:r>
              <a:rPr lang="en-US" altLang="en-US" sz="4000" dirty="0" err="1"/>
              <a:t>pristup</a:t>
            </a:r>
            <a:r>
              <a:rPr lang="en-US" altLang="en-US" sz="4000" dirty="0"/>
              <a:t> </a:t>
            </a:r>
            <a:r>
              <a:rPr lang="en-US" altLang="en-US" sz="4000" dirty="0" smtClean="0"/>
              <a:t>m</a:t>
            </a:r>
            <a:r>
              <a:rPr lang="sr-Latn-BA" altLang="en-US" sz="4000" dirty="0" smtClean="0"/>
              <a:t>j</a:t>
            </a:r>
            <a:r>
              <a:rPr lang="en-US" altLang="en-US" sz="4000" dirty="0" smtClean="0"/>
              <a:t>e</a:t>
            </a:r>
            <a:r>
              <a:rPr lang="sl-SI" altLang="en-US" sz="4000" dirty="0"/>
              <a:t>r</a:t>
            </a:r>
            <a:r>
              <a:rPr lang="en-US" altLang="en-US" sz="4000" dirty="0" err="1"/>
              <a:t>enja</a:t>
            </a:r>
            <a:r>
              <a:rPr lang="en-US" altLang="en-US" sz="4000" dirty="0"/>
              <a:t> </a:t>
            </a:r>
            <a:r>
              <a:rPr lang="en-US" altLang="en-US" sz="4000" dirty="0" err="1"/>
              <a:t>rentabilnosti</a:t>
            </a:r>
            <a:endParaRPr lang="en-US" altLang="en-US" sz="4000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en-US" altLang="en-US" sz="2800" dirty="0"/>
              <a:t>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unovodstveni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pristup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m</a:t>
            </a:r>
            <a:r>
              <a:rPr lang="sr-Latn-BA" altLang="en-US" sz="2800" dirty="0" smtClean="0"/>
              <a:t>j</a:t>
            </a:r>
            <a:r>
              <a:rPr lang="en-US" altLang="en-US" sz="2800" dirty="0" err="1" smtClean="0"/>
              <a:t>erenja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rentabilnosti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zasniva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konceptu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unovodstvenog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profita</a:t>
            </a:r>
            <a:r>
              <a:rPr lang="en-US" altLang="en-US" sz="2800" dirty="0"/>
              <a:t>, a </a:t>
            </a:r>
            <a:r>
              <a:rPr lang="en-US" altLang="en-US" sz="2800" dirty="0" err="1"/>
              <a:t>rentabilnost</a:t>
            </a:r>
            <a:r>
              <a:rPr lang="en-US" altLang="en-US" sz="2800" dirty="0"/>
              <a:t> se </a:t>
            </a:r>
            <a:r>
              <a:rPr lang="en-US" altLang="en-US" sz="2800" dirty="0" smtClean="0"/>
              <a:t>m</a:t>
            </a:r>
            <a:r>
              <a:rPr lang="sr-Latn-BA" altLang="en-US" sz="2800" dirty="0" smtClean="0"/>
              <a:t>j</a:t>
            </a:r>
            <a:r>
              <a:rPr lang="en-US" altLang="en-US" sz="2800" dirty="0" err="1" smtClean="0"/>
              <a:t>eri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pore</a:t>
            </a:r>
            <a:r>
              <a:rPr lang="sr-Latn-CS" altLang="en-US" sz="2800" dirty="0"/>
              <a:t>đ</a:t>
            </a:r>
            <a:r>
              <a:rPr lang="en-US" altLang="en-US" sz="2800" dirty="0" err="1"/>
              <a:t>enjem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ostvarenog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profita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ili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prihoda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ulo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enim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sredstvima</a:t>
            </a:r>
            <a:r>
              <a:rPr lang="en-US" altLang="en-US" sz="2800" dirty="0"/>
              <a:t>, u </a:t>
            </a:r>
            <a:r>
              <a:rPr lang="en-US" altLang="en-US" sz="2800" dirty="0" err="1"/>
              <a:t>zavisnosti</a:t>
            </a:r>
            <a:r>
              <a:rPr lang="en-US" altLang="en-US" sz="2800" dirty="0"/>
              <a:t> od </a:t>
            </a:r>
            <a:r>
              <a:rPr lang="en-US" altLang="en-US" sz="2800" dirty="0" err="1"/>
              <a:t>pokazatelja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rentabilnosti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koji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izra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unava</a:t>
            </a:r>
            <a:r>
              <a:rPr lang="en-US" altLang="en-US" sz="2800" dirty="0"/>
              <a:t> </a:t>
            </a:r>
            <a:endParaRPr lang="sl-SI" altLang="en-US" sz="2800" dirty="0"/>
          </a:p>
          <a:p>
            <a:pPr algn="just">
              <a:lnSpc>
                <a:spcPct val="80000"/>
              </a:lnSpc>
            </a:pPr>
            <a:r>
              <a:rPr lang="en-US" altLang="en-US" sz="2800" dirty="0" err="1"/>
              <a:t>Podaci</a:t>
            </a:r>
            <a:r>
              <a:rPr lang="en-US" altLang="en-US" sz="2800" dirty="0"/>
              <a:t> o </a:t>
            </a:r>
            <a:r>
              <a:rPr lang="en-US" altLang="en-US" sz="2800" dirty="0" err="1"/>
              <a:t>ostvarenom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profitu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prihodu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ulo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enim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sredstvima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obezbe</a:t>
            </a:r>
            <a:r>
              <a:rPr lang="sr-Latn-CS" altLang="en-US" sz="2800" dirty="0"/>
              <a:t>đ</a:t>
            </a:r>
            <a:r>
              <a:rPr lang="en-US" altLang="en-US" sz="2800" dirty="0" err="1"/>
              <a:t>uju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iz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unovodstvenih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izv</a:t>
            </a:r>
            <a:r>
              <a:rPr lang="sr-Latn-BA" altLang="en-US" sz="2800" dirty="0" smtClean="0"/>
              <a:t>j</a:t>
            </a:r>
            <a:r>
              <a:rPr lang="en-US" altLang="en-US" sz="2800" dirty="0" smtClean="0"/>
              <a:t>e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taja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predu</a:t>
            </a:r>
            <a:r>
              <a:rPr lang="sl-SI" altLang="en-US" sz="2800" dirty="0"/>
              <a:t>z</a:t>
            </a:r>
            <a:r>
              <a:rPr lang="en-US" altLang="en-US" sz="2800" dirty="0"/>
              <a:t>e</a:t>
            </a:r>
            <a:r>
              <a:rPr lang="sr-Latn-CS" altLang="en-US" sz="2800" dirty="0"/>
              <a:t>ć</a:t>
            </a:r>
            <a:r>
              <a:rPr lang="en-US" altLang="en-US" sz="2800" dirty="0"/>
              <a:t>a, </a:t>
            </a:r>
            <a:r>
              <a:rPr lang="en-US" altLang="en-US" sz="2800" dirty="0" err="1"/>
              <a:t>odnosno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bilansa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stanja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bilansa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usp</a:t>
            </a:r>
            <a:r>
              <a:rPr lang="sr-Latn-BA" altLang="en-US" sz="2800" dirty="0" smtClean="0"/>
              <a:t>j</a:t>
            </a:r>
            <a:r>
              <a:rPr lang="en-US" altLang="en-US" sz="2800" dirty="0" err="1" smtClean="0"/>
              <a:t>eha</a:t>
            </a:r>
            <a:r>
              <a:rPr lang="en-US" altLang="en-US" sz="2800" dirty="0" smtClean="0"/>
              <a:t> 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6282101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Hvala na pažnji!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2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EC57F-C7BF-4A09-B3B5-90A3F459B371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sz="4000" dirty="0"/>
              <a:t>R</a:t>
            </a:r>
            <a:r>
              <a:rPr lang="en-US" altLang="en-US" sz="4000" dirty="0"/>
              <a:t>a</a:t>
            </a:r>
            <a:r>
              <a:rPr lang="sr-Latn-CS" altLang="en-US" sz="4000" dirty="0"/>
              <a:t>č</a:t>
            </a:r>
            <a:r>
              <a:rPr lang="en-US" altLang="en-US" sz="4000" dirty="0" err="1"/>
              <a:t>unovodstveni</a:t>
            </a:r>
            <a:r>
              <a:rPr lang="en-US" altLang="en-US" sz="4000" dirty="0"/>
              <a:t> </a:t>
            </a:r>
            <a:r>
              <a:rPr lang="en-US" altLang="en-US" sz="4000" dirty="0" err="1"/>
              <a:t>pristup</a:t>
            </a:r>
            <a:r>
              <a:rPr lang="en-US" altLang="en-US" sz="4000" dirty="0"/>
              <a:t> </a:t>
            </a:r>
            <a:r>
              <a:rPr lang="en-US" altLang="en-US" sz="4000" dirty="0" smtClean="0"/>
              <a:t>m</a:t>
            </a:r>
            <a:r>
              <a:rPr lang="sr-Latn-BA" altLang="en-US" sz="4000" dirty="0" smtClean="0"/>
              <a:t>j</a:t>
            </a:r>
            <a:r>
              <a:rPr lang="en-US" altLang="en-US" sz="4000" dirty="0" smtClean="0"/>
              <a:t>e</a:t>
            </a:r>
            <a:r>
              <a:rPr lang="sl-SI" altLang="en-US" sz="4000" dirty="0"/>
              <a:t>r</a:t>
            </a:r>
            <a:r>
              <a:rPr lang="en-US" altLang="en-US" sz="4000" dirty="0" err="1"/>
              <a:t>enja</a:t>
            </a:r>
            <a:r>
              <a:rPr lang="en-US" altLang="en-US" sz="4000" dirty="0"/>
              <a:t> </a:t>
            </a:r>
            <a:r>
              <a:rPr lang="en-US" altLang="en-US" sz="4000" dirty="0" err="1"/>
              <a:t>rentabilnosti</a:t>
            </a:r>
            <a:endParaRPr lang="en-US" altLang="en-US" sz="4000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sl-SI" altLang="en-US" dirty="0"/>
              <a:t>Koristi se </a:t>
            </a:r>
            <a:r>
              <a:rPr lang="en-US" altLang="en-US" dirty="0" err="1"/>
              <a:t>veliki</a:t>
            </a:r>
            <a:r>
              <a:rPr lang="en-US" altLang="en-US" dirty="0"/>
              <a:t> </a:t>
            </a:r>
            <a:r>
              <a:rPr lang="en-US" altLang="en-US" dirty="0" err="1"/>
              <a:t>broj</a:t>
            </a:r>
            <a:r>
              <a:rPr lang="en-US" altLang="en-US" dirty="0"/>
              <a:t> </a:t>
            </a:r>
            <a:r>
              <a:rPr lang="en-US" altLang="en-US" dirty="0" err="1"/>
              <a:t>pokazatelja</a:t>
            </a:r>
            <a:r>
              <a:rPr lang="en-US" altLang="en-US" dirty="0"/>
              <a:t> </a:t>
            </a:r>
            <a:r>
              <a:rPr lang="en-US" altLang="en-US" dirty="0" err="1"/>
              <a:t>rentabilnosti</a:t>
            </a:r>
            <a:r>
              <a:rPr lang="sl-SI" altLang="en-US" dirty="0"/>
              <a:t>,</a:t>
            </a:r>
            <a:r>
              <a:rPr lang="en-US" altLang="en-US" dirty="0"/>
              <a:t> </a:t>
            </a:r>
            <a:r>
              <a:rPr lang="en-US" altLang="en-US" dirty="0" err="1"/>
              <a:t>jer</a:t>
            </a:r>
            <a:r>
              <a:rPr lang="en-US" altLang="en-US" dirty="0"/>
              <a:t> n</a:t>
            </a:r>
            <a:r>
              <a:rPr lang="sl-SI" altLang="en-US" dirty="0"/>
              <a:t>e postoji jedan pokazatelj koji može da izrazi rentabilnost </a:t>
            </a:r>
            <a:r>
              <a:rPr lang="en-US" altLang="en-US" dirty="0" err="1"/>
              <a:t>svih</a:t>
            </a:r>
            <a:r>
              <a:rPr lang="en-US" altLang="en-US" dirty="0"/>
              <a:t> </a:t>
            </a:r>
            <a:r>
              <a:rPr lang="en-US" altLang="en-US" dirty="0" err="1"/>
              <a:t>segmenata</a:t>
            </a:r>
            <a:r>
              <a:rPr lang="en-US" altLang="en-US" dirty="0"/>
              <a:t> </a:t>
            </a:r>
            <a:r>
              <a:rPr lang="en-US" altLang="en-US" dirty="0" err="1"/>
              <a:t>poslovanja</a:t>
            </a:r>
            <a:r>
              <a:rPr lang="en-US" altLang="en-US" dirty="0"/>
              <a:t> </a:t>
            </a:r>
            <a:endParaRPr lang="sl-SI" altLang="en-US" dirty="0"/>
          </a:p>
          <a:p>
            <a:pPr algn="just"/>
            <a:r>
              <a:rPr lang="en-US" altLang="en-US" dirty="0"/>
              <a:t>U </a:t>
            </a:r>
            <a:r>
              <a:rPr lang="en-US" altLang="en-US" dirty="0" err="1"/>
              <a:t>praksi</a:t>
            </a:r>
            <a:r>
              <a:rPr lang="en-US" altLang="en-US" dirty="0"/>
              <a:t> se </a:t>
            </a:r>
            <a:r>
              <a:rPr lang="en-US" altLang="en-US" dirty="0" err="1"/>
              <a:t>naj</a:t>
            </a:r>
            <a:r>
              <a:rPr lang="sr-Latn-CS" altLang="en-US" dirty="0"/>
              <a:t>č</a:t>
            </a:r>
            <a:r>
              <a:rPr lang="en-US" altLang="en-US" dirty="0"/>
              <a:t>e</a:t>
            </a:r>
            <a:r>
              <a:rPr lang="sr-Latn-CS" altLang="en-US" dirty="0"/>
              <a:t>šć</a:t>
            </a:r>
            <a:r>
              <a:rPr lang="en-US" altLang="en-US" dirty="0"/>
              <a:t>e </a:t>
            </a:r>
            <a:r>
              <a:rPr lang="en-US" altLang="en-US" dirty="0" err="1"/>
              <a:t>koriste</a:t>
            </a:r>
            <a:r>
              <a:rPr lang="en-US" altLang="en-US" dirty="0"/>
              <a:t> </a:t>
            </a:r>
            <a:r>
              <a:rPr lang="en-US" altLang="en-US" i="1" dirty="0" err="1"/>
              <a:t>po</a:t>
            </a:r>
            <a:r>
              <a:rPr lang="sl-SI" altLang="en-US" i="1" dirty="0"/>
              <a:t>k</a:t>
            </a:r>
            <a:r>
              <a:rPr lang="en-US" altLang="en-US" i="1" dirty="0" err="1"/>
              <a:t>azatelji</a:t>
            </a:r>
            <a:r>
              <a:rPr lang="en-US" altLang="en-US" i="1" dirty="0"/>
              <a:t> </a:t>
            </a:r>
            <a:r>
              <a:rPr lang="en-US" altLang="en-US" i="1" dirty="0" err="1"/>
              <a:t>rentabilnosti</a:t>
            </a:r>
            <a:r>
              <a:rPr lang="en-US" altLang="en-US" i="1" dirty="0"/>
              <a:t> </a:t>
            </a:r>
            <a:r>
              <a:rPr lang="en-US" altLang="en-US" i="1" dirty="0" err="1"/>
              <a:t>preduze</a:t>
            </a:r>
            <a:r>
              <a:rPr lang="sr-Latn-CS" altLang="en-US" i="1" dirty="0"/>
              <a:t>ć</a:t>
            </a:r>
            <a:r>
              <a:rPr lang="en-US" altLang="en-US" i="1" dirty="0"/>
              <a:t>a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i="1" dirty="0" err="1"/>
              <a:t>pokazatelji</a:t>
            </a:r>
            <a:r>
              <a:rPr lang="en-US" altLang="en-US" i="1" dirty="0"/>
              <a:t> </a:t>
            </a:r>
            <a:r>
              <a:rPr lang="en-US" altLang="en-US" i="1" dirty="0" err="1"/>
              <a:t>rentabilnosti</a:t>
            </a:r>
            <a:r>
              <a:rPr lang="en-US" altLang="en-US" i="1" dirty="0"/>
              <a:t> </a:t>
            </a:r>
            <a:r>
              <a:rPr lang="en-US" altLang="en-US" i="1" dirty="0" err="1"/>
              <a:t>pojedinih</a:t>
            </a:r>
            <a:r>
              <a:rPr lang="en-US" altLang="en-US" i="1" dirty="0"/>
              <a:t> </a:t>
            </a:r>
            <a:r>
              <a:rPr lang="en-US" altLang="en-US" i="1" dirty="0" err="1"/>
              <a:t>poslovnih</a:t>
            </a:r>
            <a:r>
              <a:rPr lang="en-US" altLang="en-US" i="1" dirty="0"/>
              <a:t> </a:t>
            </a:r>
            <a:r>
              <a:rPr lang="en-US" altLang="en-US" i="1" dirty="0" err="1"/>
              <a:t>aktivnosti</a:t>
            </a:r>
            <a:r>
              <a:rPr lang="en-US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80293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1F0FC-6C9B-4FA1-B8B8-74171A4FA3DD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sz="4000"/>
              <a:t>P</a:t>
            </a:r>
            <a:r>
              <a:rPr lang="en-US" altLang="en-US" sz="4000"/>
              <a:t>o</a:t>
            </a:r>
            <a:r>
              <a:rPr lang="sl-SI" altLang="en-US" sz="4000"/>
              <a:t>k</a:t>
            </a:r>
            <a:r>
              <a:rPr lang="en-US" altLang="en-US" sz="4000"/>
              <a:t>azatelji rentabilnosti preduze</a:t>
            </a:r>
            <a:r>
              <a:rPr lang="sr-Latn-CS" altLang="en-US" sz="4000"/>
              <a:t>ć</a:t>
            </a:r>
            <a:r>
              <a:rPr lang="en-US" altLang="en-US" sz="4000"/>
              <a:t>a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81000" indent="-381000" algn="just">
              <a:lnSpc>
                <a:spcPct val="80000"/>
              </a:lnSpc>
            </a:pPr>
            <a:r>
              <a:rPr lang="en-US" altLang="en-US" sz="2400" dirty="0" err="1"/>
              <a:t>Cilj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m</a:t>
            </a:r>
            <a:r>
              <a:rPr lang="sr-Latn-BA" altLang="en-US" sz="2400" dirty="0" smtClean="0"/>
              <a:t>j</a:t>
            </a:r>
            <a:r>
              <a:rPr lang="en-US" altLang="en-US" sz="2400" dirty="0" err="1" smtClean="0"/>
              <a:t>erenja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rentabi</a:t>
            </a:r>
            <a:r>
              <a:rPr lang="sl-SI" altLang="en-US" sz="2400" dirty="0"/>
              <a:t>ln</a:t>
            </a:r>
            <a:r>
              <a:rPr lang="en-US" altLang="en-US" sz="2400" dirty="0" err="1"/>
              <a:t>osti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 je da se </a:t>
            </a:r>
            <a:r>
              <a:rPr lang="en-US" altLang="en-US" sz="2400" i="1" dirty="0" err="1"/>
              <a:t>kvantifikuje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efikasnost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upravljanja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ukupnom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imovinom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preduze</a:t>
            </a:r>
            <a:r>
              <a:rPr lang="sr-Latn-CS" altLang="en-US" sz="2400" i="1" dirty="0"/>
              <a:t>ć</a:t>
            </a:r>
            <a:r>
              <a:rPr lang="en-US" altLang="en-US" sz="2400" i="1" dirty="0"/>
              <a:t>a</a:t>
            </a:r>
            <a:endParaRPr lang="sl-SI" altLang="en-US" sz="2400" i="1" dirty="0"/>
          </a:p>
          <a:p>
            <a:pPr marL="381000" indent="-381000" algn="just">
              <a:lnSpc>
                <a:spcPct val="80000"/>
              </a:lnSpc>
            </a:pPr>
            <a:r>
              <a:rPr lang="en-US" altLang="en-US" sz="2400" dirty="0" err="1"/>
              <a:t>Pokazatelji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rentabilnosti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 </a:t>
            </a:r>
            <a:r>
              <a:rPr lang="en-US" altLang="en-US" sz="2400" dirty="0" err="1"/>
              <a:t>su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indikatori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njegove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zara</a:t>
            </a:r>
            <a:r>
              <a:rPr lang="sr-Latn-CS" altLang="en-US" sz="2400" dirty="0"/>
              <a:t>đ</a:t>
            </a:r>
            <a:r>
              <a:rPr lang="en-US" altLang="en-US" sz="2400" dirty="0" err="1"/>
              <a:t>iva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ke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sposobnosti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pokazuju</a:t>
            </a:r>
            <a:r>
              <a:rPr lang="en-US" altLang="en-US" sz="2400" dirty="0"/>
              <a:t> da li se </a:t>
            </a:r>
            <a:r>
              <a:rPr lang="en-US" altLang="en-US" sz="2400" dirty="0" err="1"/>
              <a:t>ulo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ena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efikasno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koriste</a:t>
            </a:r>
            <a:endParaRPr lang="sl-SI" altLang="en-US" sz="2400" dirty="0"/>
          </a:p>
          <a:p>
            <a:pPr marL="381000" indent="-381000" algn="just">
              <a:lnSpc>
                <a:spcPct val="80000"/>
              </a:lnSpc>
            </a:pPr>
            <a:r>
              <a:rPr lang="sl-SI" altLang="en-US" sz="2400" dirty="0"/>
              <a:t>P</a:t>
            </a:r>
            <a:r>
              <a:rPr lang="en-US" altLang="en-US" sz="2400" dirty="0" err="1"/>
              <a:t>okazatelji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rentabilnosti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 </a:t>
            </a:r>
            <a:r>
              <a:rPr lang="en-US" altLang="en-US" sz="2400" dirty="0" err="1"/>
              <a:t>su</a:t>
            </a:r>
            <a:r>
              <a:rPr lang="en-US" altLang="en-US" sz="2400" dirty="0"/>
              <a:t>: </a:t>
            </a:r>
          </a:p>
          <a:p>
            <a:pPr marL="655320" lvl="1" indent="-381000" algn="just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sl-SI" altLang="en-US" sz="2200" dirty="0"/>
              <a:t>N</a:t>
            </a:r>
            <a:r>
              <a:rPr lang="en-US" altLang="en-US" sz="2200" dirty="0" err="1"/>
              <a:t>eto</a:t>
            </a:r>
            <a:r>
              <a:rPr lang="en-US" altLang="en-US" sz="2200" dirty="0"/>
              <a:t> </a:t>
            </a:r>
            <a:r>
              <a:rPr lang="en-US" altLang="en-US" sz="2200" dirty="0" err="1"/>
              <a:t>rentabilnost</a:t>
            </a:r>
            <a:r>
              <a:rPr lang="en-US" altLang="en-US" sz="2200" dirty="0"/>
              <a:t> </a:t>
            </a:r>
          </a:p>
          <a:p>
            <a:pPr marL="655320" lvl="1" indent="-381000" algn="just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sl-SI" altLang="en-US" sz="2200" dirty="0"/>
              <a:t>P</a:t>
            </a:r>
            <a:r>
              <a:rPr lang="en-US" altLang="en-US" sz="2200" dirty="0" err="1"/>
              <a:t>rinos</a:t>
            </a:r>
            <a:r>
              <a:rPr lang="en-US" altLang="en-US" sz="2200" dirty="0"/>
              <a:t> </a:t>
            </a:r>
            <a:r>
              <a:rPr lang="en-US" altLang="en-US" sz="2200" dirty="0" err="1"/>
              <a:t>na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ukupna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sredstva</a:t>
            </a:r>
            <a:endParaRPr lang="en-US" altLang="en-US" sz="2200" dirty="0"/>
          </a:p>
          <a:p>
            <a:pPr marL="655320" lvl="1" indent="-381000" algn="just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sl-SI" altLang="en-US" sz="2200" dirty="0"/>
              <a:t>P</a:t>
            </a:r>
            <a:r>
              <a:rPr lang="en-US" altLang="en-US" sz="2200" dirty="0" err="1"/>
              <a:t>rinos</a:t>
            </a:r>
            <a:r>
              <a:rPr lang="en-US" altLang="en-US" sz="2200" dirty="0"/>
              <a:t> </a:t>
            </a:r>
            <a:r>
              <a:rPr lang="en-US" altLang="en-US" sz="2200" dirty="0" err="1"/>
              <a:t>na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vlasni</a:t>
            </a:r>
            <a:r>
              <a:rPr lang="sr-Latn-CS" altLang="en-US" sz="2200" dirty="0"/>
              <a:t>č</a:t>
            </a:r>
            <a:r>
              <a:rPr lang="en-US" altLang="en-US" sz="2200" dirty="0" err="1"/>
              <a:t>ki</a:t>
            </a:r>
            <a:r>
              <a:rPr lang="en-US" altLang="en-US" sz="2200" dirty="0"/>
              <a:t> </a:t>
            </a:r>
            <a:r>
              <a:rPr lang="en-US" altLang="en-US" sz="2200" dirty="0" err="1"/>
              <a:t>kapital</a:t>
            </a:r>
            <a:endParaRPr lang="en-US" altLang="en-US" sz="2200" dirty="0"/>
          </a:p>
          <a:p>
            <a:pPr marL="655320" lvl="1" indent="-381000" algn="just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sl-SI" altLang="en-US" sz="2200" dirty="0"/>
              <a:t>P</a:t>
            </a:r>
            <a:r>
              <a:rPr lang="en-US" altLang="en-US" sz="2200" dirty="0" err="1"/>
              <a:t>rihod</a:t>
            </a:r>
            <a:r>
              <a:rPr lang="en-US" altLang="en-US" sz="2200" dirty="0"/>
              <a:t> </a:t>
            </a:r>
            <a:r>
              <a:rPr lang="en-US" altLang="en-US" sz="2200" dirty="0" err="1"/>
              <a:t>po</a:t>
            </a:r>
            <a:r>
              <a:rPr lang="en-US" altLang="en-US" sz="2200" dirty="0"/>
              <a:t> </a:t>
            </a:r>
            <a:r>
              <a:rPr lang="en-US" altLang="en-US" sz="2200" dirty="0" err="1"/>
              <a:t>akciji</a:t>
            </a: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2424203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A121D-E25F-4A10-A75A-07D6CD33F2E2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N</a:t>
            </a:r>
            <a:r>
              <a:rPr lang="en-US" altLang="en-US"/>
              <a:t>eto rentabilnost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en-US" altLang="en-US" sz="2400" dirty="0" err="1"/>
              <a:t>Neto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rentabilnost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unava</a:t>
            </a:r>
            <a:r>
              <a:rPr lang="en-US" altLang="en-US" sz="2400" dirty="0"/>
              <a:t> se </a:t>
            </a:r>
            <a:r>
              <a:rPr lang="en-US" altLang="en-US" sz="2400" dirty="0" err="1"/>
              <a:t>deljenjem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profita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posl</a:t>
            </a:r>
            <a:r>
              <a:rPr lang="sr-Latn-RS" altLang="en-US" sz="2400" dirty="0" smtClean="0"/>
              <a:t>ij</a:t>
            </a:r>
            <a:r>
              <a:rPr lang="en-US" altLang="en-US" sz="2400" dirty="0" smtClean="0"/>
              <a:t>e </a:t>
            </a:r>
            <a:r>
              <a:rPr lang="en-US" altLang="en-US" sz="2400" dirty="0" err="1"/>
              <a:t>oporezivanja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sa</a:t>
            </a:r>
            <a:r>
              <a:rPr lang="en-US" altLang="en-US" sz="2400" dirty="0"/>
              <a:t>  </a:t>
            </a:r>
            <a:r>
              <a:rPr lang="en-US" altLang="en-US" sz="2400" dirty="0" err="1"/>
              <a:t>prodajom</a:t>
            </a:r>
            <a:endParaRPr lang="en-US" altLang="en-US" sz="2400" dirty="0"/>
          </a:p>
          <a:p>
            <a:pPr algn="just">
              <a:lnSpc>
                <a:spcPct val="80000"/>
              </a:lnSpc>
            </a:pPr>
            <a:r>
              <a:rPr lang="en-US" altLang="en-US" sz="2400" dirty="0" err="1"/>
              <a:t>Neto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rentabilnost</a:t>
            </a:r>
            <a:r>
              <a:rPr lang="en-US" altLang="en-US" sz="2400" dirty="0"/>
              <a:t> se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ž</a:t>
            </a:r>
            <a:r>
              <a:rPr lang="en-US" altLang="en-US" sz="2400" dirty="0"/>
              <a:t>ava u </a:t>
            </a:r>
            <a:r>
              <a:rPr lang="en-US" altLang="en-US" sz="2400" dirty="0" err="1"/>
              <a:t>procentima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pokazuje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prinos</a:t>
            </a:r>
            <a:r>
              <a:rPr lang="en-US" altLang="en-US" sz="2400" dirty="0"/>
              <a:t> od </a:t>
            </a:r>
            <a:r>
              <a:rPr lang="en-US" altLang="en-US" sz="2400" dirty="0" err="1"/>
              <a:t>prodaje</a:t>
            </a:r>
            <a:r>
              <a:rPr lang="sl-SI" altLang="en-US" sz="2400" dirty="0"/>
              <a:t>, odnosno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kolik</a:t>
            </a:r>
            <a:r>
              <a:rPr lang="sl-SI" altLang="en-US" sz="2400" dirty="0"/>
              <a:t>o</a:t>
            </a:r>
            <a:r>
              <a:rPr lang="en-US" altLang="en-US" sz="2400" dirty="0"/>
              <a:t> se profit</a:t>
            </a:r>
            <a:r>
              <a:rPr lang="sl-SI" altLang="en-US" sz="2400" dirty="0"/>
              <a:t>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ostvari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svaki</a:t>
            </a:r>
            <a:r>
              <a:rPr lang="sr-Latn-RS" altLang="en-US" sz="2400" dirty="0"/>
              <a:t> </a:t>
            </a:r>
            <a:r>
              <a:rPr lang="sr-Latn-RS" altLang="en-US" sz="2400" dirty="0" smtClean="0"/>
              <a:t>KM</a:t>
            </a:r>
            <a:r>
              <a:rPr lang="en-US" altLang="en-US" sz="2400" dirty="0" smtClean="0"/>
              <a:t> </a:t>
            </a:r>
            <a:r>
              <a:rPr lang="en-US" altLang="en-US" sz="2400" dirty="0"/>
              <a:t>od </a:t>
            </a:r>
            <a:r>
              <a:rPr lang="en-US" altLang="en-US" sz="2400" dirty="0" err="1"/>
              <a:t>prodaje</a:t>
            </a:r>
            <a:r>
              <a:rPr lang="en-US" altLang="en-US" sz="2400" dirty="0"/>
              <a:t> </a:t>
            </a:r>
            <a:endParaRPr lang="sl-SI" altLang="en-US" sz="2400" dirty="0"/>
          </a:p>
          <a:p>
            <a:pPr algn="just">
              <a:lnSpc>
                <a:spcPct val="80000"/>
              </a:lnSpc>
            </a:pPr>
            <a:r>
              <a:rPr lang="sl-SI" altLang="en-US" sz="2400" dirty="0"/>
              <a:t>N</a:t>
            </a:r>
            <a:r>
              <a:rPr lang="en-US" altLang="en-US" sz="2400" dirty="0" err="1"/>
              <a:t>eto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rentabilnost</a:t>
            </a:r>
            <a:r>
              <a:rPr lang="en-US" altLang="en-US" sz="2400" dirty="0"/>
              <a:t> je instrument </a:t>
            </a:r>
            <a:r>
              <a:rPr lang="en-US" altLang="en-US" sz="2400" dirty="0" err="1"/>
              <a:t>politike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prodaje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zato</a:t>
            </a:r>
            <a:r>
              <a:rPr lang="en-US" altLang="en-US" sz="2400" dirty="0"/>
              <a:t> </a:t>
            </a:r>
            <a:r>
              <a:rPr lang="sr-Latn-CS" altLang="en-US" sz="2400" dirty="0"/>
              <a:t>š</a:t>
            </a:r>
            <a:r>
              <a:rPr lang="en-US" altLang="en-US" sz="2400" dirty="0"/>
              <a:t>to </a:t>
            </a:r>
            <a:r>
              <a:rPr lang="en-US" altLang="en-US" sz="2400" dirty="0" err="1"/>
              <a:t>pokazuje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sposobnost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 da </a:t>
            </a:r>
            <a:r>
              <a:rPr lang="en-US" altLang="en-US" sz="2400" dirty="0" err="1"/>
              <a:t>proizvodi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prodaje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rentabilne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proizvode</a:t>
            </a:r>
            <a:endParaRPr lang="sl-SI" altLang="en-US" sz="2400" dirty="0"/>
          </a:p>
          <a:p>
            <a:pPr algn="just">
              <a:lnSpc>
                <a:spcPct val="80000"/>
              </a:lnSpc>
            </a:pPr>
            <a:r>
              <a:rPr lang="en-US" altLang="en-US" sz="2400" dirty="0" err="1"/>
              <a:t>Neto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rentabilnost</a:t>
            </a:r>
            <a:r>
              <a:rPr lang="en-US" altLang="en-US" sz="2400" dirty="0"/>
              <a:t> je </a:t>
            </a:r>
            <a:r>
              <a:rPr lang="en-US" altLang="en-US" sz="2400" dirty="0" err="1"/>
              <a:t>indikator</a:t>
            </a:r>
            <a:r>
              <a:rPr lang="en-US" altLang="en-US" sz="2400" dirty="0"/>
              <a:t> da li </a:t>
            </a:r>
            <a:r>
              <a:rPr lang="en-US" altLang="en-US" sz="2400" dirty="0" err="1"/>
              <a:t>su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proizvodi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prihva</a:t>
            </a:r>
            <a:r>
              <a:rPr lang="sr-Latn-CS" altLang="en-US" sz="2400" dirty="0"/>
              <a:t>ć</a:t>
            </a:r>
            <a:r>
              <a:rPr lang="en-US" altLang="en-US" sz="2400" dirty="0" err="1"/>
              <a:t>eni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tr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i</a:t>
            </a:r>
            <a:r>
              <a:rPr lang="sr-Latn-CS" altLang="en-US" sz="2400" dirty="0"/>
              <a:t>š</a:t>
            </a:r>
            <a:r>
              <a:rPr lang="en-US" altLang="en-US" sz="2400" dirty="0" err="1"/>
              <a:t>tu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ili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treba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zameniti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proizvodima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koji</a:t>
            </a:r>
            <a:r>
              <a:rPr lang="en-US" altLang="en-US" sz="2400" dirty="0"/>
              <a:t> </a:t>
            </a:r>
            <a:r>
              <a:rPr lang="sr-Latn-CS" altLang="en-US" sz="2400" dirty="0"/>
              <a:t>ć</a:t>
            </a:r>
            <a:r>
              <a:rPr lang="en-US" altLang="en-US" sz="2400" dirty="0"/>
              <a:t>e </a:t>
            </a:r>
            <a:r>
              <a:rPr lang="en-US" altLang="en-US" sz="2400" dirty="0" err="1"/>
              <a:t>omogu</a:t>
            </a:r>
            <a:r>
              <a:rPr lang="sr-Latn-CS" altLang="en-US" sz="2400" dirty="0"/>
              <a:t>ć</a:t>
            </a:r>
            <a:r>
              <a:rPr lang="en-US" altLang="en-US" sz="2400" dirty="0" err="1"/>
              <a:t>iti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ve</a:t>
            </a:r>
            <a:r>
              <a:rPr lang="sr-Latn-CS" altLang="en-US" sz="2400" dirty="0"/>
              <a:t>ć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prinos</a:t>
            </a:r>
            <a:r>
              <a:rPr lang="en-US" altLang="en-US" sz="2400" dirty="0"/>
              <a:t> od </a:t>
            </a:r>
            <a:r>
              <a:rPr lang="en-US" altLang="en-US" sz="2400" dirty="0" err="1"/>
              <a:t>prodaje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rast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neto</a:t>
            </a:r>
            <a:r>
              <a:rPr lang="en-US" altLang="en-US" sz="2400" dirty="0"/>
              <a:t> re</a:t>
            </a:r>
            <a:r>
              <a:rPr lang="sl-SI" altLang="en-US" sz="2400" dirty="0"/>
              <a:t>nabiliteta</a:t>
            </a:r>
            <a:r>
              <a:rPr lang="en-US" alt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6985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21F7-C58E-49B6-B267-AF4A86C4F865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P</a:t>
            </a:r>
            <a:r>
              <a:rPr lang="en-US" altLang="en-US"/>
              <a:t>rinos na ukupna sredstva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en-US" altLang="en-US" sz="2400" dirty="0" err="1"/>
              <a:t>Prinos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ukupna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sredstva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unava</a:t>
            </a:r>
            <a:r>
              <a:rPr lang="en-US" altLang="en-US" sz="2400" dirty="0"/>
              <a:t> se </a:t>
            </a:r>
            <a:r>
              <a:rPr lang="en-US" altLang="en-US" sz="2400" dirty="0" smtClean="0"/>
              <a:t>d</a:t>
            </a:r>
            <a:r>
              <a:rPr lang="sr-Latn-BA" altLang="en-US" sz="2400" dirty="0" smtClean="0"/>
              <a:t>ij</a:t>
            </a:r>
            <a:r>
              <a:rPr lang="en-US" altLang="en-US" sz="2400" dirty="0" err="1" smtClean="0"/>
              <a:t>eljenjem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profita</a:t>
            </a:r>
            <a:r>
              <a:rPr lang="en-US" altLang="en-US" sz="2400" dirty="0"/>
              <a:t>, </a:t>
            </a:r>
            <a:r>
              <a:rPr lang="en-US" altLang="en-US" sz="2400" dirty="0" err="1" smtClean="0"/>
              <a:t>posl</a:t>
            </a:r>
            <a:r>
              <a:rPr lang="sr-Latn-BA" altLang="en-US" sz="2400" dirty="0" smtClean="0"/>
              <a:t>ij</a:t>
            </a:r>
            <a:r>
              <a:rPr lang="en-US" altLang="en-US" sz="2400" dirty="0" smtClean="0"/>
              <a:t>e </a:t>
            </a:r>
            <a:r>
              <a:rPr lang="en-US" altLang="en-US" sz="2400" dirty="0" err="1"/>
              <a:t>oporezivanja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sa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ukupnim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sredstvima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</a:t>
            </a:r>
          </a:p>
          <a:p>
            <a:pPr algn="just">
              <a:lnSpc>
                <a:spcPct val="90000"/>
              </a:lnSpc>
            </a:pPr>
            <a:r>
              <a:rPr lang="en-US" altLang="en-US" sz="2400" dirty="0" err="1"/>
              <a:t>Prinos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ukupna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sredstva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ž</a:t>
            </a:r>
            <a:r>
              <a:rPr lang="en-US" altLang="en-US" sz="2400" dirty="0"/>
              <a:t>ava se u </a:t>
            </a:r>
            <a:r>
              <a:rPr lang="en-US" altLang="en-US" sz="2400" dirty="0" err="1"/>
              <a:t>procentima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</a:t>
            </a:r>
            <a:r>
              <a:rPr lang="sl-SI" altLang="en-US" sz="2400" dirty="0"/>
              <a:t>s</a:t>
            </a:r>
            <a:r>
              <a:rPr lang="en-US" altLang="en-US" sz="2400" dirty="0" err="1"/>
              <a:t>tavlja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naj</a:t>
            </a:r>
            <a:r>
              <a:rPr lang="sr-Latn-CS" altLang="en-US" sz="2400" dirty="0"/>
              <a:t>š</a:t>
            </a:r>
            <a:r>
              <a:rPr lang="en-US" altLang="en-US" sz="2400" dirty="0"/>
              <a:t>ire </a:t>
            </a:r>
            <a:r>
              <a:rPr lang="en-US" altLang="en-US" sz="2400" dirty="0" smtClean="0"/>
              <a:t>m</a:t>
            </a:r>
            <a:r>
              <a:rPr lang="sr-Latn-BA" altLang="en-US" sz="2400" dirty="0" smtClean="0"/>
              <a:t>j</a:t>
            </a:r>
            <a:r>
              <a:rPr lang="en-US" altLang="en-US" sz="2400" dirty="0" err="1" smtClean="0"/>
              <a:t>erilo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rentabililiteta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a, </a:t>
            </a:r>
            <a:r>
              <a:rPr lang="en-US" altLang="en-US" sz="2400" dirty="0" err="1"/>
              <a:t>zato</a:t>
            </a:r>
            <a:r>
              <a:rPr lang="en-US" altLang="en-US" sz="2400" dirty="0"/>
              <a:t> </a:t>
            </a:r>
            <a:r>
              <a:rPr lang="sr-Latn-CS" altLang="en-US" sz="2400" dirty="0"/>
              <a:t>š</a:t>
            </a:r>
            <a:r>
              <a:rPr lang="en-US" altLang="en-US" sz="2400" dirty="0"/>
              <a:t>to </a:t>
            </a:r>
            <a:r>
              <a:rPr lang="en-US" altLang="en-US" sz="2400" dirty="0" err="1"/>
              <a:t>pokazuje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prinos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vlasnika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kreditora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ukupno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ulo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ena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</a:t>
            </a:r>
            <a:r>
              <a:rPr lang="sl-SI" altLang="en-US" sz="2400" dirty="0"/>
              <a:t>s</a:t>
            </a:r>
            <a:r>
              <a:rPr lang="en-US" altLang="en-US" sz="2400" dirty="0" err="1"/>
              <a:t>tava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tj</a:t>
            </a:r>
            <a:r>
              <a:rPr lang="en-US" altLang="en-US" sz="2400" dirty="0"/>
              <a:t>.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sredstva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koja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obezb</a:t>
            </a:r>
            <a:r>
              <a:rPr lang="sr-Latn-BA" altLang="en-US" sz="2400" dirty="0" smtClean="0"/>
              <a:t>ij</a:t>
            </a:r>
            <a:r>
              <a:rPr lang="en-US" altLang="en-US" sz="2400" dirty="0" err="1" smtClean="0"/>
              <a:t>edi</a:t>
            </a:r>
            <a:r>
              <a:rPr lang="sl-SI" altLang="en-US" sz="2400" dirty="0"/>
              <a:t>l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vlasni</a:t>
            </a:r>
            <a:r>
              <a:rPr lang="sl-SI" altLang="en-US" sz="2400" dirty="0"/>
              <a:t>c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kreditori</a:t>
            </a:r>
            <a:endParaRPr lang="sl-SI" altLang="en-US" sz="2400" dirty="0"/>
          </a:p>
          <a:p>
            <a:pPr algn="just">
              <a:lnSpc>
                <a:spcPct val="90000"/>
              </a:lnSpc>
            </a:pPr>
            <a:r>
              <a:rPr lang="en-US" altLang="en-US" sz="2400" dirty="0" err="1"/>
              <a:t>Prinos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ukupna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sredstva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dovodi</a:t>
            </a:r>
            <a:r>
              <a:rPr lang="en-US" altLang="en-US" sz="2400" dirty="0"/>
              <a:t> u </a:t>
            </a:r>
            <a:r>
              <a:rPr lang="en-US" altLang="en-US" sz="2400" dirty="0" err="1"/>
              <a:t>odnos</a:t>
            </a:r>
            <a:r>
              <a:rPr lang="en-US" altLang="en-US" sz="2400" dirty="0"/>
              <a:t> profit, </a:t>
            </a:r>
            <a:r>
              <a:rPr lang="en-US" altLang="en-US" sz="2400" dirty="0" err="1"/>
              <a:t>koji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stoji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raspolaganju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raspod</a:t>
            </a:r>
            <a:r>
              <a:rPr lang="sr-Latn-BA" altLang="en-US" sz="2400" dirty="0" smtClean="0"/>
              <a:t>j</a:t>
            </a:r>
            <a:r>
              <a:rPr lang="en-US" altLang="en-US" sz="2400" dirty="0" err="1" smtClean="0"/>
              <a:t>elu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vlasnicima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kreditorima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sa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ukupnim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sredstvima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ž</a:t>
            </a:r>
            <a:r>
              <a:rPr lang="en-US" altLang="en-US" sz="2400" dirty="0"/>
              <a:t>ava </a:t>
            </a:r>
            <a:r>
              <a:rPr lang="en-US" altLang="en-US" sz="2400" dirty="0" err="1"/>
              <a:t>prinos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knjigovodstvenu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vr</a:t>
            </a:r>
            <a:r>
              <a:rPr lang="sr-Latn-BA" altLang="en-US" sz="2400" dirty="0" smtClean="0"/>
              <a:t>ij</a:t>
            </a:r>
            <a:r>
              <a:rPr lang="en-US" altLang="en-US" sz="2400" dirty="0" err="1" smtClean="0"/>
              <a:t>ednost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ukupnih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274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ED440-40F0-44F4-9C3D-10120D806ACC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P</a:t>
            </a:r>
            <a:r>
              <a:rPr lang="en-US" altLang="en-US"/>
              <a:t>rinos na vlasni</a:t>
            </a:r>
            <a:r>
              <a:rPr lang="sr-Latn-CS" altLang="en-US"/>
              <a:t>č</a:t>
            </a:r>
            <a:r>
              <a:rPr lang="en-US" altLang="en-US"/>
              <a:t>ki kapital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en-US" altLang="en-US" sz="2800" dirty="0" err="1"/>
              <a:t>Prinos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vlasni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ki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</a:t>
            </a:r>
            <a:r>
              <a:rPr lang="en-US" altLang="en-US" sz="2800" dirty="0"/>
              <a:t> je </a:t>
            </a:r>
            <a:r>
              <a:rPr lang="en-US" altLang="en-US" sz="2800" dirty="0" err="1"/>
              <a:t>odnos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izme</a:t>
            </a:r>
            <a:r>
              <a:rPr lang="sr-Latn-CS" altLang="en-US" sz="2800" dirty="0"/>
              <a:t>đ</a:t>
            </a:r>
            <a:r>
              <a:rPr lang="en-US" altLang="en-US" sz="2800" dirty="0"/>
              <a:t>u </a:t>
            </a:r>
            <a:r>
              <a:rPr lang="en-US" altLang="en-US" sz="2800" dirty="0" err="1"/>
              <a:t>profita</a:t>
            </a:r>
            <a:r>
              <a:rPr lang="en-US" altLang="en-US" sz="2800" dirty="0"/>
              <a:t>, </a:t>
            </a:r>
            <a:r>
              <a:rPr lang="en-US" altLang="en-US" sz="2800" dirty="0" err="1" smtClean="0"/>
              <a:t>posl</a:t>
            </a:r>
            <a:r>
              <a:rPr lang="sr-Latn-BA" altLang="en-US" sz="2800" dirty="0" smtClean="0"/>
              <a:t>ij</a:t>
            </a:r>
            <a:r>
              <a:rPr lang="en-US" altLang="en-US" sz="2800" dirty="0" smtClean="0"/>
              <a:t>e </a:t>
            </a:r>
            <a:r>
              <a:rPr lang="en-US" altLang="en-US" sz="2800" dirty="0" err="1"/>
              <a:t>oporezivanja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vlasni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kog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ili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akcionarskog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izra</a:t>
            </a:r>
            <a:r>
              <a:rPr lang="sr-Latn-CS" altLang="en-US" sz="2800" dirty="0"/>
              <a:t>ž</a:t>
            </a:r>
            <a:r>
              <a:rPr lang="en-US" altLang="en-US" sz="2800" dirty="0"/>
              <a:t>ava </a:t>
            </a:r>
            <a:r>
              <a:rPr lang="en-US" altLang="en-US" sz="2800" dirty="0" err="1"/>
              <a:t>prinos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knjigovodstvenu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vr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ednost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vlasni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kog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preduze</a:t>
            </a:r>
            <a:r>
              <a:rPr lang="sr-Latn-CS" altLang="en-US" sz="2800" dirty="0"/>
              <a:t>ć</a:t>
            </a:r>
            <a:r>
              <a:rPr lang="en-US" altLang="en-US" sz="2800" dirty="0"/>
              <a:t>a </a:t>
            </a:r>
            <a:r>
              <a:rPr lang="sl-SI" altLang="en-US" sz="2800" dirty="0"/>
              <a:t>(v</a:t>
            </a:r>
            <a:r>
              <a:rPr lang="en-US" altLang="en-US" sz="2800" dirty="0" err="1"/>
              <a:t>lasni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ki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sastoji</a:t>
            </a:r>
            <a:r>
              <a:rPr lang="en-US" altLang="en-US" sz="2800" dirty="0"/>
              <a:t> se od obi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akcija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dodatno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upla</a:t>
            </a:r>
            <a:r>
              <a:rPr lang="sr-Latn-CS" altLang="en-US" sz="2800" dirty="0"/>
              <a:t>ć</a:t>
            </a:r>
            <a:r>
              <a:rPr lang="en-US" altLang="en-US" sz="2800" dirty="0" err="1"/>
              <a:t>enog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zadr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anog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profita</a:t>
            </a:r>
            <a:r>
              <a:rPr lang="sl-SI" altLang="en-US" sz="2800" dirty="0"/>
              <a:t>)</a:t>
            </a:r>
            <a:r>
              <a:rPr lang="en-US" altLang="en-US" sz="2800" dirty="0"/>
              <a:t> </a:t>
            </a:r>
            <a:endParaRPr lang="sl-SI" altLang="en-US" sz="2800" dirty="0"/>
          </a:p>
          <a:p>
            <a:pPr algn="just">
              <a:lnSpc>
                <a:spcPct val="80000"/>
              </a:lnSpc>
            </a:pPr>
            <a:r>
              <a:rPr lang="en-US" altLang="en-US" sz="2800" dirty="0" err="1"/>
              <a:t>Prinos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vlasni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ki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pokazuje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prinos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koji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ostvarili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vlasnici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ulo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eni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</a:t>
            </a:r>
            <a:r>
              <a:rPr lang="en-US" altLang="en-US" sz="2800" dirty="0"/>
              <a:t> </a:t>
            </a:r>
            <a:endParaRPr lang="sl-SI" altLang="en-US" sz="2800" dirty="0"/>
          </a:p>
          <a:p>
            <a:pPr algn="just">
              <a:lnSpc>
                <a:spcPct val="80000"/>
              </a:lnSpc>
            </a:pPr>
            <a:r>
              <a:rPr lang="en-US" altLang="en-US" sz="2800" dirty="0" err="1"/>
              <a:t>Prinos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vlasni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ki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</a:t>
            </a:r>
            <a:r>
              <a:rPr lang="en-US" altLang="en-US" sz="2800" dirty="0"/>
              <a:t> je </a:t>
            </a:r>
            <a:r>
              <a:rPr lang="en-US" altLang="en-US" sz="2800" dirty="0" err="1"/>
              <a:t>jedan</a:t>
            </a:r>
            <a:r>
              <a:rPr lang="en-US" altLang="en-US" sz="2800" dirty="0"/>
              <a:t> od </a:t>
            </a:r>
            <a:r>
              <a:rPr lang="en-US" altLang="en-US" sz="2800" dirty="0" err="1"/>
              <a:t>osnovnih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m</a:t>
            </a:r>
            <a:r>
              <a:rPr lang="sr-Latn-BA" altLang="en-US" sz="2800" dirty="0" smtClean="0"/>
              <a:t>j</a:t>
            </a:r>
            <a:r>
              <a:rPr lang="en-US" altLang="en-US" sz="2800" dirty="0" err="1" smtClean="0"/>
              <a:t>erila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rentabiliteta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efikasnosti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upotrebe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ulo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enog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iz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ugla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vlasnika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pred</a:t>
            </a:r>
            <a:r>
              <a:rPr lang="sl-SI" altLang="en-US" sz="2800" dirty="0"/>
              <a:t>u</a:t>
            </a:r>
            <a:r>
              <a:rPr lang="en-US" altLang="en-US" sz="2800" dirty="0" err="1"/>
              <a:t>ze</a:t>
            </a:r>
            <a:r>
              <a:rPr lang="sr-Latn-CS" altLang="en-US" sz="2800" dirty="0"/>
              <a:t>ć</a:t>
            </a:r>
            <a:r>
              <a:rPr lang="en-US" altLang="en-US" sz="2800" dirty="0"/>
              <a:t>a </a:t>
            </a:r>
          </a:p>
        </p:txBody>
      </p:sp>
    </p:spTree>
    <p:extLst>
      <p:ext uri="{BB962C8B-B14F-4D97-AF65-F5344CB8AC3E}">
        <p14:creationId xmlns:p14="http://schemas.microsoft.com/office/powerpoint/2010/main" val="4058290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93</TotalTime>
  <Words>3155</Words>
  <Application>Microsoft Office PowerPoint</Application>
  <PresentationFormat>Widescreen</PresentationFormat>
  <Paragraphs>196</Paragraphs>
  <Slides>40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Cambria</vt:lpstr>
      <vt:lpstr>Rockwell</vt:lpstr>
      <vt:lpstr>Rockwell Condensed</vt:lpstr>
      <vt:lpstr>Wingdings</vt:lpstr>
      <vt:lpstr>Wood Type</vt:lpstr>
      <vt:lpstr>Photo Editor Photo</vt:lpstr>
      <vt:lpstr>Rentabilnost</vt:lpstr>
      <vt:lpstr>Značenje i značaj rentabilnosti</vt:lpstr>
      <vt:lpstr>Merenje rentabilnosti</vt:lpstr>
      <vt:lpstr>Računovodstveni pristup mjerenja rentabilnosti</vt:lpstr>
      <vt:lpstr>Računovodstveni pristup mjerenja rentabilnosti</vt:lpstr>
      <vt:lpstr>Pokazatelji rentabilnosti preduzeća</vt:lpstr>
      <vt:lpstr>Neto rentabilnost</vt:lpstr>
      <vt:lpstr>Prinos na ukupna sredstva</vt:lpstr>
      <vt:lpstr>Prinos na vlasnički kapital</vt:lpstr>
      <vt:lpstr>Prihod po akciji</vt:lpstr>
      <vt:lpstr>Pokazatelji rentabilnosti poslovnih aktivnosti</vt:lpstr>
      <vt:lpstr>Pokazatelji rentabilnosti poslovnih aktivnosti</vt:lpstr>
      <vt:lpstr>Koeficijent obrta ukupnih sredstava</vt:lpstr>
      <vt:lpstr>Koeficijent obrta osnovnih sredstava</vt:lpstr>
      <vt:lpstr>Koeficijent obrta osnovnih sredstava</vt:lpstr>
      <vt:lpstr>Koeficijent obrta naplativih potraživanja</vt:lpstr>
      <vt:lpstr>Koeficijent obrta naplativih potraživanja</vt:lpstr>
      <vt:lpstr>Prosječan period naplate potraživanja</vt:lpstr>
      <vt:lpstr>Koeficijent obrta zaliha</vt:lpstr>
      <vt:lpstr>Koeficijent obrta zaliha</vt:lpstr>
      <vt:lpstr>Prosječno vrijeme obrta zaliha </vt:lpstr>
      <vt:lpstr>Sintetički izraz rentabilnosti</vt:lpstr>
      <vt:lpstr>Sintetički izraz rentabilnosti</vt:lpstr>
      <vt:lpstr>Sintetički izraz rentabilnosti</vt:lpstr>
      <vt:lpstr>Sintetički izraz rentabilnosti</vt:lpstr>
      <vt:lpstr>Standardi rentabilnosti</vt:lpstr>
      <vt:lpstr>Ekonomski pristup mjerenja rentabilnosti</vt:lpstr>
      <vt:lpstr>Dodata ekonomska vrednost</vt:lpstr>
      <vt:lpstr>Dodata ekonomska vrijednost</vt:lpstr>
      <vt:lpstr>Troškovi kapitala</vt:lpstr>
      <vt:lpstr>Troškovi kapitala</vt:lpstr>
      <vt:lpstr>Troškovi kapitala</vt:lpstr>
      <vt:lpstr>Troškovi kapitala</vt:lpstr>
      <vt:lpstr>Dodata ekonomska vrijednost</vt:lpstr>
      <vt:lpstr>Dodata ekonomska vrijednost</vt:lpstr>
      <vt:lpstr>Dodata ekonomska vrijednost</vt:lpstr>
      <vt:lpstr>Prinos na dodatu vrijednost</vt:lpstr>
      <vt:lpstr>Prinos na dodatu vrijednost</vt:lpstr>
      <vt:lpstr>Prinos na dodatu vrijednost</vt:lpstr>
      <vt:lpstr>Hvala na pažnji!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Matea</dc:creator>
  <cp:lastModifiedBy>Author</cp:lastModifiedBy>
  <cp:revision>5</cp:revision>
  <dcterms:created xsi:type="dcterms:W3CDTF">2024-12-25T08:18:25Z</dcterms:created>
  <dcterms:modified xsi:type="dcterms:W3CDTF">2025-12-26T08:37:35Z</dcterms:modified>
</cp:coreProperties>
</file>