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5" r:id="rId16"/>
    <p:sldId id="278" r:id="rId17"/>
    <p:sldId id="271" r:id="rId18"/>
    <p:sldId id="276" r:id="rId19"/>
    <p:sldId id="272" r:id="rId20"/>
    <p:sldId id="273" r:id="rId21"/>
    <p:sldId id="274" r:id="rId22"/>
    <p:sldId id="277" r:id="rId23"/>
    <p:sldId id="279" r:id="rId24"/>
    <p:sldId id="282" r:id="rId25"/>
    <p:sldId id="281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3C0F"/>
    <a:srgbClr val="768F46"/>
    <a:srgbClr val="2C4810"/>
    <a:srgbClr val="FFFD78"/>
    <a:srgbClr val="255013"/>
    <a:srgbClr val="009051"/>
    <a:srgbClr val="73FDD6"/>
    <a:srgbClr val="929000"/>
    <a:srgbClr val="929292"/>
    <a:srgbClr val="4E8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48"/>
  </p:normalViewPr>
  <p:slideViewPr>
    <p:cSldViewPr snapToGrid="0">
      <p:cViewPr varScale="1">
        <p:scale>
          <a:sx n="123" d="100"/>
          <a:sy n="123" d="100"/>
        </p:scale>
        <p:origin x="785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MacBook\Downloads\Vanja%20fil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EBF1-4D40-96BC-6D3678134D1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EBF1-4D40-96BC-6D3678134D1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EBF1-4D40-96BC-6D3678134D1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EBF1-4D40-96BC-6D3678134D1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EBF1-4D40-96BC-6D3678134D1F}"/>
              </c:ext>
            </c:extLst>
          </c:dPt>
          <c:dLbls>
            <c:dLbl>
              <c:idx val="4"/>
              <c:layout>
                <c:manualLayout>
                  <c:x val="1.2146325459317535E-2"/>
                  <c:y val="8.912766112569262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BF1-4D40-96BC-6D3678134D1F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Sheet1!$C$4:$C$8</c:f>
              <c:strCache>
                <c:ptCount val="5"/>
                <c:pt idx="0">
                  <c:v>Likvidni portfolio</c:v>
                </c:pt>
                <c:pt idx="1">
                  <c:v>Oročeni depoziti kod banaka</c:v>
                </c:pt>
                <c:pt idx="2">
                  <c:v>Investicioni portfolio</c:v>
                </c:pt>
                <c:pt idx="3">
                  <c:v>Vrijednosni papiri - posl. model 1</c:v>
                </c:pt>
                <c:pt idx="4">
                  <c:v>Zlato</c:v>
                </c:pt>
              </c:strCache>
            </c:strRef>
          </c:cat>
          <c:val>
            <c:numRef>
              <c:f>Sheet1!$D$4:$D$8</c:f>
              <c:numCache>
                <c:formatCode>0.00%</c:formatCode>
                <c:ptCount val="5"/>
                <c:pt idx="0">
                  <c:v>0.43759999999999999</c:v>
                </c:pt>
                <c:pt idx="1">
                  <c:v>0.32629999999999998</c:v>
                </c:pt>
                <c:pt idx="2">
                  <c:v>0.15279999999999999</c:v>
                </c:pt>
                <c:pt idx="3">
                  <c:v>7.2499999999999995E-2</c:v>
                </c:pt>
                <c:pt idx="4">
                  <c:v>1.0800000000000001E-2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BF1-4D40-96BC-6D3678134D1F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tima" panose="02000503060000020004" pitchFamily="2" charset="0"/>
                <a:ea typeface="+mn-ea"/>
                <a:cs typeface="+mn-cs"/>
              </a:defRPr>
            </a:pPr>
            <a:endParaRPr lang="sr-Latn-R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</c:legendEntry>
      <c:legendEntry>
        <c:idx val="4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</c:legendEntry>
      <c:layout>
        <c:manualLayout>
          <c:xMode val="edge"/>
          <c:yMode val="edge"/>
          <c:x val="0.74856340899357143"/>
          <c:y val="0.30169940505050857"/>
          <c:w val="0.24130767731779984"/>
          <c:h val="0.51777585393769943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46118D-ACA9-7142-863E-FEDEBF40B333}" type="datetimeFigureOut">
              <a:rPr lang="en-US" smtClean="0"/>
              <a:t>10/27/2024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E6FA00-2374-2C40-97E7-949FB0A8DA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6560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6FA00-2374-2C40-97E7-949FB0A8DA9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243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6FA00-2374-2C40-97E7-949FB0A8DA9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60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12466-7926-6D23-7157-BEB8604F35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C716AE-2623-2C0D-55F3-310FB68DE0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151D96-DB2D-103A-702A-DC928F1B7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ADAC-AEE2-8749-AF13-3B6F78E01BE4}" type="datetimeFigureOut">
              <a:rPr lang="en-US" smtClean="0"/>
              <a:t>10/27/2024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FB6DB3-C7F8-3D5A-33B0-5CD5A5705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30662-0D45-59EB-8C03-081C7C4C4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50518-0AE4-9D4E-BFB2-A1AFC52B78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090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BF2F95-2788-9344-AB5C-4AD5AEE59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4480F5-E74B-B01F-396D-9D4C261CE1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4C2D79-485E-1B35-EC8D-CC8F3E5F25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ADAC-AEE2-8749-AF13-3B6F78E01BE4}" type="datetimeFigureOut">
              <a:rPr lang="en-US" smtClean="0"/>
              <a:t>10/27/2024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5C2E5E-3608-4BFA-93B8-5A77E057A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D2CEEB-BC9C-2E83-515E-3D6E7428C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50518-0AE4-9D4E-BFB2-A1AFC52B78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171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A4926F9-6FD6-7C85-7EA3-20C3E2CC91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EA5D9D-08D7-F827-B73B-9FEF52D667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7D6070-0847-8DF0-E08E-88DF28611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ADAC-AEE2-8749-AF13-3B6F78E01BE4}" type="datetimeFigureOut">
              <a:rPr lang="en-US" smtClean="0"/>
              <a:t>10/27/2024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79DEF-A129-73EB-D26F-CC650CD8B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38B493-FB5D-D258-EC15-E33E21E61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50518-0AE4-9D4E-BFB2-A1AFC52B78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386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1475B-BC70-7A20-3D7C-181054832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678DFF-A93D-0240-638F-690B795B1D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585826-34AE-B7FA-AE8C-E6F7AD05E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ADAC-AEE2-8749-AF13-3B6F78E01BE4}" type="datetimeFigureOut">
              <a:rPr lang="en-US" smtClean="0"/>
              <a:t>10/27/2024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4C3B67-0245-7B1D-C8A6-7E8E3281A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7E1D03-4BD8-64D7-E0BC-41B2889CD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50518-0AE4-9D4E-BFB2-A1AFC52B78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78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F4EB2-4317-31CB-677D-7AC63D588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83A62E-D06C-1F64-3A16-BF6CB2A068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3D80A8-F4B3-EE1C-BE84-6B81A1BAC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ADAC-AEE2-8749-AF13-3B6F78E01BE4}" type="datetimeFigureOut">
              <a:rPr lang="en-US" smtClean="0"/>
              <a:t>10/27/2024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B17F64-AAAC-D49B-E7AB-4B803B95D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8B125F-6FBE-2167-C0DC-4E21A08FF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50518-0AE4-9D4E-BFB2-A1AFC52B78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89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C96C7-40B4-8CFA-A598-1557013E4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2D7819-713F-116B-76AE-FD558199A8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AE8C19-52A5-C275-29F8-33C59F2782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19DFD6-5BA0-D129-97D1-B33D45CCA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ADAC-AEE2-8749-AF13-3B6F78E01BE4}" type="datetimeFigureOut">
              <a:rPr lang="en-US" smtClean="0"/>
              <a:t>10/27/2024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EB0B22-2317-7BC5-69A9-16C990F4A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A45D38-B3E3-D169-AA2E-D2A837602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50518-0AE4-9D4E-BFB2-A1AFC52B78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33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84AE92-CF4C-BE51-5A17-6F9405348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0BF6E5-D287-EEE1-A284-4F276255E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9C7B72-FBC2-51B1-8BE9-466CC25F3A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123423-DDB2-8CAA-FFF5-5AC315CC84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C8F758-C60A-0C62-65DC-A28C773391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A2AD2C-F01B-AF0F-C605-11CFFEA20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ADAC-AEE2-8749-AF13-3B6F78E01BE4}" type="datetimeFigureOut">
              <a:rPr lang="en-US" smtClean="0"/>
              <a:t>10/27/2024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B0D703D-7637-473C-414B-03D5FDDE2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7C2B2E-53F2-08AA-EEAF-297FF8C26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50518-0AE4-9D4E-BFB2-A1AFC52B78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775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C9BB5-0228-7826-F58D-DA0999414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F7E87F-638C-73BD-3BD4-871233553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ADAC-AEE2-8749-AF13-3B6F78E01BE4}" type="datetimeFigureOut">
              <a:rPr lang="en-US" smtClean="0"/>
              <a:t>10/27/2024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15173F-B959-9715-02F3-8D297492B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F70E39-1AFE-9DC7-7655-5DA6B0285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50518-0AE4-9D4E-BFB2-A1AFC52B78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402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2EBA36A-DCF4-8E26-2B54-EEC8AB9CB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ADAC-AEE2-8749-AF13-3B6F78E01BE4}" type="datetimeFigureOut">
              <a:rPr lang="en-US" smtClean="0"/>
              <a:t>10/27/2024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F52E1A-19E2-04D7-11F0-124D24F30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7B4FE8-C306-B809-FE23-2D14A17CC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50518-0AE4-9D4E-BFB2-A1AFC52B78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955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E422E-31DD-7920-4883-4FCED8B48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CEFE5-0718-F828-5D22-4C288AE382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76CAB3-E1BF-047E-108E-9EE1E1D856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F393EB-5160-F0CA-1DE8-6415129B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ADAC-AEE2-8749-AF13-3B6F78E01BE4}" type="datetimeFigureOut">
              <a:rPr lang="en-US" smtClean="0"/>
              <a:t>10/27/2024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1911AC-67F4-CF39-7418-31377BBB0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70EAD2-7881-5CEC-0AE6-A79A2EB4B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50518-0AE4-9D4E-BFB2-A1AFC52B78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547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1E1AE-B52A-AE3B-A969-B43FA7804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9513B86-0DE0-09AB-E0EA-5EE0159729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E3F519-C655-4CEC-D028-1B2ADC51EB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B5E9C2-957A-CE3F-749F-634FF774B5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ADAC-AEE2-8749-AF13-3B6F78E01BE4}" type="datetimeFigureOut">
              <a:rPr lang="en-US" smtClean="0"/>
              <a:t>10/27/2024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769B0A-1ACF-8F61-E448-FA878156F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961939-E4A3-C53C-A97C-34211CBC5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50518-0AE4-9D4E-BFB2-A1AFC52B78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313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A4B37EB-34D4-4FE6-4766-8CF2E3813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834A23-53D8-5D79-6239-EA858FF0A0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D8EC47-D9CD-D192-73EC-62E3F9CFB3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07ADAC-AEE2-8749-AF13-3B6F78E01BE4}" type="datetimeFigureOut">
              <a:rPr lang="en-US" smtClean="0"/>
              <a:t>10/27/2024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D341C2-4102-1B6C-B29A-92B6FE01D4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1E8E2A-946B-8479-13F0-8B763504D1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E450518-0AE4-9D4E-BFB2-A1AFC52B78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816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-wxIXRLfOk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8F46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>
            <a:extLst>
              <a:ext uri="{FF2B5EF4-FFF2-40B4-BE49-F238E27FC236}">
                <a16:creationId xmlns:a16="http://schemas.microsoft.com/office/drawing/2014/main" id="{1A98BB2E-2A1C-8423-7341-8B57F9F02E24}"/>
              </a:ext>
            </a:extLst>
          </p:cNvPr>
          <p:cNvGrpSpPr/>
          <p:nvPr/>
        </p:nvGrpSpPr>
        <p:grpSpPr>
          <a:xfrm>
            <a:off x="498281" y="-700543"/>
            <a:ext cx="12568529" cy="8501768"/>
            <a:chOff x="432020" y="-713795"/>
            <a:chExt cx="12568529" cy="8501768"/>
          </a:xfrm>
          <a:blipFill>
            <a:blip r:embed="rId3"/>
            <a:stretch>
              <a:fillRect/>
            </a:stretch>
          </a:blipFill>
        </p:grpSpPr>
        <p:sp>
          <p:nvSpPr>
            <p:cNvPr id="4" name="Hexagon 3">
              <a:extLst>
                <a:ext uri="{FF2B5EF4-FFF2-40B4-BE49-F238E27FC236}">
                  <a16:creationId xmlns:a16="http://schemas.microsoft.com/office/drawing/2014/main" id="{6C299789-9A8E-1159-DAF4-AEF52E80DE0B}"/>
                </a:ext>
              </a:extLst>
            </p:cNvPr>
            <p:cNvSpPr/>
            <p:nvPr/>
          </p:nvSpPr>
          <p:spPr>
            <a:xfrm>
              <a:off x="8735172" y="0"/>
              <a:ext cx="1493520" cy="126492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Hexagon 4">
              <a:extLst>
                <a:ext uri="{FF2B5EF4-FFF2-40B4-BE49-F238E27FC236}">
                  <a16:creationId xmlns:a16="http://schemas.microsoft.com/office/drawing/2014/main" id="{8FDE18C6-5011-9E11-B466-C3DA11962EE0}"/>
                </a:ext>
              </a:extLst>
            </p:cNvPr>
            <p:cNvSpPr/>
            <p:nvPr/>
          </p:nvSpPr>
          <p:spPr>
            <a:xfrm>
              <a:off x="11438614" y="4389619"/>
              <a:ext cx="1493520" cy="126492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Hexagon 5">
              <a:extLst>
                <a:ext uri="{FF2B5EF4-FFF2-40B4-BE49-F238E27FC236}">
                  <a16:creationId xmlns:a16="http://schemas.microsoft.com/office/drawing/2014/main" id="{7F28596B-B3E0-BD81-2D0E-14D605C0F0BC}"/>
                </a:ext>
              </a:extLst>
            </p:cNvPr>
            <p:cNvSpPr/>
            <p:nvPr/>
          </p:nvSpPr>
          <p:spPr>
            <a:xfrm>
              <a:off x="11494273" y="2913824"/>
              <a:ext cx="1493520" cy="126492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Hexagon 6">
              <a:extLst>
                <a:ext uri="{FF2B5EF4-FFF2-40B4-BE49-F238E27FC236}">
                  <a16:creationId xmlns:a16="http://schemas.microsoft.com/office/drawing/2014/main" id="{3C8BE744-1260-AF7B-5113-E99F0B36EE65}"/>
                </a:ext>
              </a:extLst>
            </p:cNvPr>
            <p:cNvSpPr/>
            <p:nvPr/>
          </p:nvSpPr>
          <p:spPr>
            <a:xfrm>
              <a:off x="10111409" y="-632460"/>
              <a:ext cx="1493520" cy="126492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Hexagon 7">
              <a:extLst>
                <a:ext uri="{FF2B5EF4-FFF2-40B4-BE49-F238E27FC236}">
                  <a16:creationId xmlns:a16="http://schemas.microsoft.com/office/drawing/2014/main" id="{06A75E56-0B03-0786-F65F-8D8490DDF51D}"/>
                </a:ext>
              </a:extLst>
            </p:cNvPr>
            <p:cNvSpPr/>
            <p:nvPr/>
          </p:nvSpPr>
          <p:spPr>
            <a:xfrm>
              <a:off x="10111409" y="2193071"/>
              <a:ext cx="1493520" cy="126492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Hexagon 8">
              <a:extLst>
                <a:ext uri="{FF2B5EF4-FFF2-40B4-BE49-F238E27FC236}">
                  <a16:creationId xmlns:a16="http://schemas.microsoft.com/office/drawing/2014/main" id="{BA1B7A93-F7A6-10BA-B84D-2FB287969CF0}"/>
                </a:ext>
              </a:extLst>
            </p:cNvPr>
            <p:cNvSpPr/>
            <p:nvPr/>
          </p:nvSpPr>
          <p:spPr>
            <a:xfrm>
              <a:off x="8749086" y="1410860"/>
              <a:ext cx="1493520" cy="126492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Hexagon 9">
              <a:extLst>
                <a:ext uri="{FF2B5EF4-FFF2-40B4-BE49-F238E27FC236}">
                  <a16:creationId xmlns:a16="http://schemas.microsoft.com/office/drawing/2014/main" id="{C0F76A09-74B4-FDB6-F815-A4304D74A7F5}"/>
                </a:ext>
              </a:extLst>
            </p:cNvPr>
            <p:cNvSpPr/>
            <p:nvPr/>
          </p:nvSpPr>
          <p:spPr>
            <a:xfrm>
              <a:off x="10105777" y="5083370"/>
              <a:ext cx="1493520" cy="126492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Hexagon 10">
              <a:extLst>
                <a:ext uri="{FF2B5EF4-FFF2-40B4-BE49-F238E27FC236}">
                  <a16:creationId xmlns:a16="http://schemas.microsoft.com/office/drawing/2014/main" id="{D55848D4-A4DC-DEA1-4BC9-C4C296AC8C58}"/>
                </a:ext>
              </a:extLst>
            </p:cNvPr>
            <p:cNvSpPr/>
            <p:nvPr/>
          </p:nvSpPr>
          <p:spPr>
            <a:xfrm>
              <a:off x="11438614" y="73550"/>
              <a:ext cx="1493520" cy="126492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Hexagon 11">
              <a:extLst>
                <a:ext uri="{FF2B5EF4-FFF2-40B4-BE49-F238E27FC236}">
                  <a16:creationId xmlns:a16="http://schemas.microsoft.com/office/drawing/2014/main" id="{252365E2-EFDF-FE61-6CC2-62440B09B4A7}"/>
                </a:ext>
              </a:extLst>
            </p:cNvPr>
            <p:cNvSpPr/>
            <p:nvPr/>
          </p:nvSpPr>
          <p:spPr>
            <a:xfrm>
              <a:off x="10093850" y="779560"/>
              <a:ext cx="1493520" cy="126492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Hexagon 12">
              <a:extLst>
                <a:ext uri="{FF2B5EF4-FFF2-40B4-BE49-F238E27FC236}">
                  <a16:creationId xmlns:a16="http://schemas.microsoft.com/office/drawing/2014/main" id="{25D2B899-2D5C-41FE-753C-8979FDEB2BBC}"/>
                </a:ext>
              </a:extLst>
            </p:cNvPr>
            <p:cNvSpPr/>
            <p:nvPr/>
          </p:nvSpPr>
          <p:spPr>
            <a:xfrm>
              <a:off x="11507029" y="1485570"/>
              <a:ext cx="1493520" cy="126492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Hexagon 13">
              <a:extLst>
                <a:ext uri="{FF2B5EF4-FFF2-40B4-BE49-F238E27FC236}">
                  <a16:creationId xmlns:a16="http://schemas.microsoft.com/office/drawing/2014/main" id="{0631785D-16BE-81AC-EAE6-F8B00D02DA9F}"/>
                </a:ext>
              </a:extLst>
            </p:cNvPr>
            <p:cNvSpPr/>
            <p:nvPr/>
          </p:nvSpPr>
          <p:spPr>
            <a:xfrm>
              <a:off x="10111409" y="3607575"/>
              <a:ext cx="1493520" cy="126492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Hexagon 14">
              <a:extLst>
                <a:ext uri="{FF2B5EF4-FFF2-40B4-BE49-F238E27FC236}">
                  <a16:creationId xmlns:a16="http://schemas.microsoft.com/office/drawing/2014/main" id="{7DD643FF-D1D1-522C-BF25-45BB01A5C9B7}"/>
                </a:ext>
              </a:extLst>
            </p:cNvPr>
            <p:cNvSpPr/>
            <p:nvPr/>
          </p:nvSpPr>
          <p:spPr>
            <a:xfrm>
              <a:off x="8749086" y="2886657"/>
              <a:ext cx="1493520" cy="126492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Hexagon 15">
              <a:extLst>
                <a:ext uri="{FF2B5EF4-FFF2-40B4-BE49-F238E27FC236}">
                  <a16:creationId xmlns:a16="http://schemas.microsoft.com/office/drawing/2014/main" id="{4A66EF4D-56C3-17FA-216E-4A702BF22A2B}"/>
                </a:ext>
              </a:extLst>
            </p:cNvPr>
            <p:cNvSpPr/>
            <p:nvPr/>
          </p:nvSpPr>
          <p:spPr>
            <a:xfrm>
              <a:off x="7404322" y="717606"/>
              <a:ext cx="1493520" cy="126492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Hexagon 16">
              <a:extLst>
                <a:ext uri="{FF2B5EF4-FFF2-40B4-BE49-F238E27FC236}">
                  <a16:creationId xmlns:a16="http://schemas.microsoft.com/office/drawing/2014/main" id="{2CE31178-3A78-5517-CBA1-B77C03042CA7}"/>
                </a:ext>
              </a:extLst>
            </p:cNvPr>
            <p:cNvSpPr/>
            <p:nvPr/>
          </p:nvSpPr>
          <p:spPr>
            <a:xfrm>
              <a:off x="10111741" y="6523053"/>
              <a:ext cx="1493520" cy="126492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Hexagon 17">
              <a:extLst>
                <a:ext uri="{FF2B5EF4-FFF2-40B4-BE49-F238E27FC236}">
                  <a16:creationId xmlns:a16="http://schemas.microsoft.com/office/drawing/2014/main" id="{BAA74DD1-BE58-4D37-3297-89CEFA78958C}"/>
                </a:ext>
              </a:extLst>
            </p:cNvPr>
            <p:cNvSpPr/>
            <p:nvPr/>
          </p:nvSpPr>
          <p:spPr>
            <a:xfrm>
              <a:off x="11459984" y="5844210"/>
              <a:ext cx="1493520" cy="126492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Hexagon 18">
              <a:extLst>
                <a:ext uri="{FF2B5EF4-FFF2-40B4-BE49-F238E27FC236}">
                  <a16:creationId xmlns:a16="http://schemas.microsoft.com/office/drawing/2014/main" id="{313619BA-A38E-8B28-0E91-96EB0B033D31}"/>
                </a:ext>
              </a:extLst>
            </p:cNvPr>
            <p:cNvSpPr/>
            <p:nvPr/>
          </p:nvSpPr>
          <p:spPr>
            <a:xfrm>
              <a:off x="8783542" y="5800148"/>
              <a:ext cx="1493520" cy="126492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Hexagon 19">
              <a:extLst>
                <a:ext uri="{FF2B5EF4-FFF2-40B4-BE49-F238E27FC236}">
                  <a16:creationId xmlns:a16="http://schemas.microsoft.com/office/drawing/2014/main" id="{6314700E-0565-ED1F-744E-3FEEB12F3136}"/>
                </a:ext>
              </a:extLst>
            </p:cNvPr>
            <p:cNvSpPr/>
            <p:nvPr/>
          </p:nvSpPr>
          <p:spPr>
            <a:xfrm>
              <a:off x="8772940" y="4318058"/>
              <a:ext cx="1493520" cy="126492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Hexagon 20">
              <a:extLst>
                <a:ext uri="{FF2B5EF4-FFF2-40B4-BE49-F238E27FC236}">
                  <a16:creationId xmlns:a16="http://schemas.microsoft.com/office/drawing/2014/main" id="{9082BB0B-433C-AC2B-85D1-0093C2A6E042}"/>
                </a:ext>
              </a:extLst>
            </p:cNvPr>
            <p:cNvSpPr/>
            <p:nvPr/>
          </p:nvSpPr>
          <p:spPr>
            <a:xfrm>
              <a:off x="7394052" y="-713795"/>
              <a:ext cx="1493520" cy="126492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Hexagon 21">
              <a:extLst>
                <a:ext uri="{FF2B5EF4-FFF2-40B4-BE49-F238E27FC236}">
                  <a16:creationId xmlns:a16="http://schemas.microsoft.com/office/drawing/2014/main" id="{B0E9C0DC-2CCB-A6AE-05ED-502DE29EF4B9}"/>
                </a:ext>
              </a:extLst>
            </p:cNvPr>
            <p:cNvSpPr/>
            <p:nvPr/>
          </p:nvSpPr>
          <p:spPr>
            <a:xfrm>
              <a:off x="7471576" y="5022079"/>
              <a:ext cx="1493520" cy="126492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Hexagon 22">
              <a:extLst>
                <a:ext uri="{FF2B5EF4-FFF2-40B4-BE49-F238E27FC236}">
                  <a16:creationId xmlns:a16="http://schemas.microsoft.com/office/drawing/2014/main" id="{A208FEB1-4362-C9DB-E3A9-B4BB3B89E00F}"/>
                </a:ext>
              </a:extLst>
            </p:cNvPr>
            <p:cNvSpPr/>
            <p:nvPr/>
          </p:nvSpPr>
          <p:spPr>
            <a:xfrm>
              <a:off x="7476879" y="3593827"/>
              <a:ext cx="1493520" cy="126492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Hexagon 23">
              <a:extLst>
                <a:ext uri="{FF2B5EF4-FFF2-40B4-BE49-F238E27FC236}">
                  <a16:creationId xmlns:a16="http://schemas.microsoft.com/office/drawing/2014/main" id="{1031DC6F-DF60-9232-22A3-4B5A07A0BED6}"/>
                </a:ext>
              </a:extLst>
            </p:cNvPr>
            <p:cNvSpPr/>
            <p:nvPr/>
          </p:nvSpPr>
          <p:spPr>
            <a:xfrm>
              <a:off x="7472903" y="2170918"/>
              <a:ext cx="1493520" cy="126492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Hexagon 28">
              <a:extLst>
                <a:ext uri="{FF2B5EF4-FFF2-40B4-BE49-F238E27FC236}">
                  <a16:creationId xmlns:a16="http://schemas.microsoft.com/office/drawing/2014/main" id="{06960E07-FA84-933A-C619-36CDED5E02A2}"/>
                </a:ext>
              </a:extLst>
            </p:cNvPr>
            <p:cNvSpPr/>
            <p:nvPr/>
          </p:nvSpPr>
          <p:spPr>
            <a:xfrm>
              <a:off x="6073472" y="1419497"/>
              <a:ext cx="1493520" cy="126492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Hexagon 29">
              <a:extLst>
                <a:ext uri="{FF2B5EF4-FFF2-40B4-BE49-F238E27FC236}">
                  <a16:creationId xmlns:a16="http://schemas.microsoft.com/office/drawing/2014/main" id="{05A505E1-6081-FC77-A173-42DF69D3AB18}"/>
                </a:ext>
              </a:extLst>
            </p:cNvPr>
            <p:cNvSpPr/>
            <p:nvPr/>
          </p:nvSpPr>
          <p:spPr>
            <a:xfrm>
              <a:off x="6096000" y="-24229"/>
              <a:ext cx="1493520" cy="126492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Hexagon 30">
              <a:extLst>
                <a:ext uri="{FF2B5EF4-FFF2-40B4-BE49-F238E27FC236}">
                  <a16:creationId xmlns:a16="http://schemas.microsoft.com/office/drawing/2014/main" id="{42F6722E-04FB-0CB1-8F65-33FF3A9E2B25}"/>
                </a:ext>
              </a:extLst>
            </p:cNvPr>
            <p:cNvSpPr/>
            <p:nvPr/>
          </p:nvSpPr>
          <p:spPr>
            <a:xfrm>
              <a:off x="7465613" y="6442133"/>
              <a:ext cx="1493520" cy="126492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Hexagon 31">
              <a:extLst>
                <a:ext uri="{FF2B5EF4-FFF2-40B4-BE49-F238E27FC236}">
                  <a16:creationId xmlns:a16="http://schemas.microsoft.com/office/drawing/2014/main" id="{62E30E37-4FE4-9BD1-148C-0410810910AC}"/>
                </a:ext>
              </a:extLst>
            </p:cNvPr>
            <p:cNvSpPr/>
            <p:nvPr/>
          </p:nvSpPr>
          <p:spPr>
            <a:xfrm>
              <a:off x="4801927" y="4984849"/>
              <a:ext cx="1493520" cy="126492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Hexagon 32">
              <a:extLst>
                <a:ext uri="{FF2B5EF4-FFF2-40B4-BE49-F238E27FC236}">
                  <a16:creationId xmlns:a16="http://schemas.microsoft.com/office/drawing/2014/main" id="{4135F43B-2191-F89E-1248-2302EA714D6B}"/>
                </a:ext>
              </a:extLst>
            </p:cNvPr>
            <p:cNvSpPr/>
            <p:nvPr/>
          </p:nvSpPr>
          <p:spPr>
            <a:xfrm>
              <a:off x="6141723" y="2825531"/>
              <a:ext cx="1493520" cy="126492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Hexagon 33">
              <a:extLst>
                <a:ext uri="{FF2B5EF4-FFF2-40B4-BE49-F238E27FC236}">
                  <a16:creationId xmlns:a16="http://schemas.microsoft.com/office/drawing/2014/main" id="{79F8005A-9EC7-2E91-C480-DD0A91FBB526}"/>
                </a:ext>
              </a:extLst>
            </p:cNvPr>
            <p:cNvSpPr/>
            <p:nvPr/>
          </p:nvSpPr>
          <p:spPr>
            <a:xfrm>
              <a:off x="432020" y="5434054"/>
              <a:ext cx="1493520" cy="126492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Hexagon 34">
              <a:extLst>
                <a:ext uri="{FF2B5EF4-FFF2-40B4-BE49-F238E27FC236}">
                  <a16:creationId xmlns:a16="http://schemas.microsoft.com/office/drawing/2014/main" id="{B6C43DA5-A0B0-B6F2-D99E-7F831ADD4485}"/>
                </a:ext>
              </a:extLst>
            </p:cNvPr>
            <p:cNvSpPr/>
            <p:nvPr/>
          </p:nvSpPr>
          <p:spPr>
            <a:xfrm>
              <a:off x="4811205" y="3511435"/>
              <a:ext cx="1493520" cy="126492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Hexagon 35">
              <a:extLst>
                <a:ext uri="{FF2B5EF4-FFF2-40B4-BE49-F238E27FC236}">
                  <a16:creationId xmlns:a16="http://schemas.microsoft.com/office/drawing/2014/main" id="{AB045CBA-9B84-2CCF-57DA-03F498AD6B89}"/>
                </a:ext>
              </a:extLst>
            </p:cNvPr>
            <p:cNvSpPr/>
            <p:nvPr/>
          </p:nvSpPr>
          <p:spPr>
            <a:xfrm>
              <a:off x="6132776" y="5705063"/>
              <a:ext cx="1493520" cy="126492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Hexagon 36">
              <a:extLst>
                <a:ext uri="{FF2B5EF4-FFF2-40B4-BE49-F238E27FC236}">
                  <a16:creationId xmlns:a16="http://schemas.microsoft.com/office/drawing/2014/main" id="{D1992E35-8ABD-0CBD-9AA1-44908B0CD155}"/>
                </a:ext>
              </a:extLst>
            </p:cNvPr>
            <p:cNvSpPr/>
            <p:nvPr/>
          </p:nvSpPr>
          <p:spPr>
            <a:xfrm>
              <a:off x="6145699" y="4248505"/>
              <a:ext cx="1493520" cy="126492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B1001630-9C6F-2132-C25D-CE1599C354A7}"/>
              </a:ext>
            </a:extLst>
          </p:cNvPr>
          <p:cNvSpPr txBox="1"/>
          <p:nvPr/>
        </p:nvSpPr>
        <p:spPr>
          <a:xfrm>
            <a:off x="117450" y="2072817"/>
            <a:ext cx="6360712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3">
                    <a:lumMod val="75000"/>
                  </a:schemeClr>
                </a:solidFill>
                <a:latin typeface="Optima ExtraBlack" panose="02000503060000020004" pitchFamily="2" charset="0"/>
              </a:rPr>
              <a:t>UPRAVLJANJE DEVIZNIM REZERVAMA</a:t>
            </a:r>
          </a:p>
        </p:txBody>
      </p:sp>
    </p:spTree>
    <p:extLst>
      <p:ext uri="{BB962C8B-B14F-4D97-AF65-F5344CB8AC3E}">
        <p14:creationId xmlns:p14="http://schemas.microsoft.com/office/powerpoint/2010/main" val="435309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8F46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80E36-502F-8D63-42DD-1FCE403DA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MJERE ZA PROCJENU ADEKVATNOSTI DEVIZNIH REZERVI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988703-BE11-49A8-59D0-DE88F2205F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Ne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postoje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univerzalno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primjenjive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mjere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za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procjenu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adekvatnosti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rezervi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. Da bi se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osiguralo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da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su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rezerve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dostupne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u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trenucima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kada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su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najpotrebnije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,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likvidnost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zbog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toga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dobija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najveći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prioritet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iako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uz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trošak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koji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obično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uključuje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prihvatanje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investicionih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instrumenata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sa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nižim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prinosom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.</a:t>
            </a:r>
          </a:p>
          <a:p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Kompromis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portofolija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deviznih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rezervi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između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likvidnosti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i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rizika</a:t>
            </a:r>
            <a:endParaRPr lang="en-US" dirty="0">
              <a:solidFill>
                <a:schemeClr val="accent3">
                  <a:lumMod val="75000"/>
                </a:schemeClr>
              </a:solidFill>
              <a:latin typeface="Optima" panose="02000503060000020004" pitchFamily="2" charset="0"/>
            </a:endParaRPr>
          </a:p>
          <a:p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Diversifikacija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deviznih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rezervi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odnosi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se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na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strategiju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raspodjele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sredstava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u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različite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valute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i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devizne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instrumente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kako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bi se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smanjio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valutni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rizik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i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povećala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otpornost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portfolija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na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promjene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u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deviznim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tržištima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10840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8F46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2139F-ECA4-2BCF-5E0B-16EB20AF6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2232"/>
            <a:ext cx="10515600" cy="1504337"/>
          </a:xfrm>
        </p:spPr>
        <p:txBody>
          <a:bodyPr>
            <a:normAutofit fontScale="90000"/>
          </a:bodyPr>
          <a:lstStyle/>
          <a:p>
            <a:r>
              <a:rPr lang="en-US" sz="40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Indikatori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za </a:t>
            </a:r>
            <a:r>
              <a:rPr lang="en-US" sz="40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procjenu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40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minimalnog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40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nivoa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40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deviznih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40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rezervi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40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potrebnog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za </a:t>
            </a:r>
            <a:r>
              <a:rPr lang="en-US" sz="40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održavanje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40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platnobilansne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40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pozicije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40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zemlje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40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su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:</a:t>
            </a:r>
          </a:p>
        </p:txBody>
      </p:sp>
      <p:grpSp>
        <p:nvGrpSpPr>
          <p:cNvPr id="9" name="Google Shape;1052;p35">
            <a:extLst>
              <a:ext uri="{FF2B5EF4-FFF2-40B4-BE49-F238E27FC236}">
                <a16:creationId xmlns:a16="http://schemas.microsoft.com/office/drawing/2014/main" id="{0FEAE6BF-A417-AF83-05BD-CAEB4B04CF91}"/>
              </a:ext>
            </a:extLst>
          </p:cNvPr>
          <p:cNvGrpSpPr/>
          <p:nvPr/>
        </p:nvGrpSpPr>
        <p:grpSpPr>
          <a:xfrm>
            <a:off x="4040550" y="2028326"/>
            <a:ext cx="3524400" cy="4338000"/>
            <a:chOff x="2966750" y="1165750"/>
            <a:chExt cx="3166099" cy="3977784"/>
          </a:xfrm>
        </p:grpSpPr>
        <p:sp>
          <p:nvSpPr>
            <p:cNvPr id="10" name="Google Shape;1053;p35">
              <a:extLst>
                <a:ext uri="{FF2B5EF4-FFF2-40B4-BE49-F238E27FC236}">
                  <a16:creationId xmlns:a16="http://schemas.microsoft.com/office/drawing/2014/main" id="{D45582C5-6906-500B-733F-098E1954117F}"/>
                </a:ext>
              </a:extLst>
            </p:cNvPr>
            <p:cNvSpPr/>
            <p:nvPr/>
          </p:nvSpPr>
          <p:spPr>
            <a:xfrm>
              <a:off x="2966750" y="1165750"/>
              <a:ext cx="3166099" cy="3977784"/>
            </a:xfrm>
            <a:custGeom>
              <a:avLst/>
              <a:gdLst/>
              <a:ahLst/>
              <a:cxnLst/>
              <a:rect l="l" t="t" r="r" b="b"/>
              <a:pathLst>
                <a:path w="114527" h="143888" extrusionOk="0">
                  <a:moveTo>
                    <a:pt x="57841" y="0"/>
                  </a:moveTo>
                  <a:lnTo>
                    <a:pt x="48792" y="15895"/>
                  </a:lnTo>
                  <a:lnTo>
                    <a:pt x="51531" y="15895"/>
                  </a:lnTo>
                  <a:lnTo>
                    <a:pt x="51531" y="19181"/>
                  </a:lnTo>
                  <a:lnTo>
                    <a:pt x="51531" y="19979"/>
                  </a:lnTo>
                  <a:lnTo>
                    <a:pt x="51531" y="20086"/>
                  </a:lnTo>
                  <a:lnTo>
                    <a:pt x="51554" y="20217"/>
                  </a:lnTo>
                  <a:lnTo>
                    <a:pt x="51578" y="20515"/>
                  </a:lnTo>
                  <a:lnTo>
                    <a:pt x="51614" y="21098"/>
                  </a:lnTo>
                  <a:cubicBezTo>
                    <a:pt x="51638" y="21491"/>
                    <a:pt x="51650" y="21884"/>
                    <a:pt x="51697" y="22277"/>
                  </a:cubicBezTo>
                  <a:lnTo>
                    <a:pt x="51876" y="23444"/>
                  </a:lnTo>
                  <a:lnTo>
                    <a:pt x="51971" y="24027"/>
                  </a:lnTo>
                  <a:cubicBezTo>
                    <a:pt x="52007" y="24218"/>
                    <a:pt x="52066" y="24408"/>
                    <a:pt x="52102" y="24599"/>
                  </a:cubicBezTo>
                  <a:lnTo>
                    <a:pt x="52412" y="25742"/>
                  </a:lnTo>
                  <a:cubicBezTo>
                    <a:pt x="52507" y="26123"/>
                    <a:pt x="52662" y="26492"/>
                    <a:pt x="52793" y="26861"/>
                  </a:cubicBezTo>
                  <a:cubicBezTo>
                    <a:pt x="52935" y="27230"/>
                    <a:pt x="53055" y="27611"/>
                    <a:pt x="53221" y="27968"/>
                  </a:cubicBezTo>
                  <a:lnTo>
                    <a:pt x="53733" y="29028"/>
                  </a:lnTo>
                  <a:cubicBezTo>
                    <a:pt x="53817" y="29206"/>
                    <a:pt x="53900" y="29385"/>
                    <a:pt x="53995" y="29552"/>
                  </a:cubicBezTo>
                  <a:lnTo>
                    <a:pt x="54305" y="30064"/>
                  </a:lnTo>
                  <a:lnTo>
                    <a:pt x="54912" y="31064"/>
                  </a:lnTo>
                  <a:cubicBezTo>
                    <a:pt x="55138" y="31385"/>
                    <a:pt x="55376" y="31707"/>
                    <a:pt x="55614" y="32016"/>
                  </a:cubicBezTo>
                  <a:cubicBezTo>
                    <a:pt x="56067" y="32659"/>
                    <a:pt x="56615" y="33219"/>
                    <a:pt x="57150" y="33802"/>
                  </a:cubicBezTo>
                  <a:cubicBezTo>
                    <a:pt x="57400" y="34100"/>
                    <a:pt x="57710" y="34350"/>
                    <a:pt x="57996" y="34624"/>
                  </a:cubicBezTo>
                  <a:cubicBezTo>
                    <a:pt x="58293" y="34874"/>
                    <a:pt x="58567" y="35148"/>
                    <a:pt x="58877" y="35398"/>
                  </a:cubicBezTo>
                  <a:lnTo>
                    <a:pt x="59829" y="36100"/>
                  </a:lnTo>
                  <a:cubicBezTo>
                    <a:pt x="59984" y="36219"/>
                    <a:pt x="60139" y="36338"/>
                    <a:pt x="60305" y="36445"/>
                  </a:cubicBezTo>
                  <a:lnTo>
                    <a:pt x="60806" y="36755"/>
                  </a:lnTo>
                  <a:lnTo>
                    <a:pt x="61818" y="37362"/>
                  </a:lnTo>
                  <a:cubicBezTo>
                    <a:pt x="62163" y="37553"/>
                    <a:pt x="62520" y="37719"/>
                    <a:pt x="62877" y="37886"/>
                  </a:cubicBezTo>
                  <a:cubicBezTo>
                    <a:pt x="63568" y="38255"/>
                    <a:pt x="64318" y="38505"/>
                    <a:pt x="65068" y="38767"/>
                  </a:cubicBezTo>
                  <a:cubicBezTo>
                    <a:pt x="65437" y="38910"/>
                    <a:pt x="65818" y="39005"/>
                    <a:pt x="66199" y="39100"/>
                  </a:cubicBezTo>
                  <a:cubicBezTo>
                    <a:pt x="66580" y="39196"/>
                    <a:pt x="66961" y="39303"/>
                    <a:pt x="67342" y="39386"/>
                  </a:cubicBezTo>
                  <a:lnTo>
                    <a:pt x="68509" y="39577"/>
                  </a:lnTo>
                  <a:cubicBezTo>
                    <a:pt x="68902" y="39624"/>
                    <a:pt x="69295" y="39660"/>
                    <a:pt x="69676" y="39672"/>
                  </a:cubicBezTo>
                  <a:cubicBezTo>
                    <a:pt x="70176" y="39704"/>
                    <a:pt x="70946" y="39709"/>
                    <a:pt x="71403" y="39709"/>
                  </a:cubicBezTo>
                  <a:cubicBezTo>
                    <a:pt x="71632" y="39709"/>
                    <a:pt x="71783" y="39708"/>
                    <a:pt x="71783" y="39708"/>
                  </a:cubicBezTo>
                  <a:lnTo>
                    <a:pt x="94298" y="39708"/>
                  </a:lnTo>
                  <a:lnTo>
                    <a:pt x="94691" y="39743"/>
                  </a:lnTo>
                  <a:lnTo>
                    <a:pt x="94905" y="39779"/>
                  </a:lnTo>
                  <a:cubicBezTo>
                    <a:pt x="95048" y="39791"/>
                    <a:pt x="95191" y="39803"/>
                    <a:pt x="95334" y="39803"/>
                  </a:cubicBezTo>
                  <a:cubicBezTo>
                    <a:pt x="95477" y="39803"/>
                    <a:pt x="95619" y="39862"/>
                    <a:pt x="95762" y="39874"/>
                  </a:cubicBezTo>
                  <a:cubicBezTo>
                    <a:pt x="95893" y="39898"/>
                    <a:pt x="96048" y="39898"/>
                    <a:pt x="96179" y="39946"/>
                  </a:cubicBezTo>
                  <a:cubicBezTo>
                    <a:pt x="97286" y="40196"/>
                    <a:pt x="98334" y="40696"/>
                    <a:pt x="99227" y="41422"/>
                  </a:cubicBezTo>
                  <a:cubicBezTo>
                    <a:pt x="100096" y="42160"/>
                    <a:pt x="100799" y="43101"/>
                    <a:pt x="101263" y="44149"/>
                  </a:cubicBezTo>
                  <a:cubicBezTo>
                    <a:pt x="101680" y="45196"/>
                    <a:pt x="101870" y="46339"/>
                    <a:pt x="101787" y="47494"/>
                  </a:cubicBezTo>
                  <a:cubicBezTo>
                    <a:pt x="101727" y="48566"/>
                    <a:pt x="101370" y="49566"/>
                    <a:pt x="100846" y="50483"/>
                  </a:cubicBezTo>
                  <a:cubicBezTo>
                    <a:pt x="100263" y="51447"/>
                    <a:pt x="99251" y="52507"/>
                    <a:pt x="98286" y="53078"/>
                  </a:cubicBezTo>
                  <a:cubicBezTo>
                    <a:pt x="98060" y="53245"/>
                    <a:pt x="97774" y="53328"/>
                    <a:pt x="97536" y="53471"/>
                  </a:cubicBezTo>
                  <a:cubicBezTo>
                    <a:pt x="97405" y="53543"/>
                    <a:pt x="97262" y="53578"/>
                    <a:pt x="97131" y="53626"/>
                  </a:cubicBezTo>
                  <a:cubicBezTo>
                    <a:pt x="97001" y="53674"/>
                    <a:pt x="96870" y="53733"/>
                    <a:pt x="96739" y="53769"/>
                  </a:cubicBezTo>
                  <a:cubicBezTo>
                    <a:pt x="96596" y="53793"/>
                    <a:pt x="95119" y="54102"/>
                    <a:pt x="94572" y="54150"/>
                  </a:cubicBezTo>
                  <a:cubicBezTo>
                    <a:pt x="94504" y="54154"/>
                    <a:pt x="94416" y="54155"/>
                    <a:pt x="94320" y="54155"/>
                  </a:cubicBezTo>
                  <a:cubicBezTo>
                    <a:pt x="94128" y="54155"/>
                    <a:pt x="93909" y="54150"/>
                    <a:pt x="93774" y="54150"/>
                  </a:cubicBezTo>
                  <a:lnTo>
                    <a:pt x="19705" y="54150"/>
                  </a:lnTo>
                  <a:lnTo>
                    <a:pt x="19562" y="54114"/>
                  </a:lnTo>
                  <a:lnTo>
                    <a:pt x="19265" y="54102"/>
                  </a:lnTo>
                  <a:lnTo>
                    <a:pt x="18681" y="54126"/>
                  </a:lnTo>
                  <a:cubicBezTo>
                    <a:pt x="18288" y="54150"/>
                    <a:pt x="17895" y="54150"/>
                    <a:pt x="17514" y="54209"/>
                  </a:cubicBezTo>
                  <a:cubicBezTo>
                    <a:pt x="14383" y="54567"/>
                    <a:pt x="11335" y="55674"/>
                    <a:pt x="8716" y="57424"/>
                  </a:cubicBezTo>
                  <a:cubicBezTo>
                    <a:pt x="6120" y="59186"/>
                    <a:pt x="3953" y="61568"/>
                    <a:pt x="2417" y="64318"/>
                  </a:cubicBezTo>
                  <a:cubicBezTo>
                    <a:pt x="917" y="67080"/>
                    <a:pt x="96" y="70235"/>
                    <a:pt x="24" y="73367"/>
                  </a:cubicBezTo>
                  <a:cubicBezTo>
                    <a:pt x="0" y="73807"/>
                    <a:pt x="12" y="74010"/>
                    <a:pt x="12" y="74295"/>
                  </a:cubicBezTo>
                  <a:cubicBezTo>
                    <a:pt x="12" y="74343"/>
                    <a:pt x="12" y="74474"/>
                    <a:pt x="24" y="74557"/>
                  </a:cubicBezTo>
                  <a:lnTo>
                    <a:pt x="36" y="74855"/>
                  </a:lnTo>
                  <a:lnTo>
                    <a:pt x="60" y="75438"/>
                  </a:lnTo>
                  <a:cubicBezTo>
                    <a:pt x="84" y="75831"/>
                    <a:pt x="84" y="76224"/>
                    <a:pt x="143" y="76617"/>
                  </a:cubicBezTo>
                  <a:lnTo>
                    <a:pt x="322" y="77784"/>
                  </a:lnTo>
                  <a:cubicBezTo>
                    <a:pt x="357" y="77974"/>
                    <a:pt x="381" y="78165"/>
                    <a:pt x="429" y="78355"/>
                  </a:cubicBezTo>
                  <a:lnTo>
                    <a:pt x="560" y="78939"/>
                  </a:lnTo>
                  <a:lnTo>
                    <a:pt x="869" y="80082"/>
                  </a:lnTo>
                  <a:cubicBezTo>
                    <a:pt x="977" y="80451"/>
                    <a:pt x="1119" y="80820"/>
                    <a:pt x="1250" y="81189"/>
                  </a:cubicBezTo>
                  <a:cubicBezTo>
                    <a:pt x="1393" y="81558"/>
                    <a:pt x="1512" y="81939"/>
                    <a:pt x="1691" y="82296"/>
                  </a:cubicBezTo>
                  <a:cubicBezTo>
                    <a:pt x="2977" y="85166"/>
                    <a:pt x="4929" y="87737"/>
                    <a:pt x="7382" y="89702"/>
                  </a:cubicBezTo>
                  <a:cubicBezTo>
                    <a:pt x="9835" y="91655"/>
                    <a:pt x="12764" y="93048"/>
                    <a:pt x="15859" y="93655"/>
                  </a:cubicBezTo>
                  <a:lnTo>
                    <a:pt x="17026" y="93845"/>
                  </a:lnTo>
                  <a:lnTo>
                    <a:pt x="17610" y="93929"/>
                  </a:lnTo>
                  <a:cubicBezTo>
                    <a:pt x="17812" y="93952"/>
                    <a:pt x="18003" y="93952"/>
                    <a:pt x="18193" y="93964"/>
                  </a:cubicBezTo>
                  <a:lnTo>
                    <a:pt x="19372" y="94024"/>
                  </a:lnTo>
                  <a:lnTo>
                    <a:pt x="19669" y="94036"/>
                  </a:lnTo>
                  <a:lnTo>
                    <a:pt x="94643" y="94036"/>
                  </a:lnTo>
                  <a:lnTo>
                    <a:pt x="94869" y="94048"/>
                  </a:lnTo>
                  <a:cubicBezTo>
                    <a:pt x="95024" y="94060"/>
                    <a:pt x="95167" y="94072"/>
                    <a:pt x="95310" y="94072"/>
                  </a:cubicBezTo>
                  <a:cubicBezTo>
                    <a:pt x="95381" y="94072"/>
                    <a:pt x="95453" y="94083"/>
                    <a:pt x="95524" y="94095"/>
                  </a:cubicBezTo>
                  <a:lnTo>
                    <a:pt x="95727" y="94131"/>
                  </a:lnTo>
                  <a:cubicBezTo>
                    <a:pt x="95869" y="94155"/>
                    <a:pt x="96012" y="94167"/>
                    <a:pt x="96155" y="94191"/>
                  </a:cubicBezTo>
                  <a:cubicBezTo>
                    <a:pt x="96703" y="94345"/>
                    <a:pt x="97251" y="94476"/>
                    <a:pt x="97751" y="94750"/>
                  </a:cubicBezTo>
                  <a:cubicBezTo>
                    <a:pt x="98286" y="94976"/>
                    <a:pt x="98739" y="95322"/>
                    <a:pt x="99203" y="95655"/>
                  </a:cubicBezTo>
                  <a:cubicBezTo>
                    <a:pt x="99620" y="96048"/>
                    <a:pt x="100060" y="96429"/>
                    <a:pt x="100382" y="96905"/>
                  </a:cubicBezTo>
                  <a:cubicBezTo>
                    <a:pt x="100751" y="97346"/>
                    <a:pt x="100989" y="97870"/>
                    <a:pt x="101251" y="98382"/>
                  </a:cubicBezTo>
                  <a:cubicBezTo>
                    <a:pt x="101299" y="98513"/>
                    <a:pt x="101334" y="98643"/>
                    <a:pt x="101394" y="98774"/>
                  </a:cubicBezTo>
                  <a:cubicBezTo>
                    <a:pt x="101430" y="98917"/>
                    <a:pt x="101501" y="99036"/>
                    <a:pt x="101525" y="99179"/>
                  </a:cubicBezTo>
                  <a:cubicBezTo>
                    <a:pt x="101584" y="99453"/>
                    <a:pt x="101692" y="99727"/>
                    <a:pt x="101703" y="100013"/>
                  </a:cubicBezTo>
                  <a:cubicBezTo>
                    <a:pt x="101727" y="100156"/>
                    <a:pt x="101751" y="100287"/>
                    <a:pt x="101775" y="100429"/>
                  </a:cubicBezTo>
                  <a:lnTo>
                    <a:pt x="101799" y="100870"/>
                  </a:lnTo>
                  <a:lnTo>
                    <a:pt x="101823" y="101084"/>
                  </a:lnTo>
                  <a:lnTo>
                    <a:pt x="101834" y="101191"/>
                  </a:lnTo>
                  <a:lnTo>
                    <a:pt x="101834" y="101299"/>
                  </a:lnTo>
                  <a:cubicBezTo>
                    <a:pt x="101834" y="101334"/>
                    <a:pt x="101823" y="101358"/>
                    <a:pt x="101823" y="101370"/>
                  </a:cubicBezTo>
                  <a:cubicBezTo>
                    <a:pt x="101811" y="101513"/>
                    <a:pt x="101799" y="101656"/>
                    <a:pt x="101787" y="101799"/>
                  </a:cubicBezTo>
                  <a:cubicBezTo>
                    <a:pt x="101811" y="102096"/>
                    <a:pt x="101715" y="102370"/>
                    <a:pt x="101692" y="102656"/>
                  </a:cubicBezTo>
                  <a:cubicBezTo>
                    <a:pt x="101692" y="102799"/>
                    <a:pt x="101632" y="102930"/>
                    <a:pt x="101596" y="103073"/>
                  </a:cubicBezTo>
                  <a:cubicBezTo>
                    <a:pt x="101561" y="103204"/>
                    <a:pt x="101525" y="103346"/>
                    <a:pt x="101501" y="103477"/>
                  </a:cubicBezTo>
                  <a:cubicBezTo>
                    <a:pt x="101144" y="104561"/>
                    <a:pt x="100537" y="105561"/>
                    <a:pt x="99739" y="106383"/>
                  </a:cubicBezTo>
                  <a:cubicBezTo>
                    <a:pt x="98917" y="107192"/>
                    <a:pt x="97917" y="107799"/>
                    <a:pt x="96846" y="108157"/>
                  </a:cubicBezTo>
                  <a:cubicBezTo>
                    <a:pt x="96715" y="108204"/>
                    <a:pt x="96572" y="108216"/>
                    <a:pt x="96429" y="108264"/>
                  </a:cubicBezTo>
                  <a:cubicBezTo>
                    <a:pt x="96298" y="108288"/>
                    <a:pt x="96167" y="108359"/>
                    <a:pt x="96024" y="108359"/>
                  </a:cubicBezTo>
                  <a:cubicBezTo>
                    <a:pt x="95881" y="108383"/>
                    <a:pt x="95738" y="108395"/>
                    <a:pt x="95596" y="108419"/>
                  </a:cubicBezTo>
                  <a:cubicBezTo>
                    <a:pt x="95524" y="108430"/>
                    <a:pt x="95453" y="108454"/>
                    <a:pt x="95381" y="108454"/>
                  </a:cubicBezTo>
                  <a:lnTo>
                    <a:pt x="95167" y="108466"/>
                  </a:lnTo>
                  <a:cubicBezTo>
                    <a:pt x="95024" y="108466"/>
                    <a:pt x="94881" y="108466"/>
                    <a:pt x="94738" y="108478"/>
                  </a:cubicBezTo>
                  <a:cubicBezTo>
                    <a:pt x="94691" y="108478"/>
                    <a:pt x="94512" y="108466"/>
                    <a:pt x="94393" y="108466"/>
                  </a:cubicBezTo>
                  <a:lnTo>
                    <a:pt x="71283" y="108466"/>
                  </a:lnTo>
                  <a:lnTo>
                    <a:pt x="70985" y="108490"/>
                  </a:lnTo>
                  <a:lnTo>
                    <a:pt x="70402" y="108526"/>
                  </a:lnTo>
                  <a:cubicBezTo>
                    <a:pt x="70009" y="108538"/>
                    <a:pt x="69616" y="108561"/>
                    <a:pt x="69235" y="108597"/>
                  </a:cubicBezTo>
                  <a:lnTo>
                    <a:pt x="68068" y="108764"/>
                  </a:lnTo>
                  <a:cubicBezTo>
                    <a:pt x="67675" y="108835"/>
                    <a:pt x="67283" y="108883"/>
                    <a:pt x="66902" y="108990"/>
                  </a:cubicBezTo>
                  <a:cubicBezTo>
                    <a:pt x="66140" y="109181"/>
                    <a:pt x="65366" y="109359"/>
                    <a:pt x="64639" y="109657"/>
                  </a:cubicBezTo>
                  <a:cubicBezTo>
                    <a:pt x="64270" y="109788"/>
                    <a:pt x="63889" y="109919"/>
                    <a:pt x="63532" y="110073"/>
                  </a:cubicBezTo>
                  <a:lnTo>
                    <a:pt x="62460" y="110585"/>
                  </a:lnTo>
                  <a:lnTo>
                    <a:pt x="61937" y="110847"/>
                  </a:lnTo>
                  <a:cubicBezTo>
                    <a:pt x="61758" y="110931"/>
                    <a:pt x="61591" y="111038"/>
                    <a:pt x="61425" y="111145"/>
                  </a:cubicBezTo>
                  <a:lnTo>
                    <a:pt x="60413" y="111752"/>
                  </a:lnTo>
                  <a:cubicBezTo>
                    <a:pt x="60079" y="111967"/>
                    <a:pt x="59782" y="112217"/>
                    <a:pt x="59460" y="112443"/>
                  </a:cubicBezTo>
                  <a:cubicBezTo>
                    <a:pt x="59151" y="112681"/>
                    <a:pt x="58817" y="112907"/>
                    <a:pt x="58531" y="113169"/>
                  </a:cubicBezTo>
                  <a:cubicBezTo>
                    <a:pt x="58079" y="113586"/>
                    <a:pt x="57603" y="114003"/>
                    <a:pt x="57174" y="114443"/>
                  </a:cubicBezTo>
                  <a:cubicBezTo>
                    <a:pt x="57115" y="114503"/>
                    <a:pt x="57043" y="114586"/>
                    <a:pt x="56960" y="114681"/>
                  </a:cubicBezTo>
                  <a:cubicBezTo>
                    <a:pt x="56912" y="114717"/>
                    <a:pt x="56876" y="114765"/>
                    <a:pt x="56841" y="114800"/>
                  </a:cubicBezTo>
                  <a:cubicBezTo>
                    <a:pt x="56567" y="115110"/>
                    <a:pt x="56234" y="115479"/>
                    <a:pt x="56055" y="115681"/>
                  </a:cubicBezTo>
                  <a:lnTo>
                    <a:pt x="55341" y="116622"/>
                  </a:lnTo>
                  <a:lnTo>
                    <a:pt x="54995" y="117098"/>
                  </a:lnTo>
                  <a:cubicBezTo>
                    <a:pt x="54876" y="117253"/>
                    <a:pt x="54781" y="117432"/>
                    <a:pt x="54674" y="117586"/>
                  </a:cubicBezTo>
                  <a:lnTo>
                    <a:pt x="54067" y="118598"/>
                  </a:lnTo>
                  <a:cubicBezTo>
                    <a:pt x="53864" y="118944"/>
                    <a:pt x="53709" y="119301"/>
                    <a:pt x="53531" y="119658"/>
                  </a:cubicBezTo>
                  <a:cubicBezTo>
                    <a:pt x="53364" y="120015"/>
                    <a:pt x="53174" y="120360"/>
                    <a:pt x="53043" y="120730"/>
                  </a:cubicBezTo>
                  <a:lnTo>
                    <a:pt x="52638" y="121837"/>
                  </a:lnTo>
                  <a:cubicBezTo>
                    <a:pt x="52566" y="122027"/>
                    <a:pt x="52495" y="122206"/>
                    <a:pt x="52447" y="122396"/>
                  </a:cubicBezTo>
                  <a:lnTo>
                    <a:pt x="52293" y="122968"/>
                  </a:lnTo>
                  <a:lnTo>
                    <a:pt x="51995" y="124111"/>
                  </a:lnTo>
                  <a:cubicBezTo>
                    <a:pt x="51923" y="124504"/>
                    <a:pt x="51864" y="124897"/>
                    <a:pt x="51804" y="125278"/>
                  </a:cubicBezTo>
                  <a:cubicBezTo>
                    <a:pt x="51757" y="125671"/>
                    <a:pt x="51673" y="126064"/>
                    <a:pt x="51662" y="126445"/>
                  </a:cubicBezTo>
                  <a:lnTo>
                    <a:pt x="51578" y="127623"/>
                  </a:lnTo>
                  <a:lnTo>
                    <a:pt x="51531" y="128207"/>
                  </a:lnTo>
                  <a:lnTo>
                    <a:pt x="51531" y="128600"/>
                  </a:lnTo>
                  <a:lnTo>
                    <a:pt x="51531" y="129409"/>
                  </a:lnTo>
                  <a:lnTo>
                    <a:pt x="51531" y="131017"/>
                  </a:lnTo>
                  <a:lnTo>
                    <a:pt x="51531" y="143887"/>
                  </a:lnTo>
                  <a:lnTo>
                    <a:pt x="64187" y="143887"/>
                  </a:lnTo>
                  <a:lnTo>
                    <a:pt x="64187" y="131017"/>
                  </a:lnTo>
                  <a:lnTo>
                    <a:pt x="64187" y="129409"/>
                  </a:lnTo>
                  <a:lnTo>
                    <a:pt x="64187" y="128600"/>
                  </a:lnTo>
                  <a:lnTo>
                    <a:pt x="64187" y="128207"/>
                  </a:lnTo>
                  <a:lnTo>
                    <a:pt x="64163" y="127980"/>
                  </a:lnTo>
                  <a:cubicBezTo>
                    <a:pt x="64175" y="127838"/>
                    <a:pt x="64163" y="127695"/>
                    <a:pt x="64163" y="127540"/>
                  </a:cubicBezTo>
                  <a:cubicBezTo>
                    <a:pt x="64163" y="127397"/>
                    <a:pt x="64211" y="127266"/>
                    <a:pt x="64223" y="127123"/>
                  </a:cubicBezTo>
                  <a:cubicBezTo>
                    <a:pt x="64246" y="126980"/>
                    <a:pt x="64246" y="126837"/>
                    <a:pt x="64282" y="126695"/>
                  </a:cubicBezTo>
                  <a:cubicBezTo>
                    <a:pt x="64318" y="126564"/>
                    <a:pt x="64354" y="126421"/>
                    <a:pt x="64389" y="126290"/>
                  </a:cubicBezTo>
                  <a:cubicBezTo>
                    <a:pt x="64663" y="125194"/>
                    <a:pt x="65508" y="123909"/>
                    <a:pt x="66282" y="123063"/>
                  </a:cubicBezTo>
                  <a:cubicBezTo>
                    <a:pt x="66401" y="122956"/>
                    <a:pt x="66532" y="122849"/>
                    <a:pt x="66651" y="122730"/>
                  </a:cubicBezTo>
                  <a:cubicBezTo>
                    <a:pt x="66747" y="122623"/>
                    <a:pt x="66878" y="122563"/>
                    <a:pt x="66985" y="122468"/>
                  </a:cubicBezTo>
                  <a:cubicBezTo>
                    <a:pt x="67104" y="122396"/>
                    <a:pt x="67211" y="122289"/>
                    <a:pt x="67330" y="122218"/>
                  </a:cubicBezTo>
                  <a:cubicBezTo>
                    <a:pt x="67461" y="122146"/>
                    <a:pt x="67580" y="122075"/>
                    <a:pt x="67699" y="122004"/>
                  </a:cubicBezTo>
                  <a:cubicBezTo>
                    <a:pt x="67759" y="121956"/>
                    <a:pt x="67818" y="121920"/>
                    <a:pt x="67878" y="121884"/>
                  </a:cubicBezTo>
                  <a:lnTo>
                    <a:pt x="68080" y="121801"/>
                  </a:lnTo>
                  <a:cubicBezTo>
                    <a:pt x="68211" y="121742"/>
                    <a:pt x="68330" y="121670"/>
                    <a:pt x="68461" y="121611"/>
                  </a:cubicBezTo>
                  <a:lnTo>
                    <a:pt x="68866" y="121468"/>
                  </a:lnTo>
                  <a:cubicBezTo>
                    <a:pt x="69116" y="121349"/>
                    <a:pt x="69402" y="121301"/>
                    <a:pt x="69676" y="121218"/>
                  </a:cubicBezTo>
                  <a:cubicBezTo>
                    <a:pt x="69807" y="121170"/>
                    <a:pt x="69950" y="121170"/>
                    <a:pt x="70092" y="121146"/>
                  </a:cubicBezTo>
                  <a:cubicBezTo>
                    <a:pt x="70235" y="121122"/>
                    <a:pt x="70378" y="121099"/>
                    <a:pt x="70521" y="121075"/>
                  </a:cubicBezTo>
                  <a:cubicBezTo>
                    <a:pt x="70664" y="121075"/>
                    <a:pt x="70807" y="121063"/>
                    <a:pt x="70950" y="121063"/>
                  </a:cubicBezTo>
                  <a:lnTo>
                    <a:pt x="71164" y="121015"/>
                  </a:lnTo>
                  <a:lnTo>
                    <a:pt x="71283" y="120968"/>
                  </a:lnTo>
                  <a:lnTo>
                    <a:pt x="94393" y="120968"/>
                  </a:lnTo>
                  <a:cubicBezTo>
                    <a:pt x="94516" y="120968"/>
                    <a:pt x="94603" y="120994"/>
                    <a:pt x="94760" y="120994"/>
                  </a:cubicBezTo>
                  <a:cubicBezTo>
                    <a:pt x="94787" y="120994"/>
                    <a:pt x="94815" y="120993"/>
                    <a:pt x="94845" y="120991"/>
                  </a:cubicBezTo>
                  <a:lnTo>
                    <a:pt x="96024" y="120956"/>
                  </a:lnTo>
                  <a:lnTo>
                    <a:pt x="96608" y="120932"/>
                  </a:lnTo>
                  <a:cubicBezTo>
                    <a:pt x="96810" y="120908"/>
                    <a:pt x="97001" y="120884"/>
                    <a:pt x="97191" y="120861"/>
                  </a:cubicBezTo>
                  <a:lnTo>
                    <a:pt x="98358" y="120682"/>
                  </a:lnTo>
                  <a:cubicBezTo>
                    <a:pt x="98751" y="120622"/>
                    <a:pt x="99132" y="120503"/>
                    <a:pt x="99513" y="120420"/>
                  </a:cubicBezTo>
                  <a:cubicBezTo>
                    <a:pt x="99894" y="120313"/>
                    <a:pt x="100275" y="120229"/>
                    <a:pt x="100656" y="120099"/>
                  </a:cubicBezTo>
                  <a:cubicBezTo>
                    <a:pt x="103656" y="119134"/>
                    <a:pt x="106406" y="117443"/>
                    <a:pt x="108633" y="115229"/>
                  </a:cubicBezTo>
                  <a:cubicBezTo>
                    <a:pt x="110836" y="112990"/>
                    <a:pt x="112514" y="110228"/>
                    <a:pt x="113467" y="107228"/>
                  </a:cubicBezTo>
                  <a:cubicBezTo>
                    <a:pt x="113574" y="106847"/>
                    <a:pt x="113669" y="106466"/>
                    <a:pt x="113776" y="106085"/>
                  </a:cubicBezTo>
                  <a:cubicBezTo>
                    <a:pt x="113860" y="105692"/>
                    <a:pt x="113979" y="105323"/>
                    <a:pt x="114026" y="104930"/>
                  </a:cubicBezTo>
                  <a:cubicBezTo>
                    <a:pt x="114146" y="104144"/>
                    <a:pt x="114288" y="103370"/>
                    <a:pt x="114300" y="102584"/>
                  </a:cubicBezTo>
                  <a:lnTo>
                    <a:pt x="114348" y="101418"/>
                  </a:lnTo>
                  <a:cubicBezTo>
                    <a:pt x="114348" y="101358"/>
                    <a:pt x="114336" y="101322"/>
                    <a:pt x="114336" y="101287"/>
                  </a:cubicBezTo>
                  <a:lnTo>
                    <a:pt x="114336" y="101191"/>
                  </a:lnTo>
                  <a:lnTo>
                    <a:pt x="114336" y="100906"/>
                  </a:lnTo>
                  <a:lnTo>
                    <a:pt x="114324" y="100310"/>
                  </a:lnTo>
                  <a:cubicBezTo>
                    <a:pt x="114300" y="99929"/>
                    <a:pt x="114288" y="99536"/>
                    <a:pt x="114253" y="99144"/>
                  </a:cubicBezTo>
                  <a:lnTo>
                    <a:pt x="114086" y="97977"/>
                  </a:lnTo>
                  <a:cubicBezTo>
                    <a:pt x="113979" y="97191"/>
                    <a:pt x="113765" y="96429"/>
                    <a:pt x="113562" y="95667"/>
                  </a:cubicBezTo>
                  <a:cubicBezTo>
                    <a:pt x="113479" y="95286"/>
                    <a:pt x="113324" y="94917"/>
                    <a:pt x="113193" y="94548"/>
                  </a:cubicBezTo>
                  <a:cubicBezTo>
                    <a:pt x="113062" y="94179"/>
                    <a:pt x="112931" y="93810"/>
                    <a:pt x="112776" y="93440"/>
                  </a:cubicBezTo>
                  <a:cubicBezTo>
                    <a:pt x="112121" y="92012"/>
                    <a:pt x="111371" y="90619"/>
                    <a:pt x="110407" y="89369"/>
                  </a:cubicBezTo>
                  <a:cubicBezTo>
                    <a:pt x="109478" y="88095"/>
                    <a:pt x="108359" y="86987"/>
                    <a:pt x="107168" y="85963"/>
                  </a:cubicBezTo>
                  <a:cubicBezTo>
                    <a:pt x="105930" y="84999"/>
                    <a:pt x="104621" y="84106"/>
                    <a:pt x="103192" y="83451"/>
                  </a:cubicBezTo>
                  <a:cubicBezTo>
                    <a:pt x="101787" y="82737"/>
                    <a:pt x="100263" y="82272"/>
                    <a:pt x="98727" y="81915"/>
                  </a:cubicBezTo>
                  <a:cubicBezTo>
                    <a:pt x="98346" y="81844"/>
                    <a:pt x="97953" y="81784"/>
                    <a:pt x="97560" y="81725"/>
                  </a:cubicBezTo>
                  <a:lnTo>
                    <a:pt x="96977" y="81641"/>
                  </a:lnTo>
                  <a:cubicBezTo>
                    <a:pt x="96786" y="81606"/>
                    <a:pt x="96596" y="81582"/>
                    <a:pt x="96393" y="81582"/>
                  </a:cubicBezTo>
                  <a:lnTo>
                    <a:pt x="95226" y="81534"/>
                  </a:lnTo>
                  <a:lnTo>
                    <a:pt x="94643" y="81522"/>
                  </a:lnTo>
                  <a:lnTo>
                    <a:pt x="19872" y="81522"/>
                  </a:lnTo>
                  <a:lnTo>
                    <a:pt x="19693" y="81510"/>
                  </a:lnTo>
                  <a:lnTo>
                    <a:pt x="19574" y="81499"/>
                  </a:lnTo>
                  <a:cubicBezTo>
                    <a:pt x="19431" y="81487"/>
                    <a:pt x="19288" y="81475"/>
                    <a:pt x="19146" y="81463"/>
                  </a:cubicBezTo>
                  <a:cubicBezTo>
                    <a:pt x="19074" y="81463"/>
                    <a:pt x="19003" y="81463"/>
                    <a:pt x="18931" y="81451"/>
                  </a:cubicBezTo>
                  <a:lnTo>
                    <a:pt x="18717" y="81415"/>
                  </a:lnTo>
                  <a:cubicBezTo>
                    <a:pt x="18586" y="81391"/>
                    <a:pt x="18443" y="81368"/>
                    <a:pt x="18300" y="81356"/>
                  </a:cubicBezTo>
                  <a:cubicBezTo>
                    <a:pt x="17181" y="81129"/>
                    <a:pt x="16145" y="80629"/>
                    <a:pt x="15240" y="79915"/>
                  </a:cubicBezTo>
                  <a:cubicBezTo>
                    <a:pt x="14335" y="79213"/>
                    <a:pt x="13633" y="78260"/>
                    <a:pt x="13169" y="77224"/>
                  </a:cubicBezTo>
                  <a:cubicBezTo>
                    <a:pt x="13085" y="77105"/>
                    <a:pt x="13061" y="76962"/>
                    <a:pt x="13014" y="76831"/>
                  </a:cubicBezTo>
                  <a:cubicBezTo>
                    <a:pt x="12966" y="76700"/>
                    <a:pt x="12907" y="76569"/>
                    <a:pt x="12859" y="76426"/>
                  </a:cubicBezTo>
                  <a:cubicBezTo>
                    <a:pt x="12835" y="76296"/>
                    <a:pt x="12800" y="76153"/>
                    <a:pt x="12764" y="76022"/>
                  </a:cubicBezTo>
                  <a:lnTo>
                    <a:pt x="12704" y="75819"/>
                  </a:lnTo>
                  <a:cubicBezTo>
                    <a:pt x="12692" y="75748"/>
                    <a:pt x="12680" y="75676"/>
                    <a:pt x="12680" y="75605"/>
                  </a:cubicBezTo>
                  <a:cubicBezTo>
                    <a:pt x="12657" y="75462"/>
                    <a:pt x="12633" y="75319"/>
                    <a:pt x="12609" y="75176"/>
                  </a:cubicBezTo>
                  <a:cubicBezTo>
                    <a:pt x="12573" y="75045"/>
                    <a:pt x="12597" y="74891"/>
                    <a:pt x="12585" y="74748"/>
                  </a:cubicBezTo>
                  <a:lnTo>
                    <a:pt x="12549" y="74295"/>
                  </a:lnTo>
                  <a:cubicBezTo>
                    <a:pt x="12549" y="74033"/>
                    <a:pt x="12549" y="73700"/>
                    <a:pt x="12561" y="73617"/>
                  </a:cubicBezTo>
                  <a:cubicBezTo>
                    <a:pt x="12597" y="72462"/>
                    <a:pt x="12895" y="71343"/>
                    <a:pt x="13431" y="70342"/>
                  </a:cubicBezTo>
                  <a:cubicBezTo>
                    <a:pt x="13990" y="69354"/>
                    <a:pt x="14776" y="68473"/>
                    <a:pt x="15717" y="67830"/>
                  </a:cubicBezTo>
                  <a:cubicBezTo>
                    <a:pt x="16681" y="67199"/>
                    <a:pt x="17764" y="66806"/>
                    <a:pt x="18896" y="66663"/>
                  </a:cubicBezTo>
                  <a:cubicBezTo>
                    <a:pt x="19038" y="66640"/>
                    <a:pt x="19181" y="66651"/>
                    <a:pt x="19324" y="66640"/>
                  </a:cubicBezTo>
                  <a:lnTo>
                    <a:pt x="19538" y="66628"/>
                  </a:lnTo>
                  <a:lnTo>
                    <a:pt x="19646" y="66640"/>
                  </a:lnTo>
                  <a:lnTo>
                    <a:pt x="94572" y="66640"/>
                  </a:lnTo>
                  <a:lnTo>
                    <a:pt x="94679" y="66628"/>
                  </a:lnTo>
                  <a:lnTo>
                    <a:pt x="94822" y="66616"/>
                  </a:lnTo>
                  <a:lnTo>
                    <a:pt x="95119" y="66604"/>
                  </a:lnTo>
                  <a:lnTo>
                    <a:pt x="95703" y="66568"/>
                  </a:lnTo>
                  <a:cubicBezTo>
                    <a:pt x="96096" y="66544"/>
                    <a:pt x="96489" y="66544"/>
                    <a:pt x="96881" y="66485"/>
                  </a:cubicBezTo>
                  <a:lnTo>
                    <a:pt x="98048" y="66306"/>
                  </a:lnTo>
                  <a:lnTo>
                    <a:pt x="98632" y="66211"/>
                  </a:lnTo>
                  <a:lnTo>
                    <a:pt x="99203" y="66080"/>
                  </a:lnTo>
                  <a:lnTo>
                    <a:pt x="100346" y="65782"/>
                  </a:lnTo>
                  <a:cubicBezTo>
                    <a:pt x="100727" y="65675"/>
                    <a:pt x="101096" y="65520"/>
                    <a:pt x="101465" y="65389"/>
                  </a:cubicBezTo>
                  <a:cubicBezTo>
                    <a:pt x="101834" y="65247"/>
                    <a:pt x="102215" y="65127"/>
                    <a:pt x="102561" y="64961"/>
                  </a:cubicBezTo>
                  <a:cubicBezTo>
                    <a:pt x="103275" y="64616"/>
                    <a:pt x="104001" y="64306"/>
                    <a:pt x="104656" y="63877"/>
                  </a:cubicBezTo>
                  <a:cubicBezTo>
                    <a:pt x="107288" y="62318"/>
                    <a:pt x="109693" y="59960"/>
                    <a:pt x="111348" y="57365"/>
                  </a:cubicBezTo>
                  <a:cubicBezTo>
                    <a:pt x="111383" y="57317"/>
                    <a:pt x="111419" y="57257"/>
                    <a:pt x="111455" y="57198"/>
                  </a:cubicBezTo>
                  <a:cubicBezTo>
                    <a:pt x="111467" y="57174"/>
                    <a:pt x="111479" y="57150"/>
                    <a:pt x="111490" y="57138"/>
                  </a:cubicBezTo>
                  <a:lnTo>
                    <a:pt x="111490" y="57126"/>
                  </a:lnTo>
                  <a:cubicBezTo>
                    <a:pt x="113074" y="54519"/>
                    <a:pt x="114074" y="51531"/>
                    <a:pt x="114288" y="48483"/>
                  </a:cubicBezTo>
                  <a:cubicBezTo>
                    <a:pt x="114527" y="45363"/>
                    <a:pt x="114026" y="42172"/>
                    <a:pt x="112812" y="39255"/>
                  </a:cubicBezTo>
                  <a:cubicBezTo>
                    <a:pt x="111562" y="36362"/>
                    <a:pt x="109633" y="33778"/>
                    <a:pt x="107228" y="31766"/>
                  </a:cubicBezTo>
                  <a:cubicBezTo>
                    <a:pt x="104799" y="29766"/>
                    <a:pt x="101894" y="28349"/>
                    <a:pt x="98810" y="27682"/>
                  </a:cubicBezTo>
                  <a:cubicBezTo>
                    <a:pt x="98429" y="27587"/>
                    <a:pt x="98036" y="27540"/>
                    <a:pt x="97643" y="27480"/>
                  </a:cubicBezTo>
                  <a:cubicBezTo>
                    <a:pt x="97251" y="27420"/>
                    <a:pt x="96870" y="27349"/>
                    <a:pt x="96477" y="27325"/>
                  </a:cubicBezTo>
                  <a:lnTo>
                    <a:pt x="95298" y="27266"/>
                  </a:lnTo>
                  <a:lnTo>
                    <a:pt x="94715" y="27218"/>
                  </a:lnTo>
                  <a:lnTo>
                    <a:pt x="94298" y="27206"/>
                  </a:lnTo>
                  <a:lnTo>
                    <a:pt x="71783" y="27206"/>
                  </a:lnTo>
                  <a:cubicBezTo>
                    <a:pt x="71140" y="27206"/>
                    <a:pt x="70676" y="27182"/>
                    <a:pt x="70676" y="27182"/>
                  </a:cubicBezTo>
                  <a:cubicBezTo>
                    <a:pt x="70650" y="27185"/>
                    <a:pt x="70624" y="27186"/>
                    <a:pt x="70598" y="27186"/>
                  </a:cubicBezTo>
                  <a:cubicBezTo>
                    <a:pt x="70484" y="27186"/>
                    <a:pt x="70376" y="27166"/>
                    <a:pt x="70259" y="27147"/>
                  </a:cubicBezTo>
                  <a:cubicBezTo>
                    <a:pt x="70116" y="27123"/>
                    <a:pt x="69973" y="27111"/>
                    <a:pt x="69830" y="27087"/>
                  </a:cubicBezTo>
                  <a:lnTo>
                    <a:pt x="69426" y="26980"/>
                  </a:lnTo>
                  <a:cubicBezTo>
                    <a:pt x="69283" y="26944"/>
                    <a:pt x="69140" y="26932"/>
                    <a:pt x="69009" y="26861"/>
                  </a:cubicBezTo>
                  <a:cubicBezTo>
                    <a:pt x="68747" y="26754"/>
                    <a:pt x="68473" y="26694"/>
                    <a:pt x="68223" y="26551"/>
                  </a:cubicBezTo>
                  <a:lnTo>
                    <a:pt x="67842" y="26361"/>
                  </a:lnTo>
                  <a:cubicBezTo>
                    <a:pt x="67723" y="26289"/>
                    <a:pt x="67604" y="26206"/>
                    <a:pt x="67473" y="26135"/>
                  </a:cubicBezTo>
                  <a:lnTo>
                    <a:pt x="67294" y="26027"/>
                  </a:lnTo>
                  <a:cubicBezTo>
                    <a:pt x="67235" y="25992"/>
                    <a:pt x="67175" y="25944"/>
                    <a:pt x="67116" y="25896"/>
                  </a:cubicBezTo>
                  <a:cubicBezTo>
                    <a:pt x="67009" y="25813"/>
                    <a:pt x="66890" y="25730"/>
                    <a:pt x="66771" y="25646"/>
                  </a:cubicBezTo>
                  <a:cubicBezTo>
                    <a:pt x="66663" y="25563"/>
                    <a:pt x="66568" y="25444"/>
                    <a:pt x="66461" y="25361"/>
                  </a:cubicBezTo>
                  <a:cubicBezTo>
                    <a:pt x="66354" y="25254"/>
                    <a:pt x="66223" y="25182"/>
                    <a:pt x="66140" y="25063"/>
                  </a:cubicBezTo>
                  <a:cubicBezTo>
                    <a:pt x="65961" y="24837"/>
                    <a:pt x="65735" y="24658"/>
                    <a:pt x="65592" y="24408"/>
                  </a:cubicBezTo>
                  <a:cubicBezTo>
                    <a:pt x="64889" y="23503"/>
                    <a:pt x="64401" y="22444"/>
                    <a:pt x="64235" y="21313"/>
                  </a:cubicBezTo>
                  <a:cubicBezTo>
                    <a:pt x="64211" y="21170"/>
                    <a:pt x="64175" y="20110"/>
                    <a:pt x="64175" y="20074"/>
                  </a:cubicBezTo>
                  <a:lnTo>
                    <a:pt x="64175" y="19979"/>
                  </a:lnTo>
                  <a:lnTo>
                    <a:pt x="64175" y="19169"/>
                  </a:lnTo>
                  <a:lnTo>
                    <a:pt x="64175" y="15895"/>
                  </a:lnTo>
                  <a:lnTo>
                    <a:pt x="66890" y="15895"/>
                  </a:lnTo>
                  <a:lnTo>
                    <a:pt x="57841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054;p35">
              <a:extLst>
                <a:ext uri="{FF2B5EF4-FFF2-40B4-BE49-F238E27FC236}">
                  <a16:creationId xmlns:a16="http://schemas.microsoft.com/office/drawing/2014/main" id="{538EAABD-AD5E-DA67-1A1E-C11A3670F3AA}"/>
                </a:ext>
              </a:extLst>
            </p:cNvPr>
            <p:cNvSpPr/>
            <p:nvPr/>
          </p:nvSpPr>
          <p:spPr>
            <a:xfrm>
              <a:off x="3124740" y="1467244"/>
              <a:ext cx="2847490" cy="3675956"/>
            </a:xfrm>
            <a:custGeom>
              <a:avLst/>
              <a:gdLst/>
              <a:ahLst/>
              <a:cxnLst/>
              <a:rect l="l" t="t" r="r" b="b"/>
              <a:pathLst>
                <a:path w="103002" h="132970" extrusionOk="0">
                  <a:moveTo>
                    <a:pt x="51507" y="1"/>
                  </a:moveTo>
                  <a:lnTo>
                    <a:pt x="51507" y="3727"/>
                  </a:lnTo>
                  <a:lnTo>
                    <a:pt x="52757" y="3727"/>
                  </a:lnTo>
                  <a:lnTo>
                    <a:pt x="52757" y="1"/>
                  </a:lnTo>
                  <a:close/>
                  <a:moveTo>
                    <a:pt x="51507" y="7442"/>
                  </a:moveTo>
                  <a:lnTo>
                    <a:pt x="51507" y="9180"/>
                  </a:lnTo>
                  <a:cubicBezTo>
                    <a:pt x="51507" y="9883"/>
                    <a:pt x="51566" y="10573"/>
                    <a:pt x="51662" y="11252"/>
                  </a:cubicBezTo>
                  <a:lnTo>
                    <a:pt x="52888" y="11073"/>
                  </a:lnTo>
                  <a:cubicBezTo>
                    <a:pt x="52793" y="10454"/>
                    <a:pt x="52757" y="9823"/>
                    <a:pt x="52757" y="9180"/>
                  </a:cubicBezTo>
                  <a:lnTo>
                    <a:pt x="52757" y="7442"/>
                  </a:lnTo>
                  <a:close/>
                  <a:moveTo>
                    <a:pt x="53888" y="14467"/>
                  </a:moveTo>
                  <a:lnTo>
                    <a:pt x="52757" y="14979"/>
                  </a:lnTo>
                  <a:cubicBezTo>
                    <a:pt x="53293" y="16157"/>
                    <a:pt x="53995" y="17265"/>
                    <a:pt x="54840" y="18265"/>
                  </a:cubicBezTo>
                  <a:lnTo>
                    <a:pt x="55781" y="17455"/>
                  </a:lnTo>
                  <a:cubicBezTo>
                    <a:pt x="55019" y="16550"/>
                    <a:pt x="54376" y="15550"/>
                    <a:pt x="53888" y="14467"/>
                  </a:cubicBezTo>
                  <a:close/>
                  <a:moveTo>
                    <a:pt x="58424" y="19812"/>
                  </a:moveTo>
                  <a:lnTo>
                    <a:pt x="57734" y="20848"/>
                  </a:lnTo>
                  <a:cubicBezTo>
                    <a:pt x="58817" y="21575"/>
                    <a:pt x="59984" y="22146"/>
                    <a:pt x="61222" y="22551"/>
                  </a:cubicBezTo>
                  <a:lnTo>
                    <a:pt x="61603" y="21360"/>
                  </a:lnTo>
                  <a:cubicBezTo>
                    <a:pt x="60484" y="21003"/>
                    <a:pt x="59412" y="20479"/>
                    <a:pt x="58424" y="19812"/>
                  </a:cubicBezTo>
                  <a:close/>
                  <a:moveTo>
                    <a:pt x="65092" y="21979"/>
                  </a:moveTo>
                  <a:lnTo>
                    <a:pt x="65056" y="23218"/>
                  </a:lnTo>
                  <a:cubicBezTo>
                    <a:pt x="65211" y="23218"/>
                    <a:pt x="65378" y="23230"/>
                    <a:pt x="65544" y="23230"/>
                  </a:cubicBezTo>
                  <a:lnTo>
                    <a:pt x="68795" y="23230"/>
                  </a:lnTo>
                  <a:lnTo>
                    <a:pt x="68795" y="21979"/>
                  </a:lnTo>
                  <a:close/>
                  <a:moveTo>
                    <a:pt x="72521" y="21979"/>
                  </a:moveTo>
                  <a:lnTo>
                    <a:pt x="72521" y="23230"/>
                  </a:lnTo>
                  <a:lnTo>
                    <a:pt x="76248" y="23230"/>
                  </a:lnTo>
                  <a:lnTo>
                    <a:pt x="76248" y="21979"/>
                  </a:lnTo>
                  <a:close/>
                  <a:moveTo>
                    <a:pt x="79975" y="21979"/>
                  </a:moveTo>
                  <a:lnTo>
                    <a:pt x="79975" y="23230"/>
                  </a:lnTo>
                  <a:lnTo>
                    <a:pt x="83689" y="23230"/>
                  </a:lnTo>
                  <a:lnTo>
                    <a:pt x="83689" y="21979"/>
                  </a:lnTo>
                  <a:close/>
                  <a:moveTo>
                    <a:pt x="87416" y="21979"/>
                  </a:moveTo>
                  <a:lnTo>
                    <a:pt x="87416" y="23230"/>
                  </a:lnTo>
                  <a:lnTo>
                    <a:pt x="88952" y="23230"/>
                  </a:lnTo>
                  <a:cubicBezTo>
                    <a:pt x="89654" y="23230"/>
                    <a:pt x="90357" y="23277"/>
                    <a:pt x="91035" y="23396"/>
                  </a:cubicBezTo>
                  <a:lnTo>
                    <a:pt x="91238" y="22170"/>
                  </a:lnTo>
                  <a:cubicBezTo>
                    <a:pt x="90488" y="22039"/>
                    <a:pt x="89726" y="21979"/>
                    <a:pt x="88952" y="21979"/>
                  </a:cubicBezTo>
                  <a:close/>
                  <a:moveTo>
                    <a:pt x="94941" y="23313"/>
                  </a:moveTo>
                  <a:lnTo>
                    <a:pt x="94417" y="24444"/>
                  </a:lnTo>
                  <a:cubicBezTo>
                    <a:pt x="95488" y="24944"/>
                    <a:pt x="96477" y="25599"/>
                    <a:pt x="97370" y="26385"/>
                  </a:cubicBezTo>
                  <a:lnTo>
                    <a:pt x="98191" y="25444"/>
                  </a:lnTo>
                  <a:cubicBezTo>
                    <a:pt x="97215" y="24587"/>
                    <a:pt x="96119" y="23873"/>
                    <a:pt x="94941" y="23313"/>
                  </a:cubicBezTo>
                  <a:close/>
                  <a:moveTo>
                    <a:pt x="100739" y="28373"/>
                  </a:moveTo>
                  <a:lnTo>
                    <a:pt x="99691" y="29052"/>
                  </a:lnTo>
                  <a:cubicBezTo>
                    <a:pt x="100346" y="30052"/>
                    <a:pt x="100846" y="31135"/>
                    <a:pt x="101192" y="32266"/>
                  </a:cubicBezTo>
                  <a:lnTo>
                    <a:pt x="102382" y="31897"/>
                  </a:lnTo>
                  <a:cubicBezTo>
                    <a:pt x="102001" y="30659"/>
                    <a:pt x="101442" y="29468"/>
                    <a:pt x="100739" y="28373"/>
                  </a:cubicBezTo>
                  <a:close/>
                  <a:moveTo>
                    <a:pt x="102989" y="35731"/>
                  </a:moveTo>
                  <a:lnTo>
                    <a:pt x="101751" y="35755"/>
                  </a:lnTo>
                  <a:cubicBezTo>
                    <a:pt x="101751" y="35850"/>
                    <a:pt x="101751" y="35934"/>
                    <a:pt x="101751" y="36017"/>
                  </a:cubicBezTo>
                  <a:cubicBezTo>
                    <a:pt x="101751" y="37124"/>
                    <a:pt x="101608" y="38220"/>
                    <a:pt x="101334" y="39267"/>
                  </a:cubicBezTo>
                  <a:lnTo>
                    <a:pt x="102537" y="39589"/>
                  </a:lnTo>
                  <a:cubicBezTo>
                    <a:pt x="102846" y="38434"/>
                    <a:pt x="103001" y="37231"/>
                    <a:pt x="103001" y="36017"/>
                  </a:cubicBezTo>
                  <a:cubicBezTo>
                    <a:pt x="103001" y="35922"/>
                    <a:pt x="102989" y="35826"/>
                    <a:pt x="102989" y="35731"/>
                  </a:cubicBezTo>
                  <a:close/>
                  <a:moveTo>
                    <a:pt x="99977" y="42541"/>
                  </a:moveTo>
                  <a:cubicBezTo>
                    <a:pt x="99370" y="43553"/>
                    <a:pt x="98620" y="44482"/>
                    <a:pt x="97763" y="45304"/>
                  </a:cubicBezTo>
                  <a:lnTo>
                    <a:pt x="98620" y="46209"/>
                  </a:lnTo>
                  <a:cubicBezTo>
                    <a:pt x="99560" y="45316"/>
                    <a:pt x="100382" y="44292"/>
                    <a:pt x="101037" y="43172"/>
                  </a:cubicBezTo>
                  <a:lnTo>
                    <a:pt x="99977" y="42541"/>
                  </a:lnTo>
                  <a:close/>
                  <a:moveTo>
                    <a:pt x="94881" y="47363"/>
                  </a:moveTo>
                  <a:cubicBezTo>
                    <a:pt x="93833" y="47911"/>
                    <a:pt x="92714" y="48316"/>
                    <a:pt x="91547" y="48554"/>
                  </a:cubicBezTo>
                  <a:lnTo>
                    <a:pt x="91797" y="49769"/>
                  </a:lnTo>
                  <a:cubicBezTo>
                    <a:pt x="93071" y="49507"/>
                    <a:pt x="94310" y="49066"/>
                    <a:pt x="95465" y="48471"/>
                  </a:cubicBezTo>
                  <a:lnTo>
                    <a:pt x="94881" y="47363"/>
                  </a:lnTo>
                  <a:close/>
                  <a:moveTo>
                    <a:pt x="17205" y="48816"/>
                  </a:moveTo>
                  <a:lnTo>
                    <a:pt x="17205" y="50054"/>
                  </a:lnTo>
                  <a:lnTo>
                    <a:pt x="20931" y="50054"/>
                  </a:lnTo>
                  <a:lnTo>
                    <a:pt x="20931" y="48816"/>
                  </a:lnTo>
                  <a:close/>
                  <a:moveTo>
                    <a:pt x="24658" y="48816"/>
                  </a:moveTo>
                  <a:lnTo>
                    <a:pt x="24658" y="50054"/>
                  </a:lnTo>
                  <a:lnTo>
                    <a:pt x="28373" y="50054"/>
                  </a:lnTo>
                  <a:lnTo>
                    <a:pt x="28373" y="48816"/>
                  </a:lnTo>
                  <a:close/>
                  <a:moveTo>
                    <a:pt x="32100" y="48816"/>
                  </a:moveTo>
                  <a:lnTo>
                    <a:pt x="32100" y="50054"/>
                  </a:lnTo>
                  <a:lnTo>
                    <a:pt x="35826" y="50054"/>
                  </a:lnTo>
                  <a:lnTo>
                    <a:pt x="35826" y="48816"/>
                  </a:lnTo>
                  <a:close/>
                  <a:moveTo>
                    <a:pt x="39553" y="48816"/>
                  </a:moveTo>
                  <a:lnTo>
                    <a:pt x="39553" y="50054"/>
                  </a:lnTo>
                  <a:lnTo>
                    <a:pt x="43280" y="50054"/>
                  </a:lnTo>
                  <a:lnTo>
                    <a:pt x="43280" y="48816"/>
                  </a:lnTo>
                  <a:close/>
                  <a:moveTo>
                    <a:pt x="47006" y="48816"/>
                  </a:moveTo>
                  <a:lnTo>
                    <a:pt x="47006" y="50054"/>
                  </a:lnTo>
                  <a:lnTo>
                    <a:pt x="50721" y="50054"/>
                  </a:lnTo>
                  <a:lnTo>
                    <a:pt x="50721" y="48816"/>
                  </a:lnTo>
                  <a:close/>
                  <a:moveTo>
                    <a:pt x="54448" y="48816"/>
                  </a:moveTo>
                  <a:lnTo>
                    <a:pt x="54448" y="50054"/>
                  </a:lnTo>
                  <a:lnTo>
                    <a:pt x="58174" y="50054"/>
                  </a:lnTo>
                  <a:lnTo>
                    <a:pt x="58174" y="48816"/>
                  </a:lnTo>
                  <a:close/>
                  <a:moveTo>
                    <a:pt x="61901" y="48816"/>
                  </a:moveTo>
                  <a:lnTo>
                    <a:pt x="61901" y="50054"/>
                  </a:lnTo>
                  <a:lnTo>
                    <a:pt x="65628" y="50054"/>
                  </a:lnTo>
                  <a:lnTo>
                    <a:pt x="65628" y="48816"/>
                  </a:lnTo>
                  <a:close/>
                  <a:moveTo>
                    <a:pt x="69342" y="48816"/>
                  </a:moveTo>
                  <a:lnTo>
                    <a:pt x="69342" y="50054"/>
                  </a:lnTo>
                  <a:lnTo>
                    <a:pt x="73069" y="50054"/>
                  </a:lnTo>
                  <a:lnTo>
                    <a:pt x="73069" y="48816"/>
                  </a:lnTo>
                  <a:close/>
                  <a:moveTo>
                    <a:pt x="76796" y="48816"/>
                  </a:moveTo>
                  <a:lnTo>
                    <a:pt x="76796" y="50054"/>
                  </a:lnTo>
                  <a:lnTo>
                    <a:pt x="80522" y="50054"/>
                  </a:lnTo>
                  <a:lnTo>
                    <a:pt x="80522" y="48816"/>
                  </a:lnTo>
                  <a:close/>
                  <a:moveTo>
                    <a:pt x="84249" y="48816"/>
                  </a:moveTo>
                  <a:lnTo>
                    <a:pt x="84249" y="50054"/>
                  </a:lnTo>
                  <a:lnTo>
                    <a:pt x="87976" y="50054"/>
                  </a:lnTo>
                  <a:lnTo>
                    <a:pt x="87976" y="48816"/>
                  </a:lnTo>
                  <a:close/>
                  <a:moveTo>
                    <a:pt x="13454" y="48828"/>
                  </a:moveTo>
                  <a:cubicBezTo>
                    <a:pt x="12157" y="48876"/>
                    <a:pt x="10871" y="49102"/>
                    <a:pt x="9632" y="49507"/>
                  </a:cubicBezTo>
                  <a:lnTo>
                    <a:pt x="10013" y="50685"/>
                  </a:lnTo>
                  <a:cubicBezTo>
                    <a:pt x="11145" y="50316"/>
                    <a:pt x="12311" y="50114"/>
                    <a:pt x="13502" y="50066"/>
                  </a:cubicBezTo>
                  <a:lnTo>
                    <a:pt x="13454" y="48828"/>
                  </a:lnTo>
                  <a:close/>
                  <a:moveTo>
                    <a:pt x="6144" y="51209"/>
                  </a:moveTo>
                  <a:cubicBezTo>
                    <a:pt x="5072" y="51935"/>
                    <a:pt x="4096" y="52805"/>
                    <a:pt x="3251" y="53805"/>
                  </a:cubicBezTo>
                  <a:lnTo>
                    <a:pt x="4203" y="54602"/>
                  </a:lnTo>
                  <a:cubicBezTo>
                    <a:pt x="4965" y="53698"/>
                    <a:pt x="5858" y="52900"/>
                    <a:pt x="6834" y="52233"/>
                  </a:cubicBezTo>
                  <a:lnTo>
                    <a:pt x="6144" y="51209"/>
                  </a:lnTo>
                  <a:close/>
                  <a:moveTo>
                    <a:pt x="1179" y="57091"/>
                  </a:moveTo>
                  <a:cubicBezTo>
                    <a:pt x="643" y="58270"/>
                    <a:pt x="286" y="59532"/>
                    <a:pt x="96" y="60818"/>
                  </a:cubicBezTo>
                  <a:lnTo>
                    <a:pt x="1322" y="60996"/>
                  </a:lnTo>
                  <a:cubicBezTo>
                    <a:pt x="1489" y="59817"/>
                    <a:pt x="1822" y="58674"/>
                    <a:pt x="2310" y="57603"/>
                  </a:cubicBezTo>
                  <a:lnTo>
                    <a:pt x="1179" y="57091"/>
                  </a:lnTo>
                  <a:close/>
                  <a:moveTo>
                    <a:pt x="1239" y="64568"/>
                  </a:moveTo>
                  <a:lnTo>
                    <a:pt x="0" y="64675"/>
                  </a:lnTo>
                  <a:cubicBezTo>
                    <a:pt x="107" y="65973"/>
                    <a:pt x="405" y="67247"/>
                    <a:pt x="869" y="68461"/>
                  </a:cubicBezTo>
                  <a:lnTo>
                    <a:pt x="2024" y="68021"/>
                  </a:lnTo>
                  <a:cubicBezTo>
                    <a:pt x="1608" y="66914"/>
                    <a:pt x="1346" y="65747"/>
                    <a:pt x="1239" y="64568"/>
                  </a:cubicBezTo>
                  <a:close/>
                  <a:moveTo>
                    <a:pt x="3739" y="71116"/>
                  </a:moveTo>
                  <a:lnTo>
                    <a:pt x="2751" y="71855"/>
                  </a:lnTo>
                  <a:cubicBezTo>
                    <a:pt x="3525" y="72902"/>
                    <a:pt x="4453" y="73831"/>
                    <a:pt x="5477" y="74617"/>
                  </a:cubicBezTo>
                  <a:lnTo>
                    <a:pt x="6239" y="73629"/>
                  </a:lnTo>
                  <a:cubicBezTo>
                    <a:pt x="5287" y="72902"/>
                    <a:pt x="4453" y="72057"/>
                    <a:pt x="3739" y="71116"/>
                  </a:cubicBezTo>
                  <a:close/>
                  <a:moveTo>
                    <a:pt x="9323" y="75367"/>
                  </a:moveTo>
                  <a:lnTo>
                    <a:pt x="8870" y="76522"/>
                  </a:lnTo>
                  <a:cubicBezTo>
                    <a:pt x="10073" y="76998"/>
                    <a:pt x="11347" y="77296"/>
                    <a:pt x="12645" y="77415"/>
                  </a:cubicBezTo>
                  <a:lnTo>
                    <a:pt x="12764" y="76177"/>
                  </a:lnTo>
                  <a:cubicBezTo>
                    <a:pt x="11585" y="76069"/>
                    <a:pt x="10418" y="75796"/>
                    <a:pt x="9323" y="75367"/>
                  </a:cubicBezTo>
                  <a:close/>
                  <a:moveTo>
                    <a:pt x="16431" y="76236"/>
                  </a:moveTo>
                  <a:lnTo>
                    <a:pt x="16431" y="77486"/>
                  </a:lnTo>
                  <a:lnTo>
                    <a:pt x="20158" y="77486"/>
                  </a:lnTo>
                  <a:lnTo>
                    <a:pt x="20158" y="76236"/>
                  </a:lnTo>
                  <a:close/>
                  <a:moveTo>
                    <a:pt x="23872" y="76236"/>
                  </a:moveTo>
                  <a:lnTo>
                    <a:pt x="23872" y="77486"/>
                  </a:lnTo>
                  <a:lnTo>
                    <a:pt x="27599" y="77486"/>
                  </a:lnTo>
                  <a:lnTo>
                    <a:pt x="27599" y="76236"/>
                  </a:lnTo>
                  <a:close/>
                  <a:moveTo>
                    <a:pt x="31326" y="76236"/>
                  </a:moveTo>
                  <a:lnTo>
                    <a:pt x="31326" y="77486"/>
                  </a:lnTo>
                  <a:lnTo>
                    <a:pt x="35052" y="77486"/>
                  </a:lnTo>
                  <a:lnTo>
                    <a:pt x="35052" y="76236"/>
                  </a:lnTo>
                  <a:close/>
                  <a:moveTo>
                    <a:pt x="38779" y="76236"/>
                  </a:moveTo>
                  <a:lnTo>
                    <a:pt x="38779" y="77486"/>
                  </a:lnTo>
                  <a:lnTo>
                    <a:pt x="42494" y="77486"/>
                  </a:lnTo>
                  <a:lnTo>
                    <a:pt x="42494" y="76236"/>
                  </a:lnTo>
                  <a:close/>
                  <a:moveTo>
                    <a:pt x="46220" y="76236"/>
                  </a:moveTo>
                  <a:lnTo>
                    <a:pt x="46220" y="77486"/>
                  </a:lnTo>
                  <a:lnTo>
                    <a:pt x="49947" y="77486"/>
                  </a:lnTo>
                  <a:lnTo>
                    <a:pt x="49947" y="76236"/>
                  </a:lnTo>
                  <a:close/>
                  <a:moveTo>
                    <a:pt x="53674" y="76236"/>
                  </a:moveTo>
                  <a:lnTo>
                    <a:pt x="53674" y="77486"/>
                  </a:lnTo>
                  <a:lnTo>
                    <a:pt x="57400" y="77486"/>
                  </a:lnTo>
                  <a:lnTo>
                    <a:pt x="57400" y="76236"/>
                  </a:lnTo>
                  <a:close/>
                  <a:moveTo>
                    <a:pt x="61127" y="76236"/>
                  </a:moveTo>
                  <a:lnTo>
                    <a:pt x="61127" y="77486"/>
                  </a:lnTo>
                  <a:lnTo>
                    <a:pt x="64842" y="77486"/>
                  </a:lnTo>
                  <a:lnTo>
                    <a:pt x="64842" y="76236"/>
                  </a:lnTo>
                  <a:close/>
                  <a:moveTo>
                    <a:pt x="68568" y="76236"/>
                  </a:moveTo>
                  <a:lnTo>
                    <a:pt x="68568" y="77486"/>
                  </a:lnTo>
                  <a:lnTo>
                    <a:pt x="72295" y="77486"/>
                  </a:lnTo>
                  <a:lnTo>
                    <a:pt x="72295" y="76236"/>
                  </a:lnTo>
                  <a:close/>
                  <a:moveTo>
                    <a:pt x="76022" y="76236"/>
                  </a:moveTo>
                  <a:lnTo>
                    <a:pt x="76022" y="77486"/>
                  </a:lnTo>
                  <a:lnTo>
                    <a:pt x="79748" y="77486"/>
                  </a:lnTo>
                  <a:lnTo>
                    <a:pt x="79748" y="76236"/>
                  </a:lnTo>
                  <a:close/>
                  <a:moveTo>
                    <a:pt x="83475" y="76236"/>
                  </a:moveTo>
                  <a:lnTo>
                    <a:pt x="83475" y="77486"/>
                  </a:lnTo>
                  <a:lnTo>
                    <a:pt x="87190" y="77486"/>
                  </a:lnTo>
                  <a:lnTo>
                    <a:pt x="87190" y="76236"/>
                  </a:lnTo>
                  <a:close/>
                  <a:moveTo>
                    <a:pt x="91000" y="76391"/>
                  </a:moveTo>
                  <a:lnTo>
                    <a:pt x="90821" y="77617"/>
                  </a:lnTo>
                  <a:cubicBezTo>
                    <a:pt x="92000" y="77784"/>
                    <a:pt x="93143" y="78117"/>
                    <a:pt x="94214" y="78605"/>
                  </a:cubicBezTo>
                  <a:lnTo>
                    <a:pt x="94726" y="77474"/>
                  </a:lnTo>
                  <a:cubicBezTo>
                    <a:pt x="93548" y="76939"/>
                    <a:pt x="92286" y="76569"/>
                    <a:pt x="91000" y="76391"/>
                  </a:cubicBezTo>
                  <a:close/>
                  <a:moveTo>
                    <a:pt x="98013" y="79546"/>
                  </a:moveTo>
                  <a:lnTo>
                    <a:pt x="97215" y="80499"/>
                  </a:lnTo>
                  <a:cubicBezTo>
                    <a:pt x="98120" y="81261"/>
                    <a:pt x="98917" y="82153"/>
                    <a:pt x="99572" y="83130"/>
                  </a:cubicBezTo>
                  <a:lnTo>
                    <a:pt x="100608" y="82439"/>
                  </a:lnTo>
                  <a:cubicBezTo>
                    <a:pt x="99882" y="81356"/>
                    <a:pt x="99001" y="80391"/>
                    <a:pt x="98013" y="79546"/>
                  </a:cubicBezTo>
                  <a:close/>
                  <a:moveTo>
                    <a:pt x="102311" y="85928"/>
                  </a:moveTo>
                  <a:lnTo>
                    <a:pt x="101132" y="86309"/>
                  </a:lnTo>
                  <a:cubicBezTo>
                    <a:pt x="101489" y="87440"/>
                    <a:pt x="101703" y="88607"/>
                    <a:pt x="101751" y="89797"/>
                  </a:cubicBezTo>
                  <a:lnTo>
                    <a:pt x="102989" y="89750"/>
                  </a:lnTo>
                  <a:cubicBezTo>
                    <a:pt x="102942" y="88452"/>
                    <a:pt x="102716" y="87166"/>
                    <a:pt x="102311" y="85928"/>
                  </a:cubicBezTo>
                  <a:close/>
                  <a:moveTo>
                    <a:pt x="101430" y="93333"/>
                  </a:moveTo>
                  <a:cubicBezTo>
                    <a:pt x="101156" y="94488"/>
                    <a:pt x="100727" y="95596"/>
                    <a:pt x="100156" y="96631"/>
                  </a:cubicBezTo>
                  <a:lnTo>
                    <a:pt x="101239" y="97239"/>
                  </a:lnTo>
                  <a:cubicBezTo>
                    <a:pt x="101870" y="96096"/>
                    <a:pt x="102346" y="94881"/>
                    <a:pt x="102632" y="93619"/>
                  </a:cubicBezTo>
                  <a:lnTo>
                    <a:pt x="101430" y="93333"/>
                  </a:lnTo>
                  <a:close/>
                  <a:moveTo>
                    <a:pt x="98024" y="99465"/>
                  </a:moveTo>
                  <a:cubicBezTo>
                    <a:pt x="97191" y="100310"/>
                    <a:pt x="96239" y="101025"/>
                    <a:pt x="95215" y="101608"/>
                  </a:cubicBezTo>
                  <a:lnTo>
                    <a:pt x="95822" y="102692"/>
                  </a:lnTo>
                  <a:cubicBezTo>
                    <a:pt x="96953" y="102061"/>
                    <a:pt x="97989" y="101263"/>
                    <a:pt x="98906" y="100346"/>
                  </a:cubicBezTo>
                  <a:lnTo>
                    <a:pt x="98024" y="99465"/>
                  </a:lnTo>
                  <a:close/>
                  <a:moveTo>
                    <a:pt x="66009" y="103239"/>
                  </a:moveTo>
                  <a:lnTo>
                    <a:pt x="66009" y="104478"/>
                  </a:lnTo>
                  <a:lnTo>
                    <a:pt x="69735" y="104478"/>
                  </a:lnTo>
                  <a:lnTo>
                    <a:pt x="69735" y="103239"/>
                  </a:lnTo>
                  <a:close/>
                  <a:moveTo>
                    <a:pt x="73462" y="103239"/>
                  </a:moveTo>
                  <a:lnTo>
                    <a:pt x="73462" y="104478"/>
                  </a:lnTo>
                  <a:lnTo>
                    <a:pt x="77189" y="104478"/>
                  </a:lnTo>
                  <a:lnTo>
                    <a:pt x="77189" y="103239"/>
                  </a:lnTo>
                  <a:close/>
                  <a:moveTo>
                    <a:pt x="80915" y="103239"/>
                  </a:moveTo>
                  <a:lnTo>
                    <a:pt x="80915" y="104478"/>
                  </a:lnTo>
                  <a:lnTo>
                    <a:pt x="84630" y="104478"/>
                  </a:lnTo>
                  <a:lnTo>
                    <a:pt x="84630" y="103239"/>
                  </a:lnTo>
                  <a:close/>
                  <a:moveTo>
                    <a:pt x="91917" y="102894"/>
                  </a:moveTo>
                  <a:cubicBezTo>
                    <a:pt x="90952" y="103120"/>
                    <a:pt x="89952" y="103239"/>
                    <a:pt x="88952" y="103239"/>
                  </a:cubicBezTo>
                  <a:lnTo>
                    <a:pt x="88357" y="103239"/>
                  </a:lnTo>
                  <a:lnTo>
                    <a:pt x="88357" y="104478"/>
                  </a:lnTo>
                  <a:lnTo>
                    <a:pt x="88952" y="104478"/>
                  </a:lnTo>
                  <a:cubicBezTo>
                    <a:pt x="90047" y="104478"/>
                    <a:pt x="91143" y="104359"/>
                    <a:pt x="92202" y="104109"/>
                  </a:cubicBezTo>
                  <a:lnTo>
                    <a:pt x="91917" y="102894"/>
                  </a:lnTo>
                  <a:close/>
                  <a:moveTo>
                    <a:pt x="62175" y="103644"/>
                  </a:moveTo>
                  <a:cubicBezTo>
                    <a:pt x="60913" y="103954"/>
                    <a:pt x="59698" y="104442"/>
                    <a:pt x="58567" y="105097"/>
                  </a:cubicBezTo>
                  <a:lnTo>
                    <a:pt x="59186" y="106168"/>
                  </a:lnTo>
                  <a:cubicBezTo>
                    <a:pt x="60210" y="105585"/>
                    <a:pt x="61317" y="105132"/>
                    <a:pt x="62472" y="104847"/>
                  </a:cubicBezTo>
                  <a:lnTo>
                    <a:pt x="62175" y="103644"/>
                  </a:lnTo>
                  <a:close/>
                  <a:moveTo>
                    <a:pt x="55495" y="107478"/>
                  </a:moveTo>
                  <a:cubicBezTo>
                    <a:pt x="54590" y="108407"/>
                    <a:pt x="53817" y="109454"/>
                    <a:pt x="53197" y="110597"/>
                  </a:cubicBezTo>
                  <a:lnTo>
                    <a:pt x="54293" y="111193"/>
                  </a:lnTo>
                  <a:cubicBezTo>
                    <a:pt x="54852" y="110145"/>
                    <a:pt x="55555" y="109193"/>
                    <a:pt x="56388" y="108335"/>
                  </a:cubicBezTo>
                  <a:lnTo>
                    <a:pt x="55495" y="107478"/>
                  </a:lnTo>
                  <a:close/>
                  <a:moveTo>
                    <a:pt x="51840" y="114241"/>
                  </a:moveTo>
                  <a:cubicBezTo>
                    <a:pt x="51626" y="115229"/>
                    <a:pt x="51507" y="116253"/>
                    <a:pt x="51507" y="117277"/>
                  </a:cubicBezTo>
                  <a:lnTo>
                    <a:pt x="51507" y="118075"/>
                  </a:lnTo>
                  <a:lnTo>
                    <a:pt x="52745" y="118075"/>
                  </a:lnTo>
                  <a:lnTo>
                    <a:pt x="52745" y="117277"/>
                  </a:lnTo>
                  <a:cubicBezTo>
                    <a:pt x="52745" y="116348"/>
                    <a:pt x="52852" y="115408"/>
                    <a:pt x="53055" y="114503"/>
                  </a:cubicBezTo>
                  <a:lnTo>
                    <a:pt x="51840" y="114241"/>
                  </a:lnTo>
                  <a:close/>
                  <a:moveTo>
                    <a:pt x="51507" y="121801"/>
                  </a:moveTo>
                  <a:lnTo>
                    <a:pt x="51507" y="125528"/>
                  </a:lnTo>
                  <a:lnTo>
                    <a:pt x="52757" y="125528"/>
                  </a:lnTo>
                  <a:lnTo>
                    <a:pt x="52757" y="121801"/>
                  </a:lnTo>
                  <a:close/>
                  <a:moveTo>
                    <a:pt x="51507" y="129243"/>
                  </a:moveTo>
                  <a:lnTo>
                    <a:pt x="51507" y="132969"/>
                  </a:lnTo>
                  <a:lnTo>
                    <a:pt x="52757" y="132969"/>
                  </a:lnTo>
                  <a:lnTo>
                    <a:pt x="52757" y="1292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" name="Google Shape;1073;p35">
            <a:extLst>
              <a:ext uri="{FF2B5EF4-FFF2-40B4-BE49-F238E27FC236}">
                <a16:creationId xmlns:a16="http://schemas.microsoft.com/office/drawing/2014/main" id="{15F0C94B-A123-9551-A76A-B2D3ECB76F13}"/>
              </a:ext>
            </a:extLst>
          </p:cNvPr>
          <p:cNvGrpSpPr/>
          <p:nvPr/>
        </p:nvGrpSpPr>
        <p:grpSpPr>
          <a:xfrm>
            <a:off x="1605328" y="2288440"/>
            <a:ext cx="3853443" cy="1517011"/>
            <a:chOff x="560997" y="1606416"/>
            <a:chExt cx="3853443" cy="1517011"/>
          </a:xfrm>
        </p:grpSpPr>
        <p:sp>
          <p:nvSpPr>
            <p:cNvPr id="13" name="Google Shape;1074;p35">
              <a:extLst>
                <a:ext uri="{FF2B5EF4-FFF2-40B4-BE49-F238E27FC236}">
                  <a16:creationId xmlns:a16="http://schemas.microsoft.com/office/drawing/2014/main" id="{C3332BDD-3759-CA6D-1BBF-5D2FFA14D455}"/>
                </a:ext>
              </a:extLst>
            </p:cNvPr>
            <p:cNvSpPr txBox="1"/>
            <p:nvPr/>
          </p:nvSpPr>
          <p:spPr>
            <a:xfrm>
              <a:off x="560997" y="2171734"/>
              <a:ext cx="2391029" cy="9516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dirty="0" err="1">
                  <a:solidFill>
                    <a:schemeClr val="accent3">
                      <a:lumMod val="75000"/>
                    </a:schemeClr>
                  </a:solidFill>
                  <a:latin typeface="Optima" panose="02000503060000020004" pitchFamily="2" charset="0"/>
                  <a:ea typeface="Roboto"/>
                  <a:cs typeface="Roboto"/>
                  <a:sym typeface="Roboto"/>
                </a:rPr>
                <a:t>Tromjesečno</a:t>
              </a:r>
              <a:r>
                <a:rPr lang="en" dirty="0">
                  <a:solidFill>
                    <a:schemeClr val="accent3">
                      <a:lumMod val="75000"/>
                    </a:schemeClr>
                  </a:solidFill>
                  <a:latin typeface="Optima" panose="02000503060000020004" pitchFamily="2" charset="0"/>
                  <a:ea typeface="Roboto"/>
                  <a:cs typeface="Roboto"/>
                  <a:sym typeface="Roboto"/>
                </a:rPr>
                <a:t> </a:t>
              </a:r>
              <a:r>
                <a:rPr lang="en" dirty="0" err="1">
                  <a:solidFill>
                    <a:schemeClr val="accent3">
                      <a:lumMod val="75000"/>
                    </a:schemeClr>
                  </a:solidFill>
                  <a:latin typeface="Optima" panose="02000503060000020004" pitchFamily="2" charset="0"/>
                  <a:ea typeface="Roboto"/>
                  <a:cs typeface="Roboto"/>
                  <a:sym typeface="Roboto"/>
                </a:rPr>
                <a:t>pokriće</a:t>
              </a:r>
              <a:r>
                <a:rPr lang="en" dirty="0">
                  <a:solidFill>
                    <a:schemeClr val="accent3">
                      <a:lumMod val="75000"/>
                    </a:schemeClr>
                  </a:solidFill>
                  <a:latin typeface="Optima" panose="02000503060000020004" pitchFamily="2" charset="0"/>
                  <a:ea typeface="Roboto"/>
                  <a:cs typeface="Roboto"/>
                  <a:sym typeface="Roboto"/>
                </a:rPr>
                <a:t> </a:t>
              </a:r>
              <a:r>
                <a:rPr lang="en" dirty="0" err="1">
                  <a:solidFill>
                    <a:schemeClr val="accent3">
                      <a:lumMod val="75000"/>
                    </a:schemeClr>
                  </a:solidFill>
                  <a:latin typeface="Optima" panose="02000503060000020004" pitchFamily="2" charset="0"/>
                  <a:ea typeface="Roboto"/>
                  <a:cs typeface="Roboto"/>
                  <a:sym typeface="Roboto"/>
                </a:rPr>
                <a:t>uvoza</a:t>
              </a:r>
              <a:r>
                <a:rPr lang="en" dirty="0">
                  <a:solidFill>
                    <a:schemeClr val="accent3">
                      <a:lumMod val="75000"/>
                    </a:schemeClr>
                  </a:solidFill>
                  <a:latin typeface="Optima" panose="02000503060000020004" pitchFamily="2" charset="0"/>
                  <a:ea typeface="Roboto"/>
                  <a:cs typeface="Roboto"/>
                  <a:sym typeface="Roboto"/>
                </a:rPr>
                <a:t> </a:t>
              </a:r>
              <a:r>
                <a:rPr lang="en" dirty="0" err="1">
                  <a:solidFill>
                    <a:schemeClr val="accent3">
                      <a:lumMod val="75000"/>
                    </a:schemeClr>
                  </a:solidFill>
                  <a:latin typeface="Optima" panose="02000503060000020004" pitchFamily="2" charset="0"/>
                  <a:ea typeface="Roboto"/>
                  <a:cs typeface="Roboto"/>
                  <a:sym typeface="Roboto"/>
                </a:rPr>
                <a:t>zemlje</a:t>
              </a:r>
              <a:r>
                <a:rPr lang="en" dirty="0">
                  <a:solidFill>
                    <a:schemeClr val="accent3">
                      <a:lumMod val="75000"/>
                    </a:schemeClr>
                  </a:solidFill>
                  <a:latin typeface="Optima" panose="02000503060000020004" pitchFamily="2" charset="0"/>
                  <a:ea typeface="Roboto"/>
                  <a:cs typeface="Roboto"/>
                  <a:sym typeface="Roboto"/>
                </a:rPr>
                <a:t> </a:t>
              </a:r>
              <a:endParaRPr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  <a:ea typeface="Roboto"/>
                <a:cs typeface="Roboto"/>
                <a:sym typeface="Roboto"/>
              </a:endParaRPr>
            </a:p>
          </p:txBody>
        </p:sp>
        <p:grpSp>
          <p:nvGrpSpPr>
            <p:cNvPr id="14" name="Google Shape;1075;p35">
              <a:extLst>
                <a:ext uri="{FF2B5EF4-FFF2-40B4-BE49-F238E27FC236}">
                  <a16:creationId xmlns:a16="http://schemas.microsoft.com/office/drawing/2014/main" id="{7527FE72-BDCC-AD70-0E03-3AF3036903D2}"/>
                </a:ext>
              </a:extLst>
            </p:cNvPr>
            <p:cNvGrpSpPr/>
            <p:nvPr/>
          </p:nvGrpSpPr>
          <p:grpSpPr>
            <a:xfrm rot="10800000">
              <a:off x="2715175" y="1616562"/>
              <a:ext cx="468000" cy="468000"/>
              <a:chOff x="8078100" y="1776839"/>
              <a:chExt cx="468000" cy="468000"/>
            </a:xfrm>
          </p:grpSpPr>
          <p:sp>
            <p:nvSpPr>
              <p:cNvPr id="17" name="Google Shape;1076;p35">
                <a:extLst>
                  <a:ext uri="{FF2B5EF4-FFF2-40B4-BE49-F238E27FC236}">
                    <a16:creationId xmlns:a16="http://schemas.microsoft.com/office/drawing/2014/main" id="{3055350F-4343-3904-E6F4-CFA81A194303}"/>
                  </a:ext>
                </a:extLst>
              </p:cNvPr>
              <p:cNvSpPr/>
              <p:nvPr/>
            </p:nvSpPr>
            <p:spPr>
              <a:xfrm rot="2700000">
                <a:off x="8078100" y="1776839"/>
                <a:ext cx="468000" cy="468000"/>
              </a:xfrm>
              <a:prstGeom prst="teardrop">
                <a:avLst>
                  <a:gd name="adj" fmla="val 100000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1"/>
                  </a:solidFill>
                </a:endParaRPr>
              </a:p>
            </p:txBody>
          </p:sp>
          <p:sp>
            <p:nvSpPr>
              <p:cNvPr id="18" name="Google Shape;1077;p35">
                <a:extLst>
                  <a:ext uri="{FF2B5EF4-FFF2-40B4-BE49-F238E27FC236}">
                    <a16:creationId xmlns:a16="http://schemas.microsoft.com/office/drawing/2014/main" id="{9EDD784E-3733-1230-055A-FEAA694C024F}"/>
                  </a:ext>
                </a:extLst>
              </p:cNvPr>
              <p:cNvSpPr/>
              <p:nvPr/>
            </p:nvSpPr>
            <p:spPr>
              <a:xfrm>
                <a:off x="8191292" y="1888584"/>
                <a:ext cx="251514" cy="252000"/>
              </a:xfrm>
              <a:custGeom>
                <a:avLst/>
                <a:gdLst/>
                <a:ahLst/>
                <a:cxnLst/>
                <a:rect l="l" t="t" r="r" b="b"/>
                <a:pathLst>
                  <a:path w="9098" h="9097" extrusionOk="0">
                    <a:moveTo>
                      <a:pt x="4549" y="0"/>
                    </a:moveTo>
                    <a:cubicBezTo>
                      <a:pt x="2037" y="0"/>
                      <a:pt x="1" y="2036"/>
                      <a:pt x="1" y="4548"/>
                    </a:cubicBezTo>
                    <a:cubicBezTo>
                      <a:pt x="1" y="7060"/>
                      <a:pt x="2037" y="9096"/>
                      <a:pt x="4549" y="9096"/>
                    </a:cubicBezTo>
                    <a:cubicBezTo>
                      <a:pt x="7061" y="9096"/>
                      <a:pt x="9097" y="7060"/>
                      <a:pt x="9097" y="4548"/>
                    </a:cubicBezTo>
                    <a:cubicBezTo>
                      <a:pt x="9097" y="2036"/>
                      <a:pt x="7061" y="0"/>
                      <a:pt x="454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1"/>
                  </a:solidFill>
                </a:endParaRPr>
              </a:p>
            </p:txBody>
          </p:sp>
        </p:grpSp>
        <p:sp>
          <p:nvSpPr>
            <p:cNvPr id="15" name="Google Shape;1078;p35">
              <a:extLst>
                <a:ext uri="{FF2B5EF4-FFF2-40B4-BE49-F238E27FC236}">
                  <a16:creationId xmlns:a16="http://schemas.microsoft.com/office/drawing/2014/main" id="{8F3FB91C-E79E-F7CB-C934-8C8C0F9AC385}"/>
                </a:ext>
              </a:extLst>
            </p:cNvPr>
            <p:cNvSpPr/>
            <p:nvPr/>
          </p:nvSpPr>
          <p:spPr>
            <a:xfrm>
              <a:off x="690866" y="1606416"/>
              <a:ext cx="1728000" cy="504000"/>
            </a:xfrm>
            <a:prstGeom prst="roundRect">
              <a:avLst>
                <a:gd name="adj" fmla="val 50000"/>
              </a:avLst>
            </a:prstGeom>
            <a:solidFill>
              <a:schemeClr val="tx2">
                <a:lumMod val="75000"/>
                <a:lumOff val="2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2400" dirty="0" err="1">
                  <a:solidFill>
                    <a:srgbClr val="FFFFFF"/>
                  </a:solidFill>
                  <a:latin typeface="Optima" panose="02000503060000020004" pitchFamily="2" charset="0"/>
                  <a:sym typeface="Fira Sans Extra Condensed Medium"/>
                </a:rPr>
                <a:t>Uvoz</a:t>
              </a:r>
              <a:endParaRPr sz="2400" dirty="0">
                <a:solidFill>
                  <a:srgbClr val="FFFFFF"/>
                </a:solidFill>
                <a:latin typeface="Optima" panose="02000503060000020004" pitchFamily="2" charset="0"/>
              </a:endParaRPr>
            </a:p>
          </p:txBody>
        </p:sp>
        <p:cxnSp>
          <p:nvCxnSpPr>
            <p:cNvPr id="16" name="Google Shape;1079;p35">
              <a:extLst>
                <a:ext uri="{FF2B5EF4-FFF2-40B4-BE49-F238E27FC236}">
                  <a16:creationId xmlns:a16="http://schemas.microsoft.com/office/drawing/2014/main" id="{2BA8A78F-90F2-4A49-753F-51E06BFA11DC}"/>
                </a:ext>
              </a:extLst>
            </p:cNvPr>
            <p:cNvCxnSpPr>
              <a:stCxn id="17" idx="3"/>
            </p:cNvCxnSpPr>
            <p:nvPr/>
          </p:nvCxnSpPr>
          <p:spPr>
            <a:xfrm>
              <a:off x="3183175" y="1850564"/>
              <a:ext cx="1231265" cy="15705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19" name="Google Shape;1061;p35">
            <a:extLst>
              <a:ext uri="{FF2B5EF4-FFF2-40B4-BE49-F238E27FC236}">
                <a16:creationId xmlns:a16="http://schemas.microsoft.com/office/drawing/2014/main" id="{8D1DBAC7-6515-F3C1-7D17-1611F7AAA3CE}"/>
              </a:ext>
            </a:extLst>
          </p:cNvPr>
          <p:cNvGrpSpPr/>
          <p:nvPr/>
        </p:nvGrpSpPr>
        <p:grpSpPr>
          <a:xfrm>
            <a:off x="7527273" y="3186359"/>
            <a:ext cx="3225658" cy="1385331"/>
            <a:chOff x="5960875" y="2235890"/>
            <a:chExt cx="3225658" cy="1385331"/>
          </a:xfrm>
        </p:grpSpPr>
        <p:sp>
          <p:nvSpPr>
            <p:cNvPr id="20" name="Google Shape;1062;p35">
              <a:extLst>
                <a:ext uri="{FF2B5EF4-FFF2-40B4-BE49-F238E27FC236}">
                  <a16:creationId xmlns:a16="http://schemas.microsoft.com/office/drawing/2014/main" id="{D1396A94-FA90-3387-A86E-778F62946156}"/>
                </a:ext>
              </a:extLst>
            </p:cNvPr>
            <p:cNvSpPr txBox="1"/>
            <p:nvPr/>
          </p:nvSpPr>
          <p:spPr>
            <a:xfrm>
              <a:off x="6262998" y="2794700"/>
              <a:ext cx="2923535" cy="8265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dirty="0">
                  <a:solidFill>
                    <a:schemeClr val="accent3">
                      <a:lumMod val="75000"/>
                    </a:schemeClr>
                  </a:solidFill>
                  <a:latin typeface="Optima" panose="02000503060000020004" pitchFamily="2" charset="0"/>
                  <a:ea typeface="Roboto"/>
                  <a:cs typeface="Roboto"/>
                  <a:sym typeface="Roboto"/>
                </a:rPr>
                <a:t>Min. 20% </a:t>
              </a:r>
              <a:r>
                <a:rPr lang="en" dirty="0" err="1">
                  <a:solidFill>
                    <a:schemeClr val="accent3">
                      <a:lumMod val="75000"/>
                    </a:schemeClr>
                  </a:solidFill>
                  <a:latin typeface="Optima" panose="02000503060000020004" pitchFamily="2" charset="0"/>
                  <a:ea typeface="Roboto"/>
                  <a:cs typeface="Roboto"/>
                  <a:sym typeface="Roboto"/>
                </a:rPr>
                <a:t>pokrivenosti</a:t>
              </a:r>
              <a:r>
                <a:rPr lang="en" dirty="0">
                  <a:solidFill>
                    <a:schemeClr val="accent3">
                      <a:lumMod val="75000"/>
                    </a:schemeClr>
                  </a:solidFill>
                  <a:latin typeface="Optima" panose="02000503060000020004" pitchFamily="2" charset="0"/>
                  <a:ea typeface="Roboto"/>
                  <a:cs typeface="Roboto"/>
                  <a:sym typeface="Roboto"/>
                </a:rPr>
                <a:t> </a:t>
              </a:r>
              <a:r>
                <a:rPr lang="en" dirty="0" err="1">
                  <a:solidFill>
                    <a:schemeClr val="accent3">
                      <a:lumMod val="75000"/>
                    </a:schemeClr>
                  </a:solidFill>
                  <a:latin typeface="Optima" panose="02000503060000020004" pitchFamily="2" charset="0"/>
                  <a:ea typeface="Roboto"/>
                  <a:cs typeface="Roboto"/>
                  <a:sym typeface="Roboto"/>
                </a:rPr>
                <a:t>monetarnog</a:t>
              </a:r>
              <a:r>
                <a:rPr lang="en" dirty="0">
                  <a:solidFill>
                    <a:schemeClr val="accent3">
                      <a:lumMod val="75000"/>
                    </a:schemeClr>
                  </a:solidFill>
                  <a:latin typeface="Optima" panose="02000503060000020004" pitchFamily="2" charset="0"/>
                  <a:ea typeface="Roboto"/>
                  <a:cs typeface="Roboto"/>
                  <a:sym typeface="Roboto"/>
                </a:rPr>
                <a:t> </a:t>
              </a:r>
              <a:r>
                <a:rPr lang="en" dirty="0" err="1">
                  <a:solidFill>
                    <a:schemeClr val="accent3">
                      <a:lumMod val="75000"/>
                    </a:schemeClr>
                  </a:solidFill>
                  <a:latin typeface="Optima" panose="02000503060000020004" pitchFamily="2" charset="0"/>
                  <a:ea typeface="Roboto"/>
                  <a:cs typeface="Roboto"/>
                  <a:sym typeface="Roboto"/>
                </a:rPr>
                <a:t>agregata</a:t>
              </a:r>
              <a:r>
                <a:rPr lang="en" dirty="0">
                  <a:solidFill>
                    <a:schemeClr val="accent3">
                      <a:lumMod val="75000"/>
                    </a:schemeClr>
                  </a:solidFill>
                  <a:latin typeface="Optima" panose="02000503060000020004" pitchFamily="2" charset="0"/>
                  <a:ea typeface="Roboto"/>
                  <a:cs typeface="Roboto"/>
                  <a:sym typeface="Roboto"/>
                </a:rPr>
                <a:t> M2</a:t>
              </a:r>
              <a:endParaRPr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  <a:ea typeface="Roboto"/>
                <a:cs typeface="Roboto"/>
                <a:sym typeface="Roboto"/>
              </a:endParaRPr>
            </a:p>
          </p:txBody>
        </p:sp>
        <p:grpSp>
          <p:nvGrpSpPr>
            <p:cNvPr id="21" name="Google Shape;1063;p35">
              <a:extLst>
                <a:ext uri="{FF2B5EF4-FFF2-40B4-BE49-F238E27FC236}">
                  <a16:creationId xmlns:a16="http://schemas.microsoft.com/office/drawing/2014/main" id="{D543839D-0BB2-AE57-2A8F-95B7A737BCE4}"/>
                </a:ext>
              </a:extLst>
            </p:cNvPr>
            <p:cNvGrpSpPr/>
            <p:nvPr/>
          </p:nvGrpSpPr>
          <p:grpSpPr>
            <a:xfrm>
              <a:off x="5960875" y="2354585"/>
              <a:ext cx="468000" cy="468000"/>
              <a:chOff x="6654275" y="1776839"/>
              <a:chExt cx="468000" cy="468000"/>
            </a:xfrm>
          </p:grpSpPr>
          <p:sp>
            <p:nvSpPr>
              <p:cNvPr id="23" name="Google Shape;1064;p35">
                <a:extLst>
                  <a:ext uri="{FF2B5EF4-FFF2-40B4-BE49-F238E27FC236}">
                    <a16:creationId xmlns:a16="http://schemas.microsoft.com/office/drawing/2014/main" id="{09F794D2-458D-9B16-9418-97C8AA1C589C}"/>
                  </a:ext>
                </a:extLst>
              </p:cNvPr>
              <p:cNvSpPr/>
              <p:nvPr/>
            </p:nvSpPr>
            <p:spPr>
              <a:xfrm rot="2700000">
                <a:off x="6654275" y="1776839"/>
                <a:ext cx="468000" cy="468000"/>
              </a:xfrm>
              <a:prstGeom prst="teardrop">
                <a:avLst>
                  <a:gd name="adj" fmla="val 100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1065;p35">
                <a:extLst>
                  <a:ext uri="{FF2B5EF4-FFF2-40B4-BE49-F238E27FC236}">
                    <a16:creationId xmlns:a16="http://schemas.microsoft.com/office/drawing/2014/main" id="{5735C492-33F7-F251-D4B6-F642265C7A3D}"/>
                  </a:ext>
                </a:extLst>
              </p:cNvPr>
              <p:cNvSpPr/>
              <p:nvPr/>
            </p:nvSpPr>
            <p:spPr>
              <a:xfrm>
                <a:off x="6776858" y="1885095"/>
                <a:ext cx="251514" cy="251487"/>
              </a:xfrm>
              <a:custGeom>
                <a:avLst/>
                <a:gdLst/>
                <a:ahLst/>
                <a:cxnLst/>
                <a:rect l="l" t="t" r="r" b="b"/>
                <a:pathLst>
                  <a:path w="9098" h="9097" extrusionOk="0">
                    <a:moveTo>
                      <a:pt x="4549" y="0"/>
                    </a:moveTo>
                    <a:cubicBezTo>
                      <a:pt x="2037" y="0"/>
                      <a:pt x="1" y="2036"/>
                      <a:pt x="1" y="4548"/>
                    </a:cubicBezTo>
                    <a:cubicBezTo>
                      <a:pt x="1" y="7060"/>
                      <a:pt x="2037" y="9096"/>
                      <a:pt x="4549" y="9096"/>
                    </a:cubicBezTo>
                    <a:cubicBezTo>
                      <a:pt x="7061" y="9096"/>
                      <a:pt x="9097" y="7060"/>
                      <a:pt x="9097" y="4548"/>
                    </a:cubicBezTo>
                    <a:cubicBezTo>
                      <a:pt x="9097" y="2036"/>
                      <a:pt x="7061" y="0"/>
                      <a:pt x="454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" name="Google Shape;1066;p35">
              <a:extLst>
                <a:ext uri="{FF2B5EF4-FFF2-40B4-BE49-F238E27FC236}">
                  <a16:creationId xmlns:a16="http://schemas.microsoft.com/office/drawing/2014/main" id="{1BDE1988-77AE-7B39-0CB7-323E18A92A8C}"/>
                </a:ext>
              </a:extLst>
            </p:cNvPr>
            <p:cNvSpPr/>
            <p:nvPr/>
          </p:nvSpPr>
          <p:spPr>
            <a:xfrm>
              <a:off x="6831277" y="2235890"/>
              <a:ext cx="1728000" cy="5040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dirty="0">
                  <a:solidFill>
                    <a:srgbClr val="FFFFFF"/>
                  </a:solidFill>
                  <a:latin typeface="Optima" panose="02000503060000020004" pitchFamily="2" charset="0"/>
                  <a:sym typeface="Fira Sans Extra Condensed Medium"/>
                </a:rPr>
                <a:t>M2 masa</a:t>
              </a:r>
              <a:endParaRPr sz="2400" dirty="0">
                <a:solidFill>
                  <a:srgbClr val="FFFFFF"/>
                </a:solidFill>
                <a:latin typeface="Optima" panose="02000503060000020004" pitchFamily="2" charset="0"/>
              </a:endParaRPr>
            </a:p>
          </p:txBody>
        </p:sp>
      </p:grpSp>
      <p:grpSp>
        <p:nvGrpSpPr>
          <p:cNvPr id="25" name="Google Shape;1055;p35">
            <a:extLst>
              <a:ext uri="{FF2B5EF4-FFF2-40B4-BE49-F238E27FC236}">
                <a16:creationId xmlns:a16="http://schemas.microsoft.com/office/drawing/2014/main" id="{2AB04997-7EF6-2C9A-7EE1-CAD96E6BA6F9}"/>
              </a:ext>
            </a:extLst>
          </p:cNvPr>
          <p:cNvGrpSpPr/>
          <p:nvPr/>
        </p:nvGrpSpPr>
        <p:grpSpPr>
          <a:xfrm>
            <a:off x="1398980" y="4197326"/>
            <a:ext cx="3617689" cy="2086892"/>
            <a:chOff x="241125" y="2902904"/>
            <a:chExt cx="3617689" cy="2086892"/>
          </a:xfrm>
        </p:grpSpPr>
        <p:sp>
          <p:nvSpPr>
            <p:cNvPr id="26" name="Google Shape;1056;p35">
              <a:extLst>
                <a:ext uri="{FF2B5EF4-FFF2-40B4-BE49-F238E27FC236}">
                  <a16:creationId xmlns:a16="http://schemas.microsoft.com/office/drawing/2014/main" id="{4D158370-911E-0813-C521-E23905CDD63D}"/>
                </a:ext>
              </a:extLst>
            </p:cNvPr>
            <p:cNvSpPr txBox="1"/>
            <p:nvPr/>
          </p:nvSpPr>
          <p:spPr>
            <a:xfrm>
              <a:off x="241125" y="3762779"/>
              <a:ext cx="3617689" cy="12270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r-Latn-RS" dirty="0">
                  <a:solidFill>
                    <a:schemeClr val="accent3">
                      <a:lumMod val="75000"/>
                    </a:schemeClr>
                  </a:solidFill>
                  <a:latin typeface="Optima" panose="02000503060000020004" pitchFamily="2" charset="0"/>
                  <a:ea typeface="Roboto"/>
                  <a:cs typeface="Roboto"/>
                  <a:sym typeface="Roboto"/>
                </a:rPr>
                <a:t>Pokriće svih dužničkih obaveza zemlje koje </a:t>
              </a:r>
              <a:r>
                <a:rPr lang="sr-Latn-RS" dirty="0" err="1">
                  <a:solidFill>
                    <a:schemeClr val="accent3">
                      <a:lumMod val="75000"/>
                    </a:schemeClr>
                  </a:solidFill>
                  <a:latin typeface="Optima" panose="02000503060000020004" pitchFamily="2" charset="0"/>
                  <a:ea typeface="Roboto"/>
                  <a:cs typeface="Roboto"/>
                  <a:sym typeface="Roboto"/>
                </a:rPr>
                <a:t>dospijevaju</a:t>
              </a:r>
              <a:r>
                <a:rPr lang="sr-Latn-RS" dirty="0">
                  <a:solidFill>
                    <a:schemeClr val="accent3">
                      <a:lumMod val="75000"/>
                    </a:schemeClr>
                  </a:solidFill>
                  <a:latin typeface="Optima" panose="02000503060000020004" pitchFamily="2" charset="0"/>
                  <a:ea typeface="Roboto"/>
                  <a:cs typeface="Roboto"/>
                  <a:sym typeface="Roboto"/>
                </a:rPr>
                <a:t> u narednih 12 </a:t>
              </a:r>
              <a:r>
                <a:rPr lang="sr-Latn-RS" dirty="0" err="1">
                  <a:solidFill>
                    <a:schemeClr val="accent3">
                      <a:lumMod val="75000"/>
                    </a:schemeClr>
                  </a:solidFill>
                  <a:latin typeface="Optima" panose="02000503060000020004" pitchFamily="2" charset="0"/>
                  <a:ea typeface="Roboto"/>
                  <a:cs typeface="Roboto"/>
                  <a:sym typeface="Roboto"/>
                </a:rPr>
                <a:t>mjeseci</a:t>
              </a:r>
              <a:endParaRPr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  <a:ea typeface="Roboto"/>
                <a:cs typeface="Roboto"/>
                <a:sym typeface="Roboto"/>
              </a:endParaRPr>
            </a:p>
          </p:txBody>
        </p:sp>
        <p:grpSp>
          <p:nvGrpSpPr>
            <p:cNvPr id="27" name="Google Shape;1057;p35">
              <a:extLst>
                <a:ext uri="{FF2B5EF4-FFF2-40B4-BE49-F238E27FC236}">
                  <a16:creationId xmlns:a16="http://schemas.microsoft.com/office/drawing/2014/main" id="{01A7A856-14D9-2CB5-A498-9433AA56C17B}"/>
                </a:ext>
              </a:extLst>
            </p:cNvPr>
            <p:cNvGrpSpPr/>
            <p:nvPr/>
          </p:nvGrpSpPr>
          <p:grpSpPr>
            <a:xfrm rot="10800000">
              <a:off x="2715175" y="2902904"/>
              <a:ext cx="468000" cy="468000"/>
              <a:chOff x="6654275" y="1776839"/>
              <a:chExt cx="468000" cy="468000"/>
            </a:xfrm>
          </p:grpSpPr>
          <p:sp>
            <p:nvSpPr>
              <p:cNvPr id="29" name="Google Shape;1058;p35">
                <a:extLst>
                  <a:ext uri="{FF2B5EF4-FFF2-40B4-BE49-F238E27FC236}">
                    <a16:creationId xmlns:a16="http://schemas.microsoft.com/office/drawing/2014/main" id="{28A43747-54E1-6F0F-B101-41C8B1865B38}"/>
                  </a:ext>
                </a:extLst>
              </p:cNvPr>
              <p:cNvSpPr/>
              <p:nvPr/>
            </p:nvSpPr>
            <p:spPr>
              <a:xfrm rot="2700000">
                <a:off x="6654275" y="1776839"/>
                <a:ext cx="468000" cy="468000"/>
              </a:xfrm>
              <a:prstGeom prst="teardrop">
                <a:avLst>
                  <a:gd name="adj" fmla="val 100000"/>
                </a:avLst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1059;p35">
                <a:extLst>
                  <a:ext uri="{FF2B5EF4-FFF2-40B4-BE49-F238E27FC236}">
                    <a16:creationId xmlns:a16="http://schemas.microsoft.com/office/drawing/2014/main" id="{F3913341-3128-FCF0-D172-0D1F9559D14E}"/>
                  </a:ext>
                </a:extLst>
              </p:cNvPr>
              <p:cNvSpPr/>
              <p:nvPr/>
            </p:nvSpPr>
            <p:spPr>
              <a:xfrm>
                <a:off x="6762518" y="1870476"/>
                <a:ext cx="251514" cy="251487"/>
              </a:xfrm>
              <a:custGeom>
                <a:avLst/>
                <a:gdLst/>
                <a:ahLst/>
                <a:cxnLst/>
                <a:rect l="l" t="t" r="r" b="b"/>
                <a:pathLst>
                  <a:path w="9098" h="9097" extrusionOk="0">
                    <a:moveTo>
                      <a:pt x="4549" y="0"/>
                    </a:moveTo>
                    <a:cubicBezTo>
                      <a:pt x="2037" y="0"/>
                      <a:pt x="1" y="2036"/>
                      <a:pt x="1" y="4548"/>
                    </a:cubicBezTo>
                    <a:cubicBezTo>
                      <a:pt x="1" y="7060"/>
                      <a:pt x="2037" y="9096"/>
                      <a:pt x="4549" y="9096"/>
                    </a:cubicBezTo>
                    <a:cubicBezTo>
                      <a:pt x="7061" y="9096"/>
                      <a:pt x="9097" y="7060"/>
                      <a:pt x="9097" y="4548"/>
                    </a:cubicBezTo>
                    <a:cubicBezTo>
                      <a:pt x="9097" y="2036"/>
                      <a:pt x="7061" y="0"/>
                      <a:pt x="454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" name="Google Shape;1060;p35">
              <a:extLst>
                <a:ext uri="{FF2B5EF4-FFF2-40B4-BE49-F238E27FC236}">
                  <a16:creationId xmlns:a16="http://schemas.microsoft.com/office/drawing/2014/main" id="{172FB241-5443-067F-F81C-62B933977BC8}"/>
                </a:ext>
              </a:extLst>
            </p:cNvPr>
            <p:cNvSpPr/>
            <p:nvPr/>
          </p:nvSpPr>
          <p:spPr>
            <a:xfrm>
              <a:off x="710275" y="3033719"/>
              <a:ext cx="1836000" cy="576000"/>
            </a:xfrm>
            <a:prstGeom prst="roundRect">
              <a:avLst>
                <a:gd name="adj" fmla="val 50000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dirty="0" err="1">
                  <a:solidFill>
                    <a:srgbClr val="FFFFFF"/>
                  </a:solidFill>
                  <a:latin typeface="Optima" panose="02000503060000020004" pitchFamily="2" charset="0"/>
                  <a:sym typeface="Fira Sans Extra Condensed Medium"/>
                </a:rPr>
                <a:t>Dužničke</a:t>
              </a:r>
              <a:r>
                <a:rPr lang="en" sz="2000" dirty="0">
                  <a:solidFill>
                    <a:srgbClr val="FFFFFF"/>
                  </a:solidFill>
                  <a:latin typeface="Optima" panose="02000503060000020004" pitchFamily="2" charset="0"/>
                  <a:sym typeface="Fira Sans Extra Condensed Medium"/>
                </a:rPr>
                <a:t> </a:t>
              </a:r>
              <a:r>
                <a:rPr lang="en" sz="2000" dirty="0" err="1">
                  <a:solidFill>
                    <a:srgbClr val="FFFFFF"/>
                  </a:solidFill>
                  <a:latin typeface="Optima" panose="02000503060000020004" pitchFamily="2" charset="0"/>
                  <a:sym typeface="Fira Sans Extra Condensed Medium"/>
                </a:rPr>
                <a:t>obaveze</a:t>
              </a:r>
              <a:endParaRPr sz="2000" dirty="0">
                <a:solidFill>
                  <a:srgbClr val="FFFFFF"/>
                </a:solidFill>
                <a:latin typeface="Optima" panose="02000503060000020004" pitchFamily="2" charset="0"/>
              </a:endParaRPr>
            </a:p>
          </p:txBody>
        </p:sp>
      </p:grpSp>
      <p:grpSp>
        <p:nvGrpSpPr>
          <p:cNvPr id="31" name="Google Shape;1067;p35">
            <a:extLst>
              <a:ext uri="{FF2B5EF4-FFF2-40B4-BE49-F238E27FC236}">
                <a16:creationId xmlns:a16="http://schemas.microsoft.com/office/drawing/2014/main" id="{9692137A-D89B-F075-1EEC-6512A36582F4}"/>
              </a:ext>
            </a:extLst>
          </p:cNvPr>
          <p:cNvGrpSpPr/>
          <p:nvPr/>
        </p:nvGrpSpPr>
        <p:grpSpPr>
          <a:xfrm>
            <a:off x="7386154" y="5039463"/>
            <a:ext cx="2434045" cy="504000"/>
            <a:chOff x="5978875" y="3597457"/>
            <a:chExt cx="2434045" cy="504000"/>
          </a:xfrm>
        </p:grpSpPr>
        <p:grpSp>
          <p:nvGrpSpPr>
            <p:cNvPr id="33" name="Google Shape;1069;p35">
              <a:extLst>
                <a:ext uri="{FF2B5EF4-FFF2-40B4-BE49-F238E27FC236}">
                  <a16:creationId xmlns:a16="http://schemas.microsoft.com/office/drawing/2014/main" id="{7A9C2722-F14E-4D73-D9F0-A38347EE5B97}"/>
                </a:ext>
              </a:extLst>
            </p:cNvPr>
            <p:cNvGrpSpPr/>
            <p:nvPr/>
          </p:nvGrpSpPr>
          <p:grpSpPr>
            <a:xfrm>
              <a:off x="5978875" y="3633458"/>
              <a:ext cx="432000" cy="432000"/>
              <a:chOff x="6672275" y="1769383"/>
              <a:chExt cx="432000" cy="432000"/>
            </a:xfrm>
          </p:grpSpPr>
          <p:sp>
            <p:nvSpPr>
              <p:cNvPr id="35" name="Google Shape;1070;p35">
                <a:extLst>
                  <a:ext uri="{FF2B5EF4-FFF2-40B4-BE49-F238E27FC236}">
                    <a16:creationId xmlns:a16="http://schemas.microsoft.com/office/drawing/2014/main" id="{632016E0-B416-3210-B6FC-81A34985485E}"/>
                  </a:ext>
                </a:extLst>
              </p:cNvPr>
              <p:cNvSpPr/>
              <p:nvPr/>
            </p:nvSpPr>
            <p:spPr>
              <a:xfrm rot="2700000">
                <a:off x="6672275" y="1769383"/>
                <a:ext cx="432000" cy="432000"/>
              </a:xfrm>
              <a:prstGeom prst="teardrop">
                <a:avLst>
                  <a:gd name="adj" fmla="val 100000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1071;p35">
                <a:extLst>
                  <a:ext uri="{FF2B5EF4-FFF2-40B4-BE49-F238E27FC236}">
                    <a16:creationId xmlns:a16="http://schemas.microsoft.com/office/drawing/2014/main" id="{45916862-8F8A-00AC-46B7-37E525E4464C}"/>
                  </a:ext>
                </a:extLst>
              </p:cNvPr>
              <p:cNvSpPr/>
              <p:nvPr/>
            </p:nvSpPr>
            <p:spPr>
              <a:xfrm>
                <a:off x="6781151" y="1859639"/>
                <a:ext cx="251514" cy="251487"/>
              </a:xfrm>
              <a:custGeom>
                <a:avLst/>
                <a:gdLst/>
                <a:ahLst/>
                <a:cxnLst/>
                <a:rect l="l" t="t" r="r" b="b"/>
                <a:pathLst>
                  <a:path w="9098" h="9097" extrusionOk="0">
                    <a:moveTo>
                      <a:pt x="4549" y="0"/>
                    </a:moveTo>
                    <a:cubicBezTo>
                      <a:pt x="2037" y="0"/>
                      <a:pt x="1" y="2036"/>
                      <a:pt x="1" y="4548"/>
                    </a:cubicBezTo>
                    <a:cubicBezTo>
                      <a:pt x="1" y="7060"/>
                      <a:pt x="2037" y="9096"/>
                      <a:pt x="4549" y="9096"/>
                    </a:cubicBezTo>
                    <a:cubicBezTo>
                      <a:pt x="7061" y="9096"/>
                      <a:pt x="9097" y="7060"/>
                      <a:pt x="9097" y="4548"/>
                    </a:cubicBezTo>
                    <a:cubicBezTo>
                      <a:pt x="9097" y="2036"/>
                      <a:pt x="7061" y="0"/>
                      <a:pt x="454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4" name="Google Shape;1072;p35">
              <a:extLst>
                <a:ext uri="{FF2B5EF4-FFF2-40B4-BE49-F238E27FC236}">
                  <a16:creationId xmlns:a16="http://schemas.microsoft.com/office/drawing/2014/main" id="{4DB0600C-3427-AB05-0755-82907EE16A77}"/>
                </a:ext>
              </a:extLst>
            </p:cNvPr>
            <p:cNvSpPr/>
            <p:nvPr/>
          </p:nvSpPr>
          <p:spPr>
            <a:xfrm>
              <a:off x="6684920" y="3597457"/>
              <a:ext cx="1728000" cy="5040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dirty="0">
                  <a:solidFill>
                    <a:srgbClr val="FFFFFF"/>
                  </a:solidFill>
                  <a:latin typeface="Optima" panose="02000503060000020004" pitchFamily="2" charset="0"/>
                  <a:sym typeface="Fira Sans Extra Condensed Medium"/>
                </a:rPr>
                <a:t>ARA </a:t>
              </a:r>
              <a:r>
                <a:rPr lang="en" sz="2000" dirty="0" err="1">
                  <a:solidFill>
                    <a:srgbClr val="FFFFFF"/>
                  </a:solidFill>
                  <a:latin typeface="Optima" panose="02000503060000020004" pitchFamily="2" charset="0"/>
                  <a:sym typeface="Fira Sans Extra Condensed Medium"/>
                </a:rPr>
                <a:t>metrika</a:t>
              </a:r>
              <a:endParaRPr sz="2000" dirty="0">
                <a:solidFill>
                  <a:srgbClr val="FFFFFF"/>
                </a:solidFill>
                <a:latin typeface="Optima" panose="02000503060000020004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20725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8F46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FF4CD-2D9C-FDEC-D63D-85F9D9A3A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875" y="202753"/>
            <a:ext cx="10515600" cy="2005781"/>
          </a:xfrm>
        </p:spPr>
        <p:txBody>
          <a:bodyPr>
            <a:normAutofit/>
          </a:bodyPr>
          <a:lstStyle/>
          <a:p>
            <a:r>
              <a:rPr lang="en-US" sz="32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Upravljanje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deviznim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rezervama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nosi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sa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sobom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određene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rizike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, a </a:t>
            </a:r>
            <a:r>
              <a:rPr lang="en-US" sz="32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efikasno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upravljanje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ovim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rizicima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ključno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je za </a:t>
            </a:r>
            <a:r>
              <a:rPr lang="en-US" sz="32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održavanje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stabilnosti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ekonomije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. </a:t>
            </a:r>
            <a:r>
              <a:rPr lang="en-US" sz="32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Neki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od </a:t>
            </a:r>
            <a:r>
              <a:rPr lang="en-US" sz="32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ključnih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rizika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su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C19C9D-E93F-A4D2-3E26-91D967410D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89239"/>
            <a:ext cx="10515600" cy="4056370"/>
          </a:xfrm>
        </p:spPr>
        <p:txBody>
          <a:bodyPr numCol="2">
            <a:normAutofit fontScale="92500" lnSpcReduction="10000"/>
          </a:bodyPr>
          <a:lstStyle/>
          <a:p>
            <a:r>
              <a:rPr lang="en-US" sz="30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Valutni</a:t>
            </a:r>
            <a:r>
              <a:rPr lang="en-US" sz="30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30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rizik</a:t>
            </a:r>
            <a:r>
              <a:rPr lang="en-US" sz="30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                                        </a:t>
            </a:r>
          </a:p>
          <a:p>
            <a:r>
              <a:rPr lang="en-US" sz="30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Kreditni</a:t>
            </a:r>
            <a:r>
              <a:rPr lang="en-US" sz="30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30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rizik</a:t>
            </a:r>
            <a:endParaRPr lang="en-US" sz="3000" dirty="0">
              <a:solidFill>
                <a:schemeClr val="accent3">
                  <a:lumMod val="75000"/>
                </a:schemeClr>
              </a:solidFill>
              <a:latin typeface="Optima" panose="02000503060000020004" pitchFamily="2" charset="0"/>
            </a:endParaRPr>
          </a:p>
          <a:p>
            <a:r>
              <a:rPr lang="en-US" sz="30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Kamatni</a:t>
            </a:r>
            <a:r>
              <a:rPr lang="en-US" sz="30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30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rizik</a:t>
            </a:r>
            <a:endParaRPr lang="en-US" sz="3000" dirty="0">
              <a:solidFill>
                <a:schemeClr val="accent3">
                  <a:lumMod val="75000"/>
                </a:schemeClr>
              </a:solidFill>
              <a:latin typeface="Optima" panose="02000503060000020004" pitchFamily="2" charset="0"/>
            </a:endParaRPr>
          </a:p>
          <a:p>
            <a:r>
              <a:rPr lang="en-US" sz="30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Rizik</a:t>
            </a:r>
            <a:r>
              <a:rPr lang="en-US" sz="30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30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likvidnosti</a:t>
            </a:r>
            <a:endParaRPr lang="en-US" sz="3000" dirty="0">
              <a:solidFill>
                <a:schemeClr val="accent3">
                  <a:lumMod val="75000"/>
                </a:schemeClr>
              </a:solidFill>
              <a:latin typeface="Optima" panose="02000503060000020004" pitchFamily="2" charset="0"/>
            </a:endParaRPr>
          </a:p>
          <a:p>
            <a:pPr marL="0" indent="0">
              <a:buNone/>
            </a:pPr>
            <a:endParaRPr lang="en-US" sz="3000" dirty="0">
              <a:solidFill>
                <a:schemeClr val="accent3">
                  <a:lumMod val="75000"/>
                </a:schemeClr>
              </a:solidFill>
              <a:latin typeface="Optima" panose="02000503060000020004" pitchFamily="2" charset="0"/>
            </a:endParaRPr>
          </a:p>
          <a:p>
            <a:endParaRPr lang="en-US" dirty="0"/>
          </a:p>
          <a:p>
            <a:pPr marL="1828800" lvl="4" indent="0">
              <a:buNone/>
            </a:pPr>
            <a:endParaRPr lang="en-US" sz="2800" dirty="0">
              <a:solidFill>
                <a:schemeClr val="accent3">
                  <a:lumMod val="75000"/>
                </a:schemeClr>
              </a:solidFill>
              <a:latin typeface="Optima" panose="02000503060000020004" pitchFamily="2" charset="0"/>
            </a:endParaRPr>
          </a:p>
          <a:p>
            <a:pPr marL="1828800" lvl="4" indent="0">
              <a:buNone/>
            </a:pPr>
            <a:endParaRPr lang="en-US" sz="2800" dirty="0">
              <a:solidFill>
                <a:schemeClr val="accent3">
                  <a:lumMod val="75000"/>
                </a:schemeClr>
              </a:solidFill>
              <a:latin typeface="Optima" panose="02000503060000020004" pitchFamily="2" charset="0"/>
            </a:endParaRPr>
          </a:p>
          <a:p>
            <a:pPr marL="1828800" lvl="4" indent="0">
              <a:buNone/>
            </a:pPr>
            <a:endParaRPr lang="en-US" sz="2800" dirty="0">
              <a:solidFill>
                <a:schemeClr val="accent3">
                  <a:lumMod val="75000"/>
                </a:schemeClr>
              </a:solidFill>
              <a:latin typeface="Optima" panose="02000503060000020004" pitchFamily="2" charset="0"/>
            </a:endParaRPr>
          </a:p>
          <a:p>
            <a:pPr lvl="4"/>
            <a:r>
              <a:rPr lang="en-US" sz="30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Operativni</a:t>
            </a:r>
            <a:r>
              <a:rPr lang="en-US" sz="30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30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rizik</a:t>
            </a:r>
            <a:endParaRPr lang="en-US" sz="3000" dirty="0">
              <a:solidFill>
                <a:schemeClr val="accent3">
                  <a:lumMod val="75000"/>
                </a:schemeClr>
              </a:solidFill>
              <a:latin typeface="Optima" panose="02000503060000020004" pitchFamily="2" charset="0"/>
            </a:endParaRPr>
          </a:p>
          <a:p>
            <a:pPr lvl="4"/>
            <a:r>
              <a:rPr lang="en-US" sz="30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Rizik</a:t>
            </a:r>
            <a:r>
              <a:rPr lang="en-US" sz="30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od </a:t>
            </a:r>
            <a:r>
              <a:rPr lang="en-US" sz="30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inflacije</a:t>
            </a:r>
            <a:endParaRPr lang="en-US" sz="3000" dirty="0">
              <a:solidFill>
                <a:schemeClr val="accent3">
                  <a:lumMod val="75000"/>
                </a:schemeClr>
              </a:solidFill>
              <a:latin typeface="Optima" panose="02000503060000020004" pitchFamily="2" charset="0"/>
            </a:endParaRPr>
          </a:p>
          <a:p>
            <a:pPr lvl="4"/>
            <a:r>
              <a:rPr lang="en-US" sz="30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Sistemski</a:t>
            </a:r>
            <a:r>
              <a:rPr lang="en-US" sz="30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30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rizik</a:t>
            </a:r>
            <a:endParaRPr lang="en-US" sz="3000" dirty="0">
              <a:solidFill>
                <a:schemeClr val="accent3">
                  <a:lumMod val="75000"/>
                </a:schemeClr>
              </a:solidFill>
              <a:latin typeface="Optima" panose="02000503060000020004" pitchFamily="2" charset="0"/>
            </a:endParaRP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 descr="A colorful scale with arrows pointing to the side&#10;&#10;Description automatically generated">
            <a:extLst>
              <a:ext uri="{FF2B5EF4-FFF2-40B4-BE49-F238E27FC236}">
                <a16:creationId xmlns:a16="http://schemas.microsoft.com/office/drawing/2014/main" id="{1B340B93-6ECB-E9D2-1B84-FCA594B878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7747" y="4033609"/>
            <a:ext cx="4529856" cy="24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481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3" name="Picture 62" descr="Statues of men holding globes in front of a building&#10;&#10;Description automatically generated">
            <a:extLst>
              <a:ext uri="{FF2B5EF4-FFF2-40B4-BE49-F238E27FC236}">
                <a16:creationId xmlns:a16="http://schemas.microsoft.com/office/drawing/2014/main" id="{AD571FA1-8150-B6F2-ABDF-7CB0A125974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b="15414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03883C8-7DD8-79D2-C829-A88C05EA5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b="1">
                <a:solidFill>
                  <a:srgbClr val="FFFFFF"/>
                </a:solidFill>
              </a:rPr>
              <a:t>DEVIZNE REZERVE CENTRALNE BANKE BOSNE I HERCEGOVINE</a:t>
            </a:r>
          </a:p>
        </p:txBody>
      </p:sp>
    </p:spTree>
    <p:extLst>
      <p:ext uri="{BB962C8B-B14F-4D97-AF65-F5344CB8AC3E}">
        <p14:creationId xmlns:p14="http://schemas.microsoft.com/office/powerpoint/2010/main" val="18303801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8F46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63C6B09-5F90-8A59-2070-1ED4831B389B}"/>
              </a:ext>
            </a:extLst>
          </p:cNvPr>
          <p:cNvSpPr txBox="1"/>
          <p:nvPr/>
        </p:nvSpPr>
        <p:spPr>
          <a:xfrm>
            <a:off x="631723" y="671461"/>
            <a:ext cx="10235380" cy="415498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Centralna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Banka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Bosne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i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Hercegovine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devizne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rezerve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prvenstveno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drži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kao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podršku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domaćoj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valuti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,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što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proizilazi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iz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odredbi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aranžmana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</a:t>
            </a:r>
            <a:r>
              <a:rPr lang="en-US" sz="2400" b="1" dirty="0" err="1">
                <a:solidFill>
                  <a:srgbClr val="2C4810"/>
                </a:solidFill>
                <a:latin typeface="Optima" panose="02000503060000020004" pitchFamily="2" charset="0"/>
              </a:rPr>
              <a:t>valutnog</a:t>
            </a:r>
            <a:r>
              <a:rPr lang="en-US" sz="2400" b="1" dirty="0">
                <a:solidFill>
                  <a:srgbClr val="2C4810"/>
                </a:solidFill>
                <a:latin typeface="Optima" panose="02000503060000020004" pitchFamily="2" charset="0"/>
              </a:rPr>
              <a:t> </a:t>
            </a:r>
            <a:r>
              <a:rPr lang="en-US" sz="2400" b="1" dirty="0" err="1">
                <a:solidFill>
                  <a:srgbClr val="2C4810"/>
                </a:solidFill>
                <a:latin typeface="Optima" panose="02000503060000020004" pitchFamily="2" charset="0"/>
              </a:rPr>
              <a:t>odbora</a:t>
            </a:r>
            <a:r>
              <a:rPr lang="en-US" sz="2400" b="1" dirty="0">
                <a:solidFill>
                  <a:srgbClr val="2C4810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kao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odabranog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modela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monetarne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politike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u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skladu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sa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Zakonom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o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Centralnoj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banci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BiH. 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Devizne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rezerve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su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imovina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Centralne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banke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BiH,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koja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je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nastala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na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osnovu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obaveza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(Gotovina u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opticaju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,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račun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rezervi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banaka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kod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Centralne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banke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i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depoziti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internih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deponenata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Devizne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rezerve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se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formiraju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otkupom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deviza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od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komercijalnih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banaka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I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deponenata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,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primarno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MFT BiH,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kao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i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prihoda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od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investiranja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rgbClr val="2C4810"/>
                </a:solidFill>
                <a:latin typeface="Optima" panose="02000503060000020004" pitchFamily="2" charset="0"/>
              </a:rPr>
              <a:t>Domaća</a:t>
            </a:r>
            <a:r>
              <a:rPr lang="en-US" sz="2400" b="1" dirty="0">
                <a:solidFill>
                  <a:srgbClr val="2C4810"/>
                </a:solidFill>
                <a:latin typeface="Optima" panose="02000503060000020004" pitchFamily="2" charset="0"/>
              </a:rPr>
              <a:t> valuta KM </a:t>
            </a:r>
            <a:r>
              <a:rPr lang="en-US" sz="2400" b="1" dirty="0" err="1">
                <a:solidFill>
                  <a:srgbClr val="2C4810"/>
                </a:solidFill>
                <a:latin typeface="Optima" panose="02000503060000020004" pitchFamily="2" charset="0"/>
              </a:rPr>
              <a:t>vezana</a:t>
            </a:r>
            <a:r>
              <a:rPr lang="en-US" sz="2400" b="1" dirty="0">
                <a:solidFill>
                  <a:srgbClr val="2C4810"/>
                </a:solidFill>
                <a:latin typeface="Optima" panose="02000503060000020004" pitchFamily="2" charset="0"/>
              </a:rPr>
              <a:t> je za euro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, pa se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zbog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toga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najveći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dio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deviznih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rezervi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Centralne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banke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BiH </a:t>
            </a:r>
            <a:r>
              <a:rPr lang="en-US" sz="2400" dirty="0" err="1">
                <a:solidFill>
                  <a:srgbClr val="2C4810"/>
                </a:solidFill>
                <a:latin typeface="Optima" panose="02000503060000020004" pitchFamily="2" charset="0"/>
              </a:rPr>
              <a:t>drži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 u </a:t>
            </a:r>
            <a:r>
              <a:rPr lang="en-US" sz="2400" b="1" dirty="0" err="1">
                <a:solidFill>
                  <a:srgbClr val="2C4810"/>
                </a:solidFill>
                <a:latin typeface="Optima" panose="02000503060000020004" pitchFamily="2" charset="0"/>
              </a:rPr>
              <a:t>eurima</a:t>
            </a:r>
            <a:r>
              <a:rPr lang="en-US" sz="2400" dirty="0">
                <a:solidFill>
                  <a:srgbClr val="2C4810"/>
                </a:solidFill>
                <a:latin typeface="Optima" panose="02000503060000020004" pitchFamily="2" charset="0"/>
              </a:rPr>
              <a:t>.</a:t>
            </a:r>
            <a:endParaRPr lang="en-US" sz="2400" b="1" dirty="0">
              <a:solidFill>
                <a:srgbClr val="2C4810"/>
              </a:solidFill>
              <a:latin typeface="Optima" panose="02000503060000020004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BD492A-2330-94F0-DA1A-5310433B87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2903" y="4637139"/>
            <a:ext cx="1981771" cy="1656000"/>
          </a:xfrm>
          <a:prstGeom prst="rect">
            <a:avLst/>
          </a:prstGeom>
          <a:ln>
            <a:noFill/>
          </a:ln>
          <a:effectLst>
            <a:outerShdw dist="50800" dir="5400000" algn="ctr" rotWithShape="0">
              <a:srgbClr val="000000">
                <a:alpha val="43137"/>
              </a:srgbClr>
            </a:outerShdw>
            <a:reflection endPos="0" dist="508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2743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8F46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4D529D-8C94-7805-588E-4AB18603980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sz="4400" b="1" dirty="0">
                <a:solidFill>
                  <a:srgbClr val="2C4810"/>
                </a:solidFill>
                <a:latin typeface="Optima" panose="02000503060000020004" pitchFamily="2" charset="0"/>
              </a:rPr>
              <a:t>ŠTA UKLJUČUJE PORTFOLIO DEVIZNIH REZERVI CBBIH?</a:t>
            </a:r>
            <a:endParaRPr lang="en-US" dirty="0"/>
          </a:p>
        </p:txBody>
      </p:sp>
      <p:grpSp>
        <p:nvGrpSpPr>
          <p:cNvPr id="28" name="Google Shape;4169;p14">
            <a:extLst>
              <a:ext uri="{FF2B5EF4-FFF2-40B4-BE49-F238E27FC236}">
                <a16:creationId xmlns:a16="http://schemas.microsoft.com/office/drawing/2014/main" id="{69951063-8377-8059-0F26-E072F009DA8B}"/>
              </a:ext>
            </a:extLst>
          </p:cNvPr>
          <p:cNvGrpSpPr/>
          <p:nvPr/>
        </p:nvGrpSpPr>
        <p:grpSpPr>
          <a:xfrm>
            <a:off x="10900060" y="2160759"/>
            <a:ext cx="332881" cy="332882"/>
            <a:chOff x="6239925" y="2032450"/>
            <a:chExt cx="472775" cy="472775"/>
          </a:xfrm>
          <a:solidFill>
            <a:srgbClr val="223C0F"/>
          </a:solidFill>
        </p:grpSpPr>
        <p:sp>
          <p:nvSpPr>
            <p:cNvPr id="29" name="Google Shape;4170;p14">
              <a:extLst>
                <a:ext uri="{FF2B5EF4-FFF2-40B4-BE49-F238E27FC236}">
                  <a16:creationId xmlns:a16="http://schemas.microsoft.com/office/drawing/2014/main" id="{92B16F7F-585C-9AAD-E01F-887A73FCF55D}"/>
                </a:ext>
              </a:extLst>
            </p:cNvPr>
            <p:cNvSpPr/>
            <p:nvPr/>
          </p:nvSpPr>
          <p:spPr>
            <a:xfrm>
              <a:off x="6239925" y="2032450"/>
              <a:ext cx="472775" cy="472775"/>
            </a:xfrm>
            <a:custGeom>
              <a:avLst/>
              <a:gdLst/>
              <a:ahLst/>
              <a:cxnLst/>
              <a:rect l="l" t="t" r="r" b="b"/>
              <a:pathLst>
                <a:path w="18911" h="18911" extrusionOk="0">
                  <a:moveTo>
                    <a:pt x="9455" y="2466"/>
                  </a:moveTo>
                  <a:cubicBezTo>
                    <a:pt x="13307" y="2466"/>
                    <a:pt x="16442" y="5601"/>
                    <a:pt x="16442" y="9456"/>
                  </a:cubicBezTo>
                  <a:cubicBezTo>
                    <a:pt x="16442" y="13310"/>
                    <a:pt x="13307" y="16445"/>
                    <a:pt x="9455" y="16445"/>
                  </a:cubicBezTo>
                  <a:cubicBezTo>
                    <a:pt x="5601" y="16445"/>
                    <a:pt x="2466" y="13310"/>
                    <a:pt x="2466" y="9456"/>
                  </a:cubicBezTo>
                  <a:cubicBezTo>
                    <a:pt x="2466" y="5601"/>
                    <a:pt x="5601" y="2466"/>
                    <a:pt x="9455" y="2466"/>
                  </a:cubicBezTo>
                  <a:close/>
                  <a:moveTo>
                    <a:pt x="9455" y="0"/>
                  </a:moveTo>
                  <a:cubicBezTo>
                    <a:pt x="4228" y="0"/>
                    <a:pt x="0" y="4228"/>
                    <a:pt x="0" y="9456"/>
                  </a:cubicBezTo>
                  <a:cubicBezTo>
                    <a:pt x="0" y="14683"/>
                    <a:pt x="4228" y="18911"/>
                    <a:pt x="9455" y="18911"/>
                  </a:cubicBezTo>
                  <a:cubicBezTo>
                    <a:pt x="14680" y="18911"/>
                    <a:pt x="18911" y="14683"/>
                    <a:pt x="18911" y="9456"/>
                  </a:cubicBezTo>
                  <a:cubicBezTo>
                    <a:pt x="18911" y="4231"/>
                    <a:pt x="14680" y="0"/>
                    <a:pt x="9455" y="0"/>
                  </a:cubicBezTo>
                  <a:close/>
                </a:path>
              </a:pathLst>
            </a:custGeom>
            <a:grpFill/>
            <a:ln>
              <a:solidFill>
                <a:srgbClr val="223C0F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435D74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4171;p14">
              <a:extLst>
                <a:ext uri="{FF2B5EF4-FFF2-40B4-BE49-F238E27FC236}">
                  <a16:creationId xmlns:a16="http://schemas.microsoft.com/office/drawing/2014/main" id="{6728CBC8-68BF-5D6D-303F-740F7C02A0F0}"/>
                </a:ext>
              </a:extLst>
            </p:cNvPr>
            <p:cNvSpPr/>
            <p:nvPr/>
          </p:nvSpPr>
          <p:spPr>
            <a:xfrm>
              <a:off x="6265245" y="2058664"/>
              <a:ext cx="409033" cy="409032"/>
            </a:xfrm>
            <a:custGeom>
              <a:avLst/>
              <a:gdLst/>
              <a:ahLst/>
              <a:cxnLst/>
              <a:rect l="l" t="t" r="r" b="b"/>
              <a:pathLst>
                <a:path w="11718" h="11721" extrusionOk="0">
                  <a:moveTo>
                    <a:pt x="5860" y="1043"/>
                  </a:moveTo>
                  <a:cubicBezTo>
                    <a:pt x="6171" y="1043"/>
                    <a:pt x="6424" y="1295"/>
                    <a:pt x="6424" y="1609"/>
                  </a:cubicBezTo>
                  <a:lnTo>
                    <a:pt x="6424" y="2542"/>
                  </a:lnTo>
                  <a:cubicBezTo>
                    <a:pt x="7264" y="2792"/>
                    <a:pt x="7839" y="3566"/>
                    <a:pt x="7842" y="4442"/>
                  </a:cubicBezTo>
                  <a:cubicBezTo>
                    <a:pt x="7842" y="4755"/>
                    <a:pt x="7589" y="5008"/>
                    <a:pt x="7276" y="5008"/>
                  </a:cubicBezTo>
                  <a:cubicBezTo>
                    <a:pt x="6966" y="5008"/>
                    <a:pt x="6713" y="4755"/>
                    <a:pt x="6713" y="4442"/>
                  </a:cubicBezTo>
                  <a:cubicBezTo>
                    <a:pt x="6713" y="3929"/>
                    <a:pt x="6292" y="3588"/>
                    <a:pt x="5853" y="3588"/>
                  </a:cubicBezTo>
                  <a:cubicBezTo>
                    <a:pt x="5644" y="3588"/>
                    <a:pt x="5429" y="3666"/>
                    <a:pt x="5255" y="3840"/>
                  </a:cubicBezTo>
                  <a:cubicBezTo>
                    <a:pt x="4719" y="4376"/>
                    <a:pt x="5099" y="5297"/>
                    <a:pt x="5860" y="5297"/>
                  </a:cubicBezTo>
                  <a:cubicBezTo>
                    <a:pt x="5862" y="5297"/>
                    <a:pt x="5865" y="5297"/>
                    <a:pt x="5867" y="5297"/>
                  </a:cubicBezTo>
                  <a:cubicBezTo>
                    <a:pt x="6849" y="5297"/>
                    <a:pt x="7680" y="6019"/>
                    <a:pt x="7821" y="6993"/>
                  </a:cubicBezTo>
                  <a:cubicBezTo>
                    <a:pt x="7962" y="7968"/>
                    <a:pt x="7369" y="8899"/>
                    <a:pt x="6424" y="9179"/>
                  </a:cubicBezTo>
                  <a:lnTo>
                    <a:pt x="6424" y="10115"/>
                  </a:lnTo>
                  <a:cubicBezTo>
                    <a:pt x="6424" y="10426"/>
                    <a:pt x="6171" y="10679"/>
                    <a:pt x="5860" y="10679"/>
                  </a:cubicBezTo>
                  <a:cubicBezTo>
                    <a:pt x="5547" y="10679"/>
                    <a:pt x="5294" y="10426"/>
                    <a:pt x="5294" y="10115"/>
                  </a:cubicBezTo>
                  <a:lnTo>
                    <a:pt x="5294" y="9179"/>
                  </a:lnTo>
                  <a:cubicBezTo>
                    <a:pt x="4454" y="8929"/>
                    <a:pt x="3879" y="8155"/>
                    <a:pt x="3876" y="7279"/>
                  </a:cubicBezTo>
                  <a:cubicBezTo>
                    <a:pt x="3876" y="6966"/>
                    <a:pt x="4129" y="6713"/>
                    <a:pt x="4442" y="6713"/>
                  </a:cubicBezTo>
                  <a:cubicBezTo>
                    <a:pt x="4752" y="6713"/>
                    <a:pt x="5005" y="6966"/>
                    <a:pt x="5005" y="7279"/>
                  </a:cubicBezTo>
                  <a:cubicBezTo>
                    <a:pt x="5005" y="7792"/>
                    <a:pt x="5426" y="8133"/>
                    <a:pt x="5865" y="8133"/>
                  </a:cubicBezTo>
                  <a:cubicBezTo>
                    <a:pt x="6074" y="8133"/>
                    <a:pt x="6288" y="8055"/>
                    <a:pt x="6463" y="7881"/>
                  </a:cubicBezTo>
                  <a:cubicBezTo>
                    <a:pt x="6999" y="7345"/>
                    <a:pt x="6619" y="6427"/>
                    <a:pt x="5860" y="6427"/>
                  </a:cubicBezTo>
                  <a:cubicBezTo>
                    <a:pt x="4873" y="6427"/>
                    <a:pt x="4039" y="5704"/>
                    <a:pt x="3897" y="4728"/>
                  </a:cubicBezTo>
                  <a:cubicBezTo>
                    <a:pt x="3756" y="3753"/>
                    <a:pt x="4349" y="2822"/>
                    <a:pt x="5294" y="2542"/>
                  </a:cubicBezTo>
                  <a:lnTo>
                    <a:pt x="5294" y="1609"/>
                  </a:lnTo>
                  <a:cubicBezTo>
                    <a:pt x="5294" y="1295"/>
                    <a:pt x="5547" y="1043"/>
                    <a:pt x="5860" y="1043"/>
                  </a:cubicBezTo>
                  <a:close/>
                  <a:moveTo>
                    <a:pt x="5860" y="1"/>
                  </a:moveTo>
                  <a:cubicBezTo>
                    <a:pt x="2629" y="1"/>
                    <a:pt x="1" y="2629"/>
                    <a:pt x="1" y="5861"/>
                  </a:cubicBezTo>
                  <a:cubicBezTo>
                    <a:pt x="1" y="9092"/>
                    <a:pt x="2629" y="11720"/>
                    <a:pt x="5860" y="11720"/>
                  </a:cubicBezTo>
                  <a:cubicBezTo>
                    <a:pt x="9088" y="11720"/>
                    <a:pt x="11717" y="9092"/>
                    <a:pt x="11717" y="5861"/>
                  </a:cubicBezTo>
                  <a:cubicBezTo>
                    <a:pt x="11717" y="2629"/>
                    <a:pt x="9088" y="1"/>
                    <a:pt x="5860" y="1"/>
                  </a:cubicBezTo>
                  <a:close/>
                </a:path>
              </a:pathLst>
            </a:custGeom>
            <a:grpFill/>
            <a:ln>
              <a:solidFill>
                <a:srgbClr val="223C0F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435D74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4" name="Google Shape;4986;p16">
            <a:extLst>
              <a:ext uri="{FF2B5EF4-FFF2-40B4-BE49-F238E27FC236}">
                <a16:creationId xmlns:a16="http://schemas.microsoft.com/office/drawing/2014/main" id="{36D09405-0AC3-BBA2-AF87-05095A30544B}"/>
              </a:ext>
            </a:extLst>
          </p:cNvPr>
          <p:cNvGrpSpPr/>
          <p:nvPr/>
        </p:nvGrpSpPr>
        <p:grpSpPr>
          <a:xfrm>
            <a:off x="3422797" y="3165768"/>
            <a:ext cx="352857" cy="347301"/>
            <a:chOff x="2404875" y="3592725"/>
            <a:chExt cx="298525" cy="293825"/>
          </a:xfrm>
          <a:solidFill>
            <a:srgbClr val="223C0F"/>
          </a:solidFill>
        </p:grpSpPr>
        <p:sp>
          <p:nvSpPr>
            <p:cNvPr id="35" name="Google Shape;4987;p16">
              <a:extLst>
                <a:ext uri="{FF2B5EF4-FFF2-40B4-BE49-F238E27FC236}">
                  <a16:creationId xmlns:a16="http://schemas.microsoft.com/office/drawing/2014/main" id="{795F624A-4F4C-0D0F-0491-7C54679B196E}"/>
                </a:ext>
              </a:extLst>
            </p:cNvPr>
            <p:cNvSpPr/>
            <p:nvPr/>
          </p:nvSpPr>
          <p:spPr>
            <a:xfrm>
              <a:off x="2404875" y="3747900"/>
              <a:ext cx="52775" cy="138650"/>
            </a:xfrm>
            <a:custGeom>
              <a:avLst/>
              <a:gdLst/>
              <a:ahLst/>
              <a:cxnLst/>
              <a:rect l="l" t="t" r="r" b="b"/>
              <a:pathLst>
                <a:path w="2111" h="5546" extrusionOk="0">
                  <a:moveTo>
                    <a:pt x="378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5198"/>
                  </a:lnTo>
                  <a:cubicBezTo>
                    <a:pt x="0" y="5419"/>
                    <a:pt x="158" y="5545"/>
                    <a:pt x="378" y="5545"/>
                  </a:cubicBezTo>
                  <a:lnTo>
                    <a:pt x="1071" y="5545"/>
                  </a:lnTo>
                  <a:cubicBezTo>
                    <a:pt x="1670" y="5545"/>
                    <a:pt x="2111" y="5072"/>
                    <a:pt x="2111" y="4537"/>
                  </a:cubicBezTo>
                  <a:lnTo>
                    <a:pt x="2111" y="1040"/>
                  </a:lnTo>
                  <a:cubicBezTo>
                    <a:pt x="2111" y="441"/>
                    <a:pt x="1638" y="0"/>
                    <a:pt x="10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4988;p16">
              <a:extLst>
                <a:ext uri="{FF2B5EF4-FFF2-40B4-BE49-F238E27FC236}">
                  <a16:creationId xmlns:a16="http://schemas.microsoft.com/office/drawing/2014/main" id="{2B5704B7-8F03-A596-F0D5-3A697EEE91FD}"/>
                </a:ext>
              </a:extLst>
            </p:cNvPr>
            <p:cNvSpPr/>
            <p:nvPr/>
          </p:nvSpPr>
          <p:spPr>
            <a:xfrm>
              <a:off x="2458425" y="3592725"/>
              <a:ext cx="190625" cy="160700"/>
            </a:xfrm>
            <a:custGeom>
              <a:avLst/>
              <a:gdLst/>
              <a:ahLst/>
              <a:cxnLst/>
              <a:rect l="l" t="t" r="r" b="b"/>
              <a:pathLst>
                <a:path w="7625" h="6428" extrusionOk="0">
                  <a:moveTo>
                    <a:pt x="3781" y="631"/>
                  </a:moveTo>
                  <a:cubicBezTo>
                    <a:pt x="3970" y="631"/>
                    <a:pt x="4128" y="788"/>
                    <a:pt x="4128" y="977"/>
                  </a:cubicBezTo>
                  <a:lnTo>
                    <a:pt x="4128" y="1418"/>
                  </a:lnTo>
                  <a:cubicBezTo>
                    <a:pt x="4380" y="1481"/>
                    <a:pt x="4569" y="1639"/>
                    <a:pt x="4758" y="1860"/>
                  </a:cubicBezTo>
                  <a:cubicBezTo>
                    <a:pt x="4884" y="2017"/>
                    <a:pt x="4884" y="2206"/>
                    <a:pt x="4726" y="2332"/>
                  </a:cubicBezTo>
                  <a:cubicBezTo>
                    <a:pt x="4657" y="2373"/>
                    <a:pt x="4583" y="2397"/>
                    <a:pt x="4510" y="2397"/>
                  </a:cubicBezTo>
                  <a:cubicBezTo>
                    <a:pt x="4416" y="2397"/>
                    <a:pt x="4325" y="2358"/>
                    <a:pt x="4254" y="2269"/>
                  </a:cubicBezTo>
                  <a:cubicBezTo>
                    <a:pt x="4114" y="2106"/>
                    <a:pt x="3957" y="2012"/>
                    <a:pt x="3821" y="2012"/>
                  </a:cubicBezTo>
                  <a:cubicBezTo>
                    <a:pt x="3773" y="2012"/>
                    <a:pt x="3728" y="2024"/>
                    <a:pt x="3687" y="2049"/>
                  </a:cubicBezTo>
                  <a:cubicBezTo>
                    <a:pt x="3592" y="2080"/>
                    <a:pt x="3466" y="2238"/>
                    <a:pt x="3466" y="2364"/>
                  </a:cubicBezTo>
                  <a:cubicBezTo>
                    <a:pt x="3466" y="2553"/>
                    <a:pt x="3624" y="2710"/>
                    <a:pt x="3813" y="2710"/>
                  </a:cubicBezTo>
                  <a:cubicBezTo>
                    <a:pt x="4411" y="2710"/>
                    <a:pt x="4852" y="3183"/>
                    <a:pt x="4852" y="3750"/>
                  </a:cubicBezTo>
                  <a:cubicBezTo>
                    <a:pt x="4852" y="4159"/>
                    <a:pt x="4600" y="4537"/>
                    <a:pt x="4222" y="4663"/>
                  </a:cubicBezTo>
                  <a:lnTo>
                    <a:pt x="4159" y="4663"/>
                  </a:lnTo>
                  <a:lnTo>
                    <a:pt x="4159" y="5073"/>
                  </a:lnTo>
                  <a:cubicBezTo>
                    <a:pt x="4159" y="5262"/>
                    <a:pt x="4002" y="5420"/>
                    <a:pt x="3813" y="5420"/>
                  </a:cubicBezTo>
                  <a:cubicBezTo>
                    <a:pt x="3624" y="5420"/>
                    <a:pt x="3466" y="5262"/>
                    <a:pt x="3466" y="5073"/>
                  </a:cubicBezTo>
                  <a:lnTo>
                    <a:pt x="3466" y="4663"/>
                  </a:lnTo>
                  <a:cubicBezTo>
                    <a:pt x="3277" y="4600"/>
                    <a:pt x="3119" y="4537"/>
                    <a:pt x="2962" y="4348"/>
                  </a:cubicBezTo>
                  <a:cubicBezTo>
                    <a:pt x="2836" y="4254"/>
                    <a:pt x="2804" y="4002"/>
                    <a:pt x="2962" y="3876"/>
                  </a:cubicBezTo>
                  <a:cubicBezTo>
                    <a:pt x="3013" y="3825"/>
                    <a:pt x="3108" y="3793"/>
                    <a:pt x="3206" y="3793"/>
                  </a:cubicBezTo>
                  <a:cubicBezTo>
                    <a:pt x="3290" y="3793"/>
                    <a:pt x="3376" y="3817"/>
                    <a:pt x="3435" y="3876"/>
                  </a:cubicBezTo>
                  <a:cubicBezTo>
                    <a:pt x="3549" y="3990"/>
                    <a:pt x="3679" y="4071"/>
                    <a:pt x="3803" y="4071"/>
                  </a:cubicBezTo>
                  <a:cubicBezTo>
                    <a:pt x="3850" y="4071"/>
                    <a:pt x="3895" y="4059"/>
                    <a:pt x="3939" y="4033"/>
                  </a:cubicBezTo>
                  <a:cubicBezTo>
                    <a:pt x="4065" y="4002"/>
                    <a:pt x="4128" y="3844"/>
                    <a:pt x="4128" y="3718"/>
                  </a:cubicBezTo>
                  <a:cubicBezTo>
                    <a:pt x="4128" y="3529"/>
                    <a:pt x="3970" y="3372"/>
                    <a:pt x="3781" y="3372"/>
                  </a:cubicBezTo>
                  <a:cubicBezTo>
                    <a:pt x="3182" y="3372"/>
                    <a:pt x="2741" y="2899"/>
                    <a:pt x="2741" y="2364"/>
                  </a:cubicBezTo>
                  <a:cubicBezTo>
                    <a:pt x="2741" y="1954"/>
                    <a:pt x="3025" y="1576"/>
                    <a:pt x="3435" y="1418"/>
                  </a:cubicBezTo>
                  <a:lnTo>
                    <a:pt x="3435" y="977"/>
                  </a:lnTo>
                  <a:cubicBezTo>
                    <a:pt x="3435" y="788"/>
                    <a:pt x="3592" y="631"/>
                    <a:pt x="3781" y="631"/>
                  </a:cubicBezTo>
                  <a:close/>
                  <a:moveTo>
                    <a:pt x="3813" y="1"/>
                  </a:moveTo>
                  <a:cubicBezTo>
                    <a:pt x="1733" y="1"/>
                    <a:pt x="0" y="1734"/>
                    <a:pt x="0" y="3813"/>
                  </a:cubicBezTo>
                  <a:cubicBezTo>
                    <a:pt x="0" y="4537"/>
                    <a:pt x="190" y="5231"/>
                    <a:pt x="536" y="5829"/>
                  </a:cubicBezTo>
                  <a:cubicBezTo>
                    <a:pt x="1009" y="5546"/>
                    <a:pt x="1544" y="5420"/>
                    <a:pt x="2080" y="5420"/>
                  </a:cubicBezTo>
                  <a:cubicBezTo>
                    <a:pt x="2146" y="5414"/>
                    <a:pt x="2213" y="5411"/>
                    <a:pt x="2279" y="5411"/>
                  </a:cubicBezTo>
                  <a:cubicBezTo>
                    <a:pt x="2936" y="5411"/>
                    <a:pt x="3587" y="5692"/>
                    <a:pt x="4159" y="6207"/>
                  </a:cubicBezTo>
                  <a:lnTo>
                    <a:pt x="5892" y="6207"/>
                  </a:lnTo>
                  <a:cubicBezTo>
                    <a:pt x="6144" y="6207"/>
                    <a:pt x="6364" y="6302"/>
                    <a:pt x="6585" y="6428"/>
                  </a:cubicBezTo>
                  <a:cubicBezTo>
                    <a:pt x="7215" y="5735"/>
                    <a:pt x="7625" y="4789"/>
                    <a:pt x="7625" y="3813"/>
                  </a:cubicBezTo>
                  <a:cubicBezTo>
                    <a:pt x="7625" y="1734"/>
                    <a:pt x="5892" y="1"/>
                    <a:pt x="38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4989;p16">
              <a:extLst>
                <a:ext uri="{FF2B5EF4-FFF2-40B4-BE49-F238E27FC236}">
                  <a16:creationId xmlns:a16="http://schemas.microsoft.com/office/drawing/2014/main" id="{134F38E1-9FAF-5BAD-FFD8-E42FF42C62D7}"/>
                </a:ext>
              </a:extLst>
            </p:cNvPr>
            <p:cNvSpPr/>
            <p:nvPr/>
          </p:nvSpPr>
          <p:spPr>
            <a:xfrm>
              <a:off x="2474975" y="3742775"/>
              <a:ext cx="228425" cy="125650"/>
            </a:xfrm>
            <a:custGeom>
              <a:avLst/>
              <a:gdLst/>
              <a:ahLst/>
              <a:cxnLst/>
              <a:rect l="l" t="t" r="r" b="b"/>
              <a:pathLst>
                <a:path w="9137" h="5026" extrusionOk="0">
                  <a:moveTo>
                    <a:pt x="1422" y="0"/>
                  </a:moveTo>
                  <a:cubicBezTo>
                    <a:pt x="918" y="0"/>
                    <a:pt x="416" y="160"/>
                    <a:pt x="0" y="457"/>
                  </a:cubicBezTo>
                  <a:lnTo>
                    <a:pt x="0" y="5025"/>
                  </a:lnTo>
                  <a:lnTo>
                    <a:pt x="5230" y="5025"/>
                  </a:lnTo>
                  <a:cubicBezTo>
                    <a:pt x="5923" y="5025"/>
                    <a:pt x="6490" y="4679"/>
                    <a:pt x="6900" y="4143"/>
                  </a:cubicBezTo>
                  <a:lnTo>
                    <a:pt x="8916" y="1245"/>
                  </a:lnTo>
                  <a:cubicBezTo>
                    <a:pt x="9137" y="930"/>
                    <a:pt x="9074" y="489"/>
                    <a:pt x="8727" y="268"/>
                  </a:cubicBezTo>
                  <a:cubicBezTo>
                    <a:pt x="8633" y="221"/>
                    <a:pt x="8517" y="196"/>
                    <a:pt x="8398" y="196"/>
                  </a:cubicBezTo>
                  <a:cubicBezTo>
                    <a:pt x="8196" y="196"/>
                    <a:pt x="7983" y="268"/>
                    <a:pt x="7845" y="426"/>
                  </a:cubicBezTo>
                  <a:lnTo>
                    <a:pt x="5955" y="2726"/>
                  </a:lnTo>
                  <a:cubicBezTo>
                    <a:pt x="5829" y="2883"/>
                    <a:pt x="5545" y="2978"/>
                    <a:pt x="5419" y="2978"/>
                  </a:cubicBezTo>
                  <a:lnTo>
                    <a:pt x="3119" y="2978"/>
                  </a:lnTo>
                  <a:cubicBezTo>
                    <a:pt x="2899" y="2978"/>
                    <a:pt x="2741" y="2820"/>
                    <a:pt x="2741" y="2631"/>
                  </a:cubicBezTo>
                  <a:cubicBezTo>
                    <a:pt x="2741" y="2411"/>
                    <a:pt x="2899" y="2253"/>
                    <a:pt x="3119" y="2253"/>
                  </a:cubicBezTo>
                  <a:lnTo>
                    <a:pt x="5198" y="2253"/>
                  </a:lnTo>
                  <a:cubicBezTo>
                    <a:pt x="5576" y="2253"/>
                    <a:pt x="5923" y="1938"/>
                    <a:pt x="5923" y="1560"/>
                  </a:cubicBezTo>
                  <a:cubicBezTo>
                    <a:pt x="5923" y="1150"/>
                    <a:pt x="5576" y="835"/>
                    <a:pt x="5198" y="835"/>
                  </a:cubicBezTo>
                  <a:lnTo>
                    <a:pt x="3340" y="835"/>
                  </a:lnTo>
                  <a:cubicBezTo>
                    <a:pt x="3182" y="835"/>
                    <a:pt x="3088" y="741"/>
                    <a:pt x="2962" y="615"/>
                  </a:cubicBezTo>
                  <a:cubicBezTo>
                    <a:pt x="2773" y="426"/>
                    <a:pt x="2520" y="300"/>
                    <a:pt x="2300" y="174"/>
                  </a:cubicBezTo>
                  <a:cubicBezTo>
                    <a:pt x="2019" y="56"/>
                    <a:pt x="1720" y="0"/>
                    <a:pt x="14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1" name="Google Shape;1392;p42">
            <a:extLst>
              <a:ext uri="{FF2B5EF4-FFF2-40B4-BE49-F238E27FC236}">
                <a16:creationId xmlns:a16="http://schemas.microsoft.com/office/drawing/2014/main" id="{226DB05E-90F1-4623-359A-E408F10AD58C}"/>
              </a:ext>
            </a:extLst>
          </p:cNvPr>
          <p:cNvGrpSpPr/>
          <p:nvPr/>
        </p:nvGrpSpPr>
        <p:grpSpPr>
          <a:xfrm>
            <a:off x="6056554" y="2997096"/>
            <a:ext cx="1800000" cy="1800000"/>
            <a:chOff x="4607563" y="2051500"/>
            <a:chExt cx="1578500" cy="1556450"/>
          </a:xfrm>
        </p:grpSpPr>
        <p:grpSp>
          <p:nvGrpSpPr>
            <p:cNvPr id="42" name="Google Shape;1393;p42">
              <a:extLst>
                <a:ext uri="{FF2B5EF4-FFF2-40B4-BE49-F238E27FC236}">
                  <a16:creationId xmlns:a16="http://schemas.microsoft.com/office/drawing/2014/main" id="{52407A10-8DF8-18BB-A659-9E9DA4E806C0}"/>
                </a:ext>
              </a:extLst>
            </p:cNvPr>
            <p:cNvGrpSpPr/>
            <p:nvPr/>
          </p:nvGrpSpPr>
          <p:grpSpPr>
            <a:xfrm>
              <a:off x="4607563" y="2051500"/>
              <a:ext cx="1578500" cy="1556450"/>
              <a:chOff x="4607550" y="1975300"/>
              <a:chExt cx="1578500" cy="1556450"/>
            </a:xfrm>
          </p:grpSpPr>
          <p:sp>
            <p:nvSpPr>
              <p:cNvPr id="45" name="Google Shape;1394;p42">
                <a:extLst>
                  <a:ext uri="{FF2B5EF4-FFF2-40B4-BE49-F238E27FC236}">
                    <a16:creationId xmlns:a16="http://schemas.microsoft.com/office/drawing/2014/main" id="{BE96D9D6-5AA3-5268-B076-A8258C57642A}"/>
                  </a:ext>
                </a:extLst>
              </p:cNvPr>
              <p:cNvSpPr/>
              <p:nvPr/>
            </p:nvSpPr>
            <p:spPr>
              <a:xfrm>
                <a:off x="5585350" y="2941925"/>
                <a:ext cx="448600" cy="448600"/>
              </a:xfrm>
              <a:custGeom>
                <a:avLst/>
                <a:gdLst/>
                <a:ahLst/>
                <a:cxnLst/>
                <a:rect l="l" t="t" r="r" b="b"/>
                <a:pathLst>
                  <a:path w="17944" h="17944" extrusionOk="0">
                    <a:moveTo>
                      <a:pt x="8966" y="1"/>
                    </a:moveTo>
                    <a:cubicBezTo>
                      <a:pt x="4013" y="1"/>
                      <a:pt x="0" y="4013"/>
                      <a:pt x="0" y="8966"/>
                    </a:cubicBezTo>
                    <a:cubicBezTo>
                      <a:pt x="0" y="13931"/>
                      <a:pt x="4013" y="17943"/>
                      <a:pt x="8966" y="17943"/>
                    </a:cubicBezTo>
                    <a:cubicBezTo>
                      <a:pt x="13931" y="17943"/>
                      <a:pt x="17943" y="13931"/>
                      <a:pt x="17943" y="8966"/>
                    </a:cubicBezTo>
                    <a:cubicBezTo>
                      <a:pt x="17943" y="4013"/>
                      <a:pt x="13931" y="1"/>
                      <a:pt x="8966" y="1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1395;p42">
                <a:extLst>
                  <a:ext uri="{FF2B5EF4-FFF2-40B4-BE49-F238E27FC236}">
                    <a16:creationId xmlns:a16="http://schemas.microsoft.com/office/drawing/2014/main" id="{36642ED4-1701-D5BC-F0EE-26902D91AFEA}"/>
                  </a:ext>
                </a:extLst>
              </p:cNvPr>
              <p:cNvSpPr/>
              <p:nvPr/>
            </p:nvSpPr>
            <p:spPr>
              <a:xfrm>
                <a:off x="4607550" y="1975300"/>
                <a:ext cx="1578500" cy="1556450"/>
              </a:xfrm>
              <a:custGeom>
                <a:avLst/>
                <a:gdLst/>
                <a:ahLst/>
                <a:cxnLst/>
                <a:rect l="l" t="t" r="r" b="b"/>
                <a:pathLst>
                  <a:path w="63140" h="62258" extrusionOk="0">
                    <a:moveTo>
                      <a:pt x="31570" y="0"/>
                    </a:moveTo>
                    <a:cubicBezTo>
                      <a:pt x="30400" y="0"/>
                      <a:pt x="29230" y="447"/>
                      <a:pt x="28337" y="1340"/>
                    </a:cubicBezTo>
                    <a:lnTo>
                      <a:pt x="1786" y="27902"/>
                    </a:lnTo>
                    <a:cubicBezTo>
                      <a:pt x="0" y="29676"/>
                      <a:pt x="0" y="32570"/>
                      <a:pt x="1786" y="34355"/>
                    </a:cubicBezTo>
                    <a:lnTo>
                      <a:pt x="8728" y="41297"/>
                    </a:lnTo>
                    <a:cubicBezTo>
                      <a:pt x="5311" y="44809"/>
                      <a:pt x="5334" y="50417"/>
                      <a:pt x="8799" y="53894"/>
                    </a:cubicBezTo>
                    <a:cubicBezTo>
                      <a:pt x="10551" y="55645"/>
                      <a:pt x="12847" y="56521"/>
                      <a:pt x="15143" y="56521"/>
                    </a:cubicBezTo>
                    <a:cubicBezTo>
                      <a:pt x="17404" y="56521"/>
                      <a:pt x="19665" y="55672"/>
                      <a:pt x="21408" y="53977"/>
                    </a:cubicBezTo>
                    <a:lnTo>
                      <a:pt x="28337" y="60918"/>
                    </a:lnTo>
                    <a:cubicBezTo>
                      <a:pt x="29230" y="61811"/>
                      <a:pt x="30400" y="62258"/>
                      <a:pt x="31570" y="62258"/>
                    </a:cubicBezTo>
                    <a:cubicBezTo>
                      <a:pt x="32740" y="62258"/>
                      <a:pt x="33909" y="61811"/>
                      <a:pt x="34802" y="60918"/>
                    </a:cubicBezTo>
                    <a:lnTo>
                      <a:pt x="61365" y="34355"/>
                    </a:lnTo>
                    <a:cubicBezTo>
                      <a:pt x="63139" y="32570"/>
                      <a:pt x="63139" y="29676"/>
                      <a:pt x="61365" y="27902"/>
                    </a:cubicBezTo>
                    <a:lnTo>
                      <a:pt x="54424" y="20961"/>
                    </a:lnTo>
                    <a:cubicBezTo>
                      <a:pt x="54436" y="20961"/>
                      <a:pt x="54436" y="20949"/>
                      <a:pt x="54448" y="20949"/>
                    </a:cubicBezTo>
                    <a:cubicBezTo>
                      <a:pt x="57948" y="17437"/>
                      <a:pt x="57948" y="11757"/>
                      <a:pt x="54448" y="8257"/>
                    </a:cubicBezTo>
                    <a:cubicBezTo>
                      <a:pt x="52698" y="6507"/>
                      <a:pt x="50400" y="5632"/>
                      <a:pt x="48102" y="5632"/>
                    </a:cubicBezTo>
                    <a:cubicBezTo>
                      <a:pt x="45804" y="5632"/>
                      <a:pt x="43506" y="6507"/>
                      <a:pt x="41756" y="8257"/>
                    </a:cubicBezTo>
                    <a:cubicBezTo>
                      <a:pt x="41744" y="8257"/>
                      <a:pt x="41744" y="8269"/>
                      <a:pt x="41732" y="8281"/>
                    </a:cubicBezTo>
                    <a:lnTo>
                      <a:pt x="34802" y="1340"/>
                    </a:lnTo>
                    <a:cubicBezTo>
                      <a:pt x="33909" y="447"/>
                      <a:pt x="32740" y="0"/>
                      <a:pt x="31570" y="0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44" name="Google Shape;1397;p42">
              <a:extLst>
                <a:ext uri="{FF2B5EF4-FFF2-40B4-BE49-F238E27FC236}">
                  <a16:creationId xmlns:a16="http://schemas.microsoft.com/office/drawing/2014/main" id="{5BB24B99-8B56-F043-F986-62B07730B191}"/>
                </a:ext>
              </a:extLst>
            </p:cNvPr>
            <p:cNvSpPr txBox="1"/>
            <p:nvPr/>
          </p:nvSpPr>
          <p:spPr>
            <a:xfrm>
              <a:off x="4767412" y="2632011"/>
              <a:ext cx="1395600" cy="471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r-Latn-RS" sz="2000" b="1" dirty="0">
                  <a:latin typeface="Optima" panose="02000503060000020004" pitchFamily="2" charset="0"/>
                  <a:ea typeface="Fira Sans Extra Condensed Medium"/>
                  <a:cs typeface="Fira Sans Extra Condensed Medium"/>
                  <a:sym typeface="Fira Sans Extra Condensed Medium"/>
                </a:rPr>
                <a:t>Investicioni</a:t>
              </a: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r-Latn-RS" sz="2000" b="1" dirty="0">
                  <a:latin typeface="Optima" panose="02000503060000020004" pitchFamily="2" charset="0"/>
                  <a:ea typeface="Fira Sans Extra Condensed Medium"/>
                  <a:cs typeface="Fira Sans Extra Condensed Medium"/>
                  <a:sym typeface="Fira Sans Extra Condensed Medium"/>
                </a:rPr>
                <a:t>portfolio</a:t>
              </a:r>
              <a:endParaRPr sz="2000" b="1" dirty="0">
                <a:latin typeface="Optima" panose="02000503060000020004" pitchFamily="2" charset="0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47" name="Google Shape;1404;p42">
            <a:extLst>
              <a:ext uri="{FF2B5EF4-FFF2-40B4-BE49-F238E27FC236}">
                <a16:creationId xmlns:a16="http://schemas.microsoft.com/office/drawing/2014/main" id="{FF4A387F-2293-9FF5-A58F-0714CACD9A77}"/>
              </a:ext>
            </a:extLst>
          </p:cNvPr>
          <p:cNvGrpSpPr/>
          <p:nvPr/>
        </p:nvGrpSpPr>
        <p:grpSpPr>
          <a:xfrm>
            <a:off x="4204413" y="2996479"/>
            <a:ext cx="1800000" cy="1800000"/>
            <a:chOff x="2957963" y="2053275"/>
            <a:chExt cx="1578475" cy="1556175"/>
          </a:xfrm>
        </p:grpSpPr>
        <p:sp>
          <p:nvSpPr>
            <p:cNvPr id="52" name="Google Shape;1407;p42">
              <a:extLst>
                <a:ext uri="{FF2B5EF4-FFF2-40B4-BE49-F238E27FC236}">
                  <a16:creationId xmlns:a16="http://schemas.microsoft.com/office/drawing/2014/main" id="{6AA1A9E3-BFDE-99A7-40BE-2171E21C9D54}"/>
                </a:ext>
              </a:extLst>
            </p:cNvPr>
            <p:cNvSpPr/>
            <p:nvPr/>
          </p:nvSpPr>
          <p:spPr>
            <a:xfrm>
              <a:off x="2957963" y="2053275"/>
              <a:ext cx="1578475" cy="1556175"/>
            </a:xfrm>
            <a:custGeom>
              <a:avLst/>
              <a:gdLst/>
              <a:ahLst/>
              <a:cxnLst/>
              <a:rect l="l" t="t" r="r" b="b"/>
              <a:pathLst>
                <a:path w="63139" h="62247" extrusionOk="0">
                  <a:moveTo>
                    <a:pt x="31571" y="0"/>
                  </a:moveTo>
                  <a:cubicBezTo>
                    <a:pt x="30403" y="0"/>
                    <a:pt x="29236" y="447"/>
                    <a:pt x="28349" y="1340"/>
                  </a:cubicBezTo>
                  <a:lnTo>
                    <a:pt x="1786" y="27891"/>
                  </a:lnTo>
                  <a:cubicBezTo>
                    <a:pt x="0" y="29677"/>
                    <a:pt x="0" y="32570"/>
                    <a:pt x="1786" y="34356"/>
                  </a:cubicBezTo>
                  <a:lnTo>
                    <a:pt x="8727" y="41297"/>
                  </a:lnTo>
                  <a:cubicBezTo>
                    <a:pt x="5310" y="44810"/>
                    <a:pt x="5334" y="50417"/>
                    <a:pt x="8811" y="53894"/>
                  </a:cubicBezTo>
                  <a:cubicBezTo>
                    <a:pt x="10562" y="55646"/>
                    <a:pt x="12855" y="56521"/>
                    <a:pt x="15149" y="56521"/>
                  </a:cubicBezTo>
                  <a:cubicBezTo>
                    <a:pt x="17407" y="56521"/>
                    <a:pt x="19665" y="55673"/>
                    <a:pt x="21407" y="53977"/>
                  </a:cubicBezTo>
                  <a:lnTo>
                    <a:pt x="28349" y="60907"/>
                  </a:lnTo>
                  <a:cubicBezTo>
                    <a:pt x="29236" y="61800"/>
                    <a:pt x="30403" y="62246"/>
                    <a:pt x="31571" y="62246"/>
                  </a:cubicBezTo>
                  <a:cubicBezTo>
                    <a:pt x="32739" y="62246"/>
                    <a:pt x="33909" y="61800"/>
                    <a:pt x="34802" y="60907"/>
                  </a:cubicBezTo>
                  <a:lnTo>
                    <a:pt x="61365" y="34356"/>
                  </a:lnTo>
                  <a:cubicBezTo>
                    <a:pt x="63139" y="32570"/>
                    <a:pt x="63139" y="29677"/>
                    <a:pt x="61365" y="27891"/>
                  </a:cubicBezTo>
                  <a:lnTo>
                    <a:pt x="54423" y="20961"/>
                  </a:lnTo>
                  <a:cubicBezTo>
                    <a:pt x="54459" y="20926"/>
                    <a:pt x="54495" y="20902"/>
                    <a:pt x="54519" y="20866"/>
                  </a:cubicBezTo>
                  <a:cubicBezTo>
                    <a:pt x="58031" y="17366"/>
                    <a:pt x="58031" y="11686"/>
                    <a:pt x="54519" y="8174"/>
                  </a:cubicBezTo>
                  <a:cubicBezTo>
                    <a:pt x="52769" y="6424"/>
                    <a:pt x="50474" y="5549"/>
                    <a:pt x="48177" y="5549"/>
                  </a:cubicBezTo>
                  <a:cubicBezTo>
                    <a:pt x="45881" y="5549"/>
                    <a:pt x="43583" y="6424"/>
                    <a:pt x="41827" y="8174"/>
                  </a:cubicBezTo>
                  <a:cubicBezTo>
                    <a:pt x="41803" y="8210"/>
                    <a:pt x="41779" y="8246"/>
                    <a:pt x="41743" y="8281"/>
                  </a:cubicBezTo>
                  <a:lnTo>
                    <a:pt x="34802" y="1340"/>
                  </a:lnTo>
                  <a:cubicBezTo>
                    <a:pt x="33909" y="447"/>
                    <a:pt x="32739" y="0"/>
                    <a:pt x="31571" y="0"/>
                  </a:cubicBezTo>
                  <a:close/>
                </a:path>
              </a:pathLst>
            </a:custGeom>
            <a:solidFill>
              <a:srgbClr val="FFFD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0" name="Google Shape;1409;p42">
              <a:extLst>
                <a:ext uri="{FF2B5EF4-FFF2-40B4-BE49-F238E27FC236}">
                  <a16:creationId xmlns:a16="http://schemas.microsoft.com/office/drawing/2014/main" id="{EBC73835-48CF-F27B-7209-BD7FD4509D31}"/>
                </a:ext>
              </a:extLst>
            </p:cNvPr>
            <p:cNvSpPr txBox="1"/>
            <p:nvPr/>
          </p:nvSpPr>
          <p:spPr>
            <a:xfrm>
              <a:off x="3071227" y="2613112"/>
              <a:ext cx="1395600" cy="308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b="1" dirty="0" err="1">
                  <a:latin typeface="Optima" panose="02000503060000020004" pitchFamily="2" charset="0"/>
                  <a:ea typeface="Fira Sans Extra Condensed Medium"/>
                  <a:cs typeface="Fira Sans Extra Condensed Medium"/>
                  <a:sym typeface="Fira Sans Extra Condensed Medium"/>
                </a:rPr>
                <a:t>Zlato</a:t>
              </a:r>
              <a:endParaRPr sz="2000" b="1" dirty="0">
                <a:latin typeface="Optima" panose="02000503060000020004" pitchFamily="2" charset="0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3" name="Google Shape;1398;p42">
            <a:extLst>
              <a:ext uri="{FF2B5EF4-FFF2-40B4-BE49-F238E27FC236}">
                <a16:creationId xmlns:a16="http://schemas.microsoft.com/office/drawing/2014/main" id="{F715ED31-906A-EA42-1F1E-5CFD56B9780B}"/>
              </a:ext>
            </a:extLst>
          </p:cNvPr>
          <p:cNvGrpSpPr/>
          <p:nvPr/>
        </p:nvGrpSpPr>
        <p:grpSpPr>
          <a:xfrm>
            <a:off x="5145058" y="2022220"/>
            <a:ext cx="1800000" cy="1800000"/>
            <a:chOff x="5722616" y="1580488"/>
            <a:chExt cx="1578500" cy="1556250"/>
          </a:xfrm>
        </p:grpSpPr>
        <p:grpSp>
          <p:nvGrpSpPr>
            <p:cNvPr id="4" name="Google Shape;1399;p42">
              <a:extLst>
                <a:ext uri="{FF2B5EF4-FFF2-40B4-BE49-F238E27FC236}">
                  <a16:creationId xmlns:a16="http://schemas.microsoft.com/office/drawing/2014/main" id="{81A0BC6E-A0E8-53F7-A0F0-E4D1A752BFDE}"/>
                </a:ext>
              </a:extLst>
            </p:cNvPr>
            <p:cNvGrpSpPr/>
            <p:nvPr/>
          </p:nvGrpSpPr>
          <p:grpSpPr>
            <a:xfrm>
              <a:off x="5722616" y="1580488"/>
              <a:ext cx="1578500" cy="1556250"/>
              <a:chOff x="5722603" y="1504288"/>
              <a:chExt cx="1578500" cy="1556250"/>
            </a:xfrm>
          </p:grpSpPr>
          <p:sp>
            <p:nvSpPr>
              <p:cNvPr id="7" name="Google Shape;1400;p42">
                <a:extLst>
                  <a:ext uri="{FF2B5EF4-FFF2-40B4-BE49-F238E27FC236}">
                    <a16:creationId xmlns:a16="http://schemas.microsoft.com/office/drawing/2014/main" id="{941241AF-C0A4-6A36-A595-6FF61A662BA9}"/>
                  </a:ext>
                </a:extLst>
              </p:cNvPr>
              <p:cNvSpPr/>
              <p:nvPr/>
            </p:nvSpPr>
            <p:spPr>
              <a:xfrm>
                <a:off x="6526365" y="1983800"/>
                <a:ext cx="448900" cy="448575"/>
              </a:xfrm>
              <a:custGeom>
                <a:avLst/>
                <a:gdLst/>
                <a:ahLst/>
                <a:cxnLst/>
                <a:rect l="l" t="t" r="r" b="b"/>
                <a:pathLst>
                  <a:path w="17956" h="17943" extrusionOk="0">
                    <a:moveTo>
                      <a:pt x="8978" y="0"/>
                    </a:moveTo>
                    <a:cubicBezTo>
                      <a:pt x="4025" y="0"/>
                      <a:pt x="1" y="4013"/>
                      <a:pt x="1" y="8978"/>
                    </a:cubicBezTo>
                    <a:cubicBezTo>
                      <a:pt x="1" y="13931"/>
                      <a:pt x="4025" y="17943"/>
                      <a:pt x="8978" y="17943"/>
                    </a:cubicBezTo>
                    <a:cubicBezTo>
                      <a:pt x="13931" y="17943"/>
                      <a:pt x="17956" y="13931"/>
                      <a:pt x="17956" y="8978"/>
                    </a:cubicBezTo>
                    <a:cubicBezTo>
                      <a:pt x="17956" y="4013"/>
                      <a:pt x="13931" y="0"/>
                      <a:pt x="897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" name="Google Shape;1401;p42">
                <a:extLst>
                  <a:ext uri="{FF2B5EF4-FFF2-40B4-BE49-F238E27FC236}">
                    <a16:creationId xmlns:a16="http://schemas.microsoft.com/office/drawing/2014/main" id="{BA5CA584-C6A1-43DD-9B14-9E650CF841EC}"/>
                  </a:ext>
                </a:extLst>
              </p:cNvPr>
              <p:cNvSpPr/>
              <p:nvPr/>
            </p:nvSpPr>
            <p:spPr>
              <a:xfrm>
                <a:off x="5722603" y="1504288"/>
                <a:ext cx="1578500" cy="1556250"/>
              </a:xfrm>
              <a:custGeom>
                <a:avLst/>
                <a:gdLst/>
                <a:ahLst/>
                <a:cxnLst/>
                <a:rect l="l" t="t" r="r" b="b"/>
                <a:pathLst>
                  <a:path w="63140" h="62250" extrusionOk="0">
                    <a:moveTo>
                      <a:pt x="31570" y="1"/>
                    </a:moveTo>
                    <a:cubicBezTo>
                      <a:pt x="30401" y="1"/>
                      <a:pt x="29231" y="447"/>
                      <a:pt x="28338" y="1340"/>
                    </a:cubicBezTo>
                    <a:lnTo>
                      <a:pt x="21408" y="8270"/>
                    </a:lnTo>
                    <a:cubicBezTo>
                      <a:pt x="19658" y="6519"/>
                      <a:pt x="17363" y="5644"/>
                      <a:pt x="15067" y="5644"/>
                    </a:cubicBezTo>
                    <a:cubicBezTo>
                      <a:pt x="12770" y="5644"/>
                      <a:pt x="10473" y="6519"/>
                      <a:pt x="8716" y="8270"/>
                    </a:cubicBezTo>
                    <a:cubicBezTo>
                      <a:pt x="5216" y="11782"/>
                      <a:pt x="5216" y="17461"/>
                      <a:pt x="8716" y="20962"/>
                    </a:cubicBezTo>
                    <a:lnTo>
                      <a:pt x="1787" y="27903"/>
                    </a:lnTo>
                    <a:cubicBezTo>
                      <a:pt x="1" y="29677"/>
                      <a:pt x="1" y="32570"/>
                      <a:pt x="1787" y="34356"/>
                    </a:cubicBezTo>
                    <a:lnTo>
                      <a:pt x="28338" y="60919"/>
                    </a:lnTo>
                    <a:cubicBezTo>
                      <a:pt x="29231" y="61806"/>
                      <a:pt x="30401" y="62249"/>
                      <a:pt x="31570" y="62249"/>
                    </a:cubicBezTo>
                    <a:cubicBezTo>
                      <a:pt x="32740" y="62249"/>
                      <a:pt x="33910" y="61806"/>
                      <a:pt x="34803" y="60919"/>
                    </a:cubicBezTo>
                    <a:lnTo>
                      <a:pt x="41732" y="53977"/>
                    </a:lnTo>
                    <a:cubicBezTo>
                      <a:pt x="43489" y="55734"/>
                      <a:pt x="45786" y="56612"/>
                      <a:pt x="48083" y="56612"/>
                    </a:cubicBezTo>
                    <a:cubicBezTo>
                      <a:pt x="50379" y="56612"/>
                      <a:pt x="52674" y="55734"/>
                      <a:pt x="54424" y="53977"/>
                    </a:cubicBezTo>
                    <a:cubicBezTo>
                      <a:pt x="57937" y="50477"/>
                      <a:pt x="57937" y="44798"/>
                      <a:pt x="54424" y="41285"/>
                    </a:cubicBezTo>
                    <a:lnTo>
                      <a:pt x="61354" y="34356"/>
                    </a:lnTo>
                    <a:cubicBezTo>
                      <a:pt x="63140" y="32570"/>
                      <a:pt x="63140" y="29677"/>
                      <a:pt x="61354" y="27903"/>
                    </a:cubicBezTo>
                    <a:lnTo>
                      <a:pt x="34803" y="1340"/>
                    </a:lnTo>
                    <a:cubicBezTo>
                      <a:pt x="33910" y="447"/>
                      <a:pt x="32740" y="1"/>
                      <a:pt x="3157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6" name="Google Shape;1403;p42">
              <a:extLst>
                <a:ext uri="{FF2B5EF4-FFF2-40B4-BE49-F238E27FC236}">
                  <a16:creationId xmlns:a16="http://schemas.microsoft.com/office/drawing/2014/main" id="{F34E8A70-348A-7EC8-869C-EFD1C226C562}"/>
                </a:ext>
              </a:extLst>
            </p:cNvPr>
            <p:cNvSpPr txBox="1"/>
            <p:nvPr/>
          </p:nvSpPr>
          <p:spPr>
            <a:xfrm>
              <a:off x="5777185" y="2075699"/>
              <a:ext cx="1395600" cy="5138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r-Latn-RS" sz="2000" b="1" dirty="0">
                  <a:latin typeface="Optima" panose="02000503060000020004" pitchFamily="2" charset="0"/>
                  <a:ea typeface="Fira Sans Extra Condensed Medium"/>
                  <a:cs typeface="Fira Sans Extra Condensed Medium"/>
                  <a:sym typeface="Fira Sans Extra Condensed Medium"/>
                </a:rPr>
                <a:t>Likvidni</a:t>
              </a: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r-Latn-RS" sz="2000" b="1" dirty="0">
                  <a:latin typeface="Optima" panose="02000503060000020004" pitchFamily="2" charset="0"/>
                  <a:ea typeface="Fira Sans Extra Condensed Medium"/>
                  <a:cs typeface="Fira Sans Extra Condensed Medium"/>
                  <a:sym typeface="Fira Sans Extra Condensed Medium"/>
                </a:rPr>
                <a:t>portfolio</a:t>
              </a:r>
              <a:endParaRPr sz="2000" b="1" dirty="0">
                <a:latin typeface="Optima" panose="02000503060000020004" pitchFamily="2" charset="0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16" name="Google Shape;1410;p42">
            <a:extLst>
              <a:ext uri="{FF2B5EF4-FFF2-40B4-BE49-F238E27FC236}">
                <a16:creationId xmlns:a16="http://schemas.microsoft.com/office/drawing/2014/main" id="{7B34B9CA-6EA3-331C-5CFC-DBE0F7FF2162}"/>
              </a:ext>
            </a:extLst>
          </p:cNvPr>
          <p:cNvGrpSpPr/>
          <p:nvPr/>
        </p:nvGrpSpPr>
        <p:grpSpPr>
          <a:xfrm>
            <a:off x="5120087" y="3938083"/>
            <a:ext cx="1800000" cy="1800001"/>
            <a:chOff x="3781863" y="2877175"/>
            <a:chExt cx="1578800" cy="1556250"/>
          </a:xfrm>
        </p:grpSpPr>
        <p:sp>
          <p:nvSpPr>
            <p:cNvPr id="21" name="Google Shape;1413;p42">
              <a:extLst>
                <a:ext uri="{FF2B5EF4-FFF2-40B4-BE49-F238E27FC236}">
                  <a16:creationId xmlns:a16="http://schemas.microsoft.com/office/drawing/2014/main" id="{60C7FFFE-E106-86C7-5E73-79FB030EDD5F}"/>
                </a:ext>
              </a:extLst>
            </p:cNvPr>
            <p:cNvSpPr/>
            <p:nvPr/>
          </p:nvSpPr>
          <p:spPr>
            <a:xfrm>
              <a:off x="3781863" y="2877175"/>
              <a:ext cx="1578800" cy="1556250"/>
            </a:xfrm>
            <a:custGeom>
              <a:avLst/>
              <a:gdLst/>
              <a:ahLst/>
              <a:cxnLst/>
              <a:rect l="l" t="t" r="r" b="b"/>
              <a:pathLst>
                <a:path w="63152" h="62250" extrusionOk="0">
                  <a:moveTo>
                    <a:pt x="31576" y="1"/>
                  </a:moveTo>
                  <a:cubicBezTo>
                    <a:pt x="30409" y="1"/>
                    <a:pt x="29242" y="447"/>
                    <a:pt x="28349" y="1340"/>
                  </a:cubicBezTo>
                  <a:lnTo>
                    <a:pt x="21408" y="8282"/>
                  </a:lnTo>
                  <a:cubicBezTo>
                    <a:pt x="19661" y="6564"/>
                    <a:pt x="17389" y="5707"/>
                    <a:pt x="15118" y="5707"/>
                  </a:cubicBezTo>
                  <a:cubicBezTo>
                    <a:pt x="12823" y="5707"/>
                    <a:pt x="10529" y="6582"/>
                    <a:pt x="8775" y="8329"/>
                  </a:cubicBezTo>
                  <a:cubicBezTo>
                    <a:pt x="5299" y="11818"/>
                    <a:pt x="5275" y="17450"/>
                    <a:pt x="8728" y="20962"/>
                  </a:cubicBezTo>
                  <a:lnTo>
                    <a:pt x="1786" y="27891"/>
                  </a:lnTo>
                  <a:cubicBezTo>
                    <a:pt x="1" y="29677"/>
                    <a:pt x="1" y="32570"/>
                    <a:pt x="1786" y="34356"/>
                  </a:cubicBezTo>
                  <a:lnTo>
                    <a:pt x="28349" y="60919"/>
                  </a:lnTo>
                  <a:cubicBezTo>
                    <a:pt x="29242" y="61806"/>
                    <a:pt x="30409" y="62250"/>
                    <a:pt x="31576" y="62250"/>
                  </a:cubicBezTo>
                  <a:cubicBezTo>
                    <a:pt x="32743" y="62250"/>
                    <a:pt x="33910" y="61806"/>
                    <a:pt x="34802" y="60919"/>
                  </a:cubicBezTo>
                  <a:lnTo>
                    <a:pt x="41744" y="53978"/>
                  </a:lnTo>
                  <a:cubicBezTo>
                    <a:pt x="43494" y="55734"/>
                    <a:pt x="45789" y="56612"/>
                    <a:pt x="48084" y="56612"/>
                  </a:cubicBezTo>
                  <a:cubicBezTo>
                    <a:pt x="50379" y="56612"/>
                    <a:pt x="52674" y="55734"/>
                    <a:pt x="54424" y="53978"/>
                  </a:cubicBezTo>
                  <a:cubicBezTo>
                    <a:pt x="57936" y="50477"/>
                    <a:pt x="57936" y="44798"/>
                    <a:pt x="54424" y="41286"/>
                  </a:cubicBezTo>
                  <a:lnTo>
                    <a:pt x="61365" y="34356"/>
                  </a:lnTo>
                  <a:cubicBezTo>
                    <a:pt x="63151" y="32570"/>
                    <a:pt x="63151" y="29677"/>
                    <a:pt x="61365" y="27891"/>
                  </a:cubicBezTo>
                  <a:lnTo>
                    <a:pt x="34802" y="1340"/>
                  </a:lnTo>
                  <a:cubicBezTo>
                    <a:pt x="33910" y="447"/>
                    <a:pt x="32743" y="1"/>
                    <a:pt x="31576" y="1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415;p42">
              <a:extLst>
                <a:ext uri="{FF2B5EF4-FFF2-40B4-BE49-F238E27FC236}">
                  <a16:creationId xmlns:a16="http://schemas.microsoft.com/office/drawing/2014/main" id="{3DF09B22-1DEB-DBB2-97B4-5F2EB3BE03D0}"/>
                </a:ext>
              </a:extLst>
            </p:cNvPr>
            <p:cNvSpPr txBox="1"/>
            <p:nvPr/>
          </p:nvSpPr>
          <p:spPr>
            <a:xfrm>
              <a:off x="3858318" y="3219044"/>
              <a:ext cx="1395600" cy="6816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b="1" dirty="0" err="1">
                  <a:latin typeface="Optima" panose="02000503060000020004" pitchFamily="2" charset="0"/>
                  <a:ea typeface="Fira Sans Extra Condensed Medium"/>
                  <a:cs typeface="Fira Sans Extra Condensed Medium"/>
                  <a:sym typeface="Fira Sans Extra Condensed Medium"/>
                </a:rPr>
                <a:t>Oročeni</a:t>
              </a:r>
              <a:r>
                <a:rPr lang="en" sz="2000" b="1" dirty="0">
                  <a:latin typeface="Optima" panose="02000503060000020004" pitchFamily="2" charset="0"/>
                  <a:ea typeface="Fira Sans Extra Condensed Medium"/>
                  <a:cs typeface="Fira Sans Extra Condensed Medium"/>
                  <a:sym typeface="Fira Sans Extra Condensed Medium"/>
                </a:rPr>
                <a:t> </a:t>
              </a:r>
              <a:r>
                <a:rPr lang="en" sz="2000" b="1" dirty="0" err="1">
                  <a:latin typeface="Optima" panose="02000503060000020004" pitchFamily="2" charset="0"/>
                  <a:ea typeface="Fira Sans Extra Condensed Medium"/>
                  <a:cs typeface="Fira Sans Extra Condensed Medium"/>
                  <a:sym typeface="Fira Sans Extra Condensed Medium"/>
                </a:rPr>
                <a:t>devizni</a:t>
              </a:r>
              <a:r>
                <a:rPr lang="en" sz="2000" b="1" dirty="0">
                  <a:latin typeface="Optima" panose="02000503060000020004" pitchFamily="2" charset="0"/>
                  <a:ea typeface="Fira Sans Extra Condensed Medium"/>
                  <a:cs typeface="Fira Sans Extra Condensed Medium"/>
                  <a:sym typeface="Fira Sans Extra Condensed Medium"/>
                </a:rPr>
                <a:t> </a:t>
              </a:r>
              <a:r>
                <a:rPr lang="en" sz="2000" b="1" dirty="0" err="1">
                  <a:latin typeface="Optima" panose="02000503060000020004" pitchFamily="2" charset="0"/>
                  <a:ea typeface="Fira Sans Extra Condensed Medium"/>
                  <a:cs typeface="Fira Sans Extra Condensed Medium"/>
                  <a:sym typeface="Fira Sans Extra Condensed Medium"/>
                </a:rPr>
                <a:t>depoziti</a:t>
              </a:r>
              <a:endParaRPr sz="2000" b="1" dirty="0">
                <a:latin typeface="Optima" panose="02000503060000020004" pitchFamily="2" charset="0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53" name="Google Shape;1416;p42">
            <a:extLst>
              <a:ext uri="{FF2B5EF4-FFF2-40B4-BE49-F238E27FC236}">
                <a16:creationId xmlns:a16="http://schemas.microsoft.com/office/drawing/2014/main" id="{174E87F7-C911-1F5E-E4BD-A5917464F0F6}"/>
              </a:ext>
            </a:extLst>
          </p:cNvPr>
          <p:cNvGrpSpPr/>
          <p:nvPr/>
        </p:nvGrpSpPr>
        <p:grpSpPr>
          <a:xfrm>
            <a:off x="7683111" y="2121743"/>
            <a:ext cx="3862554" cy="1686128"/>
            <a:chOff x="5526650" y="1554719"/>
            <a:chExt cx="3862554" cy="1686128"/>
          </a:xfrm>
        </p:grpSpPr>
        <p:grpSp>
          <p:nvGrpSpPr>
            <p:cNvPr id="54" name="Google Shape;1417;p42">
              <a:extLst>
                <a:ext uri="{FF2B5EF4-FFF2-40B4-BE49-F238E27FC236}">
                  <a16:creationId xmlns:a16="http://schemas.microsoft.com/office/drawing/2014/main" id="{1A31262A-4FE8-8B87-CDD0-AC4E2CDC4A1D}"/>
                </a:ext>
              </a:extLst>
            </p:cNvPr>
            <p:cNvGrpSpPr/>
            <p:nvPr/>
          </p:nvGrpSpPr>
          <p:grpSpPr>
            <a:xfrm>
              <a:off x="5679317" y="1576992"/>
              <a:ext cx="3709887" cy="1663855"/>
              <a:chOff x="5679317" y="1164913"/>
              <a:chExt cx="3709887" cy="1663855"/>
            </a:xfrm>
          </p:grpSpPr>
          <p:sp>
            <p:nvSpPr>
              <p:cNvPr id="56" name="Google Shape;1418;p42">
                <a:extLst>
                  <a:ext uri="{FF2B5EF4-FFF2-40B4-BE49-F238E27FC236}">
                    <a16:creationId xmlns:a16="http://schemas.microsoft.com/office/drawing/2014/main" id="{B5AD7DAE-F992-043B-28F9-E8E761756A64}"/>
                  </a:ext>
                </a:extLst>
              </p:cNvPr>
              <p:cNvSpPr txBox="1"/>
              <p:nvPr/>
            </p:nvSpPr>
            <p:spPr>
              <a:xfrm>
                <a:off x="5752234" y="1248831"/>
                <a:ext cx="3636970" cy="157993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sr-Latn-RS" sz="1400" dirty="0">
                    <a:latin typeface="Optima" panose="02000503060000020004" pitchFamily="2" charset="0"/>
                    <a:ea typeface="Roboto"/>
                    <a:cs typeface="Roboto"/>
                    <a:sym typeface="Roboto"/>
                  </a:rPr>
                  <a:t>Obuhvata gotovinu u trezoru CBBIH, depozite po viđenju i </a:t>
                </a:r>
                <a:r>
                  <a:rPr lang="sr-Latn-RS" sz="1400" dirty="0" err="1">
                    <a:latin typeface="Optima" panose="02000503060000020004" pitchFamily="2" charset="0"/>
                    <a:ea typeface="Roboto"/>
                    <a:cs typeface="Roboto"/>
                    <a:sym typeface="Roboto"/>
                  </a:rPr>
                  <a:t>prekonoćne</a:t>
                </a:r>
                <a:r>
                  <a:rPr lang="sr-Latn-RS" sz="1400" dirty="0">
                    <a:latin typeface="Optima" panose="02000503060000020004" pitchFamily="2" charset="0"/>
                    <a:ea typeface="Roboto"/>
                    <a:cs typeface="Roboto"/>
                    <a:sym typeface="Roboto"/>
                  </a:rPr>
                  <a:t> depozite u stranoj valuti, SPV MMF – a i </a:t>
                </a:r>
                <a:r>
                  <a:rPr lang="sr-Latn-RS" sz="1400" dirty="0" err="1">
                    <a:latin typeface="Optima" panose="02000503060000020004" pitchFamily="2" charset="0"/>
                    <a:ea typeface="Roboto"/>
                    <a:cs typeface="Roboto"/>
                    <a:sym typeface="Roboto"/>
                  </a:rPr>
                  <a:t>vrijednosne</a:t>
                </a:r>
                <a:r>
                  <a:rPr lang="sr-Latn-RS" sz="1400" dirty="0">
                    <a:latin typeface="Optima" panose="02000503060000020004" pitchFamily="2" charset="0"/>
                    <a:ea typeface="Roboto"/>
                    <a:cs typeface="Roboto"/>
                    <a:sym typeface="Roboto"/>
                  </a:rPr>
                  <a:t> papire sa preostalim rokom</a:t>
                </a:r>
              </a:p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sr-Latn-RS" sz="1400" dirty="0" err="1">
                    <a:latin typeface="Optima" panose="02000503060000020004" pitchFamily="2" charset="0"/>
                    <a:ea typeface="Roboto"/>
                    <a:cs typeface="Roboto"/>
                    <a:sym typeface="Roboto"/>
                  </a:rPr>
                  <a:t>dospijeća</a:t>
                </a:r>
                <a:r>
                  <a:rPr lang="sr-Latn-RS" sz="1400" dirty="0">
                    <a:latin typeface="Optima" panose="02000503060000020004" pitchFamily="2" charset="0"/>
                    <a:ea typeface="Roboto"/>
                    <a:cs typeface="Roboto"/>
                    <a:sym typeface="Roboto"/>
                  </a:rPr>
                  <a:t> do godinu dana</a:t>
                </a:r>
                <a:endParaRPr sz="1400" dirty="0">
                  <a:latin typeface="Optima" panose="02000503060000020004" pitchFamily="2" charset="0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57" name="Google Shape;1419;p42">
                <a:extLst>
                  <a:ext uri="{FF2B5EF4-FFF2-40B4-BE49-F238E27FC236}">
                    <a16:creationId xmlns:a16="http://schemas.microsoft.com/office/drawing/2014/main" id="{6DBCD0AE-B6F9-8334-019C-A265500CCB15}"/>
                  </a:ext>
                </a:extLst>
              </p:cNvPr>
              <p:cNvSpPr txBox="1"/>
              <p:nvPr/>
            </p:nvSpPr>
            <p:spPr>
              <a:xfrm>
                <a:off x="5679317" y="1164913"/>
                <a:ext cx="2751558" cy="354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700" b="1" dirty="0" err="1">
                    <a:latin typeface="Optima" panose="02000503060000020004" pitchFamily="2" charset="0"/>
                    <a:ea typeface="Fira Sans Extra Condensed Medium"/>
                    <a:cs typeface="Fira Sans Extra Condensed Medium"/>
                    <a:sym typeface="Fira Sans Extra Condensed Medium"/>
                  </a:rPr>
                  <a:t>Likvidni</a:t>
                </a:r>
                <a:r>
                  <a:rPr lang="en" sz="1700" b="1" dirty="0">
                    <a:latin typeface="Optima" panose="02000503060000020004" pitchFamily="2" charset="0"/>
                    <a:ea typeface="Fira Sans Extra Condensed Medium"/>
                    <a:cs typeface="Fira Sans Extra Condensed Medium"/>
                    <a:sym typeface="Fira Sans Extra Condensed Medium"/>
                  </a:rPr>
                  <a:t> portfolio</a:t>
                </a:r>
                <a:endParaRPr sz="1700" b="1" dirty="0">
                  <a:latin typeface="Optima" panose="02000503060000020004" pitchFamily="2" charset="0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</p:grpSp>
        <p:cxnSp>
          <p:nvCxnSpPr>
            <p:cNvPr id="55" name="Google Shape;1420;p42">
              <a:extLst>
                <a:ext uri="{FF2B5EF4-FFF2-40B4-BE49-F238E27FC236}">
                  <a16:creationId xmlns:a16="http://schemas.microsoft.com/office/drawing/2014/main" id="{90EFE1A1-9388-6ACF-C9CD-E49067238FD9}"/>
                </a:ext>
              </a:extLst>
            </p:cNvPr>
            <p:cNvCxnSpPr/>
            <p:nvPr/>
          </p:nvCxnSpPr>
          <p:spPr>
            <a:xfrm rot="10800000">
              <a:off x="5526650" y="1554719"/>
              <a:ext cx="2988000" cy="0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8" name="Google Shape;1421;p42">
            <a:extLst>
              <a:ext uri="{FF2B5EF4-FFF2-40B4-BE49-F238E27FC236}">
                <a16:creationId xmlns:a16="http://schemas.microsoft.com/office/drawing/2014/main" id="{5BFA2099-63D3-FCFE-7D3D-44394E1A2E18}"/>
              </a:ext>
            </a:extLst>
          </p:cNvPr>
          <p:cNvGrpSpPr/>
          <p:nvPr/>
        </p:nvGrpSpPr>
        <p:grpSpPr>
          <a:xfrm>
            <a:off x="7872236" y="4406425"/>
            <a:ext cx="2678641" cy="990258"/>
            <a:chOff x="6235475" y="3225447"/>
            <a:chExt cx="2678641" cy="990258"/>
          </a:xfrm>
        </p:grpSpPr>
        <p:grpSp>
          <p:nvGrpSpPr>
            <p:cNvPr id="59" name="Google Shape;1422;p42">
              <a:extLst>
                <a:ext uri="{FF2B5EF4-FFF2-40B4-BE49-F238E27FC236}">
                  <a16:creationId xmlns:a16="http://schemas.microsoft.com/office/drawing/2014/main" id="{02265050-CA33-AE76-8CC4-057A7FF2E792}"/>
                </a:ext>
              </a:extLst>
            </p:cNvPr>
            <p:cNvGrpSpPr/>
            <p:nvPr/>
          </p:nvGrpSpPr>
          <p:grpSpPr>
            <a:xfrm>
              <a:off x="6235475" y="3225447"/>
              <a:ext cx="2678641" cy="990258"/>
              <a:chOff x="6235475" y="2810750"/>
              <a:chExt cx="2678641" cy="990258"/>
            </a:xfrm>
          </p:grpSpPr>
          <p:sp>
            <p:nvSpPr>
              <p:cNvPr id="61" name="Google Shape;1423;p42">
                <a:extLst>
                  <a:ext uri="{FF2B5EF4-FFF2-40B4-BE49-F238E27FC236}">
                    <a16:creationId xmlns:a16="http://schemas.microsoft.com/office/drawing/2014/main" id="{19E7B961-3ECF-A76F-71CD-C9AD8C9F2FD6}"/>
                  </a:ext>
                </a:extLst>
              </p:cNvPr>
              <p:cNvSpPr txBox="1"/>
              <p:nvPr/>
            </p:nvSpPr>
            <p:spPr>
              <a:xfrm>
                <a:off x="6235475" y="3210908"/>
                <a:ext cx="2678641" cy="590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sr-Latn-RS" sz="1400" dirty="0" err="1">
                    <a:latin typeface="Optima" panose="02000503060000020004" pitchFamily="2" charset="0"/>
                    <a:ea typeface="Roboto"/>
                    <a:cs typeface="Roboto"/>
                    <a:sym typeface="Roboto"/>
                  </a:rPr>
                  <a:t>Vrijednosni</a:t>
                </a:r>
                <a:r>
                  <a:rPr lang="sr-Latn-RS" sz="1400" dirty="0">
                    <a:latin typeface="Optima" panose="02000503060000020004" pitchFamily="2" charset="0"/>
                    <a:ea typeface="Roboto"/>
                    <a:cs typeface="Roboto"/>
                    <a:sym typeface="Roboto"/>
                  </a:rPr>
                  <a:t> papiri sa preostalim rokom do </a:t>
                </a:r>
                <a:r>
                  <a:rPr lang="sr-Latn-RS" sz="1400" dirty="0" err="1">
                    <a:latin typeface="Optima" panose="02000503060000020004" pitchFamily="2" charset="0"/>
                    <a:ea typeface="Roboto"/>
                    <a:cs typeface="Roboto"/>
                    <a:sym typeface="Roboto"/>
                  </a:rPr>
                  <a:t>dospijeća</a:t>
                </a:r>
                <a:r>
                  <a:rPr lang="sr-Latn-RS" sz="1400" dirty="0">
                    <a:latin typeface="Optima" panose="02000503060000020004" pitchFamily="2" charset="0"/>
                    <a:ea typeface="Roboto"/>
                    <a:cs typeface="Roboto"/>
                    <a:sym typeface="Roboto"/>
                  </a:rPr>
                  <a:t> dužim od godinu dana</a:t>
                </a:r>
                <a:endParaRPr sz="1400" dirty="0">
                  <a:latin typeface="Optima" panose="02000503060000020004" pitchFamily="2" charset="0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62" name="Google Shape;1424;p42">
                <a:extLst>
                  <a:ext uri="{FF2B5EF4-FFF2-40B4-BE49-F238E27FC236}">
                    <a16:creationId xmlns:a16="http://schemas.microsoft.com/office/drawing/2014/main" id="{7576457C-2AE0-48FD-B94A-626663EDD305}"/>
                  </a:ext>
                </a:extLst>
              </p:cNvPr>
              <p:cNvSpPr txBox="1"/>
              <p:nvPr/>
            </p:nvSpPr>
            <p:spPr>
              <a:xfrm>
                <a:off x="6351275" y="2810750"/>
                <a:ext cx="2079600" cy="354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sr-Latn-RS" sz="1600" b="1" dirty="0">
                    <a:latin typeface="Optima" panose="02000503060000020004" pitchFamily="2" charset="0"/>
                    <a:ea typeface="Fira Sans Extra Condensed Medium"/>
                    <a:cs typeface="Fira Sans Extra Condensed Medium"/>
                    <a:sym typeface="Fira Sans Extra Condensed Medium"/>
                  </a:rPr>
                  <a:t>Investicioni portfolio</a:t>
                </a:r>
                <a:endParaRPr sz="1600" b="1" dirty="0">
                  <a:latin typeface="Optima" panose="02000503060000020004" pitchFamily="2" charset="0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</p:grpSp>
        <p:cxnSp>
          <p:nvCxnSpPr>
            <p:cNvPr id="60" name="Google Shape;1425;p42">
              <a:extLst>
                <a:ext uri="{FF2B5EF4-FFF2-40B4-BE49-F238E27FC236}">
                  <a16:creationId xmlns:a16="http://schemas.microsoft.com/office/drawing/2014/main" id="{B469DBD1-7789-8CEC-A96F-EB9E5F7A8409}"/>
                </a:ext>
              </a:extLst>
            </p:cNvPr>
            <p:cNvCxnSpPr/>
            <p:nvPr/>
          </p:nvCxnSpPr>
          <p:spPr>
            <a:xfrm rot="10800000">
              <a:off x="6297825" y="3242400"/>
              <a:ext cx="2038200" cy="0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3" name="Google Shape;4090;p14">
            <a:extLst>
              <a:ext uri="{FF2B5EF4-FFF2-40B4-BE49-F238E27FC236}">
                <a16:creationId xmlns:a16="http://schemas.microsoft.com/office/drawing/2014/main" id="{BE7CD080-59F3-1900-B9D0-787E7B1D8384}"/>
              </a:ext>
            </a:extLst>
          </p:cNvPr>
          <p:cNvGrpSpPr/>
          <p:nvPr/>
        </p:nvGrpSpPr>
        <p:grpSpPr>
          <a:xfrm>
            <a:off x="10158549" y="4333498"/>
            <a:ext cx="360000" cy="360000"/>
            <a:chOff x="3271200" y="1435075"/>
            <a:chExt cx="481825" cy="481825"/>
          </a:xfrm>
          <a:solidFill>
            <a:srgbClr val="223C0F"/>
          </a:solidFill>
        </p:grpSpPr>
        <p:sp>
          <p:nvSpPr>
            <p:cNvPr id="64" name="Google Shape;4091;p14">
              <a:extLst>
                <a:ext uri="{FF2B5EF4-FFF2-40B4-BE49-F238E27FC236}">
                  <a16:creationId xmlns:a16="http://schemas.microsoft.com/office/drawing/2014/main" id="{696778BE-C664-2D10-36CC-54E823CD0E31}"/>
                </a:ext>
              </a:extLst>
            </p:cNvPr>
            <p:cNvSpPr/>
            <p:nvPr/>
          </p:nvSpPr>
          <p:spPr>
            <a:xfrm>
              <a:off x="3271200" y="14350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597" y="2259"/>
                  </a:moveTo>
                  <a:cubicBezTo>
                    <a:pt x="13635" y="2259"/>
                    <a:pt x="17014" y="5545"/>
                    <a:pt x="17014" y="9601"/>
                  </a:cubicBezTo>
                  <a:cubicBezTo>
                    <a:pt x="17014" y="13636"/>
                    <a:pt x="13654" y="17014"/>
                    <a:pt x="9597" y="17014"/>
                  </a:cubicBezTo>
                  <a:cubicBezTo>
                    <a:pt x="5562" y="17014"/>
                    <a:pt x="2259" y="13654"/>
                    <a:pt x="2259" y="9601"/>
                  </a:cubicBezTo>
                  <a:cubicBezTo>
                    <a:pt x="2259" y="5563"/>
                    <a:pt x="5541" y="2259"/>
                    <a:pt x="9597" y="2259"/>
                  </a:cubicBezTo>
                  <a:close/>
                  <a:moveTo>
                    <a:pt x="9597" y="1"/>
                  </a:moveTo>
                  <a:cubicBezTo>
                    <a:pt x="4304" y="1"/>
                    <a:pt x="0" y="4307"/>
                    <a:pt x="0" y="9601"/>
                  </a:cubicBezTo>
                  <a:cubicBezTo>
                    <a:pt x="0" y="14892"/>
                    <a:pt x="4304" y="19273"/>
                    <a:pt x="9597" y="19273"/>
                  </a:cubicBezTo>
                  <a:cubicBezTo>
                    <a:pt x="14891" y="19273"/>
                    <a:pt x="19272" y="14892"/>
                    <a:pt x="19272" y="9601"/>
                  </a:cubicBezTo>
                  <a:cubicBezTo>
                    <a:pt x="19272" y="4307"/>
                    <a:pt x="14891" y="1"/>
                    <a:pt x="95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435D74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" name="Google Shape;4092;p14">
              <a:extLst>
                <a:ext uri="{FF2B5EF4-FFF2-40B4-BE49-F238E27FC236}">
                  <a16:creationId xmlns:a16="http://schemas.microsoft.com/office/drawing/2014/main" id="{F05571B3-D48A-7C23-C51C-E89347A35BAE}"/>
                </a:ext>
              </a:extLst>
            </p:cNvPr>
            <p:cNvSpPr/>
            <p:nvPr/>
          </p:nvSpPr>
          <p:spPr>
            <a:xfrm>
              <a:off x="3356575" y="1520525"/>
              <a:ext cx="311000" cy="311025"/>
            </a:xfrm>
            <a:custGeom>
              <a:avLst/>
              <a:gdLst/>
              <a:ahLst/>
              <a:cxnLst/>
              <a:rect l="l" t="t" r="r" b="b"/>
              <a:pathLst>
                <a:path w="12440" h="12441" extrusionOk="0">
                  <a:moveTo>
                    <a:pt x="8516" y="3359"/>
                  </a:moveTo>
                  <a:cubicBezTo>
                    <a:pt x="8661" y="3359"/>
                    <a:pt x="8805" y="3414"/>
                    <a:pt x="8917" y="3524"/>
                  </a:cubicBezTo>
                  <a:cubicBezTo>
                    <a:pt x="9136" y="3744"/>
                    <a:pt x="9136" y="4102"/>
                    <a:pt x="8917" y="4322"/>
                  </a:cubicBezTo>
                  <a:lnTo>
                    <a:pt x="7056" y="6183"/>
                  </a:lnTo>
                  <a:lnTo>
                    <a:pt x="8917" y="8041"/>
                  </a:lnTo>
                  <a:cubicBezTo>
                    <a:pt x="9326" y="8453"/>
                    <a:pt x="8939" y="9009"/>
                    <a:pt x="8502" y="9009"/>
                  </a:cubicBezTo>
                  <a:cubicBezTo>
                    <a:pt x="8371" y="9009"/>
                    <a:pt x="8235" y="8959"/>
                    <a:pt x="8116" y="8839"/>
                  </a:cubicBezTo>
                  <a:lnTo>
                    <a:pt x="5857" y="6580"/>
                  </a:lnTo>
                  <a:cubicBezTo>
                    <a:pt x="5637" y="6360"/>
                    <a:pt x="5637" y="6002"/>
                    <a:pt x="5857" y="5782"/>
                  </a:cubicBezTo>
                  <a:lnTo>
                    <a:pt x="8116" y="3524"/>
                  </a:lnTo>
                  <a:cubicBezTo>
                    <a:pt x="8227" y="3414"/>
                    <a:pt x="8372" y="3359"/>
                    <a:pt x="8516" y="3359"/>
                  </a:cubicBezTo>
                  <a:close/>
                  <a:moveTo>
                    <a:pt x="5619" y="1"/>
                  </a:moveTo>
                  <a:cubicBezTo>
                    <a:pt x="4367" y="112"/>
                    <a:pt x="3177" y="606"/>
                    <a:pt x="2214" y="1413"/>
                  </a:cubicBezTo>
                  <a:lnTo>
                    <a:pt x="2590" y="1789"/>
                  </a:lnTo>
                  <a:cubicBezTo>
                    <a:pt x="3002" y="2199"/>
                    <a:pt x="2615" y="2757"/>
                    <a:pt x="2178" y="2757"/>
                  </a:cubicBezTo>
                  <a:cubicBezTo>
                    <a:pt x="2047" y="2757"/>
                    <a:pt x="1912" y="2707"/>
                    <a:pt x="1792" y="2587"/>
                  </a:cubicBezTo>
                  <a:lnTo>
                    <a:pt x="1416" y="2211"/>
                  </a:lnTo>
                  <a:cubicBezTo>
                    <a:pt x="609" y="3175"/>
                    <a:pt x="118" y="4364"/>
                    <a:pt x="3" y="5617"/>
                  </a:cubicBezTo>
                  <a:lnTo>
                    <a:pt x="536" y="5617"/>
                  </a:lnTo>
                  <a:cubicBezTo>
                    <a:pt x="1280" y="5617"/>
                    <a:pt x="1283" y="6746"/>
                    <a:pt x="536" y="6746"/>
                  </a:cubicBezTo>
                  <a:lnTo>
                    <a:pt x="0" y="6746"/>
                  </a:lnTo>
                  <a:cubicBezTo>
                    <a:pt x="118" y="8035"/>
                    <a:pt x="627" y="9287"/>
                    <a:pt x="1413" y="10227"/>
                  </a:cubicBezTo>
                  <a:lnTo>
                    <a:pt x="1789" y="9850"/>
                  </a:lnTo>
                  <a:cubicBezTo>
                    <a:pt x="1910" y="9730"/>
                    <a:pt x="2045" y="9679"/>
                    <a:pt x="2176" y="9679"/>
                  </a:cubicBezTo>
                  <a:cubicBezTo>
                    <a:pt x="2613" y="9679"/>
                    <a:pt x="2995" y="10244"/>
                    <a:pt x="2587" y="10651"/>
                  </a:cubicBezTo>
                  <a:lnTo>
                    <a:pt x="2211" y="11028"/>
                  </a:lnTo>
                  <a:cubicBezTo>
                    <a:pt x="3174" y="11832"/>
                    <a:pt x="4364" y="12326"/>
                    <a:pt x="5616" y="12440"/>
                  </a:cubicBezTo>
                  <a:lnTo>
                    <a:pt x="5616" y="11904"/>
                  </a:lnTo>
                  <a:cubicBezTo>
                    <a:pt x="5616" y="11530"/>
                    <a:pt x="5899" y="11343"/>
                    <a:pt x="6182" y="11343"/>
                  </a:cubicBezTo>
                  <a:cubicBezTo>
                    <a:pt x="6464" y="11343"/>
                    <a:pt x="6745" y="11530"/>
                    <a:pt x="6745" y="11904"/>
                  </a:cubicBezTo>
                  <a:lnTo>
                    <a:pt x="6745" y="12440"/>
                  </a:lnTo>
                  <a:cubicBezTo>
                    <a:pt x="8034" y="12323"/>
                    <a:pt x="9287" y="11811"/>
                    <a:pt x="10226" y="11028"/>
                  </a:cubicBezTo>
                  <a:lnTo>
                    <a:pt x="9850" y="10651"/>
                  </a:lnTo>
                  <a:cubicBezTo>
                    <a:pt x="9445" y="10246"/>
                    <a:pt x="9822" y="9678"/>
                    <a:pt x="10259" y="9678"/>
                  </a:cubicBezTo>
                  <a:cubicBezTo>
                    <a:pt x="10390" y="9678"/>
                    <a:pt x="10526" y="9729"/>
                    <a:pt x="10648" y="9850"/>
                  </a:cubicBezTo>
                  <a:lnTo>
                    <a:pt x="11024" y="10227"/>
                  </a:lnTo>
                  <a:cubicBezTo>
                    <a:pt x="11810" y="9287"/>
                    <a:pt x="12319" y="8035"/>
                    <a:pt x="12437" y="6746"/>
                  </a:cubicBezTo>
                  <a:lnTo>
                    <a:pt x="11904" y="6746"/>
                  </a:lnTo>
                  <a:cubicBezTo>
                    <a:pt x="11160" y="6746"/>
                    <a:pt x="11157" y="5617"/>
                    <a:pt x="11904" y="5617"/>
                  </a:cubicBezTo>
                  <a:lnTo>
                    <a:pt x="12440" y="5617"/>
                  </a:lnTo>
                  <a:cubicBezTo>
                    <a:pt x="12325" y="4364"/>
                    <a:pt x="11834" y="3175"/>
                    <a:pt x="11027" y="2211"/>
                  </a:cubicBezTo>
                  <a:lnTo>
                    <a:pt x="10651" y="2587"/>
                  </a:lnTo>
                  <a:cubicBezTo>
                    <a:pt x="10529" y="2709"/>
                    <a:pt x="10392" y="2760"/>
                    <a:pt x="10261" y="2760"/>
                  </a:cubicBezTo>
                  <a:cubicBezTo>
                    <a:pt x="9823" y="2760"/>
                    <a:pt x="9443" y="2197"/>
                    <a:pt x="9853" y="1789"/>
                  </a:cubicBezTo>
                  <a:lnTo>
                    <a:pt x="10232" y="1413"/>
                  </a:lnTo>
                  <a:cubicBezTo>
                    <a:pt x="9290" y="627"/>
                    <a:pt x="8037" y="115"/>
                    <a:pt x="6748" y="1"/>
                  </a:cubicBezTo>
                  <a:lnTo>
                    <a:pt x="6748" y="537"/>
                  </a:lnTo>
                  <a:cubicBezTo>
                    <a:pt x="6748" y="909"/>
                    <a:pt x="6466" y="1096"/>
                    <a:pt x="6183" y="1096"/>
                  </a:cubicBezTo>
                  <a:cubicBezTo>
                    <a:pt x="5901" y="1096"/>
                    <a:pt x="5619" y="910"/>
                    <a:pt x="5619" y="537"/>
                  </a:cubicBezTo>
                  <a:lnTo>
                    <a:pt x="56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435D74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6" name="Google Shape;1431;p42">
            <a:extLst>
              <a:ext uri="{FF2B5EF4-FFF2-40B4-BE49-F238E27FC236}">
                <a16:creationId xmlns:a16="http://schemas.microsoft.com/office/drawing/2014/main" id="{89112EC8-A065-10E3-8B3F-83964BB7E8CE}"/>
              </a:ext>
            </a:extLst>
          </p:cNvPr>
          <p:cNvGrpSpPr/>
          <p:nvPr/>
        </p:nvGrpSpPr>
        <p:grpSpPr>
          <a:xfrm>
            <a:off x="2252354" y="5012603"/>
            <a:ext cx="2954900" cy="913094"/>
            <a:chOff x="715800" y="3225675"/>
            <a:chExt cx="2954900" cy="913094"/>
          </a:xfrm>
        </p:grpSpPr>
        <p:grpSp>
          <p:nvGrpSpPr>
            <p:cNvPr id="67" name="Google Shape;1432;p42">
              <a:extLst>
                <a:ext uri="{FF2B5EF4-FFF2-40B4-BE49-F238E27FC236}">
                  <a16:creationId xmlns:a16="http://schemas.microsoft.com/office/drawing/2014/main" id="{F422B165-9E6D-7913-8F12-B59474C6714F}"/>
                </a:ext>
              </a:extLst>
            </p:cNvPr>
            <p:cNvGrpSpPr/>
            <p:nvPr/>
          </p:nvGrpSpPr>
          <p:grpSpPr>
            <a:xfrm>
              <a:off x="715800" y="3225675"/>
              <a:ext cx="2423520" cy="913094"/>
              <a:chOff x="715800" y="3634450"/>
              <a:chExt cx="2423520" cy="913094"/>
            </a:xfrm>
          </p:grpSpPr>
          <p:sp>
            <p:nvSpPr>
              <p:cNvPr id="69" name="Google Shape;1433;p42">
                <a:extLst>
                  <a:ext uri="{FF2B5EF4-FFF2-40B4-BE49-F238E27FC236}">
                    <a16:creationId xmlns:a16="http://schemas.microsoft.com/office/drawing/2014/main" id="{31910F57-7071-BA9F-7F82-6B4B5296C95F}"/>
                  </a:ext>
                </a:extLst>
              </p:cNvPr>
              <p:cNvSpPr txBox="1"/>
              <p:nvPr/>
            </p:nvSpPr>
            <p:spPr>
              <a:xfrm>
                <a:off x="807500" y="3957444"/>
                <a:ext cx="2079600" cy="590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sr-Latn-RS" sz="1400" dirty="0">
                    <a:latin typeface="Optima" panose="02000503060000020004" pitchFamily="2" charset="0"/>
                    <a:ea typeface="Roboto"/>
                    <a:cs typeface="Roboto"/>
                    <a:sym typeface="Roboto"/>
                  </a:rPr>
                  <a:t>Kod inostranih banaka</a:t>
                </a:r>
                <a:endParaRPr sz="1400" dirty="0">
                  <a:latin typeface="Optima" panose="02000503060000020004" pitchFamily="2" charset="0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70" name="Google Shape;1434;p42">
                <a:extLst>
                  <a:ext uri="{FF2B5EF4-FFF2-40B4-BE49-F238E27FC236}">
                    <a16:creationId xmlns:a16="http://schemas.microsoft.com/office/drawing/2014/main" id="{B3C5B055-8127-39E7-18B6-161F6912F7F5}"/>
                  </a:ext>
                </a:extLst>
              </p:cNvPr>
              <p:cNvSpPr txBox="1"/>
              <p:nvPr/>
            </p:nvSpPr>
            <p:spPr>
              <a:xfrm>
                <a:off x="715800" y="3634450"/>
                <a:ext cx="2423520" cy="354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sr-Latn-RS" sz="1600" b="1" dirty="0">
                    <a:latin typeface="Optima" panose="02000503060000020004" pitchFamily="2" charset="0"/>
                    <a:ea typeface="Fira Sans Extra Condensed Medium"/>
                    <a:cs typeface="Fira Sans Extra Condensed Medium"/>
                    <a:sym typeface="Fira Sans Extra Condensed Medium"/>
                  </a:rPr>
                  <a:t>Oročeni devizni depoziti</a:t>
                </a:r>
                <a:endParaRPr sz="1600" b="1" dirty="0">
                  <a:latin typeface="Optima" panose="02000503060000020004" pitchFamily="2" charset="0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</p:grpSp>
        <p:cxnSp>
          <p:nvCxnSpPr>
            <p:cNvPr id="68" name="Google Shape;1435;p42">
              <a:extLst>
                <a:ext uri="{FF2B5EF4-FFF2-40B4-BE49-F238E27FC236}">
                  <a16:creationId xmlns:a16="http://schemas.microsoft.com/office/drawing/2014/main" id="{6B841BE6-BA4E-3054-7525-BAE157754B38}"/>
                </a:ext>
              </a:extLst>
            </p:cNvPr>
            <p:cNvCxnSpPr/>
            <p:nvPr/>
          </p:nvCxnSpPr>
          <p:spPr>
            <a:xfrm rot="10800000">
              <a:off x="807500" y="4065888"/>
              <a:ext cx="2863200" cy="0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1" name="Google Shape;1426;p42">
            <a:extLst>
              <a:ext uri="{FF2B5EF4-FFF2-40B4-BE49-F238E27FC236}">
                <a16:creationId xmlns:a16="http://schemas.microsoft.com/office/drawing/2014/main" id="{7CB37B54-1E16-CE7A-968C-9A48A8D0ACA0}"/>
              </a:ext>
            </a:extLst>
          </p:cNvPr>
          <p:cNvGrpSpPr/>
          <p:nvPr/>
        </p:nvGrpSpPr>
        <p:grpSpPr>
          <a:xfrm>
            <a:off x="1898298" y="3182923"/>
            <a:ext cx="2230371" cy="385227"/>
            <a:chOff x="807425" y="2033586"/>
            <a:chExt cx="2230371" cy="385227"/>
          </a:xfrm>
        </p:grpSpPr>
        <p:sp>
          <p:nvSpPr>
            <p:cNvPr id="75" name="Google Shape;1429;p42">
              <a:extLst>
                <a:ext uri="{FF2B5EF4-FFF2-40B4-BE49-F238E27FC236}">
                  <a16:creationId xmlns:a16="http://schemas.microsoft.com/office/drawing/2014/main" id="{11796885-4F70-736F-A96F-64C2B9C9BA03}"/>
                </a:ext>
              </a:extLst>
            </p:cNvPr>
            <p:cNvSpPr txBox="1"/>
            <p:nvPr/>
          </p:nvSpPr>
          <p:spPr>
            <a:xfrm>
              <a:off x="958196" y="2033586"/>
              <a:ext cx="2079600" cy="35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 dirty="0" err="1">
                  <a:latin typeface="Optima" panose="02000503060000020004" pitchFamily="2" charset="0"/>
                  <a:ea typeface="Fira Sans Extra Condensed Medium"/>
                  <a:cs typeface="Fira Sans Extra Condensed Medium"/>
                  <a:sym typeface="Fira Sans Extra Condensed Medium"/>
                </a:rPr>
                <a:t>Zlato</a:t>
              </a:r>
              <a:endParaRPr sz="1600" b="1" dirty="0">
                <a:latin typeface="Optima" panose="02000503060000020004" pitchFamily="2" charset="0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cxnSp>
          <p:nvCxnSpPr>
            <p:cNvPr id="73" name="Google Shape;1430;p42">
              <a:extLst>
                <a:ext uri="{FF2B5EF4-FFF2-40B4-BE49-F238E27FC236}">
                  <a16:creationId xmlns:a16="http://schemas.microsoft.com/office/drawing/2014/main" id="{75681292-2232-3052-5E7D-71A27F347D4E}"/>
                </a:ext>
              </a:extLst>
            </p:cNvPr>
            <p:cNvCxnSpPr/>
            <p:nvPr/>
          </p:nvCxnSpPr>
          <p:spPr>
            <a:xfrm rot="10800000">
              <a:off x="807425" y="2418813"/>
              <a:ext cx="2034600" cy="0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84130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8F46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8ADE3-35DE-76F8-6750-17ACBF733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55" y="212725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223C0F"/>
                </a:solidFill>
                <a:latin typeface="Optima" panose="02000503060000020004" pitchFamily="2" charset="0"/>
              </a:rPr>
              <a:t>STRUKTURA DEVIZNIH REZERVI NA KRAJU 2023. GODINE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49A56C25-8D94-63E8-8EC0-AD524B289C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3660667"/>
              </p:ext>
            </p:extLst>
          </p:nvPr>
        </p:nvGraphicFramePr>
        <p:xfrm>
          <a:off x="1981200" y="1538288"/>
          <a:ext cx="7523018" cy="5135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70211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8F46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7F40F-93A7-7F53-1765-DE8E4599F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2C4810"/>
                </a:solidFill>
                <a:latin typeface="Optima" panose="02000503060000020004" pitchFamily="2" charset="0"/>
              </a:rPr>
              <a:t>IZVJEŠTAJ PO MJESECIMA DEVIZNE REZERVE CBBIH</a:t>
            </a:r>
          </a:p>
        </p:txBody>
      </p:sp>
      <p:pic>
        <p:nvPicPr>
          <p:cNvPr id="13" name="Content Placeholder 12" descr="A screenshot of a computer&#10;&#10;Description automatically generated">
            <a:extLst>
              <a:ext uri="{FF2B5EF4-FFF2-40B4-BE49-F238E27FC236}">
                <a16:creationId xmlns:a16="http://schemas.microsoft.com/office/drawing/2014/main" id="{F843673D-0249-D463-9578-D0099EB169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7665" y="1139254"/>
            <a:ext cx="11056670" cy="5516380"/>
          </a:xfrm>
        </p:spPr>
      </p:pic>
    </p:spTree>
    <p:extLst>
      <p:ext uri="{BB962C8B-B14F-4D97-AF65-F5344CB8AC3E}">
        <p14:creationId xmlns:p14="http://schemas.microsoft.com/office/powerpoint/2010/main" val="3487131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8F46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87862-FE81-47F3-D8DF-DEBBC079C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951" y="138545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223C0F"/>
                </a:solidFill>
                <a:latin typeface="Optima" panose="02000503060000020004" pitchFamily="2" charset="0"/>
              </a:rPr>
              <a:t>DEVIZNE REZERVE NARODNE BANKE SRBIJE </a:t>
            </a:r>
          </a:p>
        </p:txBody>
      </p:sp>
      <p:pic>
        <p:nvPicPr>
          <p:cNvPr id="9" name="Content Placeholder 8" descr="A screenshot of a document&#10;&#10;Description automatically generated">
            <a:extLst>
              <a:ext uri="{FF2B5EF4-FFF2-40B4-BE49-F238E27FC236}">
                <a16:creationId xmlns:a16="http://schemas.microsoft.com/office/drawing/2014/main" id="{E25DAF6B-FC3C-46B7-CE3F-E22C1D7DAF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5951" y="1250420"/>
            <a:ext cx="10515600" cy="5607580"/>
          </a:xfrm>
        </p:spPr>
      </p:pic>
    </p:spTree>
    <p:extLst>
      <p:ext uri="{BB962C8B-B14F-4D97-AF65-F5344CB8AC3E}">
        <p14:creationId xmlns:p14="http://schemas.microsoft.com/office/powerpoint/2010/main" val="2740406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8F46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58565-64BD-0F1A-AE0B-978E8B2456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652" y="969102"/>
            <a:ext cx="7421381" cy="5446687"/>
          </a:xfrm>
          <a:solidFill>
            <a:srgbClr val="002060"/>
          </a:solidFill>
        </p:spPr>
        <p:txBody>
          <a:bodyPr>
            <a:noAutofit/>
          </a:bodyPr>
          <a:lstStyle/>
          <a:p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Strategija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investiranja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deviznih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rezervi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Centralne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banke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BiH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bazira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se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na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poređenju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portfolija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deviznih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rezervi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sa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izabranim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indeksom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(benchmark),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pri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čemu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se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primjenjuju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odgovarajuće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strategije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portfolija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i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trgovanja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.</a:t>
            </a:r>
          </a:p>
          <a:p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Portfolio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menadžeri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prilikom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donošenja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odluke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o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pojedinačnoj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investiciji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detaljno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analiziraju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krivu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prinosa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onih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zemalja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u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koje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su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investicije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dozvoljene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, a to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su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jake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zemlje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eurozone –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Njemačka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Francuska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Holandija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Belgija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Finska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i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Italija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. </a:t>
            </a:r>
          </a:p>
          <a:p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Prioritet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u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politici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investiranja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uvijek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se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daje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sigurnosti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odnosno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sigurnom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povratu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na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uložena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sredstva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te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se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zbog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toga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daje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prioritet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onim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zemljama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koje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imaju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visoke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kreditne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Optima" panose="02000503060000020004" pitchFamily="2" charset="0"/>
              </a:rPr>
              <a:t>rejtinge</a:t>
            </a:r>
            <a:r>
              <a:rPr lang="en-US" sz="2400" dirty="0">
                <a:solidFill>
                  <a:schemeClr val="bg1"/>
                </a:solidFill>
                <a:latin typeface="Optima" panose="02000503060000020004" pitchFamily="2" charset="0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C9DE4-CB46-4E88-85F2-7F6AAEE8279A}"/>
              </a:ext>
            </a:extLst>
          </p:cNvPr>
          <p:cNvSpPr txBox="1"/>
          <p:nvPr/>
        </p:nvSpPr>
        <p:spPr>
          <a:xfrm>
            <a:off x="8025984" y="166568"/>
            <a:ext cx="4017364" cy="6524863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bg1"/>
                </a:solidFill>
                <a:latin typeface="Optima" panose="02000503060000020004" pitchFamily="2" charset="0"/>
              </a:rPr>
              <a:t>CBBIH</a:t>
            </a:r>
            <a:r>
              <a:rPr lang="en-US" sz="22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tima" panose="02000503060000020004" pitchFamily="2" charset="0"/>
              </a:rPr>
              <a:t>investira</a:t>
            </a:r>
            <a:r>
              <a:rPr lang="en-US" sz="22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tima" panose="02000503060000020004" pitchFamily="2" charset="0"/>
              </a:rPr>
              <a:t>devizne</a:t>
            </a:r>
            <a:r>
              <a:rPr lang="en-US" sz="22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tima" panose="02000503060000020004" pitchFamily="2" charset="0"/>
              </a:rPr>
              <a:t>rezerve</a:t>
            </a:r>
            <a:r>
              <a:rPr lang="en-US" sz="2200" dirty="0">
                <a:solidFill>
                  <a:schemeClr val="bg1"/>
                </a:solidFill>
                <a:latin typeface="Optima" panose="02000503060000020004" pitchFamily="2" charset="0"/>
              </a:rPr>
              <a:t> u: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200" b="1" dirty="0" err="1">
                <a:solidFill>
                  <a:schemeClr val="bg1"/>
                </a:solidFill>
                <a:latin typeface="Optima" panose="02000503060000020004" pitchFamily="2" charset="0"/>
              </a:rPr>
              <a:t>Vrijednosne</a:t>
            </a:r>
            <a:r>
              <a:rPr lang="en-US" sz="2200" b="1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Optima" panose="02000503060000020004" pitchFamily="2" charset="0"/>
              </a:rPr>
              <a:t>papire</a:t>
            </a:r>
            <a:r>
              <a:rPr lang="en-US" sz="2200" b="1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Optima" panose="02000503060000020004" pitchFamily="2" charset="0"/>
              </a:rPr>
              <a:t>država</a:t>
            </a:r>
            <a:r>
              <a:rPr lang="en-US" sz="2200" b="1" dirty="0">
                <a:solidFill>
                  <a:schemeClr val="bg1"/>
                </a:solidFill>
                <a:latin typeface="Optima" panose="02000503060000020004" pitchFamily="2" charset="0"/>
              </a:rPr>
              <a:t> eurozone </a:t>
            </a:r>
            <a:r>
              <a:rPr lang="en-US" sz="2200" dirty="0" err="1">
                <a:solidFill>
                  <a:schemeClr val="bg1"/>
                </a:solidFill>
                <a:latin typeface="Optima" panose="02000503060000020004" pitchFamily="2" charset="0"/>
              </a:rPr>
              <a:t>najvišeg</a:t>
            </a:r>
            <a:r>
              <a:rPr lang="en-US" sz="22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tima" panose="02000503060000020004" pitchFamily="2" charset="0"/>
              </a:rPr>
              <a:t>kreditnog</a:t>
            </a:r>
            <a:r>
              <a:rPr lang="en-US" sz="22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tima" panose="02000503060000020004" pitchFamily="2" charset="0"/>
              </a:rPr>
              <a:t>rejtinga</a:t>
            </a:r>
            <a:r>
              <a:rPr lang="en-US" sz="22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tima" panose="02000503060000020004" pitchFamily="2" charset="0"/>
              </a:rPr>
              <a:t>i</a:t>
            </a:r>
            <a:r>
              <a:rPr lang="en-US" sz="22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tima" panose="02000503060000020004" pitchFamily="2" charset="0"/>
              </a:rPr>
              <a:t>depozite</a:t>
            </a:r>
            <a:r>
              <a:rPr lang="en-US" sz="2200" dirty="0">
                <a:solidFill>
                  <a:schemeClr val="bg1"/>
                </a:solidFill>
                <a:latin typeface="Optima" panose="02000503060000020004" pitchFamily="2" charset="0"/>
              </a:rPr>
              <a:t> u </a:t>
            </a:r>
            <a:r>
              <a:rPr lang="en-US" sz="2200" dirty="0" err="1">
                <a:solidFill>
                  <a:schemeClr val="bg1"/>
                </a:solidFill>
                <a:latin typeface="Optima" panose="02000503060000020004" pitchFamily="2" charset="0"/>
              </a:rPr>
              <a:t>odabranim</a:t>
            </a:r>
            <a:r>
              <a:rPr lang="en-US" sz="22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tima" panose="02000503060000020004" pitchFamily="2" charset="0"/>
              </a:rPr>
              <a:t>centralnim</a:t>
            </a:r>
            <a:r>
              <a:rPr lang="en-US" sz="22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tima" panose="02000503060000020004" pitchFamily="2" charset="0"/>
              </a:rPr>
              <a:t>bankama</a:t>
            </a:r>
            <a:r>
              <a:rPr lang="en-US" sz="2200" dirty="0">
                <a:solidFill>
                  <a:schemeClr val="bg1"/>
                </a:solidFill>
                <a:latin typeface="Optima" panose="02000503060000020004" pitchFamily="2" charset="0"/>
              </a:rPr>
              <a:t> u eurozone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200" b="1" dirty="0" err="1">
                <a:solidFill>
                  <a:schemeClr val="bg1"/>
                </a:solidFill>
                <a:latin typeface="Optima" panose="02000503060000020004" pitchFamily="2" charset="0"/>
              </a:rPr>
              <a:t>Banku</a:t>
            </a:r>
            <a:r>
              <a:rPr lang="en-US" sz="2200" b="1" dirty="0">
                <a:solidFill>
                  <a:schemeClr val="bg1"/>
                </a:solidFill>
                <a:latin typeface="Optima" panose="02000503060000020004" pitchFamily="2" charset="0"/>
              </a:rPr>
              <a:t> za </a:t>
            </a:r>
            <a:r>
              <a:rPr lang="en-US" sz="2200" b="1" dirty="0" err="1">
                <a:solidFill>
                  <a:schemeClr val="bg1"/>
                </a:solidFill>
                <a:latin typeface="Optima" panose="02000503060000020004" pitchFamily="2" charset="0"/>
              </a:rPr>
              <a:t>međunarodna</a:t>
            </a:r>
            <a:r>
              <a:rPr lang="en-US" sz="2200" b="1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Optima" panose="02000503060000020004" pitchFamily="2" charset="0"/>
              </a:rPr>
              <a:t>poravnanja</a:t>
            </a:r>
            <a:r>
              <a:rPr lang="en-US" sz="2200" b="1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200" dirty="0">
                <a:solidFill>
                  <a:schemeClr val="bg1"/>
                </a:solidFill>
                <a:latin typeface="Optima" panose="02000503060000020004" pitchFamily="2" charset="0"/>
              </a:rPr>
              <a:t>(Bank for International Settlements – </a:t>
            </a:r>
            <a:r>
              <a:rPr lang="en-US" sz="2200" b="1" dirty="0">
                <a:solidFill>
                  <a:schemeClr val="bg1"/>
                </a:solidFill>
                <a:latin typeface="Optima" panose="02000503060000020004" pitchFamily="2" charset="0"/>
              </a:rPr>
              <a:t>BIS</a:t>
            </a:r>
            <a:r>
              <a:rPr lang="en-US" sz="2200" dirty="0">
                <a:solidFill>
                  <a:schemeClr val="bg1"/>
                </a:solidFill>
                <a:latin typeface="Optima" panose="02000503060000020004" pitchFamily="2" charset="0"/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200" b="1" dirty="0" err="1">
                <a:solidFill>
                  <a:schemeClr val="bg1"/>
                </a:solidFill>
                <a:latin typeface="Optima" panose="02000503060000020004" pitchFamily="2" charset="0"/>
              </a:rPr>
              <a:t>Odabranim</a:t>
            </a:r>
            <a:r>
              <a:rPr lang="en-US" sz="2200" b="1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Optima" panose="02000503060000020004" pitchFamily="2" charset="0"/>
              </a:rPr>
              <a:t>poslovnim</a:t>
            </a:r>
            <a:r>
              <a:rPr lang="en-US" sz="2200" b="1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Optima" panose="02000503060000020004" pitchFamily="2" charset="0"/>
              </a:rPr>
              <a:t>ino</a:t>
            </a:r>
            <a:r>
              <a:rPr lang="en-US" sz="2200" b="1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Optima" panose="02000503060000020004" pitchFamily="2" charset="0"/>
              </a:rPr>
              <a:t>bankama</a:t>
            </a:r>
            <a:r>
              <a:rPr lang="en-US" sz="22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tima" panose="02000503060000020004" pitchFamily="2" charset="0"/>
              </a:rPr>
              <a:t>visokog</a:t>
            </a:r>
            <a:r>
              <a:rPr lang="en-US" sz="22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tima" panose="02000503060000020004" pitchFamily="2" charset="0"/>
              </a:rPr>
              <a:t>kreditnog</a:t>
            </a:r>
            <a:r>
              <a:rPr lang="en-US" sz="22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tima" panose="02000503060000020004" pitchFamily="2" charset="0"/>
              </a:rPr>
              <a:t>rejtinga</a:t>
            </a:r>
            <a:r>
              <a:rPr lang="en-US" sz="22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tima" panose="02000503060000020004" pitchFamily="2" charset="0"/>
              </a:rPr>
              <a:t>vodeći</a:t>
            </a:r>
            <a:r>
              <a:rPr lang="en-US" sz="22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tima" panose="02000503060000020004" pitchFamily="2" charset="0"/>
              </a:rPr>
              <a:t>računa</a:t>
            </a:r>
            <a:r>
              <a:rPr lang="en-US" sz="2200" dirty="0">
                <a:solidFill>
                  <a:schemeClr val="bg1"/>
                </a:solidFill>
                <a:latin typeface="Optima" panose="02000503060000020004" pitchFamily="2" charset="0"/>
              </a:rPr>
              <a:t> o </a:t>
            </a:r>
            <a:r>
              <a:rPr lang="en-US" sz="2200" dirty="0" err="1">
                <a:solidFill>
                  <a:schemeClr val="bg1"/>
                </a:solidFill>
                <a:latin typeface="Optima" panose="02000503060000020004" pitchFamily="2" charset="0"/>
              </a:rPr>
              <a:t>ograničenjima</a:t>
            </a:r>
            <a:r>
              <a:rPr lang="en-US" sz="22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tima" panose="02000503060000020004" pitchFamily="2" charset="0"/>
              </a:rPr>
              <a:t>ulaganja</a:t>
            </a:r>
            <a:r>
              <a:rPr lang="en-US" sz="2200" dirty="0">
                <a:solidFill>
                  <a:schemeClr val="bg1"/>
                </a:solidFill>
                <a:latin typeface="Optima" panose="02000503060000020004" pitchFamily="2" charset="0"/>
              </a:rPr>
              <a:t> u </a:t>
            </a:r>
            <a:r>
              <a:rPr lang="en-US" sz="2200" dirty="0" err="1">
                <a:solidFill>
                  <a:schemeClr val="bg1"/>
                </a:solidFill>
                <a:latin typeface="Optima" panose="02000503060000020004" pitchFamily="2" charset="0"/>
              </a:rPr>
              <a:t>svaki</a:t>
            </a:r>
            <a:r>
              <a:rPr lang="en-US" sz="22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tima" panose="02000503060000020004" pitchFamily="2" charset="0"/>
              </a:rPr>
              <a:t>pojedinačni</a:t>
            </a:r>
            <a:r>
              <a:rPr lang="en-US" sz="2200" dirty="0">
                <a:solidFill>
                  <a:schemeClr val="bg1"/>
                </a:solidFill>
                <a:latin typeface="Optima" panose="02000503060000020004" pitchFamily="2" charset="0"/>
              </a:rPr>
              <a:t> instrument, </a:t>
            </a:r>
            <a:r>
              <a:rPr lang="en-US" sz="2200" dirty="0" err="1">
                <a:solidFill>
                  <a:schemeClr val="bg1"/>
                </a:solidFill>
                <a:latin typeface="Optima" panose="02000503060000020004" pitchFamily="2" charset="0"/>
              </a:rPr>
              <a:t>svaku</a:t>
            </a:r>
            <a:r>
              <a:rPr lang="en-US" sz="22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tima" panose="02000503060000020004" pitchFamily="2" charset="0"/>
              </a:rPr>
              <a:t>pojedinačnu</a:t>
            </a:r>
            <a:r>
              <a:rPr lang="en-US" sz="22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tima" panose="02000503060000020004" pitchFamily="2" charset="0"/>
              </a:rPr>
              <a:t>zemlju</a:t>
            </a:r>
            <a:r>
              <a:rPr lang="en-US" sz="22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tima" panose="02000503060000020004" pitchFamily="2" charset="0"/>
              </a:rPr>
              <a:t>i</a:t>
            </a:r>
            <a:r>
              <a:rPr lang="en-US" sz="22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tima" panose="02000503060000020004" pitchFamily="2" charset="0"/>
              </a:rPr>
              <a:t>poslovnu</a:t>
            </a:r>
            <a:r>
              <a:rPr lang="en-US" sz="22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tima" panose="02000503060000020004" pitchFamily="2" charset="0"/>
              </a:rPr>
              <a:t>banku</a:t>
            </a:r>
            <a:endParaRPr lang="en-US" sz="2200" dirty="0">
              <a:solidFill>
                <a:schemeClr val="bg1"/>
              </a:solidFill>
              <a:latin typeface="Optima" panose="0200050306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6143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8F46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9548A-5AAA-4A54-2C67-D268A91EC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09" y="298865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ŠTA SU DEVIZNE REZERVE?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80069B-F51D-D282-9C10-AB8AD4CEB991}"/>
              </a:ext>
            </a:extLst>
          </p:cNvPr>
          <p:cNvSpPr txBox="1"/>
          <p:nvPr/>
        </p:nvSpPr>
        <p:spPr>
          <a:xfrm>
            <a:off x="586409" y="1425645"/>
            <a:ext cx="946205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Devizne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rezerve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predstavljaju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stranu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ili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deviznu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aktivu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koja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se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nalazi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pod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kontrolom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monetarnih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vlasti date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zemlje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i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nalazi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se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na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raspolaganju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monetarnim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vlastima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za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potrebe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direktnog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finansiranja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neravnoteže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u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platnom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bilansu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i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indirektnog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regulisanja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neravnoteže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putem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intervencija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na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deviznom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tržištu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s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ciljem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uticaja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na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visinu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kursa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domaće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valute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.</a:t>
            </a:r>
          </a:p>
          <a:p>
            <a:endParaRPr lang="en-US" sz="2800" b="1" dirty="0">
              <a:solidFill>
                <a:schemeClr val="accent3">
                  <a:lumMod val="75000"/>
                </a:schemeClr>
              </a:solidFill>
              <a:latin typeface="Optima" panose="02000503060000020004" pitchFamily="2" charset="0"/>
            </a:endParaRPr>
          </a:p>
          <a:p>
            <a:r>
              <a:rPr lang="en-US" sz="32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KO UPRAVLJA DEVIZNIM REZERVAMA?</a:t>
            </a:r>
          </a:p>
          <a:p>
            <a:endParaRPr lang="en-US" sz="3200" dirty="0">
              <a:solidFill>
                <a:schemeClr val="accent3">
                  <a:lumMod val="75000"/>
                </a:schemeClr>
              </a:solidFill>
              <a:latin typeface="Optima" panose="02000503060000020004" pitchFamily="2" charset="0"/>
            </a:endParaRPr>
          </a:p>
          <a:p>
            <a:r>
              <a:rPr lang="en-US" sz="32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Centralne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32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ili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32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narodne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32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banke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32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na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32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nivou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32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države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.</a:t>
            </a:r>
          </a:p>
        </p:txBody>
      </p:sp>
      <p:grpSp>
        <p:nvGrpSpPr>
          <p:cNvPr id="4" name="Grupo 17">
            <a:extLst>
              <a:ext uri="{FF2B5EF4-FFF2-40B4-BE49-F238E27FC236}">
                <a16:creationId xmlns:a16="http://schemas.microsoft.com/office/drawing/2014/main" id="{4A3E070B-11B3-751D-80F1-418A743D6072}"/>
              </a:ext>
            </a:extLst>
          </p:cNvPr>
          <p:cNvGrpSpPr/>
          <p:nvPr/>
        </p:nvGrpSpPr>
        <p:grpSpPr>
          <a:xfrm>
            <a:off x="776767" y="0"/>
            <a:ext cx="9935734" cy="6353683"/>
            <a:chOff x="676027" y="181321"/>
            <a:chExt cx="7332948" cy="4256394"/>
          </a:xfrm>
        </p:grpSpPr>
        <p:pic>
          <p:nvPicPr>
            <p:cNvPr id="5" name="Gráfico 26">
              <a:extLst>
                <a:ext uri="{FF2B5EF4-FFF2-40B4-BE49-F238E27FC236}">
                  <a16:creationId xmlns:a16="http://schemas.microsoft.com/office/drawing/2014/main" id="{89CC357B-B65C-3014-0D72-082E25178A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68478" y="181321"/>
              <a:ext cx="942715" cy="1021539"/>
            </a:xfrm>
            <a:prstGeom prst="rect">
              <a:avLst/>
            </a:prstGeom>
          </p:spPr>
        </p:pic>
        <p:pic>
          <p:nvPicPr>
            <p:cNvPr id="6" name="Gráfico 28">
              <a:extLst>
                <a:ext uri="{FF2B5EF4-FFF2-40B4-BE49-F238E27FC236}">
                  <a16:creationId xmlns:a16="http://schemas.microsoft.com/office/drawing/2014/main" id="{613F0027-270E-A6B0-36C6-3978F1D83F9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824016">
              <a:off x="7074620" y="209190"/>
              <a:ext cx="684043" cy="986860"/>
            </a:xfrm>
            <a:prstGeom prst="rect">
              <a:avLst/>
            </a:prstGeom>
          </p:spPr>
        </p:pic>
        <p:pic>
          <p:nvPicPr>
            <p:cNvPr id="7" name="Gráfico 30">
              <a:extLst>
                <a:ext uri="{FF2B5EF4-FFF2-40B4-BE49-F238E27FC236}">
                  <a16:creationId xmlns:a16="http://schemas.microsoft.com/office/drawing/2014/main" id="{7202FCB1-57FD-0062-800A-F9B52049D0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7162266" y="3111134"/>
              <a:ext cx="846709" cy="998136"/>
            </a:xfrm>
            <a:prstGeom prst="rect">
              <a:avLst/>
            </a:prstGeom>
          </p:spPr>
        </p:pic>
        <p:pic>
          <p:nvPicPr>
            <p:cNvPr id="8" name="Imagen 38" descr="Un globo de colores&#10;&#10;Descripción generada automáticamente con confianza baja">
              <a:extLst>
                <a:ext uri="{FF2B5EF4-FFF2-40B4-BE49-F238E27FC236}">
                  <a16:creationId xmlns:a16="http://schemas.microsoft.com/office/drawing/2014/main" id="{0849A681-9231-45A1-2F09-631F425D397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24161" flipH="1">
              <a:off x="676027" y="1436824"/>
              <a:ext cx="497096" cy="379081"/>
            </a:xfrm>
            <a:prstGeom prst="rect">
              <a:avLst/>
            </a:prstGeom>
          </p:spPr>
        </p:pic>
        <p:pic>
          <p:nvPicPr>
            <p:cNvPr id="9" name="Imagen 42" descr="Un dibujo de una persona&#10;&#10;Descripción generada automáticamente con confianza baja">
              <a:extLst>
                <a:ext uri="{FF2B5EF4-FFF2-40B4-BE49-F238E27FC236}">
                  <a16:creationId xmlns:a16="http://schemas.microsoft.com/office/drawing/2014/main" id="{45960614-CC74-BE97-A7E2-4133398DB58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361610" y="3980995"/>
              <a:ext cx="420780" cy="456720"/>
            </a:xfrm>
            <a:prstGeom prst="rect">
              <a:avLst/>
            </a:prstGeom>
          </p:spPr>
        </p:pic>
      </p:grpSp>
      <p:grpSp>
        <p:nvGrpSpPr>
          <p:cNvPr id="13" name="Grupo 16">
            <a:extLst>
              <a:ext uri="{FF2B5EF4-FFF2-40B4-BE49-F238E27FC236}">
                <a16:creationId xmlns:a16="http://schemas.microsoft.com/office/drawing/2014/main" id="{91518122-5C4D-4008-AC57-A64D699C6817}"/>
              </a:ext>
            </a:extLst>
          </p:cNvPr>
          <p:cNvGrpSpPr/>
          <p:nvPr/>
        </p:nvGrpSpPr>
        <p:grpSpPr>
          <a:xfrm>
            <a:off x="573797" y="370114"/>
            <a:ext cx="10393457" cy="5983569"/>
            <a:chOff x="364217" y="455555"/>
            <a:chExt cx="8251709" cy="4210604"/>
          </a:xfrm>
        </p:grpSpPr>
        <p:pic>
          <p:nvPicPr>
            <p:cNvPr id="14" name="Gráfico 29">
              <a:extLst>
                <a:ext uri="{FF2B5EF4-FFF2-40B4-BE49-F238E27FC236}">
                  <a16:creationId xmlns:a16="http://schemas.microsoft.com/office/drawing/2014/main" id="{9C6385EC-0EB3-7FA3-22F6-922AD76C654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 flipV="1">
              <a:off x="364217" y="3144448"/>
              <a:ext cx="822458" cy="891227"/>
            </a:xfrm>
            <a:prstGeom prst="rect">
              <a:avLst/>
            </a:prstGeom>
          </p:spPr>
        </p:pic>
        <p:pic>
          <p:nvPicPr>
            <p:cNvPr id="15" name="Imagen 40" descr="Icono&#10;&#10;Descripción generada automáticamente">
              <a:extLst>
                <a:ext uri="{FF2B5EF4-FFF2-40B4-BE49-F238E27FC236}">
                  <a16:creationId xmlns:a16="http://schemas.microsoft.com/office/drawing/2014/main" id="{D64607DD-A15F-274F-40E4-4446C4EAA0A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05309" y="488305"/>
              <a:ext cx="506406" cy="528073"/>
            </a:xfrm>
            <a:prstGeom prst="rect">
              <a:avLst/>
            </a:prstGeom>
          </p:spPr>
        </p:pic>
        <p:pic>
          <p:nvPicPr>
            <p:cNvPr id="16" name="Imagen 48" descr="Imagen que contiene Patrón de fondo&#10;&#10;Descripción generada automáticamente">
              <a:extLst>
                <a:ext uri="{FF2B5EF4-FFF2-40B4-BE49-F238E27FC236}">
                  <a16:creationId xmlns:a16="http://schemas.microsoft.com/office/drawing/2014/main" id="{05AB3F1A-F564-3BB3-A01B-DA2C5598D96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40097" flipH="1">
              <a:off x="3538178" y="4264837"/>
              <a:ext cx="554864" cy="401322"/>
            </a:xfrm>
            <a:prstGeom prst="rect">
              <a:avLst/>
            </a:prstGeom>
          </p:spPr>
        </p:pic>
        <p:pic>
          <p:nvPicPr>
            <p:cNvPr id="17" name="Imagen 44" descr="Dibujo de la tierra desde el espacio&#10;&#10;Descripción generada automáticamente con confianza baja">
              <a:extLst>
                <a:ext uri="{FF2B5EF4-FFF2-40B4-BE49-F238E27FC236}">
                  <a16:creationId xmlns:a16="http://schemas.microsoft.com/office/drawing/2014/main" id="{F7CF00D9-70C0-C702-545C-659F8A40762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049516" y="1538236"/>
              <a:ext cx="566410" cy="385071"/>
            </a:xfrm>
            <a:prstGeom prst="rect">
              <a:avLst/>
            </a:prstGeom>
          </p:spPr>
        </p:pic>
        <p:pic>
          <p:nvPicPr>
            <p:cNvPr id="18" name="Imagen 56" descr="Logotipo, Icono&#10;&#10;Descripción generada automáticamente">
              <a:extLst>
                <a:ext uri="{FF2B5EF4-FFF2-40B4-BE49-F238E27FC236}">
                  <a16:creationId xmlns:a16="http://schemas.microsoft.com/office/drawing/2014/main" id="{2F056297-3AA3-F095-E699-94A97E747A6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854467" y="455555"/>
              <a:ext cx="482291" cy="4730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95370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xit" presetSubtype="0" repeatCount="1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29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29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028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8" presetClass="exit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12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2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8F46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36CAD-B075-92B1-6C45-3AFB28F02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223C0F"/>
                </a:solidFill>
                <a:latin typeface="Optima" panose="02000503060000020004" pitchFamily="2" charset="0"/>
              </a:rPr>
              <a:t>UPRAVLJANJE DEVIZNIM REZERVAMA SE ODVIJA NA 3 NIVOA:</a:t>
            </a:r>
          </a:p>
        </p:txBody>
      </p:sp>
      <p:grpSp>
        <p:nvGrpSpPr>
          <p:cNvPr id="3" name="Google Shape;1465;p43">
            <a:extLst>
              <a:ext uri="{FF2B5EF4-FFF2-40B4-BE49-F238E27FC236}">
                <a16:creationId xmlns:a16="http://schemas.microsoft.com/office/drawing/2014/main" id="{EBDF9CA8-E2B1-BCC9-DB34-D8621E343F4C}"/>
              </a:ext>
            </a:extLst>
          </p:cNvPr>
          <p:cNvGrpSpPr/>
          <p:nvPr/>
        </p:nvGrpSpPr>
        <p:grpSpPr>
          <a:xfrm>
            <a:off x="7402551" y="3429000"/>
            <a:ext cx="3534966" cy="2400385"/>
            <a:chOff x="355296" y="3145300"/>
            <a:chExt cx="2977718" cy="1692739"/>
          </a:xfrm>
        </p:grpSpPr>
        <p:cxnSp>
          <p:nvCxnSpPr>
            <p:cNvPr id="4" name="Google Shape;1466;p43">
              <a:extLst>
                <a:ext uri="{FF2B5EF4-FFF2-40B4-BE49-F238E27FC236}">
                  <a16:creationId xmlns:a16="http://schemas.microsoft.com/office/drawing/2014/main" id="{C5F1C86A-C668-7B96-E6BE-F0FAF920993B}"/>
                </a:ext>
              </a:extLst>
            </p:cNvPr>
            <p:cNvCxnSpPr/>
            <p:nvPr/>
          </p:nvCxnSpPr>
          <p:spPr>
            <a:xfrm>
              <a:off x="1438075" y="3477400"/>
              <a:ext cx="0" cy="2796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5" name="Google Shape;1467;p43">
              <a:extLst>
                <a:ext uri="{FF2B5EF4-FFF2-40B4-BE49-F238E27FC236}">
                  <a16:creationId xmlns:a16="http://schemas.microsoft.com/office/drawing/2014/main" id="{722F54AF-C174-E410-697E-112F0AB07DBE}"/>
                </a:ext>
              </a:extLst>
            </p:cNvPr>
            <p:cNvSpPr/>
            <p:nvPr/>
          </p:nvSpPr>
          <p:spPr>
            <a:xfrm>
              <a:off x="710275" y="3145300"/>
              <a:ext cx="1455600" cy="4083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sr-Latn-RS" sz="2000" b="1" dirty="0">
                  <a:latin typeface="Optima" panose="02000503060000020004" pitchFamily="2" charset="0"/>
                </a:rPr>
                <a:t>OPERATIVNI</a:t>
              </a:r>
              <a:endParaRPr sz="2000" b="1" dirty="0">
                <a:latin typeface="Optima" panose="02000503060000020004" pitchFamily="2" charset="0"/>
              </a:endParaRPr>
            </a:p>
          </p:txBody>
        </p:sp>
        <p:sp>
          <p:nvSpPr>
            <p:cNvPr id="6" name="Google Shape;1468;p43">
              <a:extLst>
                <a:ext uri="{FF2B5EF4-FFF2-40B4-BE49-F238E27FC236}">
                  <a16:creationId xmlns:a16="http://schemas.microsoft.com/office/drawing/2014/main" id="{09E7B8DE-FC8C-BBA5-EE11-536FD05BE065}"/>
                </a:ext>
              </a:extLst>
            </p:cNvPr>
            <p:cNvSpPr txBox="1"/>
            <p:nvPr/>
          </p:nvSpPr>
          <p:spPr>
            <a:xfrm>
              <a:off x="355296" y="3791835"/>
              <a:ext cx="2977718" cy="1046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r-Latn-RS" sz="1400" b="1" dirty="0">
                  <a:latin typeface="Optima" panose="02000503060000020004" pitchFamily="2" charset="0"/>
                  <a:ea typeface="Roboto"/>
                  <a:cs typeface="Roboto"/>
                  <a:sym typeface="Roboto"/>
                </a:rPr>
                <a:t>Nadležna </a:t>
              </a:r>
              <a:r>
                <a:rPr lang="sr-Latn-RS" sz="1400" b="1" dirty="0" err="1">
                  <a:latin typeface="Optima" panose="02000503060000020004" pitchFamily="2" charset="0"/>
                  <a:ea typeface="Roboto"/>
                  <a:cs typeface="Roboto"/>
                  <a:sym typeface="Roboto"/>
                </a:rPr>
                <a:t>odjeljenja</a:t>
              </a:r>
              <a:r>
                <a:rPr lang="sr-Latn-RS" sz="1400" b="1" dirty="0">
                  <a:latin typeface="Optima" panose="02000503060000020004" pitchFamily="2" charset="0"/>
                  <a:ea typeface="Roboto"/>
                  <a:cs typeface="Roboto"/>
                  <a:sym typeface="Roboto"/>
                </a:rPr>
                <a:t> Sektora za monetarne operacije, upravljanje deviznim rezervama i gotovinom</a:t>
              </a:r>
              <a:r>
                <a:rPr lang="sr-Latn-RS" sz="1400" dirty="0">
                  <a:latin typeface="Optima" panose="02000503060000020004" pitchFamily="2" charset="0"/>
                  <a:ea typeface="Roboto"/>
                  <a:cs typeface="Roboto"/>
                  <a:sym typeface="Roboto"/>
                </a:rPr>
                <a:t> – zaduženi za svakodnevno upravljanje portfoliom deviznih rezervi </a:t>
              </a:r>
              <a:endParaRPr sz="1400" dirty="0">
                <a:latin typeface="Optima" panose="02000503060000020004" pitchFamily="2" charset="0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5" name="Google Shape;1473;p43">
            <a:extLst>
              <a:ext uri="{FF2B5EF4-FFF2-40B4-BE49-F238E27FC236}">
                <a16:creationId xmlns:a16="http://schemas.microsoft.com/office/drawing/2014/main" id="{3D4AD584-FF88-EC1E-0138-D1F796CDD739}"/>
              </a:ext>
            </a:extLst>
          </p:cNvPr>
          <p:cNvGrpSpPr/>
          <p:nvPr/>
        </p:nvGrpSpPr>
        <p:grpSpPr>
          <a:xfrm>
            <a:off x="1509259" y="2609935"/>
            <a:ext cx="2945768" cy="2796108"/>
            <a:chOff x="3050073" y="2420900"/>
            <a:chExt cx="2835918" cy="2561251"/>
          </a:xfrm>
        </p:grpSpPr>
        <p:cxnSp>
          <p:nvCxnSpPr>
            <p:cNvPr id="16" name="Google Shape;1474;p43">
              <a:extLst>
                <a:ext uri="{FF2B5EF4-FFF2-40B4-BE49-F238E27FC236}">
                  <a16:creationId xmlns:a16="http://schemas.microsoft.com/office/drawing/2014/main" id="{D6FD3DD0-B9F0-B4BE-7AEE-ADA6CAB3418D}"/>
                </a:ext>
              </a:extLst>
            </p:cNvPr>
            <p:cNvCxnSpPr/>
            <p:nvPr/>
          </p:nvCxnSpPr>
          <p:spPr>
            <a:xfrm>
              <a:off x="4572009" y="2753000"/>
              <a:ext cx="0" cy="100380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7" name="Google Shape;1475;p43">
              <a:extLst>
                <a:ext uri="{FF2B5EF4-FFF2-40B4-BE49-F238E27FC236}">
                  <a16:creationId xmlns:a16="http://schemas.microsoft.com/office/drawing/2014/main" id="{AA661BD1-50BE-EA68-443D-F5831E52F7A9}"/>
                </a:ext>
              </a:extLst>
            </p:cNvPr>
            <p:cNvSpPr/>
            <p:nvPr/>
          </p:nvSpPr>
          <p:spPr>
            <a:xfrm>
              <a:off x="3844209" y="2420900"/>
              <a:ext cx="1455600" cy="54000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2000" b="1" dirty="0">
                  <a:latin typeface="Optima" panose="02000503060000020004" pitchFamily="2" charset="0"/>
                  <a:sym typeface="Fira Sans Extra Condensed Medium"/>
                </a:rPr>
                <a:t>STRATEŠKI</a:t>
              </a:r>
              <a:endParaRPr sz="2000" b="1" dirty="0">
                <a:latin typeface="Optima" panose="02000503060000020004" pitchFamily="2" charset="0"/>
              </a:endParaRPr>
            </a:p>
          </p:txBody>
        </p:sp>
        <p:sp>
          <p:nvSpPr>
            <p:cNvPr id="18" name="Google Shape;1476;p43">
              <a:extLst>
                <a:ext uri="{FF2B5EF4-FFF2-40B4-BE49-F238E27FC236}">
                  <a16:creationId xmlns:a16="http://schemas.microsoft.com/office/drawing/2014/main" id="{AB5840D2-8031-00F8-F2EC-A55C7A5F6798}"/>
                </a:ext>
              </a:extLst>
            </p:cNvPr>
            <p:cNvSpPr txBox="1"/>
            <p:nvPr/>
          </p:nvSpPr>
          <p:spPr>
            <a:xfrm>
              <a:off x="3050073" y="3767928"/>
              <a:ext cx="2835918" cy="12142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r-Latn-RS" sz="1400" b="1" dirty="0">
                  <a:latin typeface="Optima" panose="02000503060000020004" pitchFamily="2" charset="0"/>
                  <a:ea typeface="Roboto"/>
                  <a:cs typeface="Roboto"/>
                  <a:sym typeface="Roboto"/>
                </a:rPr>
                <a:t>UPRAVNO VIJEĆE/ ODBOR </a:t>
              </a:r>
              <a:r>
                <a:rPr lang="sr-Latn-RS" sz="1400" dirty="0">
                  <a:latin typeface="Optima" panose="02000503060000020004" pitchFamily="2" charset="0"/>
                  <a:ea typeface="Roboto"/>
                  <a:cs typeface="Roboto"/>
                  <a:sym typeface="Roboto"/>
                </a:rPr>
                <a:t>najviši nivo upravljačke strukture – donošenje odluka o strateškoj alokaciji </a:t>
              </a:r>
              <a:endParaRPr sz="1400" dirty="0">
                <a:latin typeface="Optima" panose="02000503060000020004" pitchFamily="2" charset="0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8" name="Google Shape;1469;p43">
            <a:extLst>
              <a:ext uri="{FF2B5EF4-FFF2-40B4-BE49-F238E27FC236}">
                <a16:creationId xmlns:a16="http://schemas.microsoft.com/office/drawing/2014/main" id="{BEEF47D1-04A3-D9F4-58E7-9847880CA23D}"/>
              </a:ext>
            </a:extLst>
          </p:cNvPr>
          <p:cNvGrpSpPr/>
          <p:nvPr/>
        </p:nvGrpSpPr>
        <p:grpSpPr>
          <a:xfrm>
            <a:off x="4480035" y="3048563"/>
            <a:ext cx="2517284" cy="3126430"/>
            <a:chOff x="1922242" y="2783100"/>
            <a:chExt cx="2165590" cy="2319078"/>
          </a:xfrm>
        </p:grpSpPr>
        <p:cxnSp>
          <p:nvCxnSpPr>
            <p:cNvPr id="29" name="Google Shape;1470;p43">
              <a:extLst>
                <a:ext uri="{FF2B5EF4-FFF2-40B4-BE49-F238E27FC236}">
                  <a16:creationId xmlns:a16="http://schemas.microsoft.com/office/drawing/2014/main" id="{C926BEA3-04BA-34C1-F552-AE6E44C71299}"/>
                </a:ext>
              </a:extLst>
            </p:cNvPr>
            <p:cNvCxnSpPr/>
            <p:nvPr/>
          </p:nvCxnSpPr>
          <p:spPr>
            <a:xfrm>
              <a:off x="3005038" y="3115200"/>
              <a:ext cx="0" cy="641700"/>
            </a:xfrm>
            <a:prstGeom prst="straightConnector1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0" name="Google Shape;1471;p43">
              <a:extLst>
                <a:ext uri="{FF2B5EF4-FFF2-40B4-BE49-F238E27FC236}">
                  <a16:creationId xmlns:a16="http://schemas.microsoft.com/office/drawing/2014/main" id="{14B6771C-DE22-BF32-59E2-6FE2CDC1CC3F}"/>
                </a:ext>
              </a:extLst>
            </p:cNvPr>
            <p:cNvSpPr/>
            <p:nvPr/>
          </p:nvSpPr>
          <p:spPr>
            <a:xfrm>
              <a:off x="2277238" y="2783100"/>
              <a:ext cx="1455600" cy="4083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2000" b="1" dirty="0">
                  <a:latin typeface="Optima" panose="02000503060000020004" pitchFamily="2" charset="0"/>
                  <a:sym typeface="Fira Sans Extra Condensed Medium"/>
                </a:rPr>
                <a:t>TAKTIČKI</a:t>
              </a:r>
              <a:endParaRPr sz="2000" b="1" dirty="0">
                <a:latin typeface="Optima" panose="02000503060000020004" pitchFamily="2" charset="0"/>
              </a:endParaRPr>
            </a:p>
          </p:txBody>
        </p:sp>
        <p:sp>
          <p:nvSpPr>
            <p:cNvPr id="31" name="Google Shape;1472;p43">
              <a:extLst>
                <a:ext uri="{FF2B5EF4-FFF2-40B4-BE49-F238E27FC236}">
                  <a16:creationId xmlns:a16="http://schemas.microsoft.com/office/drawing/2014/main" id="{28BFA05F-3E91-2525-7C6F-BD409809885E}"/>
                </a:ext>
              </a:extLst>
            </p:cNvPr>
            <p:cNvSpPr txBox="1"/>
            <p:nvPr/>
          </p:nvSpPr>
          <p:spPr>
            <a:xfrm>
              <a:off x="1922242" y="3862290"/>
              <a:ext cx="2165590" cy="12398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r-Latn-RS" sz="1400" b="1" dirty="0">
                  <a:latin typeface="Optima" panose="02000503060000020004" pitchFamily="2" charset="0"/>
                  <a:ea typeface="Roboto"/>
                  <a:cs typeface="Roboto"/>
                  <a:sym typeface="Roboto"/>
                </a:rPr>
                <a:t>INVESTICIONI KOMITET </a:t>
              </a:r>
              <a:r>
                <a:rPr lang="sr-Latn-RS" sz="1400" dirty="0">
                  <a:latin typeface="Optima" panose="02000503060000020004" pitchFamily="2" charset="0"/>
                  <a:ea typeface="Roboto"/>
                  <a:cs typeface="Roboto"/>
                  <a:sym typeface="Roboto"/>
                </a:rPr>
                <a:t>– nadležan za implementaciju i nadziranje implementacije strateške alokacije</a:t>
              </a:r>
              <a:endParaRPr sz="1400" dirty="0">
                <a:latin typeface="Optima" panose="02000503060000020004" pitchFamily="2" charset="0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32" name="Google Shape;1460;p43">
            <a:extLst>
              <a:ext uri="{FF2B5EF4-FFF2-40B4-BE49-F238E27FC236}">
                <a16:creationId xmlns:a16="http://schemas.microsoft.com/office/drawing/2014/main" id="{21B70083-24F6-91B1-3DCE-4989955F69BB}"/>
              </a:ext>
            </a:extLst>
          </p:cNvPr>
          <p:cNvSpPr/>
          <p:nvPr/>
        </p:nvSpPr>
        <p:spPr>
          <a:xfrm rot="1860000">
            <a:off x="3822672" y="2045529"/>
            <a:ext cx="1560440" cy="1463979"/>
          </a:xfrm>
          <a:prstGeom prst="arc">
            <a:avLst>
              <a:gd name="adj1" fmla="val 10780397"/>
              <a:gd name="adj2" fmla="val 19331255"/>
            </a:avLst>
          </a:prstGeom>
          <a:noFill/>
          <a:ln w="9525" cap="flat" cmpd="sng">
            <a:solidFill>
              <a:srgbClr val="000000"/>
            </a:solidFill>
            <a:prstDash val="dash"/>
            <a:round/>
            <a:headEnd type="oval" w="sm" len="sm"/>
            <a:tailEnd type="stealth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1460;p43">
            <a:extLst>
              <a:ext uri="{FF2B5EF4-FFF2-40B4-BE49-F238E27FC236}">
                <a16:creationId xmlns:a16="http://schemas.microsoft.com/office/drawing/2014/main" id="{45E983CE-48CF-C1EF-1517-167C5274EE53}"/>
              </a:ext>
            </a:extLst>
          </p:cNvPr>
          <p:cNvSpPr/>
          <p:nvPr/>
        </p:nvSpPr>
        <p:spPr>
          <a:xfrm rot="1860000">
            <a:off x="6573451" y="2467461"/>
            <a:ext cx="1560440" cy="1463979"/>
          </a:xfrm>
          <a:prstGeom prst="arc">
            <a:avLst>
              <a:gd name="adj1" fmla="val 10780397"/>
              <a:gd name="adj2" fmla="val 19331255"/>
            </a:avLst>
          </a:prstGeom>
          <a:noFill/>
          <a:ln w="9525" cap="flat" cmpd="sng">
            <a:solidFill>
              <a:srgbClr val="000000"/>
            </a:solidFill>
            <a:prstDash val="dash"/>
            <a:round/>
            <a:headEnd type="oval" w="sm" len="sm"/>
            <a:tailEnd type="stealth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2491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8F46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0D9C3-2F3B-FDDD-650F-8B50B2195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255013"/>
                </a:solidFill>
                <a:latin typeface="Optima" panose="02000503060000020004" pitchFamily="2" charset="0"/>
              </a:rPr>
              <a:t>TRI CILJA UPRAVLJANJA DEVIZNIM REZERVAMA:</a:t>
            </a:r>
          </a:p>
        </p:txBody>
      </p:sp>
      <p:grpSp>
        <p:nvGrpSpPr>
          <p:cNvPr id="11" name="Google Shape;4043;p14">
            <a:extLst>
              <a:ext uri="{FF2B5EF4-FFF2-40B4-BE49-F238E27FC236}">
                <a16:creationId xmlns:a16="http://schemas.microsoft.com/office/drawing/2014/main" id="{02029EF2-3F03-FBED-CE52-5D3E245FB503}"/>
              </a:ext>
            </a:extLst>
          </p:cNvPr>
          <p:cNvGrpSpPr/>
          <p:nvPr/>
        </p:nvGrpSpPr>
        <p:grpSpPr>
          <a:xfrm>
            <a:off x="262717" y="2350702"/>
            <a:ext cx="720000" cy="684000"/>
            <a:chOff x="2685825" y="840375"/>
            <a:chExt cx="481900" cy="481825"/>
          </a:xfrm>
          <a:solidFill>
            <a:srgbClr val="002060"/>
          </a:solidFill>
        </p:grpSpPr>
        <p:sp>
          <p:nvSpPr>
            <p:cNvPr id="12" name="Google Shape;4044;p14">
              <a:extLst>
                <a:ext uri="{FF2B5EF4-FFF2-40B4-BE49-F238E27FC236}">
                  <a16:creationId xmlns:a16="http://schemas.microsoft.com/office/drawing/2014/main" id="{D4947640-3B0E-75C9-65C2-2FD61E7F0E11}"/>
                </a:ext>
              </a:extLst>
            </p:cNvPr>
            <p:cNvSpPr/>
            <p:nvPr/>
          </p:nvSpPr>
          <p:spPr>
            <a:xfrm>
              <a:off x="2685825" y="840375"/>
              <a:ext cx="481900" cy="481825"/>
            </a:xfrm>
            <a:custGeom>
              <a:avLst/>
              <a:gdLst/>
              <a:ahLst/>
              <a:cxnLst/>
              <a:rect l="l" t="t" r="r" b="b"/>
              <a:pathLst>
                <a:path w="19276" h="19273" extrusionOk="0">
                  <a:moveTo>
                    <a:pt x="9600" y="4592"/>
                  </a:moveTo>
                  <a:cubicBezTo>
                    <a:pt x="12403" y="4592"/>
                    <a:pt x="14683" y="6872"/>
                    <a:pt x="14683" y="9675"/>
                  </a:cubicBezTo>
                  <a:cubicBezTo>
                    <a:pt x="14683" y="12476"/>
                    <a:pt x="12403" y="14755"/>
                    <a:pt x="9600" y="14755"/>
                  </a:cubicBezTo>
                  <a:cubicBezTo>
                    <a:pt x="6799" y="14755"/>
                    <a:pt x="4520" y="12476"/>
                    <a:pt x="4520" y="9675"/>
                  </a:cubicBezTo>
                  <a:cubicBezTo>
                    <a:pt x="4520" y="6872"/>
                    <a:pt x="6799" y="4592"/>
                    <a:pt x="9600" y="4592"/>
                  </a:cubicBezTo>
                  <a:close/>
                  <a:moveTo>
                    <a:pt x="8471" y="0"/>
                  </a:moveTo>
                  <a:cubicBezTo>
                    <a:pt x="8212" y="0"/>
                    <a:pt x="7986" y="175"/>
                    <a:pt x="7923" y="428"/>
                  </a:cubicBezTo>
                  <a:lnTo>
                    <a:pt x="7691" y="1427"/>
                  </a:lnTo>
                  <a:cubicBezTo>
                    <a:pt x="6778" y="1635"/>
                    <a:pt x="5908" y="1993"/>
                    <a:pt x="5116" y="2490"/>
                  </a:cubicBezTo>
                  <a:lnTo>
                    <a:pt x="4300" y="2002"/>
                  </a:lnTo>
                  <a:cubicBezTo>
                    <a:pt x="4210" y="1949"/>
                    <a:pt x="4110" y="1922"/>
                    <a:pt x="4010" y="1922"/>
                  </a:cubicBezTo>
                  <a:cubicBezTo>
                    <a:pt x="3864" y="1922"/>
                    <a:pt x="3719" y="1978"/>
                    <a:pt x="3611" y="2087"/>
                  </a:cubicBezTo>
                  <a:lnTo>
                    <a:pt x="2015" y="3683"/>
                  </a:lnTo>
                  <a:cubicBezTo>
                    <a:pt x="1831" y="3866"/>
                    <a:pt x="1798" y="4153"/>
                    <a:pt x="1930" y="4372"/>
                  </a:cubicBezTo>
                  <a:lnTo>
                    <a:pt x="2418" y="5188"/>
                  </a:lnTo>
                  <a:cubicBezTo>
                    <a:pt x="1921" y="5980"/>
                    <a:pt x="1563" y="6851"/>
                    <a:pt x="1355" y="7766"/>
                  </a:cubicBezTo>
                  <a:lnTo>
                    <a:pt x="431" y="7995"/>
                  </a:lnTo>
                  <a:cubicBezTo>
                    <a:pt x="178" y="8058"/>
                    <a:pt x="0" y="8284"/>
                    <a:pt x="3" y="8546"/>
                  </a:cubicBezTo>
                  <a:lnTo>
                    <a:pt x="3" y="10804"/>
                  </a:lnTo>
                  <a:cubicBezTo>
                    <a:pt x="0" y="11060"/>
                    <a:pt x="178" y="11286"/>
                    <a:pt x="428" y="11349"/>
                  </a:cubicBezTo>
                  <a:lnTo>
                    <a:pt x="1352" y="11581"/>
                  </a:lnTo>
                  <a:cubicBezTo>
                    <a:pt x="1560" y="12494"/>
                    <a:pt x="1921" y="13364"/>
                    <a:pt x="2418" y="14159"/>
                  </a:cubicBezTo>
                  <a:lnTo>
                    <a:pt x="1927" y="14972"/>
                  </a:lnTo>
                  <a:cubicBezTo>
                    <a:pt x="1795" y="15195"/>
                    <a:pt x="1831" y="15478"/>
                    <a:pt x="2012" y="15662"/>
                  </a:cubicBezTo>
                  <a:lnTo>
                    <a:pt x="3611" y="17261"/>
                  </a:lnTo>
                  <a:cubicBezTo>
                    <a:pt x="3720" y="17368"/>
                    <a:pt x="3864" y="17424"/>
                    <a:pt x="4011" y="17424"/>
                  </a:cubicBezTo>
                  <a:cubicBezTo>
                    <a:pt x="4110" y="17424"/>
                    <a:pt x="4210" y="17398"/>
                    <a:pt x="4300" y="17345"/>
                  </a:cubicBezTo>
                  <a:lnTo>
                    <a:pt x="5113" y="16854"/>
                  </a:lnTo>
                  <a:cubicBezTo>
                    <a:pt x="5908" y="17351"/>
                    <a:pt x="6778" y="17712"/>
                    <a:pt x="7691" y="17920"/>
                  </a:cubicBezTo>
                  <a:lnTo>
                    <a:pt x="7923" y="18844"/>
                  </a:lnTo>
                  <a:cubicBezTo>
                    <a:pt x="7983" y="19094"/>
                    <a:pt x="8212" y="19272"/>
                    <a:pt x="8471" y="19272"/>
                  </a:cubicBezTo>
                  <a:lnTo>
                    <a:pt x="10729" y="19272"/>
                  </a:lnTo>
                  <a:cubicBezTo>
                    <a:pt x="10988" y="19272"/>
                    <a:pt x="11214" y="19097"/>
                    <a:pt x="11277" y="18844"/>
                  </a:cubicBezTo>
                  <a:lnTo>
                    <a:pt x="11509" y="17920"/>
                  </a:lnTo>
                  <a:cubicBezTo>
                    <a:pt x="12421" y="17712"/>
                    <a:pt x="13292" y="17354"/>
                    <a:pt x="14084" y="16857"/>
                  </a:cubicBezTo>
                  <a:lnTo>
                    <a:pt x="14900" y="17345"/>
                  </a:lnTo>
                  <a:cubicBezTo>
                    <a:pt x="14989" y="17399"/>
                    <a:pt x="15090" y="17425"/>
                    <a:pt x="15190" y="17425"/>
                  </a:cubicBezTo>
                  <a:cubicBezTo>
                    <a:pt x="15336" y="17425"/>
                    <a:pt x="15480" y="17369"/>
                    <a:pt x="15589" y="17261"/>
                  </a:cubicBezTo>
                  <a:lnTo>
                    <a:pt x="17185" y="15665"/>
                  </a:lnTo>
                  <a:cubicBezTo>
                    <a:pt x="17369" y="15481"/>
                    <a:pt x="17402" y="15195"/>
                    <a:pt x="17270" y="14975"/>
                  </a:cubicBezTo>
                  <a:lnTo>
                    <a:pt x="16782" y="14159"/>
                  </a:lnTo>
                  <a:cubicBezTo>
                    <a:pt x="17279" y="13367"/>
                    <a:pt x="17637" y="12497"/>
                    <a:pt x="17845" y="11584"/>
                  </a:cubicBezTo>
                  <a:lnTo>
                    <a:pt x="18844" y="11352"/>
                  </a:lnTo>
                  <a:cubicBezTo>
                    <a:pt x="19097" y="11289"/>
                    <a:pt x="19275" y="11063"/>
                    <a:pt x="19275" y="10804"/>
                  </a:cubicBezTo>
                  <a:lnTo>
                    <a:pt x="19275" y="8546"/>
                  </a:lnTo>
                  <a:cubicBezTo>
                    <a:pt x="19275" y="8287"/>
                    <a:pt x="19097" y="8061"/>
                    <a:pt x="18847" y="7998"/>
                  </a:cubicBezTo>
                  <a:lnTo>
                    <a:pt x="17848" y="7766"/>
                  </a:lnTo>
                  <a:cubicBezTo>
                    <a:pt x="17640" y="6854"/>
                    <a:pt x="17279" y="5983"/>
                    <a:pt x="16782" y="5188"/>
                  </a:cubicBezTo>
                  <a:lnTo>
                    <a:pt x="17273" y="4375"/>
                  </a:lnTo>
                  <a:cubicBezTo>
                    <a:pt x="17405" y="4153"/>
                    <a:pt x="17369" y="3869"/>
                    <a:pt x="17188" y="3686"/>
                  </a:cubicBezTo>
                  <a:lnTo>
                    <a:pt x="15589" y="2090"/>
                  </a:lnTo>
                  <a:cubicBezTo>
                    <a:pt x="15480" y="1980"/>
                    <a:pt x="15335" y="1923"/>
                    <a:pt x="15188" y="1923"/>
                  </a:cubicBezTo>
                  <a:cubicBezTo>
                    <a:pt x="15089" y="1923"/>
                    <a:pt x="14989" y="1949"/>
                    <a:pt x="14900" y="2002"/>
                  </a:cubicBezTo>
                  <a:lnTo>
                    <a:pt x="14087" y="2493"/>
                  </a:lnTo>
                  <a:cubicBezTo>
                    <a:pt x="13292" y="1996"/>
                    <a:pt x="12421" y="1635"/>
                    <a:pt x="11509" y="1427"/>
                  </a:cubicBezTo>
                  <a:lnTo>
                    <a:pt x="11277" y="428"/>
                  </a:lnTo>
                  <a:cubicBezTo>
                    <a:pt x="11217" y="178"/>
                    <a:pt x="10988" y="0"/>
                    <a:pt x="107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435D74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4045;p14">
              <a:extLst>
                <a:ext uri="{FF2B5EF4-FFF2-40B4-BE49-F238E27FC236}">
                  <a16:creationId xmlns:a16="http://schemas.microsoft.com/office/drawing/2014/main" id="{7690FB90-A046-F3BB-1BF6-FC3023BC90EE}"/>
                </a:ext>
              </a:extLst>
            </p:cNvPr>
            <p:cNvSpPr/>
            <p:nvPr/>
          </p:nvSpPr>
          <p:spPr>
            <a:xfrm>
              <a:off x="2819200" y="983400"/>
              <a:ext cx="205475" cy="197625"/>
            </a:xfrm>
            <a:custGeom>
              <a:avLst/>
              <a:gdLst/>
              <a:ahLst/>
              <a:cxnLst/>
              <a:rect l="l" t="t" r="r" b="b"/>
              <a:pathLst>
                <a:path w="8219" h="7905" extrusionOk="0">
                  <a:moveTo>
                    <a:pt x="4265" y="1129"/>
                  </a:moveTo>
                  <a:cubicBezTo>
                    <a:pt x="4629" y="1129"/>
                    <a:pt x="4996" y="1199"/>
                    <a:pt x="5346" y="1343"/>
                  </a:cubicBezTo>
                  <a:cubicBezTo>
                    <a:pt x="6400" y="1780"/>
                    <a:pt x="7089" y="2810"/>
                    <a:pt x="7089" y="3954"/>
                  </a:cubicBezTo>
                  <a:cubicBezTo>
                    <a:pt x="7086" y="5511"/>
                    <a:pt x="5825" y="6773"/>
                    <a:pt x="4265" y="6776"/>
                  </a:cubicBezTo>
                  <a:cubicBezTo>
                    <a:pt x="3124" y="6776"/>
                    <a:pt x="2094" y="6089"/>
                    <a:pt x="1657" y="5032"/>
                  </a:cubicBezTo>
                  <a:cubicBezTo>
                    <a:pt x="1221" y="3978"/>
                    <a:pt x="1461" y="2765"/>
                    <a:pt x="2268" y="1958"/>
                  </a:cubicBezTo>
                  <a:cubicBezTo>
                    <a:pt x="2808" y="1416"/>
                    <a:pt x="3530" y="1129"/>
                    <a:pt x="4265" y="1129"/>
                  </a:cubicBezTo>
                  <a:close/>
                  <a:moveTo>
                    <a:pt x="4265" y="0"/>
                  </a:moveTo>
                  <a:cubicBezTo>
                    <a:pt x="2666" y="0"/>
                    <a:pt x="1227" y="964"/>
                    <a:pt x="612" y="2440"/>
                  </a:cubicBezTo>
                  <a:cubicBezTo>
                    <a:pt x="1" y="3918"/>
                    <a:pt x="341" y="5616"/>
                    <a:pt x="1470" y="6749"/>
                  </a:cubicBezTo>
                  <a:cubicBezTo>
                    <a:pt x="2226" y="7504"/>
                    <a:pt x="3237" y="7905"/>
                    <a:pt x="4265" y="7905"/>
                  </a:cubicBezTo>
                  <a:cubicBezTo>
                    <a:pt x="4774" y="7905"/>
                    <a:pt x="5288" y="7806"/>
                    <a:pt x="5777" y="7604"/>
                  </a:cubicBezTo>
                  <a:cubicBezTo>
                    <a:pt x="7255" y="6993"/>
                    <a:pt x="8219" y="5550"/>
                    <a:pt x="8219" y="3954"/>
                  </a:cubicBezTo>
                  <a:cubicBezTo>
                    <a:pt x="8216" y="1771"/>
                    <a:pt x="6448" y="3"/>
                    <a:pt x="42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435D74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AC9A343B-B5E0-84FC-F450-3F7997C9B7CA}"/>
              </a:ext>
            </a:extLst>
          </p:cNvPr>
          <p:cNvSpPr txBox="1"/>
          <p:nvPr/>
        </p:nvSpPr>
        <p:spPr>
          <a:xfrm>
            <a:off x="1128097" y="1866359"/>
            <a:ext cx="514287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255013"/>
                </a:solidFill>
                <a:latin typeface="Optima" panose="02000503060000020004" pitchFamily="2" charset="0"/>
              </a:rPr>
              <a:t>SIGURNOST</a:t>
            </a:r>
          </a:p>
          <a:p>
            <a:r>
              <a:rPr lang="en-US" sz="2000" dirty="0">
                <a:solidFill>
                  <a:srgbClr val="255013"/>
                </a:solidFill>
                <a:latin typeface="Optima" panose="02000503060000020004" pitchFamily="2" charset="0"/>
              </a:rPr>
              <a:t> – </a:t>
            </a:r>
            <a:r>
              <a:rPr lang="en-US" sz="2000" dirty="0" err="1">
                <a:solidFill>
                  <a:srgbClr val="255013"/>
                </a:solidFill>
                <a:latin typeface="Optima" panose="02000503060000020004" pitchFamily="2" charset="0"/>
              </a:rPr>
              <a:t>upravljanje</a:t>
            </a:r>
            <a:r>
              <a:rPr lang="en-US" sz="2000" dirty="0">
                <a:solidFill>
                  <a:srgbClr val="255013"/>
                </a:solidFill>
                <a:latin typeface="Optima" panose="02000503060000020004" pitchFamily="2" charset="0"/>
              </a:rPr>
              <a:t> </a:t>
            </a:r>
            <a:r>
              <a:rPr lang="en-US" sz="2000" dirty="0" err="1">
                <a:solidFill>
                  <a:srgbClr val="255013"/>
                </a:solidFill>
                <a:latin typeface="Optima" panose="02000503060000020004" pitchFamily="2" charset="0"/>
              </a:rPr>
              <a:t>i</a:t>
            </a:r>
            <a:r>
              <a:rPr lang="en-US" sz="2000" dirty="0">
                <a:solidFill>
                  <a:srgbClr val="255013"/>
                </a:solidFill>
                <a:latin typeface="Optima" panose="02000503060000020004" pitchFamily="2" charset="0"/>
              </a:rPr>
              <a:t> </a:t>
            </a:r>
            <a:r>
              <a:rPr lang="en-US" sz="2000" dirty="0" err="1">
                <a:solidFill>
                  <a:srgbClr val="255013"/>
                </a:solidFill>
                <a:latin typeface="Optima" panose="02000503060000020004" pitchFamily="2" charset="0"/>
              </a:rPr>
              <a:t>kontrolisanje</a:t>
            </a:r>
            <a:r>
              <a:rPr lang="en-US" sz="2000" dirty="0">
                <a:solidFill>
                  <a:srgbClr val="255013"/>
                </a:solidFill>
                <a:latin typeface="Optima" panose="02000503060000020004" pitchFamily="2" charset="0"/>
              </a:rPr>
              <a:t> </a:t>
            </a:r>
            <a:r>
              <a:rPr lang="en-US" sz="2000" dirty="0" err="1">
                <a:solidFill>
                  <a:srgbClr val="255013"/>
                </a:solidFill>
                <a:latin typeface="Optima" panose="02000503060000020004" pitchFamily="2" charset="0"/>
              </a:rPr>
              <a:t>rizika</a:t>
            </a:r>
            <a:r>
              <a:rPr lang="en-US" sz="2000" dirty="0">
                <a:solidFill>
                  <a:srgbClr val="255013"/>
                </a:solidFill>
                <a:latin typeface="Optima" panose="02000503060000020004" pitchFamily="2" charset="0"/>
              </a:rPr>
              <a:t> </a:t>
            </a:r>
            <a:r>
              <a:rPr lang="en-US" sz="2000" dirty="0" err="1">
                <a:solidFill>
                  <a:srgbClr val="255013"/>
                </a:solidFill>
                <a:latin typeface="Optima" panose="02000503060000020004" pitchFamily="2" charset="0"/>
              </a:rPr>
              <a:t>sa</a:t>
            </a:r>
            <a:r>
              <a:rPr lang="en-US" sz="2000" dirty="0">
                <a:solidFill>
                  <a:srgbClr val="255013"/>
                </a:solidFill>
                <a:latin typeface="Optima" panose="02000503060000020004" pitchFamily="2" charset="0"/>
              </a:rPr>
              <a:t> </a:t>
            </a:r>
            <a:r>
              <a:rPr lang="en-US" sz="2000" dirty="0" err="1">
                <a:solidFill>
                  <a:srgbClr val="255013"/>
                </a:solidFill>
                <a:latin typeface="Optima" panose="02000503060000020004" pitchFamily="2" charset="0"/>
              </a:rPr>
              <a:t>ciljem</a:t>
            </a:r>
            <a:r>
              <a:rPr lang="en-US" sz="2000" dirty="0">
                <a:solidFill>
                  <a:srgbClr val="255013"/>
                </a:solidFill>
                <a:latin typeface="Optima" panose="02000503060000020004" pitchFamily="2" charset="0"/>
              </a:rPr>
              <a:t> </a:t>
            </a:r>
            <a:r>
              <a:rPr lang="en-US" sz="2000" dirty="0" err="1">
                <a:solidFill>
                  <a:srgbClr val="255013"/>
                </a:solidFill>
                <a:latin typeface="Optima" panose="02000503060000020004" pitchFamily="2" charset="0"/>
              </a:rPr>
              <a:t>sigurnosti</a:t>
            </a:r>
            <a:r>
              <a:rPr lang="en-US" sz="2000" dirty="0">
                <a:solidFill>
                  <a:srgbClr val="255013"/>
                </a:solidFill>
                <a:latin typeface="Optima" panose="02000503060000020004" pitchFamily="2" charset="0"/>
              </a:rPr>
              <a:t> </a:t>
            </a:r>
            <a:r>
              <a:rPr lang="en-US" sz="2000" dirty="0" err="1">
                <a:solidFill>
                  <a:srgbClr val="255013"/>
                </a:solidFill>
                <a:latin typeface="Optima" panose="02000503060000020004" pitchFamily="2" charset="0"/>
              </a:rPr>
              <a:t>deviznih</a:t>
            </a:r>
            <a:r>
              <a:rPr lang="en-US" sz="2000" dirty="0">
                <a:solidFill>
                  <a:srgbClr val="255013"/>
                </a:solidFill>
                <a:latin typeface="Optima" panose="02000503060000020004" pitchFamily="2" charset="0"/>
              </a:rPr>
              <a:t> </a:t>
            </a:r>
            <a:r>
              <a:rPr lang="en-US" sz="2000" dirty="0" err="1">
                <a:solidFill>
                  <a:srgbClr val="255013"/>
                </a:solidFill>
                <a:latin typeface="Optima" panose="02000503060000020004" pitchFamily="2" charset="0"/>
              </a:rPr>
              <a:t>rezervi</a:t>
            </a:r>
            <a:r>
              <a:rPr lang="en-US" sz="2000" dirty="0">
                <a:solidFill>
                  <a:srgbClr val="255013"/>
                </a:solidFill>
                <a:latin typeface="Optima" panose="02000503060000020004" pitchFamily="2" charset="0"/>
              </a:rPr>
              <a:t> za </a:t>
            </a:r>
            <a:r>
              <a:rPr lang="en-US" sz="2000" dirty="0" err="1">
                <a:solidFill>
                  <a:srgbClr val="255013"/>
                </a:solidFill>
                <a:latin typeface="Optima" panose="02000503060000020004" pitchFamily="2" charset="0"/>
              </a:rPr>
              <a:t>ispunjenje</a:t>
            </a:r>
            <a:r>
              <a:rPr lang="en-US" sz="2000" dirty="0">
                <a:solidFill>
                  <a:srgbClr val="255013"/>
                </a:solidFill>
                <a:latin typeface="Optima" panose="02000503060000020004" pitchFamily="2" charset="0"/>
              </a:rPr>
              <a:t> </a:t>
            </a:r>
            <a:r>
              <a:rPr lang="en-US" sz="2000" dirty="0" err="1">
                <a:solidFill>
                  <a:srgbClr val="255013"/>
                </a:solidFill>
                <a:latin typeface="Optima" panose="02000503060000020004" pitchFamily="2" charset="0"/>
              </a:rPr>
              <a:t>svojih</a:t>
            </a:r>
            <a:r>
              <a:rPr lang="en-US" sz="2000" dirty="0">
                <a:solidFill>
                  <a:srgbClr val="255013"/>
                </a:solidFill>
                <a:latin typeface="Optima" panose="02000503060000020004" pitchFamily="2" charset="0"/>
              </a:rPr>
              <a:t> </a:t>
            </a:r>
            <a:r>
              <a:rPr lang="en-US" sz="2000" dirty="0" err="1">
                <a:solidFill>
                  <a:srgbClr val="255013"/>
                </a:solidFill>
                <a:latin typeface="Optima" panose="02000503060000020004" pitchFamily="2" charset="0"/>
              </a:rPr>
              <a:t>definisanih</a:t>
            </a:r>
            <a:r>
              <a:rPr lang="en-US" sz="2000" dirty="0">
                <a:solidFill>
                  <a:srgbClr val="255013"/>
                </a:solidFill>
                <a:latin typeface="Optima" panose="02000503060000020004" pitchFamily="2" charset="0"/>
              </a:rPr>
              <a:t> </a:t>
            </a:r>
            <a:r>
              <a:rPr lang="en-US" sz="2000" dirty="0" err="1">
                <a:solidFill>
                  <a:srgbClr val="255013"/>
                </a:solidFill>
                <a:latin typeface="Optima" panose="02000503060000020004" pitchFamily="2" charset="0"/>
              </a:rPr>
              <a:t>funkcija</a:t>
            </a:r>
            <a:r>
              <a:rPr lang="en-US" sz="2000" dirty="0">
                <a:solidFill>
                  <a:srgbClr val="255013"/>
                </a:solidFill>
                <a:latin typeface="Optima" panose="02000503060000020004" pitchFamily="2" charset="0"/>
              </a:rPr>
              <a:t> </a:t>
            </a:r>
            <a:r>
              <a:rPr lang="en-US" sz="2000" dirty="0" err="1">
                <a:solidFill>
                  <a:srgbClr val="255013"/>
                </a:solidFill>
                <a:latin typeface="Optima" panose="02000503060000020004" pitchFamily="2" charset="0"/>
              </a:rPr>
              <a:t>i</a:t>
            </a:r>
            <a:r>
              <a:rPr lang="en-US" sz="2000" dirty="0">
                <a:solidFill>
                  <a:srgbClr val="255013"/>
                </a:solidFill>
                <a:latin typeface="Optima" panose="02000503060000020004" pitchFamily="2" charset="0"/>
              </a:rPr>
              <a:t> </a:t>
            </a:r>
            <a:r>
              <a:rPr lang="en-US" sz="2000" dirty="0" err="1">
                <a:solidFill>
                  <a:srgbClr val="255013"/>
                </a:solidFill>
                <a:latin typeface="Optima" panose="02000503060000020004" pitchFamily="2" charset="0"/>
              </a:rPr>
              <a:t>očuvanje</a:t>
            </a:r>
            <a:r>
              <a:rPr lang="en-US" sz="2000" dirty="0">
                <a:solidFill>
                  <a:srgbClr val="255013"/>
                </a:solidFill>
                <a:latin typeface="Optima" panose="02000503060000020004" pitchFamily="2" charset="0"/>
              </a:rPr>
              <a:t> </a:t>
            </a:r>
            <a:r>
              <a:rPr lang="en-US" sz="2000" dirty="0" err="1">
                <a:solidFill>
                  <a:srgbClr val="255013"/>
                </a:solidFill>
                <a:latin typeface="Optima" panose="02000503060000020004" pitchFamily="2" charset="0"/>
              </a:rPr>
              <a:t>vrijednosti</a:t>
            </a:r>
            <a:endParaRPr lang="en-US" sz="2000" dirty="0">
              <a:solidFill>
                <a:srgbClr val="255013"/>
              </a:solidFill>
              <a:latin typeface="Optima" panose="02000503060000020004" pitchFamily="2" charset="0"/>
            </a:endParaRPr>
          </a:p>
          <a:p>
            <a:endParaRPr lang="en-US" sz="2000" dirty="0">
              <a:solidFill>
                <a:srgbClr val="255013"/>
              </a:solidFill>
              <a:latin typeface="Optima" panose="02000503060000020004" pitchFamily="2" charset="0"/>
            </a:endParaRPr>
          </a:p>
          <a:p>
            <a:r>
              <a:rPr lang="en-US" sz="2000" dirty="0">
                <a:solidFill>
                  <a:srgbClr val="255013"/>
                </a:solidFill>
                <a:latin typeface="Optima" panose="02000503060000020004" pitchFamily="2" charset="0"/>
              </a:rPr>
              <a:t>LIKVIDNOST</a:t>
            </a:r>
          </a:p>
          <a:p>
            <a:r>
              <a:rPr lang="en-US" sz="2000" dirty="0">
                <a:solidFill>
                  <a:srgbClr val="255013"/>
                </a:solidFill>
                <a:latin typeface="Optima" panose="02000503060000020004" pitchFamily="2" charset="0"/>
              </a:rPr>
              <a:t> –  </a:t>
            </a:r>
            <a:r>
              <a:rPr lang="en-US" sz="2000" dirty="0" err="1">
                <a:solidFill>
                  <a:srgbClr val="255013"/>
                </a:solidFill>
                <a:latin typeface="Optima" panose="02000503060000020004" pitchFamily="2" charset="0"/>
              </a:rPr>
              <a:t>Osiguranje</a:t>
            </a:r>
            <a:r>
              <a:rPr lang="en-US" sz="2000" dirty="0">
                <a:solidFill>
                  <a:srgbClr val="255013"/>
                </a:solidFill>
                <a:latin typeface="Optima" panose="02000503060000020004" pitchFamily="2" charset="0"/>
              </a:rPr>
              <a:t> </a:t>
            </a:r>
            <a:r>
              <a:rPr lang="en-US" sz="2000" dirty="0" err="1">
                <a:solidFill>
                  <a:srgbClr val="255013"/>
                </a:solidFill>
                <a:latin typeface="Optima" panose="02000503060000020004" pitchFamily="2" charset="0"/>
              </a:rPr>
              <a:t>dovoljne</a:t>
            </a:r>
            <a:r>
              <a:rPr lang="en-US" sz="2000" dirty="0">
                <a:solidFill>
                  <a:srgbClr val="255013"/>
                </a:solidFill>
                <a:latin typeface="Optima" panose="02000503060000020004" pitchFamily="2" charset="0"/>
              </a:rPr>
              <a:t> </a:t>
            </a:r>
            <a:r>
              <a:rPr lang="en-US" sz="2000" dirty="0" err="1">
                <a:solidFill>
                  <a:srgbClr val="255013"/>
                </a:solidFill>
                <a:latin typeface="Optima" panose="02000503060000020004" pitchFamily="2" charset="0"/>
              </a:rPr>
              <a:t>količine</a:t>
            </a:r>
            <a:r>
              <a:rPr lang="en-US" sz="2000" dirty="0">
                <a:solidFill>
                  <a:srgbClr val="255013"/>
                </a:solidFill>
                <a:latin typeface="Optima" panose="02000503060000020004" pitchFamily="2" charset="0"/>
              </a:rPr>
              <a:t> </a:t>
            </a:r>
            <a:r>
              <a:rPr lang="en-US" sz="2000" dirty="0" err="1">
                <a:solidFill>
                  <a:srgbClr val="255013"/>
                </a:solidFill>
                <a:latin typeface="Optima" panose="02000503060000020004" pitchFamily="2" charset="0"/>
              </a:rPr>
              <a:t>likvidnih</a:t>
            </a:r>
            <a:r>
              <a:rPr lang="en-US" sz="2000" dirty="0">
                <a:solidFill>
                  <a:srgbClr val="255013"/>
                </a:solidFill>
                <a:latin typeface="Optima" panose="02000503060000020004" pitchFamily="2" charset="0"/>
              </a:rPr>
              <a:t> </a:t>
            </a:r>
            <a:r>
              <a:rPr lang="en-US" sz="2000" dirty="0" err="1">
                <a:solidFill>
                  <a:srgbClr val="255013"/>
                </a:solidFill>
                <a:latin typeface="Optima" panose="02000503060000020004" pitchFamily="2" charset="0"/>
              </a:rPr>
              <a:t>sredstava</a:t>
            </a:r>
            <a:r>
              <a:rPr lang="en-US" sz="2000" dirty="0">
                <a:solidFill>
                  <a:srgbClr val="255013"/>
                </a:solidFill>
                <a:latin typeface="Optima" panose="02000503060000020004" pitchFamily="2" charset="0"/>
              </a:rPr>
              <a:t> za </a:t>
            </a:r>
            <a:r>
              <a:rPr lang="en-US" sz="2000" dirty="0" err="1">
                <a:solidFill>
                  <a:srgbClr val="255013"/>
                </a:solidFill>
                <a:latin typeface="Optima" panose="02000503060000020004" pitchFamily="2" charset="0"/>
              </a:rPr>
              <a:t>zadovoljenje</a:t>
            </a:r>
            <a:r>
              <a:rPr lang="en-US" sz="2000" dirty="0">
                <a:solidFill>
                  <a:srgbClr val="255013"/>
                </a:solidFill>
                <a:latin typeface="Optima" panose="02000503060000020004" pitchFamily="2" charset="0"/>
              </a:rPr>
              <a:t> </a:t>
            </a:r>
            <a:r>
              <a:rPr lang="en-US" sz="2000" dirty="0" err="1">
                <a:solidFill>
                  <a:srgbClr val="255013"/>
                </a:solidFill>
                <a:latin typeface="Optima" panose="02000503060000020004" pitchFamily="2" charset="0"/>
              </a:rPr>
              <a:t>operativnih</a:t>
            </a:r>
            <a:r>
              <a:rPr lang="en-US" sz="2000" dirty="0">
                <a:solidFill>
                  <a:srgbClr val="255013"/>
                </a:solidFill>
                <a:latin typeface="Optima" panose="02000503060000020004" pitchFamily="2" charset="0"/>
              </a:rPr>
              <a:t> </a:t>
            </a:r>
            <a:r>
              <a:rPr lang="en-US" sz="2000" dirty="0" err="1">
                <a:solidFill>
                  <a:srgbClr val="255013"/>
                </a:solidFill>
                <a:latin typeface="Optima" panose="02000503060000020004" pitchFamily="2" charset="0"/>
              </a:rPr>
              <a:t>ciljeva</a:t>
            </a:r>
            <a:r>
              <a:rPr lang="en-US" sz="2000" dirty="0">
                <a:solidFill>
                  <a:srgbClr val="255013"/>
                </a:solidFill>
                <a:latin typeface="Optima" panose="02000503060000020004" pitchFamily="2" charset="0"/>
              </a:rPr>
              <a:t> </a:t>
            </a:r>
            <a:r>
              <a:rPr lang="en-US" sz="2000" dirty="0" err="1">
                <a:solidFill>
                  <a:srgbClr val="255013"/>
                </a:solidFill>
                <a:latin typeface="Optima" panose="02000503060000020004" pitchFamily="2" charset="0"/>
              </a:rPr>
              <a:t>monetarne</a:t>
            </a:r>
            <a:r>
              <a:rPr lang="en-US" sz="2000" dirty="0">
                <a:solidFill>
                  <a:srgbClr val="255013"/>
                </a:solidFill>
                <a:latin typeface="Optima" panose="02000503060000020004" pitchFamily="2" charset="0"/>
              </a:rPr>
              <a:t> </a:t>
            </a:r>
            <a:r>
              <a:rPr lang="en-US" sz="2000" dirty="0" err="1">
                <a:solidFill>
                  <a:srgbClr val="255013"/>
                </a:solidFill>
                <a:latin typeface="Optima" panose="02000503060000020004" pitchFamily="2" charset="0"/>
              </a:rPr>
              <a:t>politike</a:t>
            </a:r>
            <a:endParaRPr lang="en-US" sz="2000" dirty="0">
              <a:solidFill>
                <a:srgbClr val="255013"/>
              </a:solidFill>
              <a:latin typeface="Optima" panose="02000503060000020004" pitchFamily="2" charset="0"/>
            </a:endParaRPr>
          </a:p>
          <a:p>
            <a:endParaRPr lang="en-US" sz="2000" dirty="0">
              <a:solidFill>
                <a:srgbClr val="255013"/>
              </a:solidFill>
              <a:latin typeface="Optima" panose="02000503060000020004" pitchFamily="2" charset="0"/>
            </a:endParaRPr>
          </a:p>
          <a:p>
            <a:r>
              <a:rPr lang="en-US" sz="2000" dirty="0">
                <a:solidFill>
                  <a:srgbClr val="255013"/>
                </a:solidFill>
                <a:latin typeface="Optima" panose="02000503060000020004" pitchFamily="2" charset="0"/>
              </a:rPr>
              <a:t>PROFITABILNOST</a:t>
            </a:r>
          </a:p>
          <a:p>
            <a:r>
              <a:rPr lang="en-US" sz="2000" dirty="0">
                <a:solidFill>
                  <a:srgbClr val="255013"/>
                </a:solidFill>
                <a:latin typeface="Optima" panose="02000503060000020004" pitchFamily="2" charset="0"/>
              </a:rPr>
              <a:t>– </a:t>
            </a:r>
            <a:r>
              <a:rPr lang="en-US" sz="2000" dirty="0" err="1">
                <a:solidFill>
                  <a:srgbClr val="255013"/>
                </a:solidFill>
                <a:latin typeface="Optima" panose="02000503060000020004" pitchFamily="2" charset="0"/>
              </a:rPr>
              <a:t>generisanje</a:t>
            </a:r>
            <a:r>
              <a:rPr lang="en-US" sz="2000" dirty="0">
                <a:solidFill>
                  <a:srgbClr val="255013"/>
                </a:solidFill>
                <a:latin typeface="Optima" panose="02000503060000020004" pitchFamily="2" charset="0"/>
              </a:rPr>
              <a:t> </a:t>
            </a:r>
            <a:r>
              <a:rPr lang="en-US" sz="2000" dirty="0" err="1">
                <a:solidFill>
                  <a:srgbClr val="255013"/>
                </a:solidFill>
                <a:latin typeface="Optima" panose="02000503060000020004" pitchFamily="2" charset="0"/>
              </a:rPr>
              <a:t>razumnih</a:t>
            </a:r>
            <a:r>
              <a:rPr lang="en-US" sz="2000" dirty="0">
                <a:solidFill>
                  <a:srgbClr val="255013"/>
                </a:solidFill>
                <a:latin typeface="Optima" panose="02000503060000020004" pitchFamily="2" charset="0"/>
              </a:rPr>
              <a:t> </a:t>
            </a:r>
            <a:r>
              <a:rPr lang="en-US" sz="2000" dirty="0" err="1">
                <a:solidFill>
                  <a:srgbClr val="255013"/>
                </a:solidFill>
                <a:latin typeface="Optima" panose="02000503060000020004" pitchFamily="2" charset="0"/>
              </a:rPr>
              <a:t>prinosa</a:t>
            </a:r>
            <a:r>
              <a:rPr lang="en-US" sz="2000" dirty="0">
                <a:solidFill>
                  <a:srgbClr val="255013"/>
                </a:solidFill>
                <a:latin typeface="Optima" panose="02000503060000020004" pitchFamily="2" charset="0"/>
              </a:rPr>
              <a:t> </a:t>
            </a:r>
            <a:r>
              <a:rPr lang="en-US" sz="2000" dirty="0" err="1">
                <a:solidFill>
                  <a:srgbClr val="255013"/>
                </a:solidFill>
                <a:latin typeface="Optima" panose="02000503060000020004" pitchFamily="2" charset="0"/>
              </a:rPr>
              <a:t>na</a:t>
            </a:r>
            <a:r>
              <a:rPr lang="en-US" sz="2000" dirty="0">
                <a:solidFill>
                  <a:srgbClr val="255013"/>
                </a:solidFill>
                <a:latin typeface="Optima" panose="02000503060000020004" pitchFamily="2" charset="0"/>
              </a:rPr>
              <a:t> </a:t>
            </a:r>
            <a:r>
              <a:rPr lang="en-US" sz="2000" dirty="0" err="1">
                <a:solidFill>
                  <a:srgbClr val="255013"/>
                </a:solidFill>
                <a:latin typeface="Optima" panose="02000503060000020004" pitchFamily="2" charset="0"/>
              </a:rPr>
              <a:t>uložena</a:t>
            </a:r>
            <a:r>
              <a:rPr lang="en-US" sz="2000" dirty="0">
                <a:solidFill>
                  <a:srgbClr val="255013"/>
                </a:solidFill>
                <a:latin typeface="Optima" panose="02000503060000020004" pitchFamily="2" charset="0"/>
              </a:rPr>
              <a:t> </a:t>
            </a:r>
            <a:r>
              <a:rPr lang="en-US" sz="2000" dirty="0" err="1">
                <a:solidFill>
                  <a:srgbClr val="255013"/>
                </a:solidFill>
                <a:latin typeface="Optima" panose="02000503060000020004" pitchFamily="2" charset="0"/>
              </a:rPr>
              <a:t>sredstva</a:t>
            </a:r>
            <a:r>
              <a:rPr lang="en-US" sz="2000" dirty="0">
                <a:solidFill>
                  <a:srgbClr val="255013"/>
                </a:solidFill>
                <a:latin typeface="Optima" panose="02000503060000020004" pitchFamily="2" charset="0"/>
              </a:rPr>
              <a:t> </a:t>
            </a:r>
            <a:r>
              <a:rPr lang="en-US" sz="2000" dirty="0" err="1">
                <a:solidFill>
                  <a:srgbClr val="255013"/>
                </a:solidFill>
                <a:latin typeface="Optima" panose="02000503060000020004" pitchFamily="2" charset="0"/>
              </a:rPr>
              <a:t>prilagodjenih</a:t>
            </a:r>
            <a:r>
              <a:rPr lang="en-US" sz="2000" dirty="0">
                <a:solidFill>
                  <a:srgbClr val="255013"/>
                </a:solidFill>
                <a:latin typeface="Optima" panose="02000503060000020004" pitchFamily="2" charset="0"/>
              </a:rPr>
              <a:t> </a:t>
            </a:r>
            <a:r>
              <a:rPr lang="en-US" sz="2000" dirty="0" err="1">
                <a:solidFill>
                  <a:srgbClr val="255013"/>
                </a:solidFill>
                <a:latin typeface="Optima" panose="02000503060000020004" pitchFamily="2" charset="0"/>
              </a:rPr>
              <a:t>riziku</a:t>
            </a:r>
            <a:r>
              <a:rPr lang="en-US" sz="2000" dirty="0">
                <a:solidFill>
                  <a:srgbClr val="255013"/>
                </a:solidFill>
                <a:latin typeface="Optima" panose="02000503060000020004" pitchFamily="2" charset="0"/>
              </a:rPr>
              <a:t> u </a:t>
            </a:r>
            <a:r>
              <a:rPr lang="en-US" sz="2000" dirty="0" err="1">
                <a:solidFill>
                  <a:srgbClr val="255013"/>
                </a:solidFill>
                <a:latin typeface="Optima" panose="02000503060000020004" pitchFamily="2" charset="0"/>
              </a:rPr>
              <a:t>srednjoročnom</a:t>
            </a:r>
            <a:r>
              <a:rPr lang="en-US" sz="2000" dirty="0">
                <a:solidFill>
                  <a:srgbClr val="255013"/>
                </a:solidFill>
                <a:latin typeface="Optima" panose="02000503060000020004" pitchFamily="2" charset="0"/>
              </a:rPr>
              <a:t> do </a:t>
            </a:r>
            <a:r>
              <a:rPr lang="en-US" sz="2000" dirty="0" err="1">
                <a:solidFill>
                  <a:srgbClr val="255013"/>
                </a:solidFill>
                <a:latin typeface="Optima" panose="02000503060000020004" pitchFamily="2" charset="0"/>
              </a:rPr>
              <a:t>dugoročnom</a:t>
            </a:r>
            <a:r>
              <a:rPr lang="en-US" sz="2000" dirty="0">
                <a:solidFill>
                  <a:srgbClr val="255013"/>
                </a:solidFill>
                <a:latin typeface="Optima" panose="02000503060000020004" pitchFamily="2" charset="0"/>
              </a:rPr>
              <a:t> </a:t>
            </a:r>
            <a:r>
              <a:rPr lang="en-US" sz="2000" dirty="0" err="1">
                <a:solidFill>
                  <a:srgbClr val="255013"/>
                </a:solidFill>
                <a:latin typeface="Optima" panose="02000503060000020004" pitchFamily="2" charset="0"/>
              </a:rPr>
              <a:t>periodu</a:t>
            </a:r>
            <a:endParaRPr lang="en-US" sz="2000" dirty="0">
              <a:solidFill>
                <a:srgbClr val="255013"/>
              </a:solidFill>
              <a:latin typeface="Optima" panose="02000503060000020004" pitchFamily="2" charset="0"/>
            </a:endParaRPr>
          </a:p>
        </p:txBody>
      </p:sp>
      <p:sp>
        <p:nvSpPr>
          <p:cNvPr id="15" name="Google Shape;4812;p16">
            <a:extLst>
              <a:ext uri="{FF2B5EF4-FFF2-40B4-BE49-F238E27FC236}">
                <a16:creationId xmlns:a16="http://schemas.microsoft.com/office/drawing/2014/main" id="{34B9C0A5-094F-8705-36F7-FF82FC55F631}"/>
              </a:ext>
            </a:extLst>
          </p:cNvPr>
          <p:cNvSpPr/>
          <p:nvPr/>
        </p:nvSpPr>
        <p:spPr>
          <a:xfrm>
            <a:off x="255987" y="3823299"/>
            <a:ext cx="719003" cy="648000"/>
          </a:xfrm>
          <a:custGeom>
            <a:avLst/>
            <a:gdLst/>
            <a:ahLst/>
            <a:cxnLst/>
            <a:rect l="l" t="t" r="r" b="b"/>
            <a:pathLst>
              <a:path w="12665" h="9893" extrusionOk="0">
                <a:moveTo>
                  <a:pt x="8538" y="2458"/>
                </a:moveTo>
                <a:cubicBezTo>
                  <a:pt x="8758" y="2458"/>
                  <a:pt x="8916" y="2678"/>
                  <a:pt x="8916" y="2899"/>
                </a:cubicBezTo>
                <a:lnTo>
                  <a:pt x="8916" y="4569"/>
                </a:lnTo>
                <a:cubicBezTo>
                  <a:pt x="8916" y="4789"/>
                  <a:pt x="8727" y="4978"/>
                  <a:pt x="8538" y="4978"/>
                </a:cubicBezTo>
                <a:cubicBezTo>
                  <a:pt x="8349" y="4978"/>
                  <a:pt x="8128" y="4789"/>
                  <a:pt x="8128" y="4569"/>
                </a:cubicBezTo>
                <a:lnTo>
                  <a:pt x="8128" y="3875"/>
                </a:lnTo>
                <a:lnTo>
                  <a:pt x="6364" y="5671"/>
                </a:lnTo>
                <a:cubicBezTo>
                  <a:pt x="6285" y="5750"/>
                  <a:pt x="6175" y="5789"/>
                  <a:pt x="6065" y="5789"/>
                </a:cubicBezTo>
                <a:cubicBezTo>
                  <a:pt x="5954" y="5789"/>
                  <a:pt x="5844" y="5750"/>
                  <a:pt x="5765" y="5671"/>
                </a:cubicBezTo>
                <a:lnTo>
                  <a:pt x="5230" y="5104"/>
                </a:lnTo>
                <a:lnTo>
                  <a:pt x="3844" y="6490"/>
                </a:lnTo>
                <a:cubicBezTo>
                  <a:pt x="3765" y="6569"/>
                  <a:pt x="3655" y="6608"/>
                  <a:pt x="3544" y="6608"/>
                </a:cubicBezTo>
                <a:cubicBezTo>
                  <a:pt x="3434" y="6608"/>
                  <a:pt x="3324" y="6569"/>
                  <a:pt x="3245" y="6490"/>
                </a:cubicBezTo>
                <a:cubicBezTo>
                  <a:pt x="3087" y="6333"/>
                  <a:pt x="3087" y="6049"/>
                  <a:pt x="3245" y="5892"/>
                </a:cubicBezTo>
                <a:lnTo>
                  <a:pt x="4915" y="4254"/>
                </a:lnTo>
                <a:cubicBezTo>
                  <a:pt x="4994" y="4175"/>
                  <a:pt x="5104" y="4135"/>
                  <a:pt x="5214" y="4135"/>
                </a:cubicBezTo>
                <a:cubicBezTo>
                  <a:pt x="5324" y="4135"/>
                  <a:pt x="5435" y="4175"/>
                  <a:pt x="5513" y="4254"/>
                </a:cubicBezTo>
                <a:lnTo>
                  <a:pt x="6049" y="4789"/>
                </a:lnTo>
                <a:lnTo>
                  <a:pt x="7561" y="3308"/>
                </a:lnTo>
                <a:lnTo>
                  <a:pt x="6868" y="3308"/>
                </a:lnTo>
                <a:cubicBezTo>
                  <a:pt x="6648" y="3308"/>
                  <a:pt x="6490" y="3088"/>
                  <a:pt x="6490" y="2899"/>
                </a:cubicBezTo>
                <a:cubicBezTo>
                  <a:pt x="6490" y="2678"/>
                  <a:pt x="6679" y="2458"/>
                  <a:pt x="6868" y="2458"/>
                </a:cubicBezTo>
                <a:close/>
                <a:moveTo>
                  <a:pt x="11814" y="8255"/>
                </a:moveTo>
                <a:cubicBezTo>
                  <a:pt x="11814" y="8538"/>
                  <a:pt x="11877" y="9105"/>
                  <a:pt x="11405" y="9105"/>
                </a:cubicBezTo>
                <a:lnTo>
                  <a:pt x="1197" y="9105"/>
                </a:lnTo>
                <a:cubicBezTo>
                  <a:pt x="977" y="9105"/>
                  <a:pt x="788" y="8885"/>
                  <a:pt x="788" y="8664"/>
                </a:cubicBezTo>
                <a:lnTo>
                  <a:pt x="788" y="8255"/>
                </a:lnTo>
                <a:close/>
                <a:moveTo>
                  <a:pt x="2048" y="0"/>
                </a:moveTo>
                <a:cubicBezTo>
                  <a:pt x="1355" y="0"/>
                  <a:pt x="819" y="536"/>
                  <a:pt x="819" y="1229"/>
                </a:cubicBezTo>
                <a:lnTo>
                  <a:pt x="819" y="7435"/>
                </a:lnTo>
                <a:lnTo>
                  <a:pt x="410" y="7435"/>
                </a:lnTo>
                <a:cubicBezTo>
                  <a:pt x="189" y="7435"/>
                  <a:pt x="0" y="7625"/>
                  <a:pt x="0" y="7845"/>
                </a:cubicBezTo>
                <a:lnTo>
                  <a:pt x="0" y="8664"/>
                </a:lnTo>
                <a:cubicBezTo>
                  <a:pt x="0" y="9326"/>
                  <a:pt x="536" y="9893"/>
                  <a:pt x="1260" y="9893"/>
                </a:cubicBezTo>
                <a:lnTo>
                  <a:pt x="11436" y="9893"/>
                </a:lnTo>
                <a:cubicBezTo>
                  <a:pt x="12129" y="9893"/>
                  <a:pt x="12665" y="9326"/>
                  <a:pt x="12665" y="8664"/>
                </a:cubicBezTo>
                <a:lnTo>
                  <a:pt x="12665" y="7845"/>
                </a:lnTo>
                <a:cubicBezTo>
                  <a:pt x="12634" y="7593"/>
                  <a:pt x="12444" y="7435"/>
                  <a:pt x="12224" y="7435"/>
                </a:cubicBezTo>
                <a:lnTo>
                  <a:pt x="11814" y="7435"/>
                </a:lnTo>
                <a:lnTo>
                  <a:pt x="11814" y="1229"/>
                </a:lnTo>
                <a:cubicBezTo>
                  <a:pt x="11814" y="536"/>
                  <a:pt x="11247" y="0"/>
                  <a:pt x="10586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" name="Google Shape;4761;p16">
            <a:extLst>
              <a:ext uri="{FF2B5EF4-FFF2-40B4-BE49-F238E27FC236}">
                <a16:creationId xmlns:a16="http://schemas.microsoft.com/office/drawing/2014/main" id="{F79B4025-4643-4684-801F-6BCBC7596A3F}"/>
              </a:ext>
            </a:extLst>
          </p:cNvPr>
          <p:cNvSpPr/>
          <p:nvPr/>
        </p:nvSpPr>
        <p:spPr>
          <a:xfrm>
            <a:off x="262717" y="5472763"/>
            <a:ext cx="720000" cy="684000"/>
          </a:xfrm>
          <a:custGeom>
            <a:avLst/>
            <a:gdLst/>
            <a:ahLst/>
            <a:cxnLst/>
            <a:rect l="l" t="t" r="r" b="b"/>
            <a:pathLst>
              <a:path w="12697" h="12666" extrusionOk="0">
                <a:moveTo>
                  <a:pt x="6301" y="1356"/>
                </a:moveTo>
                <a:cubicBezTo>
                  <a:pt x="6522" y="1356"/>
                  <a:pt x="6711" y="1576"/>
                  <a:pt x="6711" y="1797"/>
                </a:cubicBezTo>
                <a:lnTo>
                  <a:pt x="6711" y="2269"/>
                </a:lnTo>
                <a:cubicBezTo>
                  <a:pt x="7656" y="2458"/>
                  <a:pt x="8349" y="3309"/>
                  <a:pt x="8349" y="4285"/>
                </a:cubicBezTo>
                <a:cubicBezTo>
                  <a:pt x="8349" y="4538"/>
                  <a:pt x="8160" y="4727"/>
                  <a:pt x="7971" y="4727"/>
                </a:cubicBezTo>
                <a:cubicBezTo>
                  <a:pt x="7719" y="4727"/>
                  <a:pt x="7530" y="4538"/>
                  <a:pt x="7530" y="4285"/>
                </a:cubicBezTo>
                <a:cubicBezTo>
                  <a:pt x="7530" y="3624"/>
                  <a:pt x="6994" y="3057"/>
                  <a:pt x="6301" y="3057"/>
                </a:cubicBezTo>
                <a:cubicBezTo>
                  <a:pt x="5640" y="3057"/>
                  <a:pt x="5073" y="3624"/>
                  <a:pt x="5073" y="4285"/>
                </a:cubicBezTo>
                <a:cubicBezTo>
                  <a:pt x="5073" y="4947"/>
                  <a:pt x="5829" y="5483"/>
                  <a:pt x="6585" y="6018"/>
                </a:cubicBezTo>
                <a:cubicBezTo>
                  <a:pt x="7435" y="6648"/>
                  <a:pt x="8412" y="7310"/>
                  <a:pt x="8412" y="8413"/>
                </a:cubicBezTo>
                <a:cubicBezTo>
                  <a:pt x="8412" y="9421"/>
                  <a:pt x="7687" y="10271"/>
                  <a:pt x="6742" y="10429"/>
                </a:cubicBezTo>
                <a:lnTo>
                  <a:pt x="6742" y="10901"/>
                </a:lnTo>
                <a:cubicBezTo>
                  <a:pt x="6742" y="11154"/>
                  <a:pt x="6553" y="11311"/>
                  <a:pt x="6364" y="11311"/>
                </a:cubicBezTo>
                <a:cubicBezTo>
                  <a:pt x="6144" y="11311"/>
                  <a:pt x="5955" y="11091"/>
                  <a:pt x="5955" y="10901"/>
                </a:cubicBezTo>
                <a:lnTo>
                  <a:pt x="5955" y="10429"/>
                </a:lnTo>
                <a:cubicBezTo>
                  <a:pt x="5010" y="10240"/>
                  <a:pt x="4316" y="9421"/>
                  <a:pt x="4316" y="8413"/>
                </a:cubicBezTo>
                <a:cubicBezTo>
                  <a:pt x="4316" y="8192"/>
                  <a:pt x="4505" y="8035"/>
                  <a:pt x="4694" y="8035"/>
                </a:cubicBezTo>
                <a:cubicBezTo>
                  <a:pt x="4884" y="8035"/>
                  <a:pt x="5136" y="8224"/>
                  <a:pt x="5136" y="8413"/>
                </a:cubicBezTo>
                <a:cubicBezTo>
                  <a:pt x="5136" y="9106"/>
                  <a:pt x="5671" y="9641"/>
                  <a:pt x="6364" y="9641"/>
                </a:cubicBezTo>
                <a:cubicBezTo>
                  <a:pt x="7026" y="9641"/>
                  <a:pt x="7561" y="9106"/>
                  <a:pt x="7561" y="8413"/>
                </a:cubicBezTo>
                <a:cubicBezTo>
                  <a:pt x="7561" y="7751"/>
                  <a:pt x="6868" y="7247"/>
                  <a:pt x="6081" y="6680"/>
                </a:cubicBezTo>
                <a:cubicBezTo>
                  <a:pt x="5199" y="6050"/>
                  <a:pt x="4253" y="5388"/>
                  <a:pt x="4253" y="4285"/>
                </a:cubicBezTo>
                <a:cubicBezTo>
                  <a:pt x="4253" y="3309"/>
                  <a:pt x="4978" y="2427"/>
                  <a:pt x="5923" y="2269"/>
                </a:cubicBezTo>
                <a:lnTo>
                  <a:pt x="5923" y="1797"/>
                </a:lnTo>
                <a:cubicBezTo>
                  <a:pt x="5923" y="1576"/>
                  <a:pt x="6112" y="1356"/>
                  <a:pt x="6301" y="1356"/>
                </a:cubicBezTo>
                <a:close/>
                <a:moveTo>
                  <a:pt x="6333" y="1"/>
                </a:moveTo>
                <a:cubicBezTo>
                  <a:pt x="2836" y="1"/>
                  <a:pt x="0" y="2836"/>
                  <a:pt x="0" y="6333"/>
                </a:cubicBezTo>
                <a:cubicBezTo>
                  <a:pt x="0" y="9830"/>
                  <a:pt x="2836" y="12666"/>
                  <a:pt x="6333" y="12666"/>
                </a:cubicBezTo>
                <a:cubicBezTo>
                  <a:pt x="9861" y="12666"/>
                  <a:pt x="12697" y="9830"/>
                  <a:pt x="12697" y="6333"/>
                </a:cubicBezTo>
                <a:cubicBezTo>
                  <a:pt x="12697" y="2836"/>
                  <a:pt x="9861" y="1"/>
                  <a:pt x="63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3364B0F-613E-9748-14AD-A8D3D5E16BAF}"/>
              </a:ext>
            </a:extLst>
          </p:cNvPr>
          <p:cNvSpPr txBox="1"/>
          <p:nvPr/>
        </p:nvSpPr>
        <p:spPr>
          <a:xfrm>
            <a:off x="7367872" y="1997839"/>
            <a:ext cx="4362137" cy="2862322"/>
          </a:xfrm>
          <a:prstGeom prst="rect">
            <a:avLst/>
          </a:prstGeom>
          <a:solidFill>
            <a:srgbClr val="255013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bg1"/>
                </a:solidFill>
                <a:latin typeface="Optima" panose="02000503060000020004" pitchFamily="2" charset="0"/>
              </a:rPr>
              <a:t>Zakonom</a:t>
            </a:r>
            <a:r>
              <a:rPr lang="en-US" sz="2000" dirty="0">
                <a:solidFill>
                  <a:schemeClr val="bg1"/>
                </a:solidFill>
                <a:latin typeface="Optima" panose="02000503060000020004" pitchFamily="2" charset="0"/>
              </a:rPr>
              <a:t> o </a:t>
            </a:r>
            <a:r>
              <a:rPr lang="en-US" sz="2000" dirty="0" err="1">
                <a:solidFill>
                  <a:schemeClr val="bg1"/>
                </a:solidFill>
                <a:latin typeface="Optima" panose="02000503060000020004" pitchFamily="2" charset="0"/>
              </a:rPr>
              <a:t>Centralnoj</a:t>
            </a:r>
            <a:r>
              <a:rPr lang="en-US" sz="20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tima" panose="02000503060000020004" pitchFamily="2" charset="0"/>
              </a:rPr>
              <a:t>banci</a:t>
            </a:r>
            <a:r>
              <a:rPr lang="en-US" sz="20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tima" panose="02000503060000020004" pitchFamily="2" charset="0"/>
              </a:rPr>
              <a:t>Bosne</a:t>
            </a:r>
            <a:r>
              <a:rPr lang="en-US" sz="20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tima" panose="02000503060000020004" pitchFamily="2" charset="0"/>
              </a:rPr>
              <a:t>i</a:t>
            </a:r>
            <a:r>
              <a:rPr lang="en-US" sz="20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tima" panose="02000503060000020004" pitchFamily="2" charset="0"/>
              </a:rPr>
              <a:t>Hercegovine</a:t>
            </a:r>
            <a:r>
              <a:rPr lang="en-US" sz="2000" dirty="0">
                <a:solidFill>
                  <a:schemeClr val="bg1"/>
                </a:solidFill>
                <a:latin typeface="Optima" panose="02000503060000020004" pitchFamily="2" charset="0"/>
              </a:rPr>
              <a:t> je </a:t>
            </a:r>
            <a:r>
              <a:rPr lang="en-US" sz="2000" dirty="0" err="1">
                <a:solidFill>
                  <a:schemeClr val="bg1"/>
                </a:solidFill>
                <a:latin typeface="Optima" panose="02000503060000020004" pitchFamily="2" charset="0"/>
              </a:rPr>
              <a:t>propisano</a:t>
            </a:r>
            <a:r>
              <a:rPr lang="en-US" sz="2000" dirty="0">
                <a:solidFill>
                  <a:schemeClr val="bg1"/>
                </a:solidFill>
                <a:latin typeface="Optima" panose="02000503060000020004" pitchFamily="2" charset="0"/>
              </a:rPr>
              <a:t> da je </a:t>
            </a:r>
            <a:r>
              <a:rPr lang="en-US" sz="2000" dirty="0" err="1">
                <a:solidFill>
                  <a:schemeClr val="bg1"/>
                </a:solidFill>
                <a:latin typeface="Optima" panose="02000503060000020004" pitchFamily="2" charset="0"/>
              </a:rPr>
              <a:t>jedan</a:t>
            </a:r>
            <a:r>
              <a:rPr lang="en-US" sz="2000" dirty="0">
                <a:solidFill>
                  <a:schemeClr val="bg1"/>
                </a:solidFill>
                <a:latin typeface="Optima" panose="02000503060000020004" pitchFamily="2" charset="0"/>
              </a:rPr>
              <a:t> od </a:t>
            </a:r>
            <a:r>
              <a:rPr lang="en-US" sz="2000" dirty="0" err="1">
                <a:solidFill>
                  <a:schemeClr val="bg1"/>
                </a:solidFill>
                <a:latin typeface="Optima" panose="02000503060000020004" pitchFamily="2" charset="0"/>
              </a:rPr>
              <a:t>osnovih</a:t>
            </a:r>
            <a:r>
              <a:rPr lang="en-US" sz="20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tima" panose="02000503060000020004" pitchFamily="2" charset="0"/>
              </a:rPr>
              <a:t>zadataka</a:t>
            </a:r>
            <a:r>
              <a:rPr lang="en-US" sz="2000" dirty="0">
                <a:solidFill>
                  <a:schemeClr val="bg1"/>
                </a:solidFill>
                <a:latin typeface="Optima" panose="02000503060000020004" pitchFamily="2" charset="0"/>
              </a:rPr>
              <a:t> CBBIH, koji se </a:t>
            </a:r>
            <a:r>
              <a:rPr lang="en-US" sz="2000" dirty="0" err="1">
                <a:solidFill>
                  <a:schemeClr val="bg1"/>
                </a:solidFill>
                <a:latin typeface="Optima" panose="02000503060000020004" pitchFamily="2" charset="0"/>
              </a:rPr>
              <a:t>izvršava</a:t>
            </a:r>
            <a:r>
              <a:rPr lang="en-US" sz="2000" dirty="0">
                <a:solidFill>
                  <a:schemeClr val="bg1"/>
                </a:solidFill>
                <a:latin typeface="Optima" panose="02000503060000020004" pitchFamily="2" charset="0"/>
              </a:rPr>
              <a:t> pod </a:t>
            </a:r>
            <a:r>
              <a:rPr lang="en-US" sz="2000" dirty="0" err="1">
                <a:solidFill>
                  <a:schemeClr val="bg1"/>
                </a:solidFill>
                <a:latin typeface="Optima" panose="02000503060000020004" pitchFamily="2" charset="0"/>
              </a:rPr>
              <a:t>nadležnošću</a:t>
            </a:r>
            <a:r>
              <a:rPr lang="en-US" sz="20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tima" panose="02000503060000020004" pitchFamily="2" charset="0"/>
              </a:rPr>
              <a:t>njenog</a:t>
            </a:r>
            <a:r>
              <a:rPr lang="en-US" sz="20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Optima" panose="02000503060000020004" pitchFamily="2" charset="0"/>
              </a:rPr>
              <a:t>Upravnog</a:t>
            </a:r>
            <a:r>
              <a:rPr lang="en-US" sz="2000" b="1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Optima" panose="02000503060000020004" pitchFamily="2" charset="0"/>
              </a:rPr>
              <a:t>vijeća</a:t>
            </a:r>
            <a:r>
              <a:rPr lang="en-US" sz="2000" dirty="0">
                <a:solidFill>
                  <a:schemeClr val="bg1"/>
                </a:solidFill>
                <a:latin typeface="Optima" panose="02000503060000020004" pitchFamily="2" charset="0"/>
              </a:rPr>
              <a:t>, da </a:t>
            </a:r>
            <a:r>
              <a:rPr lang="en-US" sz="2000" dirty="0" err="1">
                <a:solidFill>
                  <a:schemeClr val="bg1"/>
                </a:solidFill>
                <a:latin typeface="Optima" panose="02000503060000020004" pitchFamily="2" charset="0"/>
              </a:rPr>
              <a:t>drži</a:t>
            </a:r>
            <a:r>
              <a:rPr lang="en-US" sz="20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tima" panose="02000503060000020004" pitchFamily="2" charset="0"/>
              </a:rPr>
              <a:t>i</a:t>
            </a:r>
            <a:r>
              <a:rPr lang="en-US" sz="20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tima" panose="02000503060000020004" pitchFamily="2" charset="0"/>
              </a:rPr>
              <a:t>upravlja</a:t>
            </a:r>
            <a:r>
              <a:rPr lang="en-US" sz="20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tima" panose="02000503060000020004" pitchFamily="2" charset="0"/>
              </a:rPr>
              <a:t>službenim</a:t>
            </a:r>
            <a:r>
              <a:rPr lang="en-US" sz="20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tima" panose="02000503060000020004" pitchFamily="2" charset="0"/>
              </a:rPr>
              <a:t>deviznim</a:t>
            </a:r>
            <a:r>
              <a:rPr lang="en-US" sz="20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tima" panose="02000503060000020004" pitchFamily="2" charset="0"/>
              </a:rPr>
              <a:t>rezervama</a:t>
            </a:r>
            <a:r>
              <a:rPr lang="en-US" sz="2000" dirty="0">
                <a:solidFill>
                  <a:schemeClr val="bg1"/>
                </a:solidFill>
                <a:latin typeface="Optima" panose="02000503060000020004" pitchFamily="2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Optima" panose="02000503060000020004" pitchFamily="2" charset="0"/>
              </a:rPr>
              <a:t>prvenstveno</a:t>
            </a:r>
            <a:r>
              <a:rPr lang="en-US" sz="20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tima" panose="02000503060000020004" pitchFamily="2" charset="0"/>
              </a:rPr>
              <a:t>na</a:t>
            </a:r>
            <a:r>
              <a:rPr lang="en-US" sz="20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tima" panose="02000503060000020004" pitchFamily="2" charset="0"/>
              </a:rPr>
              <a:t>siguran</a:t>
            </a:r>
            <a:r>
              <a:rPr lang="en-US" sz="20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tima" panose="02000503060000020004" pitchFamily="2" charset="0"/>
              </a:rPr>
              <a:t>način</a:t>
            </a:r>
            <a:r>
              <a:rPr lang="en-US" sz="2000" dirty="0">
                <a:solidFill>
                  <a:schemeClr val="bg1"/>
                </a:solidFill>
                <a:latin typeface="Optima" panose="02000503060000020004" pitchFamily="2" charset="0"/>
              </a:rPr>
              <a:t>, a da se </a:t>
            </a:r>
            <a:r>
              <a:rPr lang="en-US" sz="2000" dirty="0" err="1">
                <a:solidFill>
                  <a:schemeClr val="bg1"/>
                </a:solidFill>
                <a:latin typeface="Optima" panose="02000503060000020004" pitchFamily="2" charset="0"/>
              </a:rPr>
              <a:t>potom</a:t>
            </a:r>
            <a:r>
              <a:rPr lang="en-US" sz="20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tima" panose="02000503060000020004" pitchFamily="2" charset="0"/>
              </a:rPr>
              <a:t>vodi</a:t>
            </a:r>
            <a:r>
              <a:rPr lang="en-US" sz="2000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Optima" panose="02000503060000020004" pitchFamily="2" charset="0"/>
              </a:rPr>
              <a:t>principima</a:t>
            </a:r>
            <a:r>
              <a:rPr lang="en-US" sz="2000" b="1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Optima" panose="02000503060000020004" pitchFamily="2" charset="0"/>
              </a:rPr>
              <a:t>likvidnosti</a:t>
            </a:r>
            <a:r>
              <a:rPr lang="en-US" sz="2000" b="1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Optima" panose="02000503060000020004" pitchFamily="2" charset="0"/>
              </a:rPr>
              <a:t>i</a:t>
            </a:r>
            <a:r>
              <a:rPr lang="en-US" sz="2000" b="1" dirty="0">
                <a:solidFill>
                  <a:schemeClr val="bg1"/>
                </a:solidFill>
                <a:latin typeface="Optima" panose="02000503060000020004" pitchFamily="2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Optima" panose="02000503060000020004" pitchFamily="2" charset="0"/>
              </a:rPr>
              <a:t>profitabilnosti</a:t>
            </a:r>
            <a:r>
              <a:rPr lang="en-US" sz="2000" b="1" dirty="0">
                <a:solidFill>
                  <a:schemeClr val="bg1"/>
                </a:solidFill>
                <a:latin typeface="Optima" panose="02000503060000020004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89504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8F46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3E66B-9B86-16E2-D5F1-3178EB16E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223C0F"/>
                </a:solidFill>
                <a:latin typeface="Optima" panose="02000503060000020004" pitchFamily="2" charset="0"/>
              </a:rPr>
              <a:t>RIZICI PORTFOLIJA DEVIZNIH REZERVI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3FFD42-C085-5341-D7A5-F5A1B65B8AB3}"/>
              </a:ext>
            </a:extLst>
          </p:cNvPr>
          <p:cNvSpPr txBox="1"/>
          <p:nvPr/>
        </p:nvSpPr>
        <p:spPr>
          <a:xfrm>
            <a:off x="1205346" y="1732685"/>
            <a:ext cx="824345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Portfolio </a:t>
            </a:r>
            <a:r>
              <a:rPr lang="en-AU" sz="24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deviznih</a:t>
            </a:r>
            <a:r>
              <a:rPr lang="en-AU" sz="24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4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rezervi</a:t>
            </a:r>
            <a:r>
              <a:rPr lang="en-AU" sz="24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4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CBBiH</a:t>
            </a:r>
            <a:r>
              <a:rPr lang="en-AU" sz="24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4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izložen</a:t>
            </a:r>
            <a:r>
              <a:rPr lang="en-AU" sz="24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je </a:t>
            </a:r>
            <a:r>
              <a:rPr lang="en-AU" sz="24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prvenstveno</a:t>
            </a:r>
            <a:r>
              <a:rPr lang="en-AU" sz="24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400" b="1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finansijskim</a:t>
            </a:r>
            <a:r>
              <a:rPr lang="en-AU" sz="2400" b="1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400" b="1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rizicima</a:t>
            </a:r>
            <a:r>
              <a:rPr lang="en-AU" sz="24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AU" sz="2400" dirty="0" err="1">
                <a:solidFill>
                  <a:srgbClr val="223C0F"/>
                </a:solidFill>
                <a:latin typeface="Optima" panose="02000503060000020004" pitchFamily="2" charset="0"/>
              </a:rPr>
              <a:t>Kamatnom</a:t>
            </a:r>
            <a:endParaRPr lang="en-AU" sz="2400" dirty="0">
              <a:solidFill>
                <a:srgbClr val="223C0F"/>
              </a:solidFill>
              <a:latin typeface="Optima" panose="02000503060000020004" pitchFamily="2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AU" sz="24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Kreditnom</a:t>
            </a:r>
            <a:endParaRPr lang="en-AU" sz="2400" dirty="0">
              <a:solidFill>
                <a:srgbClr val="223C0F"/>
              </a:solidFill>
              <a:effectLst/>
              <a:latin typeface="Optima" panose="02000503060000020004" pitchFamily="2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AU" sz="2400" dirty="0" err="1">
                <a:solidFill>
                  <a:srgbClr val="223C0F"/>
                </a:solidFill>
                <a:latin typeface="Optima" panose="02000503060000020004" pitchFamily="2" charset="0"/>
              </a:rPr>
              <a:t>Riziku</a:t>
            </a:r>
            <a:r>
              <a:rPr lang="en-AU" sz="2400" dirty="0">
                <a:solidFill>
                  <a:srgbClr val="223C0F"/>
                </a:solidFill>
                <a:latin typeface="Optima" panose="02000503060000020004" pitchFamily="2" charset="0"/>
              </a:rPr>
              <a:t> </a:t>
            </a:r>
            <a:r>
              <a:rPr lang="en-AU" sz="2400" dirty="0" err="1">
                <a:solidFill>
                  <a:srgbClr val="223C0F"/>
                </a:solidFill>
                <a:latin typeface="Optima" panose="02000503060000020004" pitchFamily="2" charset="0"/>
              </a:rPr>
              <a:t>likvidnosti</a:t>
            </a:r>
            <a:r>
              <a:rPr lang="en-AU" sz="2400" dirty="0">
                <a:solidFill>
                  <a:srgbClr val="223C0F"/>
                </a:solidFill>
                <a:latin typeface="Optima" panose="02000503060000020004" pitchFamily="2" charset="0"/>
              </a:rPr>
              <a:t> </a:t>
            </a:r>
          </a:p>
          <a:p>
            <a:endParaRPr lang="en-AU" sz="2400" dirty="0">
              <a:solidFill>
                <a:srgbClr val="223C0F"/>
              </a:solidFill>
              <a:effectLst/>
              <a:latin typeface="Optima" panose="02000503060000020004" pitchFamily="2" charset="0"/>
            </a:endParaRPr>
          </a:p>
          <a:p>
            <a:r>
              <a:rPr lang="en-AU" sz="24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te</a:t>
            </a:r>
            <a:r>
              <a:rPr lang="en-AU" sz="24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4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deviznom</a:t>
            </a:r>
            <a:r>
              <a:rPr lang="en-AU" sz="24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4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riziku</a:t>
            </a:r>
            <a:r>
              <a:rPr lang="en-AU" sz="24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400" dirty="0" err="1">
                <a:solidFill>
                  <a:srgbClr val="223C0F"/>
                </a:solidFill>
                <a:latin typeface="Optima" panose="02000503060000020004" pitchFamily="2" charset="0"/>
              </a:rPr>
              <a:t>i</a:t>
            </a:r>
            <a:r>
              <a:rPr lang="en-AU" sz="2400" dirty="0">
                <a:solidFill>
                  <a:srgbClr val="223C0F"/>
                </a:solidFill>
                <a:latin typeface="Optima" panose="02000503060000020004" pitchFamily="2" charset="0"/>
              </a:rPr>
              <a:t> </a:t>
            </a:r>
            <a:r>
              <a:rPr lang="en-AU" sz="2400" dirty="0" err="1">
                <a:solidFill>
                  <a:srgbClr val="223C0F"/>
                </a:solidFill>
                <a:latin typeface="Optima" panose="02000503060000020004" pitchFamily="2" charset="0"/>
              </a:rPr>
              <a:t>riziku</a:t>
            </a:r>
            <a:r>
              <a:rPr lang="en-AU" sz="2400" dirty="0">
                <a:solidFill>
                  <a:srgbClr val="223C0F"/>
                </a:solidFill>
                <a:latin typeface="Optima" panose="02000503060000020004" pitchFamily="2" charset="0"/>
              </a:rPr>
              <a:t> </a:t>
            </a:r>
            <a:r>
              <a:rPr lang="en-AU" sz="2400" dirty="0" err="1">
                <a:solidFill>
                  <a:srgbClr val="223C0F"/>
                </a:solidFill>
                <a:latin typeface="Optima" panose="02000503060000020004" pitchFamily="2" charset="0"/>
              </a:rPr>
              <a:t>cijene</a:t>
            </a:r>
            <a:r>
              <a:rPr lang="en-AU" sz="2400" dirty="0">
                <a:solidFill>
                  <a:srgbClr val="223C0F"/>
                </a:solidFill>
                <a:latin typeface="Optima" panose="02000503060000020004" pitchFamily="2" charset="0"/>
              </a:rPr>
              <a:t> </a:t>
            </a:r>
            <a:r>
              <a:rPr lang="en-AU" sz="2400" dirty="0" err="1">
                <a:solidFill>
                  <a:srgbClr val="223C0F"/>
                </a:solidFill>
                <a:latin typeface="Optima" panose="02000503060000020004" pitchFamily="2" charset="0"/>
              </a:rPr>
              <a:t>zlata</a:t>
            </a:r>
            <a:r>
              <a:rPr lang="en-AU" sz="2400" dirty="0">
                <a:solidFill>
                  <a:srgbClr val="223C0F"/>
                </a:solidFill>
                <a:latin typeface="Optima" panose="02000503060000020004" pitchFamily="2" charset="0"/>
              </a:rPr>
              <a:t>.</a:t>
            </a:r>
            <a:endParaRPr lang="en-AU" sz="2400" dirty="0">
              <a:solidFill>
                <a:srgbClr val="223C0F"/>
              </a:solidFill>
              <a:effectLst/>
              <a:latin typeface="Optima" panose="0200050306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9961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8F46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oogle Shape;2444;p41">
            <a:extLst>
              <a:ext uri="{FF2B5EF4-FFF2-40B4-BE49-F238E27FC236}">
                <a16:creationId xmlns:a16="http://schemas.microsoft.com/office/drawing/2014/main" id="{A79E617A-F850-949A-E901-EB285187B197}"/>
              </a:ext>
            </a:extLst>
          </p:cNvPr>
          <p:cNvCxnSpPr>
            <a:cxnSpLocks/>
          </p:cNvCxnSpPr>
          <p:nvPr/>
        </p:nvCxnSpPr>
        <p:spPr>
          <a:xfrm>
            <a:off x="2080912" y="2369002"/>
            <a:ext cx="0" cy="267698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" name="Google Shape;2439;p41">
            <a:extLst>
              <a:ext uri="{FF2B5EF4-FFF2-40B4-BE49-F238E27FC236}">
                <a16:creationId xmlns:a16="http://schemas.microsoft.com/office/drawing/2014/main" id="{2E8E5BD0-BB06-A70E-335C-2444417DCCB2}"/>
              </a:ext>
            </a:extLst>
          </p:cNvPr>
          <p:cNvSpPr/>
          <p:nvPr/>
        </p:nvSpPr>
        <p:spPr>
          <a:xfrm>
            <a:off x="736225" y="1104975"/>
            <a:ext cx="2520000" cy="2520000"/>
          </a:xfrm>
          <a:prstGeom prst="roundRect">
            <a:avLst>
              <a:gd name="adj" fmla="val 4313"/>
            </a:avLst>
          </a:prstGeom>
          <a:solidFill>
            <a:srgbClr val="768F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" name="Google Shape;2440;p41">
            <a:extLst>
              <a:ext uri="{FF2B5EF4-FFF2-40B4-BE49-F238E27FC236}">
                <a16:creationId xmlns:a16="http://schemas.microsoft.com/office/drawing/2014/main" id="{77E082E3-9FB4-F803-3604-342451A65090}"/>
              </a:ext>
            </a:extLst>
          </p:cNvPr>
          <p:cNvSpPr/>
          <p:nvPr/>
        </p:nvSpPr>
        <p:spPr>
          <a:xfrm>
            <a:off x="834782" y="931793"/>
            <a:ext cx="2520000" cy="2520000"/>
          </a:xfrm>
          <a:prstGeom prst="roundRect">
            <a:avLst>
              <a:gd name="adj" fmla="val 4313"/>
            </a:avLst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0F8E8F-AE0D-FB5D-3D3D-7C5F0656F6B7}"/>
              </a:ext>
            </a:extLst>
          </p:cNvPr>
          <p:cNvSpPr txBox="1"/>
          <p:nvPr/>
        </p:nvSpPr>
        <p:spPr>
          <a:xfrm>
            <a:off x="1083286" y="1382595"/>
            <a:ext cx="2133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Optima" panose="02000503060000020004" pitchFamily="2" charset="0"/>
              </a:rPr>
              <a:t>Rizik</a:t>
            </a:r>
            <a:r>
              <a:rPr lang="en-US" b="1" dirty="0">
                <a:latin typeface="Optima" panose="02000503060000020004" pitchFamily="2" charset="0"/>
              </a:rPr>
              <a:t> </a:t>
            </a:r>
            <a:r>
              <a:rPr lang="en-US" b="1" dirty="0" err="1">
                <a:latin typeface="Optima" panose="02000503060000020004" pitchFamily="2" charset="0"/>
              </a:rPr>
              <a:t>smanjenja</a:t>
            </a:r>
            <a:r>
              <a:rPr lang="en-US" b="1" dirty="0">
                <a:latin typeface="Optima" panose="02000503060000020004" pitchFamily="2" charset="0"/>
              </a:rPr>
              <a:t> </a:t>
            </a:r>
            <a:r>
              <a:rPr lang="en-US" b="1" dirty="0" err="1">
                <a:latin typeface="Optima" panose="02000503060000020004" pitchFamily="2" charset="0"/>
              </a:rPr>
              <a:t>tržišne</a:t>
            </a:r>
            <a:r>
              <a:rPr lang="en-US" b="1" dirty="0">
                <a:latin typeface="Optima" panose="02000503060000020004" pitchFamily="2" charset="0"/>
              </a:rPr>
              <a:t> </a:t>
            </a:r>
            <a:r>
              <a:rPr lang="en-US" b="1" dirty="0" err="1">
                <a:latin typeface="Optima" panose="02000503060000020004" pitchFamily="2" charset="0"/>
              </a:rPr>
              <a:t>vrijednosti</a:t>
            </a:r>
            <a:r>
              <a:rPr lang="en-US" b="1" dirty="0">
                <a:latin typeface="Optima" panose="02000503060000020004" pitchFamily="2" charset="0"/>
              </a:rPr>
              <a:t> </a:t>
            </a:r>
            <a:r>
              <a:rPr lang="en-US" b="1" dirty="0" err="1">
                <a:latin typeface="Optima" panose="02000503060000020004" pitchFamily="2" charset="0"/>
              </a:rPr>
              <a:t>portfolija</a:t>
            </a:r>
            <a:r>
              <a:rPr lang="en-US" b="1" dirty="0">
                <a:latin typeface="Optima" panose="02000503060000020004" pitchFamily="2" charset="0"/>
              </a:rPr>
              <a:t> </a:t>
            </a:r>
            <a:r>
              <a:rPr lang="en-US" b="1" dirty="0" err="1">
                <a:latin typeface="Optima" panose="02000503060000020004" pitchFamily="2" charset="0"/>
              </a:rPr>
              <a:t>deviznih</a:t>
            </a:r>
            <a:r>
              <a:rPr lang="en-US" b="1" dirty="0">
                <a:latin typeface="Optima" panose="02000503060000020004" pitchFamily="2" charset="0"/>
              </a:rPr>
              <a:t> </a:t>
            </a:r>
            <a:r>
              <a:rPr lang="en-US" b="1" dirty="0" err="1">
                <a:latin typeface="Optima" panose="02000503060000020004" pitchFamily="2" charset="0"/>
              </a:rPr>
              <a:t>rezervi</a:t>
            </a:r>
            <a:r>
              <a:rPr lang="en-US" b="1" dirty="0">
                <a:latin typeface="Optima" panose="02000503060000020004" pitchFamily="2" charset="0"/>
              </a:rPr>
              <a:t> </a:t>
            </a:r>
            <a:r>
              <a:rPr lang="en-US" b="1" dirty="0" err="1">
                <a:latin typeface="Optima" panose="02000503060000020004" pitchFamily="2" charset="0"/>
              </a:rPr>
              <a:t>zbog</a:t>
            </a:r>
            <a:r>
              <a:rPr lang="en-US" b="1" dirty="0">
                <a:latin typeface="Optima" panose="02000503060000020004" pitchFamily="2" charset="0"/>
              </a:rPr>
              <a:t> </a:t>
            </a:r>
            <a:r>
              <a:rPr lang="en-US" b="1" dirty="0" err="1">
                <a:latin typeface="Optima" panose="02000503060000020004" pitchFamily="2" charset="0"/>
              </a:rPr>
              <a:t>nepoželjnih</a:t>
            </a:r>
            <a:r>
              <a:rPr lang="en-US" b="1" dirty="0">
                <a:latin typeface="Optima" panose="02000503060000020004" pitchFamily="2" charset="0"/>
              </a:rPr>
              <a:t> </a:t>
            </a:r>
            <a:r>
              <a:rPr lang="en-US" b="1" dirty="0" err="1">
                <a:latin typeface="Optima" panose="02000503060000020004" pitchFamily="2" charset="0"/>
              </a:rPr>
              <a:t>kretanja</a:t>
            </a:r>
            <a:r>
              <a:rPr lang="en-US" b="1" dirty="0">
                <a:latin typeface="Optima" panose="02000503060000020004" pitchFamily="2" charset="0"/>
              </a:rPr>
              <a:t> </a:t>
            </a:r>
            <a:r>
              <a:rPr lang="en-US" b="1" dirty="0" err="1">
                <a:latin typeface="Optima" panose="02000503060000020004" pitchFamily="2" charset="0"/>
              </a:rPr>
              <a:t>kamatnih</a:t>
            </a:r>
            <a:r>
              <a:rPr lang="en-US" b="1" dirty="0">
                <a:latin typeface="Optima" panose="02000503060000020004" pitchFamily="2" charset="0"/>
              </a:rPr>
              <a:t> </a:t>
            </a:r>
            <a:r>
              <a:rPr lang="en-US" b="1" dirty="0" err="1">
                <a:latin typeface="Optima" panose="02000503060000020004" pitchFamily="2" charset="0"/>
              </a:rPr>
              <a:t>stopa</a:t>
            </a:r>
            <a:r>
              <a:rPr lang="en-US" b="1" dirty="0">
                <a:latin typeface="Optima" panose="02000503060000020004" pitchFamily="2" charset="0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E5926E-9A2D-21BE-1629-0D1F2288FAA2}"/>
              </a:ext>
            </a:extLst>
          </p:cNvPr>
          <p:cNvSpPr txBox="1"/>
          <p:nvPr/>
        </p:nvSpPr>
        <p:spPr>
          <a:xfrm>
            <a:off x="917512" y="245037"/>
            <a:ext cx="232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223C0F"/>
                </a:solidFill>
                <a:latin typeface="Optima" panose="02000503060000020004" pitchFamily="2" charset="0"/>
              </a:rPr>
              <a:t>KAMATNI RIZIK</a:t>
            </a:r>
          </a:p>
        </p:txBody>
      </p:sp>
      <p:sp>
        <p:nvSpPr>
          <p:cNvPr id="10" name="Google Shape;2439;p41">
            <a:extLst>
              <a:ext uri="{FF2B5EF4-FFF2-40B4-BE49-F238E27FC236}">
                <a16:creationId xmlns:a16="http://schemas.microsoft.com/office/drawing/2014/main" id="{2515310E-C80F-7F29-ECBF-6D79F9F18BAB}"/>
              </a:ext>
            </a:extLst>
          </p:cNvPr>
          <p:cNvSpPr/>
          <p:nvPr/>
        </p:nvSpPr>
        <p:spPr>
          <a:xfrm>
            <a:off x="4230651" y="1138257"/>
            <a:ext cx="2520000" cy="2520000"/>
          </a:xfrm>
          <a:prstGeom prst="roundRect">
            <a:avLst>
              <a:gd name="adj" fmla="val 4313"/>
            </a:avLst>
          </a:prstGeom>
          <a:solidFill>
            <a:srgbClr val="768F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" name="Google Shape;2440;p41">
            <a:extLst>
              <a:ext uri="{FF2B5EF4-FFF2-40B4-BE49-F238E27FC236}">
                <a16:creationId xmlns:a16="http://schemas.microsoft.com/office/drawing/2014/main" id="{4E7B1C30-2A40-EC85-D94D-57E4EC8A987C}"/>
              </a:ext>
            </a:extLst>
          </p:cNvPr>
          <p:cNvSpPr/>
          <p:nvPr/>
        </p:nvSpPr>
        <p:spPr>
          <a:xfrm>
            <a:off x="4353646" y="931793"/>
            <a:ext cx="2520000" cy="2520000"/>
          </a:xfrm>
          <a:prstGeom prst="roundRect">
            <a:avLst>
              <a:gd name="adj" fmla="val 4313"/>
            </a:avLst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0342647-FC90-2CD1-9263-133D24AE4A85}"/>
              </a:ext>
            </a:extLst>
          </p:cNvPr>
          <p:cNvSpPr txBox="1"/>
          <p:nvPr/>
        </p:nvSpPr>
        <p:spPr>
          <a:xfrm>
            <a:off x="4522825" y="1382595"/>
            <a:ext cx="2133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Optima" panose="02000503060000020004" pitchFamily="2" charset="0"/>
              </a:rPr>
              <a:t>Vjerovatnoća</a:t>
            </a:r>
            <a:r>
              <a:rPr lang="en-US" b="1" dirty="0">
                <a:latin typeface="Optima" panose="02000503060000020004" pitchFamily="2" charset="0"/>
              </a:rPr>
              <a:t> da </a:t>
            </a:r>
            <a:r>
              <a:rPr lang="en-US" b="1" dirty="0" err="1">
                <a:latin typeface="Optima" panose="02000503060000020004" pitchFamily="2" charset="0"/>
              </a:rPr>
              <a:t>dužnik</a:t>
            </a:r>
            <a:r>
              <a:rPr lang="en-US" b="1" dirty="0">
                <a:latin typeface="Optima" panose="02000503060000020004" pitchFamily="2" charset="0"/>
              </a:rPr>
              <a:t> </a:t>
            </a:r>
            <a:r>
              <a:rPr lang="en-US" b="1" dirty="0" err="1">
                <a:latin typeface="Optima" panose="02000503060000020004" pitchFamily="2" charset="0"/>
              </a:rPr>
              <a:t>neće</a:t>
            </a:r>
            <a:r>
              <a:rPr lang="en-US" b="1" dirty="0">
                <a:latin typeface="Optima" panose="02000503060000020004" pitchFamily="2" charset="0"/>
              </a:rPr>
              <a:t> </a:t>
            </a:r>
            <a:r>
              <a:rPr lang="en-US" b="1" dirty="0" err="1">
                <a:latin typeface="Optima" panose="02000503060000020004" pitchFamily="2" charset="0"/>
              </a:rPr>
              <a:t>biti</a:t>
            </a:r>
            <a:r>
              <a:rPr lang="en-US" b="1" dirty="0">
                <a:latin typeface="Optima" panose="02000503060000020004" pitchFamily="2" charset="0"/>
              </a:rPr>
              <a:t> u </a:t>
            </a:r>
            <a:r>
              <a:rPr lang="en-US" b="1" dirty="0" err="1">
                <a:latin typeface="Optima" panose="02000503060000020004" pitchFamily="2" charset="0"/>
              </a:rPr>
              <a:t>mogućnosti</a:t>
            </a:r>
            <a:r>
              <a:rPr lang="en-US" b="1" dirty="0">
                <a:latin typeface="Optima" panose="02000503060000020004" pitchFamily="2" charset="0"/>
              </a:rPr>
              <a:t> da </a:t>
            </a:r>
            <a:r>
              <a:rPr lang="en-US" b="1" dirty="0" err="1">
                <a:latin typeface="Optima" panose="02000503060000020004" pitchFamily="2" charset="0"/>
              </a:rPr>
              <a:t>pravovremeno</a:t>
            </a:r>
            <a:r>
              <a:rPr lang="en-US" b="1" dirty="0">
                <a:latin typeface="Optima" panose="02000503060000020004" pitchFamily="2" charset="0"/>
              </a:rPr>
              <a:t> </a:t>
            </a:r>
            <a:r>
              <a:rPr lang="en-US" b="1" dirty="0" err="1">
                <a:latin typeface="Optima" panose="02000503060000020004" pitchFamily="2" charset="0"/>
              </a:rPr>
              <a:t>izvrši</a:t>
            </a:r>
            <a:r>
              <a:rPr lang="en-US" b="1" dirty="0">
                <a:latin typeface="Optima" panose="02000503060000020004" pitchFamily="2" charset="0"/>
              </a:rPr>
              <a:t> </a:t>
            </a:r>
            <a:r>
              <a:rPr lang="en-US" b="1" dirty="0" err="1">
                <a:latin typeface="Optima" panose="02000503060000020004" pitchFamily="2" charset="0"/>
              </a:rPr>
              <a:t>svoje</a:t>
            </a:r>
            <a:r>
              <a:rPr lang="en-US" b="1" dirty="0">
                <a:latin typeface="Optima" panose="02000503060000020004" pitchFamily="2" charset="0"/>
              </a:rPr>
              <a:t> </a:t>
            </a:r>
            <a:r>
              <a:rPr lang="en-US" b="1" dirty="0" err="1">
                <a:latin typeface="Optima" panose="02000503060000020004" pitchFamily="2" charset="0"/>
              </a:rPr>
              <a:t>finansijske</a:t>
            </a:r>
            <a:r>
              <a:rPr lang="en-US" b="1" dirty="0">
                <a:latin typeface="Optima" panose="02000503060000020004" pitchFamily="2" charset="0"/>
              </a:rPr>
              <a:t> </a:t>
            </a:r>
            <a:r>
              <a:rPr lang="en-US" b="1" dirty="0" err="1">
                <a:latin typeface="Optima" panose="02000503060000020004" pitchFamily="2" charset="0"/>
              </a:rPr>
              <a:t>obaveze</a:t>
            </a:r>
            <a:endParaRPr lang="en-US" b="1" dirty="0">
              <a:latin typeface="Optima" panose="02000503060000020004" pitchFamily="2" charset="0"/>
            </a:endParaRPr>
          </a:p>
        </p:txBody>
      </p:sp>
      <p:cxnSp>
        <p:nvCxnSpPr>
          <p:cNvPr id="14" name="Google Shape;2444;p41">
            <a:extLst>
              <a:ext uri="{FF2B5EF4-FFF2-40B4-BE49-F238E27FC236}">
                <a16:creationId xmlns:a16="http://schemas.microsoft.com/office/drawing/2014/main" id="{D6CB460B-B82F-5E16-4FA9-14F08D2E1F7E}"/>
              </a:ext>
            </a:extLst>
          </p:cNvPr>
          <p:cNvCxnSpPr>
            <a:cxnSpLocks/>
          </p:cNvCxnSpPr>
          <p:nvPr/>
        </p:nvCxnSpPr>
        <p:spPr>
          <a:xfrm>
            <a:off x="5574418" y="645147"/>
            <a:ext cx="0" cy="267698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3D51A863-3E40-93D0-F73F-3DB43D3B31C3}"/>
              </a:ext>
            </a:extLst>
          </p:cNvPr>
          <p:cNvSpPr txBox="1"/>
          <p:nvPr/>
        </p:nvSpPr>
        <p:spPr>
          <a:xfrm>
            <a:off x="4411018" y="198597"/>
            <a:ext cx="232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>
                <a:solidFill>
                  <a:srgbClr val="223C0F"/>
                </a:solidFill>
                <a:latin typeface="Optima" panose="02000503060000020004" pitchFamily="2" charset="0"/>
              </a:rPr>
              <a:t>KREDITNI RIZIK</a:t>
            </a:r>
          </a:p>
          <a:p>
            <a:pPr algn="just"/>
            <a:r>
              <a:rPr lang="en-US" sz="2000" b="1" dirty="0">
                <a:solidFill>
                  <a:srgbClr val="223C0F"/>
                </a:solidFill>
                <a:latin typeface="Optima" panose="02000503060000020004" pitchFamily="2" charset="0"/>
              </a:rPr>
              <a:t>  </a:t>
            </a:r>
          </a:p>
        </p:txBody>
      </p:sp>
      <p:sp>
        <p:nvSpPr>
          <p:cNvPr id="17" name="Google Shape;2439;p41">
            <a:extLst>
              <a:ext uri="{FF2B5EF4-FFF2-40B4-BE49-F238E27FC236}">
                <a16:creationId xmlns:a16="http://schemas.microsoft.com/office/drawing/2014/main" id="{C3778D62-2F7B-790A-43E3-64B729D86D02}"/>
              </a:ext>
            </a:extLst>
          </p:cNvPr>
          <p:cNvSpPr/>
          <p:nvPr/>
        </p:nvSpPr>
        <p:spPr>
          <a:xfrm>
            <a:off x="8080682" y="1138257"/>
            <a:ext cx="2520000" cy="2520000"/>
          </a:xfrm>
          <a:prstGeom prst="roundRect">
            <a:avLst>
              <a:gd name="adj" fmla="val 4313"/>
            </a:avLst>
          </a:prstGeom>
          <a:solidFill>
            <a:srgbClr val="768F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" name="Google Shape;2440;p41">
            <a:extLst>
              <a:ext uri="{FF2B5EF4-FFF2-40B4-BE49-F238E27FC236}">
                <a16:creationId xmlns:a16="http://schemas.microsoft.com/office/drawing/2014/main" id="{5701B8F1-8113-B0C8-58F3-CC7C69149BF8}"/>
              </a:ext>
            </a:extLst>
          </p:cNvPr>
          <p:cNvSpPr/>
          <p:nvPr/>
        </p:nvSpPr>
        <p:spPr>
          <a:xfrm>
            <a:off x="8283322" y="913154"/>
            <a:ext cx="2520000" cy="2520000"/>
          </a:xfrm>
          <a:prstGeom prst="roundRect">
            <a:avLst>
              <a:gd name="adj" fmla="val 4313"/>
            </a:avLst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9" name="Google Shape;2444;p41">
            <a:extLst>
              <a:ext uri="{FF2B5EF4-FFF2-40B4-BE49-F238E27FC236}">
                <a16:creationId xmlns:a16="http://schemas.microsoft.com/office/drawing/2014/main" id="{5CB692C7-9FE7-AF7C-724A-D0E340A24952}"/>
              </a:ext>
            </a:extLst>
          </p:cNvPr>
          <p:cNvCxnSpPr>
            <a:cxnSpLocks/>
          </p:cNvCxnSpPr>
          <p:nvPr/>
        </p:nvCxnSpPr>
        <p:spPr>
          <a:xfrm>
            <a:off x="9543321" y="645147"/>
            <a:ext cx="0" cy="267698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48F629F3-879D-2D75-7938-EACD597BA03A}"/>
              </a:ext>
            </a:extLst>
          </p:cNvPr>
          <p:cNvSpPr txBox="1"/>
          <p:nvPr/>
        </p:nvSpPr>
        <p:spPr>
          <a:xfrm>
            <a:off x="8379923" y="245037"/>
            <a:ext cx="23267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223C0F"/>
                </a:solidFill>
                <a:latin typeface="Optima" panose="02000503060000020004" pitchFamily="2" charset="0"/>
              </a:rPr>
              <a:t>RIZIK LIKVIDNOSTI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8F5EFAB-4984-D3E7-DD6E-2C822C8E6D00}"/>
              </a:ext>
            </a:extLst>
          </p:cNvPr>
          <p:cNvSpPr txBox="1"/>
          <p:nvPr/>
        </p:nvSpPr>
        <p:spPr>
          <a:xfrm>
            <a:off x="8587357" y="1349312"/>
            <a:ext cx="191192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Optima" panose="02000503060000020004" pitchFamily="2" charset="0"/>
              </a:rPr>
              <a:t>Rizik</a:t>
            </a:r>
            <a:r>
              <a:rPr lang="en-US" b="1" dirty="0">
                <a:latin typeface="Optima" panose="02000503060000020004" pitchFamily="2" charset="0"/>
              </a:rPr>
              <a:t> </a:t>
            </a:r>
            <a:r>
              <a:rPr lang="en-US" b="1" dirty="0" err="1">
                <a:latin typeface="Optima" panose="02000503060000020004" pitchFamily="2" charset="0"/>
              </a:rPr>
              <a:t>nemogućnosti</a:t>
            </a:r>
            <a:r>
              <a:rPr lang="en-US" b="1" dirty="0">
                <a:latin typeface="Optima" panose="02000503060000020004" pitchFamily="2" charset="0"/>
              </a:rPr>
              <a:t> </a:t>
            </a:r>
            <a:r>
              <a:rPr lang="en-US" b="1" dirty="0" err="1">
                <a:latin typeface="Optima" panose="02000503060000020004" pitchFamily="2" charset="0"/>
              </a:rPr>
              <a:t>konverzije</a:t>
            </a:r>
            <a:r>
              <a:rPr lang="en-US" b="1" dirty="0">
                <a:latin typeface="Optima" panose="02000503060000020004" pitchFamily="2" charset="0"/>
              </a:rPr>
              <a:t> </a:t>
            </a:r>
            <a:r>
              <a:rPr lang="en-US" b="1" dirty="0" err="1">
                <a:latin typeface="Optima" panose="02000503060000020004" pitchFamily="2" charset="0"/>
              </a:rPr>
              <a:t>aktive</a:t>
            </a:r>
            <a:r>
              <a:rPr lang="en-US" b="1" dirty="0">
                <a:latin typeface="Optima" panose="02000503060000020004" pitchFamily="2" charset="0"/>
              </a:rPr>
              <a:t> u </a:t>
            </a:r>
            <a:r>
              <a:rPr lang="en-US" b="1" dirty="0" err="1">
                <a:latin typeface="Optima" panose="02000503060000020004" pitchFamily="2" charset="0"/>
              </a:rPr>
              <a:t>gotovinu</a:t>
            </a:r>
            <a:r>
              <a:rPr lang="en-US" b="1" dirty="0">
                <a:latin typeface="Optima" panose="02000503060000020004" pitchFamily="2" charset="0"/>
              </a:rPr>
              <a:t>, u </a:t>
            </a:r>
            <a:r>
              <a:rPr lang="en-US" b="1" dirty="0" err="1">
                <a:latin typeface="Optima" panose="02000503060000020004" pitchFamily="2" charset="0"/>
              </a:rPr>
              <a:t>kratkom</a:t>
            </a:r>
            <a:r>
              <a:rPr lang="en-US" b="1" dirty="0">
                <a:latin typeface="Optima" panose="02000503060000020004" pitchFamily="2" charset="0"/>
              </a:rPr>
              <a:t> </a:t>
            </a:r>
            <a:r>
              <a:rPr lang="en-US" b="1" dirty="0" err="1">
                <a:latin typeface="Optima" panose="02000503060000020004" pitchFamily="2" charset="0"/>
              </a:rPr>
              <a:t>roku</a:t>
            </a:r>
            <a:r>
              <a:rPr lang="en-US" b="1" dirty="0">
                <a:latin typeface="Optima" panose="02000503060000020004" pitchFamily="2" charset="0"/>
              </a:rPr>
              <a:t>, </a:t>
            </a:r>
            <a:r>
              <a:rPr lang="en-US" b="1" dirty="0" err="1">
                <a:latin typeface="Optima" panose="02000503060000020004" pitchFamily="2" charset="0"/>
              </a:rPr>
              <a:t>kada</a:t>
            </a:r>
            <a:r>
              <a:rPr lang="en-US" b="1" dirty="0">
                <a:latin typeface="Optima" panose="02000503060000020004" pitchFamily="2" charset="0"/>
              </a:rPr>
              <a:t> je to </a:t>
            </a:r>
            <a:r>
              <a:rPr lang="en-US" b="1" dirty="0" err="1">
                <a:latin typeface="Optima" panose="02000503060000020004" pitchFamily="2" charset="0"/>
              </a:rPr>
              <a:t>neophodno</a:t>
            </a:r>
            <a:endParaRPr lang="en-US" b="1" dirty="0">
              <a:latin typeface="Optima" panose="02000503060000020004" pitchFamily="2" charset="0"/>
            </a:endParaRPr>
          </a:p>
        </p:txBody>
      </p:sp>
      <p:cxnSp>
        <p:nvCxnSpPr>
          <p:cNvPr id="23" name="Google Shape;2444;p41">
            <a:extLst>
              <a:ext uri="{FF2B5EF4-FFF2-40B4-BE49-F238E27FC236}">
                <a16:creationId xmlns:a16="http://schemas.microsoft.com/office/drawing/2014/main" id="{DBCACE2F-82CC-9FA2-D06D-F015C80A2A2E}"/>
              </a:ext>
            </a:extLst>
          </p:cNvPr>
          <p:cNvCxnSpPr>
            <a:cxnSpLocks/>
          </p:cNvCxnSpPr>
          <p:nvPr/>
        </p:nvCxnSpPr>
        <p:spPr>
          <a:xfrm>
            <a:off x="2094782" y="645147"/>
            <a:ext cx="0" cy="267698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4" name="Google Shape;2439;p41">
            <a:extLst>
              <a:ext uri="{FF2B5EF4-FFF2-40B4-BE49-F238E27FC236}">
                <a16:creationId xmlns:a16="http://schemas.microsoft.com/office/drawing/2014/main" id="{CFA3937E-467F-D318-EFDF-4F6D31F31E3B}"/>
              </a:ext>
            </a:extLst>
          </p:cNvPr>
          <p:cNvSpPr/>
          <p:nvPr/>
        </p:nvSpPr>
        <p:spPr>
          <a:xfrm>
            <a:off x="2566572" y="4338000"/>
            <a:ext cx="2520000" cy="2520000"/>
          </a:xfrm>
          <a:prstGeom prst="roundRect">
            <a:avLst>
              <a:gd name="adj" fmla="val 4313"/>
            </a:avLst>
          </a:prstGeom>
          <a:solidFill>
            <a:srgbClr val="768F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5" name="Google Shape;2439;p41">
            <a:extLst>
              <a:ext uri="{FF2B5EF4-FFF2-40B4-BE49-F238E27FC236}">
                <a16:creationId xmlns:a16="http://schemas.microsoft.com/office/drawing/2014/main" id="{4CEF9BCF-00CD-CFA3-3E34-2D6B911ACB23}"/>
              </a:ext>
            </a:extLst>
          </p:cNvPr>
          <p:cNvSpPr/>
          <p:nvPr/>
        </p:nvSpPr>
        <p:spPr>
          <a:xfrm>
            <a:off x="6404281" y="4338000"/>
            <a:ext cx="2520000" cy="2520000"/>
          </a:xfrm>
          <a:prstGeom prst="roundRect">
            <a:avLst>
              <a:gd name="adj" fmla="val 4313"/>
            </a:avLst>
          </a:prstGeom>
          <a:solidFill>
            <a:srgbClr val="768F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6" name="Google Shape;2440;p41">
            <a:extLst>
              <a:ext uri="{FF2B5EF4-FFF2-40B4-BE49-F238E27FC236}">
                <a16:creationId xmlns:a16="http://schemas.microsoft.com/office/drawing/2014/main" id="{2814C3BC-153D-DE0C-F9E6-C6ECB1794B99}"/>
              </a:ext>
            </a:extLst>
          </p:cNvPr>
          <p:cNvSpPr/>
          <p:nvPr/>
        </p:nvSpPr>
        <p:spPr>
          <a:xfrm>
            <a:off x="2774228" y="4216848"/>
            <a:ext cx="2520000" cy="2520000"/>
          </a:xfrm>
          <a:prstGeom prst="roundRect">
            <a:avLst>
              <a:gd name="adj" fmla="val 4313"/>
            </a:avLst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440;p41">
            <a:extLst>
              <a:ext uri="{FF2B5EF4-FFF2-40B4-BE49-F238E27FC236}">
                <a16:creationId xmlns:a16="http://schemas.microsoft.com/office/drawing/2014/main" id="{004EEC2A-34BD-825E-D716-848F38CC8E51}"/>
              </a:ext>
            </a:extLst>
          </p:cNvPr>
          <p:cNvSpPr/>
          <p:nvPr/>
        </p:nvSpPr>
        <p:spPr>
          <a:xfrm>
            <a:off x="6611937" y="4216848"/>
            <a:ext cx="2520000" cy="2520000"/>
          </a:xfrm>
          <a:prstGeom prst="roundRect">
            <a:avLst>
              <a:gd name="adj" fmla="val 4313"/>
            </a:avLst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8" name="Google Shape;2444;p41">
            <a:extLst>
              <a:ext uri="{FF2B5EF4-FFF2-40B4-BE49-F238E27FC236}">
                <a16:creationId xmlns:a16="http://schemas.microsoft.com/office/drawing/2014/main" id="{08E88165-8426-0934-B311-1E7E79935E0A}"/>
              </a:ext>
            </a:extLst>
          </p:cNvPr>
          <p:cNvCxnSpPr>
            <a:cxnSpLocks/>
          </p:cNvCxnSpPr>
          <p:nvPr/>
        </p:nvCxnSpPr>
        <p:spPr>
          <a:xfrm>
            <a:off x="7849662" y="3949150"/>
            <a:ext cx="0" cy="267698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9" name="Google Shape;2444;p41">
            <a:extLst>
              <a:ext uri="{FF2B5EF4-FFF2-40B4-BE49-F238E27FC236}">
                <a16:creationId xmlns:a16="http://schemas.microsoft.com/office/drawing/2014/main" id="{48DF1E6F-0D23-53E8-39B7-0C0E7C2740E8}"/>
              </a:ext>
            </a:extLst>
          </p:cNvPr>
          <p:cNvCxnSpPr>
            <a:cxnSpLocks/>
          </p:cNvCxnSpPr>
          <p:nvPr/>
        </p:nvCxnSpPr>
        <p:spPr>
          <a:xfrm>
            <a:off x="4000654" y="3949150"/>
            <a:ext cx="0" cy="267698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9081EA2-3B1C-0BEC-AAD9-C25277B108D8}"/>
              </a:ext>
            </a:extLst>
          </p:cNvPr>
          <p:cNvSpPr txBox="1"/>
          <p:nvPr/>
        </p:nvSpPr>
        <p:spPr>
          <a:xfrm>
            <a:off x="3106883" y="3628796"/>
            <a:ext cx="18422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223C0F"/>
                </a:solidFill>
                <a:latin typeface="Optima" panose="02000503060000020004" pitchFamily="2" charset="0"/>
              </a:rPr>
              <a:t>DEVIZNI RIZIK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90B6DA4-BC34-A7C2-B4BE-E9D3AB93CFD7}"/>
              </a:ext>
            </a:extLst>
          </p:cNvPr>
          <p:cNvSpPr txBox="1"/>
          <p:nvPr/>
        </p:nvSpPr>
        <p:spPr>
          <a:xfrm>
            <a:off x="6737538" y="3624975"/>
            <a:ext cx="2268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223C0F"/>
                </a:solidFill>
                <a:latin typeface="Optima" panose="02000503060000020004" pitchFamily="2" charset="0"/>
              </a:rPr>
              <a:t>RIZIK CIJENE ZLATA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208D346-BD85-2EE1-29AD-589956BA6C2E}"/>
              </a:ext>
            </a:extLst>
          </p:cNvPr>
          <p:cNvSpPr txBox="1"/>
          <p:nvPr/>
        </p:nvSpPr>
        <p:spPr>
          <a:xfrm>
            <a:off x="2772524" y="4320595"/>
            <a:ext cx="268277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err="1">
                <a:effectLst/>
                <a:latin typeface="Optima" panose="02000503060000020004" pitchFamily="2" charset="0"/>
              </a:rPr>
              <a:t>Devizni</a:t>
            </a:r>
            <a:r>
              <a:rPr lang="en-AU" b="1" dirty="0">
                <a:effectLst/>
                <a:latin typeface="Optima" panose="02000503060000020004" pitchFamily="2" charset="0"/>
              </a:rPr>
              <a:t> </a:t>
            </a:r>
            <a:r>
              <a:rPr lang="en-AU" b="1" dirty="0" err="1">
                <a:effectLst/>
                <a:latin typeface="Optima" panose="02000503060000020004" pitchFamily="2" charset="0"/>
              </a:rPr>
              <a:t>rizik</a:t>
            </a:r>
            <a:r>
              <a:rPr lang="en-AU" b="1" dirty="0">
                <a:effectLst/>
                <a:latin typeface="Optima" panose="02000503060000020004" pitchFamily="2" charset="0"/>
              </a:rPr>
              <a:t> </a:t>
            </a:r>
            <a:r>
              <a:rPr lang="en-AU" b="1" dirty="0" err="1">
                <a:effectLst/>
                <a:latin typeface="Optima" panose="02000503060000020004" pitchFamily="2" charset="0"/>
              </a:rPr>
              <a:t>predstavlja</a:t>
            </a:r>
            <a:r>
              <a:rPr lang="en-AU" b="1" dirty="0">
                <a:effectLst/>
                <a:latin typeface="Optima" panose="02000503060000020004" pitchFamily="2" charset="0"/>
              </a:rPr>
              <a:t> </a:t>
            </a:r>
            <a:r>
              <a:rPr lang="en-AU" b="1" dirty="0" err="1">
                <a:effectLst/>
                <a:latin typeface="Optima" panose="02000503060000020004" pitchFamily="2" charset="0"/>
              </a:rPr>
              <a:t>rizik</a:t>
            </a:r>
            <a:r>
              <a:rPr lang="en-AU" b="1" dirty="0">
                <a:effectLst/>
                <a:latin typeface="Optima" panose="02000503060000020004" pitchFamily="2" charset="0"/>
              </a:rPr>
              <a:t> </a:t>
            </a:r>
            <a:r>
              <a:rPr lang="en-AU" b="1" dirty="0" err="1">
                <a:effectLst/>
                <a:latin typeface="Optima" panose="02000503060000020004" pitchFamily="2" charset="0"/>
              </a:rPr>
              <a:t>promjene</a:t>
            </a:r>
            <a:r>
              <a:rPr lang="en-AU" b="1" dirty="0">
                <a:effectLst/>
                <a:latin typeface="Optima" panose="02000503060000020004" pitchFamily="2" charset="0"/>
              </a:rPr>
              <a:t> </a:t>
            </a:r>
            <a:r>
              <a:rPr lang="en-AU" b="1" dirty="0" err="1">
                <a:effectLst/>
                <a:latin typeface="Optima" panose="02000503060000020004" pitchFamily="2" charset="0"/>
              </a:rPr>
              <a:t>vrijednosti</a:t>
            </a:r>
            <a:r>
              <a:rPr lang="en-AU" b="1" dirty="0">
                <a:effectLst/>
                <a:latin typeface="Optima" panose="02000503060000020004" pitchFamily="2" charset="0"/>
              </a:rPr>
              <a:t> </a:t>
            </a:r>
            <a:r>
              <a:rPr lang="en-AU" b="1" dirty="0" err="1">
                <a:effectLst/>
                <a:latin typeface="Optima" panose="02000503060000020004" pitchFamily="2" charset="0"/>
              </a:rPr>
              <a:t>devizne</a:t>
            </a:r>
            <a:r>
              <a:rPr lang="en-AU" b="1" dirty="0">
                <a:effectLst/>
                <a:latin typeface="Optima" panose="02000503060000020004" pitchFamily="2" charset="0"/>
              </a:rPr>
              <a:t> </a:t>
            </a:r>
            <a:r>
              <a:rPr lang="en-AU" b="1" dirty="0" err="1">
                <a:effectLst/>
                <a:latin typeface="Optima" panose="02000503060000020004" pitchFamily="2" charset="0"/>
              </a:rPr>
              <a:t>aktive</a:t>
            </a:r>
            <a:r>
              <a:rPr lang="en-AU" b="1" dirty="0">
                <a:effectLst/>
                <a:latin typeface="Optima" panose="02000503060000020004" pitchFamily="2" charset="0"/>
              </a:rPr>
              <a:t> </a:t>
            </a:r>
            <a:r>
              <a:rPr lang="en-AU" b="1" dirty="0" err="1">
                <a:effectLst/>
                <a:latin typeface="Optima" panose="02000503060000020004" pitchFamily="2" charset="0"/>
              </a:rPr>
              <a:t>i</a:t>
            </a:r>
            <a:r>
              <a:rPr lang="en-AU" b="1" dirty="0">
                <a:effectLst/>
                <a:latin typeface="Optima" panose="02000503060000020004" pitchFamily="2" charset="0"/>
              </a:rPr>
              <a:t> </a:t>
            </a:r>
            <a:r>
              <a:rPr lang="en-AU" b="1" dirty="0" err="1">
                <a:effectLst/>
                <a:latin typeface="Optima" panose="02000503060000020004" pitchFamily="2" charset="0"/>
              </a:rPr>
              <a:t>pasive</a:t>
            </a:r>
            <a:r>
              <a:rPr lang="en-AU" b="1" dirty="0">
                <a:effectLst/>
                <a:latin typeface="Optima" panose="02000503060000020004" pitchFamily="2" charset="0"/>
              </a:rPr>
              <a:t> </a:t>
            </a:r>
            <a:r>
              <a:rPr lang="en-AU" b="1" dirty="0" err="1">
                <a:effectLst/>
                <a:latin typeface="Optima" panose="02000503060000020004" pitchFamily="2" charset="0"/>
              </a:rPr>
              <a:t>zbog</a:t>
            </a:r>
            <a:r>
              <a:rPr lang="en-AU" b="1" dirty="0">
                <a:effectLst/>
                <a:latin typeface="Optima" panose="02000503060000020004" pitchFamily="2" charset="0"/>
              </a:rPr>
              <a:t> </a:t>
            </a:r>
            <a:r>
              <a:rPr lang="en-AU" b="1" dirty="0" err="1">
                <a:effectLst/>
                <a:latin typeface="Optima" panose="02000503060000020004" pitchFamily="2" charset="0"/>
              </a:rPr>
              <a:t>promjene</a:t>
            </a:r>
            <a:r>
              <a:rPr lang="en-AU" b="1" dirty="0">
                <a:effectLst/>
                <a:latin typeface="Optima" panose="02000503060000020004" pitchFamily="2" charset="0"/>
              </a:rPr>
              <a:t> </a:t>
            </a:r>
            <a:r>
              <a:rPr lang="en-AU" b="1" dirty="0" err="1">
                <a:effectLst/>
                <a:latin typeface="Optima" panose="02000503060000020004" pitchFamily="2" charset="0"/>
              </a:rPr>
              <a:t>valutnih</a:t>
            </a:r>
            <a:r>
              <a:rPr lang="en-AU" b="1" dirty="0">
                <a:effectLst/>
                <a:latin typeface="Optima" panose="02000503060000020004" pitchFamily="2" charset="0"/>
              </a:rPr>
              <a:t> </a:t>
            </a:r>
            <a:r>
              <a:rPr lang="en-AU" b="1" dirty="0" err="1">
                <a:effectLst/>
                <a:latin typeface="Optima" panose="02000503060000020004" pitchFamily="2" charset="0"/>
              </a:rPr>
              <a:t>kurseva</a:t>
            </a:r>
            <a:r>
              <a:rPr lang="en-AU" b="1" dirty="0">
                <a:effectLst/>
                <a:latin typeface="Optima" panose="02000503060000020004" pitchFamily="2" charset="0"/>
              </a:rPr>
              <a:t> u </a:t>
            </a:r>
            <a:r>
              <a:rPr lang="en-AU" b="1" dirty="0" err="1">
                <a:effectLst/>
                <a:latin typeface="Optima" panose="02000503060000020004" pitchFamily="2" charset="0"/>
              </a:rPr>
              <a:t>kojima</a:t>
            </a:r>
            <a:r>
              <a:rPr lang="en-AU" b="1" dirty="0">
                <a:effectLst/>
                <a:latin typeface="Optima" panose="02000503060000020004" pitchFamily="2" charset="0"/>
              </a:rPr>
              <a:t> se </a:t>
            </a:r>
            <a:r>
              <a:rPr lang="en-AU" b="1" dirty="0" err="1">
                <a:effectLst/>
                <a:latin typeface="Optima" panose="02000503060000020004" pitchFamily="2" charset="0"/>
              </a:rPr>
              <a:t>drže</a:t>
            </a:r>
            <a:r>
              <a:rPr lang="en-AU" b="1" dirty="0">
                <a:effectLst/>
                <a:latin typeface="Optima" panose="02000503060000020004" pitchFamily="2" charset="0"/>
              </a:rPr>
              <a:t> </a:t>
            </a:r>
            <a:r>
              <a:rPr lang="en-AU" b="1" dirty="0" err="1">
                <a:effectLst/>
                <a:latin typeface="Optima" panose="02000503060000020004" pitchFamily="2" charset="0"/>
              </a:rPr>
              <a:t>devizne</a:t>
            </a:r>
            <a:r>
              <a:rPr lang="en-AU" b="1" dirty="0">
                <a:effectLst/>
                <a:latin typeface="Optima" panose="02000503060000020004" pitchFamily="2" charset="0"/>
              </a:rPr>
              <a:t> </a:t>
            </a:r>
            <a:r>
              <a:rPr lang="en-AU" b="1" dirty="0" err="1">
                <a:effectLst/>
                <a:latin typeface="Optima" panose="02000503060000020004" pitchFamily="2" charset="0"/>
              </a:rPr>
              <a:t>rezerve</a:t>
            </a:r>
            <a:r>
              <a:rPr lang="en-AU" b="1" dirty="0">
                <a:effectLst/>
                <a:latin typeface="Optima" panose="02000503060000020004" pitchFamily="2" charset="0"/>
              </a:rPr>
              <a:t>, </a:t>
            </a:r>
            <a:r>
              <a:rPr lang="en-AU" b="1" dirty="0" err="1">
                <a:effectLst/>
                <a:latin typeface="Optima" panose="02000503060000020004" pitchFamily="2" charset="0"/>
              </a:rPr>
              <a:t>i</a:t>
            </a:r>
            <a:r>
              <a:rPr lang="en-AU" b="1" dirty="0">
                <a:effectLst/>
                <a:latin typeface="Optima" panose="02000503060000020004" pitchFamily="2" charset="0"/>
              </a:rPr>
              <a:t> </a:t>
            </a:r>
            <a:r>
              <a:rPr lang="en-AU" b="1" dirty="0" err="1">
                <a:effectLst/>
                <a:latin typeface="Optima" panose="02000503060000020004" pitchFamily="2" charset="0"/>
              </a:rPr>
              <a:t>vrše</a:t>
            </a:r>
            <a:r>
              <a:rPr lang="en-AU" b="1" dirty="0">
                <a:effectLst/>
                <a:latin typeface="Optima" panose="02000503060000020004" pitchFamily="2" charset="0"/>
              </a:rPr>
              <a:t> </a:t>
            </a:r>
            <a:r>
              <a:rPr lang="en-AU" b="1" dirty="0" err="1">
                <a:effectLst/>
                <a:latin typeface="Optima" panose="02000503060000020004" pitchFamily="2" charset="0"/>
              </a:rPr>
              <a:t>transakcije</a:t>
            </a:r>
            <a:r>
              <a:rPr lang="en-AU" b="1" dirty="0">
                <a:effectLst/>
                <a:latin typeface="Optima" panose="02000503060000020004" pitchFamily="2" charset="0"/>
              </a:rPr>
              <a:t>, u </a:t>
            </a:r>
            <a:r>
              <a:rPr lang="en-AU" b="1" dirty="0" err="1">
                <a:effectLst/>
                <a:latin typeface="Optima" panose="02000503060000020004" pitchFamily="2" charset="0"/>
              </a:rPr>
              <a:t>odnosu</a:t>
            </a:r>
            <a:r>
              <a:rPr lang="en-AU" b="1" dirty="0">
                <a:effectLst/>
                <a:latin typeface="Optima" panose="02000503060000020004" pitchFamily="2" charset="0"/>
              </a:rPr>
              <a:t> </a:t>
            </a:r>
            <a:r>
              <a:rPr lang="en-AU" b="1" dirty="0" err="1">
                <a:effectLst/>
                <a:latin typeface="Optima" panose="02000503060000020004" pitchFamily="2" charset="0"/>
              </a:rPr>
              <a:t>na</a:t>
            </a:r>
            <a:r>
              <a:rPr lang="en-AU" b="1" dirty="0">
                <a:effectLst/>
                <a:latin typeface="Optima" panose="02000503060000020004" pitchFamily="2" charset="0"/>
              </a:rPr>
              <a:t> </a:t>
            </a:r>
            <a:r>
              <a:rPr lang="en-AU" b="1" dirty="0" err="1">
                <a:effectLst/>
                <a:latin typeface="Optima" panose="02000503060000020004" pitchFamily="2" charset="0"/>
              </a:rPr>
              <a:t>domaću</a:t>
            </a:r>
            <a:r>
              <a:rPr lang="en-AU" b="1" dirty="0">
                <a:effectLst/>
                <a:latin typeface="Optima" panose="02000503060000020004" pitchFamily="2" charset="0"/>
              </a:rPr>
              <a:t> </a:t>
            </a:r>
            <a:r>
              <a:rPr lang="en-AU" b="1" dirty="0" err="1">
                <a:effectLst/>
                <a:latin typeface="Optima" panose="02000503060000020004" pitchFamily="2" charset="0"/>
              </a:rPr>
              <a:t>valutu</a:t>
            </a:r>
            <a:r>
              <a:rPr lang="en-AU" b="1" dirty="0">
                <a:effectLst/>
                <a:latin typeface="Optima" panose="02000503060000020004" pitchFamily="2" charset="0"/>
              </a:rPr>
              <a:t>. </a:t>
            </a:r>
            <a:endParaRPr lang="en-AU" b="1" dirty="0">
              <a:latin typeface="Optima" panose="02000503060000020004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EFB20F1-A3BE-4627-73F1-822683D8C0B5}"/>
              </a:ext>
            </a:extLst>
          </p:cNvPr>
          <p:cNvSpPr txBox="1"/>
          <p:nvPr/>
        </p:nvSpPr>
        <p:spPr>
          <a:xfrm>
            <a:off x="6773004" y="4541023"/>
            <a:ext cx="181435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Optima" panose="02000503060000020004" pitchFamily="2" charset="0"/>
              </a:rPr>
              <a:t>Promjena</a:t>
            </a:r>
            <a:r>
              <a:rPr lang="en-US" b="1" dirty="0">
                <a:latin typeface="Optima" panose="02000503060000020004" pitchFamily="2" charset="0"/>
              </a:rPr>
              <a:t> </a:t>
            </a:r>
            <a:r>
              <a:rPr lang="en-US" b="1" dirty="0" err="1">
                <a:latin typeface="Optima" panose="02000503060000020004" pitchFamily="2" charset="0"/>
              </a:rPr>
              <a:t>cijene</a:t>
            </a:r>
            <a:r>
              <a:rPr lang="en-US" b="1" dirty="0">
                <a:latin typeface="Optima" panose="02000503060000020004" pitchFamily="2" charset="0"/>
              </a:rPr>
              <a:t> </a:t>
            </a:r>
            <a:r>
              <a:rPr lang="en-US" b="1" dirty="0" err="1">
                <a:latin typeface="Optima" panose="02000503060000020004" pitchFamily="2" charset="0"/>
              </a:rPr>
              <a:t>zlata</a:t>
            </a:r>
            <a:r>
              <a:rPr lang="en-US" b="1" dirty="0">
                <a:latin typeface="Optima" panose="02000503060000020004" pitchFamily="2" charset="0"/>
              </a:rPr>
              <a:t> </a:t>
            </a:r>
            <a:r>
              <a:rPr lang="en-US" b="1" dirty="0" err="1">
                <a:latin typeface="Optima" panose="02000503060000020004" pitchFamily="2" charset="0"/>
              </a:rPr>
              <a:t>na</a:t>
            </a:r>
            <a:r>
              <a:rPr lang="en-US" b="1" dirty="0">
                <a:latin typeface="Optima" panose="02000503060000020004" pitchFamily="2" charset="0"/>
              </a:rPr>
              <a:t> </a:t>
            </a:r>
            <a:r>
              <a:rPr lang="en-US" b="1" dirty="0" err="1">
                <a:latin typeface="Optima" panose="02000503060000020004" pitchFamily="2" charset="0"/>
              </a:rPr>
              <a:t>tržištu</a:t>
            </a:r>
            <a:r>
              <a:rPr lang="en-US" b="1" dirty="0">
                <a:latin typeface="Optima" panose="02000503060000020004" pitchFamily="2" charset="0"/>
              </a:rPr>
              <a:t> </a:t>
            </a:r>
            <a:r>
              <a:rPr lang="en-US" b="1" dirty="0" err="1">
                <a:latin typeface="Optima" panose="02000503060000020004" pitchFamily="2" charset="0"/>
              </a:rPr>
              <a:t>odnosno</a:t>
            </a:r>
            <a:r>
              <a:rPr lang="en-US" b="1" dirty="0">
                <a:latin typeface="Optima" panose="02000503060000020004" pitchFamily="2" charset="0"/>
              </a:rPr>
              <a:t> </a:t>
            </a:r>
            <a:r>
              <a:rPr lang="en-US" b="1" dirty="0" err="1">
                <a:latin typeface="Optima" panose="02000503060000020004" pitchFamily="2" charset="0"/>
              </a:rPr>
              <a:t>berzama</a:t>
            </a:r>
            <a:r>
              <a:rPr lang="en-US" b="1" dirty="0">
                <a:latin typeface="Optima" panose="02000503060000020004" pitchFamily="2" charset="0"/>
              </a:rPr>
              <a:t>. </a:t>
            </a:r>
            <a:r>
              <a:rPr lang="en-US" b="1" dirty="0" err="1">
                <a:latin typeface="Optima" panose="02000503060000020004" pitchFamily="2" charset="0"/>
              </a:rPr>
              <a:t>Prati</a:t>
            </a:r>
            <a:r>
              <a:rPr lang="en-US" b="1" dirty="0">
                <a:latin typeface="Optima" panose="02000503060000020004" pitchFamily="2" charset="0"/>
              </a:rPr>
              <a:t> se </a:t>
            </a:r>
            <a:r>
              <a:rPr lang="en-US" b="1" dirty="0" err="1">
                <a:latin typeface="Optima" panose="02000503060000020004" pitchFamily="2" charset="0"/>
              </a:rPr>
              <a:t>kao</a:t>
            </a:r>
            <a:r>
              <a:rPr lang="en-US" b="1" dirty="0">
                <a:latin typeface="Optima" panose="02000503060000020004" pitchFamily="2" charset="0"/>
              </a:rPr>
              <a:t> </a:t>
            </a:r>
            <a:r>
              <a:rPr lang="en-US" b="1" dirty="0" err="1">
                <a:latin typeface="Optima" panose="02000503060000020004" pitchFamily="2" charset="0"/>
              </a:rPr>
              <a:t>rezultat</a:t>
            </a:r>
            <a:r>
              <a:rPr lang="en-US" b="1" dirty="0">
                <a:latin typeface="Optima" panose="02000503060000020004" pitchFamily="2" charset="0"/>
              </a:rPr>
              <a:t> </a:t>
            </a:r>
            <a:r>
              <a:rPr lang="en-US" b="1" dirty="0" err="1">
                <a:latin typeface="Optima" panose="02000503060000020004" pitchFamily="2" charset="0"/>
              </a:rPr>
              <a:t>cijene</a:t>
            </a:r>
            <a:r>
              <a:rPr lang="en-US" b="1" dirty="0">
                <a:latin typeface="Optima" panose="02000503060000020004" pitchFamily="2" charset="0"/>
              </a:rPr>
              <a:t> </a:t>
            </a:r>
            <a:r>
              <a:rPr lang="en-US" b="1" dirty="0" err="1">
                <a:latin typeface="Optima" panose="02000503060000020004" pitchFamily="2" charset="0"/>
              </a:rPr>
              <a:t>zlata</a:t>
            </a:r>
            <a:r>
              <a:rPr lang="en-US" b="1" dirty="0">
                <a:latin typeface="Optima" panose="02000503060000020004" pitchFamily="2" charset="0"/>
              </a:rPr>
              <a:t> u </a:t>
            </a:r>
            <a:r>
              <a:rPr lang="en-US" b="1" dirty="0" err="1">
                <a:latin typeface="Optima" panose="02000503060000020004" pitchFamily="2" charset="0"/>
              </a:rPr>
              <a:t>dolarima</a:t>
            </a:r>
            <a:r>
              <a:rPr lang="en-US" b="1" dirty="0">
                <a:latin typeface="Optima" panose="02000503060000020004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28201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8F46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12D185-1E9E-9570-6077-EA684B40DB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981" y="509443"/>
            <a:ext cx="11118273" cy="6154593"/>
          </a:xfrm>
        </p:spPr>
        <p:txBody>
          <a:bodyPr>
            <a:normAutofit fontScale="92500" lnSpcReduction="10000"/>
          </a:bodyPr>
          <a:lstStyle/>
          <a:p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Upravljanje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kamatnim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rizikom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,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odnosno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,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rizikom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smanjenja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tržišne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vrijednosti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portfolija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deviznih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rezervi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usljed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hipotetičkih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,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nepovoljnih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kretanja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kamatnih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stopa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,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podrazumijeva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: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propisivanje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ciljanog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modifikovanog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trajanja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portfolija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deviznih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rezervi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,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i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dozvoljenog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odstupanja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trajanja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za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investicioni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portfolio,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i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za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ukupni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portfolio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deviznih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rezervi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,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te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;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praćenje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vrijednosti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pod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rizikom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(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engl.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b="1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Value at Risk). </a:t>
            </a:r>
          </a:p>
          <a:p>
            <a:r>
              <a:rPr lang="en-AU" sz="2200" b="1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Basic point value</a:t>
            </a:r>
          </a:p>
          <a:p>
            <a:r>
              <a:rPr lang="en-AU" sz="2200" b="1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Tracking error</a:t>
            </a:r>
          </a:p>
          <a:p>
            <a:pPr marL="0" indent="0">
              <a:buNone/>
            </a:pPr>
            <a:endParaRPr lang="en-AU" sz="2000" dirty="0">
              <a:solidFill>
                <a:srgbClr val="223C0F"/>
              </a:solidFill>
              <a:effectLst/>
              <a:latin typeface="Optima" panose="02000503060000020004" pitchFamily="2" charset="0"/>
            </a:endParaRPr>
          </a:p>
          <a:p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CBBiH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ograničava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izloženost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kreditnom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riziku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ulaganjem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u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obveznice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odabranih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država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eurozone,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te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plasiranjem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depozita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u: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odabrane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centralne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banke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u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eurozoni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, </a:t>
            </a:r>
            <a:r>
              <a:rPr lang="en-AU" sz="2200" b="1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Banku</a:t>
            </a:r>
            <a:r>
              <a:rPr lang="en-AU" sz="2200" b="1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za </a:t>
            </a:r>
            <a:r>
              <a:rPr lang="en-AU" sz="2200" b="1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međunarodna</a:t>
            </a:r>
            <a:r>
              <a:rPr lang="en-AU" sz="2200" b="1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b="1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poravnanja</a:t>
            </a:r>
            <a:r>
              <a:rPr lang="en-AU" sz="2200" b="1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(</a:t>
            </a:r>
            <a:r>
              <a:rPr lang="en-AU" sz="2200" b="1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engl.</a:t>
            </a:r>
            <a:r>
              <a:rPr lang="en-AU" sz="2200" b="1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Bank for International Settlements, BIS),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te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odabrane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komercijalne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ino-banke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,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uz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uslov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da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zadovoljavaju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standarde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podobnosti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ugovorne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strane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.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Osnovni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princip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u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upravljanju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kreditnim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rizikom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predstavlja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odgovarajući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kriterij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odabira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ugovornih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strana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i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dužničkih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vrijednosnih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papira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s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fiksnim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prihodom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,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i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izbjegavanje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prevelike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koncentracije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izloženosti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kreditnom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riziku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prema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pojedinoj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ugovornoj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strani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. </a:t>
            </a:r>
          </a:p>
          <a:p>
            <a:pPr marL="0" indent="0">
              <a:buNone/>
            </a:pPr>
            <a:endParaRPr lang="en-AU" sz="2000" dirty="0">
              <a:solidFill>
                <a:srgbClr val="223C0F"/>
              </a:solidFill>
              <a:latin typeface="Optima" panose="02000503060000020004" pitchFamily="2" charset="0"/>
            </a:endParaRPr>
          </a:p>
          <a:p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Upravljanje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rizikom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likvidnosti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se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bazira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na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procjeni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potencijalnih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potreba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za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likvidnošću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i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identifikaciji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likvidnih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finansijskih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instrumenata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.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Instrumenti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kojima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se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osigurava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dnevna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likvidnost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su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b="1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prekonoćni</a:t>
            </a:r>
            <a:r>
              <a:rPr lang="en-AU" sz="2200" b="1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b="1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depoziti</a:t>
            </a:r>
            <a:r>
              <a:rPr lang="en-AU" sz="2200" b="1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i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sredstva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na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tekućim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računima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kod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ugovornih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strana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koje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zadovoljavaju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kriterije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kreditnog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rizika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te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dospijevajuća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sredstva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po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svim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r>
              <a:rPr lang="en-AU" sz="2200" dirty="0" err="1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instrumentima</a:t>
            </a: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. </a:t>
            </a:r>
            <a:endParaRPr lang="en-AU" sz="2200" dirty="0">
              <a:solidFill>
                <a:srgbClr val="223C0F"/>
              </a:solidFill>
              <a:latin typeface="Optima" panose="02000503060000020004" pitchFamily="2" charset="0"/>
            </a:endParaRPr>
          </a:p>
          <a:p>
            <a:pPr marL="0" indent="0">
              <a:buNone/>
            </a:pPr>
            <a:r>
              <a:rPr lang="en-AU" sz="2200" dirty="0">
                <a:solidFill>
                  <a:srgbClr val="223C0F"/>
                </a:solidFill>
                <a:effectLst/>
                <a:latin typeface="Optima" panose="02000503060000020004" pitchFamily="2" charset="0"/>
              </a:rPr>
              <a:t> </a:t>
            </a:r>
            <a:endParaRPr lang="en-AU" sz="2200" dirty="0">
              <a:solidFill>
                <a:srgbClr val="223C0F"/>
              </a:solidFill>
              <a:latin typeface="Optima" panose="02000503060000020004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716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8F46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F038AC-78C4-5256-7D18-D5C2C96FB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2580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223C0F"/>
                </a:solidFill>
                <a:latin typeface="Optima" panose="02000503060000020004" pitchFamily="2" charset="0"/>
              </a:rPr>
              <a:t>HVALA NA PAŽNJI </a:t>
            </a:r>
          </a:p>
        </p:txBody>
      </p:sp>
    </p:spTree>
    <p:extLst>
      <p:ext uri="{BB962C8B-B14F-4D97-AF65-F5344CB8AC3E}">
        <p14:creationId xmlns:p14="http://schemas.microsoft.com/office/powerpoint/2010/main" val="275683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8F46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32EBB-D9BA-B02A-E840-E93E293E9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286" y="185596"/>
            <a:ext cx="5302943" cy="1325563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NAMJENA DEVIZNIH REZERVI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CD4AA796-544C-28C9-3656-F824CC43A567}"/>
              </a:ext>
            </a:extLst>
          </p:cNvPr>
          <p:cNvSpPr/>
          <p:nvPr/>
        </p:nvSpPr>
        <p:spPr>
          <a:xfrm rot="5400000">
            <a:off x="5549229" y="23594"/>
            <a:ext cx="2520000" cy="2520000"/>
          </a:xfrm>
          <a:custGeom>
            <a:avLst/>
            <a:gdLst>
              <a:gd name="connsiteX0" fmla="*/ 180004 w 1070861"/>
              <a:gd name="connsiteY0" fmla="*/ 0 h 1070861"/>
              <a:gd name="connsiteX1" fmla="*/ 1070861 w 1070861"/>
              <a:gd name="connsiteY1" fmla="*/ 0 h 1070861"/>
              <a:gd name="connsiteX2" fmla="*/ 0 w 1070861"/>
              <a:gd name="connsiteY2" fmla="*/ 1070861 h 1070861"/>
              <a:gd name="connsiteX3" fmla="*/ 0 w 1070861"/>
              <a:gd name="connsiteY3" fmla="*/ 180004 h 1070861"/>
              <a:gd name="connsiteX4" fmla="*/ 180004 w 1070861"/>
              <a:gd name="connsiteY4" fmla="*/ 0 h 1070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0861" h="1070861">
                <a:moveTo>
                  <a:pt x="180004" y="0"/>
                </a:moveTo>
                <a:lnTo>
                  <a:pt x="1070861" y="0"/>
                </a:lnTo>
                <a:lnTo>
                  <a:pt x="0" y="1070861"/>
                </a:lnTo>
                <a:lnTo>
                  <a:pt x="0" y="180004"/>
                </a:lnTo>
                <a:cubicBezTo>
                  <a:pt x="0" y="80591"/>
                  <a:pt x="80591" y="0"/>
                  <a:pt x="180004" y="0"/>
                </a:cubicBezTo>
                <a:close/>
              </a:path>
            </a:pathLst>
          </a:custGeom>
          <a:solidFill>
            <a:srgbClr val="25501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CA4EEB32-34F5-4CBE-ED6B-703788BACAE4}"/>
              </a:ext>
            </a:extLst>
          </p:cNvPr>
          <p:cNvSpPr/>
          <p:nvPr/>
        </p:nvSpPr>
        <p:spPr>
          <a:xfrm rot="10800000">
            <a:off x="6895162" y="2169000"/>
            <a:ext cx="2520000" cy="2520000"/>
          </a:xfrm>
          <a:custGeom>
            <a:avLst/>
            <a:gdLst>
              <a:gd name="connsiteX0" fmla="*/ 180004 w 1070861"/>
              <a:gd name="connsiteY0" fmla="*/ 0 h 1070861"/>
              <a:gd name="connsiteX1" fmla="*/ 1070861 w 1070861"/>
              <a:gd name="connsiteY1" fmla="*/ 0 h 1070861"/>
              <a:gd name="connsiteX2" fmla="*/ 0 w 1070861"/>
              <a:gd name="connsiteY2" fmla="*/ 1070861 h 1070861"/>
              <a:gd name="connsiteX3" fmla="*/ 0 w 1070861"/>
              <a:gd name="connsiteY3" fmla="*/ 180004 h 1070861"/>
              <a:gd name="connsiteX4" fmla="*/ 180004 w 1070861"/>
              <a:gd name="connsiteY4" fmla="*/ 0 h 1070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0861" h="1070861">
                <a:moveTo>
                  <a:pt x="180004" y="0"/>
                </a:moveTo>
                <a:lnTo>
                  <a:pt x="1070861" y="0"/>
                </a:lnTo>
                <a:lnTo>
                  <a:pt x="0" y="1070861"/>
                </a:lnTo>
                <a:lnTo>
                  <a:pt x="0" y="180004"/>
                </a:lnTo>
                <a:cubicBezTo>
                  <a:pt x="0" y="80591"/>
                  <a:pt x="80591" y="0"/>
                  <a:pt x="180004" y="0"/>
                </a:cubicBezTo>
                <a:close/>
              </a:path>
            </a:pathLst>
          </a:custGeom>
          <a:solidFill>
            <a:srgbClr val="255013">
              <a:alpha val="61713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59DEB085-D94D-FDA9-2705-FDA28242403A}"/>
              </a:ext>
            </a:extLst>
          </p:cNvPr>
          <p:cNvSpPr/>
          <p:nvPr/>
        </p:nvSpPr>
        <p:spPr>
          <a:xfrm rot="8100000">
            <a:off x="6603660" y="761684"/>
            <a:ext cx="2520000" cy="2520000"/>
          </a:xfrm>
          <a:custGeom>
            <a:avLst/>
            <a:gdLst>
              <a:gd name="connsiteX0" fmla="*/ 180004 w 1070861"/>
              <a:gd name="connsiteY0" fmla="*/ 0 h 1070861"/>
              <a:gd name="connsiteX1" fmla="*/ 1070861 w 1070861"/>
              <a:gd name="connsiteY1" fmla="*/ 0 h 1070861"/>
              <a:gd name="connsiteX2" fmla="*/ 0 w 1070861"/>
              <a:gd name="connsiteY2" fmla="*/ 1070861 h 1070861"/>
              <a:gd name="connsiteX3" fmla="*/ 0 w 1070861"/>
              <a:gd name="connsiteY3" fmla="*/ 180004 h 1070861"/>
              <a:gd name="connsiteX4" fmla="*/ 180004 w 1070861"/>
              <a:gd name="connsiteY4" fmla="*/ 0 h 1070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0861" h="1070861">
                <a:moveTo>
                  <a:pt x="180004" y="0"/>
                </a:moveTo>
                <a:lnTo>
                  <a:pt x="1070861" y="0"/>
                </a:lnTo>
                <a:lnTo>
                  <a:pt x="0" y="1070861"/>
                </a:lnTo>
                <a:lnTo>
                  <a:pt x="0" y="180004"/>
                </a:lnTo>
                <a:cubicBezTo>
                  <a:pt x="0" y="80591"/>
                  <a:pt x="80591" y="0"/>
                  <a:pt x="180004" y="0"/>
                </a:cubicBezTo>
                <a:close/>
              </a:path>
            </a:pathLst>
          </a:custGeom>
          <a:solidFill>
            <a:srgbClr val="255013">
              <a:alpha val="77228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5FBE787B-E599-EADD-3EE0-F36B7FF60BC4}"/>
              </a:ext>
            </a:extLst>
          </p:cNvPr>
          <p:cNvSpPr/>
          <p:nvPr/>
        </p:nvSpPr>
        <p:spPr>
          <a:xfrm rot="13500000">
            <a:off x="6102615" y="3350238"/>
            <a:ext cx="2520000" cy="2520000"/>
          </a:xfrm>
          <a:custGeom>
            <a:avLst/>
            <a:gdLst>
              <a:gd name="connsiteX0" fmla="*/ 180004 w 1070861"/>
              <a:gd name="connsiteY0" fmla="*/ 0 h 1070861"/>
              <a:gd name="connsiteX1" fmla="*/ 1070861 w 1070861"/>
              <a:gd name="connsiteY1" fmla="*/ 0 h 1070861"/>
              <a:gd name="connsiteX2" fmla="*/ 0 w 1070861"/>
              <a:gd name="connsiteY2" fmla="*/ 1070861 h 1070861"/>
              <a:gd name="connsiteX3" fmla="*/ 0 w 1070861"/>
              <a:gd name="connsiteY3" fmla="*/ 180004 h 1070861"/>
              <a:gd name="connsiteX4" fmla="*/ 180004 w 1070861"/>
              <a:gd name="connsiteY4" fmla="*/ 0 h 1070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0861" h="1070861">
                <a:moveTo>
                  <a:pt x="180004" y="0"/>
                </a:moveTo>
                <a:lnTo>
                  <a:pt x="1070861" y="0"/>
                </a:lnTo>
                <a:lnTo>
                  <a:pt x="0" y="1070861"/>
                </a:lnTo>
                <a:lnTo>
                  <a:pt x="0" y="180004"/>
                </a:lnTo>
                <a:cubicBezTo>
                  <a:pt x="0" y="80591"/>
                  <a:pt x="80591" y="0"/>
                  <a:pt x="180004" y="0"/>
                </a:cubicBezTo>
                <a:close/>
              </a:path>
            </a:pathLst>
          </a:custGeom>
          <a:solidFill>
            <a:srgbClr val="255013">
              <a:alpha val="51864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4FB6D32A-608A-DBF7-B264-CB96B1E13C39}"/>
              </a:ext>
            </a:extLst>
          </p:cNvPr>
          <p:cNvSpPr/>
          <p:nvPr/>
        </p:nvSpPr>
        <p:spPr>
          <a:xfrm rot="16200000">
            <a:off x="4821750" y="3709421"/>
            <a:ext cx="2520000" cy="2520000"/>
          </a:xfrm>
          <a:custGeom>
            <a:avLst/>
            <a:gdLst>
              <a:gd name="connsiteX0" fmla="*/ 180004 w 1070861"/>
              <a:gd name="connsiteY0" fmla="*/ 0 h 1070861"/>
              <a:gd name="connsiteX1" fmla="*/ 1070861 w 1070861"/>
              <a:gd name="connsiteY1" fmla="*/ 0 h 1070861"/>
              <a:gd name="connsiteX2" fmla="*/ 0 w 1070861"/>
              <a:gd name="connsiteY2" fmla="*/ 1070861 h 1070861"/>
              <a:gd name="connsiteX3" fmla="*/ 0 w 1070861"/>
              <a:gd name="connsiteY3" fmla="*/ 180004 h 1070861"/>
              <a:gd name="connsiteX4" fmla="*/ 180004 w 1070861"/>
              <a:gd name="connsiteY4" fmla="*/ 0 h 1070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0861" h="1070861">
                <a:moveTo>
                  <a:pt x="180004" y="0"/>
                </a:moveTo>
                <a:lnTo>
                  <a:pt x="1070861" y="0"/>
                </a:lnTo>
                <a:lnTo>
                  <a:pt x="0" y="1070861"/>
                </a:lnTo>
                <a:lnTo>
                  <a:pt x="0" y="180004"/>
                </a:lnTo>
                <a:cubicBezTo>
                  <a:pt x="0" y="80591"/>
                  <a:pt x="80591" y="0"/>
                  <a:pt x="180004" y="0"/>
                </a:cubicBezTo>
                <a:close/>
              </a:path>
            </a:pathLst>
          </a:custGeom>
          <a:solidFill>
            <a:srgbClr val="255013">
              <a:alpha val="43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B9F1A57B-9790-C08A-3574-2055571BDD02}"/>
              </a:ext>
            </a:extLst>
          </p:cNvPr>
          <p:cNvSpPr/>
          <p:nvPr/>
        </p:nvSpPr>
        <p:spPr>
          <a:xfrm rot="18900000">
            <a:off x="3767320" y="3136396"/>
            <a:ext cx="2520000" cy="2520000"/>
          </a:xfrm>
          <a:custGeom>
            <a:avLst/>
            <a:gdLst>
              <a:gd name="connsiteX0" fmla="*/ 180004 w 1070861"/>
              <a:gd name="connsiteY0" fmla="*/ 0 h 1070861"/>
              <a:gd name="connsiteX1" fmla="*/ 1070861 w 1070861"/>
              <a:gd name="connsiteY1" fmla="*/ 0 h 1070861"/>
              <a:gd name="connsiteX2" fmla="*/ 0 w 1070861"/>
              <a:gd name="connsiteY2" fmla="*/ 1070861 h 1070861"/>
              <a:gd name="connsiteX3" fmla="*/ 0 w 1070861"/>
              <a:gd name="connsiteY3" fmla="*/ 180004 h 1070861"/>
              <a:gd name="connsiteX4" fmla="*/ 180004 w 1070861"/>
              <a:gd name="connsiteY4" fmla="*/ 0 h 1070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0861" h="1070861">
                <a:moveTo>
                  <a:pt x="180004" y="0"/>
                </a:moveTo>
                <a:lnTo>
                  <a:pt x="1070861" y="0"/>
                </a:lnTo>
                <a:lnTo>
                  <a:pt x="0" y="1070861"/>
                </a:lnTo>
                <a:lnTo>
                  <a:pt x="0" y="180004"/>
                </a:lnTo>
                <a:cubicBezTo>
                  <a:pt x="0" y="80591"/>
                  <a:pt x="80591" y="0"/>
                  <a:pt x="180004" y="0"/>
                </a:cubicBezTo>
                <a:close/>
              </a:path>
            </a:pathLst>
          </a:custGeom>
          <a:solidFill>
            <a:srgbClr val="255013">
              <a:alpha val="29168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515CEEC-4373-1B30-DC31-98FE4CA495D3}"/>
              </a:ext>
            </a:extLst>
          </p:cNvPr>
          <p:cNvSpPr txBox="1"/>
          <p:nvPr/>
        </p:nvSpPr>
        <p:spPr>
          <a:xfrm>
            <a:off x="384102" y="2065270"/>
            <a:ext cx="2875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Optima" panose="02000503060000020004" pitchFamily="2" charset="0"/>
              </a:rPr>
              <a:t>Služe</a:t>
            </a:r>
            <a:r>
              <a:rPr lang="en-US" sz="2400" dirty="0">
                <a:latin typeface="Optima" panose="02000503060000020004" pitchFamily="2" charset="0"/>
              </a:rPr>
              <a:t> za </a:t>
            </a:r>
            <a:r>
              <a:rPr lang="en-US" sz="2400" dirty="0" err="1">
                <a:latin typeface="Optima" panose="02000503060000020004" pitchFamily="2" charset="0"/>
              </a:rPr>
              <a:t>intervenciju</a:t>
            </a:r>
            <a:r>
              <a:rPr lang="en-US" sz="2400" dirty="0">
                <a:latin typeface="Optima" panose="02000503060000020004" pitchFamily="2" charset="0"/>
              </a:rPr>
              <a:t> </a:t>
            </a:r>
            <a:r>
              <a:rPr lang="en-US" sz="2400" dirty="0" err="1">
                <a:latin typeface="Optima" panose="02000503060000020004" pitchFamily="2" charset="0"/>
              </a:rPr>
              <a:t>na</a:t>
            </a:r>
            <a:r>
              <a:rPr lang="en-US" sz="2400" dirty="0">
                <a:latin typeface="Optima" panose="02000503060000020004" pitchFamily="2" charset="0"/>
              </a:rPr>
              <a:t> </a:t>
            </a:r>
            <a:r>
              <a:rPr lang="en-US" sz="2400" dirty="0" err="1">
                <a:latin typeface="Optima" panose="02000503060000020004" pitchFamily="2" charset="0"/>
              </a:rPr>
              <a:t>deviznom</a:t>
            </a:r>
            <a:r>
              <a:rPr lang="en-US" sz="2400" dirty="0">
                <a:latin typeface="Optima" panose="02000503060000020004" pitchFamily="2" charset="0"/>
              </a:rPr>
              <a:t> </a:t>
            </a:r>
            <a:r>
              <a:rPr lang="en-US" sz="2400" dirty="0" err="1">
                <a:latin typeface="Optima" panose="02000503060000020004" pitchFamily="2" charset="0"/>
              </a:rPr>
              <a:t>tržištu</a:t>
            </a:r>
            <a:endParaRPr lang="en-US" sz="3600" dirty="0">
              <a:latin typeface="Optima" panose="02000503060000020004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DBAE0CA-6060-C5AF-8C66-726F52AB58B3}"/>
              </a:ext>
            </a:extLst>
          </p:cNvPr>
          <p:cNvSpPr txBox="1"/>
          <p:nvPr/>
        </p:nvSpPr>
        <p:spPr>
          <a:xfrm>
            <a:off x="379736" y="2379051"/>
            <a:ext cx="6098458" cy="7017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4400" i="0" u="none" strike="noStrike" kern="1200" normalizeH="0" baseline="0" noProof="0" dirty="0">
                <a:ln w="0"/>
                <a:solidFill>
                  <a:schemeClr val="accent3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Doppio One"/>
                <a:ea typeface="+mn-ea"/>
              </a:rPr>
              <a:t>01</a:t>
            </a:r>
            <a:endParaRPr kumimoji="0" lang="en-US" sz="4400" i="0" u="none" strike="noStrike" kern="1200" normalizeH="0" baseline="0" noProof="0" dirty="0">
              <a:ln w="0"/>
              <a:solidFill>
                <a:schemeClr val="accent3">
                  <a:lumMod val="75000"/>
                </a:schemeClr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Doppio One"/>
              <a:ea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94C6868-95F6-6EE9-4F9F-807DBA7A7651}"/>
              </a:ext>
            </a:extLst>
          </p:cNvPr>
          <p:cNvSpPr txBox="1"/>
          <p:nvPr/>
        </p:nvSpPr>
        <p:spPr>
          <a:xfrm>
            <a:off x="465066" y="3562971"/>
            <a:ext cx="26514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Optima" panose="02000503060000020004" pitchFamily="2" charset="0"/>
              </a:rPr>
              <a:t>Da bi </a:t>
            </a:r>
            <a:r>
              <a:rPr lang="en-US" sz="2400" dirty="0" err="1">
                <a:latin typeface="Optima" panose="02000503060000020004" pitchFamily="2" charset="0"/>
              </a:rPr>
              <a:t>država</a:t>
            </a:r>
            <a:r>
              <a:rPr lang="en-US" sz="2400" dirty="0">
                <a:latin typeface="Optima" panose="02000503060000020004" pitchFamily="2" charset="0"/>
              </a:rPr>
              <a:t> </a:t>
            </a:r>
            <a:r>
              <a:rPr lang="en-US" sz="2400" dirty="0" err="1">
                <a:latin typeface="Optima" panose="02000503060000020004" pitchFamily="2" charset="0"/>
              </a:rPr>
              <a:t>plaćala</a:t>
            </a:r>
            <a:r>
              <a:rPr lang="en-US" sz="2400" dirty="0">
                <a:latin typeface="Optima" panose="02000503060000020004" pitchFamily="2" charset="0"/>
              </a:rPr>
              <a:t> robe </a:t>
            </a:r>
            <a:r>
              <a:rPr lang="en-US" sz="2400" dirty="0" err="1">
                <a:latin typeface="Optima" panose="02000503060000020004" pitchFamily="2" charset="0"/>
              </a:rPr>
              <a:t>i</a:t>
            </a:r>
            <a:r>
              <a:rPr lang="en-US" sz="2400" dirty="0">
                <a:latin typeface="Optima" panose="02000503060000020004" pitchFamily="2" charset="0"/>
              </a:rPr>
              <a:t> </a:t>
            </a:r>
            <a:r>
              <a:rPr lang="en-US" sz="2400" dirty="0" err="1">
                <a:latin typeface="Optima" panose="02000503060000020004" pitchFamily="2" charset="0"/>
              </a:rPr>
              <a:t>usluge</a:t>
            </a:r>
            <a:r>
              <a:rPr lang="en-US" sz="2400" dirty="0">
                <a:latin typeface="Optima" panose="02000503060000020004" pitchFamily="2" charset="0"/>
              </a:rPr>
              <a:t> u </a:t>
            </a:r>
            <a:r>
              <a:rPr lang="en-US" sz="2400" dirty="0" err="1">
                <a:latin typeface="Optima" panose="02000503060000020004" pitchFamily="2" charset="0"/>
              </a:rPr>
              <a:t>inostranstvu</a:t>
            </a:r>
            <a:endParaRPr lang="en-US" sz="2400" dirty="0">
              <a:latin typeface="Optima" panose="02000503060000020004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7805E46-28F3-B4F8-6683-55BC404CFA8D}"/>
              </a:ext>
            </a:extLst>
          </p:cNvPr>
          <p:cNvSpPr txBox="1"/>
          <p:nvPr/>
        </p:nvSpPr>
        <p:spPr>
          <a:xfrm>
            <a:off x="461739" y="5561151"/>
            <a:ext cx="252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Optima" panose="02000503060000020004" pitchFamily="2" charset="0"/>
              </a:rPr>
              <a:t>Plaćanje</a:t>
            </a:r>
            <a:r>
              <a:rPr lang="en-US" sz="2400" dirty="0">
                <a:latin typeface="Optima" panose="02000503060000020004" pitchFamily="2" charset="0"/>
              </a:rPr>
              <a:t> </a:t>
            </a:r>
            <a:r>
              <a:rPr lang="en-US" sz="2400" dirty="0" err="1">
                <a:latin typeface="Optima" panose="02000503060000020004" pitchFamily="2" charset="0"/>
              </a:rPr>
              <a:t>spoljnog</a:t>
            </a:r>
            <a:r>
              <a:rPr lang="en-US" sz="2400" dirty="0">
                <a:latin typeface="Optima" panose="02000503060000020004" pitchFamily="2" charset="0"/>
              </a:rPr>
              <a:t> </a:t>
            </a:r>
            <a:r>
              <a:rPr lang="en-US" sz="2400" dirty="0" err="1">
                <a:latin typeface="Optima" panose="02000503060000020004" pitchFamily="2" charset="0"/>
              </a:rPr>
              <a:t>duga</a:t>
            </a:r>
            <a:r>
              <a:rPr lang="en-US" sz="2400" dirty="0">
                <a:latin typeface="Optima" panose="02000503060000020004" pitchFamily="2" charset="0"/>
              </a:rPr>
              <a:t> </a:t>
            </a:r>
            <a:r>
              <a:rPr lang="en-US" sz="2400" dirty="0" err="1">
                <a:latin typeface="Optima" panose="02000503060000020004" pitchFamily="2" charset="0"/>
              </a:rPr>
              <a:t>zemlje</a:t>
            </a:r>
            <a:endParaRPr lang="en-US" sz="2400" dirty="0">
              <a:latin typeface="Optima" panose="02000503060000020004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DBECAE9-C241-44E0-42B3-14EB2BB00D57}"/>
              </a:ext>
            </a:extLst>
          </p:cNvPr>
          <p:cNvSpPr txBox="1"/>
          <p:nvPr/>
        </p:nvSpPr>
        <p:spPr>
          <a:xfrm>
            <a:off x="9889126" y="565346"/>
            <a:ext cx="23548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Optima" panose="02000503060000020004" pitchFamily="2" charset="0"/>
              </a:rPr>
              <a:t>Diversifikovanje</a:t>
            </a:r>
            <a:r>
              <a:rPr lang="en-US" sz="2400" dirty="0">
                <a:latin typeface="Optima" panose="02000503060000020004" pitchFamily="2" charset="0"/>
              </a:rPr>
              <a:t> </a:t>
            </a:r>
            <a:r>
              <a:rPr lang="en-US" sz="2400" dirty="0" err="1">
                <a:latin typeface="Optima" panose="02000503060000020004" pitchFamily="2" charset="0"/>
              </a:rPr>
              <a:t>portoflia</a:t>
            </a:r>
            <a:endParaRPr lang="en-US" sz="2400" dirty="0">
              <a:latin typeface="Optima" panose="02000503060000020004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E2AB5DF-3C06-E57C-CD89-128303DE5236}"/>
              </a:ext>
            </a:extLst>
          </p:cNvPr>
          <p:cNvSpPr txBox="1"/>
          <p:nvPr/>
        </p:nvSpPr>
        <p:spPr>
          <a:xfrm>
            <a:off x="10358421" y="2352994"/>
            <a:ext cx="17990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Optima" panose="02000503060000020004" pitchFamily="2" charset="0"/>
              </a:rPr>
              <a:t>Održavanje</a:t>
            </a:r>
            <a:r>
              <a:rPr lang="en-US" sz="2400" dirty="0">
                <a:latin typeface="Optima" panose="02000503060000020004" pitchFamily="2" charset="0"/>
              </a:rPr>
              <a:t> </a:t>
            </a:r>
            <a:r>
              <a:rPr lang="en-US" sz="2400" dirty="0" err="1">
                <a:latin typeface="Optima" panose="02000503060000020004" pitchFamily="2" charset="0"/>
              </a:rPr>
              <a:t>likvidnosti</a:t>
            </a:r>
            <a:r>
              <a:rPr lang="en-US" sz="2400" dirty="0">
                <a:latin typeface="Optima" panose="02000503060000020004" pitchFamily="2" charset="0"/>
              </a:rPr>
              <a:t> u </a:t>
            </a:r>
            <a:r>
              <a:rPr lang="en-US" sz="2400" dirty="0" err="1">
                <a:latin typeface="Optima" panose="02000503060000020004" pitchFamily="2" charset="0"/>
              </a:rPr>
              <a:t>slučaju</a:t>
            </a:r>
            <a:r>
              <a:rPr lang="en-US" sz="2400" dirty="0">
                <a:latin typeface="Optima" panose="02000503060000020004" pitchFamily="2" charset="0"/>
              </a:rPr>
              <a:t> </a:t>
            </a:r>
            <a:r>
              <a:rPr lang="en-US" sz="2400" dirty="0" err="1">
                <a:latin typeface="Optima" panose="02000503060000020004" pitchFamily="2" charset="0"/>
              </a:rPr>
              <a:t>ekonomske</a:t>
            </a:r>
            <a:r>
              <a:rPr lang="en-US" sz="2400" dirty="0">
                <a:latin typeface="Optima" panose="02000503060000020004" pitchFamily="2" charset="0"/>
              </a:rPr>
              <a:t> </a:t>
            </a:r>
            <a:r>
              <a:rPr lang="en-US" sz="2400" dirty="0" err="1">
                <a:latin typeface="Optima" panose="02000503060000020004" pitchFamily="2" charset="0"/>
              </a:rPr>
              <a:t>krize</a:t>
            </a:r>
            <a:endParaRPr lang="en-US" sz="2400" dirty="0">
              <a:latin typeface="Optima" panose="02000503060000020004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EF26237-8E96-5485-8506-C462C79B5A60}"/>
              </a:ext>
            </a:extLst>
          </p:cNvPr>
          <p:cNvSpPr txBox="1"/>
          <p:nvPr/>
        </p:nvSpPr>
        <p:spPr>
          <a:xfrm>
            <a:off x="10220507" y="4842281"/>
            <a:ext cx="19714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Optima" panose="02000503060000020004" pitchFamily="2" charset="0"/>
              </a:rPr>
              <a:t>Služe</a:t>
            </a:r>
            <a:r>
              <a:rPr lang="en-US" sz="2400" dirty="0">
                <a:latin typeface="Optima" panose="02000503060000020004" pitchFamily="2" charset="0"/>
              </a:rPr>
              <a:t> </a:t>
            </a:r>
            <a:r>
              <a:rPr lang="en-US" sz="2400" dirty="0" err="1">
                <a:latin typeface="Optima" panose="02000503060000020004" pitchFamily="2" charset="0"/>
              </a:rPr>
              <a:t>kao</a:t>
            </a:r>
            <a:r>
              <a:rPr lang="en-US" sz="2400" dirty="0">
                <a:latin typeface="Optima" panose="02000503060000020004" pitchFamily="2" charset="0"/>
              </a:rPr>
              <a:t> </a:t>
            </a:r>
            <a:r>
              <a:rPr lang="en-US" sz="2400" dirty="0" err="1">
                <a:latin typeface="Optima" panose="02000503060000020004" pitchFamily="2" charset="0"/>
              </a:rPr>
              <a:t>podrška</a:t>
            </a:r>
            <a:r>
              <a:rPr lang="en-US" sz="2400" dirty="0">
                <a:latin typeface="Optima" panose="02000503060000020004" pitchFamily="2" charset="0"/>
              </a:rPr>
              <a:t> </a:t>
            </a:r>
            <a:r>
              <a:rPr lang="en-US" sz="2400" dirty="0" err="1">
                <a:latin typeface="Optima" panose="02000503060000020004" pitchFamily="2" charset="0"/>
              </a:rPr>
              <a:t>stranim</a:t>
            </a:r>
            <a:r>
              <a:rPr lang="en-US" sz="2400" dirty="0">
                <a:latin typeface="Optima" panose="02000503060000020004" pitchFamily="2" charset="0"/>
              </a:rPr>
              <a:t> </a:t>
            </a:r>
            <a:r>
              <a:rPr lang="en-US" sz="2400" dirty="0" err="1">
                <a:latin typeface="Optima" panose="02000503060000020004" pitchFamily="2" charset="0"/>
              </a:rPr>
              <a:t>investitorima</a:t>
            </a:r>
            <a:endParaRPr lang="en-US" sz="2400" dirty="0">
              <a:latin typeface="Optima" panose="02000503060000020004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480F531-949F-34F9-CEFB-C0B55688522D}"/>
              </a:ext>
            </a:extLst>
          </p:cNvPr>
          <p:cNvSpPr txBox="1"/>
          <p:nvPr/>
        </p:nvSpPr>
        <p:spPr>
          <a:xfrm>
            <a:off x="2323656" y="4020221"/>
            <a:ext cx="1103625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4400" i="0" u="none" strike="noStrike" kern="1200" normalizeH="0" baseline="0" noProof="0" dirty="0">
                <a:ln w="0"/>
                <a:solidFill>
                  <a:schemeClr val="accent3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Doppio One"/>
                <a:ea typeface="+mn-ea"/>
              </a:rPr>
              <a:t>02</a:t>
            </a:r>
            <a:endParaRPr kumimoji="0" lang="en-US" sz="4400" i="0" u="none" strike="noStrike" kern="1200" normalizeH="0" baseline="0" noProof="0" dirty="0">
              <a:ln w="0"/>
              <a:solidFill>
                <a:schemeClr val="accent3">
                  <a:lumMod val="75000"/>
                </a:schemeClr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Doppio One"/>
              <a:ea typeface="+mn-ea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2355BE-18A1-BC2B-06DD-D4FF6F5B76AD}"/>
              </a:ext>
            </a:extLst>
          </p:cNvPr>
          <p:cNvSpPr txBox="1"/>
          <p:nvPr/>
        </p:nvSpPr>
        <p:spPr>
          <a:xfrm>
            <a:off x="3159478" y="5627111"/>
            <a:ext cx="755725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4400" i="0" u="none" strike="noStrike" kern="1200" normalizeH="0" baseline="0" noProof="0" dirty="0">
                <a:ln w="0"/>
                <a:solidFill>
                  <a:schemeClr val="accent3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Doppio One"/>
                <a:ea typeface="+mn-ea"/>
              </a:rPr>
              <a:t>03</a:t>
            </a:r>
            <a:endParaRPr kumimoji="0" lang="en-US" sz="4400" i="0" u="none" strike="noStrike" kern="1200" normalizeH="0" baseline="0" noProof="0" dirty="0">
              <a:ln w="0"/>
              <a:solidFill>
                <a:schemeClr val="accent3">
                  <a:lumMod val="75000"/>
                </a:schemeClr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Doppio One"/>
              <a:ea typeface="+mn-ea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5A0851F-C35A-9FA7-0E70-8635915A46FA}"/>
              </a:ext>
            </a:extLst>
          </p:cNvPr>
          <p:cNvSpPr txBox="1"/>
          <p:nvPr/>
        </p:nvSpPr>
        <p:spPr>
          <a:xfrm>
            <a:off x="9262112" y="5333989"/>
            <a:ext cx="766916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4400" i="0" u="none" strike="noStrike" kern="1200" normalizeH="0" baseline="0" noProof="0" dirty="0">
                <a:ln w="0"/>
                <a:solidFill>
                  <a:schemeClr val="accent3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Doppio One"/>
                <a:ea typeface="+mn-ea"/>
              </a:rPr>
              <a:t>04</a:t>
            </a:r>
            <a:endParaRPr kumimoji="0" lang="en-US" sz="4400" i="0" u="none" strike="noStrike" kern="1200" normalizeH="0" baseline="0" noProof="0" dirty="0">
              <a:ln w="0"/>
              <a:solidFill>
                <a:schemeClr val="accent3">
                  <a:lumMod val="75000"/>
                </a:schemeClr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Doppio One"/>
              <a:ea typeface="+mn-ea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54DC60B-AA4A-4A43-A49E-2DC16AD1E37E}"/>
              </a:ext>
            </a:extLst>
          </p:cNvPr>
          <p:cNvSpPr txBox="1"/>
          <p:nvPr/>
        </p:nvSpPr>
        <p:spPr>
          <a:xfrm>
            <a:off x="9425781" y="3005409"/>
            <a:ext cx="961861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4400" i="0" u="none" strike="noStrike" kern="1200" normalizeH="0" baseline="0" noProof="0" dirty="0">
                <a:ln w="0"/>
                <a:solidFill>
                  <a:schemeClr val="accent3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Doppio One"/>
                <a:ea typeface="+mn-ea"/>
              </a:rPr>
              <a:t>05</a:t>
            </a:r>
            <a:endParaRPr kumimoji="0" lang="en-US" sz="4400" i="0" u="none" strike="noStrike" kern="1200" normalizeH="0" baseline="0" noProof="0" dirty="0">
              <a:ln w="0"/>
              <a:solidFill>
                <a:schemeClr val="accent3">
                  <a:lumMod val="75000"/>
                </a:schemeClr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Doppio One"/>
              <a:ea typeface="+mn-ea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2DE41B2-5C68-5AE4-305E-35A3BDD74C94}"/>
              </a:ext>
            </a:extLst>
          </p:cNvPr>
          <p:cNvSpPr txBox="1"/>
          <p:nvPr/>
        </p:nvSpPr>
        <p:spPr>
          <a:xfrm>
            <a:off x="9033223" y="666889"/>
            <a:ext cx="846846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4400" i="0" u="none" strike="noStrike" kern="1200" normalizeH="0" baseline="0" noProof="0" dirty="0">
                <a:ln w="0"/>
                <a:solidFill>
                  <a:schemeClr val="accent3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Doppio One"/>
                <a:ea typeface="+mn-ea"/>
              </a:rPr>
              <a:t>06</a:t>
            </a:r>
            <a:endParaRPr kumimoji="0" lang="en-US" sz="4400" i="0" u="none" strike="noStrike" kern="1200" normalizeH="0" baseline="0" noProof="0" dirty="0">
              <a:ln w="0"/>
              <a:solidFill>
                <a:schemeClr val="accent3">
                  <a:lumMod val="75000"/>
                </a:schemeClr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Doppio One"/>
              <a:ea typeface="+mn-ea"/>
            </a:endParaRPr>
          </a:p>
        </p:txBody>
      </p:sp>
      <p:grpSp>
        <p:nvGrpSpPr>
          <p:cNvPr id="31" name="Google Shape;4828;p16">
            <a:extLst>
              <a:ext uri="{FF2B5EF4-FFF2-40B4-BE49-F238E27FC236}">
                <a16:creationId xmlns:a16="http://schemas.microsoft.com/office/drawing/2014/main" id="{D77AC2A5-E875-DCD5-340E-A928C96FBD73}"/>
              </a:ext>
            </a:extLst>
          </p:cNvPr>
          <p:cNvGrpSpPr/>
          <p:nvPr/>
        </p:nvGrpSpPr>
        <p:grpSpPr>
          <a:xfrm>
            <a:off x="8474732" y="3656328"/>
            <a:ext cx="432000" cy="432000"/>
            <a:chOff x="-62884425" y="4111775"/>
            <a:chExt cx="317425" cy="316650"/>
          </a:xfrm>
          <a:solidFill>
            <a:schemeClr val="bg1"/>
          </a:solidFill>
        </p:grpSpPr>
        <p:sp>
          <p:nvSpPr>
            <p:cNvPr id="32" name="Google Shape;4829;p16">
              <a:extLst>
                <a:ext uri="{FF2B5EF4-FFF2-40B4-BE49-F238E27FC236}">
                  <a16:creationId xmlns:a16="http://schemas.microsoft.com/office/drawing/2014/main" id="{2256EA50-DAC2-4C93-EBE2-9EB18EE52ACA}"/>
                </a:ext>
              </a:extLst>
            </p:cNvPr>
            <p:cNvSpPr/>
            <p:nvPr/>
          </p:nvSpPr>
          <p:spPr>
            <a:xfrm>
              <a:off x="-62884425" y="4325225"/>
              <a:ext cx="317425" cy="103200"/>
            </a:xfrm>
            <a:custGeom>
              <a:avLst/>
              <a:gdLst/>
              <a:ahLst/>
              <a:cxnLst/>
              <a:rect l="l" t="t" r="r" b="b"/>
              <a:pathLst>
                <a:path w="12697" h="4128" extrusionOk="0">
                  <a:moveTo>
                    <a:pt x="0" y="0"/>
                  </a:moveTo>
                  <a:lnTo>
                    <a:pt x="0" y="378"/>
                  </a:lnTo>
                  <a:cubicBezTo>
                    <a:pt x="0" y="1071"/>
                    <a:pt x="567" y="1638"/>
                    <a:pt x="1260" y="1638"/>
                  </a:cubicBezTo>
                  <a:lnTo>
                    <a:pt x="4001" y="1638"/>
                  </a:lnTo>
                  <a:lnTo>
                    <a:pt x="3434" y="3308"/>
                  </a:lnTo>
                  <a:lnTo>
                    <a:pt x="2930" y="3308"/>
                  </a:lnTo>
                  <a:cubicBezTo>
                    <a:pt x="2678" y="3308"/>
                    <a:pt x="2520" y="3497"/>
                    <a:pt x="2520" y="3749"/>
                  </a:cubicBezTo>
                  <a:cubicBezTo>
                    <a:pt x="2520" y="3970"/>
                    <a:pt x="2741" y="4127"/>
                    <a:pt x="2930" y="4127"/>
                  </a:cubicBezTo>
                  <a:lnTo>
                    <a:pt x="9830" y="4127"/>
                  </a:lnTo>
                  <a:cubicBezTo>
                    <a:pt x="10050" y="4127"/>
                    <a:pt x="10239" y="3938"/>
                    <a:pt x="10239" y="3749"/>
                  </a:cubicBezTo>
                  <a:cubicBezTo>
                    <a:pt x="10239" y="3497"/>
                    <a:pt x="10050" y="3308"/>
                    <a:pt x="9830" y="3308"/>
                  </a:cubicBezTo>
                  <a:lnTo>
                    <a:pt x="9294" y="3308"/>
                  </a:lnTo>
                  <a:lnTo>
                    <a:pt x="8758" y="1638"/>
                  </a:lnTo>
                  <a:lnTo>
                    <a:pt x="11468" y="1638"/>
                  </a:lnTo>
                  <a:cubicBezTo>
                    <a:pt x="12129" y="1638"/>
                    <a:pt x="12697" y="1103"/>
                    <a:pt x="12697" y="378"/>
                  </a:cubicBezTo>
                  <a:lnTo>
                    <a:pt x="126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4830;p16">
              <a:extLst>
                <a:ext uri="{FF2B5EF4-FFF2-40B4-BE49-F238E27FC236}">
                  <a16:creationId xmlns:a16="http://schemas.microsoft.com/office/drawing/2014/main" id="{75F9A826-F058-1AA1-3306-14EFF398688E}"/>
                </a:ext>
              </a:extLst>
            </p:cNvPr>
            <p:cNvSpPr/>
            <p:nvPr/>
          </p:nvSpPr>
          <p:spPr>
            <a:xfrm>
              <a:off x="-62884425" y="4111775"/>
              <a:ext cx="317425" cy="193000"/>
            </a:xfrm>
            <a:custGeom>
              <a:avLst/>
              <a:gdLst/>
              <a:ahLst/>
              <a:cxnLst/>
              <a:rect l="l" t="t" r="r" b="b"/>
              <a:pathLst>
                <a:path w="12697" h="7720" extrusionOk="0">
                  <a:moveTo>
                    <a:pt x="6301" y="946"/>
                  </a:moveTo>
                  <a:cubicBezTo>
                    <a:pt x="6522" y="946"/>
                    <a:pt x="6742" y="1135"/>
                    <a:pt x="6742" y="1324"/>
                  </a:cubicBezTo>
                  <a:lnTo>
                    <a:pt x="6742" y="1607"/>
                  </a:lnTo>
                  <a:cubicBezTo>
                    <a:pt x="7215" y="1765"/>
                    <a:pt x="7593" y="2237"/>
                    <a:pt x="7593" y="2773"/>
                  </a:cubicBezTo>
                  <a:cubicBezTo>
                    <a:pt x="7593" y="3025"/>
                    <a:pt x="7372" y="3182"/>
                    <a:pt x="7183" y="3182"/>
                  </a:cubicBezTo>
                  <a:cubicBezTo>
                    <a:pt x="6994" y="3182"/>
                    <a:pt x="6805" y="2993"/>
                    <a:pt x="6805" y="2773"/>
                  </a:cubicBezTo>
                  <a:cubicBezTo>
                    <a:pt x="6805" y="2552"/>
                    <a:pt x="6585" y="2363"/>
                    <a:pt x="6364" y="2363"/>
                  </a:cubicBezTo>
                  <a:cubicBezTo>
                    <a:pt x="6112" y="2363"/>
                    <a:pt x="5954" y="2552"/>
                    <a:pt x="5954" y="2773"/>
                  </a:cubicBezTo>
                  <a:cubicBezTo>
                    <a:pt x="5954" y="3025"/>
                    <a:pt x="6269" y="3245"/>
                    <a:pt x="6585" y="3497"/>
                  </a:cubicBezTo>
                  <a:cubicBezTo>
                    <a:pt x="7026" y="3812"/>
                    <a:pt x="7561" y="4191"/>
                    <a:pt x="7561" y="4884"/>
                  </a:cubicBezTo>
                  <a:cubicBezTo>
                    <a:pt x="7561" y="5419"/>
                    <a:pt x="7215" y="5860"/>
                    <a:pt x="6742" y="6049"/>
                  </a:cubicBezTo>
                  <a:lnTo>
                    <a:pt x="6742" y="6333"/>
                  </a:lnTo>
                  <a:cubicBezTo>
                    <a:pt x="6742" y="6553"/>
                    <a:pt x="6553" y="6774"/>
                    <a:pt x="6301" y="6774"/>
                  </a:cubicBezTo>
                  <a:cubicBezTo>
                    <a:pt x="6080" y="6774"/>
                    <a:pt x="5923" y="6553"/>
                    <a:pt x="5923" y="6333"/>
                  </a:cubicBezTo>
                  <a:lnTo>
                    <a:pt x="5923" y="6049"/>
                  </a:lnTo>
                  <a:cubicBezTo>
                    <a:pt x="5450" y="5892"/>
                    <a:pt x="5104" y="5419"/>
                    <a:pt x="5104" y="4884"/>
                  </a:cubicBezTo>
                  <a:cubicBezTo>
                    <a:pt x="5104" y="4632"/>
                    <a:pt x="5293" y="4443"/>
                    <a:pt x="5482" y="4443"/>
                  </a:cubicBezTo>
                  <a:cubicBezTo>
                    <a:pt x="5734" y="4443"/>
                    <a:pt x="5923" y="4632"/>
                    <a:pt x="5923" y="4884"/>
                  </a:cubicBezTo>
                  <a:cubicBezTo>
                    <a:pt x="5923" y="5104"/>
                    <a:pt x="6112" y="5262"/>
                    <a:pt x="6301" y="5262"/>
                  </a:cubicBezTo>
                  <a:cubicBezTo>
                    <a:pt x="6522" y="5262"/>
                    <a:pt x="6742" y="5073"/>
                    <a:pt x="6742" y="4884"/>
                  </a:cubicBezTo>
                  <a:cubicBezTo>
                    <a:pt x="6742" y="4632"/>
                    <a:pt x="6427" y="4411"/>
                    <a:pt x="6080" y="4159"/>
                  </a:cubicBezTo>
                  <a:cubicBezTo>
                    <a:pt x="5639" y="3844"/>
                    <a:pt x="5104" y="3466"/>
                    <a:pt x="5104" y="2773"/>
                  </a:cubicBezTo>
                  <a:cubicBezTo>
                    <a:pt x="5104" y="2237"/>
                    <a:pt x="5450" y="1796"/>
                    <a:pt x="5923" y="1607"/>
                  </a:cubicBezTo>
                  <a:lnTo>
                    <a:pt x="5923" y="1324"/>
                  </a:lnTo>
                  <a:cubicBezTo>
                    <a:pt x="5923" y="1103"/>
                    <a:pt x="6112" y="946"/>
                    <a:pt x="6301" y="946"/>
                  </a:cubicBezTo>
                  <a:close/>
                  <a:moveTo>
                    <a:pt x="1260" y="0"/>
                  </a:moveTo>
                  <a:cubicBezTo>
                    <a:pt x="599" y="0"/>
                    <a:pt x="0" y="536"/>
                    <a:pt x="0" y="1261"/>
                  </a:cubicBezTo>
                  <a:lnTo>
                    <a:pt x="0" y="7719"/>
                  </a:lnTo>
                  <a:lnTo>
                    <a:pt x="12697" y="7719"/>
                  </a:lnTo>
                  <a:lnTo>
                    <a:pt x="12697" y="1261"/>
                  </a:lnTo>
                  <a:cubicBezTo>
                    <a:pt x="12697" y="536"/>
                    <a:pt x="12129" y="0"/>
                    <a:pt x="114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4" name="Google Shape;4862;p16">
            <a:extLst>
              <a:ext uri="{FF2B5EF4-FFF2-40B4-BE49-F238E27FC236}">
                <a16:creationId xmlns:a16="http://schemas.microsoft.com/office/drawing/2014/main" id="{8D3CF3C5-35F8-D191-9EB6-980E5873EEA4}"/>
              </a:ext>
            </a:extLst>
          </p:cNvPr>
          <p:cNvGrpSpPr/>
          <p:nvPr/>
        </p:nvGrpSpPr>
        <p:grpSpPr>
          <a:xfrm>
            <a:off x="8450642" y="1899907"/>
            <a:ext cx="432000" cy="432000"/>
            <a:chOff x="-62511900" y="4129100"/>
            <a:chExt cx="304050" cy="282000"/>
          </a:xfrm>
          <a:solidFill>
            <a:schemeClr val="bg1"/>
          </a:solidFill>
        </p:grpSpPr>
        <p:sp>
          <p:nvSpPr>
            <p:cNvPr id="35" name="Google Shape;4863;p16">
              <a:extLst>
                <a:ext uri="{FF2B5EF4-FFF2-40B4-BE49-F238E27FC236}">
                  <a16:creationId xmlns:a16="http://schemas.microsoft.com/office/drawing/2014/main" id="{0775200D-7871-AC82-F33A-CCCDCDAB74D4}"/>
                </a:ext>
              </a:extLst>
            </p:cNvPr>
            <p:cNvSpPr/>
            <p:nvPr/>
          </p:nvSpPr>
          <p:spPr>
            <a:xfrm>
              <a:off x="-62414225" y="4203925"/>
              <a:ext cx="206375" cy="207175"/>
            </a:xfrm>
            <a:custGeom>
              <a:avLst/>
              <a:gdLst/>
              <a:ahLst/>
              <a:cxnLst/>
              <a:rect l="l" t="t" r="r" b="b"/>
              <a:pathLst>
                <a:path w="8255" h="8287" extrusionOk="0">
                  <a:moveTo>
                    <a:pt x="4128" y="1229"/>
                  </a:moveTo>
                  <a:cubicBezTo>
                    <a:pt x="4348" y="1229"/>
                    <a:pt x="4506" y="1418"/>
                    <a:pt x="4506" y="1670"/>
                  </a:cubicBezTo>
                  <a:lnTo>
                    <a:pt x="4506" y="1922"/>
                  </a:lnTo>
                  <a:cubicBezTo>
                    <a:pt x="4978" y="2080"/>
                    <a:pt x="5356" y="2552"/>
                    <a:pt x="5356" y="3119"/>
                  </a:cubicBezTo>
                  <a:cubicBezTo>
                    <a:pt x="5356" y="3340"/>
                    <a:pt x="5136" y="3498"/>
                    <a:pt x="4947" y="3498"/>
                  </a:cubicBezTo>
                  <a:cubicBezTo>
                    <a:pt x="4726" y="3498"/>
                    <a:pt x="4506" y="3308"/>
                    <a:pt x="4506" y="3119"/>
                  </a:cubicBezTo>
                  <a:cubicBezTo>
                    <a:pt x="4506" y="2867"/>
                    <a:pt x="4317" y="2710"/>
                    <a:pt x="4128" y="2710"/>
                  </a:cubicBezTo>
                  <a:cubicBezTo>
                    <a:pt x="3939" y="2710"/>
                    <a:pt x="3687" y="2930"/>
                    <a:pt x="3687" y="3119"/>
                  </a:cubicBezTo>
                  <a:cubicBezTo>
                    <a:pt x="3718" y="3340"/>
                    <a:pt x="4033" y="3592"/>
                    <a:pt x="4411" y="3813"/>
                  </a:cubicBezTo>
                  <a:cubicBezTo>
                    <a:pt x="4821" y="4128"/>
                    <a:pt x="5388" y="4537"/>
                    <a:pt x="5388" y="5199"/>
                  </a:cubicBezTo>
                  <a:cubicBezTo>
                    <a:pt x="5388" y="5766"/>
                    <a:pt x="5041" y="6175"/>
                    <a:pt x="4569" y="6396"/>
                  </a:cubicBezTo>
                  <a:lnTo>
                    <a:pt x="4569" y="6648"/>
                  </a:lnTo>
                  <a:cubicBezTo>
                    <a:pt x="4569" y="6900"/>
                    <a:pt x="4348" y="7089"/>
                    <a:pt x="4159" y="7089"/>
                  </a:cubicBezTo>
                  <a:cubicBezTo>
                    <a:pt x="3970" y="7089"/>
                    <a:pt x="3718" y="6900"/>
                    <a:pt x="3718" y="6648"/>
                  </a:cubicBezTo>
                  <a:lnTo>
                    <a:pt x="3718" y="6396"/>
                  </a:lnTo>
                  <a:cubicBezTo>
                    <a:pt x="3245" y="6238"/>
                    <a:pt x="2899" y="5766"/>
                    <a:pt x="2899" y="5199"/>
                  </a:cubicBezTo>
                  <a:cubicBezTo>
                    <a:pt x="2899" y="4978"/>
                    <a:pt x="3088" y="4821"/>
                    <a:pt x="3308" y="4821"/>
                  </a:cubicBezTo>
                  <a:cubicBezTo>
                    <a:pt x="3498" y="4821"/>
                    <a:pt x="3687" y="5010"/>
                    <a:pt x="3687" y="5199"/>
                  </a:cubicBezTo>
                  <a:cubicBezTo>
                    <a:pt x="3687" y="5451"/>
                    <a:pt x="3876" y="5608"/>
                    <a:pt x="4128" y="5608"/>
                  </a:cubicBezTo>
                  <a:cubicBezTo>
                    <a:pt x="4348" y="5608"/>
                    <a:pt x="4506" y="5388"/>
                    <a:pt x="4506" y="5199"/>
                  </a:cubicBezTo>
                  <a:cubicBezTo>
                    <a:pt x="4506" y="4978"/>
                    <a:pt x="4191" y="4726"/>
                    <a:pt x="3844" y="4506"/>
                  </a:cubicBezTo>
                  <a:cubicBezTo>
                    <a:pt x="3403" y="4191"/>
                    <a:pt x="2867" y="3781"/>
                    <a:pt x="2867" y="3119"/>
                  </a:cubicBezTo>
                  <a:cubicBezTo>
                    <a:pt x="2867" y="2552"/>
                    <a:pt x="3214" y="2143"/>
                    <a:pt x="3687" y="1922"/>
                  </a:cubicBezTo>
                  <a:lnTo>
                    <a:pt x="3687" y="1670"/>
                  </a:lnTo>
                  <a:cubicBezTo>
                    <a:pt x="3687" y="1418"/>
                    <a:pt x="3876" y="1229"/>
                    <a:pt x="4128" y="1229"/>
                  </a:cubicBezTo>
                  <a:close/>
                  <a:moveTo>
                    <a:pt x="4128" y="0"/>
                  </a:moveTo>
                  <a:cubicBezTo>
                    <a:pt x="1828" y="0"/>
                    <a:pt x="0" y="1859"/>
                    <a:pt x="0" y="4128"/>
                  </a:cubicBezTo>
                  <a:cubicBezTo>
                    <a:pt x="0" y="6427"/>
                    <a:pt x="1828" y="8286"/>
                    <a:pt x="4128" y="8286"/>
                  </a:cubicBezTo>
                  <a:cubicBezTo>
                    <a:pt x="6396" y="8286"/>
                    <a:pt x="8255" y="6427"/>
                    <a:pt x="8255" y="4128"/>
                  </a:cubicBezTo>
                  <a:cubicBezTo>
                    <a:pt x="8255" y="1859"/>
                    <a:pt x="6396" y="0"/>
                    <a:pt x="41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4864;p16">
              <a:extLst>
                <a:ext uri="{FF2B5EF4-FFF2-40B4-BE49-F238E27FC236}">
                  <a16:creationId xmlns:a16="http://schemas.microsoft.com/office/drawing/2014/main" id="{66AD5FDA-A779-6ED5-A53E-1636C4CFFA8B}"/>
                </a:ext>
              </a:extLst>
            </p:cNvPr>
            <p:cNvSpPr/>
            <p:nvPr/>
          </p:nvSpPr>
          <p:spPr>
            <a:xfrm>
              <a:off x="-62511100" y="4129100"/>
              <a:ext cx="159900" cy="74850"/>
            </a:xfrm>
            <a:custGeom>
              <a:avLst/>
              <a:gdLst/>
              <a:ahLst/>
              <a:cxnLst/>
              <a:rect l="l" t="t" r="r" b="b"/>
              <a:pathLst>
                <a:path w="6396" h="2994" extrusionOk="0">
                  <a:moveTo>
                    <a:pt x="3214" y="1"/>
                  </a:moveTo>
                  <a:cubicBezTo>
                    <a:pt x="1450" y="1"/>
                    <a:pt x="0" y="662"/>
                    <a:pt x="0" y="1513"/>
                  </a:cubicBezTo>
                  <a:cubicBezTo>
                    <a:pt x="0" y="2332"/>
                    <a:pt x="1450" y="2993"/>
                    <a:pt x="3214" y="2993"/>
                  </a:cubicBezTo>
                  <a:cubicBezTo>
                    <a:pt x="4947" y="2993"/>
                    <a:pt x="6396" y="2332"/>
                    <a:pt x="6396" y="1513"/>
                  </a:cubicBezTo>
                  <a:cubicBezTo>
                    <a:pt x="6396" y="662"/>
                    <a:pt x="4947" y="1"/>
                    <a:pt x="32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4865;p16">
              <a:extLst>
                <a:ext uri="{FF2B5EF4-FFF2-40B4-BE49-F238E27FC236}">
                  <a16:creationId xmlns:a16="http://schemas.microsoft.com/office/drawing/2014/main" id="{7A6549D9-A38F-C0F1-FA58-7EF6C8B33CD4}"/>
                </a:ext>
              </a:extLst>
            </p:cNvPr>
            <p:cNvSpPr/>
            <p:nvPr/>
          </p:nvSpPr>
          <p:spPr>
            <a:xfrm>
              <a:off x="-62511100" y="4207075"/>
              <a:ext cx="110275" cy="59875"/>
            </a:xfrm>
            <a:custGeom>
              <a:avLst/>
              <a:gdLst/>
              <a:ahLst/>
              <a:cxnLst/>
              <a:rect l="l" t="t" r="r" b="b"/>
              <a:pathLst>
                <a:path w="4411" h="2395" extrusionOk="0">
                  <a:moveTo>
                    <a:pt x="0" y="0"/>
                  </a:moveTo>
                  <a:lnTo>
                    <a:pt x="0" y="1135"/>
                  </a:lnTo>
                  <a:cubicBezTo>
                    <a:pt x="0" y="1450"/>
                    <a:pt x="347" y="1765"/>
                    <a:pt x="882" y="2017"/>
                  </a:cubicBezTo>
                  <a:cubicBezTo>
                    <a:pt x="1355" y="2237"/>
                    <a:pt x="2332" y="2395"/>
                    <a:pt x="3151" y="2395"/>
                  </a:cubicBezTo>
                  <a:lnTo>
                    <a:pt x="3308" y="2395"/>
                  </a:lnTo>
                  <a:cubicBezTo>
                    <a:pt x="3560" y="1733"/>
                    <a:pt x="3907" y="1135"/>
                    <a:pt x="4411" y="631"/>
                  </a:cubicBezTo>
                  <a:lnTo>
                    <a:pt x="4411" y="631"/>
                  </a:lnTo>
                  <a:cubicBezTo>
                    <a:pt x="4033" y="694"/>
                    <a:pt x="3623" y="757"/>
                    <a:pt x="3182" y="757"/>
                  </a:cubicBezTo>
                  <a:cubicBezTo>
                    <a:pt x="2363" y="757"/>
                    <a:pt x="1261" y="599"/>
                    <a:pt x="567" y="316"/>
                  </a:cubicBezTo>
                  <a:cubicBezTo>
                    <a:pt x="347" y="221"/>
                    <a:pt x="158" y="127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4866;p16">
              <a:extLst>
                <a:ext uri="{FF2B5EF4-FFF2-40B4-BE49-F238E27FC236}">
                  <a16:creationId xmlns:a16="http://schemas.microsoft.com/office/drawing/2014/main" id="{91014CBE-30C7-9F1E-401E-4618D12A3E70}"/>
                </a:ext>
              </a:extLst>
            </p:cNvPr>
            <p:cNvSpPr/>
            <p:nvPr/>
          </p:nvSpPr>
          <p:spPr>
            <a:xfrm>
              <a:off x="-62511100" y="4329950"/>
              <a:ext cx="106350" cy="59875"/>
            </a:xfrm>
            <a:custGeom>
              <a:avLst/>
              <a:gdLst/>
              <a:ahLst/>
              <a:cxnLst/>
              <a:rect l="l" t="t" r="r" b="b"/>
              <a:pathLst>
                <a:path w="4254" h="2395" extrusionOk="0">
                  <a:moveTo>
                    <a:pt x="0" y="0"/>
                  </a:moveTo>
                  <a:lnTo>
                    <a:pt x="0" y="1197"/>
                  </a:lnTo>
                  <a:cubicBezTo>
                    <a:pt x="0" y="1701"/>
                    <a:pt x="1355" y="2395"/>
                    <a:pt x="3182" y="2395"/>
                  </a:cubicBezTo>
                  <a:cubicBezTo>
                    <a:pt x="3560" y="2395"/>
                    <a:pt x="3907" y="2363"/>
                    <a:pt x="4254" y="2332"/>
                  </a:cubicBezTo>
                  <a:cubicBezTo>
                    <a:pt x="3875" y="1859"/>
                    <a:pt x="3560" y="1355"/>
                    <a:pt x="3340" y="756"/>
                  </a:cubicBezTo>
                  <a:lnTo>
                    <a:pt x="3182" y="756"/>
                  </a:lnTo>
                  <a:cubicBezTo>
                    <a:pt x="2363" y="756"/>
                    <a:pt x="1261" y="599"/>
                    <a:pt x="567" y="315"/>
                  </a:cubicBezTo>
                  <a:cubicBezTo>
                    <a:pt x="347" y="252"/>
                    <a:pt x="158" y="12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Google Shape;4867;p16">
              <a:extLst>
                <a:ext uri="{FF2B5EF4-FFF2-40B4-BE49-F238E27FC236}">
                  <a16:creationId xmlns:a16="http://schemas.microsoft.com/office/drawing/2014/main" id="{36B60DAB-CC09-EBE8-E159-C6D582AF6BE1}"/>
                </a:ext>
              </a:extLst>
            </p:cNvPr>
            <p:cNvSpPr/>
            <p:nvPr/>
          </p:nvSpPr>
          <p:spPr>
            <a:xfrm>
              <a:off x="-62511900" y="4268500"/>
              <a:ext cx="78000" cy="60675"/>
            </a:xfrm>
            <a:custGeom>
              <a:avLst/>
              <a:gdLst/>
              <a:ahLst/>
              <a:cxnLst/>
              <a:rect l="l" t="t" r="r" b="b"/>
              <a:pathLst>
                <a:path w="3120" h="2427" extrusionOk="0">
                  <a:moveTo>
                    <a:pt x="1" y="1"/>
                  </a:moveTo>
                  <a:lnTo>
                    <a:pt x="1" y="1167"/>
                  </a:lnTo>
                  <a:lnTo>
                    <a:pt x="32" y="1167"/>
                  </a:lnTo>
                  <a:cubicBezTo>
                    <a:pt x="32" y="1482"/>
                    <a:pt x="379" y="1797"/>
                    <a:pt x="914" y="2017"/>
                  </a:cubicBezTo>
                  <a:cubicBezTo>
                    <a:pt x="1387" y="2238"/>
                    <a:pt x="2332" y="2395"/>
                    <a:pt x="3120" y="2427"/>
                  </a:cubicBezTo>
                  <a:cubicBezTo>
                    <a:pt x="3057" y="2143"/>
                    <a:pt x="3025" y="1860"/>
                    <a:pt x="3025" y="1608"/>
                  </a:cubicBezTo>
                  <a:cubicBezTo>
                    <a:pt x="3025" y="1324"/>
                    <a:pt x="3088" y="1041"/>
                    <a:pt x="3120" y="757"/>
                  </a:cubicBezTo>
                  <a:cubicBezTo>
                    <a:pt x="2332" y="757"/>
                    <a:pt x="1230" y="599"/>
                    <a:pt x="536" y="316"/>
                  </a:cubicBezTo>
                  <a:cubicBezTo>
                    <a:pt x="347" y="253"/>
                    <a:pt x="158" y="12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0" name="Google Shape;4915;p16">
            <a:extLst>
              <a:ext uri="{FF2B5EF4-FFF2-40B4-BE49-F238E27FC236}">
                <a16:creationId xmlns:a16="http://schemas.microsoft.com/office/drawing/2014/main" id="{EC6DF418-784A-B302-75D3-956CE328A507}"/>
              </a:ext>
            </a:extLst>
          </p:cNvPr>
          <p:cNvGrpSpPr/>
          <p:nvPr/>
        </p:nvGrpSpPr>
        <p:grpSpPr>
          <a:xfrm>
            <a:off x="4071703" y="4121815"/>
            <a:ext cx="468000" cy="468000"/>
            <a:chOff x="-60255350" y="3733825"/>
            <a:chExt cx="316650" cy="316550"/>
          </a:xfrm>
          <a:solidFill>
            <a:schemeClr val="bg1"/>
          </a:solidFill>
        </p:grpSpPr>
        <p:sp>
          <p:nvSpPr>
            <p:cNvPr id="41" name="Google Shape;4916;p16">
              <a:extLst>
                <a:ext uri="{FF2B5EF4-FFF2-40B4-BE49-F238E27FC236}">
                  <a16:creationId xmlns:a16="http://schemas.microsoft.com/office/drawing/2014/main" id="{BB8432E9-281D-96FD-867B-E314E6CF9911}"/>
                </a:ext>
              </a:extLst>
            </p:cNvPr>
            <p:cNvSpPr/>
            <p:nvPr/>
          </p:nvSpPr>
          <p:spPr>
            <a:xfrm>
              <a:off x="-60218325" y="3733825"/>
              <a:ext cx="235525" cy="316550"/>
            </a:xfrm>
            <a:custGeom>
              <a:avLst/>
              <a:gdLst/>
              <a:ahLst/>
              <a:cxnLst/>
              <a:rect l="l" t="t" r="r" b="b"/>
              <a:pathLst>
                <a:path w="9421" h="12662" extrusionOk="0">
                  <a:moveTo>
                    <a:pt x="4821" y="1666"/>
                  </a:moveTo>
                  <a:cubicBezTo>
                    <a:pt x="5073" y="1666"/>
                    <a:pt x="5262" y="1886"/>
                    <a:pt x="5262" y="2075"/>
                  </a:cubicBezTo>
                  <a:lnTo>
                    <a:pt x="5262" y="2359"/>
                  </a:lnTo>
                  <a:cubicBezTo>
                    <a:pt x="5734" y="2485"/>
                    <a:pt x="6081" y="2989"/>
                    <a:pt x="6081" y="3525"/>
                  </a:cubicBezTo>
                  <a:cubicBezTo>
                    <a:pt x="6081" y="3777"/>
                    <a:pt x="5892" y="3934"/>
                    <a:pt x="5640" y="3934"/>
                  </a:cubicBezTo>
                  <a:cubicBezTo>
                    <a:pt x="5419" y="3934"/>
                    <a:pt x="5262" y="3714"/>
                    <a:pt x="5262" y="3525"/>
                  </a:cubicBezTo>
                  <a:cubicBezTo>
                    <a:pt x="5262" y="3273"/>
                    <a:pt x="5073" y="3084"/>
                    <a:pt x="4821" y="3084"/>
                  </a:cubicBezTo>
                  <a:cubicBezTo>
                    <a:pt x="4569" y="3084"/>
                    <a:pt x="4411" y="3273"/>
                    <a:pt x="4411" y="3525"/>
                  </a:cubicBezTo>
                  <a:cubicBezTo>
                    <a:pt x="4411" y="3777"/>
                    <a:pt x="4789" y="3997"/>
                    <a:pt x="5104" y="4249"/>
                  </a:cubicBezTo>
                  <a:cubicBezTo>
                    <a:pt x="5514" y="4564"/>
                    <a:pt x="6081" y="4942"/>
                    <a:pt x="6081" y="5604"/>
                  </a:cubicBezTo>
                  <a:cubicBezTo>
                    <a:pt x="6081" y="6171"/>
                    <a:pt x="5734" y="6612"/>
                    <a:pt x="5262" y="6801"/>
                  </a:cubicBezTo>
                  <a:lnTo>
                    <a:pt x="5262" y="7085"/>
                  </a:lnTo>
                  <a:cubicBezTo>
                    <a:pt x="5262" y="7305"/>
                    <a:pt x="5041" y="7463"/>
                    <a:pt x="4821" y="7463"/>
                  </a:cubicBezTo>
                  <a:cubicBezTo>
                    <a:pt x="4569" y="7463"/>
                    <a:pt x="4411" y="7274"/>
                    <a:pt x="4411" y="7085"/>
                  </a:cubicBezTo>
                  <a:lnTo>
                    <a:pt x="4411" y="6801"/>
                  </a:lnTo>
                  <a:cubicBezTo>
                    <a:pt x="3938" y="6644"/>
                    <a:pt x="3592" y="6171"/>
                    <a:pt x="3592" y="5604"/>
                  </a:cubicBezTo>
                  <a:cubicBezTo>
                    <a:pt x="3592" y="5383"/>
                    <a:pt x="3781" y="5194"/>
                    <a:pt x="4033" y="5194"/>
                  </a:cubicBezTo>
                  <a:cubicBezTo>
                    <a:pt x="4253" y="5194"/>
                    <a:pt x="4411" y="5383"/>
                    <a:pt x="4411" y="5604"/>
                  </a:cubicBezTo>
                  <a:cubicBezTo>
                    <a:pt x="4411" y="5856"/>
                    <a:pt x="4632" y="6014"/>
                    <a:pt x="4821" y="6014"/>
                  </a:cubicBezTo>
                  <a:cubicBezTo>
                    <a:pt x="5041" y="6014"/>
                    <a:pt x="5262" y="5824"/>
                    <a:pt x="5262" y="5604"/>
                  </a:cubicBezTo>
                  <a:cubicBezTo>
                    <a:pt x="5262" y="5383"/>
                    <a:pt x="4947" y="5131"/>
                    <a:pt x="4569" y="4911"/>
                  </a:cubicBezTo>
                  <a:cubicBezTo>
                    <a:pt x="4159" y="4596"/>
                    <a:pt x="3592" y="4186"/>
                    <a:pt x="3592" y="3525"/>
                  </a:cubicBezTo>
                  <a:cubicBezTo>
                    <a:pt x="3592" y="2989"/>
                    <a:pt x="3938" y="2548"/>
                    <a:pt x="4411" y="2359"/>
                  </a:cubicBezTo>
                  <a:lnTo>
                    <a:pt x="4411" y="2075"/>
                  </a:lnTo>
                  <a:cubicBezTo>
                    <a:pt x="4411" y="1823"/>
                    <a:pt x="4632" y="1666"/>
                    <a:pt x="4821" y="1666"/>
                  </a:cubicBezTo>
                  <a:close/>
                  <a:moveTo>
                    <a:pt x="6081" y="9385"/>
                  </a:moveTo>
                  <a:lnTo>
                    <a:pt x="6081" y="10235"/>
                  </a:lnTo>
                  <a:lnTo>
                    <a:pt x="3592" y="10235"/>
                  </a:lnTo>
                  <a:lnTo>
                    <a:pt x="3592" y="9385"/>
                  </a:lnTo>
                  <a:close/>
                  <a:moveTo>
                    <a:pt x="4801" y="0"/>
                  </a:moveTo>
                  <a:cubicBezTo>
                    <a:pt x="4498" y="0"/>
                    <a:pt x="4188" y="29"/>
                    <a:pt x="3875" y="91"/>
                  </a:cubicBezTo>
                  <a:cubicBezTo>
                    <a:pt x="2111" y="500"/>
                    <a:pt x="693" y="1949"/>
                    <a:pt x="378" y="3714"/>
                  </a:cubicBezTo>
                  <a:cubicBezTo>
                    <a:pt x="0" y="5698"/>
                    <a:pt x="1008" y="7652"/>
                    <a:pt x="2773" y="8565"/>
                  </a:cubicBezTo>
                  <a:lnTo>
                    <a:pt x="2773" y="10582"/>
                  </a:lnTo>
                  <a:cubicBezTo>
                    <a:pt x="2773" y="11716"/>
                    <a:pt x="3718" y="12661"/>
                    <a:pt x="4852" y="12661"/>
                  </a:cubicBezTo>
                  <a:cubicBezTo>
                    <a:pt x="5986" y="12661"/>
                    <a:pt x="6963" y="11716"/>
                    <a:pt x="6963" y="10582"/>
                  </a:cubicBezTo>
                  <a:lnTo>
                    <a:pt x="6963" y="8565"/>
                  </a:lnTo>
                  <a:cubicBezTo>
                    <a:pt x="8444" y="7778"/>
                    <a:pt x="9420" y="6234"/>
                    <a:pt x="9420" y="4501"/>
                  </a:cubicBezTo>
                  <a:cubicBezTo>
                    <a:pt x="9392" y="2000"/>
                    <a:pt x="7308" y="0"/>
                    <a:pt x="48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4917;p16">
              <a:extLst>
                <a:ext uri="{FF2B5EF4-FFF2-40B4-BE49-F238E27FC236}">
                  <a16:creationId xmlns:a16="http://schemas.microsoft.com/office/drawing/2014/main" id="{B831545C-47F2-127A-3BC9-68C9921C5360}"/>
                </a:ext>
              </a:extLst>
            </p:cNvPr>
            <p:cNvSpPr/>
            <p:nvPr/>
          </p:nvSpPr>
          <p:spPr>
            <a:xfrm>
              <a:off x="-60255350" y="3844775"/>
              <a:ext cx="34675" cy="20500"/>
            </a:xfrm>
            <a:custGeom>
              <a:avLst/>
              <a:gdLst/>
              <a:ahLst/>
              <a:cxnLst/>
              <a:rect l="l" t="t" r="r" b="b"/>
              <a:pathLst>
                <a:path w="1387" h="820" extrusionOk="0">
                  <a:moveTo>
                    <a:pt x="379" y="0"/>
                  </a:moveTo>
                  <a:cubicBezTo>
                    <a:pt x="158" y="0"/>
                    <a:pt x="1" y="189"/>
                    <a:pt x="1" y="378"/>
                  </a:cubicBezTo>
                  <a:cubicBezTo>
                    <a:pt x="1" y="630"/>
                    <a:pt x="190" y="819"/>
                    <a:pt x="379" y="819"/>
                  </a:cubicBezTo>
                  <a:lnTo>
                    <a:pt x="946" y="819"/>
                  </a:lnTo>
                  <a:cubicBezTo>
                    <a:pt x="1166" y="819"/>
                    <a:pt x="1387" y="630"/>
                    <a:pt x="1387" y="378"/>
                  </a:cubicBezTo>
                  <a:cubicBezTo>
                    <a:pt x="1387" y="158"/>
                    <a:pt x="1166" y="0"/>
                    <a:pt x="9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4918;p16">
              <a:extLst>
                <a:ext uri="{FF2B5EF4-FFF2-40B4-BE49-F238E27FC236}">
                  <a16:creationId xmlns:a16="http://schemas.microsoft.com/office/drawing/2014/main" id="{D8D487DB-A4BD-1F7B-BB8A-CD345E89A7C6}"/>
                </a:ext>
              </a:extLst>
            </p:cNvPr>
            <p:cNvSpPr/>
            <p:nvPr/>
          </p:nvSpPr>
          <p:spPr>
            <a:xfrm>
              <a:off x="-59974175" y="3844775"/>
              <a:ext cx="35475" cy="20500"/>
            </a:xfrm>
            <a:custGeom>
              <a:avLst/>
              <a:gdLst/>
              <a:ahLst/>
              <a:cxnLst/>
              <a:rect l="l" t="t" r="r" b="b"/>
              <a:pathLst>
                <a:path w="1419" h="820" extrusionOk="0"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cubicBezTo>
                    <a:pt x="1" y="630"/>
                    <a:pt x="221" y="819"/>
                    <a:pt x="442" y="819"/>
                  </a:cubicBezTo>
                  <a:lnTo>
                    <a:pt x="1009" y="819"/>
                  </a:lnTo>
                  <a:cubicBezTo>
                    <a:pt x="1230" y="819"/>
                    <a:pt x="1387" y="630"/>
                    <a:pt x="1387" y="378"/>
                  </a:cubicBezTo>
                  <a:cubicBezTo>
                    <a:pt x="1419" y="158"/>
                    <a:pt x="1230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" name="Google Shape;4919;p16">
              <a:extLst>
                <a:ext uri="{FF2B5EF4-FFF2-40B4-BE49-F238E27FC236}">
                  <a16:creationId xmlns:a16="http://schemas.microsoft.com/office/drawing/2014/main" id="{0E519CCF-CFD9-DF95-94A0-D664DB5DF55E}"/>
                </a:ext>
              </a:extLst>
            </p:cNvPr>
            <p:cNvSpPr/>
            <p:nvPr/>
          </p:nvSpPr>
          <p:spPr>
            <a:xfrm>
              <a:off x="-60212825" y="393947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836" y="1"/>
                  </a:moveTo>
                  <a:cubicBezTo>
                    <a:pt x="725" y="1"/>
                    <a:pt x="615" y="40"/>
                    <a:pt x="536" y="119"/>
                  </a:cubicBezTo>
                  <a:lnTo>
                    <a:pt x="158" y="497"/>
                  </a:lnTo>
                  <a:cubicBezTo>
                    <a:pt x="1" y="654"/>
                    <a:pt x="1" y="938"/>
                    <a:pt x="158" y="1096"/>
                  </a:cubicBezTo>
                  <a:cubicBezTo>
                    <a:pt x="237" y="1174"/>
                    <a:pt x="340" y="1214"/>
                    <a:pt x="442" y="1214"/>
                  </a:cubicBezTo>
                  <a:cubicBezTo>
                    <a:pt x="544" y="1214"/>
                    <a:pt x="647" y="1174"/>
                    <a:pt x="725" y="1096"/>
                  </a:cubicBezTo>
                  <a:lnTo>
                    <a:pt x="1135" y="686"/>
                  </a:lnTo>
                  <a:cubicBezTo>
                    <a:pt x="1293" y="528"/>
                    <a:pt x="1293" y="245"/>
                    <a:pt x="1135" y="119"/>
                  </a:cubicBezTo>
                  <a:cubicBezTo>
                    <a:pt x="1056" y="40"/>
                    <a:pt x="946" y="1"/>
                    <a:pt x="8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" name="Google Shape;4920;p16">
              <a:extLst>
                <a:ext uri="{FF2B5EF4-FFF2-40B4-BE49-F238E27FC236}">
                  <a16:creationId xmlns:a16="http://schemas.microsoft.com/office/drawing/2014/main" id="{09E3E211-D29D-860D-B7FE-64C06ACBA391}"/>
                </a:ext>
              </a:extLst>
            </p:cNvPr>
            <p:cNvSpPr/>
            <p:nvPr/>
          </p:nvSpPr>
          <p:spPr>
            <a:xfrm>
              <a:off x="-60012750" y="373942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835" y="1"/>
                  </a:moveTo>
                  <a:cubicBezTo>
                    <a:pt x="725" y="1"/>
                    <a:pt x="614" y="40"/>
                    <a:pt x="536" y="119"/>
                  </a:cubicBezTo>
                  <a:lnTo>
                    <a:pt x="126" y="497"/>
                  </a:lnTo>
                  <a:cubicBezTo>
                    <a:pt x="0" y="654"/>
                    <a:pt x="0" y="938"/>
                    <a:pt x="126" y="1095"/>
                  </a:cubicBezTo>
                  <a:cubicBezTo>
                    <a:pt x="205" y="1174"/>
                    <a:pt x="315" y="1213"/>
                    <a:pt x="425" y="1213"/>
                  </a:cubicBezTo>
                  <a:cubicBezTo>
                    <a:pt x="536" y="1213"/>
                    <a:pt x="646" y="1174"/>
                    <a:pt x="725" y="1095"/>
                  </a:cubicBezTo>
                  <a:lnTo>
                    <a:pt x="1134" y="686"/>
                  </a:lnTo>
                  <a:cubicBezTo>
                    <a:pt x="1292" y="560"/>
                    <a:pt x="1292" y="276"/>
                    <a:pt x="1134" y="119"/>
                  </a:cubicBezTo>
                  <a:cubicBezTo>
                    <a:pt x="1056" y="40"/>
                    <a:pt x="945" y="1"/>
                    <a:pt x="8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" name="Google Shape;4921;p16">
              <a:extLst>
                <a:ext uri="{FF2B5EF4-FFF2-40B4-BE49-F238E27FC236}">
                  <a16:creationId xmlns:a16="http://schemas.microsoft.com/office/drawing/2014/main" id="{BEB02088-BD1C-DE93-BEC8-E830B7F091AD}"/>
                </a:ext>
              </a:extLst>
            </p:cNvPr>
            <p:cNvSpPr/>
            <p:nvPr/>
          </p:nvSpPr>
          <p:spPr>
            <a:xfrm>
              <a:off x="-60012750" y="393947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425" y="1"/>
                  </a:moveTo>
                  <a:cubicBezTo>
                    <a:pt x="315" y="1"/>
                    <a:pt x="205" y="40"/>
                    <a:pt x="126" y="119"/>
                  </a:cubicBezTo>
                  <a:cubicBezTo>
                    <a:pt x="0" y="245"/>
                    <a:pt x="0" y="528"/>
                    <a:pt x="126" y="686"/>
                  </a:cubicBezTo>
                  <a:lnTo>
                    <a:pt x="536" y="1096"/>
                  </a:lnTo>
                  <a:cubicBezTo>
                    <a:pt x="614" y="1174"/>
                    <a:pt x="725" y="1214"/>
                    <a:pt x="835" y="1214"/>
                  </a:cubicBezTo>
                  <a:cubicBezTo>
                    <a:pt x="945" y="1214"/>
                    <a:pt x="1056" y="1174"/>
                    <a:pt x="1134" y="1096"/>
                  </a:cubicBezTo>
                  <a:cubicBezTo>
                    <a:pt x="1292" y="938"/>
                    <a:pt x="1292" y="654"/>
                    <a:pt x="1134" y="497"/>
                  </a:cubicBezTo>
                  <a:lnTo>
                    <a:pt x="725" y="119"/>
                  </a:lnTo>
                  <a:cubicBezTo>
                    <a:pt x="646" y="40"/>
                    <a:pt x="536" y="1"/>
                    <a:pt x="4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Google Shape;4922;p16">
              <a:extLst>
                <a:ext uri="{FF2B5EF4-FFF2-40B4-BE49-F238E27FC236}">
                  <a16:creationId xmlns:a16="http://schemas.microsoft.com/office/drawing/2014/main" id="{19578093-E800-1A83-E2C2-C26441F76574}"/>
                </a:ext>
              </a:extLst>
            </p:cNvPr>
            <p:cNvSpPr/>
            <p:nvPr/>
          </p:nvSpPr>
          <p:spPr>
            <a:xfrm>
              <a:off x="-60212825" y="373942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442" y="1"/>
                  </a:moveTo>
                  <a:cubicBezTo>
                    <a:pt x="340" y="1"/>
                    <a:pt x="237" y="40"/>
                    <a:pt x="158" y="119"/>
                  </a:cubicBezTo>
                  <a:cubicBezTo>
                    <a:pt x="1" y="276"/>
                    <a:pt x="1" y="560"/>
                    <a:pt x="158" y="686"/>
                  </a:cubicBezTo>
                  <a:lnTo>
                    <a:pt x="536" y="1095"/>
                  </a:lnTo>
                  <a:cubicBezTo>
                    <a:pt x="615" y="1174"/>
                    <a:pt x="725" y="1213"/>
                    <a:pt x="836" y="1213"/>
                  </a:cubicBezTo>
                  <a:cubicBezTo>
                    <a:pt x="946" y="1213"/>
                    <a:pt x="1056" y="1174"/>
                    <a:pt x="1135" y="1095"/>
                  </a:cubicBezTo>
                  <a:cubicBezTo>
                    <a:pt x="1293" y="938"/>
                    <a:pt x="1293" y="654"/>
                    <a:pt x="1135" y="497"/>
                  </a:cubicBezTo>
                  <a:lnTo>
                    <a:pt x="725" y="119"/>
                  </a:lnTo>
                  <a:cubicBezTo>
                    <a:pt x="647" y="40"/>
                    <a:pt x="544" y="1"/>
                    <a:pt x="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8" name="Google Shape;5001;p16">
            <a:extLst>
              <a:ext uri="{FF2B5EF4-FFF2-40B4-BE49-F238E27FC236}">
                <a16:creationId xmlns:a16="http://schemas.microsoft.com/office/drawing/2014/main" id="{9A876B59-B8A9-1314-2CF3-8E86D614C97F}"/>
              </a:ext>
            </a:extLst>
          </p:cNvPr>
          <p:cNvGrpSpPr/>
          <p:nvPr/>
        </p:nvGrpSpPr>
        <p:grpSpPr>
          <a:xfrm>
            <a:off x="6974367" y="548844"/>
            <a:ext cx="432000" cy="432000"/>
            <a:chOff x="4266025" y="3609275"/>
            <a:chExt cx="299325" cy="277275"/>
          </a:xfrm>
          <a:solidFill>
            <a:schemeClr val="bg1"/>
          </a:solidFill>
        </p:grpSpPr>
        <p:sp>
          <p:nvSpPr>
            <p:cNvPr id="49" name="Google Shape;5002;p16">
              <a:extLst>
                <a:ext uri="{FF2B5EF4-FFF2-40B4-BE49-F238E27FC236}">
                  <a16:creationId xmlns:a16="http://schemas.microsoft.com/office/drawing/2014/main" id="{46B00193-B658-AFF9-3B8D-E4B9442AD8C6}"/>
                </a:ext>
              </a:extLst>
            </p:cNvPr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" name="Google Shape;5003;p16">
              <a:extLst>
                <a:ext uri="{FF2B5EF4-FFF2-40B4-BE49-F238E27FC236}">
                  <a16:creationId xmlns:a16="http://schemas.microsoft.com/office/drawing/2014/main" id="{3D86D611-3445-AF31-53AB-AA71AFFE7373}"/>
                </a:ext>
              </a:extLst>
            </p:cNvPr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1" name="Google Shape;4902;p16">
            <a:extLst>
              <a:ext uri="{FF2B5EF4-FFF2-40B4-BE49-F238E27FC236}">
                <a16:creationId xmlns:a16="http://schemas.microsoft.com/office/drawing/2014/main" id="{AECFE5AC-9262-E9F6-7472-77ADD79491A8}"/>
              </a:ext>
            </a:extLst>
          </p:cNvPr>
          <p:cNvGrpSpPr/>
          <p:nvPr/>
        </p:nvGrpSpPr>
        <p:grpSpPr>
          <a:xfrm>
            <a:off x="5364705" y="5046370"/>
            <a:ext cx="432000" cy="432000"/>
            <a:chOff x="-62154300" y="3743950"/>
            <a:chExt cx="318200" cy="317450"/>
          </a:xfrm>
          <a:solidFill>
            <a:schemeClr val="bg1"/>
          </a:solidFill>
        </p:grpSpPr>
        <p:sp>
          <p:nvSpPr>
            <p:cNvPr id="52" name="Google Shape;4903;p16">
              <a:extLst>
                <a:ext uri="{FF2B5EF4-FFF2-40B4-BE49-F238E27FC236}">
                  <a16:creationId xmlns:a16="http://schemas.microsoft.com/office/drawing/2014/main" id="{230314F8-4FFB-D3D0-3BEB-BEE5AC033797}"/>
                </a:ext>
              </a:extLst>
            </p:cNvPr>
            <p:cNvSpPr/>
            <p:nvPr/>
          </p:nvSpPr>
          <p:spPr>
            <a:xfrm>
              <a:off x="-61992850" y="3743950"/>
              <a:ext cx="63825" cy="69150"/>
            </a:xfrm>
            <a:custGeom>
              <a:avLst/>
              <a:gdLst/>
              <a:ahLst/>
              <a:cxnLst/>
              <a:rect l="l" t="t" r="r" b="b"/>
              <a:pathLst>
                <a:path w="2553" h="2766" extrusionOk="0">
                  <a:moveTo>
                    <a:pt x="1261" y="1"/>
                  </a:moveTo>
                  <a:cubicBezTo>
                    <a:pt x="1009" y="1"/>
                    <a:pt x="851" y="221"/>
                    <a:pt x="851" y="410"/>
                  </a:cubicBezTo>
                  <a:lnTo>
                    <a:pt x="851" y="1355"/>
                  </a:lnTo>
                  <a:lnTo>
                    <a:pt x="725" y="1229"/>
                  </a:lnTo>
                  <a:cubicBezTo>
                    <a:pt x="646" y="1151"/>
                    <a:pt x="544" y="1111"/>
                    <a:pt x="442" y="1111"/>
                  </a:cubicBezTo>
                  <a:cubicBezTo>
                    <a:pt x="339" y="1111"/>
                    <a:pt x="237" y="1151"/>
                    <a:pt x="158" y="1229"/>
                  </a:cubicBezTo>
                  <a:cubicBezTo>
                    <a:pt x="1" y="1387"/>
                    <a:pt x="1" y="1670"/>
                    <a:pt x="158" y="1828"/>
                  </a:cubicBezTo>
                  <a:lnTo>
                    <a:pt x="977" y="2647"/>
                  </a:lnTo>
                  <a:cubicBezTo>
                    <a:pt x="1056" y="2726"/>
                    <a:pt x="1166" y="2765"/>
                    <a:pt x="1277" y="2765"/>
                  </a:cubicBezTo>
                  <a:cubicBezTo>
                    <a:pt x="1387" y="2765"/>
                    <a:pt x="1497" y="2726"/>
                    <a:pt x="1576" y="2647"/>
                  </a:cubicBezTo>
                  <a:lnTo>
                    <a:pt x="2395" y="1828"/>
                  </a:lnTo>
                  <a:cubicBezTo>
                    <a:pt x="2553" y="1670"/>
                    <a:pt x="2553" y="1387"/>
                    <a:pt x="2395" y="1229"/>
                  </a:cubicBezTo>
                  <a:cubicBezTo>
                    <a:pt x="2316" y="1151"/>
                    <a:pt x="2206" y="1111"/>
                    <a:pt x="2096" y="1111"/>
                  </a:cubicBezTo>
                  <a:cubicBezTo>
                    <a:pt x="1985" y="1111"/>
                    <a:pt x="1875" y="1151"/>
                    <a:pt x="1796" y="1229"/>
                  </a:cubicBezTo>
                  <a:lnTo>
                    <a:pt x="1670" y="1355"/>
                  </a:lnTo>
                  <a:lnTo>
                    <a:pt x="1670" y="410"/>
                  </a:lnTo>
                  <a:cubicBezTo>
                    <a:pt x="1670" y="221"/>
                    <a:pt x="1481" y="1"/>
                    <a:pt x="12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" name="Google Shape;4904;p16">
              <a:extLst>
                <a:ext uri="{FF2B5EF4-FFF2-40B4-BE49-F238E27FC236}">
                  <a16:creationId xmlns:a16="http://schemas.microsoft.com/office/drawing/2014/main" id="{1E78F75C-2E64-E0BF-520B-7D283890E86E}"/>
                </a:ext>
              </a:extLst>
            </p:cNvPr>
            <p:cNvSpPr/>
            <p:nvPr/>
          </p:nvSpPr>
          <p:spPr>
            <a:xfrm>
              <a:off x="-62154300" y="3785700"/>
              <a:ext cx="318200" cy="275700"/>
            </a:xfrm>
            <a:custGeom>
              <a:avLst/>
              <a:gdLst/>
              <a:ahLst/>
              <a:cxnLst/>
              <a:rect l="l" t="t" r="r" b="b"/>
              <a:pathLst>
                <a:path w="12728" h="11028" extrusionOk="0">
                  <a:moveTo>
                    <a:pt x="5261" y="3560"/>
                  </a:moveTo>
                  <a:cubicBezTo>
                    <a:pt x="5513" y="3560"/>
                    <a:pt x="5671" y="3781"/>
                    <a:pt x="5671" y="4002"/>
                  </a:cubicBezTo>
                  <a:lnTo>
                    <a:pt x="5671" y="5671"/>
                  </a:lnTo>
                  <a:cubicBezTo>
                    <a:pt x="5671" y="5892"/>
                    <a:pt x="5450" y="6112"/>
                    <a:pt x="5261" y="6112"/>
                  </a:cubicBezTo>
                  <a:cubicBezTo>
                    <a:pt x="5072" y="6112"/>
                    <a:pt x="4820" y="5892"/>
                    <a:pt x="4820" y="5671"/>
                  </a:cubicBezTo>
                  <a:lnTo>
                    <a:pt x="4820" y="4002"/>
                  </a:lnTo>
                  <a:cubicBezTo>
                    <a:pt x="4820" y="3781"/>
                    <a:pt x="5041" y="3560"/>
                    <a:pt x="5261" y="3560"/>
                  </a:cubicBezTo>
                  <a:close/>
                  <a:moveTo>
                    <a:pt x="7719" y="3560"/>
                  </a:moveTo>
                  <a:cubicBezTo>
                    <a:pt x="7908" y="3560"/>
                    <a:pt x="8128" y="3781"/>
                    <a:pt x="8128" y="4002"/>
                  </a:cubicBezTo>
                  <a:lnTo>
                    <a:pt x="8128" y="5671"/>
                  </a:lnTo>
                  <a:cubicBezTo>
                    <a:pt x="8128" y="5892"/>
                    <a:pt x="7939" y="6112"/>
                    <a:pt x="7719" y="6112"/>
                  </a:cubicBezTo>
                  <a:cubicBezTo>
                    <a:pt x="7467" y="6112"/>
                    <a:pt x="7309" y="5892"/>
                    <a:pt x="7309" y="5671"/>
                  </a:cubicBezTo>
                  <a:lnTo>
                    <a:pt x="7309" y="4002"/>
                  </a:lnTo>
                  <a:cubicBezTo>
                    <a:pt x="7309" y="3781"/>
                    <a:pt x="7498" y="3560"/>
                    <a:pt x="7719" y="3560"/>
                  </a:cubicBezTo>
                  <a:close/>
                  <a:moveTo>
                    <a:pt x="10239" y="3560"/>
                  </a:moveTo>
                  <a:cubicBezTo>
                    <a:pt x="10460" y="3560"/>
                    <a:pt x="10617" y="3781"/>
                    <a:pt x="10617" y="4002"/>
                  </a:cubicBezTo>
                  <a:lnTo>
                    <a:pt x="10617" y="5671"/>
                  </a:lnTo>
                  <a:cubicBezTo>
                    <a:pt x="10617" y="5892"/>
                    <a:pt x="10428" y="6112"/>
                    <a:pt x="10239" y="6112"/>
                  </a:cubicBezTo>
                  <a:cubicBezTo>
                    <a:pt x="9987" y="6112"/>
                    <a:pt x="9798" y="5892"/>
                    <a:pt x="9798" y="5671"/>
                  </a:cubicBezTo>
                  <a:lnTo>
                    <a:pt x="9798" y="4002"/>
                  </a:lnTo>
                  <a:cubicBezTo>
                    <a:pt x="9798" y="3781"/>
                    <a:pt x="9987" y="3560"/>
                    <a:pt x="10239" y="3560"/>
                  </a:cubicBezTo>
                  <a:close/>
                  <a:moveTo>
                    <a:pt x="5230" y="9357"/>
                  </a:moveTo>
                  <a:cubicBezTo>
                    <a:pt x="5450" y="9357"/>
                    <a:pt x="5608" y="9578"/>
                    <a:pt x="5608" y="9767"/>
                  </a:cubicBezTo>
                  <a:cubicBezTo>
                    <a:pt x="5608" y="9987"/>
                    <a:pt x="5419" y="10208"/>
                    <a:pt x="5230" y="10208"/>
                  </a:cubicBezTo>
                  <a:cubicBezTo>
                    <a:pt x="5041" y="10208"/>
                    <a:pt x="4789" y="9987"/>
                    <a:pt x="4789" y="9767"/>
                  </a:cubicBezTo>
                  <a:cubicBezTo>
                    <a:pt x="4820" y="9578"/>
                    <a:pt x="5041" y="9357"/>
                    <a:pt x="5230" y="9357"/>
                  </a:cubicBezTo>
                  <a:close/>
                  <a:moveTo>
                    <a:pt x="9924" y="9357"/>
                  </a:moveTo>
                  <a:cubicBezTo>
                    <a:pt x="10145" y="9357"/>
                    <a:pt x="10302" y="9578"/>
                    <a:pt x="10302" y="9767"/>
                  </a:cubicBezTo>
                  <a:cubicBezTo>
                    <a:pt x="10302" y="9987"/>
                    <a:pt x="10113" y="10208"/>
                    <a:pt x="9924" y="10208"/>
                  </a:cubicBezTo>
                  <a:cubicBezTo>
                    <a:pt x="9704" y="10208"/>
                    <a:pt x="9515" y="9987"/>
                    <a:pt x="9515" y="9767"/>
                  </a:cubicBezTo>
                  <a:cubicBezTo>
                    <a:pt x="9515" y="9578"/>
                    <a:pt x="9704" y="9357"/>
                    <a:pt x="9924" y="9357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378"/>
                  </a:cubicBezTo>
                  <a:cubicBezTo>
                    <a:pt x="0" y="599"/>
                    <a:pt x="347" y="820"/>
                    <a:pt x="536" y="820"/>
                  </a:cubicBezTo>
                  <a:lnTo>
                    <a:pt x="2111" y="820"/>
                  </a:lnTo>
                  <a:cubicBezTo>
                    <a:pt x="2174" y="1103"/>
                    <a:pt x="3245" y="6711"/>
                    <a:pt x="3308" y="6994"/>
                  </a:cubicBezTo>
                  <a:cubicBezTo>
                    <a:pt x="2867" y="7184"/>
                    <a:pt x="2584" y="7625"/>
                    <a:pt x="2584" y="8097"/>
                  </a:cubicBezTo>
                  <a:cubicBezTo>
                    <a:pt x="2584" y="8759"/>
                    <a:pt x="3151" y="9326"/>
                    <a:pt x="3812" y="9326"/>
                  </a:cubicBezTo>
                  <a:lnTo>
                    <a:pt x="4001" y="9326"/>
                  </a:lnTo>
                  <a:cubicBezTo>
                    <a:pt x="3970" y="9452"/>
                    <a:pt x="3938" y="9609"/>
                    <a:pt x="3938" y="9767"/>
                  </a:cubicBezTo>
                  <a:cubicBezTo>
                    <a:pt x="3938" y="10429"/>
                    <a:pt x="4474" y="11027"/>
                    <a:pt x="5167" y="11027"/>
                  </a:cubicBezTo>
                  <a:cubicBezTo>
                    <a:pt x="5829" y="11027"/>
                    <a:pt x="6364" y="10460"/>
                    <a:pt x="6364" y="9767"/>
                  </a:cubicBezTo>
                  <a:cubicBezTo>
                    <a:pt x="6364" y="9609"/>
                    <a:pt x="6333" y="9483"/>
                    <a:pt x="6301" y="9326"/>
                  </a:cubicBezTo>
                  <a:lnTo>
                    <a:pt x="8664" y="9326"/>
                  </a:lnTo>
                  <a:cubicBezTo>
                    <a:pt x="8632" y="9452"/>
                    <a:pt x="8569" y="9609"/>
                    <a:pt x="8569" y="9767"/>
                  </a:cubicBezTo>
                  <a:cubicBezTo>
                    <a:pt x="8569" y="10429"/>
                    <a:pt x="9137" y="11027"/>
                    <a:pt x="9798" y="11027"/>
                  </a:cubicBezTo>
                  <a:cubicBezTo>
                    <a:pt x="10460" y="11027"/>
                    <a:pt x="11027" y="10460"/>
                    <a:pt x="11027" y="9767"/>
                  </a:cubicBezTo>
                  <a:cubicBezTo>
                    <a:pt x="11027" y="9609"/>
                    <a:pt x="10995" y="9483"/>
                    <a:pt x="10932" y="9357"/>
                  </a:cubicBezTo>
                  <a:lnTo>
                    <a:pt x="11562" y="9357"/>
                  </a:lnTo>
                  <a:cubicBezTo>
                    <a:pt x="11814" y="9357"/>
                    <a:pt x="12003" y="9168"/>
                    <a:pt x="12003" y="8979"/>
                  </a:cubicBezTo>
                  <a:cubicBezTo>
                    <a:pt x="12003" y="8727"/>
                    <a:pt x="11814" y="8538"/>
                    <a:pt x="11562" y="8538"/>
                  </a:cubicBezTo>
                  <a:lnTo>
                    <a:pt x="3749" y="8538"/>
                  </a:lnTo>
                  <a:cubicBezTo>
                    <a:pt x="3497" y="8538"/>
                    <a:pt x="3308" y="8349"/>
                    <a:pt x="3308" y="8160"/>
                  </a:cubicBezTo>
                  <a:cubicBezTo>
                    <a:pt x="3308" y="7940"/>
                    <a:pt x="3497" y="7719"/>
                    <a:pt x="3749" y="7719"/>
                  </a:cubicBezTo>
                  <a:lnTo>
                    <a:pt x="11468" y="7719"/>
                  </a:lnTo>
                  <a:cubicBezTo>
                    <a:pt x="11657" y="7719"/>
                    <a:pt x="11846" y="7562"/>
                    <a:pt x="11846" y="7373"/>
                  </a:cubicBezTo>
                  <a:lnTo>
                    <a:pt x="12665" y="2395"/>
                  </a:lnTo>
                  <a:cubicBezTo>
                    <a:pt x="12728" y="2143"/>
                    <a:pt x="12508" y="1922"/>
                    <a:pt x="12287" y="1922"/>
                  </a:cubicBezTo>
                  <a:lnTo>
                    <a:pt x="3056" y="1922"/>
                  </a:lnTo>
                  <a:lnTo>
                    <a:pt x="2741" y="347"/>
                  </a:lnTo>
                  <a:cubicBezTo>
                    <a:pt x="2710" y="158"/>
                    <a:pt x="2552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4" name="Google Shape;4875;p16">
            <a:extLst>
              <a:ext uri="{FF2B5EF4-FFF2-40B4-BE49-F238E27FC236}">
                <a16:creationId xmlns:a16="http://schemas.microsoft.com/office/drawing/2014/main" id="{7FB44BA4-B4EA-F097-5CCF-758CF4D7A33A}"/>
              </a:ext>
            </a:extLst>
          </p:cNvPr>
          <p:cNvGrpSpPr/>
          <p:nvPr/>
        </p:nvGrpSpPr>
        <p:grpSpPr>
          <a:xfrm>
            <a:off x="7088134" y="5047916"/>
            <a:ext cx="432000" cy="360000"/>
            <a:chOff x="-60621600" y="4145650"/>
            <a:chExt cx="316650" cy="226850"/>
          </a:xfrm>
          <a:solidFill>
            <a:schemeClr val="bg1"/>
          </a:solidFill>
        </p:grpSpPr>
        <p:sp>
          <p:nvSpPr>
            <p:cNvPr id="55" name="Google Shape;4876;p16">
              <a:extLst>
                <a:ext uri="{FF2B5EF4-FFF2-40B4-BE49-F238E27FC236}">
                  <a16:creationId xmlns:a16="http://schemas.microsoft.com/office/drawing/2014/main" id="{F51BB5EF-B5B9-5894-7D85-61E3D55A5E78}"/>
                </a:ext>
              </a:extLst>
            </p:cNvPr>
            <p:cNvSpPr/>
            <p:nvPr/>
          </p:nvSpPr>
          <p:spPr>
            <a:xfrm>
              <a:off x="-60463275" y="4249600"/>
              <a:ext cx="61450" cy="60675"/>
            </a:xfrm>
            <a:custGeom>
              <a:avLst/>
              <a:gdLst/>
              <a:ahLst/>
              <a:cxnLst/>
              <a:rect l="l" t="t" r="r" b="b"/>
              <a:pathLst>
                <a:path w="2458" h="2427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cubicBezTo>
                    <a:pt x="0" y="1891"/>
                    <a:pt x="567" y="2427"/>
                    <a:pt x="1229" y="2427"/>
                  </a:cubicBezTo>
                  <a:cubicBezTo>
                    <a:pt x="1891" y="2427"/>
                    <a:pt x="2458" y="1891"/>
                    <a:pt x="2458" y="1198"/>
                  </a:cubicBezTo>
                  <a:cubicBezTo>
                    <a:pt x="2458" y="536"/>
                    <a:pt x="1891" y="1"/>
                    <a:pt x="12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" name="Google Shape;4877;p16">
              <a:extLst>
                <a:ext uri="{FF2B5EF4-FFF2-40B4-BE49-F238E27FC236}">
                  <a16:creationId xmlns:a16="http://schemas.microsoft.com/office/drawing/2014/main" id="{BC60809B-83DC-93F1-E372-DD1162CAE57B}"/>
                </a:ext>
              </a:extLst>
            </p:cNvPr>
            <p:cNvSpPr/>
            <p:nvPr/>
          </p:nvSpPr>
          <p:spPr>
            <a:xfrm>
              <a:off x="-60526300" y="4249600"/>
              <a:ext cx="48075" cy="60675"/>
            </a:xfrm>
            <a:custGeom>
              <a:avLst/>
              <a:gdLst/>
              <a:ahLst/>
              <a:cxnLst/>
              <a:rect l="l" t="t" r="r" b="b"/>
              <a:pathLst>
                <a:path w="1923" h="2427" extrusionOk="0">
                  <a:moveTo>
                    <a:pt x="1261" y="1"/>
                  </a:moveTo>
                  <a:cubicBezTo>
                    <a:pt x="599" y="1"/>
                    <a:pt x="1" y="536"/>
                    <a:pt x="1" y="1198"/>
                  </a:cubicBezTo>
                  <a:cubicBezTo>
                    <a:pt x="1" y="1891"/>
                    <a:pt x="568" y="2427"/>
                    <a:pt x="1261" y="2427"/>
                  </a:cubicBezTo>
                  <a:cubicBezTo>
                    <a:pt x="1513" y="2427"/>
                    <a:pt x="1734" y="2364"/>
                    <a:pt x="1923" y="2238"/>
                  </a:cubicBezTo>
                  <a:cubicBezTo>
                    <a:pt x="1765" y="1923"/>
                    <a:pt x="1671" y="1576"/>
                    <a:pt x="1671" y="1198"/>
                  </a:cubicBezTo>
                  <a:cubicBezTo>
                    <a:pt x="1671" y="851"/>
                    <a:pt x="1765" y="505"/>
                    <a:pt x="1923" y="190"/>
                  </a:cubicBezTo>
                  <a:cubicBezTo>
                    <a:pt x="1734" y="64"/>
                    <a:pt x="1513" y="1"/>
                    <a:pt x="12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" name="Google Shape;4878;p16">
              <a:extLst>
                <a:ext uri="{FF2B5EF4-FFF2-40B4-BE49-F238E27FC236}">
                  <a16:creationId xmlns:a16="http://schemas.microsoft.com/office/drawing/2014/main" id="{1AD2D499-7BF8-6CE0-5B93-C4EEC240509F}"/>
                </a:ext>
              </a:extLst>
            </p:cNvPr>
            <p:cNvSpPr/>
            <p:nvPr/>
          </p:nvSpPr>
          <p:spPr>
            <a:xfrm>
              <a:off x="-60621600" y="4145650"/>
              <a:ext cx="316650" cy="226850"/>
            </a:xfrm>
            <a:custGeom>
              <a:avLst/>
              <a:gdLst/>
              <a:ahLst/>
              <a:cxnLst/>
              <a:rect l="l" t="t" r="r" b="b"/>
              <a:pathLst>
                <a:path w="12666" h="9074" extrusionOk="0">
                  <a:moveTo>
                    <a:pt x="11374" y="851"/>
                  </a:moveTo>
                  <a:cubicBezTo>
                    <a:pt x="11626" y="851"/>
                    <a:pt x="11815" y="1040"/>
                    <a:pt x="11815" y="1229"/>
                  </a:cubicBezTo>
                  <a:lnTo>
                    <a:pt x="11815" y="1670"/>
                  </a:lnTo>
                  <a:lnTo>
                    <a:pt x="788" y="1670"/>
                  </a:lnTo>
                  <a:lnTo>
                    <a:pt x="788" y="1229"/>
                  </a:lnTo>
                  <a:cubicBezTo>
                    <a:pt x="788" y="1008"/>
                    <a:pt x="977" y="851"/>
                    <a:pt x="1166" y="851"/>
                  </a:cubicBezTo>
                  <a:close/>
                  <a:moveTo>
                    <a:pt x="7562" y="3277"/>
                  </a:moveTo>
                  <a:cubicBezTo>
                    <a:pt x="8696" y="3277"/>
                    <a:pt x="9641" y="4222"/>
                    <a:pt x="9641" y="5356"/>
                  </a:cubicBezTo>
                  <a:cubicBezTo>
                    <a:pt x="9610" y="6522"/>
                    <a:pt x="8696" y="7467"/>
                    <a:pt x="7562" y="7467"/>
                  </a:cubicBezTo>
                  <a:cubicBezTo>
                    <a:pt x="7089" y="7467"/>
                    <a:pt x="6648" y="7309"/>
                    <a:pt x="6333" y="7026"/>
                  </a:cubicBezTo>
                  <a:cubicBezTo>
                    <a:pt x="5987" y="7309"/>
                    <a:pt x="5546" y="7467"/>
                    <a:pt x="5073" y="7467"/>
                  </a:cubicBezTo>
                  <a:cubicBezTo>
                    <a:pt x="3939" y="7467"/>
                    <a:pt x="2994" y="6522"/>
                    <a:pt x="2994" y="5356"/>
                  </a:cubicBezTo>
                  <a:cubicBezTo>
                    <a:pt x="2994" y="4222"/>
                    <a:pt x="3939" y="3277"/>
                    <a:pt x="5073" y="3277"/>
                  </a:cubicBezTo>
                  <a:cubicBezTo>
                    <a:pt x="5514" y="3277"/>
                    <a:pt x="5987" y="3434"/>
                    <a:pt x="6333" y="3718"/>
                  </a:cubicBezTo>
                  <a:cubicBezTo>
                    <a:pt x="6680" y="3434"/>
                    <a:pt x="7121" y="3277"/>
                    <a:pt x="7562" y="3277"/>
                  </a:cubicBezTo>
                  <a:close/>
                  <a:moveTo>
                    <a:pt x="1229" y="0"/>
                  </a:moveTo>
                  <a:cubicBezTo>
                    <a:pt x="536" y="0"/>
                    <a:pt x="1" y="567"/>
                    <a:pt x="1" y="1229"/>
                  </a:cubicBezTo>
                  <a:lnTo>
                    <a:pt x="1" y="7845"/>
                  </a:lnTo>
                  <a:cubicBezTo>
                    <a:pt x="1" y="8506"/>
                    <a:pt x="536" y="9073"/>
                    <a:pt x="1229" y="9073"/>
                  </a:cubicBezTo>
                  <a:lnTo>
                    <a:pt x="11406" y="9073"/>
                  </a:lnTo>
                  <a:cubicBezTo>
                    <a:pt x="12099" y="9073"/>
                    <a:pt x="12666" y="8506"/>
                    <a:pt x="12666" y="7845"/>
                  </a:cubicBezTo>
                  <a:lnTo>
                    <a:pt x="12666" y="1229"/>
                  </a:lnTo>
                  <a:cubicBezTo>
                    <a:pt x="12634" y="567"/>
                    <a:pt x="12099" y="0"/>
                    <a:pt x="114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27902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8F46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02BF9-A51D-3805-E288-25175CEF3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Koje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aktive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spadaju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u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međunarodne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rezerve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?</a:t>
            </a:r>
          </a:p>
        </p:txBody>
      </p:sp>
      <p:sp>
        <p:nvSpPr>
          <p:cNvPr id="3" name="Pentagon 2">
            <a:extLst>
              <a:ext uri="{FF2B5EF4-FFF2-40B4-BE49-F238E27FC236}">
                <a16:creationId xmlns:a16="http://schemas.microsoft.com/office/drawing/2014/main" id="{D9EA31DF-D219-564D-796F-D6E818D6BF31}"/>
              </a:ext>
            </a:extLst>
          </p:cNvPr>
          <p:cNvSpPr/>
          <p:nvPr/>
        </p:nvSpPr>
        <p:spPr>
          <a:xfrm>
            <a:off x="1718051" y="2020438"/>
            <a:ext cx="3240000" cy="900000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Efektivni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strani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novac</a:t>
            </a:r>
            <a:r>
              <a:rPr lang="sr-Cyrl-RS" sz="24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endParaRPr lang="en-US" sz="2400" b="1" dirty="0">
              <a:solidFill>
                <a:schemeClr val="accent3">
                  <a:lumMod val="75000"/>
                </a:schemeClr>
              </a:solidFill>
              <a:latin typeface="Optima" panose="02000503060000020004" pitchFamily="2" charset="0"/>
            </a:endParaRPr>
          </a:p>
        </p:txBody>
      </p:sp>
      <p:sp>
        <p:nvSpPr>
          <p:cNvPr id="8" name="Pentagon 7">
            <a:extLst>
              <a:ext uri="{FF2B5EF4-FFF2-40B4-BE49-F238E27FC236}">
                <a16:creationId xmlns:a16="http://schemas.microsoft.com/office/drawing/2014/main" id="{0DF662A4-2A4F-4EE0-C1B5-E7738F8EFACC}"/>
              </a:ext>
            </a:extLst>
          </p:cNvPr>
          <p:cNvSpPr/>
          <p:nvPr/>
        </p:nvSpPr>
        <p:spPr>
          <a:xfrm>
            <a:off x="7233949" y="2551411"/>
            <a:ext cx="3240000" cy="900000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Hartije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od </a:t>
            </a:r>
            <a:r>
              <a:rPr lang="en-US" sz="24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vrijednosti</a:t>
            </a:r>
            <a:endParaRPr lang="en-US" sz="2400" b="1" dirty="0">
              <a:solidFill>
                <a:schemeClr val="accent3">
                  <a:lumMod val="75000"/>
                </a:schemeClr>
              </a:solidFill>
              <a:latin typeface="Optima" panose="02000503060000020004" pitchFamily="2" charset="0"/>
            </a:endParaRPr>
          </a:p>
        </p:txBody>
      </p:sp>
      <p:sp>
        <p:nvSpPr>
          <p:cNvPr id="9" name="Pentagon 8">
            <a:extLst>
              <a:ext uri="{FF2B5EF4-FFF2-40B4-BE49-F238E27FC236}">
                <a16:creationId xmlns:a16="http://schemas.microsoft.com/office/drawing/2014/main" id="{EBD72953-F5D4-DE3B-3B9C-2970C4E7C2FB}"/>
              </a:ext>
            </a:extLst>
          </p:cNvPr>
          <p:cNvSpPr/>
          <p:nvPr/>
        </p:nvSpPr>
        <p:spPr>
          <a:xfrm>
            <a:off x="1713136" y="4897132"/>
            <a:ext cx="3240000" cy="900000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Zlato</a:t>
            </a:r>
            <a:endParaRPr lang="en-US" sz="2400" b="1" dirty="0">
              <a:solidFill>
                <a:schemeClr val="accent3">
                  <a:lumMod val="75000"/>
                </a:schemeClr>
              </a:solidFill>
              <a:latin typeface="Optima" panose="02000503060000020004" pitchFamily="2" charset="0"/>
            </a:endParaRPr>
          </a:p>
        </p:txBody>
      </p:sp>
      <p:sp>
        <p:nvSpPr>
          <p:cNvPr id="10" name="Pentagon 9">
            <a:extLst>
              <a:ext uri="{FF2B5EF4-FFF2-40B4-BE49-F238E27FC236}">
                <a16:creationId xmlns:a16="http://schemas.microsoft.com/office/drawing/2014/main" id="{E392CD46-B1AA-337C-5E8A-5578B381C625}"/>
              </a:ext>
            </a:extLst>
          </p:cNvPr>
          <p:cNvSpPr/>
          <p:nvPr/>
        </p:nvSpPr>
        <p:spPr>
          <a:xfrm>
            <a:off x="7233949" y="4312134"/>
            <a:ext cx="3240000" cy="900000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Specijalna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prava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vučenja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i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rezervna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pozicija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kod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MMF-a</a:t>
            </a:r>
          </a:p>
        </p:txBody>
      </p:sp>
      <p:sp>
        <p:nvSpPr>
          <p:cNvPr id="11" name="Pentagon 10">
            <a:extLst>
              <a:ext uri="{FF2B5EF4-FFF2-40B4-BE49-F238E27FC236}">
                <a16:creationId xmlns:a16="http://schemas.microsoft.com/office/drawing/2014/main" id="{D611D502-C6DA-FA1D-ECD2-5329D449B640}"/>
              </a:ext>
            </a:extLst>
          </p:cNvPr>
          <p:cNvSpPr/>
          <p:nvPr/>
        </p:nvSpPr>
        <p:spPr>
          <a:xfrm>
            <a:off x="1718051" y="3458785"/>
            <a:ext cx="3240000" cy="900000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Depoziti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kod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inostranih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banaka</a:t>
            </a:r>
            <a:endParaRPr lang="en-US" sz="2400" b="1" dirty="0">
              <a:solidFill>
                <a:schemeClr val="accent3">
                  <a:lumMod val="75000"/>
                </a:schemeClr>
              </a:solidFill>
              <a:latin typeface="Optima" panose="02000503060000020004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2A8E7CB-2C60-08B8-A31F-7C1C1030EA88}"/>
              </a:ext>
            </a:extLst>
          </p:cNvPr>
          <p:cNvSpPr txBox="1"/>
          <p:nvPr/>
        </p:nvSpPr>
        <p:spPr>
          <a:xfrm>
            <a:off x="884071" y="2049972"/>
            <a:ext cx="4891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2C4810"/>
                </a:solidFill>
                <a:latin typeface="Optima" panose="02000503060000020004" pitchFamily="2" charset="0"/>
              </a:rPr>
              <a:t>1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2488FF4-0432-F111-0F40-0E8A50F23744}"/>
              </a:ext>
            </a:extLst>
          </p:cNvPr>
          <p:cNvSpPr/>
          <p:nvPr/>
        </p:nvSpPr>
        <p:spPr>
          <a:xfrm>
            <a:off x="705464" y="2005671"/>
            <a:ext cx="754626" cy="73742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0B95CB8-35E2-F37B-7BD5-F543C84B1E9B}"/>
              </a:ext>
            </a:extLst>
          </p:cNvPr>
          <p:cNvSpPr/>
          <p:nvPr/>
        </p:nvSpPr>
        <p:spPr>
          <a:xfrm>
            <a:off x="705464" y="4962464"/>
            <a:ext cx="754626" cy="73742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C12AC85-0531-9A19-5994-BADDD9D7D3D6}"/>
              </a:ext>
            </a:extLst>
          </p:cNvPr>
          <p:cNvSpPr/>
          <p:nvPr/>
        </p:nvSpPr>
        <p:spPr>
          <a:xfrm>
            <a:off x="705464" y="3540075"/>
            <a:ext cx="754626" cy="73742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D557D66C-F632-46AC-039A-1649D62FAAA3}"/>
              </a:ext>
            </a:extLst>
          </p:cNvPr>
          <p:cNvSpPr/>
          <p:nvPr/>
        </p:nvSpPr>
        <p:spPr>
          <a:xfrm>
            <a:off x="6226277" y="2632701"/>
            <a:ext cx="754626" cy="73742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B6A9E60-0739-F3AB-B7A1-FEA7564BC9C2}"/>
              </a:ext>
            </a:extLst>
          </p:cNvPr>
          <p:cNvSpPr/>
          <p:nvPr/>
        </p:nvSpPr>
        <p:spPr>
          <a:xfrm>
            <a:off x="6226277" y="4352047"/>
            <a:ext cx="754626" cy="73742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87D0C4E-6B75-8BE9-76B8-9148AFA1FAA9}"/>
              </a:ext>
            </a:extLst>
          </p:cNvPr>
          <p:cNvSpPr txBox="1"/>
          <p:nvPr/>
        </p:nvSpPr>
        <p:spPr>
          <a:xfrm>
            <a:off x="884071" y="3554842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2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7FA3C6E-C535-CC82-785D-F0176EAE0730}"/>
              </a:ext>
            </a:extLst>
          </p:cNvPr>
          <p:cNvSpPr txBox="1"/>
          <p:nvPr/>
        </p:nvSpPr>
        <p:spPr>
          <a:xfrm>
            <a:off x="870712" y="4991998"/>
            <a:ext cx="5158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08D72A0-542C-A8F8-87E3-E79CAE384A92}"/>
              </a:ext>
            </a:extLst>
          </p:cNvPr>
          <p:cNvSpPr txBox="1"/>
          <p:nvPr/>
        </p:nvSpPr>
        <p:spPr>
          <a:xfrm>
            <a:off x="6362123" y="2647468"/>
            <a:ext cx="5506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4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CE3C61C-4F50-EB7F-2C47-62198C12FB78}"/>
              </a:ext>
            </a:extLst>
          </p:cNvPr>
          <p:cNvSpPr txBox="1"/>
          <p:nvPr/>
        </p:nvSpPr>
        <p:spPr>
          <a:xfrm>
            <a:off x="6402426" y="4381581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06734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8F46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3" name="Content Placeholder 12" descr="A map of different countries/regions with different colored countries/regions&#10;&#10;Description automatically generated">
            <a:extLst>
              <a:ext uri="{FF2B5EF4-FFF2-40B4-BE49-F238E27FC236}">
                <a16:creationId xmlns:a16="http://schemas.microsoft.com/office/drawing/2014/main" id="{8419763C-F8F3-CD05-7C6F-B11DD75C46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b="21890"/>
          <a:stretch/>
        </p:blipFill>
        <p:spPr>
          <a:xfrm>
            <a:off x="491613" y="191729"/>
            <a:ext cx="11208774" cy="644504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167035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8F46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hart of gold bars&#10;&#10;Description automatically generated">
            <a:extLst>
              <a:ext uri="{FF2B5EF4-FFF2-40B4-BE49-F238E27FC236}">
                <a16:creationId xmlns:a16="http://schemas.microsoft.com/office/drawing/2014/main" id="{B1094F6A-6EF1-F36D-805E-3952E5123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783167"/>
            <a:ext cx="5291666" cy="5291666"/>
          </a:xfrm>
          <a:prstGeom prst="rect">
            <a:avLst/>
          </a:prstGeom>
        </p:spPr>
      </p:pic>
      <p:pic>
        <p:nvPicPr>
          <p:cNvPr id="5" name="Content Placeholder 4" descr="A pie chart with numbers and text&#10;&#10;Description automatically generated">
            <a:extLst>
              <a:ext uri="{FF2B5EF4-FFF2-40B4-BE49-F238E27FC236}">
                <a16:creationId xmlns:a16="http://schemas.microsoft.com/office/drawing/2014/main" id="{4C7957D9-E372-FBAA-9B91-190C83ACA9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56865" y="1539119"/>
            <a:ext cx="5291667" cy="3779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133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8F46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B67D2-00C2-2D7E-8B2C-C38B58958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465" y="147485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SPECIJALNA PRAVA VUČENJA (SPV) </a:t>
            </a:r>
            <a:endParaRPr lang="en-US" sz="4000" b="1" dirty="0">
              <a:solidFill>
                <a:schemeClr val="accent3">
                  <a:lumMod val="75000"/>
                </a:schemeClr>
              </a:solidFill>
              <a:latin typeface="Optima" panose="02000503060000020004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2A6A19-9A3F-1251-88C4-E4F10950E9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465" y="1176694"/>
            <a:ext cx="10515600" cy="5533821"/>
          </a:xfrm>
        </p:spPr>
        <p:txBody>
          <a:bodyPr>
            <a:normAutofit/>
          </a:bodyPr>
          <a:lstStyle/>
          <a:p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Specijalna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prava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vučenja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su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sredstva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dopunske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devizne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rezerve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koju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definiše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i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održava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Međunarodni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monetarni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fond. SPV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su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obračunske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jedinice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za MMF, a ne valuta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sama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po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sebi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.</a:t>
            </a:r>
            <a:r>
              <a:rPr lang="sr-Latn-R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Predstavlja kreirani </a:t>
            </a:r>
            <a:r>
              <a:rPr lang="sr-Latn-R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vještački</a:t>
            </a:r>
            <a:r>
              <a:rPr lang="sr-Latn-R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novac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. Ova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mjera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politike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pomaže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zemljama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članicama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da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izbjegnu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platno-bilansni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deficit,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ojačaju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svoje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devizne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rezerve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i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podrže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stabilnost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svojih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valuta.</a:t>
            </a:r>
          </a:p>
          <a:p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Special drawing rights je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kreirao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Međunarodni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monetarni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fond 1969.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godine</a:t>
            </a:r>
            <a:endParaRPr lang="en-US" sz="2400" dirty="0">
              <a:solidFill>
                <a:schemeClr val="accent3">
                  <a:lumMod val="75000"/>
                </a:schemeClr>
              </a:solidFill>
              <a:latin typeface="Optima" panose="02000503060000020004" pitchFamily="2" charset="0"/>
            </a:endParaRPr>
          </a:p>
          <a:p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SDR se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sastoji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iz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korpe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najvažnijih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svjetskih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valuta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:</a:t>
            </a:r>
          </a:p>
          <a:p>
            <a:pPr marL="0" indent="0">
              <a:buNone/>
            </a:pP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Ova </a:t>
            </a:r>
            <a:r>
              <a:rPr lang="en-US" sz="24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korpa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uključuje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američki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dolar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, </a:t>
            </a:r>
            <a:r>
              <a:rPr lang="en-US" sz="24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evro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, </a:t>
            </a:r>
            <a:r>
              <a:rPr lang="en-US" sz="24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kineski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juan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ili</a:t>
            </a:r>
            <a:endParaRPr lang="en-US" sz="2400" b="1" dirty="0">
              <a:solidFill>
                <a:schemeClr val="accent3">
                  <a:lumMod val="75000"/>
                </a:schemeClr>
              </a:solidFill>
              <a:latin typeface="Optima" panose="02000503060000020004" pitchFamily="2" charset="0"/>
            </a:endParaRPr>
          </a:p>
          <a:p>
            <a:pPr marL="0" indent="0">
              <a:buNone/>
            </a:pPr>
            <a:r>
              <a:rPr lang="en-US" sz="24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renminbi,britansku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funtu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i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japanski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jen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.   </a:t>
            </a:r>
          </a:p>
          <a:p>
            <a:pPr marL="0" indent="0">
              <a:buNone/>
            </a:pP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Alokacija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SDR-a se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raspodjeljuje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proporcionalno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učešću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</a:p>
          <a:p>
            <a:pPr marL="0" indent="0">
              <a:buNone/>
            </a:pP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zemalja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u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kapitalu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MMF-a,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što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je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i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povezano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sa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veličinom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</a:p>
          <a:p>
            <a:pPr marL="0" indent="0">
              <a:buNone/>
            </a:pP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njihovih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ekonomija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Optima" panose="02000503060000020004" pitchFamily="2" charset="0"/>
              </a:rPr>
              <a:t>.</a:t>
            </a:r>
          </a:p>
        </p:txBody>
      </p:sp>
      <p:pic>
        <p:nvPicPr>
          <p:cNvPr id="21" name="Picture 20" descr="A basket full of currency symbols&#10;&#10;Description automatically generated">
            <a:extLst>
              <a:ext uri="{FF2B5EF4-FFF2-40B4-BE49-F238E27FC236}">
                <a16:creationId xmlns:a16="http://schemas.microsoft.com/office/drawing/2014/main" id="{4889E66C-94ED-D3E3-7FDB-1630984C66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6930" y="3602439"/>
            <a:ext cx="2654135" cy="29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701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8F46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graph&#10;&#10;Description automatically generated">
            <a:extLst>
              <a:ext uri="{FF2B5EF4-FFF2-40B4-BE49-F238E27FC236}">
                <a16:creationId xmlns:a16="http://schemas.microsoft.com/office/drawing/2014/main" id="{BBB5BF16-DF48-6A2E-3861-DC5AC54EFA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88" y="1722284"/>
            <a:ext cx="6163364" cy="2916000"/>
          </a:xfrm>
          <a:prstGeom prst="rect">
            <a:avLst/>
          </a:prstGeom>
        </p:spPr>
      </p:pic>
      <p:pic>
        <p:nvPicPr>
          <p:cNvPr id="7" name="Picture 6" descr="A graph of a number of individuals&#10;&#10;Description automatically generated with medium confidence">
            <a:extLst>
              <a:ext uri="{FF2B5EF4-FFF2-40B4-BE49-F238E27FC236}">
                <a16:creationId xmlns:a16="http://schemas.microsoft.com/office/drawing/2014/main" id="{BC4BDBC7-1AF8-D140-21E3-063E3F3641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9114" y="709561"/>
            <a:ext cx="5761698" cy="52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162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8F46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oster of a foreign currency&#10;&#10;Description automatically generated">
            <a:extLst>
              <a:ext uri="{FF2B5EF4-FFF2-40B4-BE49-F238E27FC236}">
                <a16:creationId xmlns:a16="http://schemas.microsoft.com/office/drawing/2014/main" id="{D6CAE347-B3C1-C6CB-5886-9382E804C2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9231" y="135000"/>
            <a:ext cx="4209586" cy="658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3CA635E-C5C6-9B98-D66C-453AE19EBD9D}"/>
              </a:ext>
            </a:extLst>
          </p:cNvPr>
          <p:cNvSpPr txBox="1"/>
          <p:nvPr/>
        </p:nvSpPr>
        <p:spPr>
          <a:xfrm>
            <a:off x="6445045" y="2713411"/>
            <a:ext cx="52061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3">
                    <a:lumMod val="7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https://www.youtube.com/watch?v=Y-wxIXRLfOk</a:t>
            </a:r>
            <a:endParaRPr lang="en-US" sz="3200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381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7161</TotalTime>
  <Words>1322</Words>
  <Application>Microsoft Office PowerPoint</Application>
  <PresentationFormat>Widescreen</PresentationFormat>
  <Paragraphs>145</Paragraphs>
  <Slides>25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Aptos</vt:lpstr>
      <vt:lpstr>Aptos Display</vt:lpstr>
      <vt:lpstr>Arial</vt:lpstr>
      <vt:lpstr>Doppio One</vt:lpstr>
      <vt:lpstr>Optima</vt:lpstr>
      <vt:lpstr>Optima ExtraBlack</vt:lpstr>
      <vt:lpstr>Office Theme</vt:lpstr>
      <vt:lpstr>PowerPoint Presentation</vt:lpstr>
      <vt:lpstr>ŠTA SU DEVIZNE REZERVE?</vt:lpstr>
      <vt:lpstr>NAMJENA DEVIZNIH REZERVI</vt:lpstr>
      <vt:lpstr>Koje aktive spadaju u međunarodne rezerve?</vt:lpstr>
      <vt:lpstr>PowerPoint Presentation</vt:lpstr>
      <vt:lpstr>PowerPoint Presentation</vt:lpstr>
      <vt:lpstr>SPECIJALNA PRAVA VUČENJA (SPV) </vt:lpstr>
      <vt:lpstr>PowerPoint Presentation</vt:lpstr>
      <vt:lpstr>PowerPoint Presentation</vt:lpstr>
      <vt:lpstr>MJERE ZA PROCJENU ADEKVATNOSTI DEVIZNIH REZERVI</vt:lpstr>
      <vt:lpstr>Indikatori za procjenu minimalnog nivoa deviznih rezervi potrebnog za održavanje platnobilansne pozicije zemlje su:</vt:lpstr>
      <vt:lpstr>Upravljanje deviznim rezervama nosi sa sobom određene rizike, a efikasno upravljanje ovim rizicima ključno je za održavanje stabilnosti ekonomije. Neki od ključnih rizika su:</vt:lpstr>
      <vt:lpstr>DEVIZNE REZERVE CENTRALNE BANKE BOSNE I HERCEGOVINE</vt:lpstr>
      <vt:lpstr>PowerPoint Presentation</vt:lpstr>
      <vt:lpstr>ŠTA UKLJUČUJE PORTFOLIO DEVIZNIH REZERVI CBBIH?</vt:lpstr>
      <vt:lpstr>STRUKTURA DEVIZNIH REZERVI NA KRAJU 2023. GODINE</vt:lpstr>
      <vt:lpstr>IZVJEŠTAJ PO MJESECIMA DEVIZNE REZERVE CBBIH</vt:lpstr>
      <vt:lpstr>DEVIZNE REZERVE NARODNE BANKE SRBIJE </vt:lpstr>
      <vt:lpstr>PowerPoint Presentation</vt:lpstr>
      <vt:lpstr>UPRAVLJANJE DEVIZNIM REZERVAMA SE ODVIJA NA 3 NIVOA:</vt:lpstr>
      <vt:lpstr>TRI CILJA UPRAVLJANJA DEVIZNIM REZERVAMA:</vt:lpstr>
      <vt:lpstr>RIZICI PORTFOLIJA DEVIZNIH REZERVI</vt:lpstr>
      <vt:lpstr>PowerPoint Presentation</vt:lpstr>
      <vt:lpstr>PowerPoint Presentation</vt:lpstr>
      <vt:lpstr>HVALA NA PAŽNJI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Vanja Vuković</dc:creator>
  <cp:lastModifiedBy>Branka Topic Pavkovic</cp:lastModifiedBy>
  <cp:revision>14</cp:revision>
  <dcterms:created xsi:type="dcterms:W3CDTF">2024-10-17T09:23:29Z</dcterms:created>
  <dcterms:modified xsi:type="dcterms:W3CDTF">2024-10-27T18:35:08Z</dcterms:modified>
</cp:coreProperties>
</file>