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61" r:id="rId6"/>
    <p:sldId id="260" r:id="rId7"/>
    <p:sldId id="262" r:id="rId8"/>
    <p:sldId id="263" r:id="rId9"/>
    <p:sldId id="274" r:id="rId10"/>
    <p:sldId id="275" r:id="rId11"/>
    <p:sldId id="265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16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70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51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64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7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8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75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7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4D9F54E-4CE6-4988-AE53-487754F1A5A5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:r>
                  <a:rPr lang="sr-Cyrl-BA" b="1" dirty="0"/>
                  <a:t>ХИ КВАДРАТ </a:t>
                </a:r>
                <a:r>
                  <a:rPr lang="en-US" b="1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/>
                  <a:t>)</a:t>
                </a:r>
                <a:br>
                  <a:rPr lang="en-US" b="1" dirty="0" smtClean="0"/>
                </a:br>
                <a:r>
                  <a:rPr lang="sr-Cyrl-BA" b="1" dirty="0" smtClean="0"/>
                  <a:t>ТЕСТ</a:t>
                </a:r>
                <a:endParaRPr lang="en-US" b="1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1F4E5112-588D-4696-B236-55B3C1D7E68C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A1085D7-6673-436C-9FEE-813D9CFD5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1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30933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</p:spPr>
            <p:txBody>
              <a:bodyPr/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sr-Cyrl-BA" dirty="0"/>
                  <a:t>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dirty="0"/>
                  <a:t>- теоријска (очекивана) фреквенција</a:t>
                </a:r>
                <a:r>
                  <a:rPr lang="sr-Latn-BA" dirty="0"/>
                  <a:t>, </a:t>
                </a:r>
                <a:r>
                  <a:rPr lang="sr-Cyrl-BA" dirty="0"/>
                  <a:t>која се добиј</a:t>
                </a:r>
                <a:r>
                  <a:rPr lang="sr-Latn-BA" dirty="0"/>
                  <a:t>a</a:t>
                </a:r>
                <a:r>
                  <a:rPr lang="sr-Cyrl-BA" dirty="0"/>
                  <a:t> по формули: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sSub>
                          <m:sSubPr>
                            <m:ctrlPr>
                              <a:rPr lang="sr-Cyrl-BA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num>
                      <m:den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збир 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−тог реда)(зб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ир ј−те колоне)</m:t>
                        </m:r>
                      </m:num>
                      <m:den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величина узорка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  <a:blipFill>
                <a:blip r:embed="rId2"/>
                <a:stretch>
                  <a:fillRect l="-525" t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7884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Одређујемо теоријске фреквенције </a:t>
                </a:r>
                <a:r>
                  <a:rPr lang="sr-Cyrl-BA" dirty="0"/>
                  <a:t>и формирамо нову табелу са теоријским и емпиријским фреквенцијама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Cyrl-BA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∙36</m:t>
                        </m:r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=14,4</m:t>
                    </m:r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итд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  <a:blipFill>
                <a:blip r:embed="rId2"/>
                <a:stretch>
                  <a:fillRect l="-501" t="-602" r="-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12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14,4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108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105,6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24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21,6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156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158,4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100699" r="-155585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100699" r="-81677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217424" r="-155585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217424" r="-81677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/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Рачунамо </a:t>
                </a:r>
                <a:r>
                  <a:rPr lang="sr-Cyrl-BA" b="1" dirty="0"/>
                  <a:t>реализовану вриједност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Cyrl-BA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Cyrl-BA" sz="18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𝑂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sz="18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Cyrl-BA" sz="18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12−14,4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14,4</m:t>
                          </m:r>
                        </m:den>
                      </m:f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08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105,6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105,6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21,6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21,6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56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158,4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158,4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𝟕𝟓𝟕𝟓𝟖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blipFill>
                <a:blip r:embed="rId4"/>
                <a:stretch>
                  <a:fillRect l="-501" t="-2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6ED6F4-94BF-42DD-AAD3-9D1D18EEE759}"/>
              </a:ext>
            </a:extLst>
          </p:cNvPr>
          <p:cNvSpPr txBox="1">
            <a:spLocks/>
          </p:cNvSpPr>
          <p:nvPr/>
        </p:nvSpPr>
        <p:spPr>
          <a:xfrm>
            <a:off x="435698" y="5655100"/>
            <a:ext cx="10924675" cy="111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</a:p>
          <a:p>
            <a:pPr marL="0" indent="0" algn="just">
              <a:buClr>
                <a:srgbClr val="9BAFB5"/>
              </a:buClr>
              <a:buFont typeface="Arial" panose="020B0604020202020204" pitchFamily="34" charset="0"/>
              <a:buNone/>
              <a:defRPr/>
            </a:pPr>
            <a:r>
              <a:rPr lang="sr-Cyrl-BA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Уз 5% ризика, закључујемо да нема разлога да одбацимо нулту хипотезу, те да пол и главна рука нису зависна обиљежја. </a:t>
            </a:r>
            <a:endParaRPr lang="sr-Cyrl-BA" b="1" dirty="0"/>
          </a:p>
        </p:txBody>
      </p:sp>
    </p:spTree>
    <p:extLst>
      <p:ext uri="{BB962C8B-B14F-4D97-AF65-F5344CB8AC3E}">
        <p14:creationId xmlns:p14="http://schemas.microsoft.com/office/powerpoint/2010/main" val="560844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A354D-68DE-4DC2-9048-79C7273E8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1885"/>
            <a:ext cx="7729728" cy="1188720"/>
          </a:xfrm>
        </p:spPr>
        <p:txBody>
          <a:bodyPr/>
          <a:lstStyle/>
          <a:p>
            <a:r>
              <a:rPr lang="sr-Cyrl-BA" dirty="0"/>
              <a:t>Задатак за вјежбање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9A6E3-2497-4921-B97D-D8BCF166A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630" y="1781666"/>
            <a:ext cx="9549353" cy="4986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dirty="0" smtClean="0"/>
              <a:t>Приликом изјашњавања студената о увођењу новог предмета у наставни процес, добијени су сљедећи резултати</a:t>
            </a:r>
            <a:r>
              <a:rPr lang="sr-Cyrl-BA" dirty="0" smtClean="0"/>
              <a:t>:</a:t>
            </a: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 smtClean="0"/>
              <a:t>Испитати да ли се став о увођењу новог предмета значајно разликује по годинама студија, уз ризик грешке од 5%.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1C0C7B6-BE60-4488-B224-BAB6F9486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999914"/>
              </p:ext>
            </p:extLst>
          </p:nvPr>
        </p:nvGraphicFramePr>
        <p:xfrm>
          <a:off x="2231136" y="2820348"/>
          <a:ext cx="6543600" cy="2318992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749668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19848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19848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198483">
                  <a:extLst>
                    <a:ext uri="{9D8B030D-6E8A-4147-A177-3AD203B41FA5}">
                      <a16:colId xmlns:a16="http://schemas.microsoft.com/office/drawing/2014/main" val="953083678"/>
                    </a:ext>
                  </a:extLst>
                </a:gridCol>
                <a:gridCol w="1198483">
                  <a:extLst>
                    <a:ext uri="{9D8B030D-6E8A-4147-A177-3AD203B41FA5}">
                      <a16:colId xmlns:a16="http://schemas.microsoft.com/office/drawing/2014/main" val="682187126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Година</a:t>
                      </a:r>
                      <a:r>
                        <a:rPr lang="sr-Cyrl-BA" sz="16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студија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Став о увођењу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u="none" strike="noStrike" smtClean="0">
                          <a:solidFill>
                            <a:srgbClr val="000000"/>
                          </a:solidFill>
                          <a:effectLst/>
                        </a:rPr>
                        <a:t>II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III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IV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smtClean="0">
                          <a:solidFill>
                            <a:srgbClr val="000000"/>
                          </a:solidFill>
                          <a:effectLst/>
                        </a:rPr>
                        <a:t>ДА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u="none" strike="noStrike" smtClean="0">
                          <a:solidFill>
                            <a:srgbClr val="000000"/>
                          </a:solidFill>
                          <a:effectLst/>
                        </a:rPr>
                        <a:t>148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u="none" strike="noStrike" smtClean="0">
                          <a:solidFill>
                            <a:srgbClr val="000000"/>
                          </a:solidFill>
                          <a:effectLst/>
                        </a:rPr>
                        <a:t>76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НЕ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25</a:t>
                      </a:r>
                      <a:endParaRPr lang="sr-Cyrl-BA" sz="18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sr-Cyrl-BA" sz="18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sr-Cyrl-BA" sz="18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97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2A20-7747-4EB2-8C35-EFFF7103E6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B65B29-8615-4861-AEFA-30A8EE263C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19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9D38-FC10-4E1A-B1D1-E40A9EB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Употреба хи квадрат теста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CA28-4EF8-4172-8F4F-4AF6006E0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762" y="2791325"/>
            <a:ext cx="8584551" cy="31019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1. Тест једнакости пропорција више узорака (тест хомогености)</a:t>
            </a:r>
          </a:p>
          <a:p>
            <a:pPr marL="0" indent="0">
              <a:buNone/>
            </a:pPr>
            <a:r>
              <a:rPr lang="sr-Cyrl-BA" dirty="0"/>
              <a:t>	испитује да ли су пропорције више скупова статистички значајно 	различите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2. Анализа табела контингенције</a:t>
            </a:r>
          </a:p>
          <a:p>
            <a:pPr marL="0" indent="0">
              <a:buNone/>
            </a:pPr>
            <a:r>
              <a:rPr lang="sr-Cyrl-BA" dirty="0"/>
              <a:t>	испитује да ли постоји веза између два атрибутивна обиљежја и да ли је 	она статистички значајна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3. Тест прилагођености</a:t>
            </a:r>
          </a:p>
          <a:p>
            <a:pPr marL="0" indent="0">
              <a:buNone/>
            </a:pPr>
            <a:r>
              <a:rPr lang="sr-Cyrl-BA" dirty="0"/>
              <a:t>	испитује у којој мјери су емприријски подаци прилагођени неком 	теоријском моделу распореда вјероватноћа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5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C8A2-2AC3-434A-A6A5-8AFE679F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131" y="523613"/>
            <a:ext cx="8345738" cy="1188720"/>
          </a:xfrm>
        </p:spPr>
        <p:txBody>
          <a:bodyPr/>
          <a:lstStyle/>
          <a:p>
            <a:r>
              <a:rPr lang="sr-Cyrl-BA" b="1" dirty="0"/>
              <a:t>1. Тест једнакости пропорција више узорака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3446A-B76C-49E3-B901-D8328CDCA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757" y="2139886"/>
            <a:ext cx="9596486" cy="419450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Из 5 различитих испорука неког производа извучен је по један узорак и установљен број неисправних производа. Уз ризик грешке од 5%, утврдити да ли је значајна разлика у учешћу неисправних производа у ових 5 испорука. 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CF05AB-3A36-497B-B908-06A809EC9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472642"/>
              </p:ext>
            </p:extLst>
          </p:nvPr>
        </p:nvGraphicFramePr>
        <p:xfrm>
          <a:off x="1653164" y="4024339"/>
          <a:ext cx="9041585" cy="139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190619030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62044258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810277565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411158312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1035599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2272027660"/>
                    </a:ext>
                  </a:extLst>
                </a:gridCol>
              </a:tblGrid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Узорак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5.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9399425"/>
                  </a:ext>
                </a:extLst>
              </a:tr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Величина (</a:t>
                      </a:r>
                      <a:r>
                        <a:rPr lang="sr-Latn-BA" dirty="0"/>
                        <a:t>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407860"/>
                  </a:ext>
                </a:extLst>
              </a:tr>
              <a:tr h="647552">
                <a:tc>
                  <a:txBody>
                    <a:bodyPr/>
                    <a:lstStyle/>
                    <a:p>
                      <a:r>
                        <a:rPr lang="sr-Cyrl-BA" dirty="0"/>
                        <a:t>Број неисправних</a:t>
                      </a:r>
                      <a:r>
                        <a:rPr lang="sr-Latn-BA" dirty="0"/>
                        <a:t> (f)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4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624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хипотеза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 пропорције бар 2 скупа се међусобно 	         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табличне вриједности</a:t>
                </a:r>
              </a:p>
              <a:p>
                <a:pPr marL="0" indent="0">
                  <a:buNone/>
                </a:pPr>
                <a:r>
                  <a:rPr lang="sr-Cyrl-BA" dirty="0"/>
                  <a:t>Број степени слободе тражимо по формули: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=5−0−1=4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𝟎𝟓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𝟒𝟖𝟖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  <a:blipFill>
                <a:blip r:embed="rId2"/>
                <a:stretch>
                  <a:fillRect l="-1209" t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47C5754-89C7-4121-89B7-082CC0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766"/>
            <a:ext cx="5960881" cy="664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4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</p:spPr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dirty="0"/>
                  <a:t>: </a:t>
                </a:r>
                <a:r>
                  <a:rPr lang="sr-Cyrl-BA" b="1" dirty="0"/>
                  <a:t>Правило одлучивања</a:t>
                </a:r>
              </a:p>
              <a:p>
                <a:pPr marL="342900" indent="-342900">
                  <a:buFont typeface="+mj-lt"/>
                  <a:buAutoNum type="arabicPeriod" startAt="4"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/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Cyrl-BA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Cyrl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Cyrl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Latn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sr-Cyrl-BA" dirty="0"/>
                  <a:t> 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- теоријска (очекивана) фреквенција</a:t>
                </a:r>
                <a:endParaRPr lang="en-US" dirty="0"/>
              </a:p>
              <a:p>
                <a:pPr marL="0" indent="0">
                  <a:buNone/>
                </a:pPr>
                <a:r>
                  <a:rPr lang="sr-Cyrl-BA" b="1" dirty="0"/>
                  <a:t>Одређивање теоријских фреквенција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) </a:t>
                </a:r>
                <a:r>
                  <a:rPr lang="sr-Cyrl-BA" b="1" dirty="0"/>
                  <a:t>:</a:t>
                </a:r>
              </a:p>
              <a:p>
                <a:pPr marL="0" indent="0">
                  <a:buNone/>
                </a:pPr>
                <a:r>
                  <a:rPr lang="sr-Cyrl-BA" dirty="0"/>
                  <a:t>Рачунамо заједничку пропорцију неисправних производа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19+21+20+16+14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110+126+147+131+120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𝟏𝟒𝟐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dirty="0"/>
                  <a:t>Теоријску фреквенцију примјењујемо на сваки од узорака: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   па формирамо табелу</a:t>
                </a:r>
                <a:r>
                  <a:rPr lang="sr-Latn-BA" dirty="0"/>
                  <a:t> </a:t>
                </a:r>
                <a:r>
                  <a:rPr lang="sr-Cyrl-BA" dirty="0"/>
                  <a:t>за рачунање</a:t>
                </a:r>
                <a:r>
                  <a:rPr lang="sr-Cyrl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и реализоване вриједности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dirty="0"/>
                  <a:t>) 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  <a:blipFill>
                <a:blip r:embed="rId2"/>
                <a:stretch>
                  <a:fillRect l="-435" t="-7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65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8ACE-6B35-457B-A126-8B12488D8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846" y="4313895"/>
            <a:ext cx="10784264" cy="1199292"/>
          </a:xfrm>
        </p:spPr>
        <p:txBody>
          <a:bodyPr/>
          <a:lstStyle/>
          <a:p>
            <a:pPr marL="342900" indent="-342900">
              <a:buFont typeface="+mj-lt"/>
              <a:buAutoNum type="arabicPeriod" startAt="6"/>
            </a:pPr>
            <a:r>
              <a:rPr lang="sr-Cyrl-BA" b="1" dirty="0">
                <a:solidFill>
                  <a:schemeClr val="accent1"/>
                </a:solidFill>
              </a:rPr>
              <a:t>КОРАК</a:t>
            </a:r>
            <a:r>
              <a:rPr lang="sr-Cyrl-BA" b="1" dirty="0"/>
              <a:t>: Закључак</a:t>
            </a:r>
          </a:p>
          <a:p>
            <a:pPr marL="0" indent="0" algn="just">
              <a:buNone/>
            </a:pPr>
            <a:r>
              <a:rPr lang="sr-Cyrl-BA" dirty="0"/>
              <a:t>Уз 5% ризика, закључујемо да нема разлога да одбацимо нулту хипотезу, те да се учешће неисправних производа у 5 посматраних пошиљки статистички значајно не разликује.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217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sr-Cyrl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oMath>
                          </a14:m>
                          <a:r>
                            <a:rPr lang="sr-Cyrl-BA" sz="1600" b="1" dirty="0">
                              <a:latin typeface="+mn-lt"/>
                            </a:rPr>
                            <a:t> 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𝝌</m:t>
                                    </m:r>
                                  </m:e>
                                  <m:sup>
                                    <m: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sr-Cyrl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Cyrl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𝒇</m:t>
                                            </m:r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sr-Cyrl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𝒇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459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00395" t="-1111" r="-301186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99606" t="-1111" r="-200000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00791" t="-1111" r="-100791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400791" t="-1111" r="-791" b="-4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/>
              <p:nvPr/>
            </p:nvSpPr>
            <p:spPr>
              <a:xfrm>
                <a:off x="9004168" y="3034979"/>
                <a:ext cx="2771482" cy="65255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Реализована вриједност:</a:t>
                </a:r>
                <a:endParaRPr lang="sr-Latn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𝟐𝟏𝟒𝟖𝟔𝟔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168" y="3034979"/>
                <a:ext cx="2771482" cy="652551"/>
              </a:xfrm>
              <a:prstGeom prst="rect">
                <a:avLst/>
              </a:prstGeom>
              <a:blipFill>
                <a:blip r:embed="rId3"/>
                <a:stretch>
                  <a:fillRect l="-1532" t="-5505" r="-219" b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7068FA3-D0DF-4B22-A742-7B098725342D}"/>
              </a:ext>
            </a:extLst>
          </p:cNvPr>
          <p:cNvSpPr/>
          <p:nvPr/>
        </p:nvSpPr>
        <p:spPr>
          <a:xfrm>
            <a:off x="7256132" y="3361255"/>
            <a:ext cx="1010865" cy="3718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E49028B-9444-45E7-9543-F6966D730135}"/>
              </a:ext>
            </a:extLst>
          </p:cNvPr>
          <p:cNvCxnSpPr>
            <a:cxnSpLocks/>
          </p:cNvCxnSpPr>
          <p:nvPr/>
        </p:nvCxnSpPr>
        <p:spPr>
          <a:xfrm flipV="1">
            <a:off x="8266997" y="3417741"/>
            <a:ext cx="741885" cy="129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92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E5B6-0FF9-47F7-995F-5B16B849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2. АНАЛИЗА ТАБЕЛА КОНТИНГЕНЦИЈЕ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3F6D1-E329-4CF9-BD0C-296D97B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196" y="2101753"/>
            <a:ext cx="9709608" cy="4232634"/>
          </a:xfrm>
        </p:spPr>
        <p:txBody>
          <a:bodyPr/>
          <a:lstStyle/>
          <a:p>
            <a:r>
              <a:rPr lang="sr-Cyrl-BA" dirty="0"/>
              <a:t>Циљ је да испитамо да ли постоји веза између 2 обиљежја једног скупа и да ли је она статистички значајна</a:t>
            </a:r>
          </a:p>
          <a:p>
            <a:r>
              <a:rPr lang="sr-Cyrl-BA" dirty="0"/>
              <a:t>Обиљежја су мјерена на номиналној скали</a:t>
            </a:r>
          </a:p>
        </p:txBody>
      </p:sp>
      <p:graphicFrame>
        <p:nvGraphicFramePr>
          <p:cNvPr id="4" name="Group 50">
            <a:extLst>
              <a:ext uri="{FF2B5EF4-FFF2-40B4-BE49-F238E27FC236}">
                <a16:creationId xmlns:a16="http://schemas.microsoft.com/office/drawing/2014/main" id="{0B53A8DD-112F-4D59-B143-EBFC20DB4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159664"/>
              </p:ext>
            </p:extLst>
          </p:nvPr>
        </p:nvGraphicFramePr>
        <p:xfrm>
          <a:off x="2803379" y="3429000"/>
          <a:ext cx="6585242" cy="302836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9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7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1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9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</a:t>
                      </a:r>
                      <a:r>
                        <a:rPr kumimoji="0" lang="sr-Latn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Б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 А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 . .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5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rc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3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787B2-247F-4FF7-B56D-9E124CA12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589547"/>
            <a:ext cx="11069052" cy="567890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dirty="0"/>
              <a:t>У узорку од 300 </a:t>
            </a:r>
            <a:r>
              <a:rPr lang="sr-Cyrl-BA" dirty="0" smtClean="0"/>
              <a:t>студената, испитати  да </a:t>
            </a:r>
            <a:r>
              <a:rPr lang="sr-Cyrl-BA" dirty="0"/>
              <a:t>ли постоји статистичка зависност између пола и главне руке (оне којом посматрани студент пише), уз ниво ризика од 5%.  </a:t>
            </a:r>
            <a:r>
              <a:rPr lang="sr-Cyrl-BA" dirty="0" smtClean="0"/>
              <a:t>Структура узорка према полу и главној руци је дата у сљедећој табели:</a:t>
            </a:r>
            <a:endParaRPr lang="sr-Cyrl-BA" dirty="0"/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22EC4-68C2-46AF-866E-026F7A61D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0308"/>
              </p:ext>
            </p:extLst>
          </p:nvPr>
        </p:nvGraphicFramePr>
        <p:xfrm>
          <a:off x="2612794" y="2780907"/>
          <a:ext cx="6966412" cy="289465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41603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ГЛАВНА РУКА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ЛИЈЕВА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ДЕСНА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09550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002CEC-7A37-45E2-8DB5-64226C543638}"/>
              </a:ext>
            </a:extLst>
          </p:cNvPr>
          <p:cNvSpPr txBox="1"/>
          <p:nvPr/>
        </p:nvSpPr>
        <p:spPr>
          <a:xfrm>
            <a:off x="2196447" y="1947039"/>
            <a:ext cx="196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12 жена пише лијевом руком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D4F55C-A340-4BDE-897D-446CBCAA0CC5}"/>
              </a:ext>
            </a:extLst>
          </p:cNvPr>
          <p:cNvCxnSpPr>
            <a:cxnSpLocks/>
          </p:cNvCxnSpPr>
          <p:nvPr/>
        </p:nvCxnSpPr>
        <p:spPr>
          <a:xfrm>
            <a:off x="3026005" y="2593370"/>
            <a:ext cx="1960774" cy="1526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F99E151-9CE8-463C-9CA8-A9285FC67B4C}"/>
              </a:ext>
            </a:extLst>
          </p:cNvPr>
          <p:cNvSpPr txBox="1"/>
          <p:nvPr/>
        </p:nvSpPr>
        <p:spPr>
          <a:xfrm>
            <a:off x="9895787" y="3905068"/>
            <a:ext cx="229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посматрали 120 жена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34F25D-A289-4FA0-A690-096D0565EB25}"/>
              </a:ext>
            </a:extLst>
          </p:cNvPr>
          <p:cNvCxnSpPr>
            <a:stCxn id="11" idx="1"/>
          </p:cNvCxnSpPr>
          <p:nvPr/>
        </p:nvCxnSpPr>
        <p:spPr>
          <a:xfrm flipH="1">
            <a:off x="9078012" y="4228234"/>
            <a:ext cx="817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4CFF18D-EF4D-42EC-861C-5C265AC9C7C4}"/>
              </a:ext>
            </a:extLst>
          </p:cNvPr>
          <p:cNvSpPr txBox="1"/>
          <p:nvPr/>
        </p:nvSpPr>
        <p:spPr>
          <a:xfrm>
            <a:off x="2855536" y="6076979"/>
            <a:ext cx="2715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36 студената пише лијевом руком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5EB28F-FAAB-4664-B686-7FA242BCD775}"/>
              </a:ext>
            </a:extLst>
          </p:cNvPr>
          <p:cNvCxnSpPr/>
          <p:nvPr/>
        </p:nvCxnSpPr>
        <p:spPr>
          <a:xfrm flipV="1">
            <a:off x="4364610" y="5495827"/>
            <a:ext cx="622169" cy="627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25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(да ли је студент/ица љевак или дешњак не зависи 	       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∙1=1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𝟖𝟒𝟏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42" t="-577" r="-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9654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2056</TotalTime>
  <Words>479</Words>
  <Application>Microsoft Office PowerPoint</Application>
  <PresentationFormat>Widescreen</PresentationFormat>
  <Paragraphs>257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Cambria Math</vt:lpstr>
      <vt:lpstr>Corbel</vt:lpstr>
      <vt:lpstr>Gill Sans</vt:lpstr>
      <vt:lpstr>Gill Sans MT</vt:lpstr>
      <vt:lpstr>Wingdings</vt:lpstr>
      <vt:lpstr>Parcel</vt:lpstr>
      <vt:lpstr>ХИ КВАДРАТ (χ^2) ТЕСТ</vt:lpstr>
      <vt:lpstr>Употреба хи квадрат теста</vt:lpstr>
      <vt:lpstr>1. Тест једнакости пропорција више узорака</vt:lpstr>
      <vt:lpstr>PowerPoint Presentation</vt:lpstr>
      <vt:lpstr>PowerPoint Presentation</vt:lpstr>
      <vt:lpstr>PowerPoint Presentation</vt:lpstr>
      <vt:lpstr>2. АНАЛИЗА ТАБЕЛА КОНТИНГЕНЦИЈЕ</vt:lpstr>
      <vt:lpstr>PowerPoint Presentation</vt:lpstr>
      <vt:lpstr>PowerPoint Presentation</vt:lpstr>
      <vt:lpstr>PowerPoint Presentation</vt:lpstr>
      <vt:lpstr>PowerPoint Presentation</vt:lpstr>
      <vt:lpstr>Задатак за вјежбање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 КВАДРАТ ТЕСТ</dc:title>
  <dc:creator>Marić, Milica</dc:creator>
  <cp:lastModifiedBy>Milica</cp:lastModifiedBy>
  <cp:revision>47</cp:revision>
  <dcterms:created xsi:type="dcterms:W3CDTF">2022-04-30T10:56:36Z</dcterms:created>
  <dcterms:modified xsi:type="dcterms:W3CDTF">2023-05-08T07:45:43Z</dcterms:modified>
</cp:coreProperties>
</file>