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Slides/notesSlide1.xml" ContentType="application/vnd.openxmlformats-officedocument.presentationml.notesSlide+xml"/>
  <Default Extension="bin" ContentType="application/vnd.openxmlformats-officedocument.oleObject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9" r:id="rId1"/>
  </p:sldMasterIdLst>
  <p:notesMasterIdLst>
    <p:notesMasterId r:id="rId16"/>
  </p:notesMasterIdLst>
  <p:sldIdLst>
    <p:sldId id="256" r:id="rId2"/>
    <p:sldId id="303" r:id="rId3"/>
    <p:sldId id="304" r:id="rId4"/>
    <p:sldId id="294" r:id="rId5"/>
    <p:sldId id="295" r:id="rId6"/>
    <p:sldId id="296" r:id="rId7"/>
    <p:sldId id="297" r:id="rId8"/>
    <p:sldId id="302" r:id="rId9"/>
    <p:sldId id="299" r:id="rId10"/>
    <p:sldId id="300" r:id="rId11"/>
    <p:sldId id="301" r:id="rId12"/>
    <p:sldId id="305" r:id="rId13"/>
    <p:sldId id="306" r:id="rId14"/>
    <p:sldId id="268" r:id="rId15"/>
  </p:sldIdLst>
  <p:sldSz cx="9144000" cy="5143500" type="screen16x9"/>
  <p:notesSz cx="6858000" cy="9144000"/>
  <p:embeddedFontLst>
    <p:embeddedFont>
      <p:font typeface="Segoe UI Black" charset="0"/>
      <p:bold r:id="rId17"/>
      <p:boldItalic r:id="rId18"/>
    </p:embeddedFont>
    <p:embeddedFont>
      <p:font typeface="Oswald" charset="0"/>
      <p:regular r:id="rId19"/>
      <p:bold r:id="rId20"/>
    </p:embeddedFont>
    <p:embeddedFont>
      <p:font typeface="Segoe UI Light" pitchFamily="34" charset="0"/>
      <p:regular r:id="rId21"/>
    </p:embeddedFont>
    <p:embeddedFont>
      <p:font typeface="Cambria" pitchFamily="18" charset="0"/>
      <p:regular r:id="rId22"/>
      <p:bold r:id="rId23"/>
      <p:italic r:id="rId24"/>
      <p:boldItalic r:id="rId25"/>
    </p:embeddedFont>
    <p:embeddedFont>
      <p:font typeface="Tahoma" pitchFamily="34" charset="0"/>
      <p:regular r:id="rId26"/>
      <p:bold r:id="rId27"/>
    </p:embeddedFont>
    <p:embeddedFont>
      <p:font typeface="Source Sans Pro" charset="0"/>
      <p:regular r:id="rId28"/>
      <p:bold r:id="rId29"/>
      <p:italic r:id="rId30"/>
      <p:boldItalic r:id="rId3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71DA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B057B260-235A-4DA7-9D08-349C70A2B37C}">
  <a:tblStyle styleId="{B057B260-235A-4DA7-9D08-349C70A2B37C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4" autoAdjust="0"/>
    <p:restoredTop sz="94660"/>
  </p:normalViewPr>
  <p:slideViewPr>
    <p:cSldViewPr>
      <p:cViewPr varScale="1">
        <p:scale>
          <a:sx n="98" d="100"/>
          <a:sy n="98" d="100"/>
        </p:scale>
        <p:origin x="-600" y="-90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26" Type="http://schemas.openxmlformats.org/officeDocument/2006/relationships/font" Target="fonts/font10.fntdata"/><Relationship Id="rId3" Type="http://schemas.openxmlformats.org/officeDocument/2006/relationships/slide" Target="slides/slide2.xml"/><Relationship Id="rId21" Type="http://schemas.openxmlformats.org/officeDocument/2006/relationships/font" Target="fonts/font5.fntdata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5" Type="http://schemas.openxmlformats.org/officeDocument/2006/relationships/font" Target="fonts/font9.fntdata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29" Type="http://schemas.openxmlformats.org/officeDocument/2006/relationships/font" Target="fonts/font1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8.fntdata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7.fntdata"/><Relationship Id="rId28" Type="http://schemas.openxmlformats.org/officeDocument/2006/relationships/font" Target="fonts/font12.fntdata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31" Type="http://schemas.openxmlformats.org/officeDocument/2006/relationships/font" Target="fonts/font1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6.fntdata"/><Relationship Id="rId27" Type="http://schemas.openxmlformats.org/officeDocument/2006/relationships/font" Target="fonts/font11.fntdata"/><Relationship Id="rId30" Type="http://schemas.openxmlformats.org/officeDocument/2006/relationships/font" Target="fonts/font14.fntdata"/><Relationship Id="rId35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wmf"/><Relationship Id="rId1" Type="http://schemas.openxmlformats.org/officeDocument/2006/relationships/image" Target="../media/image1.wmf"/><Relationship Id="rId5" Type="http://schemas.openxmlformats.org/officeDocument/2006/relationships/image" Target="../media/image5.wmf"/><Relationship Id="rId4" Type="http://schemas.openxmlformats.org/officeDocument/2006/relationships/image" Target="../media/image4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image" Target="../media/image6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xmlns="" val="3624610975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Google Shape;461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2" name="Google Shape;462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xmlns="" val="9475555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2"/>
          <p:cNvSpPr/>
          <p:nvPr/>
        </p:nvSpPr>
        <p:spPr>
          <a:xfrm>
            <a:off x="-26775" y="2008375"/>
            <a:ext cx="9210650" cy="3172625"/>
          </a:xfrm>
          <a:custGeom>
            <a:avLst/>
            <a:gdLst/>
            <a:ahLst/>
            <a:cxnLst/>
            <a:rect l="l" t="t" r="r" b="b"/>
            <a:pathLst>
              <a:path w="368426" h="126905" extrusionOk="0">
                <a:moveTo>
                  <a:pt x="309" y="263"/>
                </a:moveTo>
                <a:lnTo>
                  <a:pt x="16502" y="11294"/>
                </a:lnTo>
                <a:lnTo>
                  <a:pt x="31551" y="5122"/>
                </a:lnTo>
                <a:lnTo>
                  <a:pt x="62412" y="4991"/>
                </a:lnTo>
                <a:lnTo>
                  <a:pt x="77652" y="0"/>
                </a:lnTo>
                <a:lnTo>
                  <a:pt x="92892" y="13527"/>
                </a:lnTo>
                <a:lnTo>
                  <a:pt x="107942" y="21276"/>
                </a:lnTo>
                <a:lnTo>
                  <a:pt x="122991" y="21145"/>
                </a:lnTo>
                <a:lnTo>
                  <a:pt x="138993" y="10375"/>
                </a:lnTo>
                <a:lnTo>
                  <a:pt x="154043" y="7880"/>
                </a:lnTo>
                <a:lnTo>
                  <a:pt x="168711" y="2349"/>
                </a:lnTo>
                <a:lnTo>
                  <a:pt x="184332" y="14841"/>
                </a:lnTo>
                <a:lnTo>
                  <a:pt x="199572" y="15274"/>
                </a:lnTo>
                <a:lnTo>
                  <a:pt x="214622" y="25085"/>
                </a:lnTo>
                <a:lnTo>
                  <a:pt x="230052" y="25085"/>
                </a:lnTo>
                <a:lnTo>
                  <a:pt x="246054" y="20094"/>
                </a:lnTo>
                <a:lnTo>
                  <a:pt x="261104" y="20094"/>
                </a:lnTo>
                <a:lnTo>
                  <a:pt x="275391" y="11426"/>
                </a:lnTo>
                <a:lnTo>
                  <a:pt x="291584" y="16810"/>
                </a:lnTo>
                <a:lnTo>
                  <a:pt x="305871" y="8143"/>
                </a:lnTo>
                <a:lnTo>
                  <a:pt x="336732" y="8012"/>
                </a:lnTo>
                <a:lnTo>
                  <a:pt x="351782" y="11294"/>
                </a:lnTo>
                <a:lnTo>
                  <a:pt x="367593" y="2758"/>
                </a:lnTo>
                <a:lnTo>
                  <a:pt x="368426" y="126905"/>
                </a:lnTo>
                <a:lnTo>
                  <a:pt x="0" y="126369"/>
                </a:lnTo>
                <a:close/>
              </a:path>
            </a:pathLst>
          </a:custGeom>
          <a:solidFill>
            <a:srgbClr val="AFF000">
              <a:alpha val="81920"/>
            </a:srgbClr>
          </a:solidFill>
          <a:ln>
            <a:noFill/>
          </a:ln>
        </p:spPr>
      </p:sp>
      <p:sp>
        <p:nvSpPr>
          <p:cNvPr id="35" name="Google Shape;35;p2"/>
          <p:cNvSpPr/>
          <p:nvPr/>
        </p:nvSpPr>
        <p:spPr>
          <a:xfrm>
            <a:off x="-26775" y="2139700"/>
            <a:ext cx="9210650" cy="3041300"/>
          </a:xfrm>
          <a:custGeom>
            <a:avLst/>
            <a:gdLst/>
            <a:ahLst/>
            <a:cxnLst/>
            <a:rect l="l" t="t" r="r" b="b"/>
            <a:pathLst>
              <a:path w="368426" h="121652" extrusionOk="0">
                <a:moveTo>
                  <a:pt x="309" y="5516"/>
                </a:moveTo>
                <a:lnTo>
                  <a:pt x="16692" y="11214"/>
                </a:lnTo>
                <a:lnTo>
                  <a:pt x="47172" y="11214"/>
                </a:lnTo>
                <a:lnTo>
                  <a:pt x="62412" y="6843"/>
                </a:lnTo>
                <a:lnTo>
                  <a:pt x="77652" y="16156"/>
                </a:lnTo>
                <a:lnTo>
                  <a:pt x="92892" y="16156"/>
                </a:lnTo>
                <a:lnTo>
                  <a:pt x="107370" y="11214"/>
                </a:lnTo>
                <a:lnTo>
                  <a:pt x="122610" y="8173"/>
                </a:lnTo>
                <a:lnTo>
                  <a:pt x="138612" y="8173"/>
                </a:lnTo>
                <a:lnTo>
                  <a:pt x="153852" y="10834"/>
                </a:lnTo>
                <a:lnTo>
                  <a:pt x="168711" y="7603"/>
                </a:lnTo>
                <a:lnTo>
                  <a:pt x="183951" y="12734"/>
                </a:lnTo>
                <a:lnTo>
                  <a:pt x="199572" y="20527"/>
                </a:lnTo>
                <a:lnTo>
                  <a:pt x="214050" y="15205"/>
                </a:lnTo>
                <a:lnTo>
                  <a:pt x="229671" y="15205"/>
                </a:lnTo>
                <a:lnTo>
                  <a:pt x="245292" y="5892"/>
                </a:lnTo>
                <a:lnTo>
                  <a:pt x="260532" y="11214"/>
                </a:lnTo>
                <a:lnTo>
                  <a:pt x="275772" y="11214"/>
                </a:lnTo>
                <a:lnTo>
                  <a:pt x="291012" y="6843"/>
                </a:lnTo>
                <a:lnTo>
                  <a:pt x="321492" y="6843"/>
                </a:lnTo>
                <a:lnTo>
                  <a:pt x="336732" y="15966"/>
                </a:lnTo>
                <a:lnTo>
                  <a:pt x="351210" y="12734"/>
                </a:lnTo>
                <a:lnTo>
                  <a:pt x="367593" y="0"/>
                </a:lnTo>
                <a:lnTo>
                  <a:pt x="368426" y="121652"/>
                </a:lnTo>
                <a:lnTo>
                  <a:pt x="0" y="121652"/>
                </a:lnTo>
                <a:close/>
              </a:path>
            </a:pathLst>
          </a:custGeom>
          <a:solidFill>
            <a:srgbClr val="00CEF6">
              <a:alpha val="73460"/>
            </a:srgbClr>
          </a:solidFill>
          <a:ln>
            <a:noFill/>
          </a:ln>
        </p:spPr>
      </p:sp>
      <p:sp>
        <p:nvSpPr>
          <p:cNvPr id="36" name="Google Shape;36;p2"/>
          <p:cNvSpPr/>
          <p:nvPr/>
        </p:nvSpPr>
        <p:spPr>
          <a:xfrm rot="8100000">
            <a:off x="1847981" y="1814569"/>
            <a:ext cx="122612" cy="122612"/>
          </a:xfrm>
          <a:prstGeom prst="teardrop">
            <a:avLst>
              <a:gd name="adj" fmla="val 100000"/>
            </a:avLst>
          </a:prstGeom>
          <a:solidFill>
            <a:srgbClr val="AFF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2"/>
          <p:cNvSpPr/>
          <p:nvPr/>
        </p:nvSpPr>
        <p:spPr>
          <a:xfrm rot="8100000">
            <a:off x="6038981" y="2098419"/>
            <a:ext cx="122612" cy="122612"/>
          </a:xfrm>
          <a:prstGeom prst="teardrop">
            <a:avLst>
              <a:gd name="adj" fmla="val 100000"/>
            </a:avLst>
          </a:prstGeom>
          <a:noFill/>
          <a:ln w="28575" cap="flat" cmpd="sng">
            <a:solidFill>
              <a:srgbClr val="00CEF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" name="Google Shape;38;p2"/>
          <p:cNvSpPr/>
          <p:nvPr/>
        </p:nvSpPr>
        <p:spPr>
          <a:xfrm rot="8100000">
            <a:off x="7181981" y="2131769"/>
            <a:ext cx="122612" cy="122612"/>
          </a:xfrm>
          <a:prstGeom prst="teardrop">
            <a:avLst>
              <a:gd name="adj" fmla="val 100000"/>
            </a:avLst>
          </a:prstGeom>
          <a:solidFill>
            <a:srgbClr val="00CEF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9" name="Google Shape;39;p2"/>
          <p:cNvGrpSpPr/>
          <p:nvPr/>
        </p:nvGrpSpPr>
        <p:grpSpPr>
          <a:xfrm>
            <a:off x="-9525" y="2024075"/>
            <a:ext cx="9167825" cy="595300"/>
            <a:chOff x="-9525" y="4462475"/>
            <a:chExt cx="9167825" cy="595300"/>
          </a:xfrm>
        </p:grpSpPr>
        <p:sp>
          <p:nvSpPr>
            <p:cNvPr id="40" name="Google Shape;40;p2"/>
            <p:cNvSpPr/>
            <p:nvPr/>
          </p:nvSpPr>
          <p:spPr>
            <a:xfrm>
              <a:off x="-9525" y="4581525"/>
              <a:ext cx="4205300" cy="476250"/>
            </a:xfrm>
            <a:custGeom>
              <a:avLst/>
              <a:gdLst/>
              <a:ahLst/>
              <a:cxnLst/>
              <a:rect l="l" t="t" r="r" b="b"/>
              <a:pathLst>
                <a:path w="168212" h="19050" extrusionOk="0">
                  <a:moveTo>
                    <a:pt x="0" y="1715"/>
                  </a:moveTo>
                  <a:lnTo>
                    <a:pt x="15812" y="16574"/>
                  </a:lnTo>
                  <a:lnTo>
                    <a:pt x="31052" y="16574"/>
                  </a:lnTo>
                  <a:lnTo>
                    <a:pt x="46292" y="14097"/>
                  </a:lnTo>
                  <a:lnTo>
                    <a:pt x="61532" y="19050"/>
                  </a:lnTo>
                  <a:lnTo>
                    <a:pt x="76581" y="11240"/>
                  </a:lnTo>
                  <a:lnTo>
                    <a:pt x="92012" y="11240"/>
                  </a:lnTo>
                  <a:lnTo>
                    <a:pt x="106871" y="0"/>
                  </a:lnTo>
                  <a:lnTo>
                    <a:pt x="122111" y="2667"/>
                  </a:lnTo>
                  <a:lnTo>
                    <a:pt x="137541" y="2667"/>
                  </a:lnTo>
                  <a:lnTo>
                    <a:pt x="152972" y="16002"/>
                  </a:lnTo>
                  <a:lnTo>
                    <a:pt x="168212" y="16002"/>
                  </a:lnTo>
                </a:path>
              </a:pathLst>
            </a:custGeom>
            <a:noFill/>
            <a:ln w="9525" cap="flat" cmpd="sng">
              <a:solidFill>
                <a:srgbClr val="3C78D8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41" name="Google Shape;41;p2"/>
            <p:cNvSpPr/>
            <p:nvPr/>
          </p:nvSpPr>
          <p:spPr>
            <a:xfrm>
              <a:off x="4195775" y="4462475"/>
              <a:ext cx="3424225" cy="590550"/>
            </a:xfrm>
            <a:custGeom>
              <a:avLst/>
              <a:gdLst/>
              <a:ahLst/>
              <a:cxnLst/>
              <a:rect l="l" t="t" r="r" b="b"/>
              <a:pathLst>
                <a:path w="136969" h="23622" extrusionOk="0">
                  <a:moveTo>
                    <a:pt x="0" y="20955"/>
                  </a:moveTo>
                  <a:lnTo>
                    <a:pt x="15049" y="9144"/>
                  </a:lnTo>
                  <a:lnTo>
                    <a:pt x="30480" y="4381"/>
                  </a:lnTo>
                  <a:lnTo>
                    <a:pt x="45720" y="13716"/>
                  </a:lnTo>
                  <a:lnTo>
                    <a:pt x="60769" y="13716"/>
                  </a:lnTo>
                  <a:lnTo>
                    <a:pt x="76009" y="16573"/>
                  </a:lnTo>
                  <a:lnTo>
                    <a:pt x="91249" y="11811"/>
                  </a:lnTo>
                  <a:lnTo>
                    <a:pt x="106680" y="23622"/>
                  </a:lnTo>
                  <a:lnTo>
                    <a:pt x="122110" y="23622"/>
                  </a:lnTo>
                  <a:lnTo>
                    <a:pt x="136969" y="0"/>
                  </a:lnTo>
                </a:path>
              </a:pathLst>
            </a:custGeom>
            <a:noFill/>
            <a:ln w="9525" cap="flat" cmpd="sng">
              <a:solidFill>
                <a:srgbClr val="3C78D8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42" name="Google Shape;42;p2"/>
            <p:cNvSpPr/>
            <p:nvPr/>
          </p:nvSpPr>
          <p:spPr>
            <a:xfrm>
              <a:off x="7624775" y="4472000"/>
              <a:ext cx="1533525" cy="414325"/>
            </a:xfrm>
            <a:custGeom>
              <a:avLst/>
              <a:gdLst/>
              <a:ahLst/>
              <a:cxnLst/>
              <a:rect l="l" t="t" r="r" b="b"/>
              <a:pathLst>
                <a:path w="61341" h="16573" extrusionOk="0">
                  <a:moveTo>
                    <a:pt x="0" y="0"/>
                  </a:moveTo>
                  <a:lnTo>
                    <a:pt x="15049" y="4762"/>
                  </a:lnTo>
                  <a:lnTo>
                    <a:pt x="30670" y="4762"/>
                  </a:lnTo>
                  <a:lnTo>
                    <a:pt x="45910" y="4762"/>
                  </a:lnTo>
                  <a:lnTo>
                    <a:pt x="61341" y="16573"/>
                  </a:lnTo>
                </a:path>
              </a:pathLst>
            </a:custGeom>
            <a:noFill/>
            <a:ln w="9525" cap="flat" cmpd="sng">
              <a:solidFill>
                <a:srgbClr val="3C78D8"/>
              </a:solidFill>
              <a:prstDash val="solid"/>
              <a:round/>
              <a:headEnd type="none" w="med" len="med"/>
              <a:tailEnd type="none" w="med" len="med"/>
            </a:ln>
          </p:spPr>
        </p:sp>
      </p:grpSp>
      <p:grpSp>
        <p:nvGrpSpPr>
          <p:cNvPr id="43" name="Google Shape;43;p2"/>
          <p:cNvGrpSpPr/>
          <p:nvPr/>
        </p:nvGrpSpPr>
        <p:grpSpPr>
          <a:xfrm>
            <a:off x="-42837" y="2005088"/>
            <a:ext cx="9229575" cy="642787"/>
            <a:chOff x="-42837" y="4443488"/>
            <a:chExt cx="9229575" cy="642787"/>
          </a:xfrm>
        </p:grpSpPr>
        <p:sp>
          <p:nvSpPr>
            <p:cNvPr id="44" name="Google Shape;44;p2"/>
            <p:cNvSpPr/>
            <p:nvPr/>
          </p:nvSpPr>
          <p:spPr>
            <a:xfrm>
              <a:off x="1114450" y="490068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5;p2"/>
            <p:cNvSpPr/>
            <p:nvPr/>
          </p:nvSpPr>
          <p:spPr>
            <a:xfrm>
              <a:off x="1495450" y="5029275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46;p2"/>
            <p:cNvSpPr/>
            <p:nvPr/>
          </p:nvSpPr>
          <p:spPr>
            <a:xfrm>
              <a:off x="733450" y="4972125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47;p2"/>
            <p:cNvSpPr/>
            <p:nvPr/>
          </p:nvSpPr>
          <p:spPr>
            <a:xfrm>
              <a:off x="352450" y="496260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-42837" y="46054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1876450" y="48340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50;p2"/>
            <p:cNvSpPr/>
            <p:nvPr/>
          </p:nvSpPr>
          <p:spPr>
            <a:xfrm>
              <a:off x="2257450" y="482925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51;p2"/>
            <p:cNvSpPr/>
            <p:nvPr/>
          </p:nvSpPr>
          <p:spPr>
            <a:xfrm>
              <a:off x="2638450" y="454826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52;p2"/>
            <p:cNvSpPr/>
            <p:nvPr/>
          </p:nvSpPr>
          <p:spPr>
            <a:xfrm>
              <a:off x="3019450" y="461493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53;p2"/>
            <p:cNvSpPr/>
            <p:nvPr/>
          </p:nvSpPr>
          <p:spPr>
            <a:xfrm>
              <a:off x="3400450" y="461493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54;p2"/>
            <p:cNvSpPr/>
            <p:nvPr/>
          </p:nvSpPr>
          <p:spPr>
            <a:xfrm>
              <a:off x="3781450" y="49483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55;p2"/>
            <p:cNvSpPr/>
            <p:nvPr/>
          </p:nvSpPr>
          <p:spPr>
            <a:xfrm>
              <a:off x="4162450" y="49483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56;p2"/>
            <p:cNvSpPr/>
            <p:nvPr/>
          </p:nvSpPr>
          <p:spPr>
            <a:xfrm>
              <a:off x="4543450" y="4667325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57;p2"/>
            <p:cNvSpPr/>
            <p:nvPr/>
          </p:nvSpPr>
          <p:spPr>
            <a:xfrm>
              <a:off x="4924450" y="454350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58;p2"/>
            <p:cNvSpPr/>
            <p:nvPr/>
          </p:nvSpPr>
          <p:spPr>
            <a:xfrm>
              <a:off x="5305450" y="477210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5686450" y="477210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6067450" y="484830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6448450" y="472923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6829450" y="50245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7210450" y="50245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7591450" y="444348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65;p2"/>
            <p:cNvSpPr/>
            <p:nvPr/>
          </p:nvSpPr>
          <p:spPr>
            <a:xfrm>
              <a:off x="7972450" y="455778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66;p2"/>
            <p:cNvSpPr/>
            <p:nvPr/>
          </p:nvSpPr>
          <p:spPr>
            <a:xfrm>
              <a:off x="8353450" y="455778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8734450" y="455778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9129738" y="486735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9" name="Google Shape;69;p2"/>
          <p:cNvSpPr/>
          <p:nvPr/>
        </p:nvSpPr>
        <p:spPr>
          <a:xfrm>
            <a:off x="2990700" y="2147800"/>
            <a:ext cx="114600" cy="114600"/>
          </a:xfrm>
          <a:prstGeom prst="ellipse">
            <a:avLst/>
          </a:prstGeom>
          <a:noFill/>
          <a:ln w="9525" cap="flat" cmpd="sng">
            <a:solidFill>
              <a:srgbClr val="3C78D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70;p2"/>
          <p:cNvSpPr/>
          <p:nvPr/>
        </p:nvSpPr>
        <p:spPr>
          <a:xfrm>
            <a:off x="1085700" y="2433550"/>
            <a:ext cx="114600" cy="114600"/>
          </a:xfrm>
          <a:prstGeom prst="ellipse">
            <a:avLst/>
          </a:prstGeom>
          <a:noFill/>
          <a:ln w="9525" cap="flat" cmpd="sng">
            <a:solidFill>
              <a:srgbClr val="3C78D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71;p2"/>
          <p:cNvSpPr/>
          <p:nvPr/>
        </p:nvSpPr>
        <p:spPr>
          <a:xfrm>
            <a:off x="4895700" y="2077632"/>
            <a:ext cx="114600" cy="114600"/>
          </a:xfrm>
          <a:prstGeom prst="ellipse">
            <a:avLst/>
          </a:prstGeom>
          <a:noFill/>
          <a:ln w="9525" cap="flat" cmpd="sng">
            <a:solidFill>
              <a:srgbClr val="3C78D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72;p2"/>
          <p:cNvSpPr/>
          <p:nvPr/>
        </p:nvSpPr>
        <p:spPr>
          <a:xfrm rot="8100000">
            <a:off x="8699949" y="1890769"/>
            <a:ext cx="122612" cy="122612"/>
          </a:xfrm>
          <a:prstGeom prst="teardrop">
            <a:avLst>
              <a:gd name="adj" fmla="val 100000"/>
            </a:avLst>
          </a:prstGeom>
          <a:noFill/>
          <a:ln w="28575" cap="flat" cmpd="sng">
            <a:solidFill>
              <a:srgbClr val="AFF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73;p2"/>
          <p:cNvSpPr txBox="1">
            <a:spLocks noGrp="1"/>
          </p:cNvSpPr>
          <p:nvPr>
            <p:ph type="ctrTitle"/>
          </p:nvPr>
        </p:nvSpPr>
        <p:spPr>
          <a:xfrm>
            <a:off x="2847975" y="3363425"/>
            <a:ext cx="5610300" cy="115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_AND_TWO_COLUMNS"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6"/>
          <p:cNvSpPr txBox="1">
            <a:spLocks noGrp="1"/>
          </p:cNvSpPr>
          <p:nvPr>
            <p:ph type="title"/>
          </p:nvPr>
        </p:nvSpPr>
        <p:spPr>
          <a:xfrm>
            <a:off x="1047750" y="634125"/>
            <a:ext cx="6996600" cy="7158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205" name="Google Shape;205;p6"/>
          <p:cNvSpPr txBox="1">
            <a:spLocks noGrp="1"/>
          </p:cNvSpPr>
          <p:nvPr>
            <p:ph type="body" idx="1"/>
          </p:nvPr>
        </p:nvSpPr>
        <p:spPr>
          <a:xfrm>
            <a:off x="1131500" y="1552950"/>
            <a:ext cx="3339900" cy="2665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>
              <a:spcBef>
                <a:spcPts val="600"/>
              </a:spcBef>
              <a:spcAft>
                <a:spcPts val="0"/>
              </a:spcAft>
              <a:buSzPts val="1800"/>
              <a:buChar char="◉"/>
              <a:defRPr sz="1800"/>
            </a:lvl1pPr>
            <a:lvl2pPr marL="914400" lvl="1" indent="-342900">
              <a:spcBef>
                <a:spcPts val="0"/>
              </a:spcBef>
              <a:spcAft>
                <a:spcPts val="0"/>
              </a:spcAft>
              <a:buSzPts val="1800"/>
              <a:buChar char="◉"/>
              <a:defRPr/>
            </a:lvl2pPr>
            <a:lvl3pPr marL="1371600" lvl="2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206" name="Google Shape;206;p6"/>
          <p:cNvSpPr txBox="1">
            <a:spLocks noGrp="1"/>
          </p:cNvSpPr>
          <p:nvPr>
            <p:ph type="body" idx="2"/>
          </p:nvPr>
        </p:nvSpPr>
        <p:spPr>
          <a:xfrm>
            <a:off x="4672563" y="1552950"/>
            <a:ext cx="3339900" cy="2665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>
              <a:spcBef>
                <a:spcPts val="600"/>
              </a:spcBef>
              <a:spcAft>
                <a:spcPts val="0"/>
              </a:spcAft>
              <a:buSzPts val="1800"/>
              <a:buChar char="◉"/>
              <a:defRPr sz="1800"/>
            </a:lvl1pPr>
            <a:lvl2pPr marL="914400" lvl="1" indent="-342900">
              <a:spcBef>
                <a:spcPts val="0"/>
              </a:spcBef>
              <a:spcAft>
                <a:spcPts val="0"/>
              </a:spcAft>
              <a:buSzPts val="1800"/>
              <a:buChar char="◉"/>
              <a:defRPr/>
            </a:lvl2pPr>
            <a:lvl3pPr marL="1371600" lvl="2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207" name="Google Shape;207;p6"/>
          <p:cNvSpPr/>
          <p:nvPr/>
        </p:nvSpPr>
        <p:spPr>
          <a:xfrm>
            <a:off x="-28575" y="4446775"/>
            <a:ext cx="9191625" cy="712478"/>
          </a:xfrm>
          <a:custGeom>
            <a:avLst/>
            <a:gdLst/>
            <a:ahLst/>
            <a:cxnLst/>
            <a:rect l="l" t="t" r="r" b="b"/>
            <a:pathLst>
              <a:path w="367665" h="41339" extrusionOk="0">
                <a:moveTo>
                  <a:pt x="381" y="381"/>
                </a:moveTo>
                <a:lnTo>
                  <a:pt x="16574" y="16383"/>
                </a:lnTo>
                <a:lnTo>
                  <a:pt x="31623" y="7430"/>
                </a:lnTo>
                <a:lnTo>
                  <a:pt x="62484" y="7239"/>
                </a:lnTo>
                <a:lnTo>
                  <a:pt x="77724" y="0"/>
                </a:lnTo>
                <a:lnTo>
                  <a:pt x="92964" y="19622"/>
                </a:lnTo>
                <a:lnTo>
                  <a:pt x="108014" y="30861"/>
                </a:lnTo>
                <a:lnTo>
                  <a:pt x="123063" y="30671"/>
                </a:lnTo>
                <a:lnTo>
                  <a:pt x="139065" y="15050"/>
                </a:lnTo>
                <a:lnTo>
                  <a:pt x="154115" y="11430"/>
                </a:lnTo>
                <a:lnTo>
                  <a:pt x="168783" y="3408"/>
                </a:lnTo>
                <a:lnTo>
                  <a:pt x="184404" y="21527"/>
                </a:lnTo>
                <a:lnTo>
                  <a:pt x="199644" y="22155"/>
                </a:lnTo>
                <a:lnTo>
                  <a:pt x="214694" y="36386"/>
                </a:lnTo>
                <a:lnTo>
                  <a:pt x="230124" y="36386"/>
                </a:lnTo>
                <a:lnTo>
                  <a:pt x="246126" y="29147"/>
                </a:lnTo>
                <a:lnTo>
                  <a:pt x="261176" y="29147"/>
                </a:lnTo>
                <a:lnTo>
                  <a:pt x="275463" y="16574"/>
                </a:lnTo>
                <a:lnTo>
                  <a:pt x="291656" y="24384"/>
                </a:lnTo>
                <a:lnTo>
                  <a:pt x="305943" y="11811"/>
                </a:lnTo>
                <a:lnTo>
                  <a:pt x="336804" y="11621"/>
                </a:lnTo>
                <a:lnTo>
                  <a:pt x="351854" y="16383"/>
                </a:lnTo>
                <a:lnTo>
                  <a:pt x="367665" y="4001"/>
                </a:lnTo>
                <a:lnTo>
                  <a:pt x="367284" y="41339"/>
                </a:lnTo>
                <a:lnTo>
                  <a:pt x="0" y="41339"/>
                </a:lnTo>
                <a:close/>
              </a:path>
            </a:pathLst>
          </a:custGeom>
          <a:solidFill>
            <a:srgbClr val="AFF000">
              <a:alpha val="81920"/>
            </a:srgbClr>
          </a:solidFill>
          <a:ln>
            <a:noFill/>
          </a:ln>
        </p:spPr>
      </p:sp>
      <p:sp>
        <p:nvSpPr>
          <p:cNvPr id="208" name="Google Shape;208;p6"/>
          <p:cNvSpPr/>
          <p:nvPr/>
        </p:nvSpPr>
        <p:spPr>
          <a:xfrm>
            <a:off x="-28575" y="4578111"/>
            <a:ext cx="9191625" cy="584439"/>
          </a:xfrm>
          <a:custGeom>
            <a:avLst/>
            <a:gdLst/>
            <a:ahLst/>
            <a:cxnLst/>
            <a:rect l="l" t="t" r="r" b="b"/>
            <a:pathLst>
              <a:path w="367665" h="33910" extrusionOk="0">
                <a:moveTo>
                  <a:pt x="381" y="8001"/>
                </a:moveTo>
                <a:lnTo>
                  <a:pt x="16764" y="16266"/>
                </a:lnTo>
                <a:lnTo>
                  <a:pt x="47244" y="16266"/>
                </a:lnTo>
                <a:lnTo>
                  <a:pt x="62484" y="9925"/>
                </a:lnTo>
                <a:lnTo>
                  <a:pt x="77724" y="23434"/>
                </a:lnTo>
                <a:lnTo>
                  <a:pt x="92964" y="23434"/>
                </a:lnTo>
                <a:lnTo>
                  <a:pt x="107442" y="16266"/>
                </a:lnTo>
                <a:lnTo>
                  <a:pt x="122682" y="11855"/>
                </a:lnTo>
                <a:lnTo>
                  <a:pt x="138684" y="11855"/>
                </a:lnTo>
                <a:lnTo>
                  <a:pt x="153924" y="15714"/>
                </a:lnTo>
                <a:lnTo>
                  <a:pt x="168783" y="11028"/>
                </a:lnTo>
                <a:lnTo>
                  <a:pt x="184023" y="18471"/>
                </a:lnTo>
                <a:lnTo>
                  <a:pt x="199644" y="29775"/>
                </a:lnTo>
                <a:lnTo>
                  <a:pt x="214122" y="22055"/>
                </a:lnTo>
                <a:lnTo>
                  <a:pt x="229743" y="22055"/>
                </a:lnTo>
                <a:lnTo>
                  <a:pt x="245364" y="8546"/>
                </a:lnTo>
                <a:lnTo>
                  <a:pt x="260604" y="16266"/>
                </a:lnTo>
                <a:lnTo>
                  <a:pt x="275844" y="16266"/>
                </a:lnTo>
                <a:lnTo>
                  <a:pt x="291084" y="9925"/>
                </a:lnTo>
                <a:lnTo>
                  <a:pt x="321564" y="9925"/>
                </a:lnTo>
                <a:lnTo>
                  <a:pt x="336804" y="23158"/>
                </a:lnTo>
                <a:lnTo>
                  <a:pt x="351282" y="18471"/>
                </a:lnTo>
                <a:lnTo>
                  <a:pt x="367665" y="0"/>
                </a:lnTo>
                <a:lnTo>
                  <a:pt x="367665" y="33910"/>
                </a:lnTo>
                <a:lnTo>
                  <a:pt x="0" y="33910"/>
                </a:lnTo>
                <a:close/>
              </a:path>
            </a:pathLst>
          </a:custGeom>
          <a:solidFill>
            <a:srgbClr val="00CEF6">
              <a:alpha val="73460"/>
            </a:srgbClr>
          </a:solidFill>
          <a:ln>
            <a:noFill/>
          </a:ln>
        </p:spPr>
      </p:sp>
      <p:sp>
        <p:nvSpPr>
          <p:cNvPr id="209" name="Google Shape;209;p6"/>
          <p:cNvSpPr/>
          <p:nvPr/>
        </p:nvSpPr>
        <p:spPr>
          <a:xfrm rot="8100000">
            <a:off x="1847981" y="4252969"/>
            <a:ext cx="122612" cy="122612"/>
          </a:xfrm>
          <a:prstGeom prst="teardrop">
            <a:avLst>
              <a:gd name="adj" fmla="val 100000"/>
            </a:avLst>
          </a:prstGeom>
          <a:solidFill>
            <a:srgbClr val="AFF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0" name="Google Shape;210;p6"/>
          <p:cNvSpPr/>
          <p:nvPr/>
        </p:nvSpPr>
        <p:spPr>
          <a:xfrm rot="8100000">
            <a:off x="6038981" y="4536819"/>
            <a:ext cx="122612" cy="122612"/>
          </a:xfrm>
          <a:prstGeom prst="teardrop">
            <a:avLst>
              <a:gd name="adj" fmla="val 100000"/>
            </a:avLst>
          </a:prstGeom>
          <a:noFill/>
          <a:ln w="28575" cap="flat" cmpd="sng">
            <a:solidFill>
              <a:srgbClr val="00CEF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1" name="Google Shape;211;p6"/>
          <p:cNvSpPr/>
          <p:nvPr/>
        </p:nvSpPr>
        <p:spPr>
          <a:xfrm rot="8100000">
            <a:off x="7181981" y="4570169"/>
            <a:ext cx="122612" cy="122612"/>
          </a:xfrm>
          <a:prstGeom prst="teardrop">
            <a:avLst>
              <a:gd name="adj" fmla="val 100000"/>
            </a:avLst>
          </a:prstGeom>
          <a:solidFill>
            <a:srgbClr val="00CEF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12" name="Google Shape;212;p6"/>
          <p:cNvGrpSpPr/>
          <p:nvPr/>
        </p:nvGrpSpPr>
        <p:grpSpPr>
          <a:xfrm>
            <a:off x="-9525" y="4462475"/>
            <a:ext cx="9167825" cy="595300"/>
            <a:chOff x="-9525" y="4462475"/>
            <a:chExt cx="9167825" cy="595300"/>
          </a:xfrm>
        </p:grpSpPr>
        <p:sp>
          <p:nvSpPr>
            <p:cNvPr id="213" name="Google Shape;213;p6"/>
            <p:cNvSpPr/>
            <p:nvPr/>
          </p:nvSpPr>
          <p:spPr>
            <a:xfrm>
              <a:off x="-9525" y="4581525"/>
              <a:ext cx="4205300" cy="476250"/>
            </a:xfrm>
            <a:custGeom>
              <a:avLst/>
              <a:gdLst/>
              <a:ahLst/>
              <a:cxnLst/>
              <a:rect l="l" t="t" r="r" b="b"/>
              <a:pathLst>
                <a:path w="168212" h="19050" extrusionOk="0">
                  <a:moveTo>
                    <a:pt x="0" y="1715"/>
                  </a:moveTo>
                  <a:lnTo>
                    <a:pt x="15812" y="16574"/>
                  </a:lnTo>
                  <a:lnTo>
                    <a:pt x="31052" y="16574"/>
                  </a:lnTo>
                  <a:lnTo>
                    <a:pt x="46292" y="14097"/>
                  </a:lnTo>
                  <a:lnTo>
                    <a:pt x="61532" y="19050"/>
                  </a:lnTo>
                  <a:lnTo>
                    <a:pt x="76581" y="11240"/>
                  </a:lnTo>
                  <a:lnTo>
                    <a:pt x="92012" y="11240"/>
                  </a:lnTo>
                  <a:lnTo>
                    <a:pt x="106871" y="0"/>
                  </a:lnTo>
                  <a:lnTo>
                    <a:pt x="122111" y="2667"/>
                  </a:lnTo>
                  <a:lnTo>
                    <a:pt x="137541" y="2667"/>
                  </a:lnTo>
                  <a:lnTo>
                    <a:pt x="152972" y="16002"/>
                  </a:lnTo>
                  <a:lnTo>
                    <a:pt x="168212" y="16002"/>
                  </a:lnTo>
                </a:path>
              </a:pathLst>
            </a:custGeom>
            <a:noFill/>
            <a:ln w="9525" cap="flat" cmpd="sng">
              <a:solidFill>
                <a:srgbClr val="3C78D8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214" name="Google Shape;214;p6"/>
            <p:cNvSpPr/>
            <p:nvPr/>
          </p:nvSpPr>
          <p:spPr>
            <a:xfrm>
              <a:off x="4195775" y="4462475"/>
              <a:ext cx="3424225" cy="590550"/>
            </a:xfrm>
            <a:custGeom>
              <a:avLst/>
              <a:gdLst/>
              <a:ahLst/>
              <a:cxnLst/>
              <a:rect l="l" t="t" r="r" b="b"/>
              <a:pathLst>
                <a:path w="136969" h="23622" extrusionOk="0">
                  <a:moveTo>
                    <a:pt x="0" y="20955"/>
                  </a:moveTo>
                  <a:lnTo>
                    <a:pt x="15049" y="9144"/>
                  </a:lnTo>
                  <a:lnTo>
                    <a:pt x="30480" y="4381"/>
                  </a:lnTo>
                  <a:lnTo>
                    <a:pt x="45720" y="13716"/>
                  </a:lnTo>
                  <a:lnTo>
                    <a:pt x="60769" y="13716"/>
                  </a:lnTo>
                  <a:lnTo>
                    <a:pt x="76009" y="16573"/>
                  </a:lnTo>
                  <a:lnTo>
                    <a:pt x="91249" y="11811"/>
                  </a:lnTo>
                  <a:lnTo>
                    <a:pt x="106680" y="23622"/>
                  </a:lnTo>
                  <a:lnTo>
                    <a:pt x="122110" y="23622"/>
                  </a:lnTo>
                  <a:lnTo>
                    <a:pt x="136969" y="0"/>
                  </a:lnTo>
                </a:path>
              </a:pathLst>
            </a:custGeom>
            <a:noFill/>
            <a:ln w="9525" cap="flat" cmpd="sng">
              <a:solidFill>
                <a:srgbClr val="3C78D8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215" name="Google Shape;215;p6"/>
            <p:cNvSpPr/>
            <p:nvPr/>
          </p:nvSpPr>
          <p:spPr>
            <a:xfrm>
              <a:off x="7624775" y="4472000"/>
              <a:ext cx="1533525" cy="414325"/>
            </a:xfrm>
            <a:custGeom>
              <a:avLst/>
              <a:gdLst/>
              <a:ahLst/>
              <a:cxnLst/>
              <a:rect l="l" t="t" r="r" b="b"/>
              <a:pathLst>
                <a:path w="61341" h="16573" extrusionOk="0">
                  <a:moveTo>
                    <a:pt x="0" y="0"/>
                  </a:moveTo>
                  <a:lnTo>
                    <a:pt x="15049" y="4762"/>
                  </a:lnTo>
                  <a:lnTo>
                    <a:pt x="30670" y="4762"/>
                  </a:lnTo>
                  <a:lnTo>
                    <a:pt x="45910" y="4762"/>
                  </a:lnTo>
                  <a:lnTo>
                    <a:pt x="61341" y="16573"/>
                  </a:lnTo>
                </a:path>
              </a:pathLst>
            </a:custGeom>
            <a:noFill/>
            <a:ln w="9525" cap="flat" cmpd="sng">
              <a:solidFill>
                <a:srgbClr val="3C78D8"/>
              </a:solidFill>
              <a:prstDash val="solid"/>
              <a:round/>
              <a:headEnd type="none" w="med" len="med"/>
              <a:tailEnd type="none" w="med" len="med"/>
            </a:ln>
          </p:spPr>
        </p:sp>
      </p:grpSp>
      <p:grpSp>
        <p:nvGrpSpPr>
          <p:cNvPr id="216" name="Google Shape;216;p6"/>
          <p:cNvGrpSpPr/>
          <p:nvPr/>
        </p:nvGrpSpPr>
        <p:grpSpPr>
          <a:xfrm>
            <a:off x="-42837" y="4443488"/>
            <a:ext cx="9229575" cy="642787"/>
            <a:chOff x="-42837" y="4443488"/>
            <a:chExt cx="9229575" cy="642787"/>
          </a:xfrm>
        </p:grpSpPr>
        <p:sp>
          <p:nvSpPr>
            <p:cNvPr id="217" name="Google Shape;217;p6"/>
            <p:cNvSpPr/>
            <p:nvPr/>
          </p:nvSpPr>
          <p:spPr>
            <a:xfrm>
              <a:off x="1114450" y="490068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18;p6"/>
            <p:cNvSpPr/>
            <p:nvPr/>
          </p:nvSpPr>
          <p:spPr>
            <a:xfrm>
              <a:off x="1495450" y="5029275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219;p6"/>
            <p:cNvSpPr/>
            <p:nvPr/>
          </p:nvSpPr>
          <p:spPr>
            <a:xfrm>
              <a:off x="733450" y="4972125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220;p6"/>
            <p:cNvSpPr/>
            <p:nvPr/>
          </p:nvSpPr>
          <p:spPr>
            <a:xfrm>
              <a:off x="352450" y="496260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221;p6"/>
            <p:cNvSpPr/>
            <p:nvPr/>
          </p:nvSpPr>
          <p:spPr>
            <a:xfrm>
              <a:off x="-42837" y="46054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222;p6"/>
            <p:cNvSpPr/>
            <p:nvPr/>
          </p:nvSpPr>
          <p:spPr>
            <a:xfrm>
              <a:off x="1876450" y="48340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23;p6"/>
            <p:cNvSpPr/>
            <p:nvPr/>
          </p:nvSpPr>
          <p:spPr>
            <a:xfrm>
              <a:off x="2257450" y="482925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224;p6"/>
            <p:cNvSpPr/>
            <p:nvPr/>
          </p:nvSpPr>
          <p:spPr>
            <a:xfrm>
              <a:off x="2638450" y="454826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225;p6"/>
            <p:cNvSpPr/>
            <p:nvPr/>
          </p:nvSpPr>
          <p:spPr>
            <a:xfrm>
              <a:off x="3019450" y="461493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226;p6"/>
            <p:cNvSpPr/>
            <p:nvPr/>
          </p:nvSpPr>
          <p:spPr>
            <a:xfrm>
              <a:off x="3400450" y="461493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227;p6"/>
            <p:cNvSpPr/>
            <p:nvPr/>
          </p:nvSpPr>
          <p:spPr>
            <a:xfrm>
              <a:off x="3781450" y="49483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228;p6"/>
            <p:cNvSpPr/>
            <p:nvPr/>
          </p:nvSpPr>
          <p:spPr>
            <a:xfrm>
              <a:off x="4162450" y="49483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229;p6"/>
            <p:cNvSpPr/>
            <p:nvPr/>
          </p:nvSpPr>
          <p:spPr>
            <a:xfrm>
              <a:off x="4543450" y="4667325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230;p6"/>
            <p:cNvSpPr/>
            <p:nvPr/>
          </p:nvSpPr>
          <p:spPr>
            <a:xfrm>
              <a:off x="4924450" y="454350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231;p6"/>
            <p:cNvSpPr/>
            <p:nvPr/>
          </p:nvSpPr>
          <p:spPr>
            <a:xfrm>
              <a:off x="5305450" y="477210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232;p6"/>
            <p:cNvSpPr/>
            <p:nvPr/>
          </p:nvSpPr>
          <p:spPr>
            <a:xfrm>
              <a:off x="5686450" y="477210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233;p6"/>
            <p:cNvSpPr/>
            <p:nvPr/>
          </p:nvSpPr>
          <p:spPr>
            <a:xfrm>
              <a:off x="6067450" y="484830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234;p6"/>
            <p:cNvSpPr/>
            <p:nvPr/>
          </p:nvSpPr>
          <p:spPr>
            <a:xfrm>
              <a:off x="6448450" y="472923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235;p6"/>
            <p:cNvSpPr/>
            <p:nvPr/>
          </p:nvSpPr>
          <p:spPr>
            <a:xfrm>
              <a:off x="6829450" y="50245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236;p6"/>
            <p:cNvSpPr/>
            <p:nvPr/>
          </p:nvSpPr>
          <p:spPr>
            <a:xfrm>
              <a:off x="7210450" y="50245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237;p6"/>
            <p:cNvSpPr/>
            <p:nvPr/>
          </p:nvSpPr>
          <p:spPr>
            <a:xfrm>
              <a:off x="7591450" y="444348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238;p6"/>
            <p:cNvSpPr/>
            <p:nvPr/>
          </p:nvSpPr>
          <p:spPr>
            <a:xfrm>
              <a:off x="7972450" y="455778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239;p6"/>
            <p:cNvSpPr/>
            <p:nvPr/>
          </p:nvSpPr>
          <p:spPr>
            <a:xfrm>
              <a:off x="8353450" y="455778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240;p6"/>
            <p:cNvSpPr/>
            <p:nvPr/>
          </p:nvSpPr>
          <p:spPr>
            <a:xfrm>
              <a:off x="8734450" y="455778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241;p6"/>
            <p:cNvSpPr/>
            <p:nvPr/>
          </p:nvSpPr>
          <p:spPr>
            <a:xfrm>
              <a:off x="9129738" y="486735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42" name="Google Shape;242;p6"/>
          <p:cNvSpPr/>
          <p:nvPr/>
        </p:nvSpPr>
        <p:spPr>
          <a:xfrm>
            <a:off x="2990700" y="4586200"/>
            <a:ext cx="114600" cy="114600"/>
          </a:xfrm>
          <a:prstGeom prst="ellipse">
            <a:avLst/>
          </a:prstGeom>
          <a:noFill/>
          <a:ln w="9525" cap="flat" cmpd="sng">
            <a:solidFill>
              <a:srgbClr val="3C78D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3" name="Google Shape;243;p6"/>
          <p:cNvSpPr/>
          <p:nvPr/>
        </p:nvSpPr>
        <p:spPr>
          <a:xfrm>
            <a:off x="1085700" y="4871950"/>
            <a:ext cx="114600" cy="114600"/>
          </a:xfrm>
          <a:prstGeom prst="ellipse">
            <a:avLst/>
          </a:prstGeom>
          <a:noFill/>
          <a:ln w="9525" cap="flat" cmpd="sng">
            <a:solidFill>
              <a:srgbClr val="3C78D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4" name="Google Shape;244;p6"/>
          <p:cNvSpPr/>
          <p:nvPr/>
        </p:nvSpPr>
        <p:spPr>
          <a:xfrm>
            <a:off x="4895700" y="4516032"/>
            <a:ext cx="114600" cy="114600"/>
          </a:xfrm>
          <a:prstGeom prst="ellipse">
            <a:avLst/>
          </a:prstGeom>
          <a:noFill/>
          <a:ln w="9525" cap="flat" cmpd="sng">
            <a:solidFill>
              <a:srgbClr val="3C78D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5" name="Google Shape;245;p6"/>
          <p:cNvSpPr/>
          <p:nvPr/>
        </p:nvSpPr>
        <p:spPr>
          <a:xfrm rot="8100000">
            <a:off x="8699949" y="4329169"/>
            <a:ext cx="122612" cy="122612"/>
          </a:xfrm>
          <a:prstGeom prst="teardrop">
            <a:avLst>
              <a:gd name="adj" fmla="val 100000"/>
            </a:avLst>
          </a:prstGeom>
          <a:noFill/>
          <a:ln w="28575" cap="flat" cmpd="sng">
            <a:solidFill>
              <a:srgbClr val="AFF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6" name="Google Shape;246;p6"/>
          <p:cNvSpPr txBox="1">
            <a:spLocks noGrp="1"/>
          </p:cNvSpPr>
          <p:nvPr>
            <p:ph type="sldNum" idx="12"/>
          </p:nvPr>
        </p:nvSpPr>
        <p:spPr>
          <a:xfrm>
            <a:off x="8556775" y="4826200"/>
            <a:ext cx="548700" cy="31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oogle Shape;6;p1"/>
          <p:cNvGrpSpPr/>
          <p:nvPr/>
        </p:nvGrpSpPr>
        <p:grpSpPr>
          <a:xfrm>
            <a:off x="381000" y="7"/>
            <a:ext cx="8382000" cy="5162348"/>
            <a:chOff x="381000" y="-18750"/>
            <a:chExt cx="8382000" cy="5181000"/>
          </a:xfrm>
        </p:grpSpPr>
        <p:cxnSp>
          <p:nvCxnSpPr>
            <p:cNvPr id="7" name="Google Shape;7;p1"/>
            <p:cNvCxnSpPr/>
            <p:nvPr/>
          </p:nvCxnSpPr>
          <p:spPr>
            <a:xfrm>
              <a:off x="762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" name="Google Shape;8;p1"/>
            <p:cNvCxnSpPr/>
            <p:nvPr/>
          </p:nvCxnSpPr>
          <p:spPr>
            <a:xfrm>
              <a:off x="1524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" name="Google Shape;9;p1"/>
            <p:cNvCxnSpPr/>
            <p:nvPr/>
          </p:nvCxnSpPr>
          <p:spPr>
            <a:xfrm>
              <a:off x="2286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" name="Google Shape;10;p1"/>
            <p:cNvCxnSpPr/>
            <p:nvPr/>
          </p:nvCxnSpPr>
          <p:spPr>
            <a:xfrm>
              <a:off x="3048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" name="Google Shape;11;p1"/>
            <p:cNvCxnSpPr/>
            <p:nvPr/>
          </p:nvCxnSpPr>
          <p:spPr>
            <a:xfrm>
              <a:off x="3810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" name="Google Shape;12;p1"/>
            <p:cNvCxnSpPr/>
            <p:nvPr/>
          </p:nvCxnSpPr>
          <p:spPr>
            <a:xfrm>
              <a:off x="4572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" name="Google Shape;13;p1"/>
            <p:cNvCxnSpPr/>
            <p:nvPr/>
          </p:nvCxnSpPr>
          <p:spPr>
            <a:xfrm>
              <a:off x="5334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" name="Google Shape;14;p1"/>
            <p:cNvCxnSpPr/>
            <p:nvPr/>
          </p:nvCxnSpPr>
          <p:spPr>
            <a:xfrm>
              <a:off x="6096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" name="Google Shape;15;p1"/>
            <p:cNvCxnSpPr/>
            <p:nvPr/>
          </p:nvCxnSpPr>
          <p:spPr>
            <a:xfrm>
              <a:off x="6858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" name="Google Shape;16;p1"/>
            <p:cNvCxnSpPr/>
            <p:nvPr/>
          </p:nvCxnSpPr>
          <p:spPr>
            <a:xfrm>
              <a:off x="7620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" name="Google Shape;17;p1"/>
            <p:cNvCxnSpPr/>
            <p:nvPr/>
          </p:nvCxnSpPr>
          <p:spPr>
            <a:xfrm>
              <a:off x="8382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" name="Google Shape;18;p1"/>
            <p:cNvCxnSpPr/>
            <p:nvPr/>
          </p:nvCxnSpPr>
          <p:spPr>
            <a:xfrm>
              <a:off x="381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19" name="Google Shape;19;p1"/>
            <p:cNvCxnSpPr/>
            <p:nvPr/>
          </p:nvCxnSpPr>
          <p:spPr>
            <a:xfrm>
              <a:off x="1143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20" name="Google Shape;20;p1"/>
            <p:cNvCxnSpPr/>
            <p:nvPr/>
          </p:nvCxnSpPr>
          <p:spPr>
            <a:xfrm>
              <a:off x="1905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21" name="Google Shape;21;p1"/>
            <p:cNvCxnSpPr/>
            <p:nvPr/>
          </p:nvCxnSpPr>
          <p:spPr>
            <a:xfrm>
              <a:off x="2667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22" name="Google Shape;22;p1"/>
            <p:cNvCxnSpPr/>
            <p:nvPr/>
          </p:nvCxnSpPr>
          <p:spPr>
            <a:xfrm>
              <a:off x="3429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23" name="Google Shape;23;p1"/>
            <p:cNvCxnSpPr/>
            <p:nvPr/>
          </p:nvCxnSpPr>
          <p:spPr>
            <a:xfrm>
              <a:off x="4191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24" name="Google Shape;24;p1"/>
            <p:cNvCxnSpPr/>
            <p:nvPr/>
          </p:nvCxnSpPr>
          <p:spPr>
            <a:xfrm>
              <a:off x="4953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25" name="Google Shape;25;p1"/>
            <p:cNvCxnSpPr/>
            <p:nvPr/>
          </p:nvCxnSpPr>
          <p:spPr>
            <a:xfrm>
              <a:off x="5715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26" name="Google Shape;26;p1"/>
            <p:cNvCxnSpPr/>
            <p:nvPr/>
          </p:nvCxnSpPr>
          <p:spPr>
            <a:xfrm>
              <a:off x="6477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27" name="Google Shape;27;p1"/>
            <p:cNvCxnSpPr/>
            <p:nvPr/>
          </p:nvCxnSpPr>
          <p:spPr>
            <a:xfrm>
              <a:off x="7239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28" name="Google Shape;28;p1"/>
            <p:cNvCxnSpPr/>
            <p:nvPr/>
          </p:nvCxnSpPr>
          <p:spPr>
            <a:xfrm>
              <a:off x="8001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29" name="Google Shape;29;p1"/>
            <p:cNvCxnSpPr/>
            <p:nvPr/>
          </p:nvCxnSpPr>
          <p:spPr>
            <a:xfrm>
              <a:off x="8763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</p:grpSp>
      <p:sp>
        <p:nvSpPr>
          <p:cNvPr id="30" name="Google Shape;30;p1"/>
          <p:cNvSpPr txBox="1">
            <a:spLocks noGrp="1"/>
          </p:cNvSpPr>
          <p:nvPr>
            <p:ph type="title"/>
          </p:nvPr>
        </p:nvSpPr>
        <p:spPr>
          <a:xfrm>
            <a:off x="1047750" y="634125"/>
            <a:ext cx="6996600" cy="7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00CEF6"/>
              </a:buClr>
              <a:buSzPts val="2000"/>
              <a:buFont typeface="Oswald"/>
              <a:buNone/>
              <a:defRPr sz="2000" b="1">
                <a:solidFill>
                  <a:srgbClr val="00CEF6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00CEF6"/>
              </a:buClr>
              <a:buSzPts val="2000"/>
              <a:buFont typeface="Oswald"/>
              <a:buNone/>
              <a:defRPr sz="2000" b="1">
                <a:solidFill>
                  <a:srgbClr val="00CEF6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00CEF6"/>
              </a:buClr>
              <a:buSzPts val="2000"/>
              <a:buFont typeface="Oswald"/>
              <a:buNone/>
              <a:defRPr sz="2000" b="1">
                <a:solidFill>
                  <a:srgbClr val="00CEF6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00CEF6"/>
              </a:buClr>
              <a:buSzPts val="2000"/>
              <a:buFont typeface="Oswald"/>
              <a:buNone/>
              <a:defRPr sz="2000" b="1">
                <a:solidFill>
                  <a:srgbClr val="00CEF6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00CEF6"/>
              </a:buClr>
              <a:buSzPts val="2000"/>
              <a:buFont typeface="Oswald"/>
              <a:buNone/>
              <a:defRPr sz="2000" b="1">
                <a:solidFill>
                  <a:srgbClr val="00CEF6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00CEF6"/>
              </a:buClr>
              <a:buSzPts val="2000"/>
              <a:buFont typeface="Oswald"/>
              <a:buNone/>
              <a:defRPr sz="2000" b="1">
                <a:solidFill>
                  <a:srgbClr val="00CEF6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00CEF6"/>
              </a:buClr>
              <a:buSzPts val="2000"/>
              <a:buFont typeface="Oswald"/>
              <a:buNone/>
              <a:defRPr sz="2000" b="1">
                <a:solidFill>
                  <a:srgbClr val="00CEF6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00CEF6"/>
              </a:buClr>
              <a:buSzPts val="2000"/>
              <a:buFont typeface="Oswald"/>
              <a:buNone/>
              <a:defRPr sz="2000" b="1">
                <a:solidFill>
                  <a:srgbClr val="00CEF6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00CEF6"/>
              </a:buClr>
              <a:buSzPts val="2000"/>
              <a:buFont typeface="Oswald"/>
              <a:buNone/>
              <a:defRPr sz="2000" b="1">
                <a:solidFill>
                  <a:srgbClr val="00CEF6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/>
          </a:p>
        </p:txBody>
      </p:sp>
      <p:sp>
        <p:nvSpPr>
          <p:cNvPr id="31" name="Google Shape;31;p1"/>
          <p:cNvSpPr txBox="1">
            <a:spLocks noGrp="1"/>
          </p:cNvSpPr>
          <p:nvPr>
            <p:ph type="body" idx="1"/>
          </p:nvPr>
        </p:nvSpPr>
        <p:spPr>
          <a:xfrm>
            <a:off x="1075850" y="1540175"/>
            <a:ext cx="6996600" cy="192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55600">
              <a:spcBef>
                <a:spcPts val="600"/>
              </a:spcBef>
              <a:spcAft>
                <a:spcPts val="0"/>
              </a:spcAft>
              <a:buClr>
                <a:srgbClr val="28324A"/>
              </a:buClr>
              <a:buSzPts val="2000"/>
              <a:buFont typeface="Source Sans Pro"/>
              <a:buChar char="◉"/>
              <a:defRPr sz="2000">
                <a:solidFill>
                  <a:srgbClr val="28324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914400" lvl="1" indent="-342900">
              <a:spcBef>
                <a:spcPts val="0"/>
              </a:spcBef>
              <a:spcAft>
                <a:spcPts val="0"/>
              </a:spcAft>
              <a:buClr>
                <a:srgbClr val="28324A"/>
              </a:buClr>
              <a:buSzPts val="1800"/>
              <a:buFont typeface="Source Sans Pro"/>
              <a:buChar char="◉"/>
              <a:defRPr sz="1800">
                <a:solidFill>
                  <a:srgbClr val="28324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1371600" lvl="2" indent="-342900">
              <a:spcBef>
                <a:spcPts val="0"/>
              </a:spcBef>
              <a:spcAft>
                <a:spcPts val="0"/>
              </a:spcAft>
              <a:buClr>
                <a:srgbClr val="28324A"/>
              </a:buClr>
              <a:buSzPts val="1800"/>
              <a:buFont typeface="Source Sans Pro"/>
              <a:buChar char="■"/>
              <a:defRPr sz="1800">
                <a:solidFill>
                  <a:srgbClr val="28324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Clr>
                <a:srgbClr val="28324A"/>
              </a:buClr>
              <a:buSzPts val="1800"/>
              <a:buFont typeface="Source Sans Pro"/>
              <a:buChar char="●"/>
              <a:defRPr sz="1800">
                <a:solidFill>
                  <a:srgbClr val="28324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Clr>
                <a:srgbClr val="28324A"/>
              </a:buClr>
              <a:buSzPts val="1800"/>
              <a:buFont typeface="Source Sans Pro"/>
              <a:buChar char="○"/>
              <a:defRPr sz="1800">
                <a:solidFill>
                  <a:srgbClr val="28324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Clr>
                <a:srgbClr val="28324A"/>
              </a:buClr>
              <a:buSzPts val="1800"/>
              <a:buFont typeface="Source Sans Pro"/>
              <a:buChar char="■"/>
              <a:defRPr sz="1800">
                <a:solidFill>
                  <a:srgbClr val="28324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Clr>
                <a:srgbClr val="28324A"/>
              </a:buClr>
              <a:buSzPts val="1800"/>
              <a:buFont typeface="Source Sans Pro"/>
              <a:buChar char="●"/>
              <a:defRPr sz="1800">
                <a:solidFill>
                  <a:srgbClr val="28324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Clr>
                <a:srgbClr val="28324A"/>
              </a:buClr>
              <a:buSzPts val="1800"/>
              <a:buFont typeface="Source Sans Pro"/>
              <a:buChar char="○"/>
              <a:defRPr sz="1800">
                <a:solidFill>
                  <a:srgbClr val="28324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Clr>
                <a:srgbClr val="28324A"/>
              </a:buClr>
              <a:buSzPts val="1800"/>
              <a:buFont typeface="Source Sans Pro"/>
              <a:buChar char="■"/>
              <a:defRPr sz="1800">
                <a:solidFill>
                  <a:srgbClr val="28324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sp>
        <p:nvSpPr>
          <p:cNvPr id="32" name="Google Shape;32;p1"/>
          <p:cNvSpPr txBox="1">
            <a:spLocks noGrp="1"/>
          </p:cNvSpPr>
          <p:nvPr>
            <p:ph type="sldNum" idx="12"/>
          </p:nvPr>
        </p:nvSpPr>
        <p:spPr>
          <a:xfrm>
            <a:off x="8556775" y="4826200"/>
            <a:ext cx="548700" cy="31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buNone/>
              <a:defRPr sz="10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algn="r">
              <a:buNone/>
              <a:defRPr sz="10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 algn="r">
              <a:buNone/>
              <a:defRPr sz="10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 algn="r">
              <a:buNone/>
              <a:defRPr sz="10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 algn="r">
              <a:buNone/>
              <a:defRPr sz="10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 algn="r">
              <a:buNone/>
              <a:defRPr sz="10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 algn="r">
              <a:buNone/>
              <a:defRPr sz="10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 algn="r">
              <a:buNone/>
              <a:defRPr sz="10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 algn="r">
              <a:buNone/>
              <a:defRPr sz="10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2" r:id="rId2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4.bin"/><Relationship Id="rId5" Type="http://schemas.openxmlformats.org/officeDocument/2006/relationships/oleObject" Target="../embeddings/oleObject3.bin"/><Relationship Id="rId4" Type="http://schemas.openxmlformats.org/officeDocument/2006/relationships/oleObject" Target="../embeddings/oleObject2.bin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oleObject" Target="../embeddings/oleObject7.bin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4" name="Google Shape;464;p13"/>
          <p:cNvSpPr txBox="1">
            <a:spLocks noGrp="1"/>
          </p:cNvSpPr>
          <p:nvPr>
            <p:ph type="ctrTitle"/>
          </p:nvPr>
        </p:nvSpPr>
        <p:spPr>
          <a:xfrm>
            <a:off x="0" y="2952750"/>
            <a:ext cx="9144000" cy="137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BA" sz="4400" dirty="0">
                <a:solidFill>
                  <a:schemeClr val="bg1"/>
                </a:solidFill>
                <a:latin typeface="Segoe UI Black" pitchFamily="34" charset="0"/>
                <a:ea typeface="Segoe UI Black" pitchFamily="34" charset="0"/>
                <a:cs typeface="Arial" pitchFamily="34" charset="0"/>
              </a:rPr>
              <a:t>PRODUKTIVNOST RADA</a:t>
            </a:r>
            <a:endParaRPr b="0" dirty="0">
              <a:solidFill>
                <a:schemeClr val="bg1"/>
              </a:solidFill>
              <a:latin typeface="Segoe UI Light" pitchFamily="34" charset="0"/>
              <a:ea typeface="Segoe UI Black" pitchFamily="34" charset="0"/>
              <a:cs typeface="Segoe UI Light" pitchFamily="34" charset="0"/>
            </a:endParaRPr>
          </a:p>
        </p:txBody>
      </p:sp>
      <p:sp>
        <p:nvSpPr>
          <p:cNvPr id="3" name="Google Shape;478;p15"/>
          <p:cNvSpPr txBox="1">
            <a:spLocks/>
          </p:cNvSpPr>
          <p:nvPr/>
        </p:nvSpPr>
        <p:spPr>
          <a:xfrm>
            <a:off x="1887150" y="514350"/>
            <a:ext cx="5369700" cy="11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CEF6"/>
              </a:buClr>
              <a:buSzPts val="2000"/>
              <a:buFont typeface="Oswald"/>
              <a:buNone/>
              <a:tabLst/>
              <a:defRPr/>
            </a:pPr>
            <a:r>
              <a:rPr kumimoji="0" lang="sr-Latn-BA" sz="5400" b="1" i="0" u="none" strike="noStrike" kern="0" cap="none" spc="0" normalizeH="0" baseline="0" noProof="0" dirty="0">
                <a:ln>
                  <a:noFill/>
                </a:ln>
                <a:solidFill>
                  <a:srgbClr val="00CEF6"/>
                </a:solidFill>
                <a:effectLst/>
                <a:uLnTx/>
                <a:uFillTx/>
                <a:latin typeface="Segoe UI Black" pitchFamily="34" charset="0"/>
                <a:ea typeface="Segoe UI Black" pitchFamily="34" charset="0"/>
                <a:cs typeface="Oswald"/>
                <a:sym typeface="Oswald"/>
              </a:rPr>
              <a:t>EKONOMSKA STATISTIKA</a:t>
            </a:r>
            <a:endParaRPr kumimoji="0" lang="en-US" sz="6600" b="1" i="0" u="none" strike="noStrike" kern="0" cap="none" spc="0" normalizeH="0" baseline="0" noProof="0" dirty="0">
              <a:ln>
                <a:noFill/>
              </a:ln>
              <a:solidFill>
                <a:srgbClr val="00CEF6"/>
              </a:solidFill>
              <a:effectLst/>
              <a:uLnTx/>
              <a:uFillTx/>
              <a:latin typeface="Segoe UI Black" pitchFamily="34" charset="0"/>
              <a:ea typeface="Segoe UI Black" pitchFamily="34" charset="0"/>
              <a:cs typeface="Oswald"/>
              <a:sym typeface="Oswald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10</a:t>
            </a:fld>
            <a:endParaRPr lang="en"/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6" name="Text Placeholder 5"/>
              <p:cNvSpPr>
                <a:spLocks noGrp="1"/>
              </p:cNvSpPr>
              <p:nvPr>
                <p:ph type="body" idx="1"/>
              </p:nvPr>
            </p:nvSpPr>
            <p:spPr>
              <a:xfrm>
                <a:off x="457200" y="209550"/>
                <a:ext cx="8534400" cy="4267200"/>
              </a:xfrm>
            </p:spPr>
            <p:txBody>
              <a:bodyPr/>
              <a:lstStyle/>
              <a:p>
                <a:pPr marL="114300" lvl="0" indent="0">
                  <a:buNone/>
                </a:pPr>
                <a:r>
                  <a:rPr lang="sr-Latn-BA" dirty="0"/>
                  <a:t>a) Utrošak vremena po jedinici:</a:t>
                </a:r>
              </a:p>
              <a:p>
                <a:pPr marL="114300" lv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num>
                        <m:den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</m:den>
                      </m:f>
                    </m:oMath>
                  </m:oMathPara>
                </a14:m>
                <a:endParaRPr lang="sr-Latn-BA" dirty="0"/>
              </a:p>
              <a:p>
                <a:pPr marL="114300" lvl="0" indent="0">
                  <a:buNone/>
                </a:pPr>
                <a:endParaRPr lang="sr-Latn-BA" dirty="0"/>
              </a:p>
              <a:p>
                <a:pPr marL="114300" lv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2004</m:t>
                          </m:r>
                        </m:sub>
                      </m:sSub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=15</m:t>
                      </m:r>
                      <m:r>
                        <a:rPr lang="sr-Latn-BA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sr-Latn-BA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0,96∙1,04∙0,98∙1,03∙1,00∙0,98</m:t>
                          </m:r>
                        </m:num>
                        <m:den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1,02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0,99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0,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98∙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0,97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0,99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1,05</m:t>
                          </m:r>
                        </m:den>
                      </m:f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=14,85</m:t>
                      </m:r>
                    </m:oMath>
                  </m:oMathPara>
                </a14:m>
                <a:endParaRPr lang="sr-Latn-BA" dirty="0"/>
              </a:p>
              <a:p>
                <a:pPr marL="114300" lvl="0" indent="0">
                  <a:buNone/>
                </a:pPr>
                <a:endParaRPr lang="en-US" dirty="0"/>
              </a:p>
              <a:p>
                <a:pPr marL="114300" lvl="0" indent="0">
                  <a:buNone/>
                </a:pPr>
                <a:r>
                  <a:rPr lang="sr-Latn-RS" dirty="0"/>
                  <a:t>b) Uraditi samostalno</a:t>
                </a:r>
              </a:p>
            </p:txBody>
          </p:sp>
        </mc:Choice>
        <mc:Fallback>
          <p:sp>
            <p:nvSpPr>
              <p:cNvPr id="6" name="Text Placeholder 5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457200" y="209550"/>
                <a:ext cx="8534400" cy="4267200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r-Latn-B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xmlns="" val="39692458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11</a:t>
            </a:fld>
            <a:endParaRPr lang="en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304801" y="438150"/>
            <a:ext cx="8305800" cy="4388050"/>
          </a:xfrm>
        </p:spPr>
        <p:txBody>
          <a:bodyPr/>
          <a:lstStyle/>
          <a:p>
            <a:pPr marL="114300" lvl="0" indent="0">
              <a:buNone/>
            </a:pPr>
            <a:r>
              <a:rPr lang="sr-Latn-CS" dirty="0">
                <a:latin typeface="Source Sans Pro" panose="020B0503030403020204" pitchFamily="34" charset="0"/>
                <a:ea typeface="Source Sans Pro" panose="020B0503030403020204" pitchFamily="34" charset="0"/>
              </a:rPr>
              <a:t>Proizvodnja  i </a:t>
            </a:r>
            <a:r>
              <a:rPr lang="sr-Cyrl-CS" dirty="0">
                <a:latin typeface="Source Sans Pro" panose="020B0503030403020204" pitchFamily="34" charset="0"/>
                <a:ea typeface="Source Sans Pro" panose="020B0503030403020204" pitchFamily="34" charset="0"/>
              </a:rPr>
              <a:t>u</a:t>
            </a:r>
            <a:r>
              <a:rPr lang="sr-Latn-CS" dirty="0">
                <a:latin typeface="Source Sans Pro" panose="020B0503030403020204" pitchFamily="34" charset="0"/>
                <a:ea typeface="Source Sans Pro" panose="020B0503030403020204" pitchFamily="34" charset="0"/>
              </a:rPr>
              <a:t>trošeni rad u tri pogona jedne tvornice iznosili su:</a:t>
            </a:r>
            <a:endParaRPr lang="sr-Latn-BA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114300" lvl="0" indent="0">
              <a:buNone/>
            </a:pPr>
            <a:endParaRPr lang="sr-Latn-BA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114300" lvl="0" indent="0">
              <a:buNone/>
            </a:pPr>
            <a:endParaRPr lang="sr-Latn-BA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114300" lvl="0" indent="0">
              <a:buNone/>
            </a:pPr>
            <a:endParaRPr lang="en-US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114300" indent="0">
              <a:buNone/>
            </a:pPr>
            <a:endParaRPr lang="en-US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114300" indent="0">
              <a:buNone/>
            </a:pPr>
            <a:r>
              <a:rPr lang="sr-Latn-CS" dirty="0">
                <a:latin typeface="Source Sans Pro" panose="020B0503030403020204" pitchFamily="34" charset="0"/>
                <a:ea typeface="Source Sans Pro" panose="020B0503030403020204" pitchFamily="34" charset="0"/>
              </a:rPr>
              <a:t>Izračunati:</a:t>
            </a:r>
            <a:endParaRPr lang="en-US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114300" indent="0" algn="just">
              <a:buNone/>
              <a:tabLst>
                <a:tab pos="228600" algn="l"/>
              </a:tabLst>
            </a:pPr>
            <a:r>
              <a:rPr lang="sr-Latn-CS" sz="1800" dirty="0">
                <a:effectLst/>
                <a:latin typeface="Source Sans Pro" panose="020B0503030403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a) individualne indekse produktivnosti rada po pogonima,</a:t>
            </a:r>
            <a:endParaRPr lang="en-US" sz="1800" dirty="0">
              <a:effectLst/>
              <a:latin typeface="Source Sans Pro" panose="020B0503030403020204" pitchFamily="34" charset="0"/>
              <a:ea typeface="Source Sans Pro" panose="020B0503030403020204" pitchFamily="34" charset="0"/>
              <a:cs typeface="Times New Roman" panose="02020603050405020304" pitchFamily="18" charset="0"/>
            </a:endParaRPr>
          </a:p>
          <a:p>
            <a:pPr marL="114300" indent="0" algn="just">
              <a:buNone/>
              <a:tabLst>
                <a:tab pos="228600" algn="l"/>
              </a:tabLst>
            </a:pPr>
            <a:r>
              <a:rPr lang="sr-Latn-CS" sz="1800" dirty="0">
                <a:effectLst/>
                <a:latin typeface="Source Sans Pro" panose="020B0503030403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b) grupni indeksi produktivnosti rada promjenjivog sastava proizvodnje,</a:t>
            </a:r>
            <a:endParaRPr lang="en-US" sz="1800" dirty="0">
              <a:effectLst/>
              <a:latin typeface="Source Sans Pro" panose="020B0503030403020204" pitchFamily="34" charset="0"/>
              <a:ea typeface="Source Sans Pro" panose="020B0503030403020204" pitchFamily="34" charset="0"/>
              <a:cs typeface="Times New Roman" panose="02020603050405020304" pitchFamily="18" charset="0"/>
            </a:endParaRPr>
          </a:p>
          <a:p>
            <a:pPr marL="114300" indent="0" algn="just">
              <a:buNone/>
            </a:pPr>
            <a:r>
              <a:rPr lang="sr-Latn-BA" dirty="0">
                <a:latin typeface="Source Sans Pro" panose="020B0503030403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c</a:t>
            </a:r>
            <a:r>
              <a:rPr lang="sr-Cyrl-CS" sz="1800" dirty="0">
                <a:effectLst/>
                <a:latin typeface="Source Sans Pro" panose="020B0503030403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) </a:t>
            </a:r>
            <a:r>
              <a:rPr lang="sr-Latn-CS" sz="1800" dirty="0">
                <a:effectLst/>
                <a:latin typeface="Source Sans Pro" panose="020B0503030403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grupni indeks produktivnosti rada postojanog sastava proizvodnje sa ponderima iz baznog perioda, </a:t>
            </a:r>
            <a:endParaRPr lang="en-US" sz="1800" dirty="0">
              <a:effectLst/>
              <a:latin typeface="Source Sans Pro" panose="020B0503030403020204" pitchFamily="34" charset="0"/>
              <a:ea typeface="Source Sans Pro" panose="020B0503030403020204" pitchFamily="34" charset="0"/>
              <a:cs typeface="Times New Roman" panose="02020603050405020304" pitchFamily="18" charset="0"/>
            </a:endParaRPr>
          </a:p>
          <a:p>
            <a:pPr marL="114300" indent="0" algn="just">
              <a:buNone/>
            </a:pPr>
            <a:r>
              <a:rPr lang="sr-Latn-BA" dirty="0">
                <a:latin typeface="Source Sans Pro" panose="020B0503030403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d</a:t>
            </a:r>
            <a:r>
              <a:rPr lang="sr-Cyrl-BA" sz="1800" dirty="0">
                <a:effectLst/>
                <a:latin typeface="Source Sans Pro" panose="020B0503030403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) </a:t>
            </a:r>
            <a:r>
              <a:rPr lang="sr-Latn-CS" sz="1800" dirty="0">
                <a:effectLst/>
                <a:latin typeface="Source Sans Pro" panose="020B0503030403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indeks uticaja strukturnih promjena u proizvodnji na promjene produktivnosti rada.</a:t>
            </a:r>
            <a:endParaRPr lang="en-US" sz="1800" dirty="0">
              <a:effectLst/>
              <a:latin typeface="Source Sans Pro" panose="020B0503030403020204" pitchFamily="34" charset="0"/>
              <a:ea typeface="Source Sans Pro" panose="020B0503030403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066800" y="-117870"/>
            <a:ext cx="6996600" cy="715800"/>
          </a:xfrm>
        </p:spPr>
        <p:txBody>
          <a:bodyPr/>
          <a:lstStyle/>
          <a:p>
            <a:r>
              <a:rPr lang="sr-Latn-RS" dirty="0"/>
              <a:t>4. ZADATAK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61470675"/>
              </p:ext>
            </p:extLst>
          </p:nvPr>
        </p:nvGraphicFramePr>
        <p:xfrm>
          <a:off x="1143000" y="1047750"/>
          <a:ext cx="6248401" cy="1143000"/>
        </p:xfrm>
        <a:graphic>
          <a:graphicData uri="http://schemas.openxmlformats.org/drawingml/2006/table">
            <a:tbl>
              <a:tblPr>
                <a:tableStyleId>{B057B260-235A-4DA7-9D08-349C70A2B37C}</a:tableStyleId>
              </a:tblPr>
              <a:tblGrid>
                <a:gridCol w="1243781">
                  <a:extLst>
                    <a:ext uri="{9D8B030D-6E8A-4147-A177-3AD203B41FA5}">
                      <a16:colId xmlns:a16="http://schemas.microsoft.com/office/drawing/2014/main" xmlns="" val="637800604"/>
                    </a:ext>
                  </a:extLst>
                </a:gridCol>
                <a:gridCol w="1172146">
                  <a:extLst>
                    <a:ext uri="{9D8B030D-6E8A-4147-A177-3AD203B41FA5}">
                      <a16:colId xmlns:a16="http://schemas.microsoft.com/office/drawing/2014/main" xmlns="" val="2194203628"/>
                    </a:ext>
                  </a:extLst>
                </a:gridCol>
                <a:gridCol w="1343508">
                  <a:extLst>
                    <a:ext uri="{9D8B030D-6E8A-4147-A177-3AD203B41FA5}">
                      <a16:colId xmlns:a16="http://schemas.microsoft.com/office/drawing/2014/main" xmlns="" val="2377738004"/>
                    </a:ext>
                  </a:extLst>
                </a:gridCol>
                <a:gridCol w="1275384">
                  <a:extLst>
                    <a:ext uri="{9D8B030D-6E8A-4147-A177-3AD203B41FA5}">
                      <a16:colId xmlns:a16="http://schemas.microsoft.com/office/drawing/2014/main" xmlns="" val="2807655977"/>
                    </a:ext>
                  </a:extLst>
                </a:gridCol>
                <a:gridCol w="1213582">
                  <a:extLst>
                    <a:ext uri="{9D8B030D-6E8A-4147-A177-3AD203B41FA5}">
                      <a16:colId xmlns:a16="http://schemas.microsoft.com/office/drawing/2014/main" xmlns="" val="299051375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sr-Latn-CS" sz="1200" i="1" dirty="0"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 </a:t>
                      </a:r>
                      <a:endParaRPr lang="en-US" sz="1200" i="1" dirty="0"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sr-Latn-CS" sz="1200" b="1" i="0" dirty="0"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Utrošeni radni sati za jedinicu proizvodnje</a:t>
                      </a:r>
                      <a:endParaRPr lang="en-US" sz="1200" b="1" i="0" dirty="0"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sr-Latn-CS" sz="1200" b="1" i="0" dirty="0"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Ostvareni radni sati</a:t>
                      </a:r>
                      <a:endParaRPr lang="en-US" sz="1200" b="1" i="0" dirty="0"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07993707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sr-Latn-CS" sz="1200" b="1" i="0" dirty="0"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Pogon</a:t>
                      </a:r>
                      <a:endParaRPr lang="en-US" sz="1200" b="1" i="0" dirty="0"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sr-Latn-CS" sz="1200" b="1" i="0"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1996</a:t>
                      </a:r>
                      <a:r>
                        <a:rPr lang="sr-Cyrl-BA" sz="1200" b="1" i="0"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.</a:t>
                      </a:r>
                      <a:endParaRPr lang="en-US" sz="1200" b="1" i="0"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sr-Latn-CS" sz="1200" b="1" i="0"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1997</a:t>
                      </a:r>
                      <a:r>
                        <a:rPr lang="sr-Cyrl-BA" sz="1200" b="1" i="0"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.</a:t>
                      </a:r>
                      <a:endParaRPr lang="en-US" sz="1200" b="1" i="0"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sr-Latn-CS" sz="1200" b="1" i="0"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1996</a:t>
                      </a:r>
                      <a:r>
                        <a:rPr lang="sr-Cyrl-BA" sz="1200" b="1" i="0"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.</a:t>
                      </a:r>
                      <a:endParaRPr lang="en-US" sz="1200" b="1" i="0"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sr-Latn-CS" sz="1200" b="1" i="0" dirty="0"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1997</a:t>
                      </a:r>
                      <a:r>
                        <a:rPr lang="sr-Cyrl-BA" sz="1200" b="1" i="0" dirty="0"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.</a:t>
                      </a:r>
                      <a:endParaRPr lang="en-US" sz="1200" b="1" i="0" dirty="0"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15475208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sr-Latn-CS" sz="1200" dirty="0"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A</a:t>
                      </a:r>
                      <a:endParaRPr lang="en-US" sz="1200" dirty="0"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sr-Latn-CS" sz="1200" dirty="0"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195</a:t>
                      </a:r>
                      <a:endParaRPr lang="en-US" sz="1200" dirty="0"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sr-Latn-CS" sz="1200" dirty="0"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175</a:t>
                      </a:r>
                      <a:endParaRPr lang="en-US" sz="1200" dirty="0"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sr-Latn-CS" sz="1200" dirty="0"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159</a:t>
                      </a:r>
                      <a:r>
                        <a:rPr lang="sr-Cyrl-CS" sz="1200" dirty="0"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.</a:t>
                      </a:r>
                      <a:r>
                        <a:rPr lang="sr-Latn-CS" sz="1200" dirty="0"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000</a:t>
                      </a:r>
                      <a:endParaRPr lang="en-US" sz="1200" dirty="0"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sr-Latn-CS" sz="1200"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168</a:t>
                      </a:r>
                      <a:r>
                        <a:rPr lang="sr-Cyrl-CS" sz="1200"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.</a:t>
                      </a:r>
                      <a:r>
                        <a:rPr lang="sr-Latn-CS" sz="1200"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900</a:t>
                      </a:r>
                      <a:endParaRPr lang="en-US" sz="1200"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20541740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sr-Latn-CS" sz="1200"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B</a:t>
                      </a:r>
                      <a:endParaRPr lang="en-US" sz="1200"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sr-Latn-CS" sz="1200"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185</a:t>
                      </a:r>
                      <a:endParaRPr lang="en-US" sz="1200"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sr-Latn-CS" sz="1200"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185</a:t>
                      </a:r>
                      <a:endParaRPr lang="en-US" sz="1200"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sr-Latn-CS" sz="1200" dirty="0"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168</a:t>
                      </a:r>
                      <a:r>
                        <a:rPr lang="sr-Cyrl-CS" sz="1200" dirty="0"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.</a:t>
                      </a:r>
                      <a:r>
                        <a:rPr lang="sr-Latn-CS" sz="1200" dirty="0"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000</a:t>
                      </a:r>
                      <a:endParaRPr lang="en-US" sz="1200" dirty="0"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sr-Latn-CS" sz="1200" dirty="0"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165</a:t>
                      </a:r>
                      <a:r>
                        <a:rPr lang="sr-Cyrl-CS" sz="1200" dirty="0"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.</a:t>
                      </a:r>
                      <a:r>
                        <a:rPr lang="sr-Latn-CS" sz="1200" dirty="0"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000</a:t>
                      </a:r>
                      <a:endParaRPr lang="en-US" sz="1200" dirty="0"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64674899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en-US" sz="1200" dirty="0"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Times New Roman" panose="02020603050405020304" pitchFamily="18" charset="0"/>
                        </a:rPr>
                        <a:t>C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sr-Latn-CS" sz="1200"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178</a:t>
                      </a:r>
                      <a:endParaRPr lang="en-US" sz="1200"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sr-Latn-CS" sz="1200"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188</a:t>
                      </a:r>
                      <a:endParaRPr lang="en-US" sz="1200"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sr-Latn-CS" sz="1200"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169</a:t>
                      </a:r>
                      <a:r>
                        <a:rPr lang="sr-Cyrl-CS" sz="1200"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.</a:t>
                      </a:r>
                      <a:r>
                        <a:rPr lang="sr-Latn-CS" sz="1200"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000</a:t>
                      </a:r>
                      <a:endParaRPr lang="en-US" sz="1200"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sr-Latn-CS" sz="1200" dirty="0"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165</a:t>
                      </a:r>
                      <a:r>
                        <a:rPr lang="sr-Cyrl-CS" sz="1200" dirty="0"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.</a:t>
                      </a:r>
                      <a:r>
                        <a:rPr lang="sr-Latn-CS" sz="1200" dirty="0"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500</a:t>
                      </a:r>
                      <a:endParaRPr lang="en-US" sz="1200" dirty="0"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67259197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4686856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B99958BF-3C79-4A2C-874C-2252C9A36B93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12</a:t>
            </a:fld>
            <a:endParaRPr lang="en"/>
          </a:p>
        </p:txBody>
      </p:sp>
      <mc:AlternateContent xmlns:mc="http://schemas.openxmlformats.org/markup-compatibility/2006">
        <mc:Choice xmlns:a14="http://schemas.microsoft.com/office/drawing/2010/main" xmlns="" Requires="a14">
          <p:graphicFrame>
            <p:nvGraphicFramePr>
              <p:cNvPr id="6" name="Table 5">
                <a:extLst>
                  <a:ext uri="{FF2B5EF4-FFF2-40B4-BE49-F238E27FC236}">
                    <a16:creationId xmlns:a16="http://schemas.microsoft.com/office/drawing/2014/main" id="{BD3C5E27-0B30-4E73-B4A0-704008E6DF47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745442728"/>
                  </p:ext>
                </p:extLst>
              </p:nvPr>
            </p:nvGraphicFramePr>
            <p:xfrm>
              <a:off x="467591" y="917770"/>
              <a:ext cx="7239000" cy="1668987"/>
            </p:xfrm>
            <a:graphic>
              <a:graphicData uri="http://schemas.openxmlformats.org/drawingml/2006/table">
                <a:tbl>
                  <a:tblPr>
                    <a:tableStyleId>{B057B260-235A-4DA7-9D08-349C70A2B37C}</a:tableStyleId>
                  </a:tblPr>
                  <a:tblGrid>
                    <a:gridCol w="707525">
                      <a:extLst>
                        <a:ext uri="{9D8B030D-6E8A-4147-A177-3AD203B41FA5}">
                          <a16:colId xmlns:a16="http://schemas.microsoft.com/office/drawing/2014/main" val="637800604"/>
                        </a:ext>
                      </a:extLst>
                    </a:gridCol>
                    <a:gridCol w="666777">
                      <a:extLst>
                        <a:ext uri="{9D8B030D-6E8A-4147-A177-3AD203B41FA5}">
                          <a16:colId xmlns:a16="http://schemas.microsoft.com/office/drawing/2014/main" val="2194203628"/>
                        </a:ext>
                      </a:extLst>
                    </a:gridCol>
                    <a:gridCol w="764252">
                      <a:extLst>
                        <a:ext uri="{9D8B030D-6E8A-4147-A177-3AD203B41FA5}">
                          <a16:colId xmlns:a16="http://schemas.microsoft.com/office/drawing/2014/main" val="2377738004"/>
                        </a:ext>
                      </a:extLst>
                    </a:gridCol>
                    <a:gridCol w="887348">
                      <a:extLst>
                        <a:ext uri="{9D8B030D-6E8A-4147-A177-3AD203B41FA5}">
                          <a16:colId xmlns:a16="http://schemas.microsoft.com/office/drawing/2014/main" val="2807655977"/>
                        </a:ext>
                      </a:extLst>
                    </a:gridCol>
                    <a:gridCol w="796290">
                      <a:extLst>
                        <a:ext uri="{9D8B030D-6E8A-4147-A177-3AD203B41FA5}">
                          <a16:colId xmlns:a16="http://schemas.microsoft.com/office/drawing/2014/main" val="299051375"/>
                        </a:ext>
                      </a:extLst>
                    </a:gridCol>
                    <a:gridCol w="557403">
                      <a:extLst>
                        <a:ext uri="{9D8B030D-6E8A-4147-A177-3AD203B41FA5}">
                          <a16:colId xmlns:a16="http://schemas.microsoft.com/office/drawing/2014/main" val="745085199"/>
                        </a:ext>
                      </a:extLst>
                    </a:gridCol>
                    <a:gridCol w="637032">
                      <a:extLst>
                        <a:ext uri="{9D8B030D-6E8A-4147-A177-3AD203B41FA5}">
                          <a16:colId xmlns:a16="http://schemas.microsoft.com/office/drawing/2014/main" val="1292256130"/>
                        </a:ext>
                      </a:extLst>
                    </a:gridCol>
                    <a:gridCol w="709422">
                      <a:extLst>
                        <a:ext uri="{9D8B030D-6E8A-4147-A177-3AD203B41FA5}">
                          <a16:colId xmlns:a16="http://schemas.microsoft.com/office/drawing/2014/main" val="3843702360"/>
                        </a:ext>
                      </a:extLst>
                    </a:gridCol>
                    <a:gridCol w="716661">
                      <a:extLst>
                        <a:ext uri="{9D8B030D-6E8A-4147-A177-3AD203B41FA5}">
                          <a16:colId xmlns:a16="http://schemas.microsoft.com/office/drawing/2014/main" val="1546341723"/>
                        </a:ext>
                      </a:extLst>
                    </a:gridCol>
                    <a:gridCol w="796290">
                      <a:extLst>
                        <a:ext uri="{9D8B030D-6E8A-4147-A177-3AD203B41FA5}">
                          <a16:colId xmlns:a16="http://schemas.microsoft.com/office/drawing/2014/main" val="2139685727"/>
                        </a:ext>
                      </a:extLst>
                    </a:gridCol>
                  </a:tblGrid>
                  <a:tr h="387879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CS" sz="1200" b="1" i="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Pogon</a:t>
                          </a:r>
                          <a:endParaRPr lang="en-US" sz="1200" b="1" i="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CS" sz="1200" b="1" i="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t0</a:t>
                          </a:r>
                          <a:endParaRPr lang="en-US" sz="1200" b="1" i="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BA" sz="1200" b="1" i="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t1</a:t>
                          </a:r>
                          <a:endParaRPr lang="en-US" sz="1200" b="1" i="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BA" sz="1200" b="1" i="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T0</a:t>
                          </a:r>
                          <a:endParaRPr lang="en-US" sz="1200" b="1" i="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BA" sz="1200" b="1" i="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T1</a:t>
                          </a:r>
                          <a:endParaRPr lang="en-US" sz="1200" b="1" i="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BA" sz="1200" b="1" i="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q0</a:t>
                          </a:r>
                          <a:endParaRPr lang="en-US" sz="1200" b="1" i="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BA" sz="1200" b="1" i="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q1</a:t>
                          </a:r>
                          <a:endParaRPr lang="en-US" sz="1200" b="1" i="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sz="1200" b="1" i="1" smtClean="0">
                                        <a:effectLst/>
                                        <a:latin typeface="Cambria Math" panose="02040503050406030204" pitchFamily="18" charset="0"/>
                                        <a:ea typeface="Source Sans Pro" panose="020B0503030403020204" pitchFamily="34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sr-Latn-BA" sz="1200" b="1" i="1" smtClean="0">
                                        <a:effectLst/>
                                        <a:latin typeface="Cambria Math" panose="02040503050406030204" pitchFamily="18" charset="0"/>
                                        <a:ea typeface="Source Sans Pro" panose="020B0503030403020204" pitchFamily="34" charset="0"/>
                                        <a:cs typeface="Times New Roman" panose="02020603050405020304" pitchFamily="18" charset="0"/>
                                      </a:rPr>
                                      <m:t>𝒒</m:t>
                                    </m:r>
                                    <m:r>
                                      <a:rPr lang="sr-Latn-BA" sz="1200" b="1" i="1" smtClean="0">
                                        <a:effectLst/>
                                        <a:latin typeface="Cambria Math" panose="02040503050406030204" pitchFamily="18" charset="0"/>
                                        <a:ea typeface="Source Sans Pro" panose="020B0503030403020204" pitchFamily="34" charset="0"/>
                                        <a:cs typeface="Times New Roman" panose="02020603050405020304" pitchFamily="18" charset="0"/>
                                      </a:rPr>
                                      <m:t>𝟏</m:t>
                                    </m:r>
                                  </m:num>
                                  <m:den>
                                    <m:r>
                                      <a:rPr lang="sr-Latn-BA" sz="1200" b="1" i="1" smtClean="0">
                                        <a:effectLst/>
                                        <a:latin typeface="Cambria Math" panose="02040503050406030204" pitchFamily="18" charset="0"/>
                                        <a:ea typeface="Source Sans Pro" panose="020B0503030403020204" pitchFamily="34" charset="0"/>
                                        <a:cs typeface="Times New Roman" panose="02020603050405020304" pitchFamily="18" charset="0"/>
                                      </a:rPr>
                                      <m:t>𝑻</m:t>
                                    </m:r>
                                    <m:r>
                                      <a:rPr lang="sr-Latn-BA" sz="1200" b="1" i="1" smtClean="0">
                                        <a:effectLst/>
                                        <a:latin typeface="Cambria Math" panose="02040503050406030204" pitchFamily="18" charset="0"/>
                                        <a:ea typeface="Source Sans Pro" panose="020B0503030403020204" pitchFamily="34" charset="0"/>
                                        <a:cs typeface="Times New Roman" panose="02020603050405020304" pitchFamily="18" charset="0"/>
                                      </a:rPr>
                                      <m:t>𝟏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sz="1200" b="1" i="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sz="1200" b="1" i="1" smtClean="0">
                                        <a:effectLst/>
                                        <a:latin typeface="Cambria Math" panose="02040503050406030204" pitchFamily="18" charset="0"/>
                                        <a:ea typeface="Source Sans Pro" panose="020B0503030403020204" pitchFamily="34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sr-Latn-BA" sz="1200" b="1" i="1" smtClean="0">
                                        <a:effectLst/>
                                        <a:latin typeface="Cambria Math" panose="02040503050406030204" pitchFamily="18" charset="0"/>
                                        <a:ea typeface="Source Sans Pro" panose="020B0503030403020204" pitchFamily="34" charset="0"/>
                                        <a:cs typeface="Times New Roman" panose="02020603050405020304" pitchFamily="18" charset="0"/>
                                      </a:rPr>
                                      <m:t>𝒒</m:t>
                                    </m:r>
                                    <m:r>
                                      <a:rPr lang="sr-Latn-BA" sz="1200" b="1" i="1" smtClean="0">
                                        <a:effectLst/>
                                        <a:latin typeface="Cambria Math" panose="02040503050406030204" pitchFamily="18" charset="0"/>
                                        <a:ea typeface="Source Sans Pro" panose="020B0503030403020204" pitchFamily="34" charset="0"/>
                                        <a:cs typeface="Times New Roman" panose="02020603050405020304" pitchFamily="18" charset="0"/>
                                      </a:rPr>
                                      <m:t>𝟎</m:t>
                                    </m:r>
                                  </m:num>
                                  <m:den>
                                    <m:r>
                                      <a:rPr lang="sr-Latn-BA" sz="1200" b="1" i="1" smtClean="0">
                                        <a:effectLst/>
                                        <a:latin typeface="Cambria Math" panose="02040503050406030204" pitchFamily="18" charset="0"/>
                                        <a:ea typeface="Source Sans Pro" panose="020B0503030403020204" pitchFamily="34" charset="0"/>
                                        <a:cs typeface="Times New Roman" panose="02020603050405020304" pitchFamily="18" charset="0"/>
                                      </a:rPr>
                                      <m:t>𝑻</m:t>
                                    </m:r>
                                    <m:r>
                                      <a:rPr lang="sr-Latn-BA" sz="1200" b="1" i="1" smtClean="0">
                                        <a:effectLst/>
                                        <a:latin typeface="Cambria Math" panose="02040503050406030204" pitchFamily="18" charset="0"/>
                                        <a:ea typeface="Source Sans Pro" panose="020B0503030403020204" pitchFamily="34" charset="0"/>
                                        <a:cs typeface="Times New Roman" panose="02020603050405020304" pitchFamily="18" charset="0"/>
                                      </a:rPr>
                                      <m:t>𝟎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sz="1200" b="1" i="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1200" b="1" i="1" smtClean="0">
                                        <a:solidFill>
                                          <a:srgbClr val="00B05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Source Sans Pro" panose="020B0503030403020204" pitchFamily="34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sz="1200" b="1" i="1" smtClean="0">
                                        <a:solidFill>
                                          <a:srgbClr val="00B05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Source Sans Pro" panose="020B0503030403020204" pitchFamily="34" charset="0"/>
                                        <a:cs typeface="Times New Roman" panose="02020603050405020304" pitchFamily="18" charset="0"/>
                                      </a:rPr>
                                      <m:t>𝑰</m:t>
                                    </m:r>
                                  </m:e>
                                  <m:sub>
                                    <m:r>
                                      <a:rPr lang="sr-Latn-BA" sz="1200" b="1" i="1" smtClean="0">
                                        <a:solidFill>
                                          <a:srgbClr val="00B05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Source Sans Pro" panose="020B0503030403020204" pitchFamily="34" charset="0"/>
                                        <a:cs typeface="Times New Roman" panose="02020603050405020304" pitchFamily="18" charset="0"/>
                                      </a:rPr>
                                      <m:t>𝒑𝒓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1200" b="1" i="0" dirty="0">
                            <a:solidFill>
                              <a:srgbClr val="00B050"/>
                            </a:solidFill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154752086"/>
                      </a:ext>
                    </a:extLst>
                  </a:tr>
                  <a:tr h="272621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CS" sz="120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A</a:t>
                          </a:r>
                          <a:endParaRPr lang="en-US" sz="120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CS" sz="12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195</a:t>
                          </a:r>
                          <a:endParaRPr lang="en-US" sz="12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CS" sz="12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175</a:t>
                          </a:r>
                          <a:endParaRPr lang="en-US" sz="12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CS" sz="12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159</a:t>
                          </a:r>
                          <a:r>
                            <a:rPr lang="sr-Cyrl-CS" sz="12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.</a:t>
                          </a:r>
                          <a:r>
                            <a:rPr lang="sr-Latn-CS" sz="12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000</a:t>
                          </a:r>
                          <a:endParaRPr lang="en-US" sz="12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CS" sz="120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168</a:t>
                          </a:r>
                          <a:r>
                            <a:rPr lang="sr-Cyrl-CS" sz="120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.</a:t>
                          </a:r>
                          <a:r>
                            <a:rPr lang="sr-Latn-CS" sz="120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900</a:t>
                          </a:r>
                          <a:endParaRPr lang="en-US" sz="120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BA" sz="12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815</a:t>
                          </a:r>
                          <a:endParaRPr lang="en-US" sz="12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BA" sz="12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965</a:t>
                          </a:r>
                          <a:endParaRPr lang="en-US" sz="12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BA" sz="12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0,0057</a:t>
                          </a:r>
                          <a:endParaRPr lang="en-US" sz="12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BA" sz="12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0,0051</a:t>
                          </a:r>
                          <a:endParaRPr lang="en-US" sz="12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BA" sz="1200" b="1" dirty="0">
                              <a:solidFill>
                                <a:srgbClr val="00B050"/>
                              </a:solidFill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111,4</a:t>
                          </a:r>
                          <a:endParaRPr lang="en-US" sz="1200" b="1" dirty="0">
                            <a:solidFill>
                              <a:srgbClr val="00B050"/>
                            </a:solidFill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205417404"/>
                      </a:ext>
                    </a:extLst>
                  </a:tr>
                  <a:tr h="310304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CS" sz="120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B</a:t>
                          </a:r>
                          <a:endParaRPr lang="en-US" sz="120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CS" sz="120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185</a:t>
                          </a:r>
                          <a:endParaRPr lang="en-US" sz="120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CS" sz="12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185</a:t>
                          </a:r>
                          <a:endParaRPr lang="en-US" sz="12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CS" sz="12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168</a:t>
                          </a:r>
                          <a:r>
                            <a:rPr lang="sr-Cyrl-CS" sz="12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.</a:t>
                          </a:r>
                          <a:r>
                            <a:rPr lang="sr-Latn-CS" sz="12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000</a:t>
                          </a:r>
                          <a:endParaRPr lang="en-US" sz="12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CS" sz="12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165</a:t>
                          </a:r>
                          <a:r>
                            <a:rPr lang="sr-Cyrl-CS" sz="12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.</a:t>
                          </a:r>
                          <a:r>
                            <a:rPr lang="sr-Latn-CS" sz="12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000</a:t>
                          </a:r>
                          <a:endParaRPr lang="en-US" sz="12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BA" sz="12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908</a:t>
                          </a:r>
                          <a:endParaRPr lang="en-US" sz="12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BA" sz="12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892</a:t>
                          </a:r>
                          <a:endParaRPr lang="en-US" sz="12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BA" sz="12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0,0054</a:t>
                          </a:r>
                          <a:endParaRPr lang="en-US" sz="12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BA" sz="12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0,0054</a:t>
                          </a:r>
                          <a:endParaRPr lang="en-US" sz="12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BA" sz="1200" b="1" dirty="0">
                              <a:solidFill>
                                <a:srgbClr val="00B050"/>
                              </a:solidFill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100</a:t>
                          </a:r>
                          <a:endParaRPr lang="en-US" sz="1200" b="1" dirty="0">
                            <a:solidFill>
                              <a:srgbClr val="00B050"/>
                            </a:solidFill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2646748990"/>
                      </a:ext>
                    </a:extLst>
                  </a:tr>
                  <a:tr h="310304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en-US" sz="12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C</a:t>
                          </a: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CS" sz="12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178</a:t>
                          </a:r>
                          <a:endParaRPr lang="en-US" sz="12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CS" sz="12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188</a:t>
                          </a:r>
                          <a:endParaRPr lang="en-US" sz="12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CS" sz="12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169</a:t>
                          </a:r>
                          <a:r>
                            <a:rPr lang="sr-Cyrl-CS" sz="12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.</a:t>
                          </a:r>
                          <a:r>
                            <a:rPr lang="sr-Latn-CS" sz="12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000</a:t>
                          </a:r>
                          <a:endParaRPr lang="en-US" sz="12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CS" sz="12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165</a:t>
                          </a:r>
                          <a:r>
                            <a:rPr lang="sr-Cyrl-CS" sz="12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.</a:t>
                          </a:r>
                          <a:r>
                            <a:rPr lang="sr-Latn-CS" sz="12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500</a:t>
                          </a:r>
                          <a:endParaRPr lang="en-US" sz="12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BA" sz="12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949</a:t>
                          </a:r>
                          <a:endParaRPr lang="en-US" sz="12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BA" sz="12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880</a:t>
                          </a:r>
                          <a:endParaRPr lang="en-US" sz="12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BA" sz="12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0,0053</a:t>
                          </a:r>
                          <a:endParaRPr lang="en-US" sz="12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BA" sz="12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0,0056</a:t>
                          </a:r>
                          <a:endParaRPr lang="en-US" sz="12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BA" sz="1200" b="1" dirty="0">
                              <a:solidFill>
                                <a:srgbClr val="00B050"/>
                              </a:solidFill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94,7</a:t>
                          </a:r>
                          <a:endParaRPr lang="en-US" sz="1200" b="1" dirty="0">
                            <a:solidFill>
                              <a:srgbClr val="00B050"/>
                            </a:solidFill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2672591973"/>
                      </a:ext>
                    </a:extLst>
                  </a:tr>
                  <a:tr h="387879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el-GR" sz="1200" b="1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Σ</a:t>
                          </a:r>
                          <a:endParaRPr lang="en-US" sz="1200" b="1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endParaRPr lang="en-US" sz="12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endParaRPr lang="en-US" sz="12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BA" sz="1200" b="1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496.000</a:t>
                          </a:r>
                          <a:endParaRPr lang="en-US" sz="1200" b="1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BA" sz="1200" b="1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499.400</a:t>
                          </a:r>
                          <a:endParaRPr lang="en-US" sz="1200" b="1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BA" sz="1200" b="1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2.672</a:t>
                          </a:r>
                          <a:endParaRPr lang="en-US" sz="1200" b="1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BA" sz="1200" b="1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2.737</a:t>
                          </a:r>
                          <a:endParaRPr lang="en-US" sz="1200" b="1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endParaRPr lang="en-US" sz="12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endParaRPr lang="en-US" sz="12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endParaRPr lang="en-US" sz="12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795048105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6" name="Table 5">
                <a:extLst>
                  <a:ext uri="{FF2B5EF4-FFF2-40B4-BE49-F238E27FC236}">
                    <a16:creationId xmlns:a16="http://schemas.microsoft.com/office/drawing/2014/main" xmlns="" id="{BD3C5E27-0B30-4E73-B4A0-704008E6DF47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xmlns="" val="2745442728"/>
                  </p:ext>
                </p:extLst>
              </p:nvPr>
            </p:nvGraphicFramePr>
            <p:xfrm>
              <a:off x="467591" y="917770"/>
              <a:ext cx="7239000" cy="1668987"/>
            </p:xfrm>
            <a:graphic>
              <a:graphicData uri="http://schemas.openxmlformats.org/drawingml/2006/table">
                <a:tbl>
                  <a:tblPr>
                    <a:tableStyleId>{B057B260-235A-4DA7-9D08-349C70A2B37C}</a:tableStyleId>
                  </a:tblPr>
                  <a:tblGrid>
                    <a:gridCol w="707525">
                      <a:extLst>
                        <a:ext uri="{9D8B030D-6E8A-4147-A177-3AD203B41FA5}">
                          <a16:colId xmlns:a16="http://schemas.microsoft.com/office/drawing/2014/main" xmlns="" val="637800604"/>
                        </a:ext>
                      </a:extLst>
                    </a:gridCol>
                    <a:gridCol w="666777">
                      <a:extLst>
                        <a:ext uri="{9D8B030D-6E8A-4147-A177-3AD203B41FA5}">
                          <a16:colId xmlns:a16="http://schemas.microsoft.com/office/drawing/2014/main" xmlns="" val="2194203628"/>
                        </a:ext>
                      </a:extLst>
                    </a:gridCol>
                    <a:gridCol w="764252">
                      <a:extLst>
                        <a:ext uri="{9D8B030D-6E8A-4147-A177-3AD203B41FA5}">
                          <a16:colId xmlns:a16="http://schemas.microsoft.com/office/drawing/2014/main" xmlns="" val="2377738004"/>
                        </a:ext>
                      </a:extLst>
                    </a:gridCol>
                    <a:gridCol w="887348">
                      <a:extLst>
                        <a:ext uri="{9D8B030D-6E8A-4147-A177-3AD203B41FA5}">
                          <a16:colId xmlns:a16="http://schemas.microsoft.com/office/drawing/2014/main" xmlns="" val="2807655977"/>
                        </a:ext>
                      </a:extLst>
                    </a:gridCol>
                    <a:gridCol w="796290">
                      <a:extLst>
                        <a:ext uri="{9D8B030D-6E8A-4147-A177-3AD203B41FA5}">
                          <a16:colId xmlns:a16="http://schemas.microsoft.com/office/drawing/2014/main" xmlns="" val="299051375"/>
                        </a:ext>
                      </a:extLst>
                    </a:gridCol>
                    <a:gridCol w="557403">
                      <a:extLst>
                        <a:ext uri="{9D8B030D-6E8A-4147-A177-3AD203B41FA5}">
                          <a16:colId xmlns:a16="http://schemas.microsoft.com/office/drawing/2014/main" xmlns="" val="745085199"/>
                        </a:ext>
                      </a:extLst>
                    </a:gridCol>
                    <a:gridCol w="637032">
                      <a:extLst>
                        <a:ext uri="{9D8B030D-6E8A-4147-A177-3AD203B41FA5}">
                          <a16:colId xmlns:a16="http://schemas.microsoft.com/office/drawing/2014/main" xmlns="" val="1292256130"/>
                        </a:ext>
                      </a:extLst>
                    </a:gridCol>
                    <a:gridCol w="709422">
                      <a:extLst>
                        <a:ext uri="{9D8B030D-6E8A-4147-A177-3AD203B41FA5}">
                          <a16:colId xmlns:a16="http://schemas.microsoft.com/office/drawing/2014/main" xmlns="" val="3843702360"/>
                        </a:ext>
                      </a:extLst>
                    </a:gridCol>
                    <a:gridCol w="716661">
                      <a:extLst>
                        <a:ext uri="{9D8B030D-6E8A-4147-A177-3AD203B41FA5}">
                          <a16:colId xmlns:a16="http://schemas.microsoft.com/office/drawing/2014/main" xmlns="" val="1546341723"/>
                        </a:ext>
                      </a:extLst>
                    </a:gridCol>
                    <a:gridCol w="796290">
                      <a:extLst>
                        <a:ext uri="{9D8B030D-6E8A-4147-A177-3AD203B41FA5}">
                          <a16:colId xmlns:a16="http://schemas.microsoft.com/office/drawing/2014/main" xmlns="" val="2139685727"/>
                        </a:ext>
                      </a:extLst>
                    </a:gridCol>
                  </a:tblGrid>
                  <a:tr h="387879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CS" sz="1200" b="1" i="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Pogon</a:t>
                          </a:r>
                          <a:endParaRPr lang="en-US" sz="1200" b="1" i="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CS" sz="1200" b="1" i="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t0</a:t>
                          </a:r>
                          <a:endParaRPr lang="en-US" sz="1200" b="1" i="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BA" sz="1200" b="1" i="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t1</a:t>
                          </a:r>
                          <a:endParaRPr lang="en-US" sz="1200" b="1" i="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BA" sz="1200" b="1" i="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T0</a:t>
                          </a:r>
                          <a:endParaRPr lang="en-US" sz="1200" b="1" i="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BA" sz="1200" b="1" i="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T1</a:t>
                          </a:r>
                          <a:endParaRPr lang="en-US" sz="1200" b="1" i="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BA" sz="1200" b="1" i="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q0</a:t>
                          </a:r>
                          <a:endParaRPr lang="en-US" sz="1200" b="1" i="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BA" sz="1200" b="1" i="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q1</a:t>
                          </a:r>
                          <a:endParaRPr lang="en-US" sz="1200" b="1" i="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endParaRPr lang="sr-Latn-RS"/>
                        </a:p>
                      </a:txBody>
                      <a:tcPr marL="68580" marR="68580" marT="0" marB="0" anchor="ctr">
                        <a:blipFill>
                          <a:blip r:embed="rId2"/>
                          <a:stretch>
                            <a:fillRect l="-711207" t="-1563" r="-215517" b="-33125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sr-Latn-RS"/>
                        </a:p>
                      </a:txBody>
                      <a:tcPr marL="68580" marR="68580" marT="0" marB="0" anchor="ctr">
                        <a:blipFill>
                          <a:blip r:embed="rId2"/>
                          <a:stretch>
                            <a:fillRect l="-797458" t="-1563" r="-111864" b="-33125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sr-Latn-RS"/>
                        </a:p>
                      </a:txBody>
                      <a:tcPr marL="68580" marR="68580" marT="0" marB="0" anchor="ctr">
                        <a:blipFill>
                          <a:blip r:embed="rId2"/>
                          <a:stretch>
                            <a:fillRect l="-808397" t="-1563" r="-763" b="-33125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xmlns="" val="1154752086"/>
                      </a:ext>
                    </a:extLst>
                  </a:tr>
                  <a:tr h="272621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CS" sz="120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A</a:t>
                          </a:r>
                          <a:endParaRPr lang="en-US" sz="120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CS" sz="12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195</a:t>
                          </a:r>
                          <a:endParaRPr lang="en-US" sz="12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CS" sz="12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175</a:t>
                          </a:r>
                          <a:endParaRPr lang="en-US" sz="12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CS" sz="12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159</a:t>
                          </a:r>
                          <a:r>
                            <a:rPr lang="sr-Cyrl-CS" sz="12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.</a:t>
                          </a:r>
                          <a:r>
                            <a:rPr lang="sr-Latn-CS" sz="12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000</a:t>
                          </a:r>
                          <a:endParaRPr lang="en-US" sz="12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CS" sz="120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168</a:t>
                          </a:r>
                          <a:r>
                            <a:rPr lang="sr-Cyrl-CS" sz="120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.</a:t>
                          </a:r>
                          <a:r>
                            <a:rPr lang="sr-Latn-CS" sz="120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900</a:t>
                          </a:r>
                          <a:endParaRPr lang="en-US" sz="120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BA" sz="12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815</a:t>
                          </a:r>
                          <a:endParaRPr lang="en-US" sz="12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BA" sz="12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965</a:t>
                          </a:r>
                          <a:endParaRPr lang="en-US" sz="12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BA" sz="12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0,0057</a:t>
                          </a:r>
                          <a:endParaRPr lang="en-US" sz="12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BA" sz="12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0,0051</a:t>
                          </a:r>
                          <a:endParaRPr lang="en-US" sz="12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BA" sz="1200" b="1" dirty="0">
                              <a:solidFill>
                                <a:srgbClr val="00B050"/>
                              </a:solidFill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111,4</a:t>
                          </a:r>
                          <a:endParaRPr lang="en-US" sz="1200" b="1" dirty="0">
                            <a:solidFill>
                              <a:srgbClr val="00B050"/>
                            </a:solidFill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xmlns="" val="3205417404"/>
                      </a:ext>
                    </a:extLst>
                  </a:tr>
                  <a:tr h="310304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CS" sz="120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B</a:t>
                          </a:r>
                          <a:endParaRPr lang="en-US" sz="120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CS" sz="120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185</a:t>
                          </a:r>
                          <a:endParaRPr lang="en-US" sz="120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CS" sz="12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185</a:t>
                          </a:r>
                          <a:endParaRPr lang="en-US" sz="12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CS" sz="12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168</a:t>
                          </a:r>
                          <a:r>
                            <a:rPr lang="sr-Cyrl-CS" sz="12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.</a:t>
                          </a:r>
                          <a:r>
                            <a:rPr lang="sr-Latn-CS" sz="12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000</a:t>
                          </a:r>
                          <a:endParaRPr lang="en-US" sz="12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CS" sz="12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165</a:t>
                          </a:r>
                          <a:r>
                            <a:rPr lang="sr-Cyrl-CS" sz="12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.</a:t>
                          </a:r>
                          <a:r>
                            <a:rPr lang="sr-Latn-CS" sz="12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000</a:t>
                          </a:r>
                          <a:endParaRPr lang="en-US" sz="12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BA" sz="12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908</a:t>
                          </a:r>
                          <a:endParaRPr lang="en-US" sz="12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BA" sz="12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892</a:t>
                          </a:r>
                          <a:endParaRPr lang="en-US" sz="12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BA" sz="12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0,0054</a:t>
                          </a:r>
                          <a:endParaRPr lang="en-US" sz="12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BA" sz="12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0,0054</a:t>
                          </a:r>
                          <a:endParaRPr lang="en-US" sz="12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BA" sz="1200" b="1" dirty="0">
                              <a:solidFill>
                                <a:srgbClr val="00B050"/>
                              </a:solidFill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100</a:t>
                          </a:r>
                          <a:endParaRPr lang="en-US" sz="1200" b="1" dirty="0">
                            <a:solidFill>
                              <a:srgbClr val="00B050"/>
                            </a:solidFill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xmlns="" val="2646748990"/>
                      </a:ext>
                    </a:extLst>
                  </a:tr>
                  <a:tr h="310304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en-US" sz="12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C</a:t>
                          </a: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CS" sz="12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178</a:t>
                          </a:r>
                          <a:endParaRPr lang="en-US" sz="12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CS" sz="12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188</a:t>
                          </a:r>
                          <a:endParaRPr lang="en-US" sz="12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CS" sz="12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169</a:t>
                          </a:r>
                          <a:r>
                            <a:rPr lang="sr-Cyrl-CS" sz="12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.</a:t>
                          </a:r>
                          <a:r>
                            <a:rPr lang="sr-Latn-CS" sz="12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000</a:t>
                          </a:r>
                          <a:endParaRPr lang="en-US" sz="12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CS" sz="12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165</a:t>
                          </a:r>
                          <a:r>
                            <a:rPr lang="sr-Cyrl-CS" sz="12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.</a:t>
                          </a:r>
                          <a:r>
                            <a:rPr lang="sr-Latn-CS" sz="12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500</a:t>
                          </a:r>
                          <a:endParaRPr lang="en-US" sz="12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BA" sz="12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949</a:t>
                          </a:r>
                          <a:endParaRPr lang="en-US" sz="12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BA" sz="12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880</a:t>
                          </a:r>
                          <a:endParaRPr lang="en-US" sz="12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BA" sz="12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0,0053</a:t>
                          </a:r>
                          <a:endParaRPr lang="en-US" sz="12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BA" sz="12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0,0056</a:t>
                          </a:r>
                          <a:endParaRPr lang="en-US" sz="12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BA" sz="1200" b="1" dirty="0">
                              <a:solidFill>
                                <a:srgbClr val="00B050"/>
                              </a:solidFill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94,7</a:t>
                          </a:r>
                          <a:endParaRPr lang="en-US" sz="1200" b="1" dirty="0">
                            <a:solidFill>
                              <a:srgbClr val="00B050"/>
                            </a:solidFill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xmlns="" val="2672591973"/>
                      </a:ext>
                    </a:extLst>
                  </a:tr>
                  <a:tr h="387879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el-GR" sz="1200" b="1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Σ</a:t>
                          </a:r>
                          <a:endParaRPr lang="en-US" sz="1200" b="1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endParaRPr lang="en-US" sz="12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endParaRPr lang="en-US" sz="12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BA" sz="1200" b="1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496.000</a:t>
                          </a:r>
                          <a:endParaRPr lang="en-US" sz="1200" b="1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BA" sz="1200" b="1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499.400</a:t>
                          </a:r>
                          <a:endParaRPr lang="en-US" sz="1200" b="1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BA" sz="1200" b="1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2.672</a:t>
                          </a:r>
                          <a:endParaRPr lang="en-US" sz="1200" b="1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BA" sz="1200" b="1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2.737</a:t>
                          </a:r>
                          <a:endParaRPr lang="en-US" sz="1200" b="1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endParaRPr lang="en-US" sz="12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endParaRPr lang="en-US" sz="12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endParaRPr lang="en-US" sz="12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xmlns="" val="3795048105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719AA0E4-5674-4953-BF5E-C45D4F3DA9DF}"/>
              </a:ext>
            </a:extLst>
          </p:cNvPr>
          <p:cNvSpPr txBox="1"/>
          <p:nvPr/>
        </p:nvSpPr>
        <p:spPr>
          <a:xfrm>
            <a:off x="457200" y="285750"/>
            <a:ext cx="4953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lphaLcParenR"/>
            </a:pPr>
            <a:r>
              <a:rPr lang="sr-Latn-BA" sz="16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Individualni indeksi produktivnosti</a:t>
            </a:r>
          </a:p>
          <a:p>
            <a:endParaRPr lang="en-US" sz="1600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10" name="Object 9">
                <a:extLst>
                  <a:ext uri="{FF2B5EF4-FFF2-40B4-BE49-F238E27FC236}">
                    <a16:creationId xmlns:a16="http://schemas.microsoft.com/office/drawing/2014/main" id="{E4775D49-6431-49B8-96CC-95F5C57BFADB}"/>
                  </a:ext>
                </a:extLst>
              </p:cNvPr>
              <p:cNvSpPr txBox="1"/>
              <p:nvPr/>
            </p:nvSpPr>
            <p:spPr bwMode="auto">
              <a:xfrm>
                <a:off x="4149436" y="214349"/>
                <a:ext cx="1508126" cy="584775"/>
              </a:xfrm>
              <a:prstGeom prst="rect">
                <a:avLst/>
              </a:prstGeom>
              <a:noFill/>
            </p:spPr>
            <p:txBody>
              <a:bodyPr>
                <a:normAutofit fontScale="92500"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𝑝𝑟</m:t>
                          </m:r>
                        </m:sub>
                      </m:sSub>
                      <m:r>
                        <a:rPr 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  <m:sub>
                              <m:r>
                                <a:rPr lang="en-U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den>
                      </m:f>
                      <m:r>
                        <a:rPr 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:</m:t>
                      </m:r>
                      <m:f>
                        <m:fPr>
                          <m:ctrlPr>
                            <a:rPr 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  <m:sub>
                              <m:r>
                                <a:rPr lang="en-U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den>
                      </m:f>
                      <m:r>
                        <a:rPr lang="sr-Latn-BA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∗100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10" name="Object 9">
                <a:extLst>
                  <a:ext uri="{FF2B5EF4-FFF2-40B4-BE49-F238E27FC236}">
                    <a16:creationId xmlns:a16="http://schemas.microsoft.com/office/drawing/2014/main" xmlns="" id="{E4775D49-6431-49B8-96CC-95F5C57BFAD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149436" y="214349"/>
                <a:ext cx="1508126" cy="58477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r-Latn-B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98087B28-7831-4F4C-8435-31D8FBE11EA6}"/>
              </a:ext>
            </a:extLst>
          </p:cNvPr>
          <p:cNvSpPr txBox="1"/>
          <p:nvPr/>
        </p:nvSpPr>
        <p:spPr>
          <a:xfrm>
            <a:off x="609600" y="2800350"/>
            <a:ext cx="7010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6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b) </a:t>
            </a:r>
            <a:r>
              <a:rPr lang="sr-Latn-CS" sz="1600" dirty="0">
                <a:latin typeface="Source Sans Pro" panose="020B0503030403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G</a:t>
            </a:r>
            <a:r>
              <a:rPr lang="sr-Latn-CS" sz="1600" dirty="0">
                <a:effectLst/>
                <a:latin typeface="Source Sans Pro" panose="020B0503030403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rupni indeksi produktivnosti rada promjenjivog sastava proizvodnje</a:t>
            </a:r>
            <a:r>
              <a:rPr lang="sr-Latn-BA" sz="16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 </a:t>
            </a:r>
            <a:endParaRPr lang="en-US" sz="1600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14" name="Object 13">
                <a:extLst>
                  <a:ext uri="{FF2B5EF4-FFF2-40B4-BE49-F238E27FC236}">
                    <a16:creationId xmlns:a16="http://schemas.microsoft.com/office/drawing/2014/main" id="{70C17F56-4B6D-4D75-B2A5-A3CDA7928A5A}"/>
                  </a:ext>
                </a:extLst>
              </p:cNvPr>
              <p:cNvSpPr txBox="1"/>
              <p:nvPr/>
            </p:nvSpPr>
            <p:spPr bwMode="auto">
              <a:xfrm>
                <a:off x="609600" y="3257550"/>
                <a:ext cx="4800600" cy="1029786"/>
              </a:xfrm>
              <a:prstGeom prst="rect">
                <a:avLst/>
              </a:prstGeom>
              <a:noFill/>
            </p:spPr>
            <p:txBody>
              <a:bodyPr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>
                            <m:fPr>
                              <m:ctrlPr>
                                <a:rPr lang="en-U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nary>
                                <m:naryPr>
                                  <m:chr m:val="∑"/>
                                  <m:subHide m:val="on"/>
                                  <m:supHide m:val="on"/>
                                  <m:ctrlPr>
                                    <a:rPr lang="en-US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/>
                                <m:sup/>
                                <m:e>
                                  <m:sSub>
                                    <m:sSubPr>
                                      <m:ctrlPr>
                                        <a:rPr lang="en-US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𝑇</m:t>
                                      </m:r>
                                    </m:e>
                                    <m:sub>
                                      <m:r>
                                        <a:rPr lang="en-US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</m:e>
                              </m:nary>
                            </m:num>
                            <m:den>
                              <m:nary>
                                <m:naryPr>
                                  <m:chr m:val="∑"/>
                                  <m:subHide m:val="on"/>
                                  <m:supHide m:val="on"/>
                                  <m:ctrlPr>
                                    <a:rPr lang="en-US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/>
                                <m:sup/>
                                <m:e>
                                  <m:sSub>
                                    <m:sSubPr>
                                      <m:ctrlPr>
                                        <a:rPr lang="en-US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𝑞</m:t>
                                      </m:r>
                                    </m:e>
                                    <m:sub>
                                      <m:r>
                                        <a:rPr lang="en-US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</m:e>
                              </m:nary>
                            </m:den>
                          </m:f>
                        </m:num>
                        <m:den>
                          <m:f>
                            <m:fPr>
                              <m:ctrlPr>
                                <a:rPr lang="en-U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nary>
                                <m:naryPr>
                                  <m:chr m:val="∑"/>
                                  <m:subHide m:val="on"/>
                                  <m:supHide m:val="on"/>
                                  <m:ctrlPr>
                                    <a:rPr lang="en-US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/>
                                <m:sup/>
                                <m:e>
                                  <m:sSub>
                                    <m:sSubPr>
                                      <m:ctrlPr>
                                        <a:rPr lang="en-US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𝑇</m:t>
                                      </m:r>
                                    </m:e>
                                    <m:sub>
                                      <m:r>
                                        <a:rPr lang="en-US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0</m:t>
                                      </m:r>
                                    </m:sub>
                                  </m:sSub>
                                </m:e>
                              </m:nary>
                            </m:num>
                            <m:den>
                              <m:nary>
                                <m:naryPr>
                                  <m:chr m:val="∑"/>
                                  <m:subHide m:val="on"/>
                                  <m:supHide m:val="on"/>
                                  <m:ctrlPr>
                                    <a:rPr lang="en-US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/>
                                <m:sup/>
                                <m:e>
                                  <m:sSub>
                                    <m:sSubPr>
                                      <m:ctrlPr>
                                        <a:rPr lang="en-US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𝑞</m:t>
                                      </m:r>
                                    </m:e>
                                    <m:sub>
                                      <m:r>
                                        <a:rPr lang="en-US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0</m:t>
                                      </m:r>
                                    </m:sub>
                                  </m:sSub>
                                </m:e>
                              </m:nary>
                            </m:den>
                          </m:f>
                        </m:den>
                      </m:f>
                      <m:r>
                        <a:rPr 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⋅100=</m:t>
                      </m:r>
                      <m:f>
                        <m:fPr>
                          <m:ctrlPr>
                            <a:rPr 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>
                            <m:fPr>
                              <m:ctrlPr>
                                <a:rPr lang="en-U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499.400</m:t>
                              </m:r>
                            </m:num>
                            <m:den>
                              <m:r>
                                <a:rPr lang="sr-Latn-BA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2.737</m:t>
                              </m:r>
                            </m:den>
                          </m:f>
                        </m:num>
                        <m:den>
                          <m:f>
                            <m:fPr>
                              <m:ctrlPr>
                                <a:rPr lang="en-U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496.000</m:t>
                              </m:r>
                            </m:num>
                            <m:den>
                              <m:r>
                                <a:rPr lang="sr-Latn-BA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2.672</m:t>
                              </m:r>
                            </m:den>
                          </m:f>
                        </m:den>
                      </m:f>
                      <m:r>
                        <a:rPr 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⋅100=</m:t>
                      </m:r>
                      <m:f>
                        <m:fPr>
                          <m:ctrlPr>
                            <a:rPr 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182,44</m:t>
                          </m:r>
                        </m:num>
                        <m:den>
                          <m:r>
                            <a:rPr lang="sr-Latn-BA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185,56</m:t>
                          </m:r>
                        </m:den>
                      </m:f>
                      <m:r>
                        <a:rPr 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⋅100</m:t>
                      </m:r>
                      <m:r>
                        <a:rPr lang="sr-Latn-BA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1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𝟗𝟖</m:t>
                      </m:r>
                      <m:r>
                        <a:rPr lang="sr-Latn-BA" b="1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b="1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𝟑𝟐</m:t>
                      </m:r>
                    </m:oMath>
                  </m:oMathPara>
                </a14:m>
                <a:endParaRPr lang="en-US" b="1" dirty="0"/>
              </a:p>
            </p:txBody>
          </p:sp>
        </mc:Choice>
        <mc:Fallback>
          <p:sp>
            <p:nvSpPr>
              <p:cNvPr id="14" name="Object 13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70C17F56-4B6D-4D75-B2A5-A3CDA7928A5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09600" y="3257550"/>
                <a:ext cx="4800600" cy="102978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r-Latn-B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xmlns="" val="10720095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FDBE37A2-0270-43B7-95D2-D5D465FBA8AB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13</a:t>
            </a:fld>
            <a:endParaRPr lang="en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064E923-0B25-4E7B-B958-202D04CF2527}"/>
              </a:ext>
            </a:extLst>
          </p:cNvPr>
          <p:cNvSpPr txBox="1"/>
          <p:nvPr/>
        </p:nvSpPr>
        <p:spPr>
          <a:xfrm>
            <a:off x="304800" y="285750"/>
            <a:ext cx="7924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CS" sz="1600" dirty="0">
                <a:latin typeface="Source Sans Pro" panose="020B0503030403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c) G</a:t>
            </a:r>
            <a:r>
              <a:rPr lang="sr-Latn-CS" sz="1600" dirty="0">
                <a:effectLst/>
                <a:latin typeface="Source Sans Pro" panose="020B0503030403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rupni indeks produktivnosti rada postojanog sastava proizvodnje sa ponderima iz baznog perioda</a:t>
            </a:r>
            <a:endParaRPr lang="en-US" sz="1600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7" name="Object 6">
                <a:extLst>
                  <a:ext uri="{FF2B5EF4-FFF2-40B4-BE49-F238E27FC236}">
                    <a16:creationId xmlns:a16="http://schemas.microsoft.com/office/drawing/2014/main" id="{85EB67BA-CD0C-4D0F-A5AD-77EBD87B6D1F}"/>
                  </a:ext>
                </a:extLst>
              </p:cNvPr>
              <p:cNvSpPr txBox="1"/>
              <p:nvPr/>
            </p:nvSpPr>
            <p:spPr bwMode="auto">
              <a:xfrm>
                <a:off x="304800" y="1047750"/>
                <a:ext cx="7620000" cy="914400"/>
              </a:xfrm>
              <a:prstGeom prst="rect">
                <a:avLst/>
              </a:prstGeom>
              <a:noFill/>
            </p:spPr>
            <p:txBody>
              <a:bodyPr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nary>
                            <m:naryPr>
                              <m:chr m:val="∑"/>
                              <m:subHide m:val="on"/>
                              <m:supHide m:val="on"/>
                              <m:ctrlPr>
                                <a:rPr lang="en-U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sSub>
                                <m:sSubPr>
                                  <m:ctrlPr>
                                    <a:rPr lang="en-US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𝑇</m:t>
                                  </m:r>
                                </m:e>
                                <m:sub>
                                  <m:r>
                                    <a:rPr lang="en-US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sub>
                              </m:sSub>
                              <m:f>
                                <m:fPr>
                                  <m:ctrlPr>
                                    <a:rPr lang="en-US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en-US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e>
                                    <m:sub>
                                      <m:r>
                                        <a:rPr lang="en-US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</m:num>
                                <m:den>
                                  <m:sSub>
                                    <m:sSubPr>
                                      <m:ctrlPr>
                                        <a:rPr lang="en-US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e>
                                    <m:sub>
                                      <m:r>
                                        <a:rPr lang="en-US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0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nary>
                        </m:num>
                        <m:den>
                          <m:nary>
                            <m:naryPr>
                              <m:chr m:val="∑"/>
                              <m:subHide m:val="on"/>
                              <m:supHide m:val="on"/>
                              <m:ctrlPr>
                                <a:rPr lang="en-U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sSub>
                                <m:sSubPr>
                                  <m:ctrlPr>
                                    <a:rPr lang="en-US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𝑇</m:t>
                                  </m:r>
                                </m:e>
                                <m:sub>
                                  <m:r>
                                    <a:rPr lang="en-US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sub>
                              </m:sSub>
                            </m:e>
                          </m:nary>
                        </m:den>
                      </m:f>
                      <m:r>
                        <a:rPr 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⋅100=</m:t>
                      </m:r>
                      <m:f>
                        <m:fPr>
                          <m:ctrlPr>
                            <a:rPr 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nary>
                            <m:naryPr>
                              <m:chr m:val="∑"/>
                              <m:subHide m:val="on"/>
                              <m:supHide m:val="on"/>
                              <m:ctrlPr>
                                <a:rPr lang="en-U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sSub>
                                <m:sSubPr>
                                  <m:ctrlPr>
                                    <a:rPr lang="en-US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𝑞</m:t>
                                  </m:r>
                                </m:e>
                                <m:sub>
                                  <m:r>
                                    <a:rPr lang="en-US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US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  <m:sub>
                                  <m:r>
                                    <a:rPr lang="en-US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</m:nary>
                        </m:num>
                        <m:den>
                          <m:nary>
                            <m:naryPr>
                              <m:chr m:val="∑"/>
                              <m:subHide m:val="on"/>
                              <m:supHide m:val="on"/>
                              <m:ctrlPr>
                                <a:rPr lang="en-U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sSub>
                                <m:sSubPr>
                                  <m:ctrlPr>
                                    <a:rPr lang="en-US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𝑞</m:t>
                                  </m:r>
                                </m:e>
                                <m:sub>
                                  <m:r>
                                    <a:rPr lang="en-US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US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  <m:sub>
                                  <m:r>
                                    <a:rPr lang="en-US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sub>
                              </m:sSub>
                            </m:e>
                          </m:nary>
                        </m:den>
                      </m:f>
                      <m:r>
                        <a:rPr 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⋅100</m:t>
                      </m:r>
                      <m:r>
                        <a:rPr lang="sr-Latn-BA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489.187</m:t>
                          </m:r>
                        </m:num>
                        <m:den>
                          <m:r>
                            <a:rPr lang="sr-Latn-BA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496.000</m:t>
                          </m:r>
                        </m:den>
                      </m:f>
                      <m:r>
                        <a:rPr lang="sr-Latn-BA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∙100=</m:t>
                      </m:r>
                      <m:r>
                        <a:rPr lang="sr-Latn-BA" b="1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𝟗𝟖</m:t>
                      </m:r>
                      <m:r>
                        <a:rPr lang="sr-Latn-BA" b="1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Latn-BA" b="1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𝟔𝟑</m:t>
                      </m:r>
                    </m:oMath>
                  </m:oMathPara>
                </a14:m>
                <a:endParaRPr lang="en-US" b="1" dirty="0"/>
              </a:p>
            </p:txBody>
          </p:sp>
        </mc:Choice>
        <mc:Fallback>
          <p:sp>
            <p:nvSpPr>
              <p:cNvPr id="7" name="Object 6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85EB67BA-CD0C-4D0F-A5AD-77EBD87B6D1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04800" y="1047750"/>
                <a:ext cx="7620000" cy="91440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12AE40E1-B0E9-44E7-A4D8-3383FBFFF469}"/>
              </a:ext>
            </a:extLst>
          </p:cNvPr>
          <p:cNvSpPr txBox="1"/>
          <p:nvPr/>
        </p:nvSpPr>
        <p:spPr>
          <a:xfrm>
            <a:off x="304800" y="2139375"/>
            <a:ext cx="7924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6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d)</a:t>
            </a:r>
            <a:r>
              <a:rPr lang="sr-Latn-CS" sz="1600" dirty="0">
                <a:effectLst/>
                <a:latin typeface="Source Sans Pro" panose="020B0503030403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 Indeks uticaja strukturnih promjena u proizvodnji na promjene produktivnosti rada.</a:t>
            </a:r>
            <a:r>
              <a:rPr lang="sr-Latn-BA" sz="16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 </a:t>
            </a:r>
            <a:endParaRPr lang="en-US" sz="1600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11" name="Object 10">
                <a:extLst>
                  <a:ext uri="{FF2B5EF4-FFF2-40B4-BE49-F238E27FC236}">
                    <a16:creationId xmlns:a16="http://schemas.microsoft.com/office/drawing/2014/main" id="{6A2936D3-EA04-4C4C-93EB-F2022BAFFF04}"/>
                  </a:ext>
                </a:extLst>
              </p:cNvPr>
              <p:cNvSpPr txBox="1"/>
              <p:nvPr/>
            </p:nvSpPr>
            <p:spPr bwMode="auto">
              <a:xfrm>
                <a:off x="332935" y="2800350"/>
                <a:ext cx="3935437" cy="1006475"/>
              </a:xfrm>
              <a:prstGeom prst="rect">
                <a:avLst/>
              </a:prstGeom>
              <a:noFill/>
            </p:spPr>
            <p:txBody>
              <a:bodyPr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𝑠𝑝</m:t>
                          </m:r>
                        </m:sub>
                      </m:sSub>
                      <m:r>
                        <a:rPr 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𝐼</m:t>
                              </m:r>
                            </m:e>
                            <m:sub>
                              <m:r>
                                <a:rPr lang="en-U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𝐼</m:t>
                              </m:r>
                            </m:e>
                            <m:sub>
                              <m:r>
                                <a:rPr lang="en-U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den>
                      </m:f>
                      <m:r>
                        <a:rPr 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⋅100=</m:t>
                      </m:r>
                      <m:f>
                        <m:fPr>
                          <m:ctrlPr>
                            <a:rPr 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98,32</m:t>
                          </m:r>
                        </m:num>
                        <m:den>
                          <m:r>
                            <a:rPr lang="sr-Latn-BA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98,63</m:t>
                          </m:r>
                        </m:den>
                      </m:f>
                      <m:r>
                        <a:rPr 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⋅100</m:t>
                      </m:r>
                      <m:r>
                        <a:rPr lang="sr-Latn-BA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1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𝟗𝟗</m:t>
                      </m:r>
                      <m:r>
                        <a:rPr lang="sr-Latn-BA" b="1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b="1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𝟔𝟗</m:t>
                      </m:r>
                    </m:oMath>
                  </m:oMathPara>
                </a14:m>
                <a:endParaRPr lang="en-US" b="1" dirty="0"/>
              </a:p>
            </p:txBody>
          </p:sp>
        </mc:Choice>
        <mc:Fallback>
          <p:sp>
            <p:nvSpPr>
              <p:cNvPr id="11" name="Object 10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6A2936D3-EA04-4C4C-93EB-F2022BAFFF0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32935" y="2800350"/>
                <a:ext cx="3935437" cy="100647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xmlns="" val="11287564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Latn-BA" dirty="0">
                <a:latin typeface="Segoe UI Black" pitchFamily="34" charset="0"/>
                <a:ea typeface="Segoe UI Black" pitchFamily="34" charset="0"/>
              </a:rPr>
              <a:t>Hvala na pažnji!</a:t>
            </a:r>
            <a:endParaRPr lang="en-US" dirty="0">
              <a:latin typeface="Segoe UI Black" pitchFamily="34" charset="0"/>
              <a:ea typeface="Segoe UI Black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D8DEDEB-7334-4E8C-88A4-289612F219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3100" y="5568"/>
            <a:ext cx="6996600" cy="715800"/>
          </a:xfrm>
        </p:spPr>
        <p:txBody>
          <a:bodyPr/>
          <a:lstStyle/>
          <a:p>
            <a:r>
              <a:rPr lang="sr-Latn-BA" dirty="0"/>
              <a:t>Formule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6CE61DE7-61D1-4921-A9ED-2A61313DB961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2</a:t>
            </a:fld>
            <a:endParaRPr lang="en"/>
          </a:p>
        </p:txBody>
      </p:sp>
      <p:graphicFrame>
        <p:nvGraphicFramePr>
          <p:cNvPr id="19" name="Object 18">
            <a:extLst>
              <a:ext uri="{FF2B5EF4-FFF2-40B4-BE49-F238E27FC236}">
                <a16:creationId xmlns:a16="http://schemas.microsoft.com/office/drawing/2014/main" xmlns="" id="{B266EC1F-8559-4F51-BDBD-2BFE2493080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3072148197"/>
              </p:ext>
            </p:extLst>
          </p:nvPr>
        </p:nvGraphicFramePr>
        <p:xfrm>
          <a:off x="218946" y="1807121"/>
          <a:ext cx="4339800" cy="1031353"/>
        </p:xfrm>
        <a:graphic>
          <a:graphicData uri="http://schemas.openxmlformats.org/presentationml/2006/ole">
            <p:oleObj spid="_x0000_s1108" r:id="rId3" imgW="4191000" imgH="863600" progId="">
              <p:embed/>
            </p:oleObj>
          </a:graphicData>
        </a:graphic>
      </p:graphicFrame>
      <p:graphicFrame>
        <p:nvGraphicFramePr>
          <p:cNvPr id="20" name="Object 19">
            <a:extLst>
              <a:ext uri="{FF2B5EF4-FFF2-40B4-BE49-F238E27FC236}">
                <a16:creationId xmlns:a16="http://schemas.microsoft.com/office/drawing/2014/main" xmlns="" id="{7922EF38-6966-40E9-83E0-B68C635D645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722925073"/>
              </p:ext>
            </p:extLst>
          </p:nvPr>
        </p:nvGraphicFramePr>
        <p:xfrm>
          <a:off x="550030" y="3377943"/>
          <a:ext cx="1354969" cy="611413"/>
        </p:xfrm>
        <a:graphic>
          <a:graphicData uri="http://schemas.openxmlformats.org/presentationml/2006/ole">
            <p:oleObj spid="_x0000_s1109" r:id="rId4" imgW="761669" imgH="431613" progId="">
              <p:embed/>
            </p:oleObj>
          </a:graphicData>
        </a:graphic>
      </p:graphicFrame>
      <p:graphicFrame>
        <p:nvGraphicFramePr>
          <p:cNvPr id="21" name="Object 20">
            <a:extLst>
              <a:ext uri="{FF2B5EF4-FFF2-40B4-BE49-F238E27FC236}">
                <a16:creationId xmlns:a16="http://schemas.microsoft.com/office/drawing/2014/main" xmlns="" id="{2FFA96C3-BA71-4B08-9629-8A0A1E2FD4A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298772342"/>
              </p:ext>
            </p:extLst>
          </p:nvPr>
        </p:nvGraphicFramePr>
        <p:xfrm>
          <a:off x="525604" y="4017737"/>
          <a:ext cx="1379396" cy="611413"/>
        </p:xfrm>
        <a:graphic>
          <a:graphicData uri="http://schemas.openxmlformats.org/presentationml/2006/ole">
            <p:oleObj spid="_x0000_s1110" r:id="rId5" imgW="698197" imgH="431613" progId="">
              <p:embed/>
            </p:oleObj>
          </a:graphicData>
        </a:graphic>
      </p:graphicFrame>
      <p:graphicFrame>
        <p:nvGraphicFramePr>
          <p:cNvPr id="22" name="Object 21">
            <a:extLst>
              <a:ext uri="{FF2B5EF4-FFF2-40B4-BE49-F238E27FC236}">
                <a16:creationId xmlns:a16="http://schemas.microsoft.com/office/drawing/2014/main" xmlns="" id="{002B4732-63B3-44A9-B8C1-5431DD40B6D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2201103535"/>
              </p:ext>
            </p:extLst>
          </p:nvPr>
        </p:nvGraphicFramePr>
        <p:xfrm>
          <a:off x="4888907" y="1793052"/>
          <a:ext cx="4167251" cy="930844"/>
        </p:xfrm>
        <a:graphic>
          <a:graphicData uri="http://schemas.openxmlformats.org/presentationml/2006/ole">
            <p:oleObj spid="_x0000_s1111" r:id="rId6" imgW="3073400" imgH="685800" progId="">
              <p:embed/>
            </p:oleObj>
          </a:graphicData>
        </a:graphic>
      </p:graphicFrame>
      <p:graphicFrame>
        <p:nvGraphicFramePr>
          <p:cNvPr id="23" name="Object 22">
            <a:extLst>
              <a:ext uri="{FF2B5EF4-FFF2-40B4-BE49-F238E27FC236}">
                <a16:creationId xmlns:a16="http://schemas.microsoft.com/office/drawing/2014/main" xmlns="" id="{4EBA0AFE-E7D9-4A1F-BAA4-2FC31E97676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582510729"/>
              </p:ext>
            </p:extLst>
          </p:nvPr>
        </p:nvGraphicFramePr>
        <p:xfrm>
          <a:off x="4913152" y="3326605"/>
          <a:ext cx="4085375" cy="930845"/>
        </p:xfrm>
        <a:graphic>
          <a:graphicData uri="http://schemas.openxmlformats.org/presentationml/2006/ole">
            <p:oleObj spid="_x0000_s1112" r:id="rId7" imgW="3009900" imgH="685800" progId="">
              <p:embed/>
            </p:oleObj>
          </a:graphicData>
        </a:graphic>
      </p:graphicFrame>
      <p:sp>
        <p:nvSpPr>
          <p:cNvPr id="26" name="Rectangle 21">
            <a:extLst>
              <a:ext uri="{FF2B5EF4-FFF2-40B4-BE49-F238E27FC236}">
                <a16:creationId xmlns:a16="http://schemas.microsoft.com/office/drawing/2014/main" xmlns="" id="{72A677BC-B391-4EE1-9378-707B5CE7C9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7" name="Rectangle 22">
            <a:extLst>
              <a:ext uri="{FF2B5EF4-FFF2-40B4-BE49-F238E27FC236}">
                <a16:creationId xmlns:a16="http://schemas.microsoft.com/office/drawing/2014/main" xmlns="" id="{2492A24C-54A5-4DE5-A687-61CF4FE566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0119" y="3038611"/>
            <a:ext cx="3352800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r-Latn-RS" altLang="en-US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Individualni indeksi produktivnosti rada </a:t>
            </a:r>
            <a:endParaRPr kumimoji="0" lang="sr-Latn-RS" altLang="en-US" sz="1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9" name="Rectangle 24">
            <a:extLst>
              <a:ext uri="{FF2B5EF4-FFF2-40B4-BE49-F238E27FC236}">
                <a16:creationId xmlns:a16="http://schemas.microsoft.com/office/drawing/2014/main" xmlns="" id="{6BD74FFA-5516-43A8-9594-670A731557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70783" y="917265"/>
            <a:ext cx="4085375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r-Latn-RS" altLang="en-US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Grupni indeksi produktivnosti rada:</a:t>
            </a:r>
            <a:endParaRPr kumimoji="0" lang="en-US" altLang="en-US" sz="6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r-Latn-RS" altLang="en-US" sz="12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1. Indeks produktivnosti rada </a:t>
            </a:r>
            <a:r>
              <a:rPr kumimoji="0" lang="sr-Latn-RS" altLang="en-US" sz="1200" b="0" i="1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stalnog</a:t>
            </a:r>
            <a:r>
              <a:rPr kumimoji="0" lang="sr-Latn-RS" altLang="en-US" sz="12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 (postojanog) sastava proizvodnje</a:t>
            </a:r>
            <a:endParaRPr kumimoji="0" lang="en-US" altLang="en-US" sz="600" b="0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sr-Latn-RS" altLang="en-US" sz="1200" dirty="0">
                <a:solidFill>
                  <a:schemeClr val="tx1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  p</a:t>
            </a:r>
            <a:r>
              <a:rPr kumimoji="0" lang="sr-Latn-R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onderi iz </a:t>
            </a:r>
            <a:r>
              <a:rPr kumimoji="0" lang="sr-Latn-RS" altLang="en-US" sz="1200" b="0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baznog</a:t>
            </a:r>
            <a:r>
              <a:rPr kumimoji="0" lang="sr-Latn-R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 perioda</a:t>
            </a:r>
            <a:endParaRPr kumimoji="0" lang="sr-Latn-R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0" name="Rectangle 25">
            <a:extLst>
              <a:ext uri="{FF2B5EF4-FFF2-40B4-BE49-F238E27FC236}">
                <a16:creationId xmlns:a16="http://schemas.microsoft.com/office/drawing/2014/main" xmlns="" id="{7A66F7A1-9396-4CE8-9025-F81C7CF823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05400" y="2960027"/>
            <a:ext cx="2133600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r-Latn-R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ponderi iz </a:t>
            </a:r>
            <a:r>
              <a:rPr kumimoji="0" lang="sr-Latn-RS" altLang="en-US" sz="1200" b="0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tekućeg</a:t>
            </a:r>
            <a:r>
              <a:rPr kumimoji="0" lang="sr-Latn-R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 perioda</a:t>
            </a:r>
            <a:endParaRPr kumimoji="0" lang="sr-Latn-R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3" name="Rectangle 28">
            <a:extLst>
              <a:ext uri="{FF2B5EF4-FFF2-40B4-BE49-F238E27FC236}">
                <a16:creationId xmlns:a16="http://schemas.microsoft.com/office/drawing/2014/main" xmlns="" id="{8651A1A2-DCFF-46A6-9679-C905A7A678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825341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4552864B-DAED-4E75-A264-1D5983477338}"/>
              </a:ext>
            </a:extLst>
          </p:cNvPr>
          <p:cNvSpPr txBox="1"/>
          <p:nvPr/>
        </p:nvSpPr>
        <p:spPr>
          <a:xfrm>
            <a:off x="91305" y="773260"/>
            <a:ext cx="461356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4300" lvl="0" indent="0">
              <a:buNone/>
            </a:pPr>
            <a:r>
              <a:rPr lang="en-US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sr-Latn-BA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znake:</a:t>
            </a:r>
          </a:p>
          <a:p>
            <a:pPr marL="114300" lvl="0" indent="0">
              <a:buNone/>
            </a:pPr>
            <a:r>
              <a:rPr lang="sr-Latn-R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 – ukupno vrijeme proizvodnje</a:t>
            </a:r>
          </a:p>
          <a:p>
            <a:pPr marL="114300" lvl="0" indent="0">
              <a:buNone/>
            </a:pPr>
            <a:r>
              <a:rPr lang="sr-Latn-R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 – broj proizvedenih jednica</a:t>
            </a:r>
          </a:p>
          <a:p>
            <a:pPr marL="114300" lvl="0" indent="0">
              <a:buNone/>
            </a:pPr>
            <a:r>
              <a:rPr lang="sr-Latn-R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 – vrijeme po jedinici proizvoda (prosječno)</a:t>
            </a:r>
          </a:p>
        </p:txBody>
      </p:sp>
    </p:spTree>
    <p:extLst>
      <p:ext uri="{BB962C8B-B14F-4D97-AF65-F5344CB8AC3E}">
        <p14:creationId xmlns:p14="http://schemas.microsoft.com/office/powerpoint/2010/main" xmlns="" val="28595170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E80D37ED-F8BF-4179-BE98-73B5D8295060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3</a:t>
            </a:fld>
            <a:endParaRPr lang="en"/>
          </a:p>
        </p:txBody>
      </p:sp>
      <p:graphicFrame>
        <p:nvGraphicFramePr>
          <p:cNvPr id="6" name="Object 5">
            <a:extLst>
              <a:ext uri="{FF2B5EF4-FFF2-40B4-BE49-F238E27FC236}">
                <a16:creationId xmlns:a16="http://schemas.microsoft.com/office/drawing/2014/main" xmlns="" id="{BEA7CE60-8527-41E3-B627-6E586E72394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1043141820"/>
              </p:ext>
            </p:extLst>
          </p:nvPr>
        </p:nvGraphicFramePr>
        <p:xfrm>
          <a:off x="336550" y="1781175"/>
          <a:ext cx="3702050" cy="1450975"/>
        </p:xfrm>
        <a:graphic>
          <a:graphicData uri="http://schemas.openxmlformats.org/presentationml/2006/ole">
            <p:oleObj spid="_x0000_s2076" r:id="rId3" imgW="2413000" imgH="939800" progId="">
              <p:embed/>
            </p:oleObj>
          </a:graphicData>
        </a:graphic>
      </p:graphicFrame>
      <p:graphicFrame>
        <p:nvGraphicFramePr>
          <p:cNvPr id="7" name="Object 6">
            <a:extLst>
              <a:ext uri="{FF2B5EF4-FFF2-40B4-BE49-F238E27FC236}">
                <a16:creationId xmlns:a16="http://schemas.microsoft.com/office/drawing/2014/main" xmlns="" id="{17D1CCB2-D6EA-4DE7-91F9-313345E4BE6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2399057228"/>
              </p:ext>
            </p:extLst>
          </p:nvPr>
        </p:nvGraphicFramePr>
        <p:xfrm>
          <a:off x="5943599" y="1509435"/>
          <a:ext cx="2667001" cy="1976715"/>
        </p:xfrm>
        <a:graphic>
          <a:graphicData uri="http://schemas.openxmlformats.org/presentationml/2006/ole">
            <p:oleObj spid="_x0000_s2077" r:id="rId4" imgW="1676400" imgH="1384300" progId="">
              <p:embed/>
            </p:oleObj>
          </a:graphicData>
        </a:graphic>
      </p:graphicFrame>
      <p:sp>
        <p:nvSpPr>
          <p:cNvPr id="8" name="Rectangle 3">
            <a:extLst>
              <a:ext uri="{FF2B5EF4-FFF2-40B4-BE49-F238E27FC236}">
                <a16:creationId xmlns:a16="http://schemas.microsoft.com/office/drawing/2014/main" xmlns="" id="{A30FA5E6-7F8B-4C73-8908-F119DCE454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902811"/>
            <a:ext cx="4648200" cy="738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r>
              <a:rPr kumimoji="0" lang="sr-Latn-RS" altLang="en-US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Grupni indeksi produktivnosti rada:</a:t>
            </a:r>
            <a:endParaRPr kumimoji="0" lang="sr-Latn-RS" alt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mbria" panose="02040503050406030204" pitchFamily="18" charset="0"/>
              <a:ea typeface="Times New Roman" panose="02020603050405020304" pitchFamily="18" charset="0"/>
              <a:cs typeface="Tahoma" panose="020B060403050404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r-Latn-RS" altLang="en-US" sz="12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2. Indeks produktivnosti rada </a:t>
            </a:r>
            <a:r>
              <a:rPr kumimoji="0" lang="sr-Latn-RS" altLang="en-US" sz="1200" b="0" i="1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promijenjenog</a:t>
            </a:r>
            <a:r>
              <a:rPr kumimoji="0" lang="sr-Latn-RS" altLang="en-US" sz="12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 sastava proizvodnje</a:t>
            </a:r>
            <a:endParaRPr kumimoji="0" lang="en-US" altLang="en-US" sz="600" b="0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Rectangle 4">
            <a:extLst>
              <a:ext uri="{FF2B5EF4-FFF2-40B4-BE49-F238E27FC236}">
                <a16:creationId xmlns:a16="http://schemas.microsoft.com/office/drawing/2014/main" xmlns="" id="{6FEBD8F0-BE63-48C6-85BF-26C8DEEF5F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67400" y="897196"/>
            <a:ext cx="3048000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r-Latn-RS" altLang="en-US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Indeks uticaja strukturnih promjena</a:t>
            </a:r>
            <a:endParaRPr kumimoji="0" lang="en-US" altLang="en-US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" name="Rectangle 5">
            <a:extLst>
              <a:ext uri="{FF2B5EF4-FFF2-40B4-BE49-F238E27FC236}">
                <a16:creationId xmlns:a16="http://schemas.microsoft.com/office/drawing/2014/main" xmlns="" id="{12331D9A-5244-47CA-B213-D4D2298C45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23215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789301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4</a:t>
            </a:fld>
            <a:endParaRPr lang="en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678900" y="819150"/>
            <a:ext cx="7772400" cy="3505200"/>
          </a:xfrm>
        </p:spPr>
        <p:txBody>
          <a:bodyPr/>
          <a:lstStyle/>
          <a:p>
            <a:pPr marL="114300" lvl="0" indent="0">
              <a:buNone/>
            </a:pPr>
            <a:r>
              <a:rPr lang="en-US" dirty="0" err="1"/>
              <a:t>Proizvodnja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utrošeni</a:t>
            </a:r>
            <a:r>
              <a:rPr lang="en-US" dirty="0"/>
              <a:t> rad u </a:t>
            </a:r>
            <a:r>
              <a:rPr lang="en-US" dirty="0" err="1"/>
              <a:t>četiri</a:t>
            </a:r>
            <a:r>
              <a:rPr lang="en-US" dirty="0"/>
              <a:t> </a:t>
            </a:r>
            <a:r>
              <a:rPr lang="en-US" dirty="0" err="1"/>
              <a:t>pogona</a:t>
            </a:r>
            <a:r>
              <a:rPr lang="en-US" dirty="0"/>
              <a:t> </a:t>
            </a:r>
            <a:r>
              <a:rPr lang="en-US" dirty="0" err="1"/>
              <a:t>jedne</a:t>
            </a:r>
            <a:r>
              <a:rPr lang="en-US" dirty="0"/>
              <a:t> </a:t>
            </a:r>
            <a:r>
              <a:rPr lang="en-US" dirty="0" err="1"/>
              <a:t>tvornice</a:t>
            </a:r>
            <a:r>
              <a:rPr lang="en-US" dirty="0"/>
              <a:t> </a:t>
            </a:r>
            <a:r>
              <a:rPr lang="en-US" dirty="0" err="1"/>
              <a:t>iznosili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:</a:t>
            </a:r>
            <a:endParaRPr lang="sr-Latn-BA" dirty="0"/>
          </a:p>
          <a:p>
            <a:pPr marL="114300" lvl="0" indent="0">
              <a:buNone/>
            </a:pPr>
            <a:endParaRPr lang="sr-Latn-BA" dirty="0"/>
          </a:p>
          <a:p>
            <a:pPr marL="114300" lvl="0" indent="0">
              <a:buNone/>
            </a:pPr>
            <a:endParaRPr lang="sr-Latn-BA" dirty="0"/>
          </a:p>
          <a:p>
            <a:pPr marL="114300" lvl="0" indent="0">
              <a:buNone/>
            </a:pPr>
            <a:endParaRPr lang="sr-Latn-BA" dirty="0"/>
          </a:p>
          <a:p>
            <a:pPr marL="114300" lvl="0" indent="0">
              <a:buNone/>
            </a:pPr>
            <a:endParaRPr lang="sr-Latn-BA" dirty="0"/>
          </a:p>
          <a:p>
            <a:pPr marL="114300" lvl="0" indent="0">
              <a:buNone/>
            </a:pPr>
            <a:endParaRPr lang="sr-Latn-BA" dirty="0"/>
          </a:p>
          <a:p>
            <a:pPr marL="114300" indent="0">
              <a:buNone/>
            </a:pPr>
            <a:endParaRPr lang="sr-Latn-BA" dirty="0"/>
          </a:p>
          <a:p>
            <a:pPr marL="114300" indent="0">
              <a:buNone/>
            </a:pPr>
            <a:r>
              <a:rPr lang="ru-RU" dirty="0"/>
              <a:t>Izračunati indeks uticaja strukturnih promjena u proizvod</a:t>
            </a:r>
            <a:r>
              <a:rPr lang="sr-Cyrl-CS" dirty="0"/>
              <a:t>nj</a:t>
            </a:r>
            <a:r>
              <a:rPr lang="ru-RU" dirty="0"/>
              <a:t>i</a:t>
            </a:r>
            <a:r>
              <a:rPr lang="sr-Latn-BA" dirty="0"/>
              <a:t> na promjene produktivnosti rada u 2004. godini </a:t>
            </a:r>
            <a:r>
              <a:rPr lang="sr-Cyrl-CS" dirty="0"/>
              <a:t>i objasniti značenje dobijenog </a:t>
            </a:r>
            <a:r>
              <a:rPr lang="sr-Cyrl-CS" dirty="0" smtClean="0"/>
              <a:t>rezultata</a:t>
            </a:r>
            <a:r>
              <a:rPr lang="sr-Cyrl-CS" dirty="0"/>
              <a:t>?</a:t>
            </a:r>
            <a:endParaRPr lang="en-US" dirty="0"/>
          </a:p>
          <a:p>
            <a:pPr marL="114300" lvl="0" indent="0">
              <a:buNone/>
            </a:pPr>
            <a:endParaRPr lang="en-US" dirty="0"/>
          </a:p>
          <a:p>
            <a:pPr marL="114300" indent="0">
              <a:buNone/>
            </a:pPr>
            <a:endParaRPr lang="en-US" dirty="0"/>
          </a:p>
          <a:p>
            <a:pPr lvl="0">
              <a:buFont typeface="Wingdings" panose="05000000000000000000" pitchFamily="2" charset="2"/>
              <a:buChar char="q"/>
            </a:pPr>
            <a:endParaRPr lang="sr-Latn-RS" dirty="0"/>
          </a:p>
          <a:p>
            <a:pPr lvl="0">
              <a:buFont typeface="Wingdings" panose="05000000000000000000" pitchFamily="2" charset="2"/>
              <a:buChar char="q"/>
            </a:pPr>
            <a:endParaRPr lang="sr-Latn-RS"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066800" y="0"/>
            <a:ext cx="6996600" cy="715800"/>
          </a:xfrm>
        </p:spPr>
        <p:txBody>
          <a:bodyPr/>
          <a:lstStyle/>
          <a:p>
            <a:r>
              <a:rPr lang="sr-Latn-RS" dirty="0"/>
              <a:t>1. ZADATAK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607827628"/>
              </p:ext>
            </p:extLst>
          </p:nvPr>
        </p:nvGraphicFramePr>
        <p:xfrm>
          <a:off x="990600" y="1581150"/>
          <a:ext cx="6827519" cy="1523999"/>
        </p:xfrm>
        <a:graphic>
          <a:graphicData uri="http://schemas.openxmlformats.org/drawingml/2006/table">
            <a:tbl>
              <a:tblPr>
                <a:tableStyleId>{B057B260-235A-4DA7-9D08-349C70A2B37C}</a:tableStyleId>
              </a:tblPr>
              <a:tblGrid>
                <a:gridCol w="1260751">
                  <a:extLst>
                    <a:ext uri="{9D8B030D-6E8A-4147-A177-3AD203B41FA5}">
                      <a16:colId xmlns:a16="http://schemas.microsoft.com/office/drawing/2014/main" xmlns="" val="2798016008"/>
                    </a:ext>
                  </a:extLst>
                </a:gridCol>
                <a:gridCol w="1444997">
                  <a:extLst>
                    <a:ext uri="{9D8B030D-6E8A-4147-A177-3AD203B41FA5}">
                      <a16:colId xmlns:a16="http://schemas.microsoft.com/office/drawing/2014/main" xmlns="" val="4185528704"/>
                    </a:ext>
                  </a:extLst>
                </a:gridCol>
                <a:gridCol w="1444997">
                  <a:extLst>
                    <a:ext uri="{9D8B030D-6E8A-4147-A177-3AD203B41FA5}">
                      <a16:colId xmlns:a16="http://schemas.microsoft.com/office/drawing/2014/main" xmlns="" val="2644636727"/>
                    </a:ext>
                  </a:extLst>
                </a:gridCol>
                <a:gridCol w="1371447">
                  <a:extLst>
                    <a:ext uri="{9D8B030D-6E8A-4147-A177-3AD203B41FA5}">
                      <a16:colId xmlns:a16="http://schemas.microsoft.com/office/drawing/2014/main" xmlns="" val="617349303"/>
                    </a:ext>
                  </a:extLst>
                </a:gridCol>
                <a:gridCol w="1305327">
                  <a:extLst>
                    <a:ext uri="{9D8B030D-6E8A-4147-A177-3AD203B41FA5}">
                      <a16:colId xmlns:a16="http://schemas.microsoft.com/office/drawing/2014/main" xmlns="" val="2735465329"/>
                    </a:ext>
                  </a:extLst>
                </a:gridCol>
              </a:tblGrid>
              <a:tr h="412124">
                <a:tc rowSpan="2"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300"/>
                        </a:spcAft>
                        <a:tabLst>
                          <a:tab pos="228600" algn="l"/>
                        </a:tabLst>
                      </a:pPr>
                      <a:r>
                        <a:rPr lang="sr-Latn-CS" sz="1200" b="1" dirty="0"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Pogon</a:t>
                      </a:r>
                      <a:endParaRPr lang="en-US" sz="1000" b="1" i="1" dirty="0"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ru-RU" sz="1200" b="1" dirty="0"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Utrošeni radni sati za jedinicu proizvod</a:t>
                      </a:r>
                      <a:r>
                        <a:rPr lang="sr-Cyrl-CS" sz="1200" b="1" dirty="0"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nj</a:t>
                      </a:r>
                      <a:r>
                        <a:rPr lang="ru-RU" sz="1200" b="1" dirty="0"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e</a:t>
                      </a:r>
                      <a:endParaRPr lang="en-US" sz="1200" b="1" dirty="0"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sr-Latn-CS" sz="1200" b="1" dirty="0"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Proizvod</a:t>
                      </a:r>
                      <a:r>
                        <a:rPr lang="sr-Cyrl-CS" sz="1200" b="1" dirty="0"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nj</a:t>
                      </a:r>
                      <a:r>
                        <a:rPr lang="sr-Latn-CS" sz="1200" b="1" dirty="0"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a u tona</a:t>
                      </a:r>
                      <a:r>
                        <a:rPr lang="ru-RU" sz="1200" b="1" dirty="0"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ma</a:t>
                      </a:r>
                      <a:endParaRPr lang="en-US" sz="1200" b="1" dirty="0"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675426869"/>
                  </a:ext>
                </a:extLst>
              </a:tr>
              <a:tr h="20606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sr-Cyrl-CS" sz="1200" b="1" dirty="0"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200</a:t>
                      </a:r>
                      <a:r>
                        <a:rPr lang="sr-Latn-CS" sz="1200" b="1" dirty="0"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0</a:t>
                      </a:r>
                      <a:r>
                        <a:rPr lang="sr-Cyrl-BA" sz="1200" b="1" dirty="0"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.</a:t>
                      </a:r>
                      <a:endParaRPr lang="en-US" sz="1200" b="1" dirty="0"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sr-Cyrl-CS" sz="1200" b="1"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200</a:t>
                      </a:r>
                      <a:r>
                        <a:rPr lang="sr-Latn-CS" sz="1200" b="1"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4</a:t>
                      </a:r>
                      <a:r>
                        <a:rPr lang="sr-Cyrl-BA" sz="1200" b="1"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.</a:t>
                      </a:r>
                      <a:endParaRPr lang="en-US" sz="1200" b="1"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sr-Cyrl-CS" sz="1200" b="1" dirty="0"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200</a:t>
                      </a:r>
                      <a:r>
                        <a:rPr lang="sr-Latn-CS" sz="1200" b="1" dirty="0"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0</a:t>
                      </a:r>
                      <a:r>
                        <a:rPr lang="sr-Cyrl-BA" sz="1200" b="1" dirty="0"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.</a:t>
                      </a:r>
                      <a:endParaRPr lang="en-US" sz="1200" b="1" dirty="0"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sr-Cyrl-CS" sz="1200" b="1" dirty="0"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200</a:t>
                      </a:r>
                      <a:r>
                        <a:rPr lang="sr-Latn-CS" sz="1200" b="1" dirty="0"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4</a:t>
                      </a:r>
                      <a:r>
                        <a:rPr lang="sr-Cyrl-BA" sz="1200" b="1" dirty="0"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.</a:t>
                      </a:r>
                      <a:endParaRPr lang="en-US" sz="1200" b="1" dirty="0"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084213005"/>
                  </a:ext>
                </a:extLst>
              </a:tr>
              <a:tr h="22824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sr-Latn-CS" sz="1200" dirty="0"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A</a:t>
                      </a:r>
                      <a:endParaRPr lang="en-US" sz="1200" dirty="0"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sr-Latn-CS" sz="1200" dirty="0"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1.500</a:t>
                      </a:r>
                      <a:endParaRPr lang="en-US" sz="1200" dirty="0"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sr-Cyrl-CS" sz="1200" dirty="0"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2</a:t>
                      </a:r>
                      <a:r>
                        <a:rPr lang="sr-Latn-CS" sz="1200" dirty="0"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.1</a:t>
                      </a:r>
                      <a:r>
                        <a:rPr lang="sr-Cyrl-CS" sz="1200" dirty="0"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43</a:t>
                      </a:r>
                      <a:endParaRPr lang="en-US" sz="1200" dirty="0"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sr-Cyrl-CS" sz="1200" dirty="0"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4</a:t>
                      </a:r>
                      <a:r>
                        <a:rPr lang="sr-Latn-CS" sz="1200" dirty="0"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.159</a:t>
                      </a:r>
                      <a:endParaRPr lang="en-US" sz="1200" dirty="0"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sr-Latn-CS" sz="1200"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4.300</a:t>
                      </a:r>
                      <a:endParaRPr lang="en-US" sz="1200"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404034792"/>
                  </a:ext>
                </a:extLst>
              </a:tr>
              <a:tr h="22824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sr-Latn-CS" sz="1200"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B</a:t>
                      </a:r>
                      <a:endParaRPr lang="en-US" sz="1200"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sr-Cyrl-CS" sz="1200"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2</a:t>
                      </a:r>
                      <a:r>
                        <a:rPr lang="sr-Latn-CS" sz="1200"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.1</a:t>
                      </a:r>
                      <a:r>
                        <a:rPr lang="sr-Cyrl-CS" sz="1200"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24</a:t>
                      </a:r>
                      <a:endParaRPr lang="en-US" sz="1200"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sr-Cyrl-CS" sz="1200" dirty="0"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2</a:t>
                      </a:r>
                      <a:r>
                        <a:rPr lang="sr-Latn-CS" sz="1200" dirty="0"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.</a:t>
                      </a:r>
                      <a:r>
                        <a:rPr lang="sr-Cyrl-CS" sz="1200" dirty="0"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344</a:t>
                      </a:r>
                      <a:endParaRPr lang="en-US" sz="1200" dirty="0"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sr-Cyrl-CS" sz="1200" dirty="0"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4</a:t>
                      </a:r>
                      <a:r>
                        <a:rPr lang="sr-Latn-CS" sz="1200" dirty="0"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.16</a:t>
                      </a:r>
                      <a:r>
                        <a:rPr lang="sr-Cyrl-CS" sz="1200" dirty="0"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7</a:t>
                      </a:r>
                      <a:endParaRPr lang="en-US" sz="1200" dirty="0"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sr-Cyrl-CS" sz="1200"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4</a:t>
                      </a:r>
                      <a:r>
                        <a:rPr lang="sr-Latn-CS" sz="1200"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.165</a:t>
                      </a:r>
                      <a:endParaRPr lang="en-US" sz="1200"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902677642"/>
                  </a:ext>
                </a:extLst>
              </a:tr>
              <a:tr h="22824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en-US" sz="1200" dirty="0"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Times New Roman" panose="02020603050405020304" pitchFamily="18" charset="0"/>
                        </a:rPr>
                        <a:t>C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sr-Cyrl-CS" sz="1200"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2</a:t>
                      </a:r>
                      <a:r>
                        <a:rPr lang="sr-Latn-CS" sz="1200"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.178</a:t>
                      </a:r>
                      <a:endParaRPr lang="en-US" sz="1200"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sr-Cyrl-CS" sz="1200" dirty="0"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2</a:t>
                      </a:r>
                      <a:r>
                        <a:rPr lang="sr-Latn-CS" sz="1200" dirty="0"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.188</a:t>
                      </a:r>
                      <a:endParaRPr lang="en-US" sz="1200" dirty="0"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sr-Cyrl-CS" sz="1200" dirty="0"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4</a:t>
                      </a:r>
                      <a:r>
                        <a:rPr lang="sr-Latn-CS" sz="1200" dirty="0"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.168</a:t>
                      </a:r>
                      <a:endParaRPr lang="en-US" sz="1200" dirty="0"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sr-Cyrl-CS" sz="1200" dirty="0"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4</a:t>
                      </a:r>
                      <a:r>
                        <a:rPr lang="sr-Latn-CS" sz="1200" dirty="0"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.</a:t>
                      </a:r>
                      <a:r>
                        <a:rPr lang="sr-Cyrl-CS" sz="1200" dirty="0"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345</a:t>
                      </a:r>
                      <a:endParaRPr lang="en-US" sz="1200" dirty="0"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558662076"/>
                  </a:ext>
                </a:extLst>
              </a:tr>
              <a:tr h="22108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en-US" sz="1200" dirty="0"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Times New Roman" panose="02020603050405020304" pitchFamily="18" charset="0"/>
                        </a:rPr>
                        <a:t>D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sr-Cyrl-CS" sz="1200"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2</a:t>
                      </a:r>
                      <a:r>
                        <a:rPr lang="sr-Latn-CS" sz="1200"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.1</a:t>
                      </a:r>
                      <a:r>
                        <a:rPr lang="sr-Cyrl-CS" sz="1200"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76</a:t>
                      </a:r>
                      <a:endParaRPr lang="en-US" sz="1200"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sr-Cyrl-CS" sz="1200"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2</a:t>
                      </a:r>
                      <a:r>
                        <a:rPr lang="sr-Latn-CS" sz="1200"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.1</a:t>
                      </a:r>
                      <a:r>
                        <a:rPr lang="sr-Cyrl-CS" sz="1200"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90</a:t>
                      </a:r>
                      <a:endParaRPr lang="en-US" sz="1200"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sr-Cyrl-CS" sz="1200" dirty="0"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4</a:t>
                      </a:r>
                      <a:r>
                        <a:rPr lang="sr-Latn-CS" sz="1200" dirty="0"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.1</a:t>
                      </a:r>
                      <a:r>
                        <a:rPr lang="sr-Cyrl-CS" sz="1200" dirty="0"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77</a:t>
                      </a:r>
                      <a:endParaRPr lang="en-US" sz="1200" dirty="0"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sr-Cyrl-CS" sz="1200" dirty="0"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4</a:t>
                      </a:r>
                      <a:r>
                        <a:rPr lang="sr-Latn-CS" sz="1200" dirty="0"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.1</a:t>
                      </a:r>
                      <a:r>
                        <a:rPr lang="sr-Cyrl-CS" sz="1200" dirty="0"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5</a:t>
                      </a:r>
                      <a:r>
                        <a:rPr lang="sr-Latn-CS" sz="1200" dirty="0"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8</a:t>
                      </a:r>
                      <a:endParaRPr lang="en-US" sz="1200" dirty="0"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19136058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9802064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5</a:t>
            </a:fld>
            <a:endParaRPr lang="en"/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6" name="Text Placeholder 5"/>
              <p:cNvSpPr>
                <a:spLocks noGrp="1"/>
              </p:cNvSpPr>
              <p:nvPr>
                <p:ph type="body" idx="1"/>
              </p:nvPr>
            </p:nvSpPr>
            <p:spPr>
              <a:xfrm>
                <a:off x="304799" y="0"/>
                <a:ext cx="8251975" cy="4404653"/>
              </a:xfrm>
            </p:spPr>
            <p:txBody>
              <a:bodyPr/>
              <a:lstStyle/>
              <a:p>
                <a:pPr marL="114300" lvl="0" indent="0">
                  <a:buNone/>
                </a:pPr>
                <a:endParaRPr lang="en-US" dirty="0"/>
              </a:p>
              <a:p>
                <a:pPr marL="114300" indent="0">
                  <a:buNone/>
                </a:pPr>
                <a:r>
                  <a:rPr lang="sr-Latn-BA" b="1" dirty="0"/>
                  <a:t>Indeks strukturnih promjena:</a:t>
                </a:r>
              </a:p>
              <a:p>
                <a:pPr marL="11430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𝑠𝑝</m:t>
                          </m:r>
                        </m:sub>
                      </m:sSub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𝑖𝑛𝑑𝑒𝑘𝑠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𝑢𝑡𝑟𝑜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š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𝑘𝑎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𝑣𝑟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. 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𝑠𝑎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𝑝𝑟𝑜𝑚𝑗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. 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𝑝𝑟𝑜𝑖𝑧𝑣𝑜𝑑𝑛𝑗𝑜𝑚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 (</m:t>
                          </m:r>
                          <m:sSub>
                            <m:sSubPr>
                              <m:ctrlP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𝐼</m:t>
                              </m:r>
                            </m:e>
                            <m:sub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𝑖𝑛𝑑𝑒𝑘𝑠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𝑢𝑡𝑟𝑜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š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𝑘𝑎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𝑣𝑟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. 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𝑠𝑎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𝑓𝑖𝑘𝑠𝑛𝑜𝑚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𝑝𝑟𝑜𝑖𝑧𝑣𝑜𝑑𝑛𝑗𝑜𝑚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 (</m:t>
                          </m:r>
                          <m:sSub>
                            <m:sSub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𝐼</m:t>
                              </m:r>
                            </m:e>
                            <m:sub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∙100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>
                            <m:fPr>
                              <m:ctrlP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f>
                                <m:fPr>
                                  <m:ctrlPr>
                                    <a:rPr lang="sr-Latn-BA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nary>
                                    <m:naryPr>
                                      <m:chr m:val="∑"/>
                                      <m:subHide m:val="on"/>
                                      <m:supHide m:val="on"/>
                                      <m:ctrlPr>
                                        <a:rPr lang="sr-Latn-BA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naryPr>
                                    <m:sub/>
                                    <m:sup/>
                                    <m:e>
                                      <m:sSub>
                                        <m:sSubPr>
                                          <m:ctrlPr>
                                            <a:rPr lang="sr-Latn-BA" b="0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sr-Latn-BA" b="0" i="1" smtClean="0">
                                              <a:latin typeface="Cambria Math" panose="02040503050406030204" pitchFamily="18" charset="0"/>
                                            </a:rPr>
                                            <m:t>𝑇</m:t>
                                          </m:r>
                                        </m:e>
                                        <m:sub>
                                          <m:r>
                                            <a:rPr lang="sr-Latn-BA" b="0" i="1" smtClean="0">
                                              <a:latin typeface="Cambria Math" panose="02040503050406030204" pitchFamily="18" charset="0"/>
                                            </a:rPr>
                                            <m:t>1</m:t>
                                          </m:r>
                                        </m:sub>
                                      </m:sSub>
                                    </m:e>
                                  </m:nary>
                                </m:num>
                                <m:den>
                                  <m:nary>
                                    <m:naryPr>
                                      <m:chr m:val="∑"/>
                                      <m:subHide m:val="on"/>
                                      <m:supHide m:val="on"/>
                                      <m:ctrlPr>
                                        <a:rPr lang="sr-Latn-BA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naryPr>
                                    <m:sub/>
                                    <m:sup/>
                                    <m:e>
                                      <m:sSub>
                                        <m:sSubPr>
                                          <m:ctrlPr>
                                            <a:rPr lang="sr-Latn-BA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sr-Latn-BA" b="0" i="1" smtClean="0">
                                              <a:latin typeface="Cambria Math" panose="02040503050406030204" pitchFamily="18" charset="0"/>
                                            </a:rPr>
                                            <m:t>𝑞</m:t>
                                          </m:r>
                                        </m:e>
                                        <m:sub>
                                          <m:r>
                                            <a:rPr lang="sr-Latn-BA" i="1">
                                              <a:latin typeface="Cambria Math" panose="02040503050406030204" pitchFamily="18" charset="0"/>
                                            </a:rPr>
                                            <m:t>1</m:t>
                                          </m:r>
                                        </m:sub>
                                      </m:sSub>
                                    </m:e>
                                  </m:nary>
                                </m:den>
                              </m:f>
                            </m:num>
                            <m:den>
                              <m:f>
                                <m:fPr>
                                  <m:ctrlPr>
                                    <a:rPr lang="sr-Latn-BA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nary>
                                    <m:naryPr>
                                      <m:chr m:val="∑"/>
                                      <m:subHide m:val="on"/>
                                      <m:supHide m:val="on"/>
                                      <m:ctrlPr>
                                        <a:rPr lang="sr-Latn-BA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naryPr>
                                    <m:sub/>
                                    <m:sup/>
                                    <m:e>
                                      <m:sSub>
                                        <m:sSubPr>
                                          <m:ctrlPr>
                                            <a:rPr lang="sr-Latn-BA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sr-Latn-BA" i="1">
                                              <a:latin typeface="Cambria Math" panose="02040503050406030204" pitchFamily="18" charset="0"/>
                                            </a:rPr>
                                            <m:t>𝑇</m:t>
                                          </m:r>
                                        </m:e>
                                        <m:sub>
                                          <m:r>
                                            <a:rPr lang="sr-Latn-BA" b="0" i="1" smtClean="0">
                                              <a:latin typeface="Cambria Math" panose="02040503050406030204" pitchFamily="18" charset="0"/>
                                            </a:rPr>
                                            <m:t>0</m:t>
                                          </m:r>
                                        </m:sub>
                                      </m:sSub>
                                    </m:e>
                                  </m:nary>
                                </m:num>
                                <m:den>
                                  <m:nary>
                                    <m:naryPr>
                                      <m:chr m:val="∑"/>
                                      <m:subHide m:val="on"/>
                                      <m:supHide m:val="on"/>
                                      <m:ctrlPr>
                                        <a:rPr lang="sr-Latn-BA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naryPr>
                                    <m:sub/>
                                    <m:sup/>
                                    <m:e>
                                      <m:sSub>
                                        <m:sSubPr>
                                          <m:ctrlPr>
                                            <a:rPr lang="sr-Latn-BA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sr-Latn-BA" i="1">
                                              <a:latin typeface="Cambria Math" panose="02040503050406030204" pitchFamily="18" charset="0"/>
                                            </a:rPr>
                                            <m:t>𝑞</m:t>
                                          </m:r>
                                        </m:e>
                                        <m:sub>
                                          <m:r>
                                            <a:rPr lang="sr-Latn-BA" b="0" i="1" smtClean="0">
                                              <a:latin typeface="Cambria Math" panose="02040503050406030204" pitchFamily="18" charset="0"/>
                                            </a:rPr>
                                            <m:t>0</m:t>
                                          </m:r>
                                        </m:sub>
                                      </m:sSub>
                                    </m:e>
                                  </m:nary>
                                </m:den>
                              </m:f>
                            </m:den>
                          </m:f>
                        </m:num>
                        <m:den>
                          <m:f>
                            <m:fPr>
                              <m:ctrlP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nary>
                                <m:naryPr>
                                  <m:chr m:val="∑"/>
                                  <m:subHide m:val="on"/>
                                  <m:supHide m:val="on"/>
                                  <m:ctrlP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/>
                                <m:sup/>
                                <m:e>
                                  <m:sSub>
                                    <m:sSubPr>
                                      <m:ctrlPr>
                                        <a:rPr lang="sr-Latn-BA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b="0" i="1" smtClean="0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e>
                                    <m:sub>
                                      <m:r>
                                        <a:rPr lang="sr-Latn-BA" i="1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  <m:sSub>
                                    <m:sSubPr>
                                      <m:ctrlPr>
                                        <a:rPr lang="sr-Latn-BA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i="1">
                                          <a:latin typeface="Cambria Math" panose="02040503050406030204" pitchFamily="18" charset="0"/>
                                        </a:rPr>
                                        <m:t>𝑞</m:t>
                                      </m:r>
                                    </m:e>
                                    <m:sub>
                                      <m:r>
                                        <a:rPr lang="sr-Latn-BA" i="1">
                                          <a:latin typeface="Cambria Math" panose="02040503050406030204" pitchFamily="18" charset="0"/>
                                        </a:rPr>
                                        <m:t>0</m:t>
                                      </m:r>
                                    </m:sub>
                                  </m:sSub>
                                </m:e>
                              </m:nary>
                            </m:num>
                            <m:den>
                              <m:nary>
                                <m:naryPr>
                                  <m:chr m:val="∑"/>
                                  <m:subHide m:val="on"/>
                                  <m:supHide m:val="on"/>
                                  <m:ctrlP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/>
                                <m:sup/>
                                <m:e>
                                  <m:sSub>
                                    <m:sSubPr>
                                      <m:ctrlPr>
                                        <a:rPr lang="sr-Latn-BA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e>
                                    <m:sub>
                                      <m:r>
                                        <a:rPr lang="sr-Latn-BA" b="0" i="1" smtClean="0">
                                          <a:latin typeface="Cambria Math" panose="02040503050406030204" pitchFamily="18" charset="0"/>
                                        </a:rPr>
                                        <m:t>0</m:t>
                                      </m:r>
                                    </m:sub>
                                  </m:sSub>
                                  <m:sSub>
                                    <m:sSubPr>
                                      <m:ctrlPr>
                                        <a:rPr lang="sr-Latn-BA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i="1">
                                          <a:latin typeface="Cambria Math" panose="02040503050406030204" pitchFamily="18" charset="0"/>
                                        </a:rPr>
                                        <m:t>𝑞</m:t>
                                      </m:r>
                                    </m:e>
                                    <m:sub>
                                      <m:r>
                                        <a:rPr lang="sr-Latn-BA" i="1">
                                          <a:latin typeface="Cambria Math" panose="02040503050406030204" pitchFamily="18" charset="0"/>
                                        </a:rPr>
                                        <m:t>0</m:t>
                                      </m:r>
                                    </m:sub>
                                  </m:sSub>
                                </m:e>
                              </m:nary>
                            </m:den>
                          </m:f>
                        </m:den>
                      </m:f>
                      <m:r>
                        <a:rPr lang="sr-Latn-BA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100</m:t>
                      </m:r>
                    </m:oMath>
                  </m:oMathPara>
                </a14:m>
                <a:endParaRPr lang="en-US" dirty="0"/>
              </a:p>
              <a:p>
                <a:pPr marL="114300" lvl="0" indent="0">
                  <a:buNone/>
                </a:pPr>
                <a:endParaRPr lang="sr-Latn-RS" dirty="0"/>
              </a:p>
            </p:txBody>
          </p:sp>
        </mc:Choice>
        <mc:Fallback>
          <p:sp>
            <p:nvSpPr>
              <p:cNvPr id="6" name="Text Placeholder 5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304799" y="0"/>
                <a:ext cx="8251975" cy="4404653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r-Latn-B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xmlns="" val="30858087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6</a:t>
            </a:fld>
            <a:endParaRPr lang="en"/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6" name="Text Placeholder 5"/>
              <p:cNvSpPr>
                <a:spLocks noGrp="1"/>
              </p:cNvSpPr>
              <p:nvPr>
                <p:ph type="body" idx="1"/>
              </p:nvPr>
            </p:nvSpPr>
            <p:spPr>
              <a:xfrm>
                <a:off x="266700" y="2571750"/>
                <a:ext cx="5867400" cy="1888668"/>
              </a:xfrm>
            </p:spPr>
            <p:txBody>
              <a:bodyPr/>
              <a:lstStyle/>
              <a:p>
                <a:pPr marL="11430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𝑠𝑝</m:t>
                          </m:r>
                        </m:sub>
                      </m:sSub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1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>
                            <m:fPr>
                              <m:ctrlPr>
                                <a:rPr lang="sr-Latn-BA" sz="16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f>
                                <m:fPr>
                                  <m:ctrlPr>
                                    <a:rPr lang="sr-Latn-BA" sz="16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nary>
                                    <m:naryPr>
                                      <m:chr m:val="∑"/>
                                      <m:subHide m:val="on"/>
                                      <m:supHide m:val="on"/>
                                      <m:ctrlPr>
                                        <a:rPr lang="sr-Latn-BA" sz="16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naryPr>
                                    <m:sub/>
                                    <m:sup/>
                                    <m:e>
                                      <m:sSub>
                                        <m:sSubPr>
                                          <m:ctrlPr>
                                            <a:rPr lang="sr-Latn-BA" sz="16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sr-Latn-BA" sz="1600" i="1">
                                              <a:latin typeface="Cambria Math" panose="02040503050406030204" pitchFamily="18" charset="0"/>
                                            </a:rPr>
                                            <m:t>𝑇</m:t>
                                          </m:r>
                                        </m:e>
                                        <m:sub>
                                          <m:r>
                                            <a:rPr lang="sr-Latn-BA" sz="1600" i="1">
                                              <a:latin typeface="Cambria Math" panose="02040503050406030204" pitchFamily="18" charset="0"/>
                                            </a:rPr>
                                            <m:t>1</m:t>
                                          </m:r>
                                        </m:sub>
                                      </m:sSub>
                                    </m:e>
                                  </m:nary>
                                </m:num>
                                <m:den>
                                  <m:nary>
                                    <m:naryPr>
                                      <m:chr m:val="∑"/>
                                      <m:subHide m:val="on"/>
                                      <m:supHide m:val="on"/>
                                      <m:ctrlPr>
                                        <a:rPr lang="sr-Latn-BA" sz="16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naryPr>
                                    <m:sub/>
                                    <m:sup/>
                                    <m:e>
                                      <m:sSub>
                                        <m:sSubPr>
                                          <m:ctrlPr>
                                            <a:rPr lang="sr-Latn-BA" sz="16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sr-Latn-BA" sz="1600" i="1">
                                              <a:latin typeface="Cambria Math" panose="02040503050406030204" pitchFamily="18" charset="0"/>
                                            </a:rPr>
                                            <m:t>𝑞</m:t>
                                          </m:r>
                                        </m:e>
                                        <m:sub>
                                          <m:r>
                                            <a:rPr lang="sr-Latn-BA" sz="1600" i="1">
                                              <a:latin typeface="Cambria Math" panose="02040503050406030204" pitchFamily="18" charset="0"/>
                                            </a:rPr>
                                            <m:t>1</m:t>
                                          </m:r>
                                        </m:sub>
                                      </m:sSub>
                                    </m:e>
                                  </m:nary>
                                </m:den>
                              </m:f>
                            </m:num>
                            <m:den>
                              <m:f>
                                <m:fPr>
                                  <m:ctrlPr>
                                    <a:rPr lang="sr-Latn-BA" sz="16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nary>
                                    <m:naryPr>
                                      <m:chr m:val="∑"/>
                                      <m:subHide m:val="on"/>
                                      <m:supHide m:val="on"/>
                                      <m:ctrlPr>
                                        <a:rPr lang="sr-Latn-BA" sz="16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naryPr>
                                    <m:sub/>
                                    <m:sup/>
                                    <m:e>
                                      <m:sSub>
                                        <m:sSubPr>
                                          <m:ctrlPr>
                                            <a:rPr lang="sr-Latn-BA" sz="16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sr-Latn-BA" sz="1600" i="1">
                                              <a:latin typeface="Cambria Math" panose="02040503050406030204" pitchFamily="18" charset="0"/>
                                            </a:rPr>
                                            <m:t>𝑇</m:t>
                                          </m:r>
                                        </m:e>
                                        <m:sub>
                                          <m:r>
                                            <a:rPr lang="sr-Latn-BA" sz="1600" i="1">
                                              <a:latin typeface="Cambria Math" panose="02040503050406030204" pitchFamily="18" charset="0"/>
                                            </a:rPr>
                                            <m:t>0</m:t>
                                          </m:r>
                                        </m:sub>
                                      </m:sSub>
                                    </m:e>
                                  </m:nary>
                                </m:num>
                                <m:den>
                                  <m:nary>
                                    <m:naryPr>
                                      <m:chr m:val="∑"/>
                                      <m:subHide m:val="on"/>
                                      <m:supHide m:val="on"/>
                                      <m:ctrlPr>
                                        <a:rPr lang="sr-Latn-BA" sz="16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naryPr>
                                    <m:sub/>
                                    <m:sup/>
                                    <m:e>
                                      <m:sSub>
                                        <m:sSubPr>
                                          <m:ctrlPr>
                                            <a:rPr lang="sr-Latn-BA" sz="16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sr-Latn-BA" sz="1600" i="1">
                                              <a:latin typeface="Cambria Math" panose="02040503050406030204" pitchFamily="18" charset="0"/>
                                            </a:rPr>
                                            <m:t>𝑞</m:t>
                                          </m:r>
                                        </m:e>
                                        <m:sub>
                                          <m:r>
                                            <a:rPr lang="sr-Latn-BA" sz="1600" i="1">
                                              <a:latin typeface="Cambria Math" panose="02040503050406030204" pitchFamily="18" charset="0"/>
                                            </a:rPr>
                                            <m:t>0</m:t>
                                          </m:r>
                                        </m:sub>
                                      </m:sSub>
                                    </m:e>
                                  </m:nary>
                                </m:den>
                              </m:f>
                            </m:den>
                          </m:f>
                        </m:num>
                        <m:den>
                          <m:f>
                            <m:fPr>
                              <m:ctrlPr>
                                <a:rPr lang="sr-Latn-BA" sz="16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nary>
                                <m:naryPr>
                                  <m:chr m:val="∑"/>
                                  <m:subHide m:val="on"/>
                                  <m:supHide m:val="on"/>
                                  <m:ctrlPr>
                                    <a:rPr lang="sr-Latn-BA" sz="1600" i="1"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/>
                                <m:sup/>
                                <m:e>
                                  <m:sSub>
                                    <m:sSubPr>
                                      <m:ctrlPr>
                                        <a:rPr lang="sr-Latn-BA" sz="16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sz="1600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e>
                                    <m:sub>
                                      <m:r>
                                        <a:rPr lang="sr-Latn-BA" sz="1600" i="1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  <m:sSub>
                                    <m:sSubPr>
                                      <m:ctrlPr>
                                        <a:rPr lang="sr-Latn-BA" sz="16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sz="1600" i="1">
                                          <a:latin typeface="Cambria Math" panose="02040503050406030204" pitchFamily="18" charset="0"/>
                                        </a:rPr>
                                        <m:t>𝑞</m:t>
                                      </m:r>
                                    </m:e>
                                    <m:sub>
                                      <m:r>
                                        <a:rPr lang="sr-Latn-BA" sz="1600" i="1">
                                          <a:latin typeface="Cambria Math" panose="02040503050406030204" pitchFamily="18" charset="0"/>
                                        </a:rPr>
                                        <m:t>0</m:t>
                                      </m:r>
                                    </m:sub>
                                  </m:sSub>
                                </m:e>
                              </m:nary>
                            </m:num>
                            <m:den>
                              <m:nary>
                                <m:naryPr>
                                  <m:chr m:val="∑"/>
                                  <m:subHide m:val="on"/>
                                  <m:supHide m:val="on"/>
                                  <m:ctrlPr>
                                    <a:rPr lang="sr-Latn-BA" sz="1600" i="1"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/>
                                <m:sup/>
                                <m:e>
                                  <m:sSub>
                                    <m:sSubPr>
                                      <m:ctrlPr>
                                        <a:rPr lang="sr-Latn-BA" sz="16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sz="1600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e>
                                    <m:sub>
                                      <m:r>
                                        <a:rPr lang="sr-Latn-BA" sz="1600" i="1">
                                          <a:latin typeface="Cambria Math" panose="02040503050406030204" pitchFamily="18" charset="0"/>
                                        </a:rPr>
                                        <m:t>0</m:t>
                                      </m:r>
                                    </m:sub>
                                  </m:sSub>
                                  <m:sSub>
                                    <m:sSubPr>
                                      <m:ctrlPr>
                                        <a:rPr lang="sr-Latn-BA" sz="16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sz="1600" i="1">
                                          <a:latin typeface="Cambria Math" panose="02040503050406030204" pitchFamily="18" charset="0"/>
                                        </a:rPr>
                                        <m:t>𝑞</m:t>
                                      </m:r>
                                    </m:e>
                                    <m:sub>
                                      <m:r>
                                        <a:rPr lang="sr-Latn-BA" sz="1600" i="1">
                                          <a:latin typeface="Cambria Math" panose="02040503050406030204" pitchFamily="18" charset="0"/>
                                        </a:rPr>
                                        <m:t>0</m:t>
                                      </m:r>
                                    </m:sub>
                                  </m:sSub>
                                </m:e>
                              </m:nary>
                            </m:den>
                          </m:f>
                        </m:den>
                      </m:f>
                      <m:r>
                        <a:rPr lang="sr-Latn-BA" sz="16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100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16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>
                            <m:fPr>
                              <m:ctrlPr>
                                <a:rPr lang="sr-Latn-BA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f>
                                <m:fPr>
                                  <m:ctrlPr>
                                    <a:rPr lang="sr-Latn-BA" sz="16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Latn-BA" sz="1600" b="0" i="1" smtClean="0">
                                      <a:latin typeface="Cambria Math" panose="02040503050406030204" pitchFamily="18" charset="0"/>
                                    </a:rPr>
                                    <m:t>37.590.540</m:t>
                                  </m:r>
                                </m:num>
                                <m:den>
                                  <m:r>
                                    <a:rPr lang="sr-Latn-BA" sz="1600" b="0" i="1" smtClean="0">
                                      <a:latin typeface="Cambria Math" panose="02040503050406030204" pitchFamily="18" charset="0"/>
                                    </a:rPr>
                                    <m:t>16.968</m:t>
                                  </m:r>
                                </m:den>
                              </m:f>
                            </m:num>
                            <m:den>
                              <m:f>
                                <m:fPr>
                                  <m:ctrlPr>
                                    <a:rPr lang="sr-Latn-BA" sz="16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Latn-BA" sz="1600" i="1">
                                      <a:latin typeface="Cambria Math" panose="02040503050406030204" pitchFamily="18" charset="0"/>
                                    </a:rPr>
                                    <m:t>33.256.264</m:t>
                                  </m:r>
                                </m:num>
                                <m:den>
                                  <m:r>
                                    <a:rPr lang="sr-Latn-BA" sz="1600" b="0" i="1" smtClean="0">
                                      <a:latin typeface="Cambria Math" panose="02040503050406030204" pitchFamily="18" charset="0"/>
                                    </a:rPr>
                                    <m:t>16.671</m:t>
                                  </m:r>
                                </m:den>
                              </m:f>
                            </m:den>
                          </m:f>
                        </m:num>
                        <m:den>
                          <m:f>
                            <m:fPr>
                              <m:ctrlPr>
                                <a:rPr lang="sr-Latn-BA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sz="1600" b="0" i="1" smtClean="0">
                                  <a:latin typeface="Cambria Math" panose="02040503050406030204" pitchFamily="18" charset="0"/>
                                </a:rPr>
                                <m:t>36.947.399</m:t>
                              </m:r>
                            </m:num>
                            <m:den>
                              <m:r>
                                <a:rPr lang="sr-Latn-BA" sz="1600" b="0" i="1" smtClean="0">
                                  <a:latin typeface="Cambria Math" panose="02040503050406030204" pitchFamily="18" charset="0"/>
                                </a:rPr>
                                <m:t>33.256.264</m:t>
                              </m:r>
                            </m:den>
                          </m:f>
                        </m:den>
                      </m:f>
                      <m:r>
                        <a:rPr lang="sr-Latn-BA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∙100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1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1600" i="1">
                              <a:latin typeface="Cambria Math" panose="02040503050406030204" pitchFamily="18" charset="0"/>
                            </a:rPr>
                            <m:t>1,11</m:t>
                          </m:r>
                        </m:num>
                        <m:den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1,11</m:t>
                          </m:r>
                        </m:den>
                      </m:f>
                      <m:r>
                        <a:rPr lang="sr-Latn-BA" sz="1600" i="1">
                          <a:latin typeface="Cambria Math" panose="02040503050406030204" pitchFamily="18" charset="0"/>
                        </a:rPr>
                        <m:t>∙100=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100</m:t>
                      </m:r>
                    </m:oMath>
                  </m:oMathPara>
                </a14:m>
                <a:endParaRPr lang="en-US" dirty="0"/>
              </a:p>
              <a:p>
                <a:pPr lvl="0">
                  <a:buFont typeface="Wingdings" panose="05000000000000000000" pitchFamily="2" charset="2"/>
                  <a:buChar char="q"/>
                </a:pPr>
                <a:endParaRPr lang="sr-Latn-RS" dirty="0"/>
              </a:p>
            </p:txBody>
          </p:sp>
        </mc:Choice>
        <mc:Fallback>
          <p:sp>
            <p:nvSpPr>
              <p:cNvPr id="6" name="Text Placeholder 5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266700" y="2571750"/>
                <a:ext cx="5867400" cy="1888668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626431500"/>
              </p:ext>
            </p:extLst>
          </p:nvPr>
        </p:nvGraphicFramePr>
        <p:xfrm>
          <a:off x="277091" y="332858"/>
          <a:ext cx="8610599" cy="1888668"/>
        </p:xfrm>
        <a:graphic>
          <a:graphicData uri="http://schemas.openxmlformats.org/drawingml/2006/table">
            <a:tbl>
              <a:tblPr>
                <a:tableStyleId>{B057B260-235A-4DA7-9D08-349C70A2B37C}</a:tableStyleId>
              </a:tblPr>
              <a:tblGrid>
                <a:gridCol w="878312">
                  <a:extLst>
                    <a:ext uri="{9D8B030D-6E8A-4147-A177-3AD203B41FA5}">
                      <a16:colId xmlns:a16="http://schemas.microsoft.com/office/drawing/2014/main" xmlns="" val="4179856279"/>
                    </a:ext>
                  </a:extLst>
                </a:gridCol>
                <a:gridCol w="752840">
                  <a:extLst>
                    <a:ext uri="{9D8B030D-6E8A-4147-A177-3AD203B41FA5}">
                      <a16:colId xmlns:a16="http://schemas.microsoft.com/office/drawing/2014/main" xmlns="" val="78291146"/>
                    </a:ext>
                  </a:extLst>
                </a:gridCol>
                <a:gridCol w="752840">
                  <a:extLst>
                    <a:ext uri="{9D8B030D-6E8A-4147-A177-3AD203B41FA5}">
                      <a16:colId xmlns:a16="http://schemas.microsoft.com/office/drawing/2014/main" xmlns="" val="1279825431"/>
                    </a:ext>
                  </a:extLst>
                </a:gridCol>
                <a:gridCol w="752840">
                  <a:extLst>
                    <a:ext uri="{9D8B030D-6E8A-4147-A177-3AD203B41FA5}">
                      <a16:colId xmlns:a16="http://schemas.microsoft.com/office/drawing/2014/main" xmlns="" val="4205982570"/>
                    </a:ext>
                  </a:extLst>
                </a:gridCol>
                <a:gridCol w="863668">
                  <a:extLst>
                    <a:ext uri="{9D8B030D-6E8A-4147-A177-3AD203B41FA5}">
                      <a16:colId xmlns:a16="http://schemas.microsoft.com/office/drawing/2014/main" xmlns="" val="333997446"/>
                    </a:ext>
                  </a:extLst>
                </a:gridCol>
                <a:gridCol w="1295400">
                  <a:extLst>
                    <a:ext uri="{9D8B030D-6E8A-4147-A177-3AD203B41FA5}">
                      <a16:colId xmlns:a16="http://schemas.microsoft.com/office/drawing/2014/main" xmlns="" val="2065306330"/>
                    </a:ext>
                  </a:extLst>
                </a:gridCol>
                <a:gridCol w="1228706">
                  <a:extLst>
                    <a:ext uri="{9D8B030D-6E8A-4147-A177-3AD203B41FA5}">
                      <a16:colId xmlns:a16="http://schemas.microsoft.com/office/drawing/2014/main" xmlns="" val="4110507270"/>
                    </a:ext>
                  </a:extLst>
                </a:gridCol>
                <a:gridCol w="1066522">
                  <a:extLst>
                    <a:ext uri="{9D8B030D-6E8A-4147-A177-3AD203B41FA5}">
                      <a16:colId xmlns:a16="http://schemas.microsoft.com/office/drawing/2014/main" xmlns="" val="192389333"/>
                    </a:ext>
                  </a:extLst>
                </a:gridCol>
                <a:gridCol w="1019471">
                  <a:extLst>
                    <a:ext uri="{9D8B030D-6E8A-4147-A177-3AD203B41FA5}">
                      <a16:colId xmlns:a16="http://schemas.microsoft.com/office/drawing/2014/main" xmlns="" val="362505434"/>
                    </a:ext>
                  </a:extLst>
                </a:gridCol>
              </a:tblGrid>
              <a:tr h="629556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n-US" sz="1200" b="1" u="none" strike="noStrike" dirty="0" err="1">
                          <a:effectLst/>
                        </a:rPr>
                        <a:t>Pogon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pl-PL" sz="1200" b="1" u="none" strike="noStrike" dirty="0">
                          <a:effectLst/>
                        </a:rPr>
                        <a:t>Utrošeni radni sati za jedinicu proizvodnje (t)</a:t>
                      </a:r>
                      <a:endParaRPr lang="pl-PL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n-US" sz="1200" b="1" u="none" strike="noStrike" dirty="0" err="1">
                          <a:effectLst/>
                        </a:rPr>
                        <a:t>Proizvodnja</a:t>
                      </a:r>
                      <a:r>
                        <a:rPr lang="en-US" sz="1200" b="1" u="none" strike="noStrike" dirty="0">
                          <a:effectLst/>
                        </a:rPr>
                        <a:t> u </a:t>
                      </a:r>
                      <a:r>
                        <a:rPr lang="en-US" sz="1200" b="1" u="none" strike="noStrike" dirty="0" err="1">
                          <a:effectLst/>
                        </a:rPr>
                        <a:t>tonama</a:t>
                      </a:r>
                      <a:r>
                        <a:rPr lang="en-US" sz="1200" b="1" u="none" strike="noStrike" dirty="0">
                          <a:effectLst/>
                        </a:rPr>
                        <a:t> (q)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n-US" sz="1200" b="1" u="none" strike="noStrike" dirty="0" err="1">
                          <a:effectLst/>
                        </a:rPr>
                        <a:t>Ukupno</a:t>
                      </a:r>
                      <a:r>
                        <a:rPr lang="en-US" sz="1200" b="1" u="none" strike="noStrike" dirty="0">
                          <a:effectLst/>
                        </a:rPr>
                        <a:t> </a:t>
                      </a:r>
                      <a:r>
                        <a:rPr lang="en-US" sz="1200" b="1" u="none" strike="noStrike" dirty="0" err="1">
                          <a:effectLst/>
                        </a:rPr>
                        <a:t>vrijeme</a:t>
                      </a:r>
                      <a:r>
                        <a:rPr lang="en-US" sz="1200" b="1" u="none" strike="noStrike" dirty="0">
                          <a:effectLst/>
                        </a:rPr>
                        <a:t> (T</a:t>
                      </a:r>
                      <a:r>
                        <a:rPr lang="sr-Latn-BA" sz="1200" b="1" u="none" strike="noStrike" dirty="0">
                          <a:effectLst/>
                        </a:rPr>
                        <a:t>=t*q</a:t>
                      </a:r>
                      <a:r>
                        <a:rPr lang="en-US" sz="1200" b="1" u="none" strike="noStrike" dirty="0">
                          <a:effectLst/>
                        </a:rPr>
                        <a:t>)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de-DE" sz="1200" b="1" u="none" strike="noStrike" dirty="0">
                          <a:effectLst/>
                        </a:rPr>
                        <a:t>Ukupno vrijeme uz konstantnu proizvodnju (t*q0)</a:t>
                      </a:r>
                      <a:endParaRPr lang="de-DE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707584380"/>
                  </a:ext>
                </a:extLst>
              </a:tr>
              <a:tr h="20985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r-Latn-BA" sz="1200" b="1" u="none" strike="noStrike" dirty="0">
                          <a:effectLst/>
                        </a:rPr>
                        <a:t>t0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r-Latn-BA" sz="1200" b="1" u="none" strike="noStrike" dirty="0">
                          <a:effectLst/>
                        </a:rPr>
                        <a:t>t1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r-Latn-BA" sz="1200" b="1" u="none" strike="noStrike" dirty="0">
                          <a:effectLst/>
                        </a:rPr>
                        <a:t>q0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r-Latn-BA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q1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r-Latn-BA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T0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r-Latn-BA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T1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r-Latn-BA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q0t0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r-Latn-BA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q0t1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xmlns="" val="3153992581"/>
                  </a:ext>
                </a:extLst>
              </a:tr>
              <a:tr h="209852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u="none" strike="noStrike">
                          <a:effectLst/>
                        </a:rPr>
                        <a:t>A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u="none" strike="noStrike" dirty="0">
                          <a:effectLst/>
                        </a:rPr>
                        <a:t>1.500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u="none" strike="noStrike">
                          <a:effectLst/>
                        </a:rPr>
                        <a:t>2.143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u="none" strike="noStrike">
                          <a:effectLst/>
                        </a:rPr>
                        <a:t>4.159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u="none" strike="noStrike">
                          <a:effectLst/>
                        </a:rPr>
                        <a:t>4.300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u="none" strike="noStrike" dirty="0">
                          <a:effectLst/>
                        </a:rPr>
                        <a:t>6.238.500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u="none" strike="noStrike">
                          <a:effectLst/>
                        </a:rPr>
                        <a:t>9.214.900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u="none" strike="noStrike" dirty="0">
                          <a:effectLst/>
                        </a:rPr>
                        <a:t>6.238.500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u="none" strike="noStrike">
                          <a:effectLst/>
                        </a:rPr>
                        <a:t>8.912.737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xmlns="" val="213082916"/>
                  </a:ext>
                </a:extLst>
              </a:tr>
              <a:tr h="209852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u="none" strike="noStrike">
                          <a:effectLst/>
                        </a:rPr>
                        <a:t>B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u="none" strike="noStrike" dirty="0">
                          <a:effectLst/>
                        </a:rPr>
                        <a:t>2.124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u="none" strike="noStrike" dirty="0">
                          <a:effectLst/>
                        </a:rPr>
                        <a:t>2.344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u="none" strike="noStrike">
                          <a:effectLst/>
                        </a:rPr>
                        <a:t>4.167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u="none" strike="noStrike">
                          <a:effectLst/>
                        </a:rPr>
                        <a:t>4.165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u="none" strike="noStrike" dirty="0">
                          <a:effectLst/>
                        </a:rPr>
                        <a:t>8.850.708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u="none" strike="noStrike" dirty="0">
                          <a:effectLst/>
                        </a:rPr>
                        <a:t>9.762.760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u="none" strike="noStrike" dirty="0">
                          <a:effectLst/>
                        </a:rPr>
                        <a:t>8.850.708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u="none" strike="noStrike">
                          <a:effectLst/>
                        </a:rPr>
                        <a:t>9.767.448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xmlns="" val="2696827462"/>
                  </a:ext>
                </a:extLst>
              </a:tr>
              <a:tr h="209852">
                <a:tc>
                  <a:txBody>
                    <a:bodyPr/>
                    <a:lstStyle/>
                    <a:p>
                      <a:pPr algn="ctr" rtl="0" fontAlgn="ctr"/>
                      <a:r>
                        <a:rPr lang="sr-Latn-B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u="none" strike="noStrike">
                          <a:effectLst/>
                        </a:rPr>
                        <a:t>2.178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u="none" strike="noStrike" dirty="0">
                          <a:effectLst/>
                        </a:rPr>
                        <a:t>2.188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u="none" strike="noStrike" dirty="0">
                          <a:effectLst/>
                        </a:rPr>
                        <a:t>4.168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u="none" strike="noStrike" dirty="0">
                          <a:effectLst/>
                        </a:rPr>
                        <a:t>4.345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u="none" strike="noStrike">
                          <a:effectLst/>
                        </a:rPr>
                        <a:t>9.077.904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u="none" strike="noStrike">
                          <a:effectLst/>
                        </a:rPr>
                        <a:t>9.506.860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u="none" strike="noStrike" dirty="0">
                          <a:effectLst/>
                        </a:rPr>
                        <a:t>9.077.904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u="none" strike="noStrike">
                          <a:effectLst/>
                        </a:rPr>
                        <a:t>9.119.584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xmlns="" val="2047379754"/>
                  </a:ext>
                </a:extLst>
              </a:tr>
              <a:tr h="209852">
                <a:tc>
                  <a:txBody>
                    <a:bodyPr/>
                    <a:lstStyle/>
                    <a:p>
                      <a:pPr algn="ctr" rtl="0" fontAlgn="ctr"/>
                      <a:r>
                        <a:rPr lang="sr-Latn-B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u="none" strike="noStrike">
                          <a:effectLst/>
                        </a:rPr>
                        <a:t>2.176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u="none" strike="noStrike">
                          <a:effectLst/>
                        </a:rPr>
                        <a:t>2.190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u="none" strike="noStrike">
                          <a:effectLst/>
                        </a:rPr>
                        <a:t>4.177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u="none" strike="noStrike" dirty="0">
                          <a:effectLst/>
                        </a:rPr>
                        <a:t>4.158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u="none" strike="noStrike" dirty="0">
                          <a:effectLst/>
                        </a:rPr>
                        <a:t>9.089.152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u="none" strike="noStrike" dirty="0">
                          <a:effectLst/>
                        </a:rPr>
                        <a:t>9.106.020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u="none" strike="noStrike" dirty="0">
                          <a:effectLst/>
                        </a:rPr>
                        <a:t>9.089.152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u="none" strike="noStrike" dirty="0">
                          <a:effectLst/>
                        </a:rPr>
                        <a:t>9.147.630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xmlns="" val="1608530179"/>
                  </a:ext>
                </a:extLst>
              </a:tr>
              <a:tr h="209852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1" u="none" strike="noStrike">
                          <a:effectLst/>
                        </a:rPr>
                        <a:t>UKUPNO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1" u="none" strike="noStrike" dirty="0">
                          <a:effectLst/>
                        </a:rPr>
                        <a:t>7.978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1" u="none" strike="noStrike" dirty="0">
                          <a:effectLst/>
                        </a:rPr>
                        <a:t>8.865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1" u="none" strike="noStrike" dirty="0">
                          <a:effectLst/>
                        </a:rPr>
                        <a:t>16.671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1" u="none" strike="noStrike" dirty="0">
                          <a:effectLst/>
                        </a:rPr>
                        <a:t>16.968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1" u="none" strike="noStrike" dirty="0">
                          <a:effectLst/>
                        </a:rPr>
                        <a:t>33.256.264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1" u="none" strike="noStrike" dirty="0">
                          <a:effectLst/>
                        </a:rPr>
                        <a:t>37.590.540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1" u="none" strike="noStrike" dirty="0">
                          <a:effectLst/>
                        </a:rPr>
                        <a:t>33.256.264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1" u="none" strike="noStrike" dirty="0">
                          <a:effectLst/>
                        </a:rPr>
                        <a:t>36.947.399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xmlns="" val="3766412383"/>
                  </a:ext>
                </a:extLst>
              </a:tr>
            </a:tbl>
          </a:graphicData>
        </a:graphic>
      </p:graphicFrame>
      <mc:AlternateContent xmlns:mc="http://schemas.openxmlformats.org/markup-compatibility/2006">
        <mc:Choice xmlns:a14="http://schemas.microsoft.com/office/drawing/2010/main" xmlns="" Requires="a14">
          <p:sp>
            <p:nvSpPr>
              <p:cNvPr id="3" name="TextBox 2"/>
              <p:cNvSpPr txBox="1"/>
              <p:nvPr/>
            </p:nvSpPr>
            <p:spPr>
              <a:xfrm>
                <a:off x="6248400" y="2724150"/>
                <a:ext cx="2514600" cy="1186159"/>
              </a:xfrm>
              <a:prstGeom prst="rect">
                <a:avLst/>
              </a:prstGeom>
              <a:ln/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𝑠𝑝</m:t>
                          </m:r>
                        </m:sub>
                      </m:sSub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=100:</m:t>
                      </m:r>
                    </m:oMath>
                  </m:oMathPara>
                </a14:m>
                <a:endParaRPr lang="sr-Latn-BA" b="0" i="1" dirty="0">
                  <a:latin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sr-Latn-BA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sr-Latn-BA" i="1" dirty="0"/>
                  <a:t>Promjena u strukturi proizvodnje nije dovela do promjene u produktivnosti rada.</a:t>
                </a:r>
              </a:p>
            </p:txBody>
          </p:sp>
        </mc:Choice>
        <mc:Fallback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48400" y="2724150"/>
                <a:ext cx="2514600" cy="1186159"/>
              </a:xfrm>
              <a:prstGeom prst="rect">
                <a:avLst/>
              </a:prstGeom>
              <a:blipFill>
                <a:blip r:embed="rId3"/>
                <a:stretch>
                  <a:fillRect l="-240" b="-3535"/>
                </a:stretch>
              </a:blipFill>
              <a:ln/>
            </p:spPr>
            <p:txBody>
              <a:bodyPr/>
              <a:lstStyle/>
              <a:p>
                <a:r>
                  <a:rPr lang="sr-Latn-B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xmlns="" val="2069949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7</a:t>
            </a:fld>
            <a:endParaRPr lang="en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678900" y="819150"/>
            <a:ext cx="7772400" cy="3048000"/>
          </a:xfrm>
        </p:spPr>
        <p:txBody>
          <a:bodyPr/>
          <a:lstStyle/>
          <a:p>
            <a:pPr marL="0" lvl="0" indent="0" algn="just">
              <a:lnSpc>
                <a:spcPct val="115000"/>
              </a:lnSpc>
              <a:spcAft>
                <a:spcPts val="1000"/>
              </a:spcAft>
              <a:buClr>
                <a:srgbClr val="FF0000"/>
              </a:buClr>
              <a:buSzPts val="1200"/>
              <a:buNone/>
            </a:pPr>
            <a:r>
              <a:rPr lang="sr-Cyrl-CS" sz="1800" u="none" strike="noStrike" dirty="0">
                <a:effectLst/>
                <a:uFill>
                  <a:solidFill>
                    <a:srgbClr val="000000"/>
                  </a:solidFill>
                </a:uFill>
                <a:latin typeface="Source Sans Pro" panose="020B0503030403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Grupni indeks produktivnosti za dva pogona koji izrađuju isti proizvod u periodu </a:t>
            </a:r>
            <a:r>
              <a:rPr lang="sr-Cyrl-BA" sz="1800" u="none" strike="noStrike" dirty="0">
                <a:effectLst/>
                <a:uFill>
                  <a:solidFill>
                    <a:srgbClr val="000000"/>
                  </a:solidFill>
                </a:uFill>
                <a:latin typeface="Source Sans Pro" panose="020B0503030403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1995</a:t>
            </a:r>
            <a:r>
              <a:rPr lang="sr-Cyrl-CS" sz="1800" u="none" strike="noStrike" dirty="0">
                <a:effectLst/>
                <a:uFill>
                  <a:solidFill>
                    <a:srgbClr val="000000"/>
                  </a:solidFill>
                </a:uFill>
                <a:latin typeface="Source Sans Pro" panose="020B0503030403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-200</a:t>
            </a:r>
            <a:r>
              <a:rPr lang="ru-RU" sz="1800" u="none" strike="noStrike" dirty="0">
                <a:effectLst/>
                <a:uFill>
                  <a:solidFill>
                    <a:srgbClr val="000000"/>
                  </a:solidFill>
                </a:uFill>
                <a:latin typeface="Source Sans Pro" panose="020B0503030403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2</a:t>
            </a:r>
            <a:r>
              <a:rPr lang="sr-Cyrl-CS" sz="1800" u="none" strike="noStrike" dirty="0">
                <a:effectLst/>
                <a:uFill>
                  <a:solidFill>
                    <a:srgbClr val="000000"/>
                  </a:solidFill>
                </a:uFill>
                <a:latin typeface="Source Sans Pro" panose="020B0503030403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. iznosi </a:t>
            </a:r>
            <a:r>
              <a:rPr lang="sr-Cyrl-BA" sz="1800" u="none" strike="noStrike" dirty="0">
                <a:effectLst/>
                <a:uFill>
                  <a:solidFill>
                    <a:srgbClr val="000000"/>
                  </a:solidFill>
                </a:uFill>
                <a:latin typeface="Source Sans Pro" panose="020B0503030403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9</a:t>
            </a:r>
            <a:r>
              <a:rPr lang="sr-Latn-CS" sz="1800" u="none" strike="noStrike" dirty="0">
                <a:effectLst/>
                <a:uFill>
                  <a:solidFill>
                    <a:srgbClr val="000000"/>
                  </a:solidFill>
                </a:uFill>
                <a:latin typeface="Source Sans Pro" panose="020B0503030403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5</a:t>
            </a:r>
            <a:r>
              <a:rPr lang="sr-Cyrl-CS" sz="1800" u="none" strike="noStrike" dirty="0">
                <a:effectLst/>
                <a:uFill>
                  <a:solidFill>
                    <a:srgbClr val="000000"/>
                  </a:solidFill>
                </a:uFill>
                <a:latin typeface="Source Sans Pro" panose="020B0503030403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. Indeks je izračunat na osnovu utrošenog vremena za jedi</a:t>
            </a:r>
            <a:r>
              <a:rPr lang="en-US" sz="1800" u="none" strike="noStrike" dirty="0">
                <a:effectLst/>
                <a:uFill>
                  <a:solidFill>
                    <a:srgbClr val="000000"/>
                  </a:solidFill>
                </a:uFill>
                <a:latin typeface="Source Sans Pro" panose="020B0503030403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ni</a:t>
            </a:r>
            <a:r>
              <a:rPr lang="sr-Cyrl-CS" sz="1800" u="none" strike="noStrike" dirty="0">
                <a:effectLst/>
                <a:uFill>
                  <a:solidFill>
                    <a:srgbClr val="000000"/>
                  </a:solidFill>
                </a:uFill>
                <a:latin typeface="Source Sans Pro" panose="020B0503030403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cu proizvodnje. Utrošeno vrijeme pogona A </a:t>
            </a:r>
            <a:r>
              <a:rPr lang="sr-Latn-CS" sz="1800" u="none" strike="noStrike" dirty="0">
                <a:effectLst/>
                <a:uFill>
                  <a:solidFill>
                    <a:srgbClr val="000000"/>
                  </a:solidFill>
                </a:uFill>
                <a:latin typeface="Source Sans Pro" panose="020B0503030403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je </a:t>
            </a:r>
            <a:r>
              <a:rPr lang="sr-Cyrl-CS" sz="1800" u="none" strike="noStrike" dirty="0">
                <a:effectLst/>
                <a:uFill>
                  <a:solidFill>
                    <a:srgbClr val="000000"/>
                  </a:solidFill>
                </a:uFill>
                <a:latin typeface="Source Sans Pro" panose="020B0503030403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veće za 60% u odnosu na pogon B za posmatrani proizvod u 2002. godini. Produktivnost rada u pogonu A u 200</a:t>
            </a:r>
            <a:r>
              <a:rPr lang="ru-RU" sz="1800" u="none" strike="noStrike" dirty="0">
                <a:effectLst/>
                <a:uFill>
                  <a:solidFill>
                    <a:srgbClr val="000000"/>
                  </a:solidFill>
                </a:uFill>
                <a:latin typeface="Source Sans Pro" panose="020B0503030403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2</a:t>
            </a:r>
            <a:r>
              <a:rPr lang="sr-Cyrl-CS" sz="1800" u="none" strike="noStrike" dirty="0">
                <a:effectLst/>
                <a:uFill>
                  <a:solidFill>
                    <a:srgbClr val="000000"/>
                  </a:solidFill>
                </a:uFill>
                <a:latin typeface="Source Sans Pro" panose="020B0503030403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. godini smanjila se za 10% u odnosu na 1995. godinu.</a:t>
            </a:r>
            <a:endParaRPr lang="sr-Latn-BA" dirty="0">
              <a:uFill>
                <a:solidFill>
                  <a:srgbClr val="000000"/>
                </a:solidFill>
              </a:uFill>
              <a:latin typeface="Source Sans Pro" panose="020B0503030403020204" pitchFamily="34" charset="0"/>
              <a:ea typeface="Source Sans Pro" panose="020B0503030403020204" pitchFamily="34" charset="0"/>
              <a:cs typeface="Times New Roman" panose="02020603050405020304" pitchFamily="18" charset="0"/>
            </a:endParaRPr>
          </a:p>
          <a:p>
            <a:pPr marL="0" lvl="0" indent="0" algn="just">
              <a:lnSpc>
                <a:spcPct val="115000"/>
              </a:lnSpc>
              <a:spcAft>
                <a:spcPts val="1000"/>
              </a:spcAft>
              <a:buClr>
                <a:srgbClr val="FF0000"/>
              </a:buClr>
              <a:buSzPts val="1200"/>
              <a:buNone/>
            </a:pPr>
            <a:r>
              <a:rPr lang="sr-Cyrl-CS" sz="1800" dirty="0">
                <a:effectLst/>
                <a:latin typeface="Source Sans Pro" panose="020B0503030403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Izračunati promjenu produktivnosti rada za pogon B za posmatrani </a:t>
            </a:r>
            <a:r>
              <a:rPr lang="sr-Latn-BA" dirty="0" smtClean="0">
                <a:latin typeface="Source Sans Pro" panose="020B0503030403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period</a:t>
            </a:r>
            <a:r>
              <a:rPr lang="sr-Cyrl-CS" sz="1800" dirty="0" smtClean="0">
                <a:effectLst/>
                <a:latin typeface="Source Sans Pro" panose="020B0503030403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!</a:t>
            </a:r>
            <a:endParaRPr lang="en-US" sz="1800" dirty="0">
              <a:effectLst/>
              <a:latin typeface="Source Sans Pro" panose="020B0503030403020204" pitchFamily="34" charset="0"/>
              <a:ea typeface="Source Sans Pro" panose="020B0503030403020204" pitchFamily="34" charset="0"/>
              <a:cs typeface="Times New Roman" panose="02020603050405020304" pitchFamily="18" charset="0"/>
            </a:endParaRPr>
          </a:p>
          <a:p>
            <a:pPr marL="114300" lvl="0" indent="0">
              <a:buNone/>
            </a:pPr>
            <a:endParaRPr lang="en-US" dirty="0"/>
          </a:p>
          <a:p>
            <a:pPr marL="114300" indent="0">
              <a:buNone/>
            </a:pPr>
            <a:endParaRPr lang="en-US" dirty="0"/>
          </a:p>
          <a:p>
            <a:pPr lvl="0">
              <a:buFont typeface="Wingdings" panose="05000000000000000000" pitchFamily="2" charset="2"/>
              <a:buChar char="q"/>
            </a:pPr>
            <a:endParaRPr lang="sr-Latn-RS" dirty="0"/>
          </a:p>
          <a:p>
            <a:pPr lvl="0">
              <a:buFont typeface="Wingdings" panose="05000000000000000000" pitchFamily="2" charset="2"/>
              <a:buChar char="q"/>
            </a:pPr>
            <a:endParaRPr lang="sr-Latn-RS"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066800" y="0"/>
            <a:ext cx="6996600" cy="715800"/>
          </a:xfrm>
        </p:spPr>
        <p:txBody>
          <a:bodyPr/>
          <a:lstStyle/>
          <a:p>
            <a:r>
              <a:rPr lang="sr-Latn-RS" dirty="0"/>
              <a:t>2. ZADATAK</a:t>
            </a:r>
          </a:p>
        </p:txBody>
      </p:sp>
    </p:spTree>
    <p:extLst>
      <p:ext uri="{BB962C8B-B14F-4D97-AF65-F5344CB8AC3E}">
        <p14:creationId xmlns:p14="http://schemas.microsoft.com/office/powerpoint/2010/main" xmlns="" val="9202661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xmlns="" Requires="a14">
          <p:sp>
            <p:nvSpPr>
              <p:cNvPr id="3" name="Text Placeholder 2">
                <a:extLst>
                  <a:ext uri="{FF2B5EF4-FFF2-40B4-BE49-F238E27FC236}">
                    <a16:creationId xmlns:a16="http://schemas.microsoft.com/office/drawing/2014/main" id="{E812BF9D-FCC7-4749-8369-0CC020DF1518}"/>
                  </a:ext>
                </a:extLst>
              </p:cNvPr>
              <p:cNvSpPr>
                <a:spLocks noGrp="1"/>
              </p:cNvSpPr>
              <p:nvPr>
                <p:ph type="body" idx="1"/>
              </p:nvPr>
            </p:nvSpPr>
            <p:spPr>
              <a:xfrm>
                <a:off x="152400" y="133350"/>
                <a:ext cx="8915400" cy="4267200"/>
              </a:xfrm>
            </p:spPr>
            <p:txBody>
              <a:bodyPr/>
              <a:lstStyle/>
              <a:p>
                <a:pPr marL="114300" indent="0">
                  <a:buNone/>
                </a:pPr>
                <a:r>
                  <a:rPr lang="sr-Latn-BA" sz="1600" b="1" dirty="0">
                    <a:latin typeface="Cambria Math" panose="02040503050406030204" pitchFamily="18" charset="0"/>
                  </a:rPr>
                  <a:t>Podaci:</a:t>
                </a:r>
              </a:p>
              <a:p>
                <a:pPr marL="11430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1995−2002</m:t>
                          </m:r>
                        </m:sub>
                      </m:sSub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=95</m:t>
                      </m:r>
                    </m:oMath>
                  </m:oMathPara>
                </a14:m>
                <a:endParaRPr lang="sr-Latn-BA" sz="1600" b="0" dirty="0"/>
              </a:p>
              <a:p>
                <a:pPr marL="11430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sr-Latn-BA" sz="1600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  <m:sup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sup>
                      </m:sSubSup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=1,6∗</m:t>
                      </m:r>
                      <m:sSubSup>
                        <m:sSubSupPr>
                          <m:ctrlPr>
                            <a:rPr lang="sr-Latn-BA" sz="16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sr-Latn-BA" sz="1600" i="1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sr-Latn-BA" sz="16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  <m:sup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sup>
                      </m:sSubSup>
                    </m:oMath>
                  </m:oMathPara>
                </a14:m>
                <a:endParaRPr lang="sr-Latn-BA" sz="1600" i="1" dirty="0">
                  <a:latin typeface="Cambria Math" panose="02040503050406030204" pitchFamily="18" charset="0"/>
                </a:endParaRPr>
              </a:p>
              <a:p>
                <a:pPr marL="11430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sr-Latn-BA" sz="16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sr-Latn-BA" sz="1600" i="1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sr-Latn-BA" sz="16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  <m:sup>
                          <m:r>
                            <a:rPr lang="sr-Latn-BA" sz="1600" i="1">
                              <a:latin typeface="Cambria Math" panose="02040503050406030204" pitchFamily="18" charset="0"/>
                            </a:rPr>
                            <m:t>𝐵</m:t>
                          </m:r>
                        </m:sup>
                      </m:sSubSup>
                      <m:r>
                        <a:rPr lang="sr-Latn-BA" sz="1600" i="1" dirty="0">
                          <a:latin typeface="Cambria Math" panose="02040503050406030204" pitchFamily="18" charset="0"/>
                        </a:rPr>
                        <m:t>=100, </m:t>
                      </m:r>
                      <m:sSubSup>
                        <m:sSubSupPr>
                          <m:ctrlPr>
                            <a:rPr lang="sr-Latn-BA" sz="16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sr-Latn-BA" sz="160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sz="1600" i="1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sr-Latn-BA" sz="16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  <m:sup>
                          <m:r>
                            <a:rPr lang="sr-Latn-BA" sz="1600" i="1">
                              <a:latin typeface="Cambria Math" panose="02040503050406030204" pitchFamily="18" charset="0"/>
                            </a:rPr>
                            <m:t>𝐴</m:t>
                          </m:r>
                        </m:sup>
                      </m:sSubSup>
                      <m:r>
                        <a:rPr lang="sr-Latn-BA" sz="1600" i="1" dirty="0">
                          <a:latin typeface="Cambria Math" panose="02040503050406030204" pitchFamily="18" charset="0"/>
                        </a:rPr>
                        <m:t>=160</m:t>
                      </m:r>
                    </m:oMath>
                  </m:oMathPara>
                </a14:m>
                <a:endParaRPr lang="sr-Latn-BA" sz="1600" dirty="0"/>
              </a:p>
              <a:p>
                <a:pPr marL="114300" indent="0">
                  <a:lnSpc>
                    <a:spcPct val="150000"/>
                  </a:lnSpc>
                  <a:buNone/>
                </a:pPr>
                <a:endParaRPr lang="en-US" sz="1600" dirty="0"/>
              </a:p>
            </p:txBody>
          </p:sp>
        </mc:Choice>
        <mc:Fallback>
          <p:sp>
            <p:nvSpPr>
              <p:cNvPr id="3" name="Text Placeholder 2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E812BF9D-FCC7-4749-8369-0CC020DF151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152400" y="133350"/>
                <a:ext cx="8915400" cy="4267200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6ADC6B6C-D415-4755-9D33-0AB776EF9876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8</a:t>
            </a:fld>
            <a:endParaRPr lang="en"/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FB7CC509-F114-4EF8-9324-6A9FBD92C638}"/>
                  </a:ext>
                </a:extLst>
              </p:cNvPr>
              <p:cNvSpPr txBox="1"/>
              <p:nvPr/>
            </p:nvSpPr>
            <p:spPr>
              <a:xfrm>
                <a:off x="228600" y="2114550"/>
                <a:ext cx="2667000" cy="183018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sr-Latn-BA" sz="1600" b="1" dirty="0">
                    <a:solidFill>
                      <a:schemeClr val="tx1"/>
                    </a:solidFill>
                    <a:latin typeface="Cambria Math" panose="02040503050406030204" pitchFamily="18" charset="0"/>
                  </a:rPr>
                  <a:t>Izrada: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i="1" smtClean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sr-Latn-BA" sz="1600" b="0" i="0" smtClean="0">
                              <a:latin typeface="Cambria Math" panose="02040503050406030204" pitchFamily="18" charset="0"/>
                            </a:rPr>
                            <m:t>1995−2002</m:t>
                          </m:r>
                        </m:sub>
                      </m:sSub>
                      <m:r>
                        <a:rPr lang="en-US" sz="1600" i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1600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nary>
                            <m:naryPr>
                              <m:chr m:val="∑"/>
                              <m:subHide m:val="on"/>
                              <m:supHide m:val="on"/>
                              <m:ctrlPr>
                                <a:rPr lang="en-US" sz="1600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sSub>
                                <m:sSubPr>
                                  <m:ctrlPr>
                                    <a:rPr lang="en-US" sz="1600" i="1">
                                      <a:solidFill>
                                        <a:srgbClr val="836967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600" i="1">
                                      <a:latin typeface="Cambria Math" panose="02040503050406030204" pitchFamily="18" charset="0"/>
                                    </a:rPr>
                                    <m:t>𝑇</m:t>
                                  </m:r>
                                </m:e>
                                <m:sub>
                                  <m:r>
                                    <a:rPr lang="en-US" sz="1600" i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</m:nary>
                        </m:num>
                        <m:den>
                          <m:nary>
                            <m:naryPr>
                              <m:chr m:val="∑"/>
                              <m:subHide m:val="on"/>
                              <m:supHide m:val="on"/>
                              <m:ctrlPr>
                                <a:rPr lang="en-US" sz="1600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sSub>
                                <m:sSubPr>
                                  <m:ctrlPr>
                                    <a:rPr lang="en-US" sz="1600" i="1">
                                      <a:solidFill>
                                        <a:srgbClr val="836967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600" i="1">
                                      <a:latin typeface="Cambria Math" panose="02040503050406030204" pitchFamily="18" charset="0"/>
                                    </a:rPr>
                                    <m:t>𝑇</m:t>
                                  </m:r>
                                </m:e>
                                <m:sub>
                                  <m:r>
                                    <a:rPr lang="en-US" sz="1600" i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f>
                                <m:fPr>
                                  <m:ctrlPr>
                                    <a:rPr lang="en-US" sz="1600" i="1">
                                      <a:solidFill>
                                        <a:srgbClr val="836967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en-US" sz="1600" i="1">
                                          <a:solidFill>
                                            <a:srgbClr val="836967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1600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e>
                                    <m:sub>
                                      <m:r>
                                        <a:rPr lang="en-US" sz="1600" i="0">
                                          <a:latin typeface="Cambria Math" panose="02040503050406030204" pitchFamily="18" charset="0"/>
                                        </a:rPr>
                                        <m:t>0</m:t>
                                      </m:r>
                                    </m:sub>
                                  </m:sSub>
                                </m:num>
                                <m:den>
                                  <m:sSub>
                                    <m:sSubPr>
                                      <m:ctrlPr>
                                        <a:rPr lang="en-US" sz="1600" i="1">
                                          <a:solidFill>
                                            <a:srgbClr val="836967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1600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e>
                                    <m:sub>
                                      <m:r>
                                        <a:rPr lang="en-US" sz="1600" i="0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nary>
                        </m:den>
                      </m:f>
                      <m:r>
                        <a:rPr lang="en-US" sz="1600" i="0">
                          <a:latin typeface="Cambria Math" panose="02040503050406030204" pitchFamily="18" charset="0"/>
                        </a:rPr>
                        <m:t>⋅100</m:t>
                      </m:r>
                    </m:oMath>
                  </m:oMathPara>
                </a14:m>
                <a:endParaRPr lang="sr-Latn-BA" sz="1600" dirty="0"/>
              </a:p>
              <a:p>
                <a:r>
                  <a:rPr lang="sr-Latn-BA" sz="1600" dirty="0"/>
                  <a:t> </a:t>
                </a:r>
                <a14:m>
                  <m:oMath xmlns:m="http://schemas.openxmlformats.org/officeDocument/2006/math">
                    <m:r>
                      <a:rPr lang="sr-Latn-BA" sz="1600" b="0" i="1" smtClean="0">
                        <a:latin typeface="Cambria Math" panose="02040503050406030204" pitchFamily="18" charset="0"/>
                      </a:rPr>
                      <m:t>95=</m:t>
                    </m:r>
                    <m:f>
                      <m:fPr>
                        <m:ctrlPr>
                          <a:rPr lang="sr-Latn-BA" sz="16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Sup>
                          <m:sSubSupPr>
                            <m:ctrlPr>
                              <a:rPr lang="sr-Latn-BA" sz="1600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sr-Latn-BA" sz="1600" i="1">
                                <a:latin typeface="Cambria Math" panose="02040503050406030204" pitchFamily="18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sr-Latn-BA" sz="16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  <m:sup>
                            <m:r>
                              <a:rPr lang="sr-Latn-BA" sz="1600" i="1">
                                <a:latin typeface="Cambria Math" panose="02040503050406030204" pitchFamily="18" charset="0"/>
                              </a:rPr>
                              <m:t>𝐴</m:t>
                            </m:r>
                          </m:sup>
                        </m:sSubSup>
                        <m:r>
                          <a:rPr lang="sr-Latn-BA" sz="16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sSubSup>
                          <m:sSubSupPr>
                            <m:ctrlPr>
                              <a:rPr lang="sr-Latn-BA" sz="1600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sr-Latn-BA" sz="1600" i="1">
                                <a:latin typeface="Cambria Math" panose="02040503050406030204" pitchFamily="18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sr-Latn-BA" sz="16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  <m:sup>
                            <m:r>
                              <a:rPr lang="sr-Latn-BA" sz="1600" i="1">
                                <a:latin typeface="Cambria Math" panose="02040503050406030204" pitchFamily="18" charset="0"/>
                              </a:rPr>
                              <m:t>𝐵</m:t>
                            </m:r>
                          </m:sup>
                        </m:sSubSup>
                      </m:num>
                      <m:den>
                        <m:sSubSup>
                          <m:sSubSupPr>
                            <m:ctrlPr>
                              <a:rPr lang="sr-Latn-BA" sz="1600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sr-Latn-BA" sz="1600" i="1">
                                <a:latin typeface="Cambria Math" panose="02040503050406030204" pitchFamily="18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sr-Latn-BA" sz="16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  <m:sup>
                            <m:r>
                              <a:rPr lang="sr-Latn-BA" sz="1600" i="1">
                                <a:latin typeface="Cambria Math" panose="02040503050406030204" pitchFamily="18" charset="0"/>
                              </a:rPr>
                              <m:t>𝐴</m:t>
                            </m:r>
                          </m:sup>
                        </m:sSubSup>
                        <m:r>
                          <a:rPr lang="sr-Latn-BA" sz="1600" b="0" i="1" smtClean="0">
                            <a:latin typeface="Cambria Math" panose="02040503050406030204" pitchFamily="18" charset="0"/>
                          </a:rPr>
                          <m:t>∗</m:t>
                        </m:r>
                        <m:sSup>
                          <m:sSupPr>
                            <m:ctrlPr>
                              <a:rPr lang="en-US" sz="16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f>
                              <m:fPr>
                                <m:ctrlPr>
                                  <a:rPr lang="en-US" sz="16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sr-Latn-BA" sz="1600" i="1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  <m:r>
                                  <a:rPr lang="sr-Latn-BA" sz="16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num>
                              <m:den>
                                <m:r>
                                  <a:rPr lang="sr-Latn-BA" sz="1600" i="1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  <m:r>
                                  <a:rPr lang="sr-Latn-BA" sz="16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den>
                            </m:f>
                          </m:e>
                          <m:sup>
                            <m:r>
                              <a:rPr lang="sr-Latn-BA" sz="1600" i="1">
                                <a:latin typeface="Cambria Math" panose="02040503050406030204" pitchFamily="18" charset="0"/>
                              </a:rPr>
                              <m:t>𝐴</m:t>
                            </m:r>
                          </m:sup>
                        </m:sSup>
                        <m:r>
                          <a:rPr lang="sr-Latn-BA" sz="16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sSubSup>
                          <m:sSubSupPr>
                            <m:ctrlPr>
                              <a:rPr lang="sr-Latn-BA" sz="1600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sr-Latn-BA" sz="1600" i="1">
                                <a:latin typeface="Cambria Math" panose="02040503050406030204" pitchFamily="18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sr-Latn-BA" sz="16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  <m:sup>
                            <m:r>
                              <a:rPr lang="sr-Latn-BA" sz="1600" b="0" i="1" smtClean="0">
                                <a:latin typeface="Cambria Math" panose="02040503050406030204" pitchFamily="18" charset="0"/>
                              </a:rPr>
                              <m:t>𝐵</m:t>
                            </m:r>
                          </m:sup>
                        </m:sSubSup>
                        <m:r>
                          <a:rPr lang="sr-Latn-BA" sz="1600" i="1">
                            <a:latin typeface="Cambria Math" panose="02040503050406030204" pitchFamily="18" charset="0"/>
                          </a:rPr>
                          <m:t>∗</m:t>
                        </m:r>
                        <m:sSup>
                          <m:sSupPr>
                            <m:ctrlPr>
                              <a:rPr lang="en-US" sz="1600" b="1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f>
                              <m:fPr>
                                <m:ctrlPr>
                                  <a:rPr lang="en-US" sz="1600" b="1" i="1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sr-Latn-BA" sz="1600" b="1" i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  <m:t>𝐭𝟎</m:t>
                                </m:r>
                              </m:num>
                              <m:den>
                                <m:r>
                                  <a:rPr lang="sr-Latn-BA" sz="1600" b="1" i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  <m:t>𝐭𝟏</m:t>
                                </m:r>
                              </m:den>
                            </m:f>
                          </m:e>
                          <m:sup>
                            <m:r>
                              <a:rPr lang="sr-Latn-BA" sz="1600" b="1" i="0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𝐁</m:t>
                            </m:r>
                          </m:sup>
                        </m:sSup>
                      </m:den>
                    </m:f>
                    <m:r>
                      <a:rPr lang="en-US" sz="1600">
                        <a:latin typeface="Cambria Math" panose="02040503050406030204" pitchFamily="18" charset="0"/>
                      </a:rPr>
                      <m:t>⋅100</m:t>
                    </m:r>
                  </m:oMath>
                </a14:m>
                <a:endParaRPr lang="sr-Latn-BA" sz="1600" dirty="0"/>
              </a:p>
              <a:p>
                <a:pPr algn="ctr"/>
                <a:endParaRPr lang="en-US" sz="1600" dirty="0"/>
              </a:p>
            </p:txBody>
          </p:sp>
        </mc:Choice>
        <mc:Fallback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FB7CC509-F114-4EF8-9324-6A9FBD92C63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8600" y="2114550"/>
                <a:ext cx="2667000" cy="1830181"/>
              </a:xfrm>
              <a:prstGeom prst="rect">
                <a:avLst/>
              </a:prstGeom>
              <a:blipFill>
                <a:blip r:embed="rId3"/>
                <a:stretch>
                  <a:fillRect l="-1373" t="-1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F11FD4F5-23B3-4926-BC2F-07A190393FDD}"/>
                  </a:ext>
                </a:extLst>
              </p:cNvPr>
              <p:cNvSpPr txBox="1"/>
              <p:nvPr/>
            </p:nvSpPr>
            <p:spPr>
              <a:xfrm>
                <a:off x="3962400" y="2266950"/>
                <a:ext cx="2971800" cy="221419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95=</m:t>
                      </m:r>
                      <m:f>
                        <m:fPr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160+100</m:t>
                          </m:r>
                        </m:num>
                        <m:den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160∗0,9+100∗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</m:den>
                      </m:f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∙100</m:t>
                      </m:r>
                    </m:oMath>
                  </m:oMathPara>
                </a14:m>
                <a:endParaRPr lang="sr-Latn-BA" dirty="0"/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0,95∗</m:t>
                      </m:r>
                      <m:d>
                        <m:dPr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160∗0,9+100∗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</m:d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=260</m:t>
                      </m:r>
                    </m:oMath>
                  </m:oMathPara>
                </a14:m>
                <a:endParaRPr lang="sr-Latn-BA" dirty="0"/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136,8+0,95∗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=260</m:t>
                      </m:r>
                    </m:oMath>
                  </m:oMathPara>
                </a14:m>
                <a:endParaRPr lang="sr-Latn-BA" b="0" dirty="0"/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𝑿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𝟏𝟐𝟗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𝟔𝟖</m:t>
                      </m:r>
                    </m:oMath>
                  </m:oMathPara>
                </a14:m>
                <a:endParaRPr lang="sr-Latn-BA" b="1" dirty="0"/>
              </a:p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 sz="14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f>
                          <m:fPr>
                            <m:ctrlPr>
                              <a:rPr lang="en-US" sz="1400" b="1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sr-Latn-BA" sz="1400" b="1" i="1" smtClean="0">
                                <a:latin typeface="Cambria Math" panose="02040503050406030204" pitchFamily="18" charset="0"/>
                              </a:rPr>
                              <m:t>𝒑𝒓</m:t>
                            </m:r>
                            <m:r>
                              <a:rPr lang="sr-Latn-BA" sz="1400" b="1" i="1" smtClean="0">
                                <a:latin typeface="Cambria Math" panose="02040503050406030204" pitchFamily="18" charset="0"/>
                              </a:rPr>
                              <m:t>𝟏</m:t>
                            </m:r>
                          </m:num>
                          <m:den>
                            <m:r>
                              <a:rPr lang="sr-Latn-BA" sz="1400" b="1" i="1" smtClean="0">
                                <a:latin typeface="Cambria Math" panose="02040503050406030204" pitchFamily="18" charset="0"/>
                              </a:rPr>
                              <m:t>𝒑𝒓</m:t>
                            </m:r>
                            <m:r>
                              <a:rPr lang="sr-Latn-BA" sz="1400" b="1" i="1" smtClean="0">
                                <a:latin typeface="Cambria Math" panose="02040503050406030204" pitchFamily="18" charset="0"/>
                              </a:rPr>
                              <m:t>𝟎</m:t>
                            </m:r>
                          </m:den>
                        </m:f>
                      </m:e>
                      <m:sup>
                        <m:r>
                          <a:rPr lang="sr-Latn-BA" sz="1400" b="1" i="1" smtClean="0">
                            <a:latin typeface="Cambria Math" panose="02040503050406030204" pitchFamily="18" charset="0"/>
                          </a:rPr>
                          <m:t>𝑩</m:t>
                        </m:r>
                      </m:sup>
                    </m:sSup>
                    <m:r>
                      <a:rPr lang="sr-Latn-BA" sz="14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BA" sz="1400" b="1" i="1" smtClean="0">
                        <a:latin typeface="Cambria Math" panose="02040503050406030204" pitchFamily="18" charset="0"/>
                      </a:rPr>
                      <m:t>𝟏𝟐𝟗</m:t>
                    </m:r>
                    <m:r>
                      <a:rPr lang="sr-Latn-BA" sz="1400" b="1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sr-Latn-BA" sz="1400" b="1" i="1" smtClean="0">
                        <a:latin typeface="Cambria Math" panose="02040503050406030204" pitchFamily="18" charset="0"/>
                      </a:rPr>
                      <m:t>𝟔𝟖</m:t>
                    </m:r>
                  </m:oMath>
                </a14:m>
                <a:r>
                  <a:rPr lang="sr-Latn-BA" b="1" dirty="0"/>
                  <a:t>    </a:t>
                </a:r>
                <a:endParaRPr lang="en-US" b="1" dirty="0"/>
              </a:p>
            </p:txBody>
          </p:sp>
        </mc:Choice>
        <mc:Fallback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F11FD4F5-23B3-4926-BC2F-07A190393FD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62400" y="2266950"/>
                <a:ext cx="2971800" cy="2214196"/>
              </a:xfrm>
              <a:prstGeom prst="rect">
                <a:avLst/>
              </a:prstGeom>
              <a:blipFill>
                <a:blip r:embed="rId4"/>
                <a:stretch>
                  <a:fillRect b="-27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49E90975-6BE6-440D-BE70-FF0BB9469AFB}"/>
                  </a:ext>
                </a:extLst>
              </p:cNvPr>
              <p:cNvSpPr txBox="1"/>
              <p:nvPr/>
            </p:nvSpPr>
            <p:spPr>
              <a:xfrm>
                <a:off x="3581400" y="500183"/>
                <a:ext cx="3048000" cy="139993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14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f>
                          <m:fPr>
                            <m:ctrlPr>
                              <a:rPr lang="en-US" sz="14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sr-Latn-BA" sz="1400" b="0" i="1" smtClean="0">
                                <a:latin typeface="Cambria Math" panose="02040503050406030204" pitchFamily="18" charset="0"/>
                              </a:rPr>
                              <m:t>𝑝𝑟</m:t>
                            </m:r>
                            <m:r>
                              <a:rPr lang="sr-Latn-BA" sz="14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sr-Latn-BA" sz="1400" b="0" i="1" smtClean="0">
                                <a:latin typeface="Cambria Math" panose="02040503050406030204" pitchFamily="18" charset="0"/>
                              </a:rPr>
                              <m:t>𝑝𝑟</m:t>
                            </m:r>
                            <m:r>
                              <a:rPr lang="sr-Latn-BA" sz="1400" i="1">
                                <a:latin typeface="Cambria Math" panose="02040503050406030204" pitchFamily="18" charset="0"/>
                              </a:rPr>
                              <m:t>0</m:t>
                            </m:r>
                          </m:den>
                        </m:f>
                      </m:e>
                      <m:sup>
                        <m:r>
                          <a:rPr lang="sr-Latn-BA" sz="14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sup>
                    </m:sSup>
                    <m:r>
                      <a:rPr lang="sr-Latn-BA" sz="1400" b="0" i="1" smtClean="0">
                        <a:latin typeface="Cambria Math" panose="02040503050406030204" pitchFamily="18" charset="0"/>
                      </a:rPr>
                      <m:t>=0,9   </m:t>
                    </m:r>
                    <m:sSup>
                      <m:sSupPr>
                        <m:ctrlPr>
                          <a:rPr lang="en-US" sz="14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f>
                          <m:fPr>
                            <m:ctrlPr>
                              <a:rPr lang="en-US" sz="140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sr-Latn-BA" sz="1400" b="0" i="1" smtClean="0">
                                <a:latin typeface="Cambria Math" panose="02040503050406030204" pitchFamily="18" charset="0"/>
                              </a:rPr>
                              <m:t>𝑝𝑟</m:t>
                            </m:r>
                            <m:r>
                              <a:rPr lang="sr-Latn-BA" sz="14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sr-Latn-BA" sz="1400" b="0" i="1" smtClean="0">
                                <a:latin typeface="Cambria Math" panose="02040503050406030204" pitchFamily="18" charset="0"/>
                              </a:rPr>
                              <m:t>𝑝𝑟</m:t>
                            </m:r>
                            <m:r>
                              <a:rPr lang="sr-Latn-BA" sz="1400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den>
                        </m:f>
                      </m:e>
                      <m:sup>
                        <m:r>
                          <a:rPr lang="sr-Latn-BA" sz="1400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sup>
                    </m:sSup>
                    <m:r>
                      <a:rPr lang="sr-Latn-BA" sz="1400" b="0" i="1" smtClean="0">
                        <a:latin typeface="Cambria Math" panose="02040503050406030204" pitchFamily="18" charset="0"/>
                      </a:rPr>
                      <m:t>=?</m:t>
                    </m:r>
                  </m:oMath>
                </a14:m>
                <a:r>
                  <a:rPr lang="sr-Latn-BA" sz="1400" dirty="0"/>
                  <a:t>    </a:t>
                </a:r>
              </a:p>
              <a:p>
                <a:endParaRPr lang="sr-Latn-BA" sz="1400" b="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1400" b="0" i="1" smtClean="0">
                          <a:latin typeface="Cambria Math" panose="02040503050406030204" pitchFamily="18" charset="0"/>
                        </a:rPr>
                        <m:t>𝑝𝑟</m:t>
                      </m:r>
                      <m:r>
                        <a:rPr lang="sr-Latn-BA" sz="1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1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1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sr-Latn-BA" sz="14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den>
                      </m:f>
                      <m:r>
                        <a:rPr lang="sr-Latn-BA" sz="1400" b="0" i="1" smtClean="0">
                          <a:latin typeface="Cambria Math" panose="02040503050406030204" pitchFamily="18" charset="0"/>
                        </a:rPr>
                        <m:t>         </m:t>
                      </m:r>
                      <m:f>
                        <m:fPr>
                          <m:ctrlPr>
                            <a:rPr lang="en-US" sz="1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1400" b="0" i="1" smtClean="0">
                              <a:latin typeface="Cambria Math" panose="02040503050406030204" pitchFamily="18" charset="0"/>
                            </a:rPr>
                            <m:t>𝑝𝑟</m:t>
                          </m:r>
                          <m:r>
                            <a:rPr lang="sr-Latn-BA" sz="14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sr-Latn-BA" sz="1400" b="0" i="1" smtClean="0">
                              <a:latin typeface="Cambria Math" panose="02040503050406030204" pitchFamily="18" charset="0"/>
                            </a:rPr>
                            <m:t>𝑝𝑟</m:t>
                          </m:r>
                          <m:r>
                            <a:rPr lang="sr-Latn-BA" sz="1400" i="1">
                              <a:latin typeface="Cambria Math" panose="02040503050406030204" pitchFamily="18" charset="0"/>
                            </a:rPr>
                            <m:t>0</m:t>
                          </m:r>
                        </m:den>
                      </m:f>
                      <m:r>
                        <a:rPr lang="sr-Latn-BA" sz="1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1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>
                            <m:fPr>
                              <m:ctrlPr>
                                <a:rPr lang="sr-Latn-BA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sz="14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sr-Latn-BA" sz="14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sr-Latn-BA" sz="14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den>
                          </m:f>
                        </m:num>
                        <m:den>
                          <m:f>
                            <m:fPr>
                              <m:ctrlPr>
                                <a:rPr lang="sr-Latn-BA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sz="14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sr-Latn-BA" sz="14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sr-Latn-BA" sz="14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den>
                          </m:f>
                        </m:den>
                      </m:f>
                      <m:r>
                        <a:rPr lang="sr-Latn-BA" sz="1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1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14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sr-Latn-BA" sz="14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num>
                        <m:den>
                          <m:r>
                            <a:rPr lang="sr-Latn-BA" sz="14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sr-Latn-BA" sz="1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49E90975-6BE6-440D-BE70-FF0BB9469AF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81400" y="500183"/>
                <a:ext cx="3048000" cy="139993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xmlns="" id="{A43BDA9F-19F7-42EB-9412-D3287CE16676}"/>
              </a:ext>
            </a:extLst>
          </p:cNvPr>
          <p:cNvCxnSpPr/>
          <p:nvPr/>
        </p:nvCxnSpPr>
        <p:spPr>
          <a:xfrm>
            <a:off x="4267200" y="1504950"/>
            <a:ext cx="1524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42152883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9</a:t>
            </a:fld>
            <a:endParaRPr lang="en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381000" y="715800"/>
            <a:ext cx="7772400" cy="3760950"/>
          </a:xfrm>
        </p:spPr>
        <p:txBody>
          <a:bodyPr/>
          <a:lstStyle/>
          <a:p>
            <a:pPr marL="114300" lvl="0" indent="0">
              <a:buNone/>
            </a:pPr>
            <a:r>
              <a:rPr lang="sr-Cyrl-CS" dirty="0"/>
              <a:t>Dati su podaci o kretanju </a:t>
            </a:r>
            <a:r>
              <a:rPr lang="sr-Latn-BA" dirty="0"/>
              <a:t>vremena po jedinici proizvodnje</a:t>
            </a:r>
            <a:r>
              <a:rPr lang="sr-Cyrl-CS" dirty="0"/>
              <a:t> u nekom preduzeću za period 1998-2002</a:t>
            </a:r>
            <a:r>
              <a:rPr lang="ru-RU" dirty="0"/>
              <a:t>. </a:t>
            </a:r>
            <a:r>
              <a:rPr lang="sr-Cyrl-CS" dirty="0"/>
              <a:t>godina:</a:t>
            </a:r>
            <a:endParaRPr lang="en-US" dirty="0"/>
          </a:p>
          <a:p>
            <a:pPr marL="114300" lvl="0" indent="0">
              <a:buNone/>
            </a:pPr>
            <a:endParaRPr lang="sr-Latn-BA" dirty="0"/>
          </a:p>
          <a:p>
            <a:pPr marL="114300" lvl="0" indent="0">
              <a:buNone/>
            </a:pPr>
            <a:endParaRPr lang="sr-Latn-BA" dirty="0"/>
          </a:p>
          <a:p>
            <a:pPr marL="114300" lvl="0" indent="0">
              <a:buNone/>
            </a:pPr>
            <a:endParaRPr lang="sr-Latn-BA" dirty="0"/>
          </a:p>
          <a:p>
            <a:pPr marL="114300" lvl="0" indent="0">
              <a:buNone/>
            </a:pPr>
            <a:endParaRPr lang="en-US" dirty="0"/>
          </a:p>
          <a:p>
            <a:pPr>
              <a:buAutoNum type="alphaLcParenR"/>
            </a:pPr>
            <a:r>
              <a:rPr lang="sr-Cyrl-CS" dirty="0"/>
              <a:t>Izračunati </a:t>
            </a:r>
            <a:r>
              <a:rPr lang="sr-Latn-BA" dirty="0"/>
              <a:t>u</a:t>
            </a:r>
            <a:r>
              <a:rPr lang="sr-Cyrl-CS" dirty="0"/>
              <a:t>t</a:t>
            </a:r>
            <a:r>
              <a:rPr lang="sr-Latn-BA" dirty="0"/>
              <a:t>rošak vremena po jedinici</a:t>
            </a:r>
            <a:r>
              <a:rPr lang="sr-Cyrl-CS" dirty="0"/>
              <a:t> u 2004. godini, ako je ist</a:t>
            </a:r>
            <a:r>
              <a:rPr lang="sr-Latn-BA" dirty="0"/>
              <a:t>i</a:t>
            </a:r>
            <a:r>
              <a:rPr lang="sr-Cyrl-CS" dirty="0"/>
              <a:t> u 1997. godini iznosi</a:t>
            </a:r>
            <a:r>
              <a:rPr lang="sr-Latn-BA" dirty="0"/>
              <a:t>o</a:t>
            </a:r>
            <a:r>
              <a:rPr lang="sr-Cyrl-CS" dirty="0"/>
              <a:t> 15 radnik-časova po toni proizvodnje (</a:t>
            </a:r>
            <a:r>
              <a:rPr lang="sr-Latn-CS" dirty="0"/>
              <a:t>t</a:t>
            </a:r>
            <a:r>
              <a:rPr lang="sr-Cyrl-CS" dirty="0"/>
              <a:t>). Indeks utrošenog rada u periodu 2002-2004. godina iznosio je 98, a indeks proizvodnje 105. </a:t>
            </a:r>
            <a:endParaRPr lang="sr-Latn-BA" dirty="0"/>
          </a:p>
          <a:p>
            <a:pPr>
              <a:buAutoNum type="alphaLcParenR"/>
            </a:pPr>
            <a:r>
              <a:rPr lang="en-US" dirty="0" err="1"/>
              <a:t>Kolika</a:t>
            </a:r>
            <a:r>
              <a:rPr lang="en-US" dirty="0"/>
              <a:t> je </a:t>
            </a:r>
            <a:r>
              <a:rPr lang="en-US" dirty="0" err="1"/>
              <a:t>bila</a:t>
            </a:r>
            <a:r>
              <a:rPr lang="en-US" dirty="0"/>
              <a:t> </a:t>
            </a:r>
            <a:r>
              <a:rPr lang="en-US" dirty="0" err="1"/>
              <a:t>prosječna</a:t>
            </a:r>
            <a:r>
              <a:rPr lang="en-US" dirty="0"/>
              <a:t> </a:t>
            </a:r>
            <a:r>
              <a:rPr lang="en-US" dirty="0" err="1"/>
              <a:t>godišnja</a:t>
            </a:r>
            <a:r>
              <a:rPr lang="en-US" dirty="0"/>
              <a:t> </a:t>
            </a:r>
            <a:r>
              <a:rPr lang="en-US" dirty="0" err="1"/>
              <a:t>stopa</a:t>
            </a:r>
            <a:r>
              <a:rPr lang="en-US" dirty="0"/>
              <a:t> </a:t>
            </a:r>
            <a:r>
              <a:rPr lang="en-US" dirty="0" err="1"/>
              <a:t>promjene</a:t>
            </a:r>
            <a:r>
              <a:rPr lang="en-US" dirty="0"/>
              <a:t> </a:t>
            </a:r>
            <a:r>
              <a:rPr lang="sr-Latn-BA" dirty="0"/>
              <a:t>utroška vremena</a:t>
            </a:r>
            <a:r>
              <a:rPr lang="en-US" dirty="0"/>
              <a:t> u </a:t>
            </a:r>
            <a:r>
              <a:rPr lang="en-US" dirty="0" err="1"/>
              <a:t>periodu</a:t>
            </a:r>
            <a:r>
              <a:rPr lang="en-US" dirty="0"/>
              <a:t> 2002-1998 ?</a:t>
            </a:r>
          </a:p>
          <a:p>
            <a:pPr marL="114300" indent="0">
              <a:buNone/>
            </a:pPr>
            <a:endParaRPr lang="en-US" dirty="0"/>
          </a:p>
          <a:p>
            <a:pPr marL="114300" lvl="0" indent="0">
              <a:buNone/>
            </a:pPr>
            <a:endParaRPr lang="en-US" dirty="0"/>
          </a:p>
          <a:p>
            <a:pPr marL="114300" indent="0">
              <a:buNone/>
            </a:pPr>
            <a:endParaRPr lang="en-US" dirty="0"/>
          </a:p>
          <a:p>
            <a:pPr lvl="0">
              <a:buFont typeface="Wingdings" panose="05000000000000000000" pitchFamily="2" charset="2"/>
              <a:buChar char="q"/>
            </a:pPr>
            <a:endParaRPr lang="sr-Latn-RS" dirty="0"/>
          </a:p>
          <a:p>
            <a:pPr lvl="0">
              <a:buFont typeface="Wingdings" panose="05000000000000000000" pitchFamily="2" charset="2"/>
              <a:buChar char="q"/>
            </a:pPr>
            <a:endParaRPr lang="sr-Latn-RS"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066800" y="0"/>
            <a:ext cx="6996600" cy="715800"/>
          </a:xfrm>
        </p:spPr>
        <p:txBody>
          <a:bodyPr/>
          <a:lstStyle/>
          <a:p>
            <a:r>
              <a:rPr lang="sr-Latn-RS" dirty="0"/>
              <a:t>3. ZADATAK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684636669"/>
              </p:ext>
            </p:extLst>
          </p:nvPr>
        </p:nvGraphicFramePr>
        <p:xfrm>
          <a:off x="1206500" y="1581150"/>
          <a:ext cx="6121400" cy="1169670"/>
        </p:xfrm>
        <a:graphic>
          <a:graphicData uri="http://schemas.openxmlformats.org/drawingml/2006/table">
            <a:tbl>
              <a:tblPr>
                <a:tableStyleId>{B057B260-235A-4DA7-9D08-349C70A2B37C}</a:tableStyleId>
              </a:tblPr>
              <a:tblGrid>
                <a:gridCol w="1260475">
                  <a:extLst>
                    <a:ext uri="{9D8B030D-6E8A-4147-A177-3AD203B41FA5}">
                      <a16:colId xmlns:a16="http://schemas.microsoft.com/office/drawing/2014/main" xmlns="" val="4252087218"/>
                    </a:ext>
                  </a:extLst>
                </a:gridCol>
                <a:gridCol w="972185">
                  <a:extLst>
                    <a:ext uri="{9D8B030D-6E8A-4147-A177-3AD203B41FA5}">
                      <a16:colId xmlns:a16="http://schemas.microsoft.com/office/drawing/2014/main" xmlns="" val="1362565473"/>
                    </a:ext>
                  </a:extLst>
                </a:gridCol>
                <a:gridCol w="972185">
                  <a:extLst>
                    <a:ext uri="{9D8B030D-6E8A-4147-A177-3AD203B41FA5}">
                      <a16:colId xmlns:a16="http://schemas.microsoft.com/office/drawing/2014/main" xmlns="" val="632441075"/>
                    </a:ext>
                  </a:extLst>
                </a:gridCol>
                <a:gridCol w="972185">
                  <a:extLst>
                    <a:ext uri="{9D8B030D-6E8A-4147-A177-3AD203B41FA5}">
                      <a16:colId xmlns:a16="http://schemas.microsoft.com/office/drawing/2014/main" xmlns="" val="730379854"/>
                    </a:ext>
                  </a:extLst>
                </a:gridCol>
                <a:gridCol w="972185">
                  <a:extLst>
                    <a:ext uri="{9D8B030D-6E8A-4147-A177-3AD203B41FA5}">
                      <a16:colId xmlns:a16="http://schemas.microsoft.com/office/drawing/2014/main" xmlns="" val="3106744364"/>
                    </a:ext>
                  </a:extLst>
                </a:gridCol>
                <a:gridCol w="972185">
                  <a:extLst>
                    <a:ext uri="{9D8B030D-6E8A-4147-A177-3AD203B41FA5}">
                      <a16:colId xmlns:a16="http://schemas.microsoft.com/office/drawing/2014/main" xmlns="" val="3833712985"/>
                    </a:ext>
                  </a:extLst>
                </a:gridCol>
              </a:tblGrid>
              <a:tr h="0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sr-Cyrl-CS" sz="1200" b="1" dirty="0">
                          <a:effectLst/>
                        </a:rPr>
                        <a:t> </a:t>
                      </a:r>
                      <a:endParaRPr lang="en-US" sz="1200" b="1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sr-Cyrl-CS" sz="1200" b="1" dirty="0">
                          <a:effectLst/>
                        </a:rPr>
                        <a:t>Opis</a:t>
                      </a:r>
                      <a:endParaRPr lang="en-US" sz="1200" b="1" dirty="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5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sr-Cyrl-CS" sz="1200" b="1" dirty="0">
                          <a:effectLst/>
                        </a:rPr>
                        <a:t>Lančani indeksi</a:t>
                      </a:r>
                      <a:endParaRPr lang="en-US" sz="1200" b="1" dirty="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781087359"/>
                  </a:ext>
                </a:extLst>
              </a:tr>
              <a:tr h="25527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sr-Cyrl-CS" sz="1200" b="1" dirty="0">
                          <a:effectLst/>
                        </a:rPr>
                        <a:t>1998</a:t>
                      </a:r>
                      <a:endParaRPr lang="en-US" sz="1200" b="1" dirty="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sr-Cyrl-CS" sz="1200" b="1" dirty="0">
                          <a:effectLst/>
                        </a:rPr>
                        <a:t>1999</a:t>
                      </a:r>
                      <a:endParaRPr lang="en-US" sz="1200" b="1" dirty="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sr-Cyrl-CS" sz="1200" b="1" dirty="0">
                          <a:effectLst/>
                        </a:rPr>
                        <a:t>2000</a:t>
                      </a:r>
                      <a:endParaRPr lang="en-US" sz="1200" b="1" dirty="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sr-Cyrl-CS" sz="1200" b="1" dirty="0">
                          <a:effectLst/>
                        </a:rPr>
                        <a:t>2001</a:t>
                      </a:r>
                      <a:endParaRPr lang="en-US" sz="1200" b="1" dirty="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sr-Cyrl-CS" sz="1200" b="1" dirty="0">
                          <a:effectLst/>
                        </a:rPr>
                        <a:t>2002</a:t>
                      </a:r>
                      <a:endParaRPr lang="en-US" sz="1200" b="1" dirty="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80072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sr-Cyrl-CS" sz="1200" dirty="0">
                          <a:effectLst/>
                        </a:rPr>
                        <a:t>Utrošeni rad u radnik-čas</a:t>
                      </a:r>
                      <a:r>
                        <a:rPr lang="sr-Latn-CS" sz="1200" dirty="0">
                          <a:effectLst/>
                        </a:rPr>
                        <a:t>.</a:t>
                      </a:r>
                      <a:endParaRPr lang="en-US" sz="1200" dirty="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sr-Cyrl-CS" sz="1200">
                          <a:effectLst/>
                        </a:rPr>
                        <a:t>96</a:t>
                      </a:r>
                      <a:endParaRPr lang="en-U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sr-Cyrl-CS" sz="1200" dirty="0">
                          <a:effectLst/>
                        </a:rPr>
                        <a:t>104</a:t>
                      </a:r>
                      <a:endParaRPr lang="en-US" sz="1200" dirty="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sr-Cyrl-CS" sz="1200" dirty="0">
                          <a:effectLst/>
                        </a:rPr>
                        <a:t>98</a:t>
                      </a:r>
                      <a:endParaRPr lang="en-US" sz="1200" dirty="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sr-Cyrl-CS" sz="1200" dirty="0">
                          <a:effectLst/>
                        </a:rPr>
                        <a:t>103</a:t>
                      </a:r>
                      <a:endParaRPr lang="en-US" sz="1200" dirty="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sr-Cyrl-CS" sz="1200">
                          <a:effectLst/>
                        </a:rPr>
                        <a:t>100</a:t>
                      </a:r>
                      <a:endParaRPr lang="en-U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350226546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sr-Cyrl-CS" sz="1200" dirty="0">
                          <a:effectLst/>
                        </a:rPr>
                        <a:t>Proizvodnja u tonama</a:t>
                      </a:r>
                      <a:endParaRPr lang="en-US" sz="1200" dirty="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sr-Cyrl-CS" sz="1200" dirty="0">
                          <a:effectLst/>
                        </a:rPr>
                        <a:t>102</a:t>
                      </a:r>
                      <a:endParaRPr lang="en-US" sz="1200" dirty="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sr-Cyrl-CS" sz="1200">
                          <a:effectLst/>
                        </a:rPr>
                        <a:t>99</a:t>
                      </a:r>
                      <a:endParaRPr lang="en-U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sr-Cyrl-CS" sz="1200">
                          <a:effectLst/>
                        </a:rPr>
                        <a:t>98</a:t>
                      </a:r>
                      <a:endParaRPr lang="en-U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sr-Cyrl-CS" sz="1200" dirty="0">
                          <a:effectLst/>
                        </a:rPr>
                        <a:t>97</a:t>
                      </a:r>
                      <a:endParaRPr lang="en-US" sz="1200" dirty="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sr-Cyrl-CS" sz="1200" dirty="0">
                          <a:effectLst/>
                        </a:rPr>
                        <a:t>99</a:t>
                      </a:r>
                      <a:endParaRPr lang="en-US" sz="1200" dirty="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285838375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592122870"/>
      </p:ext>
    </p:extLst>
  </p:cSld>
  <p:clrMapOvr>
    <a:masterClrMapping/>
  </p:clrMapOvr>
</p:sld>
</file>

<file path=ppt/theme/theme1.xml><?xml version="1.0" encoding="utf-8"?>
<a:theme xmlns:a="http://schemas.openxmlformats.org/drawingml/2006/main" name="Quince template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15354</TotalTime>
  <Words>681</Words>
  <Application>Microsoft Office PowerPoint</Application>
  <PresentationFormat>On-screen Show (16:9)</PresentationFormat>
  <Paragraphs>252</Paragraphs>
  <Slides>14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0</vt:i4>
      </vt:variant>
      <vt:variant>
        <vt:lpstr>Slide Titles</vt:lpstr>
      </vt:variant>
      <vt:variant>
        <vt:i4>14</vt:i4>
      </vt:variant>
    </vt:vector>
  </HeadingPairs>
  <TitlesOfParts>
    <vt:vector size="25" baseType="lpstr">
      <vt:lpstr>Arial</vt:lpstr>
      <vt:lpstr>Segoe UI Black</vt:lpstr>
      <vt:lpstr>Oswald</vt:lpstr>
      <vt:lpstr>Segoe UI Light</vt:lpstr>
      <vt:lpstr>Cambria</vt:lpstr>
      <vt:lpstr>Times New Roman</vt:lpstr>
      <vt:lpstr>Tahoma</vt:lpstr>
      <vt:lpstr>Source Sans Pro</vt:lpstr>
      <vt:lpstr>Wingdings</vt:lpstr>
      <vt:lpstr>CTimesRoman</vt:lpstr>
      <vt:lpstr>Quince template</vt:lpstr>
      <vt:lpstr>PRODUKTIVNOST RADA</vt:lpstr>
      <vt:lpstr>Formule</vt:lpstr>
      <vt:lpstr>Slide 3</vt:lpstr>
      <vt:lpstr>1. ZADATAK</vt:lpstr>
      <vt:lpstr>Slide 5</vt:lpstr>
      <vt:lpstr>Slide 6</vt:lpstr>
      <vt:lpstr>2. ZADATAK</vt:lpstr>
      <vt:lpstr>Slide 8</vt:lpstr>
      <vt:lpstr>3. ZADATAK</vt:lpstr>
      <vt:lpstr>Slide 10</vt:lpstr>
      <vt:lpstr>4. ZADATAK</vt:lpstr>
      <vt:lpstr>Slide 12</vt:lpstr>
      <vt:lpstr>Slide 13</vt:lpstr>
      <vt:lpstr>Hvala na pažnji!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STATISTIKA</dc:title>
  <dc:creator>User</dc:creator>
  <cp:lastModifiedBy>Milica</cp:lastModifiedBy>
  <cp:revision>144</cp:revision>
  <dcterms:modified xsi:type="dcterms:W3CDTF">2021-12-21T15:44:04Z</dcterms:modified>
</cp:coreProperties>
</file>