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</p:sldMasterIdLst>
  <p:notesMasterIdLst>
    <p:notesMasterId r:id="rId19"/>
  </p:notesMasterIdLst>
  <p:handoutMasterIdLst>
    <p:handoutMasterId r:id="rId20"/>
  </p:handoutMasterIdLst>
  <p:sldIdLst>
    <p:sldId id="270" r:id="rId2"/>
    <p:sldId id="271" r:id="rId3"/>
    <p:sldId id="281" r:id="rId4"/>
    <p:sldId id="282" r:id="rId5"/>
    <p:sldId id="283" r:id="rId6"/>
    <p:sldId id="284" r:id="rId7"/>
    <p:sldId id="285" r:id="rId8"/>
    <p:sldId id="272" r:id="rId9"/>
    <p:sldId id="273" r:id="rId10"/>
    <p:sldId id="280" r:id="rId11"/>
    <p:sldId id="274" r:id="rId12"/>
    <p:sldId id="275" r:id="rId13"/>
    <p:sldId id="276" r:id="rId14"/>
    <p:sldId id="287" r:id="rId15"/>
    <p:sldId id="286" r:id="rId16"/>
    <p:sldId id="278" r:id="rId17"/>
    <p:sldId id="279" r:id="rId1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2C16"/>
    <a:srgbClr val="F51A03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1005" autoAdjust="0"/>
  </p:normalViewPr>
  <p:slideViewPr>
    <p:cSldViewPr>
      <p:cViewPr varScale="1">
        <p:scale>
          <a:sx n="105" d="100"/>
          <a:sy n="105" d="100"/>
        </p:scale>
        <p:origin x="179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4408" tIns="42204" rIns="84408" bIns="42204" numCol="1" anchor="t" anchorCtr="0" compatLnSpc="1">
            <a:prstTxWarp prst="textNoShape">
              <a:avLst/>
            </a:prstTxWarp>
          </a:bodyPr>
          <a:lstStyle>
            <a:lvl1pPr defTabSz="844550" eaLnBrk="1" hangingPunct="1">
              <a:defRPr sz="11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98659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2075" y="0"/>
            <a:ext cx="29432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4408" tIns="42204" rIns="84408" bIns="42204" numCol="1" anchor="t" anchorCtr="0" compatLnSpc="1">
            <a:prstTxWarp prst="textNoShape">
              <a:avLst/>
            </a:prstTxWarp>
          </a:bodyPr>
          <a:lstStyle>
            <a:lvl1pPr algn="r" defTabSz="844550" eaLnBrk="1" hangingPunct="1">
              <a:defRPr sz="11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98660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13788"/>
            <a:ext cx="2944813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4408" tIns="42204" rIns="84408" bIns="42204" numCol="1" anchor="b" anchorCtr="0" compatLnSpc="1">
            <a:prstTxWarp prst="textNoShape">
              <a:avLst/>
            </a:prstTxWarp>
          </a:bodyPr>
          <a:lstStyle>
            <a:lvl1pPr defTabSz="844550" eaLnBrk="1" hangingPunct="1">
              <a:defRPr sz="11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98661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2075" y="8713788"/>
            <a:ext cx="2943225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4408" tIns="42204" rIns="84408" bIns="42204" numCol="1" anchor="b" anchorCtr="0" compatLnSpc="1">
            <a:prstTxWarp prst="textNoShape">
              <a:avLst/>
            </a:prstTxWarp>
          </a:bodyPr>
          <a:lstStyle>
            <a:lvl1pPr algn="r" defTabSz="844550" eaLnBrk="1" hangingPunct="1">
              <a:defRPr sz="11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fld id="{2AC20644-6133-4B14-94D9-B173EF2A940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94095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5CF3C031-356A-4735-A147-BEC8FDFC092A}" type="datetimeFigureOut">
              <a:rPr lang="en-US"/>
              <a:pPr>
                <a:defRPr/>
              </a:pPr>
              <a:t>11/4/2024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fld id="{4C195FA1-0051-4828-928B-E9504DDCF22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19408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CBCFB8-BC38-4776-B563-861BC6A1991A}" type="slidenum">
              <a:rPr lang="en-US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/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/>
            <a:endParaRPr lang="en-US" sz="4400"/>
          </a:p>
        </p:txBody>
      </p:sp>
      <p:sp>
        <p:nvSpPr>
          <p:cNvPr id="3" name="Rectangle 3"/>
          <p:cNvSpPr>
            <a:spLocks noGrp="1" noChangeArrowheads="1"/>
          </p:cNvSpPr>
          <p:nvPr/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</a:pPr>
            <a:endParaRPr lang="en-US" sz="32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88DC9E-861C-491C-BBE3-DC6C921996C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1FD5D6-BB6B-48FF-B558-8F8D06EB20FC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349219-0CEA-4478-AA60-0D14D7D97B53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37CD59-8F70-47DC-9AFC-ACD72A932C31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981200"/>
            <a:ext cx="4038600" cy="1866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4000500"/>
            <a:ext cx="4038600" cy="1866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401C89-9FC2-4FD0-A1F2-BB831631FE96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9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/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/>
            <a:endParaRPr lang="en-US" sz="4400"/>
          </a:p>
        </p:txBody>
      </p:sp>
      <p:sp>
        <p:nvSpPr>
          <p:cNvPr id="3" name="Rectangle 3"/>
          <p:cNvSpPr>
            <a:spLocks noGrp="1" noChangeArrowheads="1"/>
          </p:cNvSpPr>
          <p:nvPr/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</a:pPr>
            <a:endParaRPr lang="en-US" sz="320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GB" sz="2400">
                <a:latin typeface="Times New Roman" pitchFamily="18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n-GB" sz="2400">
                <a:latin typeface="Times New Roman" pitchFamily="18" charset="0"/>
              </a:endParaRPr>
            </a:p>
          </p:txBody>
        </p:sp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8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en-GB" sz="2400">
                  <a:latin typeface="Times New Roman" pitchFamily="18" charset="0"/>
                </a:endParaRPr>
              </a:p>
            </p:txBody>
          </p:sp>
          <p:sp>
            <p:nvSpPr>
              <p:cNvPr id="9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en-GB" sz="2400">
                  <a:latin typeface="Times New Roman" pitchFamily="18" charset="0"/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en-GB" sz="2400">
                  <a:latin typeface="Times New Roman" pitchFamily="18" charset="0"/>
                </a:endParaRPr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en-GB" sz="2400">
                  <a:latin typeface="Times New Roman" pitchFamily="18" charset="0"/>
                </a:endParaRPr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en-GB" sz="2400">
                  <a:latin typeface="Times New Roman" pitchFamily="18" charset="0"/>
                </a:endParaRPr>
              </a:p>
            </p:txBody>
          </p:sp>
          <p:sp>
            <p:nvSpPr>
              <p:cNvPr id="13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en-GB" sz="2400">
                  <a:latin typeface="Times New Roman" pitchFamily="18" charset="0"/>
                </a:endParaRPr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en-GB" sz="2400">
                  <a:latin typeface="Times New Roman" pitchFamily="18" charset="0"/>
                </a:endParaRPr>
              </a:p>
            </p:txBody>
          </p:sp>
          <p:sp>
            <p:nvSpPr>
              <p:cNvPr id="15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en-GB" sz="2400">
                  <a:latin typeface="Times New Roman" pitchFamily="18" charset="0"/>
                </a:endParaRPr>
              </a:p>
            </p:txBody>
          </p:sp>
          <p:sp>
            <p:nvSpPr>
              <p:cNvPr id="16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en-GB" sz="2400">
                  <a:latin typeface="Times New Roman" pitchFamily="18" charset="0"/>
                </a:endParaRPr>
              </a:p>
            </p:txBody>
          </p:sp>
          <p:sp>
            <p:nvSpPr>
              <p:cNvPr id="17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en-GB" sz="2400">
                  <a:latin typeface="Times New Roman" pitchFamily="18" charset="0"/>
                </a:endParaRPr>
              </a:p>
            </p:txBody>
          </p:sp>
        </p:grpSp>
      </p:grpSp>
      <p:sp>
        <p:nvSpPr>
          <p:cNvPr id="62483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2484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8" name="Rectangle 16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9618CE-6FC5-4571-AE6F-1EE8844B16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BD7A20D-CFD4-45F6-BF12-DC4B4B3CBB6D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79D043-9314-4394-A900-C5CFF56EC2A0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0747B7F-C63C-44D2-A480-B9774EC00D57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AB428D-D998-47A4-A2DC-63C8BABB49B3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9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F86887-01F2-4384-964B-D59F4E2FE5E9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37F5297-D19F-4996-92AE-C06E771602DA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/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Black" pitchFamily="34" charset="0"/>
              </a:defRPr>
            </a:lvl1pPr>
          </a:lstStyle>
          <a:p>
            <a:fld id="{F574326B-EE0A-4D76-968E-7E1A196BB742}" type="slidenum">
              <a:rPr lang="en-US"/>
              <a:pPr/>
              <a:t>‹#›</a:t>
            </a:fld>
            <a:endParaRPr lang="en-US"/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1032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GB" sz="2400">
                <a:latin typeface="Times New Roman" pitchFamily="18" charset="0"/>
              </a:endParaRPr>
            </a:p>
          </p:txBody>
        </p:sp>
        <p:sp>
          <p:nvSpPr>
            <p:cNvPr id="1033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n-GB" sz="2400">
                <a:latin typeface="Times New Roman" pitchFamily="18" charset="0"/>
              </a:endParaRPr>
            </a:p>
          </p:txBody>
        </p:sp>
        <p:sp>
          <p:nvSpPr>
            <p:cNvPr id="1034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n-GB" sz="1800">
                <a:solidFill>
                  <a:schemeClr val="hlink"/>
                </a:solidFill>
              </a:endParaRPr>
            </a:p>
          </p:txBody>
        </p:sp>
        <p:sp>
          <p:nvSpPr>
            <p:cNvPr id="1035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n-GB" sz="1800">
                <a:solidFill>
                  <a:schemeClr val="hlink"/>
                </a:solidFill>
              </a:endParaRPr>
            </a:p>
          </p:txBody>
        </p:sp>
        <p:sp>
          <p:nvSpPr>
            <p:cNvPr id="1036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n-GB" sz="1800">
                <a:solidFill>
                  <a:schemeClr val="accent2"/>
                </a:solidFill>
              </a:endParaRPr>
            </a:p>
          </p:txBody>
        </p:sp>
        <p:sp>
          <p:nvSpPr>
            <p:cNvPr id="1037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n-GB" sz="1800">
                <a:solidFill>
                  <a:schemeClr val="hlink"/>
                </a:solidFill>
              </a:endParaRPr>
            </a:p>
          </p:txBody>
        </p:sp>
        <p:sp>
          <p:nvSpPr>
            <p:cNvPr id="1038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n-GB" sz="2400">
                <a:latin typeface="Times New Roman" pitchFamily="18" charset="0"/>
              </a:endParaRPr>
            </a:p>
          </p:txBody>
        </p:sp>
        <p:sp>
          <p:nvSpPr>
            <p:cNvPr id="1039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n-GB" sz="1800">
                <a:solidFill>
                  <a:schemeClr val="accent2"/>
                </a:solidFill>
              </a:endParaRPr>
            </a:p>
          </p:txBody>
        </p:sp>
        <p:sp>
          <p:nvSpPr>
            <p:cNvPr id="1040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n-GB" sz="1800">
                <a:solidFill>
                  <a:schemeClr val="accent2"/>
                </a:solidFill>
              </a:endParaRPr>
            </a:p>
          </p:txBody>
        </p:sp>
      </p:grpSp>
      <p:sp>
        <p:nvSpPr>
          <p:cNvPr id="1029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0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56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/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8" r:id="rId1"/>
    <p:sldLayoutId id="2147483909" r:id="rId2"/>
    <p:sldLayoutId id="2147483910" r:id="rId3"/>
    <p:sldLayoutId id="2147483897" r:id="rId4"/>
    <p:sldLayoutId id="2147483898" r:id="rId5"/>
    <p:sldLayoutId id="2147483899" r:id="rId6"/>
    <p:sldLayoutId id="2147483900" r:id="rId7"/>
    <p:sldLayoutId id="2147483901" r:id="rId8"/>
    <p:sldLayoutId id="2147483902" r:id="rId9"/>
    <p:sldLayoutId id="2147483903" r:id="rId10"/>
    <p:sldLayoutId id="2147483904" r:id="rId11"/>
    <p:sldLayoutId id="2147483905" r:id="rId12"/>
    <p:sldLayoutId id="2147483906" r:id="rId13"/>
    <p:sldLayoutId id="2147483907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w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93_Va7I7Lgg" TargetMode="Externa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5" descr="C:\Documents and Settings\Pc\Local Settings\Temporary Internet Files\Content.IE5\AU2I1ZD9\MPj04422860000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11" descr="C:\Documents and Settings\Pc\Local Settings\Temporary Internet Files\Content.IE5\NUEMFORY\MCBS01233_0000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77000" y="3505200"/>
            <a:ext cx="26670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16" descr="C:\Documents and Settings\Pc\Local Settings\Temporary Internet Files\Content.IE5\STGCALEP\MPj04392370000[1]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505200"/>
            <a:ext cx="27432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6" descr="C:\Documents and Settings\Pc\Local Settings\Temporary Internet Files\Content.IE5\M3FPLHXY\MPj04341250000[1]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5029200" cy="364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4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" y="2362200"/>
            <a:ext cx="8077200" cy="13716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algn="ctr" eaLnBrk="1" hangingPunct="1"/>
            <a:r>
              <a:rPr lang="sl-SI" b="1" smtClean="0"/>
              <a:t>MONETARNO-KREDITNA MULTIPLIKACIJA</a:t>
            </a:r>
            <a:endParaRPr lang="en-US" b="1" smtClean="0"/>
          </a:p>
        </p:txBody>
      </p:sp>
      <p:pic>
        <p:nvPicPr>
          <p:cNvPr id="7175" name="Picture 18" descr="C:\Documents and Settings\Pc\Local Settings\Temporary Internet Files\Content.IE5\51WZL4FG\MPj04025340000[1]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153400" y="2209800"/>
            <a:ext cx="9906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6" name="Picture 10" descr="http://www.pravda.rs/wp-content/uploads/2012/09/dinari-498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743200" y="3733800"/>
            <a:ext cx="38862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28600" y="762000"/>
            <a:ext cx="8458200" cy="6019800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sl-SI" dirty="0" smtClean="0"/>
              <a:t>Za </a:t>
            </a:r>
            <a:r>
              <a:rPr lang="sl-SI" dirty="0">
                <a:solidFill>
                  <a:srgbClr val="FF0000"/>
                </a:solidFill>
              </a:rPr>
              <a:t>banku II </a:t>
            </a:r>
            <a:r>
              <a:rPr lang="sl-SI" dirty="0" smtClean="0"/>
              <a:t>tih 800</a:t>
            </a:r>
            <a:r>
              <a:rPr lang="en-US" dirty="0" smtClean="0"/>
              <a:t>KM</a:t>
            </a:r>
            <a:r>
              <a:rPr lang="sl-SI" dirty="0" smtClean="0"/>
              <a:t> predstavljaju izvorni depozit - to su rezerve ili novac u blagajni koji ne donosi prihod. </a:t>
            </a:r>
            <a:r>
              <a:rPr lang="sl-SI" b="1" dirty="0" smtClean="0"/>
              <a:t>Zakonske rezerve su 160</a:t>
            </a:r>
            <a:r>
              <a:rPr lang="en-US" b="1" dirty="0" smtClean="0"/>
              <a:t>KM (20%</a:t>
            </a:r>
            <a:r>
              <a:rPr lang="sr-Latn-BA" b="1" dirty="0" smtClean="0"/>
              <a:t> od 800</a:t>
            </a:r>
            <a:r>
              <a:rPr lang="en-US" b="1" dirty="0" smtClean="0"/>
              <a:t>)</a:t>
            </a:r>
            <a:r>
              <a:rPr lang="sl-SI" dirty="0" smtClean="0"/>
              <a:t>, a ostatak - 640</a:t>
            </a:r>
            <a:r>
              <a:rPr lang="en-US" dirty="0" smtClean="0"/>
              <a:t>KM</a:t>
            </a:r>
            <a:r>
              <a:rPr lang="sl-SI" dirty="0" smtClean="0"/>
              <a:t> </a:t>
            </a:r>
            <a:r>
              <a:rPr lang="sl-SI" dirty="0" smtClean="0">
                <a:solidFill>
                  <a:srgbClr val="FF0000"/>
                </a:solidFill>
              </a:rPr>
              <a:t>banka II </a:t>
            </a:r>
            <a:r>
              <a:rPr lang="sl-SI" dirty="0" smtClean="0"/>
              <a:t>može da iskoristi za zajmove i investicije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sl-SI" sz="3600" dirty="0" smtClean="0"/>
              <a:t/>
            </a:r>
            <a:br>
              <a:rPr lang="sl-SI" sz="3600" dirty="0" smtClean="0"/>
            </a:br>
            <a:r>
              <a:rPr lang="sl-SI" sz="3600" dirty="0" smtClean="0"/>
              <a:t>    </a:t>
            </a:r>
            <a:r>
              <a:rPr lang="sl-SI" b="1" dirty="0" smtClean="0"/>
              <a:t>početni položaj </a:t>
            </a:r>
            <a:r>
              <a:rPr lang="en-US" b="1" dirty="0" err="1" smtClean="0"/>
              <a:t>banke</a:t>
            </a:r>
            <a:r>
              <a:rPr lang="sr-Latn-BA" b="1" dirty="0" smtClean="0"/>
              <a:t> </a:t>
            </a:r>
            <a:r>
              <a:rPr lang="en-US" b="1" dirty="0"/>
              <a:t>II </a:t>
            </a:r>
            <a:endParaRPr lang="sr-Latn-BA" b="1" dirty="0" smtClean="0"/>
          </a:p>
          <a:p>
            <a:pPr>
              <a:buNone/>
            </a:pPr>
            <a:r>
              <a:rPr lang="sl-SI" u="sng" dirty="0" smtClean="0"/>
              <a:t/>
            </a:r>
            <a:br>
              <a:rPr lang="sl-SI" u="sng" dirty="0" smtClean="0"/>
            </a:br>
            <a:r>
              <a:rPr lang="sl-SI" u="sng" dirty="0" smtClean="0"/>
              <a:t>      Aktiva                                                                                 Pasiva</a:t>
            </a:r>
            <a:br>
              <a:rPr lang="sl-SI" u="sng" dirty="0" smtClean="0"/>
            </a:br>
            <a:r>
              <a:rPr lang="sl-SI" dirty="0" smtClean="0"/>
              <a:t>      Rezerve              </a:t>
            </a:r>
            <a:r>
              <a:rPr lang="sl-SI" u="sng" dirty="0" smtClean="0"/>
              <a:t>+800</a:t>
            </a:r>
            <a:r>
              <a:rPr lang="en-US" u="sng" dirty="0" smtClean="0"/>
              <a:t>KM</a:t>
            </a:r>
            <a:r>
              <a:rPr lang="sl-SI" dirty="0" smtClean="0"/>
              <a:t>                  Depoziti               </a:t>
            </a:r>
            <a:r>
              <a:rPr lang="en-US" dirty="0" smtClean="0"/>
              <a:t> </a:t>
            </a:r>
            <a:r>
              <a:rPr lang="sl-SI" dirty="0" smtClean="0"/>
              <a:t> </a:t>
            </a:r>
            <a:r>
              <a:rPr lang="en-US" dirty="0" smtClean="0"/>
              <a:t> </a:t>
            </a:r>
            <a:r>
              <a:rPr lang="sl-SI" u="sng" dirty="0" smtClean="0"/>
              <a:t>+800</a:t>
            </a:r>
            <a:r>
              <a:rPr lang="en-US" u="sng" dirty="0" smtClean="0"/>
              <a:t>KM</a:t>
            </a:r>
            <a:r>
              <a:rPr lang="sl-SI" dirty="0" smtClean="0"/>
              <a:t/>
            </a:r>
            <a:br>
              <a:rPr lang="sl-SI" dirty="0" smtClean="0"/>
            </a:br>
            <a:r>
              <a:rPr lang="sl-SI" dirty="0" smtClean="0"/>
              <a:t>             Ukupno        +800</a:t>
            </a:r>
            <a:r>
              <a:rPr lang="en-US" dirty="0" smtClean="0"/>
              <a:t>KM</a:t>
            </a:r>
            <a:r>
              <a:rPr lang="sl-SI" dirty="0" smtClean="0"/>
              <a:t>                         Ukupno           </a:t>
            </a:r>
            <a:r>
              <a:rPr lang="en-US" dirty="0" smtClean="0"/>
              <a:t> </a:t>
            </a:r>
            <a:r>
              <a:rPr lang="sl-SI" dirty="0" smtClean="0"/>
              <a:t>+800</a:t>
            </a:r>
            <a:r>
              <a:rPr lang="en-US" dirty="0" smtClean="0"/>
              <a:t>KM</a:t>
            </a:r>
            <a:r>
              <a:rPr lang="sl-SI" dirty="0" smtClean="0"/>
              <a:t/>
            </a:r>
            <a:br>
              <a:rPr lang="sl-SI" dirty="0" smtClean="0"/>
            </a:br>
            <a:r>
              <a:rPr lang="sl-SI" dirty="0" smtClean="0"/>
              <a:t/>
            </a:r>
            <a:br>
              <a:rPr lang="sl-SI" dirty="0" smtClean="0"/>
            </a:br>
            <a:r>
              <a:rPr lang="sl-SI" b="1" dirty="0" smtClean="0"/>
              <a:t>    konačna ravnoteža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sl-SI" dirty="0" smtClean="0"/>
              <a:t>    </a:t>
            </a:r>
            <a:r>
              <a:rPr lang="sl-SI" u="sng" dirty="0" smtClean="0"/>
              <a:t>Aktiva                                                                                    Pasiva</a:t>
            </a:r>
            <a:br>
              <a:rPr lang="sl-SI" u="sng" dirty="0" smtClean="0"/>
            </a:br>
            <a:r>
              <a:rPr lang="sl-SI" dirty="0" smtClean="0"/>
              <a:t>      Rezerve                    +160</a:t>
            </a:r>
            <a:r>
              <a:rPr lang="en-US" dirty="0" smtClean="0"/>
              <a:t>KM</a:t>
            </a:r>
            <a:r>
              <a:rPr lang="sl-SI" dirty="0" smtClean="0"/>
              <a:t>              Depoziti              </a:t>
            </a:r>
            <a:r>
              <a:rPr lang="en-US" dirty="0" smtClean="0"/>
              <a:t> </a:t>
            </a:r>
            <a:r>
              <a:rPr lang="sl-SI" dirty="0" smtClean="0"/>
              <a:t> </a:t>
            </a:r>
            <a:r>
              <a:rPr lang="en-US" dirty="0" smtClean="0"/>
              <a:t> </a:t>
            </a:r>
            <a:r>
              <a:rPr lang="sl-SI" u="sng" dirty="0" smtClean="0"/>
              <a:t>+800</a:t>
            </a:r>
            <a:r>
              <a:rPr lang="en-US" u="sng" dirty="0" smtClean="0"/>
              <a:t>KM</a:t>
            </a:r>
            <a:r>
              <a:rPr lang="sl-SI" u="sng" dirty="0" smtClean="0"/>
              <a:t/>
            </a:r>
            <a:br>
              <a:rPr lang="sl-SI" u="sng" dirty="0" smtClean="0"/>
            </a:br>
            <a:r>
              <a:rPr lang="sl-SI" dirty="0" smtClean="0"/>
              <a:t>     Zajmovi i investicije    </a:t>
            </a:r>
            <a:r>
              <a:rPr lang="sl-SI" u="sng" dirty="0" smtClean="0">
                <a:solidFill>
                  <a:srgbClr val="FF0000"/>
                </a:solidFill>
              </a:rPr>
              <a:t>+640</a:t>
            </a:r>
            <a:r>
              <a:rPr lang="en-US" u="sng" dirty="0" smtClean="0">
                <a:solidFill>
                  <a:srgbClr val="FF0000"/>
                </a:solidFill>
              </a:rPr>
              <a:t>KM</a:t>
            </a:r>
            <a:r>
              <a:rPr lang="sl-SI" u="sng" dirty="0" smtClean="0"/>
              <a:t/>
            </a:r>
            <a:br>
              <a:rPr lang="sl-SI" u="sng" dirty="0" smtClean="0"/>
            </a:br>
            <a:r>
              <a:rPr lang="sl-SI" dirty="0" smtClean="0"/>
              <a:t>             Ukupno              +</a:t>
            </a:r>
            <a:r>
              <a:rPr lang="en-US" dirty="0" smtClean="0"/>
              <a:t>80</a:t>
            </a:r>
            <a:r>
              <a:rPr lang="sl-SI" dirty="0" smtClean="0"/>
              <a:t>0</a:t>
            </a:r>
            <a:r>
              <a:rPr lang="en-US" dirty="0" smtClean="0"/>
              <a:t>KM</a:t>
            </a:r>
            <a:r>
              <a:rPr lang="sl-SI" dirty="0" smtClean="0"/>
              <a:t>                        Ukupno    </a:t>
            </a:r>
            <a:r>
              <a:rPr lang="en-US" dirty="0" smtClean="0"/>
              <a:t>  </a:t>
            </a:r>
            <a:r>
              <a:rPr lang="sl-SI" dirty="0" smtClean="0"/>
              <a:t>  +800</a:t>
            </a:r>
            <a:r>
              <a:rPr lang="en-US" dirty="0" smtClean="0"/>
              <a:t>KM</a:t>
            </a:r>
            <a:r>
              <a:rPr lang="sl-SI" dirty="0" smtClean="0"/>
              <a:t/>
            </a:r>
            <a:br>
              <a:rPr lang="sl-SI" dirty="0" smtClean="0"/>
            </a:br>
            <a:r>
              <a:rPr lang="sl-SI" dirty="0" smtClean="0"/>
              <a:t/>
            </a:r>
            <a:br>
              <a:rPr lang="sl-SI" dirty="0" smtClean="0"/>
            </a:br>
            <a:endParaRPr lang="en-US" dirty="0" smtClean="0"/>
          </a:p>
          <a:p>
            <a:pPr algn="just">
              <a:buNone/>
            </a:pPr>
            <a:r>
              <a:rPr lang="sl-SI" dirty="0" smtClean="0"/>
              <a:t>Prvobitnih 1000</a:t>
            </a:r>
            <a:r>
              <a:rPr lang="en-US" dirty="0" smtClean="0"/>
              <a:t>KM</a:t>
            </a:r>
            <a:r>
              <a:rPr lang="sl-SI" dirty="0" smtClean="0"/>
              <a:t> koji su stavljeni u bankarski sistem stvorili su 1000</a:t>
            </a:r>
            <a:r>
              <a:rPr lang="en-US" dirty="0" smtClean="0"/>
              <a:t>KM</a:t>
            </a:r>
            <a:endParaRPr lang="sl-SI" dirty="0"/>
          </a:p>
          <a:p>
            <a:pPr algn="just">
              <a:buNone/>
            </a:pPr>
            <a:r>
              <a:rPr lang="sl-SI" dirty="0" smtClean="0"/>
              <a:t>depozita </a:t>
            </a:r>
            <a:r>
              <a:rPr lang="sl-SI" dirty="0" smtClean="0">
                <a:solidFill>
                  <a:schemeClr val="accent1">
                    <a:lumMod val="90000"/>
                  </a:schemeClr>
                </a:solidFill>
              </a:rPr>
              <a:t>I generacije </a:t>
            </a:r>
            <a:r>
              <a:rPr lang="sl-SI" dirty="0" smtClean="0"/>
              <a:t>i 800</a:t>
            </a:r>
            <a:r>
              <a:rPr lang="en-US" dirty="0" smtClean="0"/>
              <a:t>KM</a:t>
            </a:r>
            <a:r>
              <a:rPr lang="sl-SI" dirty="0" smtClean="0"/>
              <a:t> depozita </a:t>
            </a:r>
            <a:r>
              <a:rPr lang="sl-SI" dirty="0" smtClean="0">
                <a:solidFill>
                  <a:schemeClr val="accent1">
                    <a:lumMod val="90000"/>
                  </a:schemeClr>
                </a:solidFill>
              </a:rPr>
              <a:t>II generacije</a:t>
            </a:r>
            <a:r>
              <a:rPr lang="sl-SI" dirty="0" smtClean="0"/>
              <a:t>.</a:t>
            </a:r>
          </a:p>
          <a:p>
            <a:pPr>
              <a:buNone/>
            </a:pPr>
            <a:r>
              <a:rPr lang="sl-SI" dirty="0" smtClean="0"/>
              <a:t> </a:t>
            </a:r>
            <a:br>
              <a:rPr lang="sl-SI" dirty="0" smtClean="0"/>
            </a:br>
            <a:r>
              <a:rPr lang="sl-SI" dirty="0" smtClean="0">
                <a:solidFill>
                  <a:srgbClr val="FF0000"/>
                </a:solidFill>
              </a:rPr>
              <a:t>Ukupan iznos novca se povećao!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381000"/>
            <a:ext cx="9144000" cy="6477000"/>
          </a:xfrm>
        </p:spPr>
        <p:txBody>
          <a:bodyPr/>
          <a:lstStyle/>
          <a:p>
            <a:pPr eaLnBrk="1" hangingPunct="1"/>
            <a:r>
              <a:rPr lang="sl-SI" sz="2000" dirty="0" smtClean="0"/>
              <a:t>Faza </a:t>
            </a:r>
            <a:r>
              <a:rPr lang="sl-SI" sz="2000" dirty="0">
                <a:solidFill>
                  <a:srgbClr val="FF0000"/>
                </a:solidFill>
              </a:rPr>
              <a:t>banke III</a:t>
            </a:r>
            <a:r>
              <a:rPr lang="sl-SI" sz="2000" dirty="0" smtClean="0"/>
              <a:t/>
            </a:r>
            <a:br>
              <a:rPr lang="sl-SI" sz="2000" dirty="0" smtClean="0"/>
            </a:br>
            <a:r>
              <a:rPr lang="sl-SI" sz="2000" dirty="0" smtClean="0"/>
              <a:t/>
            </a:r>
            <a:br>
              <a:rPr lang="sl-SI" sz="2000" dirty="0" smtClean="0"/>
            </a:br>
            <a:r>
              <a:rPr lang="sl-SI" sz="2000" dirty="0" smtClean="0"/>
              <a:t>640</a:t>
            </a:r>
            <a:r>
              <a:rPr lang="en-US" sz="2000" dirty="0" smtClean="0"/>
              <a:t>KM</a:t>
            </a:r>
            <a:r>
              <a:rPr lang="sl-SI" sz="2000" dirty="0" smtClean="0"/>
              <a:t> odlazi na račune </a:t>
            </a:r>
            <a:r>
              <a:rPr lang="sl-SI" sz="2000" dirty="0" smtClean="0">
                <a:solidFill>
                  <a:srgbClr val="FF0000"/>
                </a:solidFill>
              </a:rPr>
              <a:t>banaka III generacije </a:t>
            </a:r>
            <a:r>
              <a:rPr lang="sl-SI" sz="2000" dirty="0" smtClean="0"/>
              <a:t>zahvaljujući uplatama klijenata banaka, povećavaju se njihovi depoziti (depoziti njihovih klijenata koji primaju te uplate). </a:t>
            </a:r>
            <a:br>
              <a:rPr lang="sl-SI" sz="2000" dirty="0" smtClean="0"/>
            </a:br>
            <a:r>
              <a:rPr lang="sl-SI" sz="2000" dirty="0" smtClean="0"/>
              <a:t/>
            </a:r>
            <a:br>
              <a:rPr lang="sl-SI" sz="2000" dirty="0" smtClean="0"/>
            </a:br>
            <a:r>
              <a:rPr lang="sl-SI" sz="2000" dirty="0" smtClean="0"/>
              <a:t>    </a:t>
            </a:r>
            <a:r>
              <a:rPr lang="sl-SI" sz="2000" b="1" dirty="0" smtClean="0"/>
              <a:t>početni položaj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sl-SI" sz="2000" dirty="0" smtClean="0"/>
              <a:t>    </a:t>
            </a:r>
            <a:r>
              <a:rPr lang="sl-SI" sz="1800" u="sng" dirty="0" smtClean="0"/>
              <a:t>Aktiva                                                                                    Pasiva</a:t>
            </a:r>
            <a:br>
              <a:rPr lang="sl-SI" sz="1800" u="sng" dirty="0" smtClean="0"/>
            </a:br>
            <a:r>
              <a:rPr lang="sl-SI" sz="1800" dirty="0" smtClean="0"/>
              <a:t>      Rezerve                    </a:t>
            </a:r>
            <a:r>
              <a:rPr lang="sl-SI" sz="1800" u="sng" dirty="0" smtClean="0"/>
              <a:t>+640</a:t>
            </a:r>
            <a:r>
              <a:rPr lang="en-US" sz="1800" u="sng" dirty="0" smtClean="0"/>
              <a:t>KM</a:t>
            </a:r>
            <a:r>
              <a:rPr lang="sl-SI" sz="1800" dirty="0" smtClean="0"/>
              <a:t>                Depoziti               </a:t>
            </a:r>
            <a:r>
              <a:rPr lang="sl-SI" sz="1800" u="sng" dirty="0" smtClean="0"/>
              <a:t>+640</a:t>
            </a:r>
            <a:r>
              <a:rPr lang="en-US" sz="1800" u="sng" dirty="0" smtClean="0"/>
              <a:t>KM</a:t>
            </a:r>
            <a:r>
              <a:rPr lang="sl-SI" sz="1800" u="sng" dirty="0" smtClean="0"/>
              <a:t/>
            </a:r>
            <a:br>
              <a:rPr lang="sl-SI" sz="1800" u="sng" dirty="0" smtClean="0"/>
            </a:br>
            <a:r>
              <a:rPr lang="sl-SI" sz="1800" dirty="0" smtClean="0"/>
              <a:t>             Ukupno              +640</a:t>
            </a:r>
            <a:r>
              <a:rPr lang="en-US" sz="1800" dirty="0" smtClean="0"/>
              <a:t>KM</a:t>
            </a:r>
            <a:r>
              <a:rPr lang="sl-SI" sz="1800" dirty="0" smtClean="0"/>
              <a:t>                          Ukupno      +640</a:t>
            </a:r>
            <a:r>
              <a:rPr lang="en-US" sz="1800" dirty="0" smtClean="0"/>
              <a:t>KM</a:t>
            </a:r>
            <a:r>
              <a:rPr lang="sl-SI" sz="1800" dirty="0" smtClean="0"/>
              <a:t/>
            </a:r>
            <a:br>
              <a:rPr lang="sl-SI" sz="1800" dirty="0" smtClean="0"/>
            </a:br>
            <a:r>
              <a:rPr lang="sl-SI" sz="1800" dirty="0" smtClean="0"/>
              <a:t/>
            </a:r>
            <a:br>
              <a:rPr lang="sl-SI" sz="1800" dirty="0" smtClean="0"/>
            </a:br>
            <a:r>
              <a:rPr lang="sl-SI" sz="2000" dirty="0" smtClean="0"/>
              <a:t>Obavezne rezerve su 20% = 128</a:t>
            </a:r>
            <a:r>
              <a:rPr lang="en-US" sz="2000" dirty="0" smtClean="0"/>
              <a:t> KM</a:t>
            </a:r>
            <a:r>
              <a:rPr lang="sl-SI" sz="2000" dirty="0" smtClean="0"/>
              <a:t>, ostatak 512</a:t>
            </a:r>
            <a:r>
              <a:rPr lang="en-US" sz="2000" dirty="0" smtClean="0"/>
              <a:t> KM</a:t>
            </a:r>
            <a:r>
              <a:rPr lang="sl-SI" sz="2000" dirty="0" smtClean="0"/>
              <a:t> višak rezervi koji može biti potrošen na zajmove i investicije.</a:t>
            </a:r>
            <a:r>
              <a:rPr lang="sl-SI" sz="1800" dirty="0" smtClean="0"/>
              <a:t> </a:t>
            </a:r>
            <a:br>
              <a:rPr lang="sl-SI" sz="1800" dirty="0" smtClean="0"/>
            </a:br>
            <a:r>
              <a:rPr lang="sl-SI" sz="1800" dirty="0" smtClean="0"/>
              <a:t/>
            </a:r>
            <a:br>
              <a:rPr lang="sl-SI" sz="1800" dirty="0" smtClean="0"/>
            </a:br>
            <a:r>
              <a:rPr lang="sl-SI" sz="1800" dirty="0" smtClean="0"/>
              <a:t>     </a:t>
            </a:r>
            <a:r>
              <a:rPr lang="sl-SI" sz="2000" b="1" dirty="0" smtClean="0"/>
              <a:t>konačna ravnoteža</a:t>
            </a:r>
            <a:r>
              <a:rPr lang="en-US" sz="2000" u="sng" dirty="0" smtClean="0"/>
              <a:t/>
            </a:r>
            <a:br>
              <a:rPr lang="en-US" sz="2000" u="sng" dirty="0" smtClean="0"/>
            </a:br>
            <a:r>
              <a:rPr lang="sl-SI" sz="2000" dirty="0" smtClean="0"/>
              <a:t>    </a:t>
            </a:r>
            <a:r>
              <a:rPr lang="sl-SI" sz="1800" u="sng" dirty="0" smtClean="0"/>
              <a:t>Aktiva                                                                                    Pasiva</a:t>
            </a:r>
            <a:br>
              <a:rPr lang="sl-SI" sz="1800" u="sng" dirty="0" smtClean="0"/>
            </a:br>
            <a:r>
              <a:rPr lang="sl-SI" sz="1800" dirty="0" smtClean="0"/>
              <a:t>     Rezerve           </a:t>
            </a:r>
            <a:r>
              <a:rPr lang="en-US" sz="1800" dirty="0" smtClean="0"/>
              <a:t>  </a:t>
            </a:r>
            <a:r>
              <a:rPr lang="sl-SI" sz="1800" dirty="0" smtClean="0"/>
              <a:t>        +128</a:t>
            </a:r>
            <a:r>
              <a:rPr lang="en-US" sz="1800" dirty="0" smtClean="0"/>
              <a:t>KM</a:t>
            </a:r>
            <a:r>
              <a:rPr lang="sl-SI" sz="1800" dirty="0" smtClean="0"/>
              <a:t>                Depoziti               </a:t>
            </a:r>
            <a:r>
              <a:rPr lang="sl-SI" sz="1800" u="sng" dirty="0" smtClean="0"/>
              <a:t>+640</a:t>
            </a:r>
            <a:r>
              <a:rPr lang="en-US" sz="1800" u="sng" dirty="0" smtClean="0"/>
              <a:t>KM</a:t>
            </a:r>
            <a:r>
              <a:rPr lang="sl-SI" sz="1800" u="sng" dirty="0" smtClean="0"/>
              <a:t/>
            </a:r>
            <a:br>
              <a:rPr lang="sl-SI" sz="1800" u="sng" dirty="0" smtClean="0"/>
            </a:br>
            <a:r>
              <a:rPr lang="sl-SI" sz="1800" dirty="0" smtClean="0"/>
              <a:t>     Zajmovi i investicije    </a:t>
            </a:r>
            <a:r>
              <a:rPr lang="sl-SI" sz="1800" u="sng" dirty="0" smtClean="0">
                <a:solidFill>
                  <a:schemeClr val="accent1">
                    <a:lumMod val="90000"/>
                  </a:schemeClr>
                </a:solidFill>
              </a:rPr>
              <a:t>+512</a:t>
            </a:r>
            <a:r>
              <a:rPr lang="en-US" sz="1800" u="sng" dirty="0" smtClean="0">
                <a:solidFill>
                  <a:schemeClr val="accent1">
                    <a:lumMod val="90000"/>
                  </a:schemeClr>
                </a:solidFill>
              </a:rPr>
              <a:t>KM</a:t>
            </a:r>
            <a:r>
              <a:rPr lang="sl-SI" sz="1800" dirty="0" smtClean="0"/>
              <a:t/>
            </a:r>
            <a:br>
              <a:rPr lang="sl-SI" sz="1800" dirty="0" smtClean="0"/>
            </a:br>
            <a:r>
              <a:rPr lang="sl-SI" sz="1800" dirty="0" smtClean="0"/>
              <a:t>             Ukupno              +640</a:t>
            </a:r>
            <a:r>
              <a:rPr lang="en-US" sz="1800" dirty="0" smtClean="0"/>
              <a:t>KM</a:t>
            </a:r>
            <a:r>
              <a:rPr lang="sl-SI" sz="1800" dirty="0" smtClean="0"/>
              <a:t>                         Ukupno      +640</a:t>
            </a:r>
            <a:r>
              <a:rPr lang="en-US" sz="1800" dirty="0" smtClean="0"/>
              <a:t>KM</a:t>
            </a:r>
            <a:r>
              <a:rPr lang="sl-SI" sz="1800" dirty="0" smtClean="0"/>
              <a:t/>
            </a:r>
            <a:br>
              <a:rPr lang="sl-SI" sz="1800" dirty="0" smtClean="0"/>
            </a:br>
            <a:r>
              <a:rPr lang="sl-SI" sz="1800" dirty="0" smtClean="0"/>
              <a:t/>
            </a:r>
            <a:br>
              <a:rPr lang="sl-SI" sz="1800" dirty="0" smtClean="0"/>
            </a:br>
            <a:r>
              <a:rPr lang="sl-SI" sz="2000" dirty="0" smtClean="0">
                <a:solidFill>
                  <a:srgbClr val="FF0000"/>
                </a:solidFill>
              </a:rPr>
              <a:t>Sada je ukupan iznos depozita 1000</a:t>
            </a:r>
            <a:r>
              <a:rPr lang="en-US" sz="2000" dirty="0" smtClean="0">
                <a:solidFill>
                  <a:srgbClr val="FF0000"/>
                </a:solidFill>
              </a:rPr>
              <a:t>KM</a:t>
            </a:r>
            <a:r>
              <a:rPr lang="sl-SI" sz="2000" dirty="0" smtClean="0">
                <a:solidFill>
                  <a:srgbClr val="FF0000"/>
                </a:solidFill>
              </a:rPr>
              <a:t>+800</a:t>
            </a:r>
            <a:r>
              <a:rPr lang="en-US" sz="2000" dirty="0" smtClean="0">
                <a:solidFill>
                  <a:srgbClr val="FF0000"/>
                </a:solidFill>
              </a:rPr>
              <a:t>KM</a:t>
            </a:r>
            <a:r>
              <a:rPr lang="sl-SI" sz="2000" dirty="0" smtClean="0">
                <a:solidFill>
                  <a:srgbClr val="FF0000"/>
                </a:solidFill>
              </a:rPr>
              <a:t>+640</a:t>
            </a:r>
            <a:r>
              <a:rPr lang="en-US" sz="2000" dirty="0" smtClean="0">
                <a:solidFill>
                  <a:srgbClr val="FF0000"/>
                </a:solidFill>
              </a:rPr>
              <a:t>KM</a:t>
            </a:r>
            <a:r>
              <a:rPr lang="sl-SI" sz="2000" dirty="0" smtClean="0">
                <a:solidFill>
                  <a:srgbClr val="FF0000"/>
                </a:solidFill>
              </a:rPr>
              <a:t>= 2440</a:t>
            </a:r>
            <a:r>
              <a:rPr lang="en-US" sz="2000" dirty="0" smtClean="0">
                <a:solidFill>
                  <a:srgbClr val="FF0000"/>
                </a:solidFill>
              </a:rPr>
              <a:t>KM</a:t>
            </a:r>
            <a:r>
              <a:rPr lang="sl-SI" sz="1800" dirty="0" smtClean="0">
                <a:solidFill>
                  <a:srgbClr val="FF0000"/>
                </a:solidFill>
              </a:rPr>
              <a:t> </a:t>
            </a:r>
            <a:endParaRPr lang="en-US" sz="180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457200"/>
            <a:ext cx="9144000" cy="6400800"/>
          </a:xfrm>
        </p:spPr>
        <p:txBody>
          <a:bodyPr/>
          <a:lstStyle/>
          <a:p>
            <a:pPr eaLnBrk="1" hangingPunct="1"/>
            <a:r>
              <a:rPr lang="sl-SI" sz="2000" dirty="0" smtClean="0">
                <a:solidFill>
                  <a:srgbClr val="FF0000"/>
                </a:solidFill>
              </a:rPr>
              <a:t>IV generacija banaka </a:t>
            </a:r>
            <a:r>
              <a:rPr lang="sl-SI" sz="2000" dirty="0" smtClean="0"/>
              <a:t>će dobiti depozite od 512</a:t>
            </a:r>
            <a:r>
              <a:rPr lang="en-US" sz="2000" dirty="0" smtClean="0"/>
              <a:t> KM</a:t>
            </a:r>
            <a:r>
              <a:rPr lang="sl-SI" sz="2000" dirty="0" smtClean="0"/>
              <a:t>, V od 409.6</a:t>
            </a:r>
            <a:r>
              <a:rPr lang="en-US" sz="2000" dirty="0" smtClean="0"/>
              <a:t> KM</a:t>
            </a:r>
            <a:r>
              <a:rPr lang="sl-SI" sz="2000" dirty="0" smtClean="0"/>
              <a:t>...</a:t>
            </a:r>
            <a:br>
              <a:rPr lang="sl-SI" sz="2000" dirty="0" smtClean="0"/>
            </a:br>
            <a:r>
              <a:rPr lang="sl-SI" sz="2000" dirty="0" smtClean="0"/>
              <a:t>                       Lančanim procesom bankarski sistem na kraju stvara ukupne </a:t>
            </a:r>
            <a:br>
              <a:rPr lang="sl-SI" sz="2000" dirty="0" smtClean="0"/>
            </a:br>
            <a:r>
              <a:rPr lang="sl-SI" sz="2000" dirty="0" smtClean="0"/>
              <a:t>                       depozite koji su 5x veći od inicijalnog.</a:t>
            </a:r>
            <a:br>
              <a:rPr lang="sl-SI" sz="2000" dirty="0" smtClean="0"/>
            </a:br>
            <a:r>
              <a:rPr lang="sl-SI" sz="2000" dirty="0" smtClean="0"/>
              <a:t/>
            </a:r>
            <a:br>
              <a:rPr lang="sl-SI" sz="2000" dirty="0" smtClean="0"/>
            </a:br>
            <a:r>
              <a:rPr lang="sl-SI" sz="2000" u="sng" dirty="0" smtClean="0"/>
              <a:t>Položaj banke         Novi depoziti        Novi zajmovi i investicije     Rezerve</a:t>
            </a:r>
            <a:br>
              <a:rPr lang="sl-SI" sz="2000" u="sng" dirty="0" smtClean="0"/>
            </a:br>
            <a:r>
              <a:rPr lang="sl-SI" sz="2000" dirty="0" smtClean="0"/>
              <a:t>izvorn</a:t>
            </a:r>
            <a:r>
              <a:rPr lang="en-US" sz="2000" dirty="0" smtClean="0"/>
              <a:t>a</a:t>
            </a:r>
            <a:r>
              <a:rPr lang="sl-SI" sz="2000" dirty="0" smtClean="0"/>
              <a:t> banke               1000</a:t>
            </a:r>
            <a:r>
              <a:rPr lang="en-US" sz="2000" dirty="0" smtClean="0"/>
              <a:t>KM</a:t>
            </a:r>
            <a:r>
              <a:rPr lang="sl-SI" sz="2000" dirty="0" smtClean="0"/>
              <a:t>                     800</a:t>
            </a:r>
            <a:r>
              <a:rPr lang="en-US" sz="2000" dirty="0" smtClean="0"/>
              <a:t>KM</a:t>
            </a:r>
            <a:r>
              <a:rPr lang="sl-SI" sz="2000" dirty="0" smtClean="0"/>
              <a:t>                        200</a:t>
            </a:r>
            <a:r>
              <a:rPr lang="en-US" sz="2000" dirty="0" smtClean="0"/>
              <a:t>KM</a:t>
            </a:r>
            <a:r>
              <a:rPr lang="sl-SI" sz="2000" dirty="0" smtClean="0"/>
              <a:t/>
            </a:r>
            <a:br>
              <a:rPr lang="sl-SI" sz="2000" dirty="0" smtClean="0"/>
            </a:br>
            <a:r>
              <a:rPr lang="sl-SI" sz="2000" dirty="0" smtClean="0"/>
              <a:t>banke II generacije         800</a:t>
            </a:r>
            <a:r>
              <a:rPr lang="en-US" sz="2000" dirty="0" smtClean="0"/>
              <a:t>KM</a:t>
            </a:r>
            <a:r>
              <a:rPr lang="sl-SI" sz="2000" dirty="0" smtClean="0"/>
              <a:t>                     640</a:t>
            </a:r>
            <a:r>
              <a:rPr lang="en-US" sz="2000" dirty="0" smtClean="0"/>
              <a:t>KM</a:t>
            </a:r>
            <a:r>
              <a:rPr lang="sl-SI" sz="2000" dirty="0" smtClean="0"/>
              <a:t>                        160</a:t>
            </a:r>
            <a:r>
              <a:rPr lang="en-US" sz="2000" dirty="0" smtClean="0"/>
              <a:t>KM</a:t>
            </a:r>
            <a:r>
              <a:rPr lang="sl-SI" sz="2000" dirty="0" smtClean="0"/>
              <a:t/>
            </a:r>
            <a:br>
              <a:rPr lang="sl-SI" sz="2000" dirty="0" smtClean="0"/>
            </a:br>
            <a:r>
              <a:rPr lang="sl-SI" sz="2000" dirty="0" smtClean="0"/>
              <a:t>banke III generacije        640</a:t>
            </a:r>
            <a:r>
              <a:rPr lang="en-US" sz="2000" dirty="0" smtClean="0"/>
              <a:t>KM</a:t>
            </a:r>
            <a:r>
              <a:rPr lang="sl-SI" sz="2000" dirty="0" smtClean="0"/>
              <a:t>                     512</a:t>
            </a:r>
            <a:r>
              <a:rPr lang="en-US" sz="2000" dirty="0" smtClean="0"/>
              <a:t>KM</a:t>
            </a:r>
            <a:r>
              <a:rPr lang="sl-SI" sz="2000" dirty="0" smtClean="0"/>
              <a:t>                        128</a:t>
            </a:r>
            <a:r>
              <a:rPr lang="en-US" sz="2000" dirty="0" smtClean="0"/>
              <a:t>KM</a:t>
            </a:r>
            <a:r>
              <a:rPr lang="sl-SI" sz="2000" dirty="0" smtClean="0"/>
              <a:t/>
            </a:r>
            <a:br>
              <a:rPr lang="sl-SI" sz="2000" dirty="0" smtClean="0"/>
            </a:br>
            <a:r>
              <a:rPr lang="sl-SI" sz="2000" dirty="0" smtClean="0"/>
              <a:t>banke IV generacije       512</a:t>
            </a:r>
            <a:r>
              <a:rPr lang="en-US" sz="2000" dirty="0" smtClean="0"/>
              <a:t>KM</a:t>
            </a:r>
            <a:r>
              <a:rPr lang="sl-SI" sz="2000" dirty="0" smtClean="0"/>
              <a:t>                     409.6</a:t>
            </a:r>
            <a:r>
              <a:rPr lang="en-US" sz="2000" dirty="0" smtClean="0"/>
              <a:t>KM</a:t>
            </a:r>
            <a:r>
              <a:rPr lang="sl-SI" sz="2000" dirty="0" smtClean="0"/>
              <a:t>                    </a:t>
            </a:r>
            <a:r>
              <a:rPr lang="en-US" sz="2000" dirty="0" smtClean="0"/>
              <a:t> </a:t>
            </a:r>
            <a:r>
              <a:rPr lang="sl-SI" sz="2000" dirty="0" smtClean="0"/>
              <a:t> 102.4</a:t>
            </a:r>
            <a:r>
              <a:rPr lang="en-US" sz="2000" dirty="0" smtClean="0"/>
              <a:t>KM</a:t>
            </a:r>
            <a:r>
              <a:rPr lang="sl-SI" sz="2000" dirty="0" smtClean="0"/>
              <a:t/>
            </a:r>
            <a:br>
              <a:rPr lang="sl-SI" sz="2000" dirty="0" smtClean="0"/>
            </a:br>
            <a:r>
              <a:rPr lang="sl-SI" sz="2000" dirty="0" smtClean="0"/>
              <a:t>banke V generacije         409.6</a:t>
            </a:r>
            <a:r>
              <a:rPr lang="en-US" sz="2000" dirty="0" smtClean="0"/>
              <a:t>KM</a:t>
            </a:r>
            <a:r>
              <a:rPr lang="sl-SI" sz="2000" dirty="0" smtClean="0"/>
              <a:t>                 327.7</a:t>
            </a:r>
            <a:r>
              <a:rPr lang="en-US" sz="2000" dirty="0" smtClean="0"/>
              <a:t>KM</a:t>
            </a:r>
            <a:r>
              <a:rPr lang="sl-SI" sz="2000" dirty="0" smtClean="0"/>
              <a:t>                    </a:t>
            </a:r>
            <a:r>
              <a:rPr lang="en-US" sz="2000" dirty="0" smtClean="0"/>
              <a:t> </a:t>
            </a:r>
            <a:r>
              <a:rPr lang="sl-SI" sz="2000" dirty="0" smtClean="0"/>
              <a:t>   81.9</a:t>
            </a:r>
            <a:r>
              <a:rPr lang="en-US" sz="2000" dirty="0" smtClean="0"/>
              <a:t>KM</a:t>
            </a:r>
            <a:r>
              <a:rPr lang="sl-SI" sz="2000" dirty="0" smtClean="0"/>
              <a:t/>
            </a:r>
            <a:br>
              <a:rPr lang="sl-SI" sz="2000" dirty="0" smtClean="0"/>
            </a:br>
            <a:r>
              <a:rPr lang="sl-SI" sz="2000" dirty="0" smtClean="0"/>
              <a:t>banke VI generacije        327.7</a:t>
            </a:r>
            <a:r>
              <a:rPr lang="en-US" sz="2000" dirty="0" smtClean="0"/>
              <a:t>KM</a:t>
            </a:r>
            <a:r>
              <a:rPr lang="sl-SI" sz="2000" dirty="0" smtClean="0"/>
              <a:t>                 262.1</a:t>
            </a:r>
            <a:r>
              <a:rPr lang="en-US" sz="2000" dirty="0" smtClean="0"/>
              <a:t>KM</a:t>
            </a:r>
            <a:r>
              <a:rPr lang="sl-SI" sz="2000" dirty="0" smtClean="0"/>
              <a:t>                        65.5</a:t>
            </a:r>
            <a:r>
              <a:rPr lang="en-US" sz="2000" dirty="0" smtClean="0"/>
              <a:t>KM</a:t>
            </a:r>
            <a:r>
              <a:rPr lang="sl-SI" sz="2000" dirty="0" smtClean="0"/>
              <a:t/>
            </a:r>
            <a:br>
              <a:rPr lang="sl-SI" sz="2000" dirty="0" smtClean="0"/>
            </a:br>
            <a:r>
              <a:rPr lang="sl-SI" sz="2000" dirty="0" smtClean="0"/>
              <a:t>banke VII generacije       262.1</a:t>
            </a:r>
            <a:r>
              <a:rPr lang="en-US" sz="2000" dirty="0" smtClean="0"/>
              <a:t>KM</a:t>
            </a:r>
            <a:r>
              <a:rPr lang="sl-SI" sz="2000" dirty="0" smtClean="0"/>
              <a:t>                 209.7</a:t>
            </a:r>
            <a:r>
              <a:rPr lang="en-US" sz="2000" dirty="0" smtClean="0"/>
              <a:t>KM</a:t>
            </a:r>
            <a:r>
              <a:rPr lang="sl-SI" sz="2000" dirty="0" smtClean="0"/>
              <a:t>                        52.4</a:t>
            </a:r>
            <a:r>
              <a:rPr lang="en-US" sz="2000" dirty="0" smtClean="0"/>
              <a:t>KM</a:t>
            </a:r>
            <a:r>
              <a:rPr lang="sl-SI" sz="2000" dirty="0" smtClean="0"/>
              <a:t/>
            </a:r>
            <a:br>
              <a:rPr lang="sl-SI" sz="2000" dirty="0" smtClean="0"/>
            </a:br>
            <a:r>
              <a:rPr lang="sl-SI" sz="2000" dirty="0" smtClean="0"/>
              <a:t>banke VIII generacije      209.7</a:t>
            </a:r>
            <a:r>
              <a:rPr lang="en-US" sz="2000" dirty="0" smtClean="0"/>
              <a:t>KM</a:t>
            </a:r>
            <a:r>
              <a:rPr lang="sl-SI" sz="2000" dirty="0" smtClean="0"/>
              <a:t>                 167.8</a:t>
            </a:r>
            <a:r>
              <a:rPr lang="en-US" sz="2000" dirty="0" smtClean="0"/>
              <a:t>KM</a:t>
            </a:r>
            <a:r>
              <a:rPr lang="sl-SI" sz="2000" dirty="0" smtClean="0"/>
              <a:t>                        42</a:t>
            </a:r>
            <a:r>
              <a:rPr lang="en-US" sz="2000" dirty="0" smtClean="0"/>
              <a:t>KM</a:t>
            </a:r>
            <a:r>
              <a:rPr lang="sl-SI" sz="2000" dirty="0" smtClean="0"/>
              <a:t/>
            </a:r>
            <a:br>
              <a:rPr lang="sl-SI" sz="2000" dirty="0" smtClean="0"/>
            </a:br>
            <a:r>
              <a:rPr lang="sl-SI" sz="2000" dirty="0" smtClean="0"/>
              <a:t>banke IX generacije        167.8</a:t>
            </a:r>
            <a:r>
              <a:rPr lang="en-US" sz="2000" dirty="0" smtClean="0"/>
              <a:t>KM</a:t>
            </a:r>
            <a:r>
              <a:rPr lang="sl-SI" sz="2000" dirty="0" smtClean="0"/>
              <a:t>                 134.2</a:t>
            </a:r>
            <a:r>
              <a:rPr lang="en-US" sz="2000" dirty="0" smtClean="0"/>
              <a:t>KM</a:t>
            </a:r>
            <a:r>
              <a:rPr lang="sl-SI" sz="2000" dirty="0" smtClean="0"/>
              <a:t>                        33.5</a:t>
            </a:r>
            <a:r>
              <a:rPr lang="en-US" sz="2000" dirty="0" smtClean="0"/>
              <a:t>KM</a:t>
            </a:r>
            <a:r>
              <a:rPr lang="sl-SI" sz="2000" dirty="0" smtClean="0"/>
              <a:t/>
            </a:r>
            <a:br>
              <a:rPr lang="sl-SI" sz="2000" dirty="0" smtClean="0"/>
            </a:br>
            <a:r>
              <a:rPr lang="sl-SI" sz="2000" dirty="0" smtClean="0"/>
              <a:t>banke X generacije         134.2</a:t>
            </a:r>
            <a:r>
              <a:rPr lang="en-US" sz="2000" dirty="0" smtClean="0"/>
              <a:t>KM</a:t>
            </a:r>
            <a:r>
              <a:rPr lang="sl-SI" sz="2000" dirty="0" smtClean="0"/>
              <a:t>                 107.4</a:t>
            </a:r>
            <a:r>
              <a:rPr lang="en-US" sz="2000" dirty="0" smtClean="0"/>
              <a:t>KM</a:t>
            </a:r>
            <a:r>
              <a:rPr lang="sl-SI" sz="2000" dirty="0" smtClean="0"/>
              <a:t>                        26.9</a:t>
            </a:r>
            <a:r>
              <a:rPr lang="en-US" sz="2000" dirty="0" smtClean="0"/>
              <a:t>KM</a:t>
            </a:r>
            <a:r>
              <a:rPr lang="sl-SI" sz="2000" dirty="0" smtClean="0"/>
              <a:t> </a:t>
            </a:r>
            <a:br>
              <a:rPr lang="sl-SI" sz="2000" dirty="0" smtClean="0"/>
            </a:br>
            <a:r>
              <a:rPr lang="sl-SI" sz="2000" dirty="0" smtClean="0"/>
              <a:t>           </a:t>
            </a:r>
            <a:r>
              <a:rPr lang="sl-SI" sz="2400" dirty="0" smtClean="0"/>
              <a:t>...                         ...                      ...                            ...</a:t>
            </a:r>
            <a:br>
              <a:rPr lang="sl-SI" sz="2400" dirty="0" smtClean="0"/>
            </a:br>
            <a:r>
              <a:rPr lang="sl-SI" sz="2000" dirty="0" smtClean="0"/>
              <a:t>_____________________________________________________________</a:t>
            </a:r>
            <a:br>
              <a:rPr lang="sl-SI" sz="2000" dirty="0" smtClean="0"/>
            </a:br>
            <a:r>
              <a:rPr lang="sl-SI" sz="2000" dirty="0" smtClean="0"/>
              <a:t>                                     5</a:t>
            </a:r>
            <a:r>
              <a:rPr lang="en-US" sz="2000" dirty="0" smtClean="0"/>
              <a:t>.</a:t>
            </a:r>
            <a:r>
              <a:rPr lang="sl-SI" sz="2000" dirty="0" smtClean="0"/>
              <a:t>000</a:t>
            </a:r>
            <a:r>
              <a:rPr lang="en-US" sz="2000" dirty="0" smtClean="0"/>
              <a:t>KM</a:t>
            </a:r>
            <a:r>
              <a:rPr lang="sl-SI" sz="2000" dirty="0" smtClean="0"/>
              <a:t>              </a:t>
            </a:r>
            <a:r>
              <a:rPr lang="en-US" sz="2000" dirty="0" smtClean="0"/>
              <a:t> </a:t>
            </a:r>
            <a:r>
              <a:rPr lang="sl-SI" sz="2000" dirty="0" smtClean="0"/>
              <a:t>   4</a:t>
            </a:r>
            <a:r>
              <a:rPr lang="en-US" sz="2000" dirty="0" smtClean="0"/>
              <a:t>.</a:t>
            </a:r>
            <a:r>
              <a:rPr lang="sl-SI" sz="2000" dirty="0" smtClean="0"/>
              <a:t>000</a:t>
            </a:r>
            <a:r>
              <a:rPr lang="en-US" sz="2000" dirty="0" smtClean="0"/>
              <a:t>KM</a:t>
            </a:r>
            <a:r>
              <a:rPr lang="sl-SI" sz="2000" dirty="0" smtClean="0"/>
              <a:t>                </a:t>
            </a:r>
            <a:r>
              <a:rPr lang="en-US" sz="2000" dirty="0" smtClean="0"/>
              <a:t> </a:t>
            </a:r>
            <a:r>
              <a:rPr lang="sl-SI" sz="2000" dirty="0" smtClean="0"/>
              <a:t>     1</a:t>
            </a:r>
            <a:r>
              <a:rPr lang="en-US" sz="2000" dirty="0" smtClean="0"/>
              <a:t>.</a:t>
            </a:r>
            <a:r>
              <a:rPr lang="sl-SI" sz="2000" dirty="0" smtClean="0"/>
              <a:t>000</a:t>
            </a:r>
            <a:r>
              <a:rPr lang="en-US" sz="2000" dirty="0" smtClean="0"/>
              <a:t>KM</a:t>
            </a:r>
            <a:endParaRPr lang="en-US" sz="2000" u="sng" dirty="0" smtClean="0"/>
          </a:p>
        </p:txBody>
      </p:sp>
      <p:sp>
        <p:nvSpPr>
          <p:cNvPr id="163845" name="AutoShape 5"/>
          <p:cNvSpPr>
            <a:spLocks noChangeArrowheads="1"/>
          </p:cNvSpPr>
          <p:nvPr/>
        </p:nvSpPr>
        <p:spPr bwMode="auto">
          <a:xfrm>
            <a:off x="685800" y="1295400"/>
            <a:ext cx="533400" cy="228600"/>
          </a:xfrm>
          <a:prstGeom prst="rightArrow">
            <a:avLst>
              <a:gd name="adj1" fmla="val 50000"/>
              <a:gd name="adj2" fmla="val 58333"/>
            </a:avLst>
          </a:prstGeom>
          <a:solidFill>
            <a:srgbClr val="FF0000"/>
          </a:solidFill>
          <a:ln w="9525">
            <a:solidFill>
              <a:srgbClr val="FC2C1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GB">
              <a:solidFill>
                <a:srgbClr val="F51A03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/>
          <p:cNvSpPr>
            <a:spLocks noGrp="1" noChangeArrowheads="1"/>
          </p:cNvSpPr>
          <p:nvPr>
            <p:ph type="title"/>
          </p:nvPr>
        </p:nvSpPr>
        <p:spPr>
          <a:xfrm>
            <a:off x="76200" y="381000"/>
            <a:ext cx="8915400" cy="6477000"/>
          </a:xfrm>
        </p:spPr>
        <p:txBody>
          <a:bodyPr/>
          <a:lstStyle/>
          <a:p>
            <a:pPr eaLnBrk="1" hangingPunct="1"/>
            <a:r>
              <a:rPr lang="sl-SI" sz="1800" dirty="0" smtClean="0"/>
              <a:t>-Proces multiplikacije se završava kada ni jedna banka u sistemu nema viškova rezervi.</a:t>
            </a:r>
            <a:br>
              <a:rPr lang="sl-SI" sz="1800" dirty="0" smtClean="0"/>
            </a:br>
            <a:r>
              <a:rPr lang="sl-SI" sz="1800" dirty="0" smtClean="0"/>
              <a:t>  </a:t>
            </a:r>
            <a:br>
              <a:rPr lang="sl-SI" sz="1800" dirty="0" smtClean="0"/>
            </a:br>
            <a:r>
              <a:rPr lang="sl-SI" sz="1800" dirty="0" smtClean="0"/>
              <a:t/>
            </a:r>
            <a:br>
              <a:rPr lang="sl-SI" sz="1800" dirty="0" smtClean="0"/>
            </a:br>
            <a:r>
              <a:rPr lang="sl-SI" sz="1800" b="1" dirty="0" smtClean="0">
                <a:solidFill>
                  <a:schemeClr val="accent1">
                    <a:lumMod val="90000"/>
                  </a:schemeClr>
                </a:solidFill>
              </a:rPr>
              <a:t>Zbirni bilans koji pokazuje položaj svih banaka zajedno </a:t>
            </a:r>
            <a:r>
              <a:rPr lang="sl-SI" sz="1800" dirty="0"/>
              <a:t>(bilans bankarskog sistema</a:t>
            </a:r>
            <a:r>
              <a:rPr lang="sl-SI" sz="1800" dirty="0" smtClean="0"/>
              <a:t>)</a:t>
            </a:r>
            <a:r>
              <a:rPr lang="sl-SI" sz="1800" b="1" dirty="0" smtClean="0">
                <a:solidFill>
                  <a:schemeClr val="accent1">
                    <a:lumMod val="90000"/>
                  </a:schemeClr>
                </a:solidFill>
              </a:rPr>
              <a:t>:</a:t>
            </a:r>
            <a:br>
              <a:rPr lang="sl-SI" sz="1800" b="1" dirty="0" smtClean="0">
                <a:solidFill>
                  <a:schemeClr val="accent1">
                    <a:lumMod val="90000"/>
                  </a:schemeClr>
                </a:solidFill>
              </a:rPr>
            </a:br>
            <a:r>
              <a:rPr lang="sl-SI" sz="1800" dirty="0" smtClean="0"/>
              <a:t/>
            </a:r>
            <a:br>
              <a:rPr lang="sl-SI" sz="1800" dirty="0" smtClean="0"/>
            </a:br>
            <a:r>
              <a:rPr lang="sl-SI" sz="1800" dirty="0" smtClean="0"/>
              <a:t> </a:t>
            </a:r>
            <a:r>
              <a:rPr lang="sl-SI" sz="1800" u="sng" dirty="0" smtClean="0"/>
              <a:t>Aktiva                                                                                    Pasiva</a:t>
            </a:r>
            <a:br>
              <a:rPr lang="sl-SI" sz="1800" u="sng" dirty="0" smtClean="0"/>
            </a:br>
            <a:r>
              <a:rPr lang="sl-SI" sz="1800" dirty="0" smtClean="0"/>
              <a:t> Rezerve                      +1</a:t>
            </a:r>
            <a:r>
              <a:rPr lang="en-US" sz="1800" dirty="0" smtClean="0"/>
              <a:t>.</a:t>
            </a:r>
            <a:r>
              <a:rPr lang="sl-SI" sz="1800" dirty="0" smtClean="0"/>
              <a:t>000</a:t>
            </a:r>
            <a:r>
              <a:rPr lang="en-US" sz="1800" dirty="0" smtClean="0"/>
              <a:t>KM</a:t>
            </a:r>
            <a:r>
              <a:rPr lang="sl-SI" sz="1800" dirty="0" smtClean="0"/>
              <a:t>             Depoziti             </a:t>
            </a:r>
            <a:r>
              <a:rPr lang="sl-SI" sz="1800" u="sng" dirty="0" smtClean="0"/>
              <a:t>+5</a:t>
            </a:r>
            <a:r>
              <a:rPr lang="en-US" sz="1800" u="sng" dirty="0" smtClean="0"/>
              <a:t>.</a:t>
            </a:r>
            <a:r>
              <a:rPr lang="sl-SI" sz="1800" u="sng" dirty="0" smtClean="0"/>
              <a:t>000</a:t>
            </a:r>
            <a:r>
              <a:rPr lang="en-US" sz="1800" u="sng" dirty="0" smtClean="0"/>
              <a:t>KM</a:t>
            </a:r>
            <a:r>
              <a:rPr lang="sl-SI" sz="1800" u="sng" dirty="0" smtClean="0"/>
              <a:t/>
            </a:r>
            <a:br>
              <a:rPr lang="sl-SI" sz="1800" u="sng" dirty="0" smtClean="0"/>
            </a:br>
            <a:r>
              <a:rPr lang="sl-SI" sz="1800" dirty="0" smtClean="0"/>
              <a:t> Zajmovi i investicije    </a:t>
            </a:r>
            <a:r>
              <a:rPr lang="sl-SI" sz="1800" u="sng" dirty="0" smtClean="0"/>
              <a:t>+4</a:t>
            </a:r>
            <a:r>
              <a:rPr lang="en-US" sz="1800" u="sng" dirty="0" smtClean="0"/>
              <a:t>.</a:t>
            </a:r>
            <a:r>
              <a:rPr lang="sl-SI" sz="1800" u="sng" dirty="0" smtClean="0"/>
              <a:t>000</a:t>
            </a:r>
            <a:r>
              <a:rPr lang="en-US" sz="1800" u="sng" dirty="0" smtClean="0"/>
              <a:t>KM</a:t>
            </a:r>
            <a:r>
              <a:rPr lang="sl-SI" sz="1800" dirty="0" smtClean="0"/>
              <a:t/>
            </a:r>
            <a:br>
              <a:rPr lang="sl-SI" sz="1800" dirty="0" smtClean="0"/>
            </a:br>
            <a:r>
              <a:rPr lang="sl-SI" sz="1800" dirty="0" smtClean="0"/>
              <a:t>         Ukupno               +5</a:t>
            </a:r>
            <a:r>
              <a:rPr lang="en-US" sz="1800" dirty="0" smtClean="0"/>
              <a:t>.</a:t>
            </a:r>
            <a:r>
              <a:rPr lang="sl-SI" sz="1800" dirty="0" smtClean="0"/>
              <a:t>000</a:t>
            </a:r>
            <a:r>
              <a:rPr lang="en-US" sz="1800" dirty="0" smtClean="0"/>
              <a:t>KM</a:t>
            </a:r>
            <a:r>
              <a:rPr lang="sl-SI" sz="1800" dirty="0" smtClean="0"/>
              <a:t>                       Ukupno    +5</a:t>
            </a:r>
            <a:r>
              <a:rPr lang="en-US" sz="1800" dirty="0" smtClean="0"/>
              <a:t>.</a:t>
            </a:r>
            <a:r>
              <a:rPr lang="sl-SI" sz="1800" dirty="0" smtClean="0"/>
              <a:t>000</a:t>
            </a:r>
            <a:r>
              <a:rPr lang="en-US" sz="1800" dirty="0" smtClean="0"/>
              <a:t>KM</a:t>
            </a:r>
            <a:r>
              <a:rPr lang="sl-SI" sz="1800" dirty="0" smtClean="0"/>
              <a:t/>
            </a:r>
            <a:br>
              <a:rPr lang="sl-SI" sz="1800" dirty="0" smtClean="0"/>
            </a:br>
            <a:r>
              <a:rPr lang="sl-SI" sz="1800" dirty="0" smtClean="0"/>
              <a:t/>
            </a:r>
            <a:br>
              <a:rPr lang="sl-SI" sz="1800" dirty="0" smtClean="0"/>
            </a:br>
            <a:r>
              <a:rPr lang="sl-SI" sz="1800" dirty="0" smtClean="0"/>
              <a:t/>
            </a:r>
            <a:br>
              <a:rPr lang="sl-SI" sz="1800" dirty="0" smtClean="0"/>
            </a:br>
            <a:r>
              <a:rPr lang="sl-SI" sz="1800" dirty="0" smtClean="0"/>
              <a:t/>
            </a:r>
            <a:br>
              <a:rPr lang="sl-SI" sz="1800" dirty="0" smtClean="0"/>
            </a:br>
            <a:r>
              <a:rPr lang="sl-SI" sz="1800" dirty="0" smtClean="0"/>
              <a:t>                 </a:t>
            </a:r>
            <a:r>
              <a:rPr lang="sl-SI" sz="1600" dirty="0" smtClean="0"/>
              <a:t>Ukupni </a:t>
            </a:r>
            <a:r>
              <a:rPr lang="sl-SI" sz="1600" b="1" dirty="0" smtClean="0"/>
              <a:t>bankarski depoziti su višestruko veći od gotovine </a:t>
            </a:r>
            <a:r>
              <a:rPr lang="sl-SI" sz="1600" dirty="0" smtClean="0"/>
              <a:t>u papirnom novcu       </a:t>
            </a:r>
            <a:br>
              <a:rPr lang="sl-SI" sz="1600" dirty="0" smtClean="0"/>
            </a:br>
            <a:r>
              <a:rPr lang="sl-SI" sz="1600" dirty="0" smtClean="0"/>
              <a:t>                   koja negdje postoji.</a:t>
            </a:r>
            <a:r>
              <a:rPr lang="sl-SI" sz="1800" dirty="0" smtClean="0"/>
              <a:t/>
            </a:r>
            <a:br>
              <a:rPr lang="sl-SI" sz="1800" dirty="0" smtClean="0"/>
            </a:br>
            <a:r>
              <a:rPr lang="sl-SI" sz="1800" dirty="0" smtClean="0"/>
              <a:t/>
            </a:r>
            <a:br>
              <a:rPr lang="sl-SI" sz="1800" dirty="0" smtClean="0"/>
            </a:br>
            <a:r>
              <a:rPr lang="sl-SI" sz="1800" dirty="0" smtClean="0"/>
              <a:t>                 </a:t>
            </a:r>
            <a:r>
              <a:rPr lang="sl-SI" sz="1600" dirty="0" smtClean="0"/>
              <a:t>Depoziti su dug banke prema njenim klijentima. Oni ostavljaju gotovinu u </a:t>
            </a:r>
            <a:br>
              <a:rPr lang="sl-SI" sz="1600" dirty="0" smtClean="0"/>
            </a:br>
            <a:r>
              <a:rPr lang="sl-SI" sz="1600" dirty="0" smtClean="0"/>
              <a:t>                   banci ali ona ne ostaje u toj banci. </a:t>
            </a:r>
            <a:r>
              <a:rPr lang="sl-SI" sz="1800" dirty="0" smtClean="0"/>
              <a:t/>
            </a:r>
            <a:br>
              <a:rPr lang="sl-SI" sz="1800" dirty="0" smtClean="0"/>
            </a:br>
            <a:endParaRPr lang="en-US" sz="1800" dirty="0" smtClean="0"/>
          </a:p>
        </p:txBody>
      </p:sp>
      <p:sp>
        <p:nvSpPr>
          <p:cNvPr id="165894" name="AutoShape 6"/>
          <p:cNvSpPr>
            <a:spLocks noChangeArrowheads="1"/>
          </p:cNvSpPr>
          <p:nvPr/>
        </p:nvSpPr>
        <p:spPr bwMode="auto">
          <a:xfrm>
            <a:off x="304800" y="4800600"/>
            <a:ext cx="609600" cy="3048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GB">
              <a:solidFill>
                <a:srgbClr val="F51A03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65895" name="AutoShape 7"/>
          <p:cNvSpPr>
            <a:spLocks noChangeArrowheads="1"/>
          </p:cNvSpPr>
          <p:nvPr/>
        </p:nvSpPr>
        <p:spPr bwMode="auto">
          <a:xfrm>
            <a:off x="304800" y="5676900"/>
            <a:ext cx="609600" cy="3048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GB">
              <a:solidFill>
                <a:srgbClr val="F51A03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219200"/>
            <a:ext cx="8229600" cy="1371600"/>
          </a:xfrm>
        </p:spPr>
        <p:txBody>
          <a:bodyPr/>
          <a:lstStyle/>
          <a:p>
            <a:pPr algn="ctr"/>
            <a:r>
              <a:rPr lang="sr-Latn-BA" sz="2400" dirty="0" smtClean="0"/>
              <a:t>Koliki je iznos monetarnog multiplikatora u ovom slučaju?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309612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youtu.be/93_Va7I7Lgg</a:t>
            </a:r>
            <a:endParaRPr lang="sr-Latn-BA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60752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371600"/>
          </a:xfrm>
        </p:spPr>
        <p:txBody>
          <a:bodyPr/>
          <a:lstStyle/>
          <a:p>
            <a:pPr eaLnBrk="1" hangingPunct="1"/>
            <a:r>
              <a:rPr lang="sl-SI" sz="2000" b="1" u="sng" smtClean="0"/>
              <a:t>MIKROMULTIPLIKACIJA</a:t>
            </a:r>
            <a:endParaRPr lang="en-US" sz="2000" b="1" u="sng" smtClean="0"/>
          </a:p>
        </p:txBody>
      </p:sp>
      <p:sp>
        <p:nvSpPr>
          <p:cNvPr id="173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371600"/>
            <a:ext cx="9144000" cy="548640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sl-SI" sz="2400" dirty="0" smtClean="0">
                <a:solidFill>
                  <a:srgbClr val="F51A03"/>
                </a:solidFill>
              </a:rPr>
              <a:t>Startna pozicija u analizi- pretpostavka ravnoteže u bilansu banke (kreditni plasmani = kreditnom potencijalu)</a:t>
            </a:r>
            <a:endParaRPr lang="en-US" sz="2400" dirty="0" smtClean="0">
              <a:solidFill>
                <a:srgbClr val="F51A03"/>
              </a:solidFill>
            </a:endParaRPr>
          </a:p>
          <a:p>
            <a:pPr eaLnBrk="1" hangingPunct="1"/>
            <a:endParaRPr lang="sl-SI" sz="2400" dirty="0" smtClean="0">
              <a:solidFill>
                <a:srgbClr val="F51A03"/>
              </a:solidFill>
            </a:endParaRPr>
          </a:p>
          <a:p>
            <a:pPr eaLnBrk="1" hangingPunct="1"/>
            <a:r>
              <a:rPr lang="sl-SI" sz="2400" b="1" dirty="0" smtClean="0"/>
              <a:t>Pozitivan inicijalni impuls</a:t>
            </a:r>
            <a:r>
              <a:rPr lang="sl-SI" sz="2400" dirty="0" smtClean="0"/>
              <a:t>- priliv sredstava u depozitni potencijal- kada klijenti banke imaju veći priliv nego odliv novca</a:t>
            </a:r>
            <a:r>
              <a:rPr lang="en-US" sz="2400" dirty="0" smtClean="0"/>
              <a:t>, </a:t>
            </a:r>
            <a:r>
              <a:rPr lang="sl-SI" sz="2400" dirty="0" smtClean="0"/>
              <a:t>korišćenjem kredita kod centralne banke</a:t>
            </a:r>
            <a:r>
              <a:rPr lang="en-US" sz="2400" dirty="0" smtClean="0"/>
              <a:t>,</a:t>
            </a:r>
            <a:r>
              <a:rPr lang="sl-SI" sz="2400" dirty="0" smtClean="0"/>
              <a:t> po osnovu prodaje HOV ili deviza CB, sniženjem stope obaveznih rezervi</a:t>
            </a:r>
            <a:r>
              <a:rPr lang="en-US" sz="2400" dirty="0" smtClean="0"/>
              <a:t> </a:t>
            </a:r>
            <a:r>
              <a:rPr lang="sr-Latn-CS" sz="2400" dirty="0" smtClean="0"/>
              <a:t>i</a:t>
            </a:r>
            <a:r>
              <a:rPr lang="en-US" sz="2400" dirty="0" smtClean="0"/>
              <a:t> sl.</a:t>
            </a:r>
          </a:p>
          <a:p>
            <a:pPr eaLnBrk="1" hangingPunct="1"/>
            <a:endParaRPr lang="en-US" sz="2400" dirty="0" smtClean="0"/>
          </a:p>
          <a:p>
            <a:pPr eaLnBrk="1" hangingPunct="1"/>
            <a:r>
              <a:rPr lang="sl-SI" sz="2400" dirty="0" smtClean="0">
                <a:solidFill>
                  <a:srgbClr val="F51A03"/>
                </a:solidFill>
              </a:rPr>
              <a:t>D</a:t>
            </a:r>
            <a:r>
              <a:rPr lang="en-US" sz="2400" dirty="0" smtClean="0">
                <a:solidFill>
                  <a:srgbClr val="F51A03"/>
                </a:solidFill>
              </a:rPr>
              <a:t>i</a:t>
            </a:r>
            <a:r>
              <a:rPr lang="sl-SI" sz="2400" dirty="0" smtClean="0">
                <a:solidFill>
                  <a:srgbClr val="F51A03"/>
                </a:solidFill>
              </a:rPr>
              <a:t>o banka odvaja na ime obavezne rezerve i eventualno rezerve likvidnosti.  Ostatak su slobodna sredstva koja može da plasira. </a:t>
            </a:r>
            <a:endParaRPr lang="en-US" sz="2400" dirty="0" smtClean="0">
              <a:solidFill>
                <a:srgbClr val="F51A03"/>
              </a:solidFill>
            </a:endParaRPr>
          </a:p>
          <a:p>
            <a:pPr marL="0" indent="0" eaLnBrk="1" hangingPunct="1">
              <a:buNone/>
            </a:pPr>
            <a:endParaRPr lang="sl-SI" sz="2400" dirty="0" smtClean="0">
              <a:solidFill>
                <a:srgbClr val="F51A03"/>
              </a:solidFill>
            </a:endParaRPr>
          </a:p>
          <a:p>
            <a:pPr eaLnBrk="1" hangingPunct="1"/>
            <a:r>
              <a:rPr lang="sl-SI" sz="2400" b="1" u="sng" dirty="0" smtClean="0"/>
              <a:t>Još uv</a:t>
            </a:r>
            <a:r>
              <a:rPr lang="en-US" sz="2400" b="1" u="sng" dirty="0" err="1" smtClean="0"/>
              <a:t>ij</a:t>
            </a:r>
            <a:r>
              <a:rPr lang="sl-SI" sz="2400" b="1" u="sng" dirty="0" smtClean="0"/>
              <a:t>ek nije počeo proces multiplikacije</a:t>
            </a:r>
            <a:r>
              <a:rPr lang="sl-SI" sz="2400" b="1" dirty="0" smtClean="0"/>
              <a:t>!</a:t>
            </a:r>
            <a:r>
              <a:rPr lang="sl-SI" sz="2400" dirty="0" smtClean="0"/>
              <a:t> On počinje kada se jedan d</a:t>
            </a:r>
            <a:r>
              <a:rPr lang="en-US" sz="2400" dirty="0" smtClean="0"/>
              <a:t>i</a:t>
            </a:r>
            <a:r>
              <a:rPr lang="sl-SI" sz="2400" dirty="0" smtClean="0"/>
              <a:t>o plasiranih sredstava vrati u njen depozitni sistem putem platnoprometnih operacija komitenata.  </a:t>
            </a:r>
            <a:endParaRPr lang="en-US" sz="1800" dirty="0" smtClean="0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3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3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3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3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3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3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3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3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3059" grpId="0" build="p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02920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sl-SI" dirty="0">
                <a:solidFill>
                  <a:srgbClr val="F51A03"/>
                </a:solidFill>
              </a:rPr>
              <a:t>Proporcija u kojoj se sredstva odlivena putem kredita vraćaju u depozitni </a:t>
            </a:r>
            <a:r>
              <a:rPr lang="sl-SI">
                <a:solidFill>
                  <a:srgbClr val="F51A03"/>
                </a:solidFill>
              </a:rPr>
              <a:t>sistem </a:t>
            </a:r>
            <a:r>
              <a:rPr lang="sl-SI" smtClean="0">
                <a:solidFill>
                  <a:srgbClr val="F51A03"/>
                </a:solidFill>
              </a:rPr>
              <a:t>iste banke  </a:t>
            </a:r>
            <a:r>
              <a:rPr lang="sl-SI" dirty="0">
                <a:solidFill>
                  <a:srgbClr val="F51A03"/>
                </a:solidFill>
              </a:rPr>
              <a:t>je </a:t>
            </a:r>
            <a:r>
              <a:rPr lang="sl-SI" b="1" dirty="0">
                <a:solidFill>
                  <a:srgbClr val="F51A03"/>
                </a:solidFill>
              </a:rPr>
              <a:t>koeficijent </a:t>
            </a:r>
            <a:r>
              <a:rPr lang="en-US" b="1" dirty="0" err="1">
                <a:solidFill>
                  <a:srgbClr val="F51A03"/>
                </a:solidFill>
              </a:rPr>
              <a:t>vra</a:t>
            </a:r>
            <a:r>
              <a:rPr lang="sr-Latn-CS" b="1" dirty="0">
                <a:solidFill>
                  <a:srgbClr val="F51A03"/>
                </a:solidFill>
              </a:rPr>
              <a:t>ć</a:t>
            </a:r>
            <a:r>
              <a:rPr lang="en-US" b="1" dirty="0" err="1">
                <a:solidFill>
                  <a:srgbClr val="F51A03"/>
                </a:solidFill>
              </a:rPr>
              <a:t>anja</a:t>
            </a:r>
            <a:r>
              <a:rPr lang="sl-SI" b="1" dirty="0">
                <a:solidFill>
                  <a:srgbClr val="F51A03"/>
                </a:solidFill>
              </a:rPr>
              <a:t> sredstava u depozitni sistem </a:t>
            </a:r>
            <a:r>
              <a:rPr lang="sl-SI" dirty="0">
                <a:solidFill>
                  <a:srgbClr val="F51A03"/>
                </a:solidFill>
              </a:rPr>
              <a:t>= </a:t>
            </a:r>
            <a:r>
              <a:rPr lang="sl-SI" dirty="0" smtClean="0">
                <a:solidFill>
                  <a:srgbClr val="F51A03"/>
                </a:solidFill>
              </a:rPr>
              <a:t>h</a:t>
            </a:r>
            <a:endParaRPr lang="en-US" dirty="0" smtClean="0">
              <a:solidFill>
                <a:srgbClr val="F51A03"/>
              </a:solidFill>
            </a:endParaRPr>
          </a:p>
          <a:p>
            <a:pPr eaLnBrk="1" hangingPunct="1"/>
            <a:endParaRPr lang="sl-SI" dirty="0">
              <a:solidFill>
                <a:srgbClr val="F51A03"/>
              </a:solidFill>
            </a:endParaRPr>
          </a:p>
          <a:p>
            <a:pPr eaLnBrk="1" hangingPunct="1"/>
            <a:r>
              <a:rPr lang="sl-SI" dirty="0"/>
              <a:t>Teorijski se kreće u intervalu  0</a:t>
            </a:r>
            <a:r>
              <a:rPr lang="en-US" dirty="0"/>
              <a:t> </a:t>
            </a:r>
            <a:r>
              <a:rPr lang="en-US" dirty="0">
                <a:cs typeface="Arial" charset="0"/>
              </a:rPr>
              <a:t>≤</a:t>
            </a:r>
            <a:r>
              <a:rPr lang="sl-SI" dirty="0">
                <a:cs typeface="Arial" charset="0"/>
              </a:rPr>
              <a:t> h </a:t>
            </a:r>
            <a:r>
              <a:rPr lang="en-US" dirty="0">
                <a:cs typeface="Arial" charset="0"/>
              </a:rPr>
              <a:t>≤</a:t>
            </a:r>
            <a:r>
              <a:rPr lang="sl-SI" dirty="0">
                <a:cs typeface="Arial" charset="0"/>
              </a:rPr>
              <a:t> 1</a:t>
            </a:r>
          </a:p>
          <a:p>
            <a:pPr eaLnBrk="1" hangingPunct="1">
              <a:buNone/>
            </a:pPr>
            <a:r>
              <a:rPr lang="sl-SI" dirty="0">
                <a:cs typeface="Arial" charset="0"/>
              </a:rPr>
              <a:t>            0-nikakav iznos na bazi datih kredita se ne vraća</a:t>
            </a:r>
          </a:p>
          <a:p>
            <a:pPr eaLnBrk="1" hangingPunct="1">
              <a:buNone/>
            </a:pPr>
            <a:r>
              <a:rPr lang="sl-SI" dirty="0">
                <a:cs typeface="Arial" charset="0"/>
              </a:rPr>
              <a:t>            1- c</a:t>
            </a:r>
            <a:r>
              <a:rPr lang="en-US" dirty="0">
                <a:cs typeface="Arial" charset="0"/>
              </a:rPr>
              <a:t>j</a:t>
            </a:r>
            <a:r>
              <a:rPr lang="sl-SI" dirty="0">
                <a:cs typeface="Arial" charset="0"/>
              </a:rPr>
              <a:t>elokupan plasirani iznos se vraća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804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 </a:t>
            </a:r>
          </a:p>
        </p:txBody>
      </p:sp>
      <p:sp>
        <p:nvSpPr>
          <p:cNvPr id="9219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228600" y="1447800"/>
            <a:ext cx="8382000" cy="5105400"/>
          </a:xfrm>
        </p:spPr>
        <p:txBody>
          <a:bodyPr/>
          <a:lstStyle/>
          <a:p>
            <a:pPr eaLnBrk="1" hangingPunct="1"/>
            <a:r>
              <a:rPr lang="sl-SI" sz="2400" dirty="0" smtClean="0"/>
              <a:t>Proces preko koga bankarski sistem vrši emisiju i povlačenje novca iz privrede</a:t>
            </a:r>
          </a:p>
          <a:p>
            <a:pPr eaLnBrk="1" hangingPunct="1">
              <a:buFont typeface="Wingdings" pitchFamily="2" charset="2"/>
              <a:buNone/>
            </a:pPr>
            <a:endParaRPr lang="sl-SI" sz="2400" dirty="0" smtClean="0"/>
          </a:p>
          <a:p>
            <a:pPr eaLnBrk="1" hangingPunct="1"/>
            <a:r>
              <a:rPr lang="sl-SI" sz="2400" dirty="0" smtClean="0"/>
              <a:t>Može biti mikro- i makro multiplikacija</a:t>
            </a:r>
          </a:p>
          <a:p>
            <a:pPr eaLnBrk="1" hangingPunct="1">
              <a:buFont typeface="Wingdings" pitchFamily="2" charset="2"/>
              <a:buNone/>
            </a:pPr>
            <a:endParaRPr lang="en-US" sz="2400" dirty="0" smtClean="0"/>
          </a:p>
          <a:p>
            <a:pPr algn="just" eaLnBrk="1" hangingPunct="1"/>
            <a:r>
              <a:rPr lang="sl-SI" sz="2400" dirty="0" smtClean="0"/>
              <a:t>Bankarski sistem može da poveća svoje zajmove i investicije za višestruku vr</a:t>
            </a:r>
            <a:r>
              <a:rPr lang="en-US" sz="2400" dirty="0" err="1" smtClean="0"/>
              <a:t>ij</a:t>
            </a:r>
            <a:r>
              <a:rPr lang="sl-SI" sz="2400" dirty="0" smtClean="0"/>
              <a:t>ednost novih rezervi gotovine, iako svaka banka pozajmljuje samo d</a:t>
            </a:r>
            <a:r>
              <a:rPr lang="en-US" sz="2400" dirty="0" smtClean="0"/>
              <a:t>i</a:t>
            </a:r>
            <a:r>
              <a:rPr lang="sl-SI" sz="2400" dirty="0" smtClean="0"/>
              <a:t>o svojih depozita</a:t>
            </a:r>
            <a:r>
              <a:rPr lang="en-US" sz="2400" dirty="0" smtClean="0"/>
              <a:t> </a:t>
            </a:r>
            <a:r>
              <a:rPr lang="sl-SI" sz="2400" dirty="0" smtClean="0"/>
              <a:t>- novac nastaje iz duga i zajmovnih operacija.</a:t>
            </a: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Monetarni</a:t>
            </a:r>
            <a:r>
              <a:rPr lang="sr-Latn-RS" b="1" dirty="0" smtClean="0"/>
              <a:t> </a:t>
            </a:r>
            <a:r>
              <a:rPr lang="en-US" b="1" dirty="0" err="1" smtClean="0"/>
              <a:t>multiplikator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07504" y="1988840"/>
            <a:ext cx="9036496" cy="4680520"/>
          </a:xfrm>
        </p:spPr>
        <p:txBody>
          <a:bodyPr>
            <a:normAutofit/>
          </a:bodyPr>
          <a:lstStyle/>
          <a:p>
            <a:r>
              <a:rPr lang="en-US" sz="2600" dirty="0" smtClean="0"/>
              <a:t>U</a:t>
            </a:r>
            <a:r>
              <a:rPr lang="sr-Latn-RS" sz="2600" dirty="0" smtClean="0"/>
              <a:t>množavanje novca zavisi od: </a:t>
            </a:r>
          </a:p>
          <a:p>
            <a:pPr lvl="1"/>
            <a:r>
              <a:rPr lang="sr-Latn-RS" sz="2400" dirty="0" smtClean="0"/>
              <a:t>stope rezerve likvidnosti </a:t>
            </a:r>
          </a:p>
          <a:p>
            <a:pPr lvl="1"/>
            <a:r>
              <a:rPr lang="sr-Latn-RS" sz="2400" dirty="0" smtClean="0"/>
              <a:t>obavezne rezerve  </a:t>
            </a:r>
          </a:p>
          <a:p>
            <a:pPr lvl="1"/>
            <a:r>
              <a:rPr lang="sr-Latn-RS" sz="2400" dirty="0" smtClean="0"/>
              <a:t>odnosa gotovog novca prema depozitima</a:t>
            </a:r>
          </a:p>
          <a:p>
            <a:pPr lvl="1">
              <a:buNone/>
            </a:pPr>
            <a:endParaRPr lang="sr-Latn-RS" sz="2400" dirty="0" smtClean="0"/>
          </a:p>
          <a:p>
            <a:pPr>
              <a:buNone/>
            </a:pPr>
            <a:r>
              <a:rPr lang="en-US" sz="2400" dirty="0" smtClean="0"/>
              <a:t>K</a:t>
            </a:r>
            <a:r>
              <a:rPr lang="sr-Latn-RS" sz="2400" dirty="0" smtClean="0"/>
              <a:t>reditni potencijal banaka = finansijski potencijal - rezerve</a:t>
            </a:r>
          </a:p>
          <a:p>
            <a:pPr>
              <a:buNone/>
            </a:pPr>
            <a:r>
              <a:rPr lang="en-US" sz="2400" dirty="0" smtClean="0"/>
              <a:t>F</a:t>
            </a:r>
            <a:r>
              <a:rPr lang="sr-Latn-RS" sz="2400" dirty="0" smtClean="0"/>
              <a:t>inansijski potencijal = kapital banke + depoziti + </a:t>
            </a:r>
            <a:r>
              <a:rPr lang="sr-Latn-RS" sz="2400" dirty="0" smtClean="0"/>
              <a:t>nedepozitni </a:t>
            </a:r>
            <a:r>
              <a:rPr lang="sr-Latn-RS" sz="2400" dirty="0" smtClean="0"/>
              <a:t>izvori + krediti</a:t>
            </a:r>
          </a:p>
          <a:p>
            <a:pPr>
              <a:buNone/>
            </a:pPr>
            <a:r>
              <a:rPr lang="en-US" sz="2400" dirty="0" smtClean="0"/>
              <a:t>I</a:t>
            </a:r>
            <a:r>
              <a:rPr lang="sr-Latn-RS" sz="2400" dirty="0" smtClean="0"/>
              <a:t>nvesticioni potencijal = raspoloživi dio finansijskog potencijala</a:t>
            </a:r>
          </a:p>
          <a:p>
            <a:pPr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533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685800"/>
            <a:ext cx="8291264" cy="731838"/>
          </a:xfrm>
        </p:spPr>
        <p:txBody>
          <a:bodyPr>
            <a:normAutofit/>
          </a:bodyPr>
          <a:lstStyle/>
          <a:p>
            <a:r>
              <a:rPr lang="en-US" sz="3300" dirty="0" err="1" smtClean="0"/>
              <a:t>Faktori</a:t>
            </a:r>
            <a:r>
              <a:rPr lang="sr-Latn-RS" sz="3300" dirty="0" smtClean="0"/>
              <a:t> </a:t>
            </a:r>
            <a:r>
              <a:rPr lang="en-US" sz="3300" dirty="0" smtClean="0"/>
              <a:t>prom</a:t>
            </a:r>
            <a:r>
              <a:rPr lang="sr-Latn-BA" sz="3300" dirty="0" smtClean="0"/>
              <a:t>j</a:t>
            </a:r>
            <a:r>
              <a:rPr lang="en-US" sz="3300" dirty="0" err="1" smtClean="0"/>
              <a:t>ene</a:t>
            </a:r>
            <a:r>
              <a:rPr lang="sr-Latn-RS" sz="3300" dirty="0" smtClean="0"/>
              <a:t> </a:t>
            </a:r>
            <a:r>
              <a:rPr lang="en-US" sz="3300" dirty="0" smtClean="0"/>
              <a:t>m</a:t>
            </a:r>
            <a:r>
              <a:rPr lang="sr-Latn-RS" sz="3300" dirty="0" smtClean="0"/>
              <a:t>onetarnog multiplikatora</a:t>
            </a:r>
            <a:endParaRPr lang="en-US" sz="33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276872"/>
            <a:ext cx="8229600" cy="3849291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err="1" smtClean="0"/>
              <a:t>Učesnici</a:t>
            </a:r>
            <a:r>
              <a:rPr lang="sr-Latn-RS" dirty="0" smtClean="0"/>
              <a:t> </a:t>
            </a:r>
            <a:r>
              <a:rPr lang="en-US" err="1" smtClean="0"/>
              <a:t>finansijskog</a:t>
            </a:r>
            <a:r>
              <a:rPr lang="sr-Latn-RS" smtClean="0"/>
              <a:t> </a:t>
            </a:r>
            <a:r>
              <a:rPr lang="en-US" smtClean="0"/>
              <a:t>tržišta</a:t>
            </a:r>
            <a:endParaRPr lang="sr-Latn-BA" smtClean="0"/>
          </a:p>
          <a:p>
            <a:pPr>
              <a:buNone/>
            </a:pPr>
            <a:endParaRPr lang="en-US" dirty="0"/>
          </a:p>
          <a:p>
            <a:pPr lvl="1"/>
            <a:r>
              <a:rPr lang="en-US" dirty="0" smtClean="0"/>
              <a:t>CB</a:t>
            </a:r>
            <a:r>
              <a:rPr lang="sr-Latn-RS" dirty="0" smtClean="0"/>
              <a:t> </a:t>
            </a:r>
            <a:r>
              <a:rPr lang="en-US" dirty="0" err="1" smtClean="0"/>
              <a:t>utiče</a:t>
            </a:r>
            <a:r>
              <a:rPr lang="sr-Latn-RS" dirty="0" smtClean="0"/>
              <a:t> </a:t>
            </a:r>
            <a:r>
              <a:rPr lang="en-US" dirty="0" err="1" smtClean="0"/>
              <a:t>na</a:t>
            </a:r>
            <a:r>
              <a:rPr lang="sr-Latn-RS" dirty="0" smtClean="0"/>
              <a:t> </a:t>
            </a:r>
            <a:r>
              <a:rPr lang="en-US" b="1" i="1" dirty="0" smtClean="0"/>
              <a:t>m</a:t>
            </a:r>
            <a:r>
              <a:rPr lang="sr-Latn-RS" dirty="0" smtClean="0"/>
              <a:t> </a:t>
            </a:r>
            <a:r>
              <a:rPr lang="en-US" dirty="0" err="1" smtClean="0"/>
              <a:t>i</a:t>
            </a:r>
            <a:r>
              <a:rPr lang="sr-Latn-RS" dirty="0" smtClean="0"/>
              <a:t> </a:t>
            </a:r>
            <a:r>
              <a:rPr lang="en-US" dirty="0" err="1" smtClean="0"/>
              <a:t>ukupni</a:t>
            </a:r>
            <a:r>
              <a:rPr lang="sr-Latn-RS" dirty="0" smtClean="0"/>
              <a:t> </a:t>
            </a:r>
            <a:r>
              <a:rPr lang="en-US" dirty="0" err="1" smtClean="0"/>
              <a:t>proces</a:t>
            </a:r>
            <a:r>
              <a:rPr lang="sr-Latn-RS" dirty="0" smtClean="0"/>
              <a:t> </a:t>
            </a:r>
            <a:r>
              <a:rPr lang="en-US" dirty="0" err="1" smtClean="0"/>
              <a:t>kreiranja</a:t>
            </a:r>
            <a:r>
              <a:rPr lang="sr-Latn-RS" dirty="0" smtClean="0"/>
              <a:t> </a:t>
            </a:r>
            <a:r>
              <a:rPr lang="en-US" dirty="0" err="1" smtClean="0"/>
              <a:t>novca</a:t>
            </a:r>
            <a:endParaRPr lang="en-US" dirty="0"/>
          </a:p>
          <a:p>
            <a:pPr lvl="1"/>
            <a:r>
              <a:rPr lang="en-US" dirty="0" err="1" smtClean="0"/>
              <a:t>Poslovne</a:t>
            </a:r>
            <a:r>
              <a:rPr lang="sr-Latn-RS" dirty="0" smtClean="0"/>
              <a:t> </a:t>
            </a:r>
            <a:r>
              <a:rPr lang="en-US" dirty="0" err="1" smtClean="0"/>
              <a:t>banke</a:t>
            </a:r>
            <a:r>
              <a:rPr lang="sr-Latn-RS" dirty="0" smtClean="0"/>
              <a:t> (stepen korišćenja kreditnog potencijala)</a:t>
            </a:r>
            <a:endParaRPr lang="en-US" dirty="0"/>
          </a:p>
          <a:p>
            <a:pPr lvl="1"/>
            <a:r>
              <a:rPr lang="en-US" dirty="0" err="1" smtClean="0"/>
              <a:t>Domaći</a:t>
            </a:r>
            <a:r>
              <a:rPr lang="sr-Latn-RS" dirty="0" smtClean="0"/>
              <a:t> </a:t>
            </a:r>
            <a:r>
              <a:rPr lang="en-US" dirty="0" err="1" smtClean="0"/>
              <a:t>nemonetarni</a:t>
            </a:r>
            <a:r>
              <a:rPr lang="sr-Latn-RS" dirty="0" smtClean="0"/>
              <a:t> </a:t>
            </a:r>
            <a:r>
              <a:rPr lang="en-US" dirty="0" err="1" smtClean="0"/>
              <a:t>subjekti</a:t>
            </a:r>
            <a:r>
              <a:rPr lang="sr-Latn-RS" dirty="0" smtClean="0"/>
              <a:t> (tražnja novca)</a:t>
            </a:r>
            <a:endParaRPr lang="en-US" dirty="0"/>
          </a:p>
          <a:p>
            <a:pPr lvl="1"/>
            <a:r>
              <a:rPr lang="en-US" smtClean="0"/>
              <a:t>M</a:t>
            </a:r>
            <a:r>
              <a:rPr lang="sr-Latn-BA" smtClean="0"/>
              <a:t>j</a:t>
            </a:r>
            <a:r>
              <a:rPr lang="en-US" smtClean="0"/>
              <a:t>er</a:t>
            </a:r>
            <a:r>
              <a:rPr lang="sr-Latn-RS" dirty="0" smtClean="0"/>
              <a:t>e </a:t>
            </a:r>
            <a:r>
              <a:rPr lang="en-US" dirty="0" err="1" smtClean="0"/>
              <a:t>nosioca</a:t>
            </a:r>
            <a:r>
              <a:rPr lang="sr-Latn-RS" dirty="0" smtClean="0"/>
              <a:t> </a:t>
            </a:r>
            <a:r>
              <a:rPr lang="en-US" dirty="0" err="1" smtClean="0"/>
              <a:t>fiskalne</a:t>
            </a:r>
            <a:r>
              <a:rPr lang="sr-Latn-RS" dirty="0" smtClean="0"/>
              <a:t> </a:t>
            </a:r>
            <a:r>
              <a:rPr lang="en-US" dirty="0" err="1" smtClean="0"/>
              <a:t>politike</a:t>
            </a:r>
            <a:r>
              <a:rPr lang="sr-Latn-RS" dirty="0" smtClean="0"/>
              <a:t> (visina budžetskih sredstava)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5105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371600"/>
          </a:xfrm>
        </p:spPr>
        <p:txBody>
          <a:bodyPr>
            <a:normAutofit/>
          </a:bodyPr>
          <a:lstStyle/>
          <a:p>
            <a:pPr algn="ctr"/>
            <a:r>
              <a:rPr lang="pl-PL" sz="3000" b="1" dirty="0"/>
              <a:t>KREDITNI POTENCIJAL BANAKA I KREDITNI MULTIPLIKATOR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07504" y="2564904"/>
            <a:ext cx="8928992" cy="3561259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sz="2600" dirty="0" err="1" smtClean="0"/>
              <a:t>Kreditni</a:t>
            </a:r>
            <a:r>
              <a:rPr lang="sr-Latn-RS" sz="2600" dirty="0" smtClean="0"/>
              <a:t> </a:t>
            </a:r>
            <a:r>
              <a:rPr lang="en-US" sz="2600" dirty="0" err="1" smtClean="0"/>
              <a:t>potencijal</a:t>
            </a:r>
            <a:r>
              <a:rPr lang="sr-Latn-RS" sz="2600" dirty="0" smtClean="0"/>
              <a:t> </a:t>
            </a:r>
            <a:r>
              <a:rPr lang="en-US" sz="2600" dirty="0" err="1" smtClean="0"/>
              <a:t>banke</a:t>
            </a:r>
            <a:r>
              <a:rPr lang="sr-Cyrl-RS" sz="2600" dirty="0" smtClean="0"/>
              <a:t>:</a:t>
            </a:r>
            <a:r>
              <a:rPr lang="sr-Latn-RS" sz="2600" dirty="0" smtClean="0"/>
              <a:t> </a:t>
            </a:r>
            <a:r>
              <a:rPr lang="en-US" sz="2600" dirty="0" err="1" smtClean="0"/>
              <a:t>maksimalni</a:t>
            </a:r>
            <a:r>
              <a:rPr lang="sr-Latn-RS" sz="2600" dirty="0" smtClean="0"/>
              <a:t> </a:t>
            </a:r>
            <a:r>
              <a:rPr lang="en-US" sz="2600" dirty="0" err="1" smtClean="0"/>
              <a:t>iznos</a:t>
            </a:r>
            <a:r>
              <a:rPr lang="sr-Latn-RS" sz="2600" dirty="0" smtClean="0"/>
              <a:t> </a:t>
            </a:r>
            <a:r>
              <a:rPr lang="en-US" sz="2600" dirty="0" err="1" smtClean="0"/>
              <a:t>plasmana</a:t>
            </a:r>
            <a:r>
              <a:rPr lang="sr-Latn-RS" sz="2600" dirty="0" smtClean="0"/>
              <a:t> </a:t>
            </a:r>
            <a:r>
              <a:rPr lang="en-US" sz="2600" dirty="0" smtClean="0"/>
              <a:t>u</a:t>
            </a:r>
            <a:r>
              <a:rPr lang="sr-Latn-RS" sz="2600" dirty="0" smtClean="0"/>
              <a:t> </a:t>
            </a:r>
            <a:r>
              <a:rPr lang="en-US" sz="2600" dirty="0" err="1" smtClean="0"/>
              <a:t>okvirima</a:t>
            </a:r>
            <a:r>
              <a:rPr lang="sr-Latn-RS" sz="2600" dirty="0" smtClean="0"/>
              <a:t> </a:t>
            </a:r>
            <a:r>
              <a:rPr lang="en-US" sz="2600" dirty="0" err="1" smtClean="0"/>
              <a:t>racionalne</a:t>
            </a:r>
            <a:r>
              <a:rPr lang="sr-Latn-RS" sz="2600" dirty="0" smtClean="0"/>
              <a:t> </a:t>
            </a:r>
            <a:r>
              <a:rPr lang="en-US" sz="2600" dirty="0" err="1" smtClean="0"/>
              <a:t>politike</a:t>
            </a:r>
            <a:r>
              <a:rPr lang="sr-Latn-RS" sz="2600" dirty="0" smtClean="0"/>
              <a:t> </a:t>
            </a:r>
            <a:r>
              <a:rPr lang="en-US" sz="2600" dirty="0" err="1" smtClean="0"/>
              <a:t>likvidnosti</a:t>
            </a:r>
            <a:endParaRPr lang="en-US" sz="2600" dirty="0"/>
          </a:p>
          <a:p>
            <a:endParaRPr lang="sr-Latn-BA" sz="2600" b="1" i="1" dirty="0" smtClean="0"/>
          </a:p>
          <a:p>
            <a:r>
              <a:rPr lang="en-US" sz="2600" b="1" i="1" dirty="0" err="1" smtClean="0">
                <a:solidFill>
                  <a:srgbClr val="00B050"/>
                </a:solidFill>
              </a:rPr>
              <a:t>Kreditni</a:t>
            </a:r>
            <a:r>
              <a:rPr lang="sr-Latn-RS" sz="2600" b="1" i="1" dirty="0" smtClean="0">
                <a:solidFill>
                  <a:srgbClr val="00B050"/>
                </a:solidFill>
              </a:rPr>
              <a:t> </a:t>
            </a:r>
            <a:r>
              <a:rPr lang="en-US" sz="2600" b="1" i="1" dirty="0" err="1" smtClean="0">
                <a:solidFill>
                  <a:srgbClr val="00B050"/>
                </a:solidFill>
              </a:rPr>
              <a:t>multiplikator</a:t>
            </a:r>
            <a:r>
              <a:rPr lang="sr-Latn-RS" sz="2600" b="1" i="1" dirty="0" smtClean="0">
                <a:solidFill>
                  <a:srgbClr val="00B050"/>
                </a:solidFill>
              </a:rPr>
              <a:t> </a:t>
            </a:r>
            <a:r>
              <a:rPr lang="en-US" sz="2600" b="1" i="1" dirty="0" err="1" smtClean="0">
                <a:solidFill>
                  <a:srgbClr val="00B050"/>
                </a:solidFill>
              </a:rPr>
              <a:t>izražava</a:t>
            </a:r>
            <a:r>
              <a:rPr lang="sr-Latn-RS" sz="2600" b="1" i="1" dirty="0" smtClean="0">
                <a:solidFill>
                  <a:srgbClr val="00B050"/>
                </a:solidFill>
              </a:rPr>
              <a:t> </a:t>
            </a:r>
            <a:r>
              <a:rPr lang="en-US" sz="2600" b="1" i="1" dirty="0" err="1" smtClean="0">
                <a:solidFill>
                  <a:srgbClr val="00B050"/>
                </a:solidFill>
              </a:rPr>
              <a:t>jedinicu</a:t>
            </a:r>
            <a:r>
              <a:rPr lang="sr-Latn-RS" sz="2600" b="1" i="1" dirty="0" smtClean="0">
                <a:solidFill>
                  <a:srgbClr val="00B050"/>
                </a:solidFill>
              </a:rPr>
              <a:t> </a:t>
            </a:r>
            <a:r>
              <a:rPr lang="en-US" sz="2600" b="1" i="1" dirty="0" err="1" smtClean="0">
                <a:solidFill>
                  <a:srgbClr val="00B050"/>
                </a:solidFill>
              </a:rPr>
              <a:t>kredita</a:t>
            </a:r>
            <a:r>
              <a:rPr lang="sr-Latn-RS" sz="2600" b="1" i="1" dirty="0" smtClean="0">
                <a:solidFill>
                  <a:srgbClr val="00B050"/>
                </a:solidFill>
              </a:rPr>
              <a:t> </a:t>
            </a:r>
            <a:r>
              <a:rPr lang="en-US" sz="2600" b="1" i="1" dirty="0" err="1" smtClean="0">
                <a:solidFill>
                  <a:srgbClr val="00B050"/>
                </a:solidFill>
              </a:rPr>
              <a:t>na</a:t>
            </a:r>
            <a:r>
              <a:rPr lang="sr-Latn-RS" sz="2600" b="1" i="1" dirty="0" smtClean="0">
                <a:solidFill>
                  <a:srgbClr val="00B050"/>
                </a:solidFill>
              </a:rPr>
              <a:t> </a:t>
            </a:r>
            <a:r>
              <a:rPr lang="en-US" sz="2600" b="1" i="1" dirty="0" err="1" smtClean="0">
                <a:solidFill>
                  <a:srgbClr val="00B050"/>
                </a:solidFill>
              </a:rPr>
              <a:t>jedinicu</a:t>
            </a:r>
            <a:r>
              <a:rPr lang="sr-Latn-RS" sz="2600" b="1" i="1" dirty="0" smtClean="0">
                <a:solidFill>
                  <a:srgbClr val="00B050"/>
                </a:solidFill>
              </a:rPr>
              <a:t> </a:t>
            </a:r>
            <a:r>
              <a:rPr lang="en-US" sz="2600" b="1" i="1" dirty="0" err="1" smtClean="0">
                <a:solidFill>
                  <a:srgbClr val="00B050"/>
                </a:solidFill>
              </a:rPr>
              <a:t>primarnog</a:t>
            </a:r>
            <a:r>
              <a:rPr lang="sr-Latn-RS" sz="2600" b="1" i="1" dirty="0" smtClean="0">
                <a:solidFill>
                  <a:srgbClr val="00B050"/>
                </a:solidFill>
              </a:rPr>
              <a:t> </a:t>
            </a:r>
            <a:r>
              <a:rPr lang="en-US" sz="2600" b="1" i="1" dirty="0" err="1" smtClean="0">
                <a:solidFill>
                  <a:srgbClr val="00B050"/>
                </a:solidFill>
              </a:rPr>
              <a:t>novca</a:t>
            </a:r>
            <a:r>
              <a:rPr lang="sr-Cyrl-RS" sz="2600" i="1" dirty="0" smtClean="0">
                <a:solidFill>
                  <a:srgbClr val="00B050"/>
                </a:solidFill>
              </a:rPr>
              <a:t> </a:t>
            </a:r>
            <a:endParaRPr lang="en-US" sz="2600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3829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b="1" smtClean="0"/>
              <a:t>Makromultiplikacija</a:t>
            </a:r>
            <a:r>
              <a:rPr lang="sr-Latn-BA" b="1" smtClean="0"/>
              <a:t> </a:t>
            </a:r>
            <a:endParaRPr lang="en-US" b="1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447800"/>
            <a:ext cx="8839200" cy="5029200"/>
          </a:xfrm>
        </p:spPr>
        <p:txBody>
          <a:bodyPr>
            <a:normAutofit/>
          </a:bodyPr>
          <a:lstStyle/>
          <a:p>
            <a:endParaRPr lang="sr-Latn-BA" sz="3200" smtClean="0"/>
          </a:p>
          <a:p>
            <a:r>
              <a:rPr lang="en-US" sz="3200" smtClean="0"/>
              <a:t>Makromultiplikacija je proces stvaranja i poništavanja novčane mase od strane poslovnih banaka. </a:t>
            </a:r>
            <a:endParaRPr lang="sr-Latn-BA" sz="3200" smtClean="0"/>
          </a:p>
          <a:p>
            <a:r>
              <a:rPr lang="en-US" sz="3200" smtClean="0"/>
              <a:t>Naziva se još i sekundarnom emisijom novca i predstavlja najvažniji tok kreiranja novčane mase. </a:t>
            </a:r>
            <a:endParaRPr lang="sr-Latn-BA" sz="3200" smtClean="0"/>
          </a:p>
          <a:p>
            <a:r>
              <a:rPr lang="en-US" sz="3200" smtClean="0"/>
              <a:t>Može da bude pozitivna i negativna </a:t>
            </a:r>
            <a:r>
              <a:rPr lang="sr-Latn-BA" sz="3200" smtClean="0"/>
              <a:t>m</a:t>
            </a:r>
            <a:r>
              <a:rPr lang="en-US" sz="3200" smtClean="0"/>
              <a:t>akromultiplikacija.</a:t>
            </a:r>
          </a:p>
          <a:p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13705919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6200" y="457200"/>
            <a:ext cx="8915400" cy="6400800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 err="1" smtClean="0"/>
              <a:t>Postoje</a:t>
            </a:r>
            <a:r>
              <a:rPr lang="en-US" sz="2800" dirty="0" smtClean="0"/>
              <a:t> dv</a:t>
            </a:r>
            <a:r>
              <a:rPr lang="sr-Latn-BA" sz="2800" dirty="0" smtClean="0"/>
              <a:t>ij</a:t>
            </a:r>
            <a:r>
              <a:rPr lang="en-US" sz="2800" dirty="0" smtClean="0"/>
              <a:t>e </a:t>
            </a:r>
            <a:r>
              <a:rPr lang="en-US" sz="2800" dirty="0" err="1" smtClean="0"/>
              <a:t>osnovne</a:t>
            </a:r>
            <a:r>
              <a:rPr lang="en-US" sz="2800" dirty="0" smtClean="0"/>
              <a:t> </a:t>
            </a:r>
            <a:r>
              <a:rPr lang="en-US" sz="2800" dirty="0" err="1" smtClean="0"/>
              <a:t>vrste</a:t>
            </a:r>
            <a:r>
              <a:rPr lang="en-US" sz="2800" dirty="0" smtClean="0"/>
              <a:t> </a:t>
            </a:r>
            <a:r>
              <a:rPr lang="en-US" sz="2800" dirty="0" err="1" smtClean="0"/>
              <a:t>organizovanja</a:t>
            </a:r>
            <a:r>
              <a:rPr lang="en-US" sz="2800" dirty="0" smtClean="0"/>
              <a:t> </a:t>
            </a:r>
            <a:r>
              <a:rPr lang="en-US" sz="2800" dirty="0" err="1" smtClean="0"/>
              <a:t>bankarskog</a:t>
            </a:r>
            <a:r>
              <a:rPr lang="en-US" sz="2800" dirty="0" smtClean="0"/>
              <a:t> </a:t>
            </a:r>
            <a:r>
              <a:rPr lang="en-US" sz="2800" dirty="0" err="1" smtClean="0"/>
              <a:t>sistema</a:t>
            </a:r>
            <a:r>
              <a:rPr lang="en-US" sz="2800" dirty="0" smtClean="0"/>
              <a:t>:</a:t>
            </a:r>
            <a:endParaRPr lang="sr-Latn-BA" sz="2800" dirty="0" smtClean="0"/>
          </a:p>
          <a:p>
            <a:endParaRPr lang="sr-Latn-BA" sz="2800" dirty="0" smtClean="0"/>
          </a:p>
          <a:p>
            <a:pPr lvl="1">
              <a:buFont typeface="Arial" pitchFamily="34" charset="0"/>
              <a:buChar char="•"/>
            </a:pPr>
            <a:r>
              <a:rPr lang="en-US" u="sng" dirty="0" err="1" smtClean="0"/>
              <a:t>Banke</a:t>
            </a:r>
            <a:r>
              <a:rPr lang="en-US" u="sng" dirty="0" smtClean="0"/>
              <a:t> </a:t>
            </a:r>
            <a:r>
              <a:rPr lang="en-US" u="sng" dirty="0" err="1" smtClean="0"/>
              <a:t>sa</a:t>
            </a:r>
            <a:r>
              <a:rPr lang="en-US" u="sng" dirty="0" smtClean="0"/>
              <a:t> 100 procentnim </a:t>
            </a:r>
            <a:r>
              <a:rPr lang="en-US" u="sng" dirty="0" err="1" smtClean="0"/>
              <a:t>rezervama</a:t>
            </a:r>
            <a:r>
              <a:rPr lang="en-US" dirty="0" smtClean="0"/>
              <a:t>. </a:t>
            </a:r>
            <a:endParaRPr lang="sr-Latn-BA" dirty="0" smtClean="0"/>
          </a:p>
          <a:p>
            <a:pPr lvl="1">
              <a:buNone/>
            </a:pPr>
            <a:r>
              <a:rPr lang="sr-Latn-BA" dirty="0" smtClean="0"/>
              <a:t>   </a:t>
            </a:r>
            <a:r>
              <a:rPr lang="en-US" sz="2400" dirty="0" smtClean="0"/>
              <a:t>U tom </a:t>
            </a:r>
            <a:r>
              <a:rPr lang="en-US" sz="2400" dirty="0" err="1" smtClean="0"/>
              <a:t>slučaju</a:t>
            </a:r>
            <a:r>
              <a:rPr lang="en-US" sz="2400" dirty="0" smtClean="0"/>
              <a:t> ne bi </a:t>
            </a:r>
            <a:r>
              <a:rPr lang="en-US" sz="2400" dirty="0" err="1" smtClean="0"/>
              <a:t>bilo</a:t>
            </a:r>
            <a:r>
              <a:rPr lang="en-US" sz="2400" dirty="0" smtClean="0"/>
              <a:t> </a:t>
            </a:r>
            <a:r>
              <a:rPr lang="en-US" sz="2400" dirty="0" err="1" smtClean="0"/>
              <a:t>multiplikacije</a:t>
            </a:r>
            <a:r>
              <a:rPr lang="en-US" sz="2400" dirty="0" smtClean="0"/>
              <a:t>, </a:t>
            </a:r>
            <a:r>
              <a:rPr lang="en-US" sz="2400" dirty="0" err="1" smtClean="0"/>
              <a:t>tj</a:t>
            </a:r>
            <a:r>
              <a:rPr lang="en-US" sz="2400" dirty="0" smtClean="0"/>
              <a:t>. </a:t>
            </a:r>
            <a:r>
              <a:rPr lang="en-US" sz="2400" dirty="0" err="1" smtClean="0"/>
              <a:t>banka</a:t>
            </a:r>
            <a:r>
              <a:rPr lang="en-US" sz="2400" dirty="0" smtClean="0"/>
              <a:t> ne bi </a:t>
            </a:r>
            <a:r>
              <a:rPr lang="en-US" sz="2400" dirty="0" err="1" smtClean="0"/>
              <a:t>mogla</a:t>
            </a:r>
            <a:r>
              <a:rPr lang="en-US" sz="2400" dirty="0" smtClean="0"/>
              <a:t> da </a:t>
            </a:r>
            <a:r>
              <a:rPr lang="en-US" sz="2400" dirty="0" err="1" smtClean="0"/>
              <a:t>stvori</a:t>
            </a:r>
            <a:r>
              <a:rPr lang="en-US" sz="2400" dirty="0" smtClean="0"/>
              <a:t> </a:t>
            </a:r>
            <a:r>
              <a:rPr lang="en-US" sz="2400" dirty="0" err="1" smtClean="0"/>
              <a:t>dodatni</a:t>
            </a:r>
            <a:r>
              <a:rPr lang="en-US" sz="2400" dirty="0" smtClean="0"/>
              <a:t> </a:t>
            </a:r>
            <a:r>
              <a:rPr lang="en-US" sz="2400" dirty="0" err="1" smtClean="0"/>
              <a:t>novac</a:t>
            </a:r>
            <a:r>
              <a:rPr lang="en-US" sz="2400" dirty="0" smtClean="0"/>
              <a:t> </a:t>
            </a:r>
            <a:r>
              <a:rPr lang="en-US" sz="2400" dirty="0" err="1" smtClean="0"/>
              <a:t>iz</a:t>
            </a:r>
            <a:r>
              <a:rPr lang="en-US" sz="2400" dirty="0" smtClean="0"/>
              <a:t> </a:t>
            </a:r>
            <a:r>
              <a:rPr lang="en-US" sz="2400" dirty="0" err="1" smtClean="0"/>
              <a:t>novog</a:t>
            </a:r>
            <a:r>
              <a:rPr lang="en-US" sz="2400" dirty="0" smtClean="0"/>
              <a:t> </a:t>
            </a:r>
            <a:r>
              <a:rPr lang="en-US" sz="2400" dirty="0" err="1" smtClean="0"/>
              <a:t>depozita</a:t>
            </a:r>
            <a:r>
              <a:rPr lang="sr-Latn-BA" sz="2400" dirty="0" smtClean="0"/>
              <a:t>, jer depozit u potpunosti ulazi u rezerve.</a:t>
            </a:r>
            <a:r>
              <a:rPr lang="en-US" sz="2400" dirty="0" smtClean="0"/>
              <a:t> </a:t>
            </a:r>
            <a:r>
              <a:rPr lang="en-US" sz="2400" dirty="0" err="1" smtClean="0"/>
              <a:t>Ulagač</a:t>
            </a:r>
            <a:r>
              <a:rPr lang="en-US" sz="2400" dirty="0" smtClean="0"/>
              <a:t> bi </a:t>
            </a:r>
            <a:r>
              <a:rPr lang="en-US" sz="2400" dirty="0" err="1" smtClean="0"/>
              <a:t>dao</a:t>
            </a:r>
            <a:r>
              <a:rPr lang="en-US" sz="2400" dirty="0" smtClean="0"/>
              <a:t> 1000</a:t>
            </a:r>
            <a:r>
              <a:rPr lang="sr-Latn-BA" sz="2400" dirty="0" smtClean="0"/>
              <a:t>KM </a:t>
            </a:r>
            <a:r>
              <a:rPr lang="en-US" sz="2400" dirty="0" smtClean="0"/>
              <a:t>u </a:t>
            </a:r>
            <a:r>
              <a:rPr lang="en-US" sz="2400" dirty="0" err="1" smtClean="0"/>
              <a:t>novčanicama</a:t>
            </a:r>
            <a:r>
              <a:rPr lang="en-US" sz="2400" dirty="0" smtClean="0"/>
              <a:t> </a:t>
            </a:r>
            <a:r>
              <a:rPr lang="en-US" sz="2400" dirty="0" err="1" smtClean="0"/>
              <a:t>za</a:t>
            </a:r>
            <a:r>
              <a:rPr lang="en-US" sz="2400" dirty="0" smtClean="0"/>
              <a:t> 1000</a:t>
            </a:r>
            <a:r>
              <a:rPr lang="sr-Latn-BA" sz="2400" dirty="0" smtClean="0"/>
              <a:t>KM</a:t>
            </a:r>
            <a:r>
              <a:rPr lang="en-US" sz="2400" dirty="0" smtClean="0"/>
              <a:t> </a:t>
            </a:r>
            <a:r>
              <a:rPr lang="en-US" sz="2400" dirty="0" err="1" smtClean="0"/>
              <a:t>na</a:t>
            </a:r>
            <a:r>
              <a:rPr lang="en-US" sz="2400" dirty="0" smtClean="0"/>
              <a:t> </a:t>
            </a:r>
            <a:r>
              <a:rPr lang="en-US" sz="2400" dirty="0" err="1" smtClean="0"/>
              <a:t>računu</a:t>
            </a:r>
            <a:r>
              <a:rPr lang="en-US" sz="2400" dirty="0" smtClean="0"/>
              <a:t>.</a:t>
            </a:r>
            <a:endParaRPr lang="sr-Latn-BA" sz="2400" dirty="0" smtClean="0"/>
          </a:p>
          <a:p>
            <a:pPr lvl="1">
              <a:buNone/>
            </a:pPr>
            <a:endParaRPr lang="sr-Latn-BA" dirty="0" smtClean="0"/>
          </a:p>
          <a:p>
            <a:pPr lvl="1">
              <a:buNone/>
            </a:pPr>
            <a:endParaRPr lang="sr-Latn-BA" dirty="0" smtClean="0"/>
          </a:p>
          <a:p>
            <a:pPr lvl="1">
              <a:buNone/>
            </a:pPr>
            <a:endParaRPr lang="sr-Latn-BA" dirty="0" smtClean="0"/>
          </a:p>
          <a:p>
            <a:pPr lvl="1">
              <a:buNone/>
            </a:pPr>
            <a:endParaRPr lang="sr-Latn-BA" dirty="0" smtClean="0"/>
          </a:p>
          <a:p>
            <a:pPr lvl="1">
              <a:buFont typeface="Arial" pitchFamily="34" charset="0"/>
              <a:buChar char="•"/>
            </a:pPr>
            <a:r>
              <a:rPr lang="sr-Latn-BA" dirty="0" smtClean="0"/>
              <a:t>Druga </a:t>
            </a:r>
            <a:r>
              <a:rPr lang="en-US" dirty="0" err="1" smtClean="0"/>
              <a:t>vrst</a:t>
            </a:r>
            <a:r>
              <a:rPr lang="sr-Latn-BA" dirty="0" smtClean="0"/>
              <a:t>a</a:t>
            </a:r>
            <a:r>
              <a:rPr lang="en-US" dirty="0" smtClean="0"/>
              <a:t> </a:t>
            </a:r>
            <a:r>
              <a:rPr lang="en-US" dirty="0" err="1" smtClean="0"/>
              <a:t>organizovanja</a:t>
            </a:r>
            <a:r>
              <a:rPr lang="en-US" dirty="0" smtClean="0"/>
              <a:t> </a:t>
            </a:r>
            <a:r>
              <a:rPr lang="en-US" dirty="0" err="1" smtClean="0"/>
              <a:t>bankarskog</a:t>
            </a:r>
            <a:r>
              <a:rPr lang="en-US" dirty="0" smtClean="0"/>
              <a:t> </a:t>
            </a:r>
            <a:r>
              <a:rPr lang="en-US" dirty="0" err="1" smtClean="0"/>
              <a:t>sistema</a:t>
            </a:r>
            <a:r>
              <a:rPr lang="sr-Latn-BA" dirty="0" smtClean="0"/>
              <a:t> je u slučaju da postoje </a:t>
            </a:r>
            <a:r>
              <a:rPr lang="sr-Latn-BA" sz="2800" u="sng" dirty="0" smtClean="0"/>
              <a:t>b</a:t>
            </a:r>
            <a:r>
              <a:rPr lang="en-US" sz="2800" u="sng" dirty="0" err="1" smtClean="0"/>
              <a:t>anke</a:t>
            </a:r>
            <a:r>
              <a:rPr lang="en-US" sz="2800" u="sng" dirty="0" smtClean="0"/>
              <a:t> </a:t>
            </a:r>
            <a:r>
              <a:rPr lang="en-US" sz="2800" u="sng" dirty="0" err="1" smtClean="0"/>
              <a:t>sa</a:t>
            </a:r>
            <a:r>
              <a:rPr lang="en-US" sz="2800" u="sng" dirty="0" smtClean="0"/>
              <a:t> d</a:t>
            </a:r>
            <a:r>
              <a:rPr lang="sr-Latn-BA" sz="2800" u="sng" dirty="0" smtClean="0"/>
              <a:t>j</a:t>
            </a:r>
            <a:r>
              <a:rPr lang="en-US" sz="2800" u="sng" dirty="0" err="1" smtClean="0"/>
              <a:t>elimičnim</a:t>
            </a:r>
            <a:r>
              <a:rPr lang="en-US" sz="2800" u="sng" dirty="0" smtClean="0"/>
              <a:t> </a:t>
            </a:r>
            <a:r>
              <a:rPr lang="en-US" sz="2800" u="sng" dirty="0" err="1" smtClean="0"/>
              <a:t>rezervama</a:t>
            </a:r>
            <a:r>
              <a:rPr lang="en-US" dirty="0" smtClean="0"/>
              <a:t>. </a:t>
            </a:r>
            <a:endParaRPr lang="sr-Latn-BA" dirty="0" smtClean="0"/>
          </a:p>
          <a:p>
            <a:pPr lvl="1">
              <a:buNone/>
            </a:pPr>
            <a:r>
              <a:rPr lang="sr-Latn-BA" sz="2400" dirty="0" smtClean="0"/>
              <a:t>    </a:t>
            </a:r>
            <a:r>
              <a:rPr lang="en-US" sz="2400" dirty="0" err="1" smtClean="0"/>
              <a:t>Monetarna</a:t>
            </a:r>
            <a:r>
              <a:rPr lang="en-US" sz="2400" dirty="0" smtClean="0"/>
              <a:t> </a:t>
            </a:r>
            <a:r>
              <a:rPr lang="en-US" sz="2400" dirty="0" err="1" smtClean="0"/>
              <a:t>multiplikacija</a:t>
            </a:r>
            <a:r>
              <a:rPr lang="en-US" sz="2400" dirty="0" smtClean="0"/>
              <a:t> </a:t>
            </a:r>
            <a:r>
              <a:rPr lang="sr-Latn-BA" sz="2400" dirty="0" smtClean="0"/>
              <a:t>tada </a:t>
            </a:r>
            <a:r>
              <a:rPr lang="en-US" sz="2400" dirty="0" err="1" smtClean="0"/>
              <a:t>zavisi</a:t>
            </a:r>
            <a:r>
              <a:rPr lang="en-US" sz="2400" dirty="0" smtClean="0"/>
              <a:t> od </a:t>
            </a:r>
            <a:r>
              <a:rPr lang="en-US" sz="2400" dirty="0" err="1" smtClean="0"/>
              <a:t>procenta</a:t>
            </a:r>
            <a:r>
              <a:rPr lang="en-US" sz="2400" dirty="0" smtClean="0"/>
              <a:t> </a:t>
            </a:r>
            <a:r>
              <a:rPr lang="en-US" sz="2400" dirty="0" err="1" smtClean="0"/>
              <a:t>rezervi</a:t>
            </a:r>
            <a:r>
              <a:rPr lang="en-US" sz="2400" dirty="0" smtClean="0"/>
              <a:t>.</a:t>
            </a:r>
            <a:endParaRPr lang="sr-Latn-BA" sz="2400" dirty="0" smtClean="0"/>
          </a:p>
          <a:p>
            <a:pPr lvl="1">
              <a:buNone/>
            </a:pPr>
            <a:endParaRPr lang="en-US" dirty="0" smtClean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25455" t="56468" r="40000" b="32213"/>
          <a:stretch>
            <a:fillRect/>
          </a:stretch>
        </p:blipFill>
        <p:spPr bwMode="auto">
          <a:xfrm>
            <a:off x="381000" y="3505200"/>
            <a:ext cx="7859486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382495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Grp="1" noChangeArrowheads="1"/>
          </p:cNvSpPr>
          <p:nvPr>
            <p:ph type="title"/>
          </p:nvPr>
        </p:nvSpPr>
        <p:spPr>
          <a:xfrm>
            <a:off x="228600" y="914400"/>
            <a:ext cx="8686800" cy="4572000"/>
          </a:xfrm>
        </p:spPr>
        <p:txBody>
          <a:bodyPr/>
          <a:lstStyle/>
          <a:p>
            <a:pPr marL="342900" indent="-342900" eaLnBrk="1" hangingPunct="1">
              <a:buFont typeface="Wingdings" panose="05000000000000000000" pitchFamily="2" charset="2"/>
              <a:buChar char="v"/>
            </a:pPr>
            <a:r>
              <a:rPr lang="sl-SI" sz="2000" dirty="0" smtClean="0"/>
              <a:t> </a:t>
            </a:r>
            <a:r>
              <a:rPr lang="sl-SI" sz="2000" dirty="0"/>
              <a:t>Faza </a:t>
            </a:r>
            <a:r>
              <a:rPr lang="sl-SI" sz="2000" dirty="0">
                <a:solidFill>
                  <a:srgbClr val="FF0000"/>
                </a:solidFill>
              </a:rPr>
              <a:t>banke I</a:t>
            </a:r>
            <a:r>
              <a:rPr lang="sl-SI" sz="2000" b="1" u="sng" dirty="0" smtClean="0"/>
              <a:t/>
            </a:r>
            <a:br>
              <a:rPr lang="sl-SI" sz="2000" b="1" u="sng" dirty="0" smtClean="0"/>
            </a:br>
            <a:r>
              <a:rPr lang="sl-SI" sz="2000" b="1" u="sng" dirty="0" smtClean="0"/>
              <a:t/>
            </a:r>
            <a:br>
              <a:rPr lang="sl-SI" sz="2000" b="1" u="sng" dirty="0" smtClean="0"/>
            </a:br>
            <a:r>
              <a:rPr lang="sl-SI" sz="1800" dirty="0" smtClean="0"/>
              <a:t/>
            </a:r>
            <a:br>
              <a:rPr lang="sl-SI" sz="1800" dirty="0" smtClean="0"/>
            </a:br>
            <a:r>
              <a:rPr lang="sl-SI" sz="2000" dirty="0" smtClean="0"/>
              <a:t/>
            </a:r>
            <a:br>
              <a:rPr lang="sl-SI" sz="2000" dirty="0" smtClean="0"/>
            </a:br>
            <a:r>
              <a:rPr lang="sl-SI" sz="2000" dirty="0" smtClean="0"/>
              <a:t>Ako je u zakonu o centralnoj banci definisano da obavezne rezerve moraju iznositi 20% , banka ostatak novčanih sredstava od depozita može da plasira u kredite:</a:t>
            </a:r>
            <a:br>
              <a:rPr lang="sl-SI" sz="2000" dirty="0" smtClean="0"/>
            </a:br>
            <a:r>
              <a:rPr lang="sl-SI" sz="2000" dirty="0" smtClean="0"/>
              <a:t>       </a:t>
            </a:r>
            <a:br>
              <a:rPr lang="sl-SI" sz="2000" dirty="0" smtClean="0"/>
            </a:br>
            <a:r>
              <a:rPr lang="sl-SI" sz="2000" b="1" dirty="0" smtClean="0"/>
              <a:t> konačna ravnoteža </a:t>
            </a:r>
            <a:br>
              <a:rPr lang="sl-SI" sz="2000" b="1" dirty="0" smtClean="0"/>
            </a:br>
            <a:r>
              <a:rPr lang="sl-SI" sz="2000" dirty="0" smtClean="0"/>
              <a:t/>
            </a:r>
            <a:br>
              <a:rPr lang="sl-SI" sz="2000" dirty="0" smtClean="0"/>
            </a:br>
            <a:r>
              <a:rPr lang="sl-SI" sz="2000" dirty="0" smtClean="0"/>
              <a:t>    </a:t>
            </a:r>
            <a:r>
              <a:rPr lang="en-US" sz="2000" dirty="0" smtClean="0"/>
              <a:t>  </a:t>
            </a:r>
            <a:r>
              <a:rPr lang="sl-SI" sz="2000" u="sng" dirty="0" smtClean="0"/>
              <a:t>Aktiva                                                                            Pasiva</a:t>
            </a:r>
            <a:br>
              <a:rPr lang="sl-SI" sz="2000" u="sng" dirty="0" smtClean="0"/>
            </a:br>
            <a:r>
              <a:rPr lang="sl-SI" sz="2000" dirty="0" smtClean="0"/>
              <a:t>      Rezerve                     +200</a:t>
            </a:r>
            <a:r>
              <a:rPr lang="en-US" sz="2000" dirty="0" smtClean="0"/>
              <a:t>KM</a:t>
            </a:r>
            <a:r>
              <a:rPr lang="sl-SI" sz="2000" dirty="0" smtClean="0"/>
              <a:t>            Depoziti            </a:t>
            </a:r>
            <a:r>
              <a:rPr lang="sl-SI" sz="2000" u="sng" dirty="0" smtClean="0"/>
              <a:t>+1000</a:t>
            </a:r>
            <a:r>
              <a:rPr lang="en-US" sz="2000" u="sng" dirty="0" smtClean="0"/>
              <a:t>KM</a:t>
            </a:r>
            <a:r>
              <a:rPr lang="sl-SI" sz="2000" dirty="0" smtClean="0"/>
              <a:t/>
            </a:r>
            <a:br>
              <a:rPr lang="sl-SI" sz="2000" dirty="0" smtClean="0"/>
            </a:br>
            <a:r>
              <a:rPr lang="sl-SI" sz="2000" dirty="0" smtClean="0"/>
              <a:t>      Zajmovi i investicije   +</a:t>
            </a:r>
            <a:r>
              <a:rPr lang="sl-SI" sz="2000" u="sng" dirty="0" smtClean="0"/>
              <a:t>800</a:t>
            </a:r>
            <a:r>
              <a:rPr lang="en-US" sz="2000" u="sng" dirty="0" smtClean="0"/>
              <a:t>KM</a:t>
            </a:r>
            <a:r>
              <a:rPr lang="sl-SI" sz="2000" u="sng" dirty="0" smtClean="0"/>
              <a:t/>
            </a:r>
            <a:br>
              <a:rPr lang="sl-SI" sz="2000" u="sng" dirty="0" smtClean="0"/>
            </a:br>
            <a:r>
              <a:rPr lang="sl-SI" sz="2000" dirty="0" smtClean="0"/>
              <a:t>                 Ukupno       </a:t>
            </a:r>
            <a:r>
              <a:rPr lang="en-US" sz="2000" dirty="0" smtClean="0"/>
              <a:t>  </a:t>
            </a:r>
            <a:r>
              <a:rPr lang="sl-SI" sz="2000" dirty="0" smtClean="0"/>
              <a:t>+1000</a:t>
            </a:r>
            <a:r>
              <a:rPr lang="en-US" sz="2000" dirty="0" smtClean="0"/>
              <a:t>KM</a:t>
            </a:r>
            <a:r>
              <a:rPr lang="sl-SI" sz="2000" dirty="0" smtClean="0"/>
              <a:t>                    Ukupno    +1000</a:t>
            </a:r>
            <a:r>
              <a:rPr lang="en-US" sz="2000" dirty="0" smtClean="0"/>
              <a:t>KM</a:t>
            </a:r>
            <a:r>
              <a:rPr lang="sl-SI" sz="1800" dirty="0" smtClean="0"/>
              <a:t/>
            </a:r>
            <a:br>
              <a:rPr lang="sl-SI" sz="1800" dirty="0" smtClean="0"/>
            </a:br>
            <a:endParaRPr lang="en-US" sz="1800" dirty="0" smtClean="0"/>
          </a:p>
        </p:txBody>
      </p:sp>
      <p:sp>
        <p:nvSpPr>
          <p:cNvPr id="157701" name="AutoShape 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305800" y="6477000"/>
            <a:ext cx="304800" cy="152400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6553200"/>
          </a:xfrm>
        </p:spPr>
        <p:txBody>
          <a:bodyPr/>
          <a:lstStyle/>
          <a:p>
            <a:pPr eaLnBrk="1" hangingPunct="1">
              <a:buFont typeface="Wingdings" pitchFamily="2" charset="2"/>
              <a:buChar char="v"/>
            </a:pPr>
            <a:r>
              <a:rPr lang="sl-SI" sz="2400" dirty="0" smtClean="0"/>
              <a:t> Faza </a:t>
            </a:r>
            <a:r>
              <a:rPr lang="sl-SI" sz="2400" dirty="0">
                <a:solidFill>
                  <a:srgbClr val="FF0000"/>
                </a:solidFill>
              </a:rPr>
              <a:t>banke II</a:t>
            </a:r>
            <a:r>
              <a:rPr lang="en-US" sz="2400" dirty="0" smtClean="0">
                <a:solidFill>
                  <a:srgbClr val="FF0000"/>
                </a:solidFill>
              </a:rPr>
              <a:t/>
            </a:r>
            <a:br>
              <a:rPr lang="en-US" sz="2400" dirty="0" smtClean="0">
                <a:solidFill>
                  <a:srgbClr val="FF0000"/>
                </a:solidFill>
              </a:rPr>
            </a:br>
            <a:r>
              <a:rPr lang="sl-SI" sz="2400" dirty="0" smtClean="0"/>
              <a:t/>
            </a:r>
            <a:br>
              <a:rPr lang="sl-SI" sz="2400" dirty="0" smtClean="0"/>
            </a:br>
            <a:r>
              <a:rPr lang="sl-SI" sz="2400" dirty="0" smtClean="0"/>
              <a:t>Zajmoprimac za dobijeni kredit od 800 KM </a:t>
            </a:r>
            <a:r>
              <a:rPr lang="en-US" sz="2400" dirty="0" err="1" smtClean="0"/>
              <a:t>mo</a:t>
            </a:r>
            <a:r>
              <a:rPr lang="sr-Latn-ME" sz="2400" dirty="0" smtClean="0"/>
              <a:t>že </a:t>
            </a:r>
            <a:r>
              <a:rPr lang="sl-SI" sz="2400" dirty="0" smtClean="0"/>
              <a:t>kupiti željeni proizvod. 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sl-SI" sz="2400" dirty="0" smtClean="0"/>
              <a:t/>
            </a:r>
            <a:br>
              <a:rPr lang="sl-SI" sz="2400" dirty="0" smtClean="0"/>
            </a:br>
            <a:r>
              <a:rPr lang="sl-SI" sz="2400" dirty="0" smtClean="0"/>
              <a:t>Kupac će uplatiti na račun prodavca ili će platiti u gotovini, a višak gotovine prodavac polaže na svoj račun u banci.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sl-SI" sz="2400" dirty="0" smtClean="0"/>
              <a:t/>
            </a:r>
            <a:br>
              <a:rPr lang="sl-SI" sz="2400" dirty="0" smtClean="0"/>
            </a:br>
            <a:r>
              <a:rPr lang="en-US" sz="2400" dirty="0" smtClean="0"/>
              <a:t>Time se </a:t>
            </a:r>
            <a:r>
              <a:rPr lang="en-US" sz="2400" dirty="0" err="1" smtClean="0"/>
              <a:t>iz</a:t>
            </a:r>
            <a:r>
              <a:rPr lang="en-US" sz="2400" dirty="0" smtClean="0"/>
              <a:t> </a:t>
            </a:r>
            <a:r>
              <a:rPr lang="sl-SI" sz="2400" dirty="0">
                <a:solidFill>
                  <a:srgbClr val="FF0000"/>
                </a:solidFill>
              </a:rPr>
              <a:t>banke I </a:t>
            </a:r>
            <a:r>
              <a:rPr lang="sl-SI" sz="2400" dirty="0" smtClean="0"/>
              <a:t>odliva 800</a:t>
            </a:r>
            <a:r>
              <a:rPr lang="en-US" sz="2400" dirty="0" smtClean="0"/>
              <a:t>KM</a:t>
            </a:r>
            <a:r>
              <a:rPr lang="sl-SI" sz="2400" dirty="0" smtClean="0"/>
              <a:t> u korist neke druge banke pa novac više nije </a:t>
            </a:r>
            <a:r>
              <a:rPr lang="en-US" sz="2400" dirty="0" smtClean="0"/>
              <a:t>d</a:t>
            </a:r>
            <a:r>
              <a:rPr lang="sr-Latn-ME" sz="2400" dirty="0" smtClean="0"/>
              <a:t>i</a:t>
            </a:r>
            <a:r>
              <a:rPr lang="en-US" sz="2400" dirty="0" smtClean="0"/>
              <a:t>o re</a:t>
            </a:r>
            <a:r>
              <a:rPr lang="sr-Latn-CS" sz="2400" dirty="0" smtClean="0"/>
              <a:t>z</a:t>
            </a:r>
            <a:r>
              <a:rPr lang="en-US" sz="2400" dirty="0" err="1" smtClean="0"/>
              <a:t>ervi</a:t>
            </a:r>
            <a:r>
              <a:rPr lang="sr-Latn-CS" sz="2400" dirty="0" smtClean="0"/>
              <a:t> </a:t>
            </a:r>
            <a:r>
              <a:rPr lang="sl-SI" sz="2400" dirty="0" smtClean="0">
                <a:solidFill>
                  <a:srgbClr val="FF0000"/>
                </a:solidFill>
              </a:rPr>
              <a:t>banke I, </a:t>
            </a:r>
            <a:r>
              <a:rPr lang="sl-SI" sz="2400" dirty="0" smtClean="0"/>
              <a:t>već rezerva </a:t>
            </a:r>
            <a:r>
              <a:rPr lang="sl-SI" sz="2400" dirty="0" smtClean="0">
                <a:solidFill>
                  <a:srgbClr val="FF0000"/>
                </a:solidFill>
              </a:rPr>
              <a:t>banke II</a:t>
            </a:r>
            <a:r>
              <a:rPr lang="sl-SI" sz="2400" dirty="0" smtClean="0"/>
              <a:t>.</a:t>
            </a:r>
            <a:r>
              <a:rPr lang="sl-SI" sz="1800" dirty="0" smtClean="0"/>
              <a:t/>
            </a:r>
            <a:br>
              <a:rPr lang="sl-SI" sz="1800" dirty="0" smtClean="0"/>
            </a:br>
            <a:endParaRPr lang="sl-SI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ixel">
  <a:themeElements>
    <a:clrScheme name="Pix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Pix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lnDef>
  </a:objectDefaults>
  <a:extraClrSchemeLst>
    <a:extraClrScheme>
      <a:clrScheme name="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3883</TotalTime>
  <Words>570</Words>
  <Application>Microsoft Office PowerPoint</Application>
  <PresentationFormat>On-screen Show (4:3)</PresentationFormat>
  <Paragraphs>70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Arial Black</vt:lpstr>
      <vt:lpstr>Calibri</vt:lpstr>
      <vt:lpstr>Times New Roman</vt:lpstr>
      <vt:lpstr>Wingdings</vt:lpstr>
      <vt:lpstr>Pixel</vt:lpstr>
      <vt:lpstr>MONETARNO-KREDITNA MULTIPLIKACIJA</vt:lpstr>
      <vt:lpstr> </vt:lpstr>
      <vt:lpstr>Monetarni multiplikator</vt:lpstr>
      <vt:lpstr>Faktori promjene monetarnog multiplikatora</vt:lpstr>
      <vt:lpstr>KREDITNI POTENCIJAL BANAKA I KREDITNI MULTIPLIKATOR</vt:lpstr>
      <vt:lpstr>Makromultiplikacija </vt:lpstr>
      <vt:lpstr>PowerPoint Presentation</vt:lpstr>
      <vt:lpstr> Faza banke I    Ako je u zakonu o centralnoj banci definisano da obavezne rezerve moraju iznositi 20% , banka ostatak novčanih sredstava od depozita može da plasira u kredite:          konačna ravnoteža         Aktiva                                                                            Pasiva       Rezerve                     +200KM            Depoziti            +1000KM       Zajmovi i investicije   +800KM                  Ukupno         +1000KM                    Ukupno    +1000KM </vt:lpstr>
      <vt:lpstr> Faza banke II  Zajmoprimac za dobijeni kredit od 800 KM može kupiti željeni proizvod.    Kupac će uplatiti na račun prodavca ili će platiti u gotovini, a višak gotovine prodavac polaže na svoj račun u banci.   Time se iz banke I odliva 800KM u korist neke druge banke pa novac više nije dio rezervi banke I, već rezerva banke II. </vt:lpstr>
      <vt:lpstr>PowerPoint Presentation</vt:lpstr>
      <vt:lpstr>Faza banke III  640KM odlazi na račune banaka III generacije zahvaljujući uplatama klijenata banaka, povećavaju se njihovi depoziti (depoziti njihovih klijenata koji primaju te uplate).       početni položaj     Aktiva                                                                                    Pasiva       Rezerve                    +640KM                Depoziti               +640KM              Ukupno              +640KM                          Ukupno      +640KM  Obavezne rezerve su 20% = 128 KM, ostatak 512 KM višak rezervi koji može biti potrošen na zajmove i investicije.        konačna ravnoteža     Aktiva                                                                                    Pasiva      Rezerve                     +128KM                Depoziti               +640KM      Zajmovi i investicije    +512KM              Ukupno              +640KM                         Ukupno      +640KM  Sada je ukupan iznos depozita 1000KM+800KM+640KM= 2440KM </vt:lpstr>
      <vt:lpstr>IV generacija banaka će dobiti depozite od 512 KM, V od 409.6 KM...                        Lančanim procesom bankarski sistem na kraju stvara ukupne                         depozite koji su 5x veći od inicijalnog.  Položaj banke         Novi depoziti        Novi zajmovi i investicije     Rezerve izvorna banke               1000KM                     800KM                        200KM banke II generacije         800KM                     640KM                        160KM banke III generacije        640KM                     512KM                        128KM banke IV generacije       512KM                     409.6KM                      102.4KM banke V generacije         409.6KM                 327.7KM                        81.9KM banke VI generacije        327.7KM                 262.1KM                        65.5KM banke VII generacije       262.1KM                 209.7KM                        52.4KM banke VIII generacije      209.7KM                 167.8KM                        42KM banke IX generacije        167.8KM                 134.2KM                        33.5KM banke X generacije         134.2KM                 107.4KM                        26.9KM             ...                         ...                      ...                            ... _____________________________________________________________                                      5.000KM                  4.000KM                      1.000KM</vt:lpstr>
      <vt:lpstr>-Proces multiplikacije se završava kada ni jedna banka u sistemu nema viškova rezervi.     Zbirni bilans koji pokazuje položaj svih banaka zajedno (bilans bankarskog sistema):   Aktiva                                                                                    Pasiva  Rezerve                      +1.000KM             Depoziti             +5.000KM  Zajmovi i investicije    +4.000KM          Ukupno               +5.000KM                       Ukupno    +5.000KM                     Ukupni bankarski depoziti su višestruko veći od gotovine u papirnom novcu                           koja negdje postoji.                   Depoziti su dug banke prema njenim klijentima. Oni ostavljaju gotovinu u                     banci ali ona ne ostaje u toj banci.  </vt:lpstr>
      <vt:lpstr>Koliki je iznos monetarnog multiplikatora u ovom slučaju?</vt:lpstr>
      <vt:lpstr>PowerPoint Presentation</vt:lpstr>
      <vt:lpstr>MIKROMULTIPLIKACIJA</vt:lpstr>
      <vt:lpstr>PowerPoint Presentation</vt:lpstr>
    </vt:vector>
  </TitlesOfParts>
  <Company>$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PRIMARNA EMISIJA</dc:title>
  <dc:creator>Svetlana Popovic</dc:creator>
  <cp:lastModifiedBy>Branka</cp:lastModifiedBy>
  <cp:revision>175</cp:revision>
  <cp:lastPrinted>2021-11-17T11:52:56Z</cp:lastPrinted>
  <dcterms:created xsi:type="dcterms:W3CDTF">2003-03-01T15:10:55Z</dcterms:created>
  <dcterms:modified xsi:type="dcterms:W3CDTF">2024-11-04T09:06:50Z</dcterms:modified>
</cp:coreProperties>
</file>