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 dirty="0"/>
              <a:t>Kretanje zaključenih i razvedenih brakova u Republici Srpskoj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zaključenih brakova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Sheet1!$A$2:$A$18</c:f>
              <c:strCache>
                <c:ptCount val="1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6810</c:v>
                </c:pt>
                <c:pt idx="1">
                  <c:v>6860</c:v>
                </c:pt>
                <c:pt idx="2">
                  <c:v>7093</c:v>
                </c:pt>
                <c:pt idx="3">
                  <c:v>6401</c:v>
                </c:pt>
                <c:pt idx="4">
                  <c:v>6131</c:v>
                </c:pt>
                <c:pt idx="5">
                  <c:v>5767</c:v>
                </c:pt>
                <c:pt idx="6">
                  <c:v>5802</c:v>
                </c:pt>
                <c:pt idx="7">
                  <c:v>5326</c:v>
                </c:pt>
                <c:pt idx="8">
                  <c:v>5467</c:v>
                </c:pt>
                <c:pt idx="9">
                  <c:v>5823</c:v>
                </c:pt>
                <c:pt idx="10">
                  <c:v>5895</c:v>
                </c:pt>
                <c:pt idx="11">
                  <c:v>5563</c:v>
                </c:pt>
                <c:pt idx="12">
                  <c:v>5954</c:v>
                </c:pt>
                <c:pt idx="13">
                  <c:v>5966</c:v>
                </c:pt>
                <c:pt idx="14">
                  <c:v>5822</c:v>
                </c:pt>
                <c:pt idx="15">
                  <c:v>4168</c:v>
                </c:pt>
                <c:pt idx="16">
                  <c:v>5530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B7-4838-B0F7-C9048DCD6C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Broj razvedenih brakova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Sheet1!$A$2:$A$18</c:f>
              <c:strCache>
                <c:ptCount val="1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721</c:v>
                </c:pt>
                <c:pt idx="1">
                  <c:v>526</c:v>
                </c:pt>
                <c:pt idx="2">
                  <c:v>596</c:v>
                </c:pt>
                <c:pt idx="3">
                  <c:v>317</c:v>
                </c:pt>
                <c:pt idx="4">
                  <c:v>455</c:v>
                </c:pt>
                <c:pt idx="5">
                  <c:v>517</c:v>
                </c:pt>
                <c:pt idx="6">
                  <c:v>886</c:v>
                </c:pt>
                <c:pt idx="7">
                  <c:v>878</c:v>
                </c:pt>
                <c:pt idx="8">
                  <c:v>1052</c:v>
                </c:pt>
                <c:pt idx="9">
                  <c:v>1106</c:v>
                </c:pt>
                <c:pt idx="10">
                  <c:v>1143</c:v>
                </c:pt>
                <c:pt idx="11">
                  <c:v>1025</c:v>
                </c:pt>
                <c:pt idx="12">
                  <c:v>985</c:v>
                </c:pt>
                <c:pt idx="13">
                  <c:v>963</c:v>
                </c:pt>
                <c:pt idx="14">
                  <c:v>920</c:v>
                </c:pt>
                <c:pt idx="15">
                  <c:v>948</c:v>
                </c:pt>
                <c:pt idx="16">
                  <c:v>1017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B7-4838-B0F7-C9048DCD6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727871"/>
        <c:axId val="461712063"/>
      </c:lineChart>
      <c:catAx>
        <c:axId val="46172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063"/>
        <c:crosses val="autoZero"/>
        <c:auto val="1"/>
        <c:lblAlgn val="ctr"/>
        <c:lblOffset val="100"/>
        <c:noMultiLvlLbl val="0"/>
      </c:catAx>
      <c:valAx>
        <c:axId val="461712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27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12558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752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6024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8364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81149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3913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8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4229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9475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760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572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8D7EFB-3E37-4593-A186-BFB356DE95B9}" type="datetimeFigureOut">
              <a:rPr lang="sr-Latn-BA" smtClean="0"/>
              <a:t>25.10.2023.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65401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3F99-30E6-10C2-350B-A576E2745F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STRUKTURE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B40853-BF5B-1F27-92FD-2E19017CF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/>
              <a:t>Milica Marić, </a:t>
            </a:r>
            <a:r>
              <a:rPr lang="sr-Latn-BA" sz="2400" dirty="0"/>
              <a:t>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6120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b="1" dirty="0"/>
                  <a:t>c) </a:t>
                </a:r>
                <a:r>
                  <a:rPr lang="sr-Latn-BA" sz="1800" b="1" dirty="0"/>
                  <a:t>Koliki je indeks starenja u 2001</a:t>
                </a:r>
                <a:r>
                  <a:rPr lang="sr-Latn-BA" sz="1800" b="1"/>
                  <a:t>. godini, </a:t>
                </a:r>
                <a:r>
                  <a:rPr lang="sr-Latn-BA" sz="1800" b="1" dirty="0"/>
                  <a:t>ako je u 1953-oj iznosio 44.</a:t>
                </a:r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1,254=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  <a:blipFill>
                <a:blip r:embed="rId2"/>
                <a:stretch>
                  <a:fillRect l="-498" t="-55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803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D50D-5826-3EFB-1F42-CAD58A3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006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 smtClean="0"/>
                  <a:t>Dati su podaci o starosnim grupama u jednoj zemlji: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457200" indent="-457200">
                  <a:buAutoNum type="alphaLcParenR"/>
                </a:pPr>
                <a:r>
                  <a:rPr lang="sr-Latn-RS" sz="2000" b="1" dirty="0">
                    <a:ea typeface="Cambria Math" panose="02040503050406030204" pitchFamily="18" charset="0"/>
                  </a:rPr>
                  <a:t>Izračunati indeks starenja za 2004. godinu</a:t>
                </a:r>
              </a:p>
              <a:p>
                <a:pPr marL="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2004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50.000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sr-Latn-BA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  <a:blipFill>
                <a:blip r:embed="rId2"/>
                <a:stretch>
                  <a:fillRect l="-676" t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E28775D-3B9D-19C3-51E5-506B0C311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516" y="2935995"/>
            <a:ext cx="6116743" cy="9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86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b="1" dirty="0">
                    <a:ea typeface="Cambria Math" panose="02040503050406030204" pitchFamily="18" charset="0"/>
                  </a:rPr>
                  <a:t>b) Izračunati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en-US" b="1" dirty="0" err="1">
                    <a:ea typeface="Cambria Math" panose="02040503050406030204" pitchFamily="18" charset="0"/>
                  </a:rPr>
                  <a:t>godinu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sr-Latn-BA" b="1" dirty="0">
                    <a:ea typeface="Cambria Math" panose="02040503050406030204" pitchFamily="18" charset="0"/>
                  </a:rPr>
                  <a:t>u kojoj će indeks starenja iznositi 40% ako se nastavi ispoljena tendencija.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Računamo geometrijsku stopu rasta indeksa starenja:</a:t>
                </a: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Uvrštavamo stopu rasta u formulu:</a:t>
                </a:r>
              </a:p>
              <a:p>
                <a:pPr marL="114300" indent="0">
                  <a:buNone/>
                </a:pPr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37,25·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37,25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08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8,939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sr-Latn-BA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</a:t>
                </a:r>
              </a:p>
              <a:p>
                <a:pPr marL="114300" indent="0">
                  <a:buNone/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  <a:blipFill>
                <a:blip r:embed="rId2"/>
                <a:stretch>
                  <a:fillRect t="-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1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CED33-7A6D-4BBE-95BD-7F3D2C4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34754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B64CA-8916-4035-BA96-26CDE915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0" y="2656898"/>
            <a:ext cx="8471429" cy="3389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sklopljenih i razvedenih brakova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stope nupcijaliteta i divorcijaliteta u 2021.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736215-06D4-44C6-BF79-D8D4717BD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415596"/>
              </p:ext>
            </p:extLst>
          </p:nvPr>
        </p:nvGraphicFramePr>
        <p:xfrm>
          <a:off x="1956586" y="3517008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674">
                  <a:extLst>
                    <a:ext uri="{9D8B030D-6E8A-4147-A177-3AD203B41FA5}">
                      <a16:colId xmlns:a16="http://schemas.microsoft.com/office/drawing/2014/main" val="3452667834"/>
                    </a:ext>
                  </a:extLst>
                </a:gridCol>
                <a:gridCol w="2834326">
                  <a:extLst>
                    <a:ext uri="{9D8B030D-6E8A-4147-A177-3AD203B41FA5}">
                      <a16:colId xmlns:a16="http://schemas.microsoft.com/office/drawing/2014/main" val="2679886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663594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1054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Prosječan broj stanovnika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sklopljenih brakova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razvedenih brakova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740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128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309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5.530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1.017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660775"/>
                  </a:ext>
                </a:extLst>
              </a:tr>
            </a:tbl>
          </a:graphicData>
        </a:graphic>
      </p:graphicFrame>
      <p:pic>
        <p:nvPicPr>
          <p:cNvPr id="6" name="Graphic 5" descr="Wedding rings with solid fill">
            <a:extLst>
              <a:ext uri="{FF2B5EF4-FFF2-40B4-BE49-F238E27FC236}">
                <a16:creationId xmlns:a16="http://schemas.microsoft.com/office/drawing/2014/main" id="{C8C661D5-120D-9202-4A46-0A013C3BF0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00" y="6046474"/>
            <a:ext cx="693538" cy="693538"/>
          </a:xfrm>
          <a:prstGeom prst="rect">
            <a:avLst/>
          </a:prstGeom>
        </p:spPr>
      </p:pic>
      <p:pic>
        <p:nvPicPr>
          <p:cNvPr id="8" name="Graphic 7" descr="Broken Heart with solid fill">
            <a:extLst>
              <a:ext uri="{FF2B5EF4-FFF2-40B4-BE49-F238E27FC236}">
                <a16:creationId xmlns:a16="http://schemas.microsoft.com/office/drawing/2014/main" id="{4A08EB73-CC90-0F08-C1D5-CDE7B95AC7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8943" y="5899355"/>
            <a:ext cx="840657" cy="8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93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divorcijaliteta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razvedenih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1.017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1.128.309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nupcijaliteta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sklopljenih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5.530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1.128.30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  <a:blipFill>
                <a:blip r:embed="rId2"/>
                <a:stretch>
                  <a:fillRect t="-550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667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6BA0421-4E0E-4FD1-88C3-A8A1C6DCF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232109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218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F3C6-4198-48B3-80B8-08A50488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F820E-40A1-4E17-B4D6-EC80A7672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450" y="2979861"/>
            <a:ext cx="8707099" cy="1913264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sz="2000" dirty="0"/>
              <a:t>U 2020. godini stopa nupcijaliteta u nekom mjestu iznosila je </a:t>
            </a:r>
            <a:r>
              <a:rPr lang="sr-Latn-BA" sz="2000"/>
              <a:t>5 promila, </a:t>
            </a:r>
            <a:r>
              <a:rPr lang="sr-Latn-BA" sz="2000" dirty="0"/>
              <a:t>a broj sklopljenih brakova bio je 160.  Stopa divorcijaliteta </a:t>
            </a:r>
            <a:r>
              <a:rPr lang="sr-Latn-BA" sz="2000"/>
              <a:t>je 0,5 </a:t>
            </a:r>
            <a:r>
              <a:rPr lang="sr-Latn-BA" sz="2000" dirty="0"/>
              <a:t>promila.</a:t>
            </a:r>
            <a:endParaRPr lang="en-US" sz="2000" dirty="0"/>
          </a:p>
          <a:p>
            <a:pPr marL="114300" indent="0" algn="just">
              <a:buNone/>
            </a:pPr>
            <a:r>
              <a:rPr lang="sr-Latn-BA" sz="2000" dirty="0"/>
              <a:t>U kojoj će godini broj razvoda iznositi 20% od broja </a:t>
            </a:r>
            <a:r>
              <a:rPr lang="sr-Latn-BA" sz="2000"/>
              <a:t>sklopljenih brakova, </a:t>
            </a:r>
            <a:r>
              <a:rPr lang="sr-Latn-BA" sz="2000" dirty="0"/>
              <a:t>ako bi se broj razvoda povećavao za </a:t>
            </a:r>
            <a:r>
              <a:rPr lang="sr-Latn-BA" sz="2000"/>
              <a:t>10%, </a:t>
            </a:r>
            <a:r>
              <a:rPr lang="sr-Latn-BA" sz="2000" dirty="0"/>
              <a:t>a broj sklopljenih brakova smanjivao godišnje za 15%?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358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b="1" dirty="0"/>
                  <a:t>Poznati podaci: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𝑆𝑘𝑙𝑜𝑝𝑙𝑗𝑒𝑛𝑖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𝑏𝑟𝑎𝑘𝑜𝑣𝑖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Prvo računamo broj stanovnika:</a:t>
                </a:r>
              </a:p>
              <a:p>
                <a:pPr mar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𝑆𝑘𝑙𝑜𝑝𝑙𝑗𝑒𝑛𝑖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5=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𝑃𝑜𝑝𝑢𝑙𝑎𝑐𝑖𝑗𝑎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𝑃𝑜𝑝𝑢𝑙𝑎𝑐𝑖𝑗𝑎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=32.000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Zatim računamo broj razvedenih brakova: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𝑅𝑎𝑧𝑣𝑒𝑑𝑒𝑛𝑖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0,5=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𝑅𝑎𝑧𝑣𝑒𝑑𝑒𝑛𝑖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𝑏𝑟𝑎𝑘𝑜𝑣𝑖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32.000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𝑅𝑎𝑧𝑣𝑒𝑑𝑒𝑛𝑖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𝑏𝑟𝑎𝑘𝑜𝑣𝑖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  <a:blipFill>
                <a:blip r:embed="rId2"/>
                <a:stretch>
                  <a:fillRect l="-497"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681D18-8C7E-44D4-B47C-E691B104A8C0}"/>
              </a:ext>
            </a:extLst>
          </p:cNvPr>
          <p:cNvCxnSpPr/>
          <p:nvPr/>
        </p:nvCxnSpPr>
        <p:spPr>
          <a:xfrm>
            <a:off x="829559" y="1376313"/>
            <a:ext cx="404409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37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Postavljamo uslov:  </a:t>
                </a:r>
                <a:r>
                  <a:rPr lang="sr-Latn-BA" sz="1800" dirty="0"/>
                  <a:t>broj razvoda iznosi 20% od broja sklopljenih brakova; broj razvoda se povećava za </a:t>
                </a:r>
                <a:r>
                  <a:rPr lang="sr-Latn-BA" sz="1800"/>
                  <a:t>10%, </a:t>
                </a:r>
                <a:r>
                  <a:rPr lang="sr-Latn-BA" sz="1800" dirty="0"/>
                  <a:t>a broj sklopljenih brakova smanjuje godišnje za 15%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160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0,85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=0,2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1,29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r>
                  <a:rPr lang="sr-Latn-BA" dirty="0"/>
                  <a:t>Logaritmujemo izraz: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1,29=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=2,7≈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Možemo i provjeriti rezultat koji smo dobili: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21,296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98,26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=0,217≈0,2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  <a:blipFill>
                <a:blip r:embed="rId2"/>
                <a:stretch>
                  <a:fillRect l="-455" t="-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9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A43E08-6BE5-47AE-BB48-EE7733FC2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331466"/>
              </p:ext>
            </p:extLst>
          </p:nvPr>
        </p:nvGraphicFramePr>
        <p:xfrm>
          <a:off x="1888503" y="507280"/>
          <a:ext cx="3591611" cy="584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328">
                  <a:extLst>
                    <a:ext uri="{9D8B030D-6E8A-4147-A177-3AD203B41FA5}">
                      <a16:colId xmlns:a16="http://schemas.microsoft.com/office/drawing/2014/main" val="2113053678"/>
                    </a:ext>
                  </a:extLst>
                </a:gridCol>
                <a:gridCol w="1785283">
                  <a:extLst>
                    <a:ext uri="{9D8B030D-6E8A-4147-A177-3AD203B41FA5}">
                      <a16:colId xmlns:a16="http://schemas.microsoft.com/office/drawing/2014/main" val="2778215955"/>
                    </a:ext>
                  </a:extLst>
                </a:gridCol>
              </a:tblGrid>
              <a:tr h="2587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Country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Median Age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extLst>
                  <a:ext uri="{0D108BD9-81ED-4DB2-BD59-A6C34878D82A}">
                    <a16:rowId xmlns:a16="http://schemas.microsoft.com/office/drawing/2014/main" val="184815773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Vatican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57.70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382493529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Monaco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54.50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318914024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Saint Helena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50.90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405786948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Japan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48.40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92103625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Italy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46.80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3395150537"/>
                  </a:ext>
                </a:extLst>
              </a:tr>
              <a:tr h="5132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Sint Maarten (Dutch part)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46.50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28825262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San Marino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46.30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93685227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Martinique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46.30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002104025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Isle of Man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45.30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266416209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Portugal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45.00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59881800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Hong Kong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44.90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004152740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Germany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44.90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88907860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Bermuda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44.90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91926335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Greece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44.70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99582266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Bulgaria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44.50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112701920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Puerto Rico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44.00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2405422701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Spain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43.90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73267925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Lithuania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43.70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400063463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Croatia</a:t>
                      </a:r>
                      <a:endParaRPr lang="en-US" sz="1800" b="0" i="0" u="none" strike="noStrike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9632" marR="4136" marT="413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43.70</a:t>
                      </a:r>
                      <a:endParaRPr lang="en-US" sz="1800" b="0" i="0" u="none" strike="noStrike" dirty="0">
                        <a:solidFill>
                          <a:srgbClr val="5B5B5B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9632" marT="4136" marB="0" anchor="ctr"/>
                </a:tc>
                <a:extLst>
                  <a:ext uri="{0D108BD9-81ED-4DB2-BD59-A6C34878D82A}">
                    <a16:rowId xmlns:a16="http://schemas.microsoft.com/office/drawing/2014/main" val="385631013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4B8211-1B4B-45BE-B00B-04C602CBD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892856"/>
              </p:ext>
            </p:extLst>
          </p:nvPr>
        </p:nvGraphicFramePr>
        <p:xfrm>
          <a:off x="6495073" y="507280"/>
          <a:ext cx="4025241" cy="5941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871">
                  <a:extLst>
                    <a:ext uri="{9D8B030D-6E8A-4147-A177-3AD203B41FA5}">
                      <a16:colId xmlns:a16="http://schemas.microsoft.com/office/drawing/2014/main" val="3622426330"/>
                    </a:ext>
                  </a:extLst>
                </a:gridCol>
                <a:gridCol w="1675370">
                  <a:extLst>
                    <a:ext uri="{9D8B030D-6E8A-4147-A177-3AD203B41FA5}">
                      <a16:colId xmlns:a16="http://schemas.microsoft.com/office/drawing/2014/main" val="3674943744"/>
                    </a:ext>
                  </a:extLst>
                </a:gridCol>
              </a:tblGrid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Country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3972" marT="39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Median Age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255949754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Niger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14.50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1612798736"/>
                  </a:ext>
                </a:extLst>
              </a:tr>
              <a:tr h="3793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Central African Republic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14.70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16369536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Chad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15.00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97595066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Mali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15.10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67253852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Somalia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402347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Burundi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15.60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4215057176"/>
                  </a:ext>
                </a:extLst>
              </a:tr>
              <a:tr h="540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Democratic Republic of Congo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15.60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40345905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Uganda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15.90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128095558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South Sudan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86415020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Angola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16.20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96637668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Mayotte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281178485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Burkina Faso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4098571366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Afghanistan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14089444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Malawi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600205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Mozambique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81991160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Tanzania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768706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Gambia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2901564953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Zambia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16.90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179435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Nigeria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7662" marR="3972" marT="39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17.00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3823972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CD1F44-F973-4F7B-B0BF-BC3B6A483C5F}"/>
              </a:ext>
            </a:extLst>
          </p:cNvPr>
          <p:cNvSpPr txBox="1"/>
          <p:nvPr/>
        </p:nvSpPr>
        <p:spPr>
          <a:xfrm>
            <a:off x="1162637" y="109668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najstarijom populacijom (2021)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44B2D-E1EC-420B-97E6-D671E6806032}"/>
              </a:ext>
            </a:extLst>
          </p:cNvPr>
          <p:cNvSpPr txBox="1"/>
          <p:nvPr/>
        </p:nvSpPr>
        <p:spPr>
          <a:xfrm>
            <a:off x="6096000" y="109668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najmlađom populacijom (2021)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24EF5-BB17-48E9-B566-5E0F66842050}"/>
              </a:ext>
            </a:extLst>
          </p:cNvPr>
          <p:cNvSpPr txBox="1"/>
          <p:nvPr/>
        </p:nvSpPr>
        <p:spPr>
          <a:xfrm>
            <a:off x="1480009" y="6486722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100" dirty="0"/>
              <a:t>Izvor: UN World Population prospects, 2022 (https://ourworldindata.org/age-structure)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8863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B796EA-8ACC-4C9E-B14C-94FA8648C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6564"/>
            <a:ext cx="12192000" cy="313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BBD4A-49F0-43CD-8BC4-11AED1415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468" y="4844705"/>
            <a:ext cx="2225233" cy="1714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9ADAAE-4A8F-47EB-949A-499AE580599A}"/>
              </a:ext>
            </a:extLst>
          </p:cNvPr>
          <p:cNvSpPr txBox="1"/>
          <p:nvPr/>
        </p:nvSpPr>
        <p:spPr>
          <a:xfrm>
            <a:off x="179109" y="1024899"/>
            <a:ext cx="8276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b="1" dirty="0"/>
              <a:t>Prosječna </a:t>
            </a:r>
            <a:r>
              <a:rPr lang="sr-Latn-BA" sz="2400" b="1" dirty="0" smtClean="0"/>
              <a:t>starost </a:t>
            </a:r>
            <a:r>
              <a:rPr lang="sr-Latn-BA" sz="2400" b="1" dirty="0"/>
              <a:t>populacije u posmatranim državama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70DD9-7AD7-4D0E-88E8-1947EDD311DA}"/>
              </a:ext>
            </a:extLst>
          </p:cNvPr>
          <p:cNvSpPr txBox="1"/>
          <p:nvPr/>
        </p:nvSpPr>
        <p:spPr>
          <a:xfrm>
            <a:off x="0" y="4713900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UN World Population prospects, 2022 (https://ourworldindata.org/age-structure)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5832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4326-52E5-926F-CF5D-1A4A4C94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Indeks starenja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</p:spPr>
            <p:txBody>
              <a:bodyPr/>
              <a:lstStyle/>
              <a:p>
                <a:r>
                  <a:rPr lang="sr-Latn-BA" sz="2000" dirty="0"/>
                  <a:t>Odražava starosnu strukturu stanovništva</a:t>
                </a:r>
              </a:p>
              <a:p>
                <a:r>
                  <a:rPr lang="sr-Latn-RS" sz="2000" dirty="0"/>
                  <a:t>Dobija se kao odnos broja starijih lica (preko 60 godina) i broja mlađih lica (ispod 20 godina), pomnožen sa 100</a:t>
                </a:r>
              </a:p>
              <a:p>
                <a:endParaRPr lang="sr-Latn-RS" dirty="0"/>
              </a:p>
              <a:p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  <a:blipFill>
                <a:blip r:embed="rId2"/>
                <a:stretch>
                  <a:fillRect l="-611" t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Man with cane with solid fill">
            <a:extLst>
              <a:ext uri="{FF2B5EF4-FFF2-40B4-BE49-F238E27FC236}">
                <a16:creationId xmlns:a16="http://schemas.microsoft.com/office/drawing/2014/main" id="{2AF08558-544D-7818-2904-F68D9B9AA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177142"/>
            <a:ext cx="1602265" cy="160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9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87EE-F086-0181-456C-63F2500B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337" y="639377"/>
            <a:ext cx="4113979" cy="1083915"/>
          </a:xfrm>
        </p:spPr>
        <p:txBody>
          <a:bodyPr/>
          <a:lstStyle/>
          <a:p>
            <a:r>
              <a:rPr lang="sr-Latn-BA"/>
              <a:t>Zadatak 1</a:t>
            </a:r>
            <a:endParaRPr lang="sr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45CA0-7DE1-F8F2-9907-BB1473AA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76" y="2620460"/>
            <a:ext cx="4229100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U tabeli na slajdu je data </a:t>
            </a:r>
            <a:r>
              <a:rPr lang="en-US" sz="2000" dirty="0" err="1" smtClean="0"/>
              <a:t>starosna</a:t>
            </a:r>
            <a:r>
              <a:rPr lang="en-US" sz="2000" dirty="0" smtClean="0"/>
              <a:t> </a:t>
            </a:r>
            <a:r>
              <a:rPr lang="sr-Latn-BA" sz="2000" dirty="0" smtClean="0"/>
              <a:t>struktura </a:t>
            </a:r>
            <a:r>
              <a:rPr lang="sr-Latn-BA" sz="2000" dirty="0"/>
              <a:t>stanovništva u Republici Srpskoj, prema popisu iz 2013.</a:t>
            </a:r>
          </a:p>
          <a:p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protumačiti indeks starenja u Republici Srpskoj u 2013. godini.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ADF300-A793-9D71-752B-439532F17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60681"/>
              </p:ext>
            </p:extLst>
          </p:nvPr>
        </p:nvGraphicFramePr>
        <p:xfrm>
          <a:off x="6724261" y="96716"/>
          <a:ext cx="3602446" cy="650205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6057">
                  <a:extLst>
                    <a:ext uri="{9D8B030D-6E8A-4147-A177-3AD203B41FA5}">
                      <a16:colId xmlns:a16="http://schemas.microsoft.com/office/drawing/2014/main" val="974765103"/>
                    </a:ext>
                  </a:extLst>
                </a:gridCol>
                <a:gridCol w="2336389">
                  <a:extLst>
                    <a:ext uri="{9D8B030D-6E8A-4147-A177-3AD203B41FA5}">
                      <a16:colId xmlns:a16="http://schemas.microsoft.com/office/drawing/2014/main" val="836170015"/>
                    </a:ext>
                  </a:extLst>
                </a:gridCol>
              </a:tblGrid>
              <a:tr h="39622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Godine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     Broj stanovnika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5487333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0-4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53,045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936847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5-9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54,076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32941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57,326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26102180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15-19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70,815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83641712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20-24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65,363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8522281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25-29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76,753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353991663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30-34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80,472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6511211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35-39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80,588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49239543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40-44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75,683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25303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45-49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82,810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526337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50-54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92,000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611805611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55-59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93,458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955722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60-64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87,204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93825982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65-69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60,073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940590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70-74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55,148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129378845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75-79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48,037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907666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80-84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25,566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4227421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85 i više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11,565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8783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37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777E-7469-1015-8EBD-AFC614DE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8443B-7B63-6E42-34E8-35480BE28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959" y="2677031"/>
            <a:ext cx="7729728" cy="30548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sz="2200" dirty="0"/>
              <a:t>Dati su podaci o indeksu starenja u Srbiji, u periodu od 201</a:t>
            </a:r>
            <a:r>
              <a:rPr lang="en-US" sz="2200" dirty="0"/>
              <a:t>8</a:t>
            </a:r>
            <a:r>
              <a:rPr lang="sr-Latn-BA" sz="2200" dirty="0"/>
              <a:t>. do 202</a:t>
            </a:r>
            <a:r>
              <a:rPr lang="en-US" sz="2200" dirty="0"/>
              <a:t>2</a:t>
            </a:r>
            <a:r>
              <a:rPr lang="sr-Latn-BA" sz="2200" dirty="0"/>
              <a:t>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1300" dirty="0"/>
              <a:t>Izvor: Republički zavod za statistiku Srbije (https://data.stat.gov.rs/Home/Result/180710?languageCode=sr-Latn)</a:t>
            </a:r>
          </a:p>
          <a:p>
            <a:pPr marL="0" indent="0">
              <a:buNone/>
            </a:pPr>
            <a:r>
              <a:rPr lang="sr-Latn-BA" sz="2200" dirty="0"/>
              <a:t>Ukoliko se ispoljena tendencija nastavi, izračunati </a:t>
            </a:r>
          </a:p>
          <a:p>
            <a:pPr marL="0" indent="0">
              <a:buNone/>
            </a:pPr>
            <a:r>
              <a:rPr lang="sr-Latn-BA" sz="2200" dirty="0"/>
              <a:t>a) indeks starenja u 202</a:t>
            </a:r>
            <a:r>
              <a:rPr lang="en-US" sz="2200" dirty="0"/>
              <a:t>7</a:t>
            </a:r>
            <a:r>
              <a:rPr lang="sr-Latn-BA" sz="2200" dirty="0"/>
              <a:t>. godini;</a:t>
            </a:r>
          </a:p>
          <a:p>
            <a:pPr marL="0" indent="0">
              <a:buNone/>
            </a:pPr>
            <a:r>
              <a:rPr lang="sr-Latn-BA" sz="2200" dirty="0"/>
              <a:t>b) godinu u kojoj će indeks starenja biti 1</a:t>
            </a:r>
            <a:r>
              <a:rPr lang="en-US" sz="2200" dirty="0"/>
              <a:t>60</a:t>
            </a:r>
            <a:r>
              <a:rPr lang="sr-Latn-BA" sz="2200" dirty="0"/>
              <a:t>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2A65FE-5767-7FD8-C4D6-12B52AADA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266894"/>
              </p:ext>
            </p:extLst>
          </p:nvPr>
        </p:nvGraphicFramePr>
        <p:xfrm>
          <a:off x="1608293" y="3578728"/>
          <a:ext cx="8522927" cy="741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49322">
                  <a:extLst>
                    <a:ext uri="{9D8B030D-6E8A-4147-A177-3AD203B41FA5}">
                      <a16:colId xmlns:a16="http://schemas.microsoft.com/office/drawing/2014/main" val="3533901559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3995116537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2530119980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117340745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4224325912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613598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</a:t>
                      </a:r>
                      <a:r>
                        <a:rPr lang="en-US" dirty="0"/>
                        <a:t>2</a:t>
                      </a:r>
                      <a:r>
                        <a:rPr lang="sr-Latn-BA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215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Indeks starenja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142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</a:t>
                      </a:r>
                      <a:r>
                        <a:rPr lang="en-US" dirty="0"/>
                        <a:t>9,7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3105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9FC2D49-65E9-4257-B68F-17AB577BA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7" y="4953057"/>
            <a:ext cx="2701833" cy="19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3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 smtClean="0"/>
                  <a:t>Prvo računamo stopu rasta u posmatranom periodu: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a) Zatim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očekivani indeks starenja u 202</a:t>
                </a:r>
                <a:r>
                  <a:rPr lang="en-US" b="1" dirty="0">
                    <a:solidFill>
                      <a:schemeClr val="accent1"/>
                    </a:solidFill>
                  </a:rPr>
                  <a:t>7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: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,2027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1,17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599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b)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godinu u kojoj će indeks starenja biti 1</a:t>
                </a:r>
                <a:r>
                  <a:rPr lang="en-US" b="1" dirty="0">
                    <a:solidFill>
                      <a:schemeClr val="accent1"/>
                    </a:solidFill>
                  </a:rPr>
                  <a:t>6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0: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0=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149,7</m:t>
                    </m:r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1,17</m:t>
                                </m:r>
                              </m:num>
                              <m:den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9,7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117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izraz logaritmujemo</a:t>
                </a:r>
              </a:p>
              <a:p>
                <a:pPr marL="0" indent="0" algn="ctr">
                  <a:buNone/>
                </a:pPr>
                <a:endParaRPr lang="sr-Latn-BA" dirty="0">
                  <a:sym typeface="Wingdings" panose="05000000000000000000" pitchFamily="2" charset="2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0=</m:t>
                          </m:r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Latn-BA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117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49,7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117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204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−2,1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0,0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05052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  <a:blipFill>
                <a:blip r:embed="rId2"/>
                <a:stretch>
                  <a:fillRect l="-523" t="-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3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4BCE-E26A-189F-0960-C46A0263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98F82-30BB-E8AE-B7A8-DA3F4E79E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55" y="2490560"/>
            <a:ext cx="8505689" cy="402822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bazni indeksi koji pokazuju promjenu indeksa starenja za 2004.  </a:t>
            </a:r>
            <a:r>
              <a:rPr lang="sr-Latn-BA" sz="2000" dirty="0" smtClean="0"/>
              <a:t>godinu </a:t>
            </a:r>
            <a:r>
              <a:rPr lang="sr-Latn-BA" sz="2000" dirty="0"/>
              <a:t>na jednom </a:t>
            </a:r>
            <a:r>
              <a:rPr lang="sr-Latn-BA" sz="2000" dirty="0" smtClean="0"/>
              <a:t>području</a:t>
            </a:r>
            <a:r>
              <a:rPr lang="en-US" sz="2000" dirty="0" smtClean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342900" indent="-342900">
              <a:buAutoNum type="alphaLcParenR"/>
            </a:pPr>
            <a:r>
              <a:rPr lang="sr-Latn-BA" sz="2000" dirty="0"/>
              <a:t>Izračunati promjenu indeksa starenja u periodu 1953 – 2001 godina;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Koliko se prosječno godišnje mijenjao indeks starenja stanovništva u ovom periodu (1953 – 2001)?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Koliki je indeks starenja u 2001. godini, ako je u 1953-oj iznosio 44.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endParaRPr lang="sr-Latn-BA" dirty="0"/>
          </a:p>
          <a:p>
            <a:pPr marL="342900" indent="-342900">
              <a:buAutoNum type="alphaLcParenR"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</p:txBody>
      </p:sp>
      <p:pic>
        <p:nvPicPr>
          <p:cNvPr id="6" name="Graphic 5" descr="Upward trend with solid fill">
            <a:extLst>
              <a:ext uri="{FF2B5EF4-FFF2-40B4-BE49-F238E27FC236}">
                <a16:creationId xmlns:a16="http://schemas.microsoft.com/office/drawing/2014/main" id="{819D6AE8-6071-48FE-B4B6-F2267AD3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47817" y="5613817"/>
            <a:ext cx="1244183" cy="1244183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54792D10-A1E3-3A45-A040-BD6491208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93506"/>
              </p:ext>
            </p:extLst>
          </p:nvPr>
        </p:nvGraphicFramePr>
        <p:xfrm>
          <a:off x="1543668" y="3429000"/>
          <a:ext cx="910466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331">
                  <a:extLst>
                    <a:ext uri="{9D8B030D-6E8A-4147-A177-3AD203B41FA5}">
                      <a16:colId xmlns:a16="http://schemas.microsoft.com/office/drawing/2014/main" val="2103313649"/>
                    </a:ext>
                  </a:extLst>
                </a:gridCol>
                <a:gridCol w="4552331">
                  <a:extLst>
                    <a:ext uri="{9D8B030D-6E8A-4147-A177-3AD203B41FA5}">
                      <a16:colId xmlns:a16="http://schemas.microsoft.com/office/drawing/2014/main" val="435824182"/>
                    </a:ext>
                  </a:extLst>
                </a:gridCol>
              </a:tblGrid>
              <a:tr h="2785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Promjena indeksa starenja (1953=100)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Promjena indeksa starenja (2001=100)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052378"/>
                  </a:ext>
                </a:extLst>
              </a:tr>
              <a:tr h="3048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6559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581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sr-Latn-RS" sz="2000" b="1" dirty="0"/>
                  <a:t>a) </a:t>
                </a:r>
                <a:r>
                  <a:rPr lang="sr-Latn-BA" sz="2000" b="1" dirty="0"/>
                  <a:t>Izračunati promjenu indeksa starenja u periodu 1953 – 2001 godina</a:t>
                </a:r>
                <a:endParaRPr lang="sr-Latn-RS" sz="2000" b="1" dirty="0"/>
              </a:p>
              <a:p>
                <a:pPr marL="114300" indent="0">
                  <a:buNone/>
                </a:pPr>
                <a:r>
                  <a:rPr lang="sr-Latn-RS" dirty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Latn-RS" b="1" dirty="0"/>
              </a:p>
              <a:p>
                <a:pPr marL="114300" indent="0">
                  <a:buNone/>
                </a:pPr>
                <a:r>
                  <a:rPr lang="sr-Latn-RS" dirty="0"/>
                  <a:t>Ukupna promjena </a:t>
                </a:r>
                <a:r>
                  <a:rPr lang="sr-Latn-RS"/>
                  <a:t>je 25,24</a:t>
                </a:r>
                <a:r>
                  <a:rPr lang="sr-Latn-RS" dirty="0"/>
                  <a:t>% u periodu 1953-2001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b="1" dirty="0"/>
                  <a:t>b) Koliko se prosječno godišnje mijenjao indeks starenja stanovništva u ovom periodu (1953 – 2001)?</a:t>
                </a:r>
              </a:p>
              <a:p>
                <a:pPr marL="11430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  <a:blipFill>
                <a:blip r:embed="rId2"/>
                <a:stretch>
                  <a:fillRect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06230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713</TotalTime>
  <Words>708</Words>
  <Application>Microsoft Office PowerPoint</Application>
  <PresentationFormat>Widescreen</PresentationFormat>
  <Paragraphs>279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Cambria Math</vt:lpstr>
      <vt:lpstr>Gill Sans MT</vt:lpstr>
      <vt:lpstr>Wingdings</vt:lpstr>
      <vt:lpstr>Parcel</vt:lpstr>
      <vt:lpstr>STRUKTURE STANOVNIŠTVA</vt:lpstr>
      <vt:lpstr>PowerPoint Presentation</vt:lpstr>
      <vt:lpstr>PowerPoint Presentation</vt:lpstr>
      <vt:lpstr>Indeks starenja</vt:lpstr>
      <vt:lpstr>Zadatak 1</vt:lpstr>
      <vt:lpstr>ZADATAK 2</vt:lpstr>
      <vt:lpstr>PowerPoint Presentation</vt:lpstr>
      <vt:lpstr>Zadatak 3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STRUKTURE STANOVNIŠTVA</dc:title>
  <dc:creator>Marić, Milica</dc:creator>
  <cp:lastModifiedBy>Milica</cp:lastModifiedBy>
  <cp:revision>39</cp:revision>
  <dcterms:created xsi:type="dcterms:W3CDTF">2022-10-24T11:22:30Z</dcterms:created>
  <dcterms:modified xsi:type="dcterms:W3CDTF">2023-10-25T07:19:57Z</dcterms:modified>
</cp:coreProperties>
</file>