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9" r:id="rId4"/>
    <p:sldId id="287" r:id="rId5"/>
    <p:sldId id="286" r:id="rId6"/>
    <p:sldId id="288" r:id="rId7"/>
    <p:sldId id="289" r:id="rId8"/>
    <p:sldId id="268" r:id="rId9"/>
  </p:sldIdLst>
  <p:sldSz cx="9144000" cy="5143500" type="screen16x9"/>
  <p:notesSz cx="6858000" cy="9144000"/>
  <p:embeddedFontLst>
    <p:embeddedFont>
      <p:font typeface="Segoe UI Light" panose="020B0502040204020203" pitchFamily="34" charset="0"/>
      <p:regular r:id="rId11"/>
      <p:italic r:id="rId12"/>
    </p:embeddedFont>
    <p:embeddedFont>
      <p:font typeface="Segoe UI Black" panose="020B0A02040204020203" pitchFamily="34" charset="0"/>
      <p:bold r:id="rId13"/>
      <p:boldItalic r:id="rId14"/>
    </p:embeddedFont>
    <p:embeddedFont>
      <p:font typeface="Source Sans Pro" panose="020B0604020202020204" charset="0"/>
      <p:regular r:id="rId15"/>
      <p:bold r:id="rId16"/>
      <p:italic r:id="rId17"/>
      <p:boldItalic r:id="rId18"/>
    </p:embeddedFont>
    <p:embeddedFont>
      <p:font typeface="Oswald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rko.milunovic@ef.unibl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ojan.kresojevic@ef.unibl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438400" y="2800350"/>
            <a:ext cx="43434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UVOD</a:t>
            </a:r>
            <a:b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r>
              <a:rPr lang="sr-Latn-BA" sz="3200" b="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</a:rPr>
              <a:t>Zašto učimo statistiku?</a:t>
            </a:r>
            <a:endParaRPr b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46839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8915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asistent			ma Bojan Kresojević, asistent</a:t>
            </a:r>
            <a:endParaRPr lang="sr-Latn-BA" sz="2000" b="1" dirty="0" smtClean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  <a:hlinkClick r:id="rId3"/>
              </a:rPr>
              <a:t>darko.milunovic@ef.unibl.org</a:t>
            </a:r>
            <a:r>
              <a:rPr lang="sr-Latn-BA" sz="200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			</a:t>
            </a:r>
            <a:r>
              <a:rPr lang="sr-Latn-BA" sz="200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  <a:hlinkClick r:id="rId4"/>
              </a:rPr>
              <a:t>bojan.kresojevic@ef.unibl.org</a:t>
            </a:r>
            <a:r>
              <a:rPr lang="sr-Latn-BA" sz="200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6667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NAKON OVOG POGLAVLJA MOŽEMO...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581150"/>
            <a:ext cx="7086600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Objasniti fenomen donošenja odluka u neizvjesnom okruženju,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Opisati uzorkovanje i shvatiti odnos populacije i uzorka, kao i parametra osnovnog skupa (populacije) i statistika uzorka...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Objasniti odnos između deskriptivne i inferencijalne statistike.</a:t>
            </a:r>
            <a:endParaRPr lang="en-US" dirty="0"/>
          </a:p>
        </p:txBody>
      </p:sp>
      <p:pic>
        <p:nvPicPr>
          <p:cNvPr id="56322" name="Picture 2" descr="earth, geograhy, globe, planet, school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3105150"/>
            <a:ext cx="914400" cy="914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2095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SUOČAVANJE SA NEIZVJESNOŠĆU...</a:t>
            </a:r>
            <a:r>
              <a:rPr kumimoji="0" lang="sr-Latn-BA" sz="2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 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200150"/>
            <a:ext cx="7086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Mnoge odluke se svakodnevno donose na bazi nepotpunih informacija.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3105150"/>
            <a:ext cx="79248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b="1" i="1" dirty="0" smtClean="0">
                <a:solidFill>
                  <a:schemeClr val="bg1"/>
                </a:solidFill>
              </a:rPr>
              <a:t>Cijena akcija Elektrokrajine će (po svoj prilici) biti viša u VI mjesecu nego danas. </a:t>
            </a:r>
            <a:endParaRPr lang="sr-Latn-BA" b="1" i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sr-Latn-BA" b="1" i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vi-VN" b="1" i="1" dirty="0" smtClean="0">
                <a:solidFill>
                  <a:schemeClr val="bg1"/>
                </a:solidFill>
              </a:rPr>
              <a:t>Bude li deficit državnog budžeta veliki, kako se predviđa, kamatne stope će (vjerovatno) ostati visoke do kraja godine.</a:t>
            </a:r>
            <a:endParaRPr lang="sr-Latn-BA" b="1" i="1" dirty="0" smtClean="0">
              <a:solidFill>
                <a:schemeClr val="bg1"/>
              </a:solidFill>
            </a:endParaRPr>
          </a:p>
          <a:p>
            <a:pPr algn="r">
              <a:lnSpc>
                <a:spcPct val="150000"/>
              </a:lnSpc>
            </a:pPr>
            <a:r>
              <a:rPr lang="sr-Latn-BA" b="1" i="1" dirty="0" smtClean="0">
                <a:solidFill>
                  <a:schemeClr val="bg1"/>
                </a:solidFill>
              </a:rPr>
              <a:t>...pažljivo biranje riječi je jako važno!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1600200" y="361950"/>
            <a:ext cx="4876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KLJUČNE DEFINICIJE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581150"/>
            <a:ext cx="7086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Populacija ili osnovni skup </a:t>
            </a:r>
            <a:r>
              <a:rPr lang="sr-Latn-BA" dirty="0" smtClean="0"/>
              <a:t>je skup svih jedinica ili objekata koji zanimaju istraživača. Može biti vrlo velika ili čak beskonačna. </a:t>
            </a:r>
            <a:r>
              <a:rPr lang="sr-Latn-BA" dirty="0" smtClean="0">
                <a:sym typeface="Wingdings" pitchFamily="2" charset="2"/>
              </a:rPr>
              <a:t> </a:t>
            </a:r>
            <a:r>
              <a:rPr lang="sr-Latn-BA" dirty="0" smtClean="0"/>
              <a:t>N simbolizuje veličinu osnovnog skupa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Uzorak</a:t>
            </a:r>
            <a:r>
              <a:rPr lang="sr-Latn-BA" dirty="0" smtClean="0"/>
              <a:t> je podskup populacije. Reprezentativnost. n simbolizuje veličinu uzorka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Parametar</a:t>
            </a:r>
            <a:r>
              <a:rPr lang="sr-Latn-BA" dirty="0" smtClean="0"/>
              <a:t> je specifična karakteristika populacije.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sr-Latn-BA" b="1" dirty="0" smtClean="0"/>
              <a:t>Statistika uzorka </a:t>
            </a:r>
            <a:r>
              <a:rPr lang="sr-Latn-BA" dirty="0" smtClean="0"/>
              <a:t>je specifična karakteristika uzorka.</a:t>
            </a:r>
            <a:endParaRPr lang="en-US" dirty="0"/>
          </a:p>
        </p:txBody>
      </p:sp>
      <p:pic>
        <p:nvPicPr>
          <p:cNvPr id="73730" name="Picture 2" descr="academic, clip, exam, note, paper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345351">
            <a:off x="685800" y="361950"/>
            <a:ext cx="838200" cy="83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2095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POPULACIJA - UZORAK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638550"/>
            <a:ext cx="7086600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err="1" smtClean="0"/>
              <a:t>Parametri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izračunate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populacije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je </a:t>
            </a:r>
            <a:endParaRPr lang="sr-Latn-BA" dirty="0" smtClean="0"/>
          </a:p>
          <a:p>
            <a:pPr algn="ctr">
              <a:lnSpc>
                <a:spcPct val="150000"/>
              </a:lnSpc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uzorka</a:t>
            </a:r>
            <a:r>
              <a:rPr lang="en-US" b="1" dirty="0" smtClean="0"/>
              <a:t> </a:t>
            </a:r>
            <a:r>
              <a:rPr lang="en-US" dirty="0" err="1" smtClean="0"/>
              <a:t>kvantitativna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uzorka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066800" y="1123950"/>
            <a:ext cx="3124200" cy="2209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15000" y="1123950"/>
            <a:ext cx="2286000" cy="2209800"/>
          </a:xfrm>
          <a:prstGeom prst="ellipse">
            <a:avLst/>
          </a:prstGeom>
          <a:noFill/>
          <a:ln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00200" y="1428750"/>
            <a:ext cx="2286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      </a:t>
            </a:r>
            <a:r>
              <a:rPr lang="en-US" sz="1800" dirty="0">
                <a:solidFill>
                  <a:srgbClr val="0070C0"/>
                </a:solidFill>
              </a:rPr>
              <a:t>a  b     c d </a:t>
            </a:r>
          </a:p>
          <a:p>
            <a:pPr>
              <a:spcBef>
                <a:spcPct val="50000"/>
              </a:spcBef>
            </a:pPr>
            <a:r>
              <a:rPr lang="en-US" sz="1800" dirty="0" err="1">
                <a:solidFill>
                  <a:srgbClr val="0070C0"/>
                </a:solidFill>
              </a:rPr>
              <a:t>ef</a:t>
            </a:r>
            <a:r>
              <a:rPr lang="en-US" sz="1800" dirty="0">
                <a:solidFill>
                  <a:srgbClr val="0070C0"/>
                </a:solidFill>
              </a:rPr>
              <a:t>   </a:t>
            </a:r>
            <a:r>
              <a:rPr lang="en-US" sz="1800" dirty="0" err="1">
                <a:solidFill>
                  <a:srgbClr val="0070C0"/>
                </a:solidFill>
              </a:rPr>
              <a:t>gh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i</a:t>
            </a:r>
            <a:r>
              <a:rPr lang="en-US" sz="1800" dirty="0">
                <a:solidFill>
                  <a:srgbClr val="0070C0"/>
                </a:solidFill>
              </a:rPr>
              <a:t>  </a:t>
            </a:r>
            <a:r>
              <a:rPr lang="en-US" sz="1800" dirty="0" err="1">
                <a:solidFill>
                  <a:srgbClr val="0070C0"/>
                </a:solidFill>
              </a:rPr>
              <a:t>jk</a:t>
            </a:r>
            <a:r>
              <a:rPr lang="en-US" sz="1800" dirty="0">
                <a:solidFill>
                  <a:srgbClr val="0070C0"/>
                </a:solidFill>
              </a:rPr>
              <a:t> l   m  n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70C0"/>
                </a:solidFill>
              </a:rPr>
              <a:t>  o  p q   </a:t>
            </a:r>
            <a:r>
              <a:rPr lang="en-US" sz="1800" dirty="0" err="1">
                <a:solidFill>
                  <a:srgbClr val="0070C0"/>
                </a:solidFill>
              </a:rPr>
              <a:t>rs</a:t>
            </a:r>
            <a:r>
              <a:rPr lang="en-US" sz="1800" dirty="0">
                <a:solidFill>
                  <a:srgbClr val="0070C0"/>
                </a:solidFill>
              </a:rPr>
              <a:t>  t  u v  w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70C0"/>
                </a:solidFill>
              </a:rPr>
              <a:t>      x   y      z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096000" y="1504950"/>
            <a:ext cx="152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     b     c  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   g </a:t>
            </a:r>
            <a:r>
              <a:rPr lang="en-US" sz="1600" dirty="0" err="1">
                <a:solidFill>
                  <a:srgbClr val="71DAFF"/>
                </a:solidFill>
              </a:rPr>
              <a:t>i</a:t>
            </a:r>
            <a:r>
              <a:rPr lang="en-US" sz="1600" dirty="0">
                <a:solidFill>
                  <a:srgbClr val="71DAFF"/>
                </a:solidFill>
              </a:rPr>
              <a:t>         n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o      r     u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71DAFF"/>
                </a:solidFill>
              </a:rPr>
              <a:t>         y      </a:t>
            </a:r>
          </a:p>
          <a:p>
            <a:pPr>
              <a:spcBef>
                <a:spcPct val="50000"/>
              </a:spcBef>
            </a:pPr>
            <a:endParaRPr lang="en-US" sz="1600" dirty="0">
              <a:solidFill>
                <a:srgbClr val="71DAFF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3543300" y="93345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5410200" y="89535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304800" y="209550"/>
            <a:ext cx="85344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PODJELA PRIMIJENJENE STATISTIKE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8400" y="819150"/>
            <a:ext cx="4191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r-Latn-BA" dirty="0" smtClean="0"/>
              <a:t>Postoje dvije grane statistike: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962150"/>
            <a:ext cx="2971800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(Descriptive Statistics)</a:t>
            </a:r>
          </a:p>
          <a:p>
            <a:pPr>
              <a:lnSpc>
                <a:spcPct val="150000"/>
              </a:lnSpc>
            </a:pPr>
            <a:r>
              <a:rPr lang="sr-Latn-BA" dirty="0" smtClean="0"/>
              <a:t>Obuhvata grafičke i numeričke procedure koje se koriste za sumiranje i procesiranje podataka, kao i za transformaciju podataka u informacije.</a:t>
            </a:r>
            <a:endParaRPr lang="en-US" dirty="0"/>
          </a:p>
        </p:txBody>
      </p:sp>
      <p:sp>
        <p:nvSpPr>
          <p:cNvPr id="8" name="Google Shape;469;p14"/>
          <p:cNvSpPr txBox="1">
            <a:spLocks/>
          </p:cNvSpPr>
          <p:nvPr/>
        </p:nvSpPr>
        <p:spPr>
          <a:xfrm>
            <a:off x="609600" y="1504950"/>
            <a:ext cx="3733800" cy="487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DESKRIPTIVNA STATISTIKA</a:t>
            </a:r>
            <a:endParaRPr kumimoji="0" lang="sr-Latn-BA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1962150"/>
            <a:ext cx="3352800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dirty="0" smtClean="0"/>
              <a:t>(Inferential Statistics)</a:t>
            </a:r>
          </a:p>
          <a:p>
            <a:pPr>
              <a:lnSpc>
                <a:spcPct val="150000"/>
              </a:lnSpc>
            </a:pPr>
            <a:r>
              <a:rPr lang="vi-VN" dirty="0" smtClean="0"/>
              <a:t>Pruža osnovu za predviđanje, prognoziranje i procjene koje se koriste u pretvaranju informacija u znanje. Koristi se uzorak da bi se donio zaključak o osnovnom skupu!</a:t>
            </a:r>
            <a:endParaRPr lang="en-US" dirty="0"/>
          </a:p>
        </p:txBody>
      </p:sp>
      <p:sp>
        <p:nvSpPr>
          <p:cNvPr id="10" name="Google Shape;469;p14"/>
          <p:cNvSpPr txBox="1">
            <a:spLocks/>
          </p:cNvSpPr>
          <p:nvPr/>
        </p:nvSpPr>
        <p:spPr>
          <a:xfrm>
            <a:off x="4572000" y="1504950"/>
            <a:ext cx="4038600" cy="48720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INFERENCIJALNA STATISTIKA</a:t>
            </a:r>
            <a:endParaRPr kumimoji="0" lang="sr-Latn-BA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304800" y="209550"/>
            <a:ext cx="85344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PROCES DONOŠENJA ODLUKA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PODATAK</a:t>
            </a:r>
            <a:endParaRPr lang="en-US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670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INFORMACIJA</a:t>
            </a:r>
            <a:endParaRPr lang="en-US" sz="1200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4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800" dirty="0" smtClean="0">
                <a:solidFill>
                  <a:srgbClr val="00B0F0"/>
                </a:solidFill>
                <a:latin typeface="Segoe UI Black" pitchFamily="34" charset="0"/>
                <a:ea typeface="Segoe UI Black" pitchFamily="34" charset="0"/>
              </a:rPr>
              <a:t>ZNANJE</a:t>
            </a:r>
            <a:endParaRPr lang="en-US" dirty="0">
              <a:solidFill>
                <a:srgbClr val="00B0F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81800" y="1276350"/>
            <a:ext cx="1676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800" dirty="0" smtClean="0">
                <a:solidFill>
                  <a:schemeClr val="accent1">
                    <a:lumMod val="75000"/>
                  </a:schemeClr>
                </a:solidFill>
                <a:latin typeface="Segoe UI Black" pitchFamily="34" charset="0"/>
                <a:ea typeface="Segoe UI Black" pitchFamily="34" charset="0"/>
              </a:rPr>
              <a:t>ODLUKA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Segoe UI Black" pitchFamily="34" charset="0"/>
              <a:ea typeface="Segoe UI Black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794" y="2952750"/>
            <a:ext cx="1523206" cy="794"/>
          </a:xfrm>
          <a:prstGeom prst="straightConnector1">
            <a:avLst/>
          </a:prstGeom>
          <a:ln w="19050"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04800" y="3714750"/>
            <a:ext cx="1752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Ovdje počinje:</a:t>
            </a:r>
          </a:p>
          <a:p>
            <a:r>
              <a:rPr lang="sr-Latn-BA" b="1" dirty="0" smtClean="0"/>
              <a:t>Prepoznati problem</a:t>
            </a:r>
            <a:endParaRPr lang="en-US" b="1" dirty="0"/>
          </a:p>
        </p:txBody>
      </p:sp>
      <p:cxnSp>
        <p:nvCxnSpPr>
          <p:cNvPr id="22" name="Straight Arrow Connector 21"/>
          <p:cNvCxnSpPr>
            <a:stCxn id="11" idx="3"/>
            <a:endCxn id="12" idx="1"/>
          </p:cNvCxnSpPr>
          <p:nvPr/>
        </p:nvCxnSpPr>
        <p:spPr>
          <a:xfrm>
            <a:off x="2286000" y="1733550"/>
            <a:ext cx="381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2" idx="3"/>
            <a:endCxn id="13" idx="1"/>
          </p:cNvCxnSpPr>
          <p:nvPr/>
        </p:nvCxnSpPr>
        <p:spPr>
          <a:xfrm>
            <a:off x="4343400" y="1733550"/>
            <a:ext cx="381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3" idx="3"/>
            <a:endCxn id="14" idx="1"/>
          </p:cNvCxnSpPr>
          <p:nvPr/>
        </p:nvCxnSpPr>
        <p:spPr>
          <a:xfrm>
            <a:off x="6400800" y="1733550"/>
            <a:ext cx="381000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2"/>
          </p:cNvCxnSpPr>
          <p:nvPr/>
        </p:nvCxnSpPr>
        <p:spPr>
          <a:xfrm rot="16200000" flipH="1">
            <a:off x="1485900" y="2152650"/>
            <a:ext cx="609600" cy="685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2" idx="2"/>
          </p:cNvCxnSpPr>
          <p:nvPr/>
        </p:nvCxnSpPr>
        <p:spPr>
          <a:xfrm flipV="1">
            <a:off x="2819400" y="2190750"/>
            <a:ext cx="685800" cy="6096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2" idx="2"/>
          </p:cNvCxnSpPr>
          <p:nvPr/>
        </p:nvCxnSpPr>
        <p:spPr>
          <a:xfrm rot="16200000" flipH="1">
            <a:off x="3581400" y="2114550"/>
            <a:ext cx="609600" cy="7620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3" idx="2"/>
          </p:cNvCxnSpPr>
          <p:nvPr/>
        </p:nvCxnSpPr>
        <p:spPr>
          <a:xfrm rot="5400000" flipH="1" flipV="1">
            <a:off x="4953000" y="2190750"/>
            <a:ext cx="609600" cy="6096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524000" y="2800350"/>
            <a:ext cx="1600200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Deskriptivna statistika, vjerovatnoća, informatika...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3886200" y="2800350"/>
            <a:ext cx="1600200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Iskustvo, teorija, literatura, inferencijalna statistika...</a:t>
            </a:r>
            <a:endParaRPr lang="en-US" dirty="0"/>
          </a:p>
        </p:txBody>
      </p:sp>
      <p:grpSp>
        <p:nvGrpSpPr>
          <p:cNvPr id="42" name="Google Shape;803;p40"/>
          <p:cNvGrpSpPr/>
          <p:nvPr/>
        </p:nvGrpSpPr>
        <p:grpSpPr>
          <a:xfrm>
            <a:off x="7543800" y="438150"/>
            <a:ext cx="408386" cy="345080"/>
            <a:chOff x="3918650" y="293075"/>
            <a:chExt cx="488500" cy="412775"/>
          </a:xfrm>
        </p:grpSpPr>
        <p:sp>
          <p:nvSpPr>
            <p:cNvPr id="43" name="Google Shape;804;p4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83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05;p40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283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06;p40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283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342</Words>
  <Application>Microsoft Office PowerPoint</Application>
  <PresentationFormat>On-screen Show (16:9)</PresentationFormat>
  <Paragraphs>54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Segoe UI Light</vt:lpstr>
      <vt:lpstr>Arial</vt:lpstr>
      <vt:lpstr>Wingdings</vt:lpstr>
      <vt:lpstr>Segoe UI Black</vt:lpstr>
      <vt:lpstr>Source Sans Pro</vt:lpstr>
      <vt:lpstr>Oswald</vt:lpstr>
      <vt:lpstr>Quince template</vt:lpstr>
      <vt:lpstr>UVOD Zašto učimo statistiku?</vt:lpstr>
      <vt:lpstr>NAKON OVOG POGLAVLJA MOŽEMO...</vt:lpstr>
      <vt:lpstr>PowerPoint Presentation</vt:lpstr>
      <vt:lpstr>KLJUČNE DEFINICIJE</vt:lpstr>
      <vt:lpstr>POPULACIJA - UZORAK</vt:lpstr>
      <vt:lpstr>PODJELA PRIMIJENJENE STATISTIKE</vt:lpstr>
      <vt:lpstr>PROCES DONOŠENJA ODLUKA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Bojan</cp:lastModifiedBy>
  <cp:revision>15</cp:revision>
  <dcterms:modified xsi:type="dcterms:W3CDTF">2020-02-24T11:50:31Z</dcterms:modified>
</cp:coreProperties>
</file>