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</p:sldIdLst>
  <p:sldSz cx="9144000" cy="6858000" type="screen4x3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id="{9C5D35A5-04C8-8B44-A005-A9C4021E4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0" y="6254750"/>
            <a:ext cx="393700" cy="39528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bk object 17">
            <a:extLst>
              <a:ext uri="{FF2B5EF4-FFF2-40B4-BE49-F238E27FC236}">
                <a16:creationId xmlns:a16="http://schemas.microsoft.com/office/drawing/2014/main" id="{73AEA805-CE51-184B-91AB-BF636A01AC69}"/>
              </a:ext>
            </a:extLst>
          </p:cNvPr>
          <p:cNvSpPr>
            <a:spLocks/>
          </p:cNvSpPr>
          <p:nvPr/>
        </p:nvSpPr>
        <p:spPr bwMode="auto">
          <a:xfrm>
            <a:off x="8559800" y="6291263"/>
            <a:ext cx="319088" cy="320675"/>
          </a:xfrm>
          <a:custGeom>
            <a:avLst/>
            <a:gdLst>
              <a:gd name="T0" fmla="*/ 0 w 319404"/>
              <a:gd name="T1" fmla="*/ 160255 h 320675"/>
              <a:gd name="T2" fmla="*/ 8129 w 319404"/>
              <a:gd name="T3" fmla="*/ 109602 h 320675"/>
              <a:gd name="T4" fmla="*/ 30767 w 319404"/>
              <a:gd name="T5" fmla="*/ 65610 h 320675"/>
              <a:gd name="T6" fmla="*/ 65286 w 319404"/>
              <a:gd name="T7" fmla="*/ 30920 h 320675"/>
              <a:gd name="T8" fmla="*/ 109060 w 319404"/>
              <a:gd name="T9" fmla="*/ 8169 h 320675"/>
              <a:gd name="T10" fmla="*/ 159462 w 319404"/>
              <a:gd name="T11" fmla="*/ 0 h 320675"/>
              <a:gd name="T12" fmla="*/ 209865 w 319404"/>
              <a:gd name="T13" fmla="*/ 8169 h 320675"/>
              <a:gd name="T14" fmla="*/ 253639 w 319404"/>
              <a:gd name="T15" fmla="*/ 30920 h 320675"/>
              <a:gd name="T16" fmla="*/ 288158 w 319404"/>
              <a:gd name="T17" fmla="*/ 65610 h 320675"/>
              <a:gd name="T18" fmla="*/ 310795 w 319404"/>
              <a:gd name="T19" fmla="*/ 109602 h 320675"/>
              <a:gd name="T20" fmla="*/ 318925 w 319404"/>
              <a:gd name="T21" fmla="*/ 160255 h 320675"/>
              <a:gd name="T22" fmla="*/ 310795 w 319404"/>
              <a:gd name="T23" fmla="*/ 210908 h 320675"/>
              <a:gd name="T24" fmla="*/ 288158 w 319404"/>
              <a:gd name="T25" fmla="*/ 254900 h 320675"/>
              <a:gd name="T26" fmla="*/ 253639 w 319404"/>
              <a:gd name="T27" fmla="*/ 289591 h 320675"/>
              <a:gd name="T28" fmla="*/ 209865 w 319404"/>
              <a:gd name="T29" fmla="*/ 312341 h 320675"/>
              <a:gd name="T30" fmla="*/ 159462 w 319404"/>
              <a:gd name="T31" fmla="*/ 320511 h 320675"/>
              <a:gd name="T32" fmla="*/ 109060 w 319404"/>
              <a:gd name="T33" fmla="*/ 312341 h 320675"/>
              <a:gd name="T34" fmla="*/ 65286 w 319404"/>
              <a:gd name="T35" fmla="*/ 289591 h 320675"/>
              <a:gd name="T36" fmla="*/ 30767 w 319404"/>
              <a:gd name="T37" fmla="*/ 254900 h 320675"/>
              <a:gd name="T38" fmla="*/ 8129 w 319404"/>
              <a:gd name="T39" fmla="*/ 210908 h 320675"/>
              <a:gd name="T40" fmla="*/ 0 w 319404"/>
              <a:gd name="T41" fmla="*/ 160255 h 320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404" h="320675">
                <a:moveTo>
                  <a:pt x="0" y="160255"/>
                </a:moveTo>
                <a:lnTo>
                  <a:pt x="8129" y="109602"/>
                </a:lnTo>
                <a:lnTo>
                  <a:pt x="30767" y="65610"/>
                </a:lnTo>
                <a:lnTo>
                  <a:pt x="65286" y="30920"/>
                </a:lnTo>
                <a:lnTo>
                  <a:pt x="109060" y="8169"/>
                </a:lnTo>
                <a:lnTo>
                  <a:pt x="159462" y="0"/>
                </a:lnTo>
                <a:lnTo>
                  <a:pt x="209865" y="8169"/>
                </a:lnTo>
                <a:lnTo>
                  <a:pt x="253639" y="30920"/>
                </a:lnTo>
                <a:lnTo>
                  <a:pt x="288158" y="65610"/>
                </a:lnTo>
                <a:lnTo>
                  <a:pt x="310795" y="109602"/>
                </a:lnTo>
                <a:lnTo>
                  <a:pt x="318925" y="160255"/>
                </a:lnTo>
                <a:lnTo>
                  <a:pt x="310795" y="210908"/>
                </a:lnTo>
                <a:lnTo>
                  <a:pt x="288158" y="254900"/>
                </a:lnTo>
                <a:lnTo>
                  <a:pt x="253639" y="289591"/>
                </a:lnTo>
                <a:lnTo>
                  <a:pt x="209865" y="312341"/>
                </a:lnTo>
                <a:lnTo>
                  <a:pt x="159462" y="320511"/>
                </a:lnTo>
                <a:lnTo>
                  <a:pt x="109060" y="312341"/>
                </a:lnTo>
                <a:lnTo>
                  <a:pt x="65286" y="289591"/>
                </a:lnTo>
                <a:lnTo>
                  <a:pt x="30767" y="254900"/>
                </a:lnTo>
                <a:lnTo>
                  <a:pt x="8129" y="210908"/>
                </a:lnTo>
                <a:lnTo>
                  <a:pt x="0" y="160255"/>
                </a:lnTo>
                <a:close/>
              </a:path>
            </a:pathLst>
          </a:custGeom>
          <a:noFill/>
          <a:ln w="1269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k object 18">
            <a:extLst>
              <a:ext uri="{FF2B5EF4-FFF2-40B4-BE49-F238E27FC236}">
                <a16:creationId xmlns:a16="http://schemas.microsoft.com/office/drawing/2014/main" id="{0503CA40-412A-1249-B041-220EB1F78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382588"/>
            <a:ext cx="5072063" cy="40481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bk object 19">
            <a:extLst>
              <a:ext uri="{FF2B5EF4-FFF2-40B4-BE49-F238E27FC236}">
                <a16:creationId xmlns:a16="http://schemas.microsoft.com/office/drawing/2014/main" id="{7664DDD4-2EDC-EA47-86C4-8A1BF1ED5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2800" y="317500"/>
            <a:ext cx="239713" cy="4683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bk object 20">
            <a:extLst>
              <a:ext uri="{FF2B5EF4-FFF2-40B4-BE49-F238E27FC236}">
                <a16:creationId xmlns:a16="http://schemas.microsoft.com/office/drawing/2014/main" id="{9409E762-046D-0049-B63E-BB110A5EF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388938"/>
            <a:ext cx="647700" cy="39846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bk object 21">
            <a:extLst>
              <a:ext uri="{FF2B5EF4-FFF2-40B4-BE49-F238E27FC236}">
                <a16:creationId xmlns:a16="http://schemas.microsoft.com/office/drawing/2014/main" id="{95ABB268-85B3-3246-A6C5-A30428BE1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868363"/>
            <a:ext cx="4614863" cy="59055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bk object 22">
            <a:extLst>
              <a:ext uri="{FF2B5EF4-FFF2-40B4-BE49-F238E27FC236}">
                <a16:creationId xmlns:a16="http://schemas.microsoft.com/office/drawing/2014/main" id="{831E0044-1345-5640-8012-E316569FC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966788"/>
            <a:ext cx="2127250" cy="4921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bk object 23">
            <a:extLst>
              <a:ext uri="{FF2B5EF4-FFF2-40B4-BE49-F238E27FC236}">
                <a16:creationId xmlns:a16="http://schemas.microsoft.com/office/drawing/2014/main" id="{6A5ED813-68B3-854D-AAD7-5D3626B3A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409700"/>
            <a:ext cx="8353425" cy="4284663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02082" y="3119576"/>
            <a:ext cx="3939834" cy="341629"/>
          </a:xfrm>
          <a:prstGeom prst="rect">
            <a:avLst/>
          </a:prstGeom>
        </p:spPr>
        <p:txBody>
          <a:bodyPr/>
          <a:lstStyle>
            <a:lvl1pPr>
              <a:defRPr sz="2050" b="0" i="0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12" name="Holder 4">
            <a:extLst>
              <a:ext uri="{FF2B5EF4-FFF2-40B4-BE49-F238E27FC236}">
                <a16:creationId xmlns:a16="http://schemas.microsoft.com/office/drawing/2014/main" id="{21D03211-2322-A741-824A-D9D215DD18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8DB2C66F-9523-974C-BD8A-1679EBAB9B5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6E2B8D-0C7F-9C42-8329-632163FFEF6B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A61C3B9F-CDE2-7C40-8CFB-32B1E154B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A97B9D-9D1D-F742-8BEC-40CA8697D03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26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0F575905-23FD-8B4F-A0D8-7746FB05C5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5A23607E-4D95-5049-AF97-FA9EEED706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B194B-2C03-9942-A500-8E9832EE3519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9910090B-AFE3-2649-941C-53C71248E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DF077-66FA-064B-8566-ACDA7CACEEB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85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45F5A8F9-4FC3-4B4E-8F3E-F53B6B9CC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AB99358A-B855-8845-9E9F-4424C07E503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3798C-2974-2C46-9038-800CC2BD9109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F252711B-89A6-BD42-87E1-8E90BD32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F6EE7-A4F2-7340-8987-EEB7E990A5F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59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7797172-CADA-1C41-BF12-C731A354F3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0A9B105D-E548-A54F-8890-D6978680B37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6292C-DD6E-4043-9634-7E2E2B6FE0CB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292A4E2B-DACB-E44D-94F5-9E74B61D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3481-052D-7741-8775-17551053FF9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910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:a16="http://schemas.microsoft.com/office/drawing/2014/main" id="{7243D0F4-86DF-2D43-9F4A-92F966F849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9E15C786-133E-7B46-8ED7-3EFA5BF1C91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19CBD-A3FD-B746-B471-133D8907D20F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FC8F1FAF-AB26-734F-8989-6541D4FB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BAA57-1415-5848-B4F8-ECB3A3D0C68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220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>
            <a:extLst>
              <a:ext uri="{FF2B5EF4-FFF2-40B4-BE49-F238E27FC236}">
                <a16:creationId xmlns:a16="http://schemas.microsoft.com/office/drawing/2014/main" id="{43013ADC-3D50-1D46-A930-0DC6C373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0" y="6254750"/>
            <a:ext cx="393700" cy="395288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" name="bk object 17">
            <a:extLst>
              <a:ext uri="{FF2B5EF4-FFF2-40B4-BE49-F238E27FC236}">
                <a16:creationId xmlns:a16="http://schemas.microsoft.com/office/drawing/2014/main" id="{E01D5008-A960-E34C-92F3-543B581B2B52}"/>
              </a:ext>
            </a:extLst>
          </p:cNvPr>
          <p:cNvSpPr>
            <a:spLocks/>
          </p:cNvSpPr>
          <p:nvPr/>
        </p:nvSpPr>
        <p:spPr bwMode="auto">
          <a:xfrm>
            <a:off x="8559800" y="6291263"/>
            <a:ext cx="319088" cy="320675"/>
          </a:xfrm>
          <a:custGeom>
            <a:avLst/>
            <a:gdLst>
              <a:gd name="T0" fmla="*/ 0 w 319404"/>
              <a:gd name="T1" fmla="*/ 160255 h 320675"/>
              <a:gd name="T2" fmla="*/ 8129 w 319404"/>
              <a:gd name="T3" fmla="*/ 109602 h 320675"/>
              <a:gd name="T4" fmla="*/ 30767 w 319404"/>
              <a:gd name="T5" fmla="*/ 65610 h 320675"/>
              <a:gd name="T6" fmla="*/ 65286 w 319404"/>
              <a:gd name="T7" fmla="*/ 30920 h 320675"/>
              <a:gd name="T8" fmla="*/ 109060 w 319404"/>
              <a:gd name="T9" fmla="*/ 8169 h 320675"/>
              <a:gd name="T10" fmla="*/ 159462 w 319404"/>
              <a:gd name="T11" fmla="*/ 0 h 320675"/>
              <a:gd name="T12" fmla="*/ 209865 w 319404"/>
              <a:gd name="T13" fmla="*/ 8169 h 320675"/>
              <a:gd name="T14" fmla="*/ 253639 w 319404"/>
              <a:gd name="T15" fmla="*/ 30920 h 320675"/>
              <a:gd name="T16" fmla="*/ 288158 w 319404"/>
              <a:gd name="T17" fmla="*/ 65610 h 320675"/>
              <a:gd name="T18" fmla="*/ 310795 w 319404"/>
              <a:gd name="T19" fmla="*/ 109602 h 320675"/>
              <a:gd name="T20" fmla="*/ 318925 w 319404"/>
              <a:gd name="T21" fmla="*/ 160255 h 320675"/>
              <a:gd name="T22" fmla="*/ 310795 w 319404"/>
              <a:gd name="T23" fmla="*/ 210908 h 320675"/>
              <a:gd name="T24" fmla="*/ 288158 w 319404"/>
              <a:gd name="T25" fmla="*/ 254900 h 320675"/>
              <a:gd name="T26" fmla="*/ 253639 w 319404"/>
              <a:gd name="T27" fmla="*/ 289591 h 320675"/>
              <a:gd name="T28" fmla="*/ 209865 w 319404"/>
              <a:gd name="T29" fmla="*/ 312341 h 320675"/>
              <a:gd name="T30" fmla="*/ 159462 w 319404"/>
              <a:gd name="T31" fmla="*/ 320511 h 320675"/>
              <a:gd name="T32" fmla="*/ 109060 w 319404"/>
              <a:gd name="T33" fmla="*/ 312341 h 320675"/>
              <a:gd name="T34" fmla="*/ 65286 w 319404"/>
              <a:gd name="T35" fmla="*/ 289591 h 320675"/>
              <a:gd name="T36" fmla="*/ 30767 w 319404"/>
              <a:gd name="T37" fmla="*/ 254900 h 320675"/>
              <a:gd name="T38" fmla="*/ 8129 w 319404"/>
              <a:gd name="T39" fmla="*/ 210908 h 320675"/>
              <a:gd name="T40" fmla="*/ 0 w 319404"/>
              <a:gd name="T41" fmla="*/ 160255 h 320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404" h="320675">
                <a:moveTo>
                  <a:pt x="0" y="160255"/>
                </a:moveTo>
                <a:lnTo>
                  <a:pt x="8129" y="109602"/>
                </a:lnTo>
                <a:lnTo>
                  <a:pt x="30767" y="65610"/>
                </a:lnTo>
                <a:lnTo>
                  <a:pt x="65286" y="30920"/>
                </a:lnTo>
                <a:lnTo>
                  <a:pt x="109060" y="8169"/>
                </a:lnTo>
                <a:lnTo>
                  <a:pt x="159462" y="0"/>
                </a:lnTo>
                <a:lnTo>
                  <a:pt x="209865" y="8169"/>
                </a:lnTo>
                <a:lnTo>
                  <a:pt x="253639" y="30920"/>
                </a:lnTo>
                <a:lnTo>
                  <a:pt x="288158" y="65610"/>
                </a:lnTo>
                <a:lnTo>
                  <a:pt x="310795" y="109602"/>
                </a:lnTo>
                <a:lnTo>
                  <a:pt x="318925" y="160255"/>
                </a:lnTo>
                <a:lnTo>
                  <a:pt x="310795" y="210908"/>
                </a:lnTo>
                <a:lnTo>
                  <a:pt x="288158" y="254900"/>
                </a:lnTo>
                <a:lnTo>
                  <a:pt x="253639" y="289591"/>
                </a:lnTo>
                <a:lnTo>
                  <a:pt x="209865" y="312341"/>
                </a:lnTo>
                <a:lnTo>
                  <a:pt x="159462" y="320511"/>
                </a:lnTo>
                <a:lnTo>
                  <a:pt x="109060" y="312341"/>
                </a:lnTo>
                <a:lnTo>
                  <a:pt x="65286" y="289591"/>
                </a:lnTo>
                <a:lnTo>
                  <a:pt x="30767" y="254900"/>
                </a:lnTo>
                <a:lnTo>
                  <a:pt x="8129" y="210908"/>
                </a:lnTo>
                <a:lnTo>
                  <a:pt x="0" y="160255"/>
                </a:lnTo>
                <a:close/>
              </a:path>
            </a:pathLst>
          </a:custGeom>
          <a:noFill/>
          <a:ln w="1269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8" name="Holder 2">
            <a:extLst>
              <a:ext uri="{FF2B5EF4-FFF2-40B4-BE49-F238E27FC236}">
                <a16:creationId xmlns:a16="http://schemas.microsoft.com/office/drawing/2014/main" id="{0ECA0758-1379-6D46-9664-044D64D1E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64213" y="1814513"/>
            <a:ext cx="128428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5C8DB0AF-B931-FE46-9665-0092FDF1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1425" y="2181225"/>
            <a:ext cx="4902200" cy="41417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1AE81A1-A0F4-6B40-BB96-16549253E32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02F2E1D-E95F-C644-9910-C014E7F25D6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5500F4-7DFC-1A4E-8689-32F4CC24B1EF}" type="datetimeFigureOut">
              <a:rPr lang="en-US"/>
              <a:pPr>
                <a:defRPr/>
              </a:pPr>
              <a:t>7/5/26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8B55603-EB2C-BB4B-A88A-20C8C7A288E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C337CB-D2E4-9544-83C5-4193D1AE614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7" r:id="rId2"/>
    <p:sldLayoutId id="2147483668" r:id="rId3"/>
    <p:sldLayoutId id="2147483669" r:id="rId4"/>
    <p:sldLayoutId id="214748367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0.png"/><Relationship Id="rId5" Type="http://schemas.openxmlformats.org/officeDocument/2006/relationships/image" Target="../media/image68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5.png"/><Relationship Id="rId3" Type="http://schemas.openxmlformats.org/officeDocument/2006/relationships/image" Target="../media/image58.png"/><Relationship Id="rId7" Type="http://schemas.openxmlformats.org/officeDocument/2006/relationships/image" Target="../media/image71.png"/><Relationship Id="rId12" Type="http://schemas.openxmlformats.org/officeDocument/2006/relationships/image" Target="../media/image7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60.png"/><Relationship Id="rId10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58.png"/><Relationship Id="rId7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9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26.png"/><Relationship Id="rId7" Type="http://schemas.openxmlformats.org/officeDocument/2006/relationships/image" Target="../media/image8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83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88.png"/><Relationship Id="rId10" Type="http://schemas.openxmlformats.org/officeDocument/2006/relationships/image" Target="../media/image87.png"/><Relationship Id="rId4" Type="http://schemas.openxmlformats.org/officeDocument/2006/relationships/image" Target="../media/image27.png"/><Relationship Id="rId9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98.png"/><Relationship Id="rId4" Type="http://schemas.openxmlformats.org/officeDocument/2006/relationships/image" Target="../media/image100.png"/><Relationship Id="rId9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jpe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12" Type="http://schemas.openxmlformats.org/officeDocument/2006/relationships/image" Target="../media/image124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7" Type="http://schemas.openxmlformats.org/officeDocument/2006/relationships/image" Target="../media/image152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3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Relationship Id="rId9" Type="http://schemas.openxmlformats.org/officeDocument/2006/relationships/image" Target="../media/image1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4.png"/><Relationship Id="rId4" Type="http://schemas.openxmlformats.org/officeDocument/2006/relationships/image" Target="../media/image1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9.jpe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3.png"/><Relationship Id="rId7" Type="http://schemas.openxmlformats.org/officeDocument/2006/relationships/image" Target="../media/image18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3.png"/><Relationship Id="rId7" Type="http://schemas.openxmlformats.org/officeDocument/2006/relationships/image" Target="../media/image18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0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8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png"/><Relationship Id="rId5" Type="http://schemas.openxmlformats.org/officeDocument/2006/relationships/image" Target="../media/image193.png"/><Relationship Id="rId4" Type="http://schemas.openxmlformats.org/officeDocument/2006/relationships/image" Target="../media/image187.png"/><Relationship Id="rId9" Type="http://schemas.openxmlformats.org/officeDocument/2006/relationships/image" Target="../media/image19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7.png"/><Relationship Id="rId7" Type="http://schemas.openxmlformats.org/officeDocument/2006/relationships/image" Target="../media/image201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5.png"/><Relationship Id="rId7" Type="http://schemas.openxmlformats.org/officeDocument/2006/relationships/image" Target="../media/image208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7.png"/><Relationship Id="rId5" Type="http://schemas.openxmlformats.org/officeDocument/2006/relationships/image" Target="../media/image193.png"/><Relationship Id="rId4" Type="http://schemas.openxmlformats.org/officeDocument/2006/relationships/image" Target="../media/image206.png"/><Relationship Id="rId9" Type="http://schemas.openxmlformats.org/officeDocument/2006/relationships/image" Target="../media/image21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5.png"/><Relationship Id="rId7" Type="http://schemas.openxmlformats.org/officeDocument/2006/relationships/image" Target="../media/image190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7.png"/><Relationship Id="rId5" Type="http://schemas.openxmlformats.org/officeDocument/2006/relationships/image" Target="../media/image193.png"/><Relationship Id="rId4" Type="http://schemas.openxmlformats.org/officeDocument/2006/relationships/image" Target="../media/image206.png"/><Relationship Id="rId9" Type="http://schemas.openxmlformats.org/officeDocument/2006/relationships/image" Target="../media/image2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4.png"/><Relationship Id="rId5" Type="http://schemas.openxmlformats.org/officeDocument/2006/relationships/image" Target="../media/image35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9.png"/><Relationship Id="rId14" Type="http://schemas.openxmlformats.org/officeDocument/2006/relationships/image" Target="../media/image4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7" Type="http://schemas.openxmlformats.org/officeDocument/2006/relationships/image" Target="../media/image219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7" Type="http://schemas.openxmlformats.org/officeDocument/2006/relationships/image" Target="../media/image225.jpe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26" Type="http://schemas.openxmlformats.org/officeDocument/2006/relationships/image" Target="../media/image249.png"/><Relationship Id="rId3" Type="http://schemas.openxmlformats.org/officeDocument/2006/relationships/image" Target="../media/image226.png"/><Relationship Id="rId21" Type="http://schemas.openxmlformats.org/officeDocument/2006/relationships/image" Target="../media/image244.pn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5" Type="http://schemas.openxmlformats.org/officeDocument/2006/relationships/image" Target="../media/image248.png"/><Relationship Id="rId33" Type="http://schemas.openxmlformats.org/officeDocument/2006/relationships/image" Target="../media/image256.png"/><Relationship Id="rId2" Type="http://schemas.openxmlformats.org/officeDocument/2006/relationships/image" Target="../media/image196.png"/><Relationship Id="rId16" Type="http://schemas.openxmlformats.org/officeDocument/2006/relationships/image" Target="../media/image239.png"/><Relationship Id="rId20" Type="http://schemas.openxmlformats.org/officeDocument/2006/relationships/image" Target="../media/image243.png"/><Relationship Id="rId29" Type="http://schemas.openxmlformats.org/officeDocument/2006/relationships/image" Target="../media/image2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24" Type="http://schemas.openxmlformats.org/officeDocument/2006/relationships/image" Target="../media/image247.png"/><Relationship Id="rId32" Type="http://schemas.openxmlformats.org/officeDocument/2006/relationships/image" Target="../media/image255.png"/><Relationship Id="rId5" Type="http://schemas.openxmlformats.org/officeDocument/2006/relationships/image" Target="../media/image228.png"/><Relationship Id="rId15" Type="http://schemas.openxmlformats.org/officeDocument/2006/relationships/image" Target="../media/image238.png"/><Relationship Id="rId23" Type="http://schemas.openxmlformats.org/officeDocument/2006/relationships/image" Target="../media/image246.png"/><Relationship Id="rId28" Type="http://schemas.openxmlformats.org/officeDocument/2006/relationships/image" Target="../media/image251.png"/><Relationship Id="rId10" Type="http://schemas.openxmlformats.org/officeDocument/2006/relationships/image" Target="../media/image233.png"/><Relationship Id="rId19" Type="http://schemas.openxmlformats.org/officeDocument/2006/relationships/image" Target="../media/image242.png"/><Relationship Id="rId31" Type="http://schemas.openxmlformats.org/officeDocument/2006/relationships/image" Target="../media/image254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Relationship Id="rId22" Type="http://schemas.openxmlformats.org/officeDocument/2006/relationships/image" Target="../media/image245.png"/><Relationship Id="rId27" Type="http://schemas.openxmlformats.org/officeDocument/2006/relationships/image" Target="../media/image250.png"/><Relationship Id="rId30" Type="http://schemas.openxmlformats.org/officeDocument/2006/relationships/image" Target="../media/image253.png"/><Relationship Id="rId8" Type="http://schemas.openxmlformats.org/officeDocument/2006/relationships/image" Target="../media/image23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jpeg"/><Relationship Id="rId3" Type="http://schemas.openxmlformats.org/officeDocument/2006/relationships/image" Target="../media/image258.png"/><Relationship Id="rId7" Type="http://schemas.openxmlformats.org/officeDocument/2006/relationships/image" Target="../media/image262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1.png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7" Type="http://schemas.openxmlformats.org/officeDocument/2006/relationships/image" Target="../media/image264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1.png"/><Relationship Id="rId5" Type="http://schemas.openxmlformats.org/officeDocument/2006/relationships/image" Target="../media/image260.png"/><Relationship Id="rId4" Type="http://schemas.openxmlformats.org/officeDocument/2006/relationships/image" Target="../media/image2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0.png"/><Relationship Id="rId5" Type="http://schemas.openxmlformats.org/officeDocument/2006/relationships/image" Target="../media/image269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0.jpeg"/><Relationship Id="rId4" Type="http://schemas.openxmlformats.org/officeDocument/2006/relationships/image" Target="../media/image279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png"/><Relationship Id="rId3" Type="http://schemas.openxmlformats.org/officeDocument/2006/relationships/image" Target="../media/image282.png"/><Relationship Id="rId7" Type="http://schemas.openxmlformats.org/officeDocument/2006/relationships/image" Target="../media/image286.png"/><Relationship Id="rId12" Type="http://schemas.openxmlformats.org/officeDocument/2006/relationships/image" Target="../media/image291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5.png"/><Relationship Id="rId11" Type="http://schemas.openxmlformats.org/officeDocument/2006/relationships/image" Target="../media/image290.png"/><Relationship Id="rId5" Type="http://schemas.openxmlformats.org/officeDocument/2006/relationships/image" Target="../media/image284.png"/><Relationship Id="rId10" Type="http://schemas.openxmlformats.org/officeDocument/2006/relationships/image" Target="../media/image289.png"/><Relationship Id="rId4" Type="http://schemas.openxmlformats.org/officeDocument/2006/relationships/image" Target="../media/image283.png"/><Relationship Id="rId9" Type="http://schemas.openxmlformats.org/officeDocument/2006/relationships/image" Target="../media/image28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3" Type="http://schemas.openxmlformats.org/officeDocument/2006/relationships/image" Target="../media/image293.png"/><Relationship Id="rId7" Type="http://schemas.openxmlformats.org/officeDocument/2006/relationships/image" Target="../media/image297.png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6.png"/><Relationship Id="rId5" Type="http://schemas.openxmlformats.org/officeDocument/2006/relationships/image" Target="../media/image295.png"/><Relationship Id="rId10" Type="http://schemas.openxmlformats.org/officeDocument/2006/relationships/image" Target="../media/image300.png"/><Relationship Id="rId4" Type="http://schemas.openxmlformats.org/officeDocument/2006/relationships/image" Target="../media/image294.png"/><Relationship Id="rId9" Type="http://schemas.openxmlformats.org/officeDocument/2006/relationships/image" Target="../media/image299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7" Type="http://schemas.openxmlformats.org/officeDocument/2006/relationships/image" Target="../media/image307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6.png"/><Relationship Id="rId5" Type="http://schemas.openxmlformats.org/officeDocument/2006/relationships/image" Target="../media/image305.png"/><Relationship Id="rId4" Type="http://schemas.openxmlformats.org/officeDocument/2006/relationships/image" Target="../media/image30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png"/><Relationship Id="rId3" Type="http://schemas.openxmlformats.org/officeDocument/2006/relationships/image" Target="../media/image303.png"/><Relationship Id="rId7" Type="http://schemas.openxmlformats.org/officeDocument/2006/relationships/image" Target="../media/image311.png"/><Relationship Id="rId12" Type="http://schemas.openxmlformats.org/officeDocument/2006/relationships/image" Target="../media/image307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11" Type="http://schemas.openxmlformats.org/officeDocument/2006/relationships/image" Target="../media/image315.png"/><Relationship Id="rId5" Type="http://schemas.openxmlformats.org/officeDocument/2006/relationships/image" Target="../media/image305.png"/><Relationship Id="rId10" Type="http://schemas.openxmlformats.org/officeDocument/2006/relationships/image" Target="../media/image314.png"/><Relationship Id="rId4" Type="http://schemas.openxmlformats.org/officeDocument/2006/relationships/image" Target="../media/image309.png"/><Relationship Id="rId9" Type="http://schemas.openxmlformats.org/officeDocument/2006/relationships/image" Target="../media/image3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13" Type="http://schemas.openxmlformats.org/officeDocument/2006/relationships/image" Target="../media/image321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12" Type="http://schemas.openxmlformats.org/officeDocument/2006/relationships/image" Target="../media/image320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0.png"/><Relationship Id="rId11" Type="http://schemas.openxmlformats.org/officeDocument/2006/relationships/image" Target="../media/image319.png"/><Relationship Id="rId5" Type="http://schemas.openxmlformats.org/officeDocument/2006/relationships/image" Target="../media/image316.png"/><Relationship Id="rId10" Type="http://schemas.openxmlformats.org/officeDocument/2006/relationships/image" Target="../media/image318.png"/><Relationship Id="rId4" Type="http://schemas.openxmlformats.org/officeDocument/2006/relationships/image" Target="../media/image268.png"/><Relationship Id="rId9" Type="http://schemas.openxmlformats.org/officeDocument/2006/relationships/image" Target="../media/image31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4.png"/><Relationship Id="rId4" Type="http://schemas.openxmlformats.org/officeDocument/2006/relationships/image" Target="../media/image276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png"/><Relationship Id="rId3" Type="http://schemas.openxmlformats.org/officeDocument/2006/relationships/image" Target="../media/image282.png"/><Relationship Id="rId7" Type="http://schemas.openxmlformats.org/officeDocument/2006/relationships/image" Target="../media/image323.png"/><Relationship Id="rId12" Type="http://schemas.openxmlformats.org/officeDocument/2006/relationships/image" Target="../media/image291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5.png"/><Relationship Id="rId11" Type="http://schemas.openxmlformats.org/officeDocument/2006/relationships/image" Target="../media/image290.png"/><Relationship Id="rId5" Type="http://schemas.openxmlformats.org/officeDocument/2006/relationships/image" Target="../media/image284.png"/><Relationship Id="rId10" Type="http://schemas.openxmlformats.org/officeDocument/2006/relationships/image" Target="../media/image289.png"/><Relationship Id="rId4" Type="http://schemas.openxmlformats.org/officeDocument/2006/relationships/image" Target="../media/image283.png"/><Relationship Id="rId9" Type="http://schemas.openxmlformats.org/officeDocument/2006/relationships/image" Target="../media/image288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335.png"/><Relationship Id="rId3" Type="http://schemas.openxmlformats.org/officeDocument/2006/relationships/image" Target="../media/image325.png"/><Relationship Id="rId7" Type="http://schemas.openxmlformats.org/officeDocument/2006/relationships/image" Target="../media/image329.png"/><Relationship Id="rId12" Type="http://schemas.openxmlformats.org/officeDocument/2006/relationships/image" Target="../media/image334.png"/><Relationship Id="rId17" Type="http://schemas.openxmlformats.org/officeDocument/2006/relationships/image" Target="../media/image339.png"/><Relationship Id="rId2" Type="http://schemas.openxmlformats.org/officeDocument/2006/relationships/image" Target="../media/image324.png"/><Relationship Id="rId16" Type="http://schemas.openxmlformats.org/officeDocument/2006/relationships/image" Target="../media/image3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8.png"/><Relationship Id="rId11" Type="http://schemas.openxmlformats.org/officeDocument/2006/relationships/image" Target="../media/image333.png"/><Relationship Id="rId5" Type="http://schemas.openxmlformats.org/officeDocument/2006/relationships/image" Target="../media/image327.png"/><Relationship Id="rId15" Type="http://schemas.openxmlformats.org/officeDocument/2006/relationships/image" Target="../media/image337.png"/><Relationship Id="rId10" Type="http://schemas.openxmlformats.org/officeDocument/2006/relationships/image" Target="../media/image332.png"/><Relationship Id="rId4" Type="http://schemas.openxmlformats.org/officeDocument/2006/relationships/image" Target="../media/image326.png"/><Relationship Id="rId9" Type="http://schemas.openxmlformats.org/officeDocument/2006/relationships/image" Target="../media/image331.png"/><Relationship Id="rId14" Type="http://schemas.openxmlformats.org/officeDocument/2006/relationships/image" Target="../media/image3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7.png"/><Relationship Id="rId4" Type="http://schemas.openxmlformats.org/officeDocument/2006/relationships/image" Target="../media/image34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8.png"/><Relationship Id="rId4" Type="http://schemas.openxmlformats.org/officeDocument/2006/relationships/image" Target="../media/image346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5.png"/><Relationship Id="rId3" Type="http://schemas.openxmlformats.org/officeDocument/2006/relationships/image" Target="../media/image350.png"/><Relationship Id="rId7" Type="http://schemas.openxmlformats.org/officeDocument/2006/relationships/image" Target="../media/image354.png"/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3.png"/><Relationship Id="rId5" Type="http://schemas.openxmlformats.org/officeDocument/2006/relationships/image" Target="../media/image352.png"/><Relationship Id="rId4" Type="http://schemas.openxmlformats.org/officeDocument/2006/relationships/image" Target="../media/image35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png"/><Relationship Id="rId3" Type="http://schemas.openxmlformats.org/officeDocument/2006/relationships/image" Target="../media/image350.png"/><Relationship Id="rId7" Type="http://schemas.openxmlformats.org/officeDocument/2006/relationships/image" Target="../media/image358.png"/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3.png"/><Relationship Id="rId5" Type="http://schemas.openxmlformats.org/officeDocument/2006/relationships/image" Target="../media/image357.png"/><Relationship Id="rId4" Type="http://schemas.openxmlformats.org/officeDocument/2006/relationships/image" Target="../media/image35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object 2">
            <a:extLst>
              <a:ext uri="{FF2B5EF4-FFF2-40B4-BE49-F238E27FC236}">
                <a16:creationId xmlns:a16="http://schemas.microsoft.com/office/drawing/2014/main" id="{AC2614F9-03F3-864B-8041-21138AE1B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44613"/>
            <a:ext cx="7772400" cy="841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4" name="object 3">
            <a:extLst>
              <a:ext uri="{FF2B5EF4-FFF2-40B4-BE49-F238E27FC236}">
                <a16:creationId xmlns:a16="http://schemas.microsoft.com/office/drawing/2014/main" id="{92D55CD8-B5CA-4247-A964-E488C7014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83075"/>
            <a:ext cx="7772400" cy="809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5" name="object 4">
            <a:extLst>
              <a:ext uri="{FF2B5EF4-FFF2-40B4-BE49-F238E27FC236}">
                <a16:creationId xmlns:a16="http://schemas.microsoft.com/office/drawing/2014/main" id="{165A6895-319F-564B-BF89-83C11E0E3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4313"/>
            <a:ext cx="7772400" cy="27463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" name="object 5">
            <a:extLst>
              <a:ext uri="{FF2B5EF4-FFF2-40B4-BE49-F238E27FC236}">
                <a16:creationId xmlns:a16="http://schemas.microsoft.com/office/drawing/2014/main" id="{D880E955-1E56-AD4C-8A9C-3CF57DF18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650" y="4105275"/>
            <a:ext cx="917575" cy="9175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7" name="object 6">
            <a:extLst>
              <a:ext uri="{FF2B5EF4-FFF2-40B4-BE49-F238E27FC236}">
                <a16:creationId xmlns:a16="http://schemas.microsoft.com/office/drawing/2014/main" id="{AF3E9B12-7463-6C45-B5FE-5FE5B678E0D7}"/>
              </a:ext>
            </a:extLst>
          </p:cNvPr>
          <p:cNvSpPr>
            <a:spLocks/>
          </p:cNvSpPr>
          <p:nvPr/>
        </p:nvSpPr>
        <p:spPr bwMode="auto">
          <a:xfrm>
            <a:off x="7326313" y="4198938"/>
            <a:ext cx="730250" cy="730250"/>
          </a:xfrm>
          <a:custGeom>
            <a:avLst/>
            <a:gdLst>
              <a:gd name="T0" fmla="*/ 0 w 730250"/>
              <a:gd name="T1" fmla="*/ 364938 h 730250"/>
              <a:gd name="T2" fmla="*/ 3331 w 730250"/>
              <a:gd name="T3" fmla="*/ 315418 h 730250"/>
              <a:gd name="T4" fmla="*/ 13035 w 730250"/>
              <a:gd name="T5" fmla="*/ 267923 h 730250"/>
              <a:gd name="T6" fmla="*/ 28678 w 730250"/>
              <a:gd name="T7" fmla="*/ 222888 h 730250"/>
              <a:gd name="T8" fmla="*/ 49824 w 730250"/>
              <a:gd name="T9" fmla="*/ 180747 h 730250"/>
              <a:gd name="T10" fmla="*/ 76039 w 730250"/>
              <a:gd name="T11" fmla="*/ 141935 h 730250"/>
              <a:gd name="T12" fmla="*/ 106888 w 730250"/>
              <a:gd name="T13" fmla="*/ 106888 h 730250"/>
              <a:gd name="T14" fmla="*/ 141935 w 730250"/>
              <a:gd name="T15" fmla="*/ 76039 h 730250"/>
              <a:gd name="T16" fmla="*/ 180747 w 730250"/>
              <a:gd name="T17" fmla="*/ 49824 h 730250"/>
              <a:gd name="T18" fmla="*/ 222888 w 730250"/>
              <a:gd name="T19" fmla="*/ 28678 h 730250"/>
              <a:gd name="T20" fmla="*/ 267923 w 730250"/>
              <a:gd name="T21" fmla="*/ 13035 h 730250"/>
              <a:gd name="T22" fmla="*/ 315418 w 730250"/>
              <a:gd name="T23" fmla="*/ 3331 h 730250"/>
              <a:gd name="T24" fmla="*/ 364938 w 730250"/>
              <a:gd name="T25" fmla="*/ 0 h 730250"/>
              <a:gd name="T26" fmla="*/ 414458 w 730250"/>
              <a:gd name="T27" fmla="*/ 3331 h 730250"/>
              <a:gd name="T28" fmla="*/ 461953 w 730250"/>
              <a:gd name="T29" fmla="*/ 13035 h 730250"/>
              <a:gd name="T30" fmla="*/ 506989 w 730250"/>
              <a:gd name="T31" fmla="*/ 28678 h 730250"/>
              <a:gd name="T32" fmla="*/ 549130 w 730250"/>
              <a:gd name="T33" fmla="*/ 49824 h 730250"/>
              <a:gd name="T34" fmla="*/ 587941 w 730250"/>
              <a:gd name="T35" fmla="*/ 76039 h 730250"/>
              <a:gd name="T36" fmla="*/ 622989 w 730250"/>
              <a:gd name="T37" fmla="*/ 106888 h 730250"/>
              <a:gd name="T38" fmla="*/ 653837 w 730250"/>
              <a:gd name="T39" fmla="*/ 141935 h 730250"/>
              <a:gd name="T40" fmla="*/ 680052 w 730250"/>
              <a:gd name="T41" fmla="*/ 180747 h 730250"/>
              <a:gd name="T42" fmla="*/ 701198 w 730250"/>
              <a:gd name="T43" fmla="*/ 222888 h 730250"/>
              <a:gd name="T44" fmla="*/ 716841 w 730250"/>
              <a:gd name="T45" fmla="*/ 267923 h 730250"/>
              <a:gd name="T46" fmla="*/ 726546 w 730250"/>
              <a:gd name="T47" fmla="*/ 315418 h 730250"/>
              <a:gd name="T48" fmla="*/ 729877 w 730250"/>
              <a:gd name="T49" fmla="*/ 364938 h 730250"/>
              <a:gd name="T50" fmla="*/ 726546 w 730250"/>
              <a:gd name="T51" fmla="*/ 414458 h 730250"/>
              <a:gd name="T52" fmla="*/ 716841 w 730250"/>
              <a:gd name="T53" fmla="*/ 461953 h 730250"/>
              <a:gd name="T54" fmla="*/ 701198 w 730250"/>
              <a:gd name="T55" fmla="*/ 506989 h 730250"/>
              <a:gd name="T56" fmla="*/ 680052 w 730250"/>
              <a:gd name="T57" fmla="*/ 549130 h 730250"/>
              <a:gd name="T58" fmla="*/ 653837 w 730250"/>
              <a:gd name="T59" fmla="*/ 587941 h 730250"/>
              <a:gd name="T60" fmla="*/ 622989 w 730250"/>
              <a:gd name="T61" fmla="*/ 622989 h 730250"/>
              <a:gd name="T62" fmla="*/ 587941 w 730250"/>
              <a:gd name="T63" fmla="*/ 653837 h 730250"/>
              <a:gd name="T64" fmla="*/ 549130 w 730250"/>
              <a:gd name="T65" fmla="*/ 680052 h 730250"/>
              <a:gd name="T66" fmla="*/ 506989 w 730250"/>
              <a:gd name="T67" fmla="*/ 701198 h 730250"/>
              <a:gd name="T68" fmla="*/ 461953 w 730250"/>
              <a:gd name="T69" fmla="*/ 716841 h 730250"/>
              <a:gd name="T70" fmla="*/ 414458 w 730250"/>
              <a:gd name="T71" fmla="*/ 726546 h 730250"/>
              <a:gd name="T72" fmla="*/ 364938 w 730250"/>
              <a:gd name="T73" fmla="*/ 729877 h 730250"/>
              <a:gd name="T74" fmla="*/ 315418 w 730250"/>
              <a:gd name="T75" fmla="*/ 726546 h 730250"/>
              <a:gd name="T76" fmla="*/ 267923 w 730250"/>
              <a:gd name="T77" fmla="*/ 716841 h 730250"/>
              <a:gd name="T78" fmla="*/ 222888 w 730250"/>
              <a:gd name="T79" fmla="*/ 701198 h 730250"/>
              <a:gd name="T80" fmla="*/ 180747 w 730250"/>
              <a:gd name="T81" fmla="*/ 680052 h 730250"/>
              <a:gd name="T82" fmla="*/ 141935 w 730250"/>
              <a:gd name="T83" fmla="*/ 653837 h 730250"/>
              <a:gd name="T84" fmla="*/ 106888 w 730250"/>
              <a:gd name="T85" fmla="*/ 622989 h 730250"/>
              <a:gd name="T86" fmla="*/ 76039 w 730250"/>
              <a:gd name="T87" fmla="*/ 587941 h 730250"/>
              <a:gd name="T88" fmla="*/ 49824 w 730250"/>
              <a:gd name="T89" fmla="*/ 549130 h 730250"/>
              <a:gd name="T90" fmla="*/ 28678 w 730250"/>
              <a:gd name="T91" fmla="*/ 506989 h 730250"/>
              <a:gd name="T92" fmla="*/ 13035 w 730250"/>
              <a:gd name="T93" fmla="*/ 461953 h 730250"/>
              <a:gd name="T94" fmla="*/ 3331 w 730250"/>
              <a:gd name="T95" fmla="*/ 414458 h 730250"/>
              <a:gd name="T96" fmla="*/ 0 w 730250"/>
              <a:gd name="T97" fmla="*/ 364938 h 73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30250" h="730250">
                <a:moveTo>
                  <a:pt x="0" y="364938"/>
                </a:moveTo>
                <a:lnTo>
                  <a:pt x="3331" y="315418"/>
                </a:lnTo>
                <a:lnTo>
                  <a:pt x="13035" y="267923"/>
                </a:lnTo>
                <a:lnTo>
                  <a:pt x="28678" y="222888"/>
                </a:lnTo>
                <a:lnTo>
                  <a:pt x="49824" y="180747"/>
                </a:lnTo>
                <a:lnTo>
                  <a:pt x="76039" y="141935"/>
                </a:lnTo>
                <a:lnTo>
                  <a:pt x="106888" y="106888"/>
                </a:lnTo>
                <a:lnTo>
                  <a:pt x="141935" y="76039"/>
                </a:lnTo>
                <a:lnTo>
                  <a:pt x="180747" y="49824"/>
                </a:lnTo>
                <a:lnTo>
                  <a:pt x="222888" y="28678"/>
                </a:lnTo>
                <a:lnTo>
                  <a:pt x="267923" y="13035"/>
                </a:lnTo>
                <a:lnTo>
                  <a:pt x="315418" y="3331"/>
                </a:lnTo>
                <a:lnTo>
                  <a:pt x="364938" y="0"/>
                </a:lnTo>
                <a:lnTo>
                  <a:pt x="414458" y="3331"/>
                </a:lnTo>
                <a:lnTo>
                  <a:pt x="461953" y="13035"/>
                </a:lnTo>
                <a:lnTo>
                  <a:pt x="506989" y="28678"/>
                </a:lnTo>
                <a:lnTo>
                  <a:pt x="549130" y="49824"/>
                </a:lnTo>
                <a:lnTo>
                  <a:pt x="587941" y="76039"/>
                </a:lnTo>
                <a:lnTo>
                  <a:pt x="622989" y="106888"/>
                </a:lnTo>
                <a:lnTo>
                  <a:pt x="653837" y="141935"/>
                </a:lnTo>
                <a:lnTo>
                  <a:pt x="680052" y="180747"/>
                </a:lnTo>
                <a:lnTo>
                  <a:pt x="701198" y="222888"/>
                </a:lnTo>
                <a:lnTo>
                  <a:pt x="716841" y="267923"/>
                </a:lnTo>
                <a:lnTo>
                  <a:pt x="726546" y="315418"/>
                </a:lnTo>
                <a:lnTo>
                  <a:pt x="729877" y="364938"/>
                </a:lnTo>
                <a:lnTo>
                  <a:pt x="726546" y="414458"/>
                </a:lnTo>
                <a:lnTo>
                  <a:pt x="716841" y="461953"/>
                </a:lnTo>
                <a:lnTo>
                  <a:pt x="701198" y="506989"/>
                </a:lnTo>
                <a:lnTo>
                  <a:pt x="680052" y="549130"/>
                </a:lnTo>
                <a:lnTo>
                  <a:pt x="653837" y="587941"/>
                </a:lnTo>
                <a:lnTo>
                  <a:pt x="622989" y="622989"/>
                </a:lnTo>
                <a:lnTo>
                  <a:pt x="587941" y="653837"/>
                </a:lnTo>
                <a:lnTo>
                  <a:pt x="549130" y="680052"/>
                </a:lnTo>
                <a:lnTo>
                  <a:pt x="506989" y="701198"/>
                </a:lnTo>
                <a:lnTo>
                  <a:pt x="461953" y="716841"/>
                </a:lnTo>
                <a:lnTo>
                  <a:pt x="414458" y="726546"/>
                </a:lnTo>
                <a:lnTo>
                  <a:pt x="364938" y="729877"/>
                </a:lnTo>
                <a:lnTo>
                  <a:pt x="315418" y="726546"/>
                </a:lnTo>
                <a:lnTo>
                  <a:pt x="267923" y="716841"/>
                </a:lnTo>
                <a:lnTo>
                  <a:pt x="222888" y="701198"/>
                </a:lnTo>
                <a:lnTo>
                  <a:pt x="180747" y="680052"/>
                </a:lnTo>
                <a:lnTo>
                  <a:pt x="141935" y="653837"/>
                </a:lnTo>
                <a:lnTo>
                  <a:pt x="106888" y="622989"/>
                </a:lnTo>
                <a:lnTo>
                  <a:pt x="76039" y="587941"/>
                </a:lnTo>
                <a:lnTo>
                  <a:pt x="49824" y="549130"/>
                </a:lnTo>
                <a:lnTo>
                  <a:pt x="28678" y="506989"/>
                </a:lnTo>
                <a:lnTo>
                  <a:pt x="13035" y="461953"/>
                </a:lnTo>
                <a:lnTo>
                  <a:pt x="3331" y="414458"/>
                </a:lnTo>
                <a:lnTo>
                  <a:pt x="0" y="364938"/>
                </a:lnTo>
                <a:close/>
              </a:path>
            </a:pathLst>
          </a:custGeom>
          <a:noFill/>
          <a:ln w="25387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78" name="object 7">
            <a:extLst>
              <a:ext uri="{FF2B5EF4-FFF2-40B4-BE49-F238E27FC236}">
                <a16:creationId xmlns:a16="http://schemas.microsoft.com/office/drawing/2014/main" id="{639F4E25-C94E-7242-B1F6-D27A34F2E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1897063"/>
            <a:ext cx="1196975" cy="560387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9" name="object 8">
            <a:extLst>
              <a:ext uri="{FF2B5EF4-FFF2-40B4-BE49-F238E27FC236}">
                <a16:creationId xmlns:a16="http://schemas.microsoft.com/office/drawing/2014/main" id="{E09258B9-AE6B-5845-8945-8415C5B89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8" y="1957388"/>
            <a:ext cx="428625" cy="49053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0" name="object 9">
            <a:extLst>
              <a:ext uri="{FF2B5EF4-FFF2-40B4-BE49-F238E27FC236}">
                <a16:creationId xmlns:a16="http://schemas.microsoft.com/office/drawing/2014/main" id="{33EB85F4-9F7D-F047-B367-4440F93B0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1906588"/>
            <a:ext cx="1620838" cy="6699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1" name="object 10">
            <a:extLst>
              <a:ext uri="{FF2B5EF4-FFF2-40B4-BE49-F238E27FC236}">
                <a16:creationId xmlns:a16="http://schemas.microsoft.com/office/drawing/2014/main" id="{370CB82A-EDBD-F34F-8311-CA88487CD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5" y="1897063"/>
            <a:ext cx="1612900" cy="6794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2" name="object 11">
            <a:extLst>
              <a:ext uri="{FF2B5EF4-FFF2-40B4-BE49-F238E27FC236}">
                <a16:creationId xmlns:a16="http://schemas.microsoft.com/office/drawing/2014/main" id="{F9519264-FC4B-F640-A9CB-3EAA3B622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950" y="1906588"/>
            <a:ext cx="158750" cy="541337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object 12">
            <a:extLst>
              <a:ext uri="{FF2B5EF4-FFF2-40B4-BE49-F238E27FC236}">
                <a16:creationId xmlns:a16="http://schemas.microsoft.com/office/drawing/2014/main" id="{81691A69-5BC0-3F43-AAA2-80E5283A4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897063"/>
            <a:ext cx="3268662" cy="1258887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object 13">
            <a:extLst>
              <a:ext uri="{FF2B5EF4-FFF2-40B4-BE49-F238E27FC236}">
                <a16:creationId xmlns:a16="http://schemas.microsoft.com/office/drawing/2014/main" id="{EE820379-FA19-3641-9A61-D17E65DB7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2595563"/>
            <a:ext cx="3103563" cy="679450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object 14">
            <a:extLst>
              <a:ext uri="{FF2B5EF4-FFF2-40B4-BE49-F238E27FC236}">
                <a16:creationId xmlns:a16="http://schemas.microsoft.com/office/drawing/2014/main" id="{226E4668-B998-5B4B-9FFB-BFA21B6FB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863" y="3057525"/>
            <a:ext cx="74612" cy="88900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6" name="object 15">
            <a:extLst>
              <a:ext uri="{FF2B5EF4-FFF2-40B4-BE49-F238E27FC236}">
                <a16:creationId xmlns:a16="http://schemas.microsoft.com/office/drawing/2014/main" id="{B4627545-5128-A54B-AFC6-542A389DC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863" y="2768600"/>
            <a:ext cx="74612" cy="88900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7" name="object 16">
            <a:extLst>
              <a:ext uri="{FF2B5EF4-FFF2-40B4-BE49-F238E27FC236}">
                <a16:creationId xmlns:a16="http://schemas.microsoft.com/office/drawing/2014/main" id="{00341870-CBF5-494A-B98A-84DF5475B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3306763"/>
            <a:ext cx="3602037" cy="679450"/>
          </a:xfrm>
          <a:prstGeom prst="rect">
            <a:avLst/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8" name="object 17">
            <a:extLst>
              <a:ext uri="{FF2B5EF4-FFF2-40B4-BE49-F238E27FC236}">
                <a16:creationId xmlns:a16="http://schemas.microsoft.com/office/drawing/2014/main" id="{5DDB315C-4642-D14D-B426-F4E236604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316288"/>
            <a:ext cx="160337" cy="541337"/>
          </a:xfrm>
          <a:prstGeom prst="rect">
            <a:avLst/>
          </a:prstGeom>
          <a:blipFill dpi="0"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9" name="object 18">
            <a:extLst>
              <a:ext uri="{FF2B5EF4-FFF2-40B4-BE49-F238E27FC236}">
                <a16:creationId xmlns:a16="http://schemas.microsoft.com/office/drawing/2014/main" id="{9B594842-4FA4-A949-B326-658B47430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063" y="3306763"/>
            <a:ext cx="2265362" cy="560387"/>
          </a:xfrm>
          <a:prstGeom prst="rect">
            <a:avLst/>
          </a:prstGeom>
          <a:blipFill dpi="0"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object 2">
            <a:extLst>
              <a:ext uri="{FF2B5EF4-FFF2-40B4-BE49-F238E27FC236}">
                <a16:creationId xmlns:a16="http://schemas.microsoft.com/office/drawing/2014/main" id="{272C177E-8D05-AA4F-8B9C-2E0F56115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612775"/>
            <a:ext cx="1790700" cy="9842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0" name="object 3">
            <a:extLst>
              <a:ext uri="{FF2B5EF4-FFF2-40B4-BE49-F238E27FC236}">
                <a16:creationId xmlns:a16="http://schemas.microsoft.com/office/drawing/2014/main" id="{B7B47603-8BDC-9241-9217-2A029D23C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509588"/>
            <a:ext cx="1223963" cy="5032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1" name="object 4">
            <a:extLst>
              <a:ext uri="{FF2B5EF4-FFF2-40B4-BE49-F238E27FC236}">
                <a16:creationId xmlns:a16="http://schemas.microsoft.com/office/drawing/2014/main" id="{275E96C0-2F8B-3940-B8FC-2D37232A4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612775"/>
            <a:ext cx="225425" cy="393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2" name="object 5">
            <a:extLst>
              <a:ext uri="{FF2B5EF4-FFF2-40B4-BE49-F238E27FC236}">
                <a16:creationId xmlns:a16="http://schemas.microsoft.com/office/drawing/2014/main" id="{939A019F-FA78-C244-8192-BBD0A5967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958850"/>
            <a:ext cx="103187" cy="47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object 6">
            <a:extLst>
              <a:ext uri="{FF2B5EF4-FFF2-40B4-BE49-F238E27FC236}">
                <a16:creationId xmlns:a16="http://schemas.microsoft.com/office/drawing/2014/main" id="{67BE8500-80A4-1743-8EA6-F4F433799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25" y="820738"/>
            <a:ext cx="55563" cy="13811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4" name="object 7">
            <a:extLst>
              <a:ext uri="{FF2B5EF4-FFF2-40B4-BE49-F238E27FC236}">
                <a16:creationId xmlns:a16="http://schemas.microsoft.com/office/drawing/2014/main" id="{06AE301E-F1C6-9E44-975B-9D564AAED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612775"/>
            <a:ext cx="114300" cy="3937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5" name="object 8">
            <a:extLst>
              <a:ext uri="{FF2B5EF4-FFF2-40B4-BE49-F238E27FC236}">
                <a16:creationId xmlns:a16="http://schemas.microsoft.com/office/drawing/2014/main" id="{881FACDD-F0A7-BE43-AD4C-D2E292B4D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5" y="606425"/>
            <a:ext cx="1828800" cy="40640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object 9">
            <a:extLst>
              <a:ext uri="{FF2B5EF4-FFF2-40B4-BE49-F238E27FC236}">
                <a16:creationId xmlns:a16="http://schemas.microsoft.com/office/drawing/2014/main" id="{13A31DBA-A1B5-A441-B3F6-BA7E9304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612775"/>
            <a:ext cx="227012" cy="3937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7" name="object 10">
            <a:extLst>
              <a:ext uri="{FF2B5EF4-FFF2-40B4-BE49-F238E27FC236}">
                <a16:creationId xmlns:a16="http://schemas.microsoft.com/office/drawing/2014/main" id="{05F4C743-47FB-2B45-9D5A-2BB9EECFB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854075"/>
            <a:ext cx="276225" cy="333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8" name="object 11">
            <a:extLst>
              <a:ext uri="{FF2B5EF4-FFF2-40B4-BE49-F238E27FC236}">
                <a16:creationId xmlns:a16="http://schemas.microsoft.com/office/drawing/2014/main" id="{1DD29443-1E3D-DC4E-B970-8378DB95D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9713" y="1190625"/>
            <a:ext cx="2608262" cy="492125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0A63F05B-8B82-8A42-B2EC-C2B1A01F374A}"/>
              </a:ext>
            </a:extLst>
          </p:cNvPr>
          <p:cNvSpPr txBox="1"/>
          <p:nvPr/>
        </p:nvSpPr>
        <p:spPr>
          <a:xfrm>
            <a:off x="765175" y="2089150"/>
            <a:ext cx="7929563" cy="3824288"/>
          </a:xfrm>
          <a:prstGeom prst="rect">
            <a:avLst/>
          </a:prstGeom>
        </p:spPr>
        <p:txBody>
          <a:bodyPr lIns="0" tIns="4064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74295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Primjeri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poljoprivredni proizvodi: kukuruz, pšenica, kafa</a:t>
            </a:r>
          </a:p>
          <a:p>
            <a:pPr lvl="1" eaLnBrk="1" hangingPunct="1">
              <a:spcBef>
                <a:spcPts val="3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finansijski instrumenti: akcije, obveznice, devize</a:t>
            </a:r>
          </a:p>
          <a:p>
            <a:pPr lvl="1" eaLnBrk="1" hangingPunct="1">
              <a:spcBef>
                <a:spcPts val="4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plemeniti metali: zlato, srebro, platina</a:t>
            </a:r>
          </a:p>
          <a:p>
            <a:pPr lvl="1" eaLnBrk="1" hangingPunct="1">
              <a:spcBef>
                <a:spcPts val="3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globalna naftna industrija</a:t>
            </a:r>
          </a:p>
          <a:p>
            <a:pPr eaLnBrk="1" hangingPunct="1">
              <a:spcBef>
                <a:spcPts val="11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Karakteristike: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Standardizovani proizvodi</a:t>
            </a:r>
          </a:p>
          <a:p>
            <a:pPr lvl="2" eaLnBrk="1" hangingPunct="1">
              <a:spcBef>
                <a:spcPts val="438"/>
              </a:spcBef>
              <a:buClr>
                <a:srgbClr val="9E3611"/>
              </a:buClr>
              <a:buSzPct val="88000"/>
              <a:buFont typeface="Wingdings" pitchFamily="2" charset="2"/>
              <a:buChar char="▪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Cijene odre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uju ponuda i tra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nja</a:t>
            </a:r>
          </a:p>
          <a:p>
            <a:pPr eaLnBrk="1" hangingPunct="1">
              <a:lnSpc>
                <a:spcPts val="2088"/>
              </a:lnSpc>
              <a:spcBef>
                <a:spcPts val="15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Ponekad prodavci formiraju kartel da bi podigli cijenu ili sprije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ili  pad (primjeri: OPEC, Me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unarodna asocijacija proizvo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kafe)</a:t>
            </a: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Kontrola cijene se ostvaruje ograni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avanjem ponude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object 2">
            <a:extLst>
              <a:ext uri="{FF2B5EF4-FFF2-40B4-BE49-F238E27FC236}">
                <a16:creationId xmlns:a16="http://schemas.microsoft.com/office/drawing/2014/main" id="{0D45E526-DD16-4A45-8929-C81A7591F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612775"/>
            <a:ext cx="1620838" cy="48577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4" name="object 3">
            <a:extLst>
              <a:ext uri="{FF2B5EF4-FFF2-40B4-BE49-F238E27FC236}">
                <a16:creationId xmlns:a16="http://schemas.microsoft.com/office/drawing/2014/main" id="{16181B81-66A1-3F4A-8819-BAAE24A61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509588"/>
            <a:ext cx="1223963" cy="5032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5" name="object 4">
            <a:extLst>
              <a:ext uri="{FF2B5EF4-FFF2-40B4-BE49-F238E27FC236}">
                <a16:creationId xmlns:a16="http://schemas.microsoft.com/office/drawing/2014/main" id="{F06A5DD6-0CAB-C24B-9F76-0AEF51362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612775"/>
            <a:ext cx="225425" cy="393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6" name="object 5">
            <a:extLst>
              <a:ext uri="{FF2B5EF4-FFF2-40B4-BE49-F238E27FC236}">
                <a16:creationId xmlns:a16="http://schemas.microsoft.com/office/drawing/2014/main" id="{5BA939A7-0E6A-EB4B-91B9-174F9D8F1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958850"/>
            <a:ext cx="103187" cy="47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7" name="object 6">
            <a:extLst>
              <a:ext uri="{FF2B5EF4-FFF2-40B4-BE49-F238E27FC236}">
                <a16:creationId xmlns:a16="http://schemas.microsoft.com/office/drawing/2014/main" id="{695EAADD-6CD9-F74A-8E4F-EF110F5E3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25" y="820738"/>
            <a:ext cx="55563" cy="13811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8" name="object 7">
            <a:extLst>
              <a:ext uri="{FF2B5EF4-FFF2-40B4-BE49-F238E27FC236}">
                <a16:creationId xmlns:a16="http://schemas.microsoft.com/office/drawing/2014/main" id="{CD8DDAE1-7D67-B14C-9D6A-0C7D24743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612775"/>
            <a:ext cx="114300" cy="3937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9" name="object 8">
            <a:extLst>
              <a:ext uri="{FF2B5EF4-FFF2-40B4-BE49-F238E27FC236}">
                <a16:creationId xmlns:a16="http://schemas.microsoft.com/office/drawing/2014/main" id="{40626D24-A41E-D341-B95C-7D98DA2C5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5" y="606425"/>
            <a:ext cx="1828800" cy="40640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0" name="object 9">
            <a:extLst>
              <a:ext uri="{FF2B5EF4-FFF2-40B4-BE49-F238E27FC236}">
                <a16:creationId xmlns:a16="http://schemas.microsoft.com/office/drawing/2014/main" id="{4668BAB6-E2FD-9346-9046-F973A426B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612775"/>
            <a:ext cx="227012" cy="3937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1" name="object 10">
            <a:extLst>
              <a:ext uri="{FF2B5EF4-FFF2-40B4-BE49-F238E27FC236}">
                <a16:creationId xmlns:a16="http://schemas.microsoft.com/office/drawing/2014/main" id="{41ED9646-5A5A-6B40-AD88-4C6415F4D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854075"/>
            <a:ext cx="276225" cy="333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2" name="object 11">
            <a:extLst>
              <a:ext uri="{FF2B5EF4-FFF2-40B4-BE49-F238E27FC236}">
                <a16:creationId xmlns:a16="http://schemas.microsoft.com/office/drawing/2014/main" id="{A30C1826-2816-3047-B1E9-0D0B56482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190625"/>
            <a:ext cx="1643062" cy="4064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D192142-9650-3241-8E37-3F3BFA637D47}"/>
              </a:ext>
            </a:extLst>
          </p:cNvPr>
          <p:cNvSpPr txBox="1"/>
          <p:nvPr/>
        </p:nvSpPr>
        <p:spPr>
          <a:xfrm>
            <a:off x="765175" y="2003425"/>
            <a:ext cx="7705725" cy="3633788"/>
          </a:xfrm>
          <a:prstGeom prst="rect">
            <a:avLst/>
          </a:prstGeom>
        </p:spPr>
        <p:txBody>
          <a:bodyPr lIns="0" tIns="12509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74295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isti monopol je rijedak i teško ga je prona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</a:t>
            </a:r>
          </a:p>
          <a:p>
            <a:pPr eaLnBrk="1" hangingPunct="1">
              <a:spcBef>
                <a:spcPts val="8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Primjeri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išta:</a:t>
            </a:r>
          </a:p>
          <a:p>
            <a:pPr lvl="1" eaLnBrk="1" hangingPunct="1">
              <a:lnSpc>
                <a:spcPts val="1988"/>
              </a:lnSpc>
              <a:spcBef>
                <a:spcPts val="413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telekomunikacije, gas i elektri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na industrija (dr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avno regulisani  monopoli) – ve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ina je deregulisana i otvorena za konkurenciju</a:t>
            </a:r>
          </a:p>
          <a:p>
            <a:pPr lvl="1" eaLnBrk="1" hangingPunct="1">
              <a:lnSpc>
                <a:spcPts val="1988"/>
              </a:lnSpc>
              <a:spcBef>
                <a:spcPts val="5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Lokalne usluge koje odobrava lokalna vlast: prikupljanje sme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a,  distribucija elektri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 energije</a:t>
            </a:r>
          </a:p>
          <a:p>
            <a:pPr lvl="1" eaLnBrk="1" hangingPunct="1">
              <a:spcBef>
                <a:spcPts val="3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Privremeni monopol:</a:t>
            </a:r>
          </a:p>
          <a:p>
            <a:pPr lvl="2" eaLnBrk="1" hangingPunct="1">
              <a:spcBef>
                <a:spcPts val="438"/>
              </a:spcBef>
              <a:buClr>
                <a:srgbClr val="9E3611"/>
              </a:buClr>
              <a:buSzPct val="88000"/>
              <a:buFont typeface="Wingdings" pitchFamily="2" charset="2"/>
              <a:buChar char="▪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Patentna prava daju kompanijama ekskluzivnost</a:t>
            </a:r>
          </a:p>
          <a:p>
            <a:pPr lvl="2" eaLnBrk="1" hangingPunct="1">
              <a:lnSpc>
                <a:spcPts val="1800"/>
              </a:lnSpc>
              <a:spcBef>
                <a:spcPts val="550"/>
              </a:spcBef>
              <a:buClr>
                <a:srgbClr val="9E3611"/>
              </a:buClr>
              <a:buSzPct val="88000"/>
              <a:buFont typeface="Wingdings" pitchFamily="2" charset="2"/>
              <a:buChar char="▪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Farmaceutska industrija ostvaruje ekonomski profit dok proizvodi imaju  zaštitu patenta</a:t>
            </a:r>
          </a:p>
          <a:p>
            <a:pPr lvl="2" eaLnBrk="1" hangingPunct="1">
              <a:lnSpc>
                <a:spcPts val="1700"/>
              </a:lnSpc>
              <a:spcBef>
                <a:spcPts val="588"/>
              </a:spcBef>
              <a:buClr>
                <a:srgbClr val="9E3611"/>
              </a:buClr>
              <a:buSzPct val="88000"/>
              <a:buFont typeface="Wingdings" pitchFamily="2" charset="2"/>
              <a:buChar char="▪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Dominantne firme:Microsoft u operativnim sistemima za ra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unare – primjer  monopolisti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ke dominacije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bject 2">
            <a:extLst>
              <a:ext uri="{FF2B5EF4-FFF2-40B4-BE49-F238E27FC236}">
                <a16:creationId xmlns:a16="http://schemas.microsoft.com/office/drawing/2014/main" id="{F646245E-D050-6141-9DF2-92CF59D62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612775"/>
            <a:ext cx="1620838" cy="48577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8" name="object 3">
            <a:extLst>
              <a:ext uri="{FF2B5EF4-FFF2-40B4-BE49-F238E27FC236}">
                <a16:creationId xmlns:a16="http://schemas.microsoft.com/office/drawing/2014/main" id="{81EFBB24-F5F1-7441-80E0-C92F98F1C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509588"/>
            <a:ext cx="1223963" cy="5032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9" name="object 4">
            <a:extLst>
              <a:ext uri="{FF2B5EF4-FFF2-40B4-BE49-F238E27FC236}">
                <a16:creationId xmlns:a16="http://schemas.microsoft.com/office/drawing/2014/main" id="{3B9463F8-C6EB-3044-ACD0-1C192806C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612775"/>
            <a:ext cx="225425" cy="393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0" name="object 5">
            <a:extLst>
              <a:ext uri="{FF2B5EF4-FFF2-40B4-BE49-F238E27FC236}">
                <a16:creationId xmlns:a16="http://schemas.microsoft.com/office/drawing/2014/main" id="{669F5104-2B49-FB40-B3A3-E9B398496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958850"/>
            <a:ext cx="103187" cy="47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object 6">
            <a:extLst>
              <a:ext uri="{FF2B5EF4-FFF2-40B4-BE49-F238E27FC236}">
                <a16:creationId xmlns:a16="http://schemas.microsoft.com/office/drawing/2014/main" id="{0F482EFA-F394-AE4D-8602-FDDCFB1C0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25" y="820738"/>
            <a:ext cx="55563" cy="13811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2" name="object 7">
            <a:extLst>
              <a:ext uri="{FF2B5EF4-FFF2-40B4-BE49-F238E27FC236}">
                <a16:creationId xmlns:a16="http://schemas.microsoft.com/office/drawing/2014/main" id="{96C45444-8A6D-7C44-B88A-55BB2CE22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612775"/>
            <a:ext cx="114300" cy="3937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3" name="object 8">
            <a:extLst>
              <a:ext uri="{FF2B5EF4-FFF2-40B4-BE49-F238E27FC236}">
                <a16:creationId xmlns:a16="http://schemas.microsoft.com/office/drawing/2014/main" id="{0DBCC86E-6F99-7444-81E4-257761D40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5" y="606425"/>
            <a:ext cx="1828800" cy="40640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4" name="object 9">
            <a:extLst>
              <a:ext uri="{FF2B5EF4-FFF2-40B4-BE49-F238E27FC236}">
                <a16:creationId xmlns:a16="http://schemas.microsoft.com/office/drawing/2014/main" id="{18E3A50E-EC28-4C4E-A008-D28C02C39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612775"/>
            <a:ext cx="227012" cy="3937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5" name="object 10">
            <a:extLst>
              <a:ext uri="{FF2B5EF4-FFF2-40B4-BE49-F238E27FC236}">
                <a16:creationId xmlns:a16="http://schemas.microsoft.com/office/drawing/2014/main" id="{0C4D22A0-F6A5-F84C-A303-951DFF7A0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854075"/>
            <a:ext cx="276225" cy="333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6" name="object 11">
            <a:extLst>
              <a:ext uri="{FF2B5EF4-FFF2-40B4-BE49-F238E27FC236}">
                <a16:creationId xmlns:a16="http://schemas.microsoft.com/office/drawing/2014/main" id="{65D5A4A9-ABFF-C442-83C3-521FC5537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190625"/>
            <a:ext cx="2347912" cy="4064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7" name="object 12">
            <a:extLst>
              <a:ext uri="{FF2B5EF4-FFF2-40B4-BE49-F238E27FC236}">
                <a16:creationId xmlns:a16="http://schemas.microsoft.com/office/drawing/2014/main" id="{C14C0AC7-043B-4D45-BFA6-FA2FFCD20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5" y="1127125"/>
            <a:ext cx="241300" cy="466725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8" name="object 13">
            <a:extLst>
              <a:ext uri="{FF2B5EF4-FFF2-40B4-BE49-F238E27FC236}">
                <a16:creationId xmlns:a16="http://schemas.microsoft.com/office/drawing/2014/main" id="{EB98DF5C-AF2E-3446-A43A-16B604E0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63" y="1196975"/>
            <a:ext cx="463550" cy="393700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9" name="object 14">
            <a:extLst>
              <a:ext uri="{FF2B5EF4-FFF2-40B4-BE49-F238E27FC236}">
                <a16:creationId xmlns:a16="http://schemas.microsoft.com/office/drawing/2014/main" id="{DCC524D7-548A-AB42-B378-249E38518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150" y="1190625"/>
            <a:ext cx="2608263" cy="492125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8B22886-8D78-AE4F-8EBA-DDF44DA9D539}"/>
              </a:ext>
            </a:extLst>
          </p:cNvPr>
          <p:cNvSpPr txBox="1"/>
          <p:nvPr/>
        </p:nvSpPr>
        <p:spPr>
          <a:xfrm>
            <a:off x="690563" y="1811338"/>
            <a:ext cx="7993062" cy="4545012"/>
          </a:xfrm>
          <a:prstGeom prst="rect">
            <a:avLst/>
          </a:prstGeom>
        </p:spPr>
        <p:txBody>
          <a:bodyPr lIns="0" tIns="4064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8313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Tipi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primjeri: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Male firme, posebno u maloprodaji i uslu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nim djelatnostima</a:t>
            </a:r>
          </a:p>
          <a:p>
            <a:pPr lvl="1" eaLnBrk="1" hangingPunct="1">
              <a:lnSpc>
                <a:spcPts val="2025"/>
              </a:lnSpc>
              <a:spcBef>
                <a:spcPts val="5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Butici,	prodavnice	obu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e,	prodavnice	prtljaga,	papirnice,	restorani,  radionice, praonice, saloni ljepote</a:t>
            </a:r>
          </a:p>
          <a:p>
            <a:pPr eaLnBrk="1" hangingPunct="1"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Karakteristike: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Velik broj firmi u svakom gradu ili podru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ju</a:t>
            </a:r>
          </a:p>
          <a:p>
            <a:pPr lvl="1" eaLnBrk="1" hangingPunct="1">
              <a:spcBef>
                <a:spcPts val="363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Relativno nizak po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etni kapital – lako pokretanje firme</a:t>
            </a:r>
          </a:p>
          <a:p>
            <a:pPr algn="just" eaLnBrk="1" hangingPunct="1">
              <a:lnSpc>
                <a:spcPct val="90000"/>
              </a:lnSpc>
              <a:spcBef>
                <a:spcPts val="13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Svaka firma pokušava se razlikovati od konkurenata 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kroz  diferencijaciju proizvoda (kineski restoran: kuhinja iz manje  poznatog regiona Kine, hemijska 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istionica: du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 radno vrijeme ili  pozdrav svakog stalnog mušterija po imenu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10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Efekat na cijenu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lnSpc>
                <a:spcPts val="1900"/>
              </a:lnSpc>
              <a:spcBef>
                <a:spcPts val="4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Ako kupci prepoznaju razlike kao va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ne, firma  mo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 napla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ivati višu  cijenu od konkurenata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object 2">
            <a:extLst>
              <a:ext uri="{FF2B5EF4-FFF2-40B4-BE49-F238E27FC236}">
                <a16:creationId xmlns:a16="http://schemas.microsoft.com/office/drawing/2014/main" id="{FA14F277-15D1-2A4E-A2EC-15F87EE02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612775"/>
            <a:ext cx="1620838" cy="48577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2" name="object 3">
            <a:extLst>
              <a:ext uri="{FF2B5EF4-FFF2-40B4-BE49-F238E27FC236}">
                <a16:creationId xmlns:a16="http://schemas.microsoft.com/office/drawing/2014/main" id="{F2BF054B-07BC-9E45-B858-AC013D565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509588"/>
            <a:ext cx="1223963" cy="5032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3" name="object 4">
            <a:extLst>
              <a:ext uri="{FF2B5EF4-FFF2-40B4-BE49-F238E27FC236}">
                <a16:creationId xmlns:a16="http://schemas.microsoft.com/office/drawing/2014/main" id="{93ED49CF-51AA-2F4D-B23B-335C42411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612775"/>
            <a:ext cx="225425" cy="393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4" name="object 5">
            <a:extLst>
              <a:ext uri="{FF2B5EF4-FFF2-40B4-BE49-F238E27FC236}">
                <a16:creationId xmlns:a16="http://schemas.microsoft.com/office/drawing/2014/main" id="{A73ACDCC-9167-6845-8257-4237687AF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1463" y="958850"/>
            <a:ext cx="103187" cy="47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5" name="object 6">
            <a:extLst>
              <a:ext uri="{FF2B5EF4-FFF2-40B4-BE49-F238E27FC236}">
                <a16:creationId xmlns:a16="http://schemas.microsoft.com/office/drawing/2014/main" id="{E89B1FA6-6008-A143-BEA1-5E605F8D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25" y="820738"/>
            <a:ext cx="55563" cy="13811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6" name="object 7">
            <a:extLst>
              <a:ext uri="{FF2B5EF4-FFF2-40B4-BE49-F238E27FC236}">
                <a16:creationId xmlns:a16="http://schemas.microsoft.com/office/drawing/2014/main" id="{119F663A-26AF-EF4C-8431-6EEA9F5A7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612775"/>
            <a:ext cx="114300" cy="3937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7" name="object 8">
            <a:extLst>
              <a:ext uri="{FF2B5EF4-FFF2-40B4-BE49-F238E27FC236}">
                <a16:creationId xmlns:a16="http://schemas.microsoft.com/office/drawing/2014/main" id="{58362EED-0FE8-0340-99AE-DE36B0A73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5" y="606425"/>
            <a:ext cx="1828800" cy="40640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8" name="object 9">
            <a:extLst>
              <a:ext uri="{FF2B5EF4-FFF2-40B4-BE49-F238E27FC236}">
                <a16:creationId xmlns:a16="http://schemas.microsoft.com/office/drawing/2014/main" id="{CF4BCB4F-8778-6F45-92EC-13AA20839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612775"/>
            <a:ext cx="227012" cy="3937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9" name="object 10">
            <a:extLst>
              <a:ext uri="{FF2B5EF4-FFF2-40B4-BE49-F238E27FC236}">
                <a16:creationId xmlns:a16="http://schemas.microsoft.com/office/drawing/2014/main" id="{E0196684-AE8F-E24D-AB8F-52F238EB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854075"/>
            <a:ext cx="276225" cy="333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0" name="object 11">
            <a:extLst>
              <a:ext uri="{FF2B5EF4-FFF2-40B4-BE49-F238E27FC236}">
                <a16:creationId xmlns:a16="http://schemas.microsoft.com/office/drawing/2014/main" id="{BF63BDE3-E4C7-5740-929B-AE78EC3E4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1190625"/>
            <a:ext cx="1616075" cy="4064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6B909254-A1AA-4149-ADE2-846501DE0690}"/>
              </a:ext>
            </a:extLst>
          </p:cNvPr>
          <p:cNvSpPr txBox="1"/>
          <p:nvPr/>
        </p:nvSpPr>
        <p:spPr>
          <a:xfrm>
            <a:off x="690563" y="1811338"/>
            <a:ext cx="7994650" cy="4421187"/>
          </a:xfrm>
          <a:prstGeom prst="rect">
            <a:avLst/>
          </a:prstGeom>
        </p:spPr>
        <p:txBody>
          <a:bodyPr lIns="0" tIns="4064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Opšti opis: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Oligopol je tr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ište velikih firmi</a:t>
            </a:r>
          </a:p>
          <a:p>
            <a:pPr lvl="1" eaLnBrk="1" hangingPunct="1">
              <a:spcBef>
                <a:spcPts val="3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Dominiraju mali broj relativno velikih preduze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</a:t>
            </a:r>
          </a:p>
          <a:p>
            <a:pPr eaLnBrk="1" hangingPunct="1">
              <a:spcBef>
                <a:spcPts val="11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Primjeri iz proizvodnog sektora (SAD):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rafinerije nafte, kompjuterski hardver i softver, hemikalije i plastika</a:t>
            </a:r>
          </a:p>
          <a:p>
            <a:pPr lvl="1" eaLnBrk="1" hangingPunct="1">
              <a:lnSpc>
                <a:spcPts val="1925"/>
              </a:lnSpc>
              <a:spcBef>
                <a:spcPts val="7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prera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ena	hrana,	duvanska	industrija,	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elik,	automobili,	bakar,  bezalkoholna pi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</a:t>
            </a:r>
          </a:p>
          <a:p>
            <a:pPr eaLnBrk="1" hangingPunct="1">
              <a:spcBef>
                <a:spcPts val="11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Primjeri iz uslu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nog sektora: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avio-prevoz</a:t>
            </a:r>
          </a:p>
          <a:p>
            <a:pPr lvl="1" eaLnBrk="1" hangingPunct="1">
              <a:spcBef>
                <a:spcPts val="45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telekomunikacije na dugim relacijama</a:t>
            </a:r>
          </a:p>
          <a:p>
            <a:pPr lvl="1" eaLnBrk="1" hangingPunct="1">
              <a:spcBef>
                <a:spcPts val="3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pristup internet</a:t>
            </a:r>
          </a:p>
          <a:p>
            <a:pPr eaLnBrk="1" hangingPunct="1">
              <a:lnSpc>
                <a:spcPts val="2175"/>
              </a:lnSpc>
              <a:spcBef>
                <a:spcPts val="14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Oligopol firme 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esto se nalaze na listama najve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ih kompanija po  ukupnom prihodu (Fortune 500, BusinessWeek Global 100)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bject 2">
            <a:extLst>
              <a:ext uri="{FF2B5EF4-FFF2-40B4-BE49-F238E27FC236}">
                <a16:creationId xmlns:a16="http://schemas.microsoft.com/office/drawing/2014/main" id="{8B251CBE-A30C-164F-91C0-F41A37FDC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046163"/>
            <a:ext cx="1217613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8744FBF-23B7-EC49-BEFF-2234D9D9BADB}"/>
              </a:ext>
            </a:extLst>
          </p:cNvPr>
          <p:cNvSpPr txBox="1"/>
          <p:nvPr/>
        </p:nvSpPr>
        <p:spPr>
          <a:xfrm>
            <a:off x="765175" y="1976438"/>
            <a:ext cx="7378700" cy="2736850"/>
          </a:xfrm>
          <a:prstGeom prst="rect">
            <a:avLst/>
          </a:prstGeom>
        </p:spPr>
        <p:txBody>
          <a:bodyPr lIns="0" tIns="15240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62013" indent="-4572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Profit (oznaka pf) – razlika izme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 TR i TC, odnosno pf=TR-TC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1900"/>
              </a:lnSpc>
              <a:spcBef>
                <a:spcPts val="12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Ekonomski profit 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= Т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 –TC=ukupni prihodi i ukupni ekonomski  troškovi=ukupni prihodi – eksplicitni troškovi 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–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implicitni troškovi</a:t>
            </a:r>
          </a:p>
          <a:p>
            <a:pPr eaLnBrk="1" hangingPunct="1">
              <a:spcBef>
                <a:spcPts val="9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ostvaruje:</a:t>
            </a: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Tx/>
              <a:buAutoNum type="arabicPeriod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Dobit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pf&gt;0, odnosno TR&gt;TC</a:t>
            </a:r>
          </a:p>
          <a:p>
            <a:pPr lvl="1" eaLnBrk="1" hangingPunct="1">
              <a:spcBef>
                <a:spcPts val="438"/>
              </a:spcBef>
              <a:buClr>
                <a:srgbClr val="9E3611"/>
              </a:buClr>
              <a:buSzPct val="83000"/>
              <a:buFontTx/>
              <a:buAutoNum type="arabicPeriod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Gubitak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pf&lt;0, odnosno TR&lt;TC</a:t>
            </a:r>
          </a:p>
          <a:p>
            <a:pPr lvl="1" eaLnBrk="1" hangingPunct="1">
              <a:lnSpc>
                <a:spcPts val="1988"/>
              </a:lnSpc>
              <a:spcBef>
                <a:spcPts val="538"/>
              </a:spcBef>
              <a:buClr>
                <a:srgbClr val="9E3611"/>
              </a:buClr>
              <a:buSzPct val="83000"/>
              <a:buFontTx/>
              <a:buAutoNum type="arabicPeriod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Nulti profit (tzv. ta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 pokri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ili prag ekonomi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nosti)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pf=0,  odnosno TR=TC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object 2">
            <a:extLst>
              <a:ext uri="{FF2B5EF4-FFF2-40B4-BE49-F238E27FC236}">
                <a16:creationId xmlns:a16="http://schemas.microsoft.com/office/drawing/2014/main" id="{654246B2-221E-7B44-BA36-5A176685C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046163"/>
            <a:ext cx="1217613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7B69DBD-2C0D-7641-A4B5-CAD88B1E5584}"/>
              </a:ext>
            </a:extLst>
          </p:cNvPr>
          <p:cNvSpPr txBox="1"/>
          <p:nvPr/>
        </p:nvSpPr>
        <p:spPr>
          <a:xfrm>
            <a:off x="765175" y="2101850"/>
            <a:ext cx="7613650" cy="4394200"/>
          </a:xfrm>
          <a:prstGeom prst="rect">
            <a:avLst/>
          </a:prstGeom>
        </p:spPr>
        <p:txBody>
          <a:bodyPr lIns="0" tIns="6350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8313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2500"/>
              </a:lnSpc>
              <a:spcBef>
                <a:spcPts val="5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Usmjerenost na sagledavanje odnosa cijene i troškova  kako bi se dobili na odgovori na sljedeća pitanja:</a:t>
            </a:r>
          </a:p>
          <a:p>
            <a:pPr lvl="1" eaLnBrk="1" hangingPunct="1">
              <a:lnSpc>
                <a:spcPts val="2625"/>
              </a:lnSpc>
              <a:spcBef>
                <a:spcPts val="4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>
                <a:solidFill>
                  <a:srgbClr val="C00000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Da li preduzeće treba da proizvodi ili da prestane  sa radom?</a:t>
            </a:r>
            <a:endParaRPr lang="en-US" altLang="en-US" sz="2400"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lvl="1" eaLnBrk="1" hangingPunct="1">
              <a:lnSpc>
                <a:spcPts val="2588"/>
              </a:lnSpc>
              <a:spcBef>
                <a:spcPts val="58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>
                <a:solidFill>
                  <a:srgbClr val="C00000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Ako	preduzeće	proizvodi,	koji	je	optimalni	nivo  proizvodnje?</a:t>
            </a:r>
            <a:endParaRPr lang="en-US" altLang="en-US" sz="2400"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lvl="1" eaLnBrk="1" hangingPunct="1">
              <a:spcBef>
                <a:spcPts val="3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>
                <a:solidFill>
                  <a:srgbClr val="C00000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Koji je optimalni nivo zaposlenosti inputa?</a:t>
            </a:r>
            <a:endParaRPr lang="en-US" altLang="en-US" sz="2400"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13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Budući da preduzeće prihvata cijene (posluje na  savršeno konkurentnom tržištu), ono ne donosi  odluke koje se tiču nivoa cijene nego odluke o  optimalnom obimu proizvodnje radi maksimizacije  profita.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object 2">
            <a:extLst>
              <a:ext uri="{FF2B5EF4-FFF2-40B4-BE49-F238E27FC236}">
                <a16:creationId xmlns:a16="http://schemas.microsoft.com/office/drawing/2014/main" id="{E5248143-1438-9C43-9409-59CB8AB57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868363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4" name="object 3">
            <a:extLst>
              <a:ext uri="{FF2B5EF4-FFF2-40B4-BE49-F238E27FC236}">
                <a16:creationId xmlns:a16="http://schemas.microsoft.com/office/drawing/2014/main" id="{ED6E59EC-A030-D34E-9AE1-CF9E29CB2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801688"/>
            <a:ext cx="309562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5" name="object 4">
            <a:extLst>
              <a:ext uri="{FF2B5EF4-FFF2-40B4-BE49-F238E27FC236}">
                <a16:creationId xmlns:a16="http://schemas.microsoft.com/office/drawing/2014/main" id="{DDBF2C8B-8803-DC42-AA3F-D1AE71290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765175"/>
            <a:ext cx="1173162" cy="4857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6" name="object 5">
            <a:extLst>
              <a:ext uri="{FF2B5EF4-FFF2-40B4-BE49-F238E27FC236}">
                <a16:creationId xmlns:a16="http://schemas.microsoft.com/office/drawing/2014/main" id="{501A0D65-C7AC-D142-A170-3173D00EA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758825"/>
            <a:ext cx="2044700" cy="9890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7" name="object 6">
            <a:extLst>
              <a:ext uri="{FF2B5EF4-FFF2-40B4-BE49-F238E27FC236}">
                <a16:creationId xmlns:a16="http://schemas.microsoft.com/office/drawing/2014/main" id="{7C96A285-6EBE-894E-AB11-A41BDEA59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765175"/>
            <a:ext cx="115888" cy="39211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8" name="object 7">
            <a:extLst>
              <a:ext uri="{FF2B5EF4-FFF2-40B4-BE49-F238E27FC236}">
                <a16:creationId xmlns:a16="http://schemas.microsoft.com/office/drawing/2014/main" id="{3E63DC01-EFD6-4E47-AB08-33185B75C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25" y="758825"/>
            <a:ext cx="1120775" cy="4048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9" name="object 8">
            <a:extLst>
              <a:ext uri="{FF2B5EF4-FFF2-40B4-BE49-F238E27FC236}">
                <a16:creationId xmlns:a16="http://schemas.microsoft.com/office/drawing/2014/main" id="{68ED10D1-9504-3448-89D1-A06E29995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343025"/>
            <a:ext cx="2247900" cy="4921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0" name="object 9">
            <a:extLst>
              <a:ext uri="{FF2B5EF4-FFF2-40B4-BE49-F238E27FC236}">
                <a16:creationId xmlns:a16="http://schemas.microsoft.com/office/drawing/2014/main" id="{EA9505A0-186D-064A-8DCB-9F5DE0E08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563" y="1589088"/>
            <a:ext cx="276225" cy="34925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1" name="object 10">
            <a:extLst>
              <a:ext uri="{FF2B5EF4-FFF2-40B4-BE49-F238E27FC236}">
                <a16:creationId xmlns:a16="http://schemas.microsoft.com/office/drawing/2014/main" id="{66AC1947-3D1F-5643-97D6-2522064DC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663" y="1343025"/>
            <a:ext cx="2608262" cy="49212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73F77DE-9E22-5449-B26B-5CD17035173F}"/>
              </a:ext>
            </a:extLst>
          </p:cNvPr>
          <p:cNvSpPr txBox="1"/>
          <p:nvPr/>
        </p:nvSpPr>
        <p:spPr>
          <a:xfrm>
            <a:off x="765175" y="2101850"/>
            <a:ext cx="7613650" cy="3317875"/>
          </a:xfrm>
          <a:prstGeom prst="rect">
            <a:avLst/>
          </a:prstGeom>
        </p:spPr>
        <p:txBody>
          <a:bodyPr lIns="0" tIns="4762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4572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3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Klju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 pretpostavke koje se koriste pri analizi  odluke preduze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o obimu proizvodnje u savršenoj  konkurenciji:</a:t>
            </a:r>
          </a:p>
          <a:p>
            <a:pPr lvl="1" eaLnBrk="1" hangingPunct="1">
              <a:lnSpc>
                <a:spcPts val="2400"/>
              </a:lnSpc>
              <a:spcBef>
                <a:spcPts val="388"/>
              </a:spcBef>
              <a:buClr>
                <a:srgbClr val="9E3611"/>
              </a:buClr>
              <a:buSzPct val="86000"/>
              <a:buFontTx/>
              <a:buAutoNum type="arabicPeriod"/>
            </a:pPr>
            <a:r>
              <a:rPr lang="en-US" altLang="en-US" sz="2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Preduze</a:t>
            </a:r>
            <a:r>
              <a:rPr lang="en-US" altLang="en-US" sz="2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posluje u savršeno konkurentnom tr</a:t>
            </a:r>
            <a:r>
              <a:rPr lang="en-US" altLang="en-US" sz="2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ištu -  prihvatilac cijene</a:t>
            </a:r>
          </a:p>
          <a:p>
            <a:pPr lvl="1" eaLnBrk="1" hangingPunct="1">
              <a:spcBef>
                <a:spcPts val="325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pravi razliku izme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 kratkog i dugog roka</a:t>
            </a:r>
          </a:p>
          <a:p>
            <a:pPr lvl="1" eaLnBrk="1" hangingPunct="1">
              <a:lnSpc>
                <a:spcPts val="2088"/>
              </a:lnSpc>
              <a:spcBef>
                <a:spcPts val="738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Cilj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- maksimizacija profita u kratkom roku. Ako  ne mo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ostvariti profit - minimizacija gubitka</a:t>
            </a:r>
          </a:p>
          <a:p>
            <a:pPr lvl="1" eaLnBrk="1" hangingPunct="1">
              <a:lnSpc>
                <a:spcPts val="2213"/>
              </a:lnSpc>
              <a:spcBef>
                <a:spcPts val="625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uklju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uje svoju alternativnu cijenu poslovanja  na odre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enom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ištu kao dio ukupnog troška proizvodnje.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>
            <a:extLst>
              <a:ext uri="{FF2B5EF4-FFF2-40B4-BE49-F238E27FC236}">
                <a16:creationId xmlns:a16="http://schemas.microsoft.com/office/drawing/2014/main" id="{8F03B250-9461-C845-95DE-0ADDB80DA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868363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58" name="object 3">
            <a:extLst>
              <a:ext uri="{FF2B5EF4-FFF2-40B4-BE49-F238E27FC236}">
                <a16:creationId xmlns:a16="http://schemas.microsoft.com/office/drawing/2014/main" id="{559A7DE5-03C2-9D4A-A192-E83B6C4F9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801688"/>
            <a:ext cx="309562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59" name="object 4">
            <a:extLst>
              <a:ext uri="{FF2B5EF4-FFF2-40B4-BE49-F238E27FC236}">
                <a16:creationId xmlns:a16="http://schemas.microsoft.com/office/drawing/2014/main" id="{4A683E84-A500-F14F-AF8F-652060FD2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765175"/>
            <a:ext cx="1173162" cy="4857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0" name="object 5">
            <a:extLst>
              <a:ext uri="{FF2B5EF4-FFF2-40B4-BE49-F238E27FC236}">
                <a16:creationId xmlns:a16="http://schemas.microsoft.com/office/drawing/2014/main" id="{09AFEFEA-B84D-224F-93CE-DA7F2B144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758825"/>
            <a:ext cx="2044700" cy="9890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object 6">
            <a:extLst>
              <a:ext uri="{FF2B5EF4-FFF2-40B4-BE49-F238E27FC236}">
                <a16:creationId xmlns:a16="http://schemas.microsoft.com/office/drawing/2014/main" id="{46B32DB7-A670-2D4C-AA72-EDCB84FF9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765175"/>
            <a:ext cx="115888" cy="39211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2" name="object 7">
            <a:extLst>
              <a:ext uri="{FF2B5EF4-FFF2-40B4-BE49-F238E27FC236}">
                <a16:creationId xmlns:a16="http://schemas.microsoft.com/office/drawing/2014/main" id="{9E6C8455-E559-5349-A50E-09436B5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25" y="758825"/>
            <a:ext cx="1120775" cy="4048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3" name="object 8">
            <a:extLst>
              <a:ext uri="{FF2B5EF4-FFF2-40B4-BE49-F238E27FC236}">
                <a16:creationId xmlns:a16="http://schemas.microsoft.com/office/drawing/2014/main" id="{A900196F-8D43-A14C-8C9B-B3C3DD649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343025"/>
            <a:ext cx="2247900" cy="4921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4" name="object 9">
            <a:extLst>
              <a:ext uri="{FF2B5EF4-FFF2-40B4-BE49-F238E27FC236}">
                <a16:creationId xmlns:a16="http://schemas.microsoft.com/office/drawing/2014/main" id="{B64DA8CF-2687-F143-A46C-3A6199815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563" y="1589088"/>
            <a:ext cx="276225" cy="34925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5" name="object 10">
            <a:extLst>
              <a:ext uri="{FF2B5EF4-FFF2-40B4-BE49-F238E27FC236}">
                <a16:creationId xmlns:a16="http://schemas.microsoft.com/office/drawing/2014/main" id="{E3894313-9E71-714B-88B2-B5111E2DB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663" y="1343025"/>
            <a:ext cx="2608262" cy="49212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6A93047-2B2D-044E-8FDC-5FA6253D8A3B}"/>
              </a:ext>
            </a:extLst>
          </p:cNvPr>
          <p:cNvSpPr txBox="1"/>
          <p:nvPr/>
        </p:nvSpPr>
        <p:spPr>
          <a:xfrm>
            <a:off x="765175" y="2116138"/>
            <a:ext cx="7613650" cy="2830512"/>
          </a:xfrm>
          <a:prstGeom prst="rect">
            <a:avLst/>
          </a:prstGeom>
        </p:spPr>
        <p:txBody>
          <a:bodyPr lIns="0" tIns="43180" rIns="0" bIns="0">
            <a:spAutoFit/>
          </a:bodyPr>
          <a:lstStyle>
            <a:lvl1pPr marL="193675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33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Za ekonomsku analizu odluka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o obimu proizvodnje i  cijeni da bi dala jedinstveno rješenje,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mora imati  </a:t>
            </a:r>
            <a:r>
              <a:rPr lang="en-US" altLang="en-US" sz="20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jedan jasno definisan cilj 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– maksimizacija profita u kratkom  roku</a:t>
            </a:r>
          </a:p>
          <a:p>
            <a:pPr algn="just" eaLnBrk="1" hangingPunct="1">
              <a:lnSpc>
                <a:spcPts val="2213"/>
              </a:lnSpc>
              <a:spcBef>
                <a:spcPts val="113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Uklju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ivanje oportunitentnog troška u strukturu troškova 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je klju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 za ovaj model donošenja odluka.</a:t>
            </a:r>
          </a:p>
          <a:p>
            <a:pPr algn="just" eaLnBrk="1" hangingPunct="1">
              <a:lnSpc>
                <a:spcPct val="92000"/>
              </a:lnSpc>
              <a:spcBef>
                <a:spcPts val="10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/>
              <a:t>	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mora provjeriti da li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cijena omogu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ava  ostvarenje prihoda - pokri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ne samo stvarnih troškova, ve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 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  troškove propuštenih alternativnih aktivnosti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object 2">
            <a:extLst>
              <a:ext uri="{FF2B5EF4-FFF2-40B4-BE49-F238E27FC236}">
                <a16:creationId xmlns:a16="http://schemas.microsoft.com/office/drawing/2014/main" id="{9F00BECE-0D67-6C45-807C-CE486CC80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8" y="515938"/>
            <a:ext cx="868362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2" name="object 3">
            <a:extLst>
              <a:ext uri="{FF2B5EF4-FFF2-40B4-BE49-F238E27FC236}">
                <a16:creationId xmlns:a16="http://schemas.microsoft.com/office/drawing/2014/main" id="{943052E8-2399-8C48-87A8-120431845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4163" y="560388"/>
            <a:ext cx="311150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3" name="object 4">
            <a:extLst>
              <a:ext uri="{FF2B5EF4-FFF2-40B4-BE49-F238E27FC236}">
                <a16:creationId xmlns:a16="http://schemas.microsoft.com/office/drawing/2014/main" id="{97F52F53-74D0-174D-A383-9B0748B95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22288"/>
            <a:ext cx="1173163" cy="4857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4" name="object 5">
            <a:extLst>
              <a:ext uri="{FF2B5EF4-FFF2-40B4-BE49-F238E27FC236}">
                <a16:creationId xmlns:a16="http://schemas.microsoft.com/office/drawing/2014/main" id="{E459333F-FA9B-C248-BD38-6832600A6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8" y="515938"/>
            <a:ext cx="2043112" cy="9906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5" name="object 6">
            <a:extLst>
              <a:ext uri="{FF2B5EF4-FFF2-40B4-BE49-F238E27FC236}">
                <a16:creationId xmlns:a16="http://schemas.microsoft.com/office/drawing/2014/main" id="{D1A39429-EC7C-0F40-B0D8-808D3946E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522288"/>
            <a:ext cx="114300" cy="3937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6" name="object 7">
            <a:extLst>
              <a:ext uri="{FF2B5EF4-FFF2-40B4-BE49-F238E27FC236}">
                <a16:creationId xmlns:a16="http://schemas.microsoft.com/office/drawing/2014/main" id="{06BFEDF9-45E0-4B48-9970-C44BB8633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38" y="515938"/>
            <a:ext cx="1119187" cy="4064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7" name="object 8">
            <a:extLst>
              <a:ext uri="{FF2B5EF4-FFF2-40B4-BE49-F238E27FC236}">
                <a16:creationId xmlns:a16="http://schemas.microsoft.com/office/drawing/2014/main" id="{5700007B-EFD6-9A41-8776-3E88FFFE0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1100138"/>
            <a:ext cx="2249488" cy="4921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8" name="object 9">
            <a:extLst>
              <a:ext uri="{FF2B5EF4-FFF2-40B4-BE49-F238E27FC236}">
                <a16:creationId xmlns:a16="http://schemas.microsoft.com/office/drawing/2014/main" id="{4F3E3EAB-5746-F74D-899E-093649B52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47788"/>
            <a:ext cx="276225" cy="33337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9" name="object 10">
            <a:extLst>
              <a:ext uri="{FF2B5EF4-FFF2-40B4-BE49-F238E27FC236}">
                <a16:creationId xmlns:a16="http://schemas.microsoft.com/office/drawing/2014/main" id="{C1EFBCBA-C3E8-5548-8288-881BDB982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75" y="1100138"/>
            <a:ext cx="2606675" cy="49212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77DE6E3-D514-2043-A6DB-17FB33DFCF40}"/>
              </a:ext>
            </a:extLst>
          </p:cNvPr>
          <p:cNvSpPr txBox="1"/>
          <p:nvPr/>
        </p:nvSpPr>
        <p:spPr>
          <a:xfrm>
            <a:off x="465138" y="1695450"/>
            <a:ext cx="8059737" cy="1422400"/>
          </a:xfrm>
          <a:prstGeom prst="rect">
            <a:avLst/>
          </a:prstGeom>
        </p:spPr>
        <p:txBody>
          <a:bodyPr lIns="0" tIns="44450" rIns="0" bIns="0">
            <a:spAutoFit/>
          </a:bodyPr>
          <a:lstStyle>
            <a:lvl1pPr marL="193675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3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Primjer - Pretpostavimo da menad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erka prodavnice „stop and  shop“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eli imati i voditi vlastitu prodavnicu. Ona zna da 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morati  napustiti svoj posao i koristiti </a:t>
            </a:r>
            <a:r>
              <a:rPr lang="en-US" altLang="en-US" sz="20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50.000 n.j. svoje ušte</a:t>
            </a:r>
            <a:r>
              <a:rPr lang="en-US" altLang="en-US" sz="20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evine  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(trenutno investirane i donose 10% povrata). Projekcija troškova za  prvu godinu poslovanja: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9A25F3E-0109-C341-9C73-1AFCD1A6F6D8}"/>
              </a:ext>
            </a:extLst>
          </p:cNvPr>
          <p:cNvSpPr txBox="1"/>
          <p:nvPr/>
        </p:nvSpPr>
        <p:spPr>
          <a:xfrm>
            <a:off x="465138" y="5962650"/>
            <a:ext cx="7797800" cy="3302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Radi jednostavnosti obra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una, amortizacija i porezi nisu uklju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eni</a:t>
            </a:r>
          </a:p>
        </p:txBody>
      </p:sp>
      <p:graphicFrame>
        <p:nvGraphicFramePr>
          <p:cNvPr id="13" name="object 13">
            <a:extLst>
              <a:ext uri="{FF2B5EF4-FFF2-40B4-BE49-F238E27FC236}">
                <a16:creationId xmlns:a16="http://schemas.microsoft.com/office/drawing/2014/main" id="{5B48B2EB-0CF0-B340-8B65-0F46E01450D2}"/>
              </a:ext>
            </a:extLst>
          </p:cNvPr>
          <p:cNvGraphicFramePr>
            <a:graphicFrameLocks noGrp="1"/>
          </p:cNvGraphicFramePr>
          <p:nvPr/>
        </p:nvGraphicFramePr>
        <p:xfrm>
          <a:off x="1093788" y="3213100"/>
          <a:ext cx="7197725" cy="2690813"/>
        </p:xfrm>
        <a:graphic>
          <a:graphicData uri="http://schemas.openxmlformats.org/drawingml/2006/table">
            <a:tbl>
              <a:tblPr/>
              <a:tblGrid>
                <a:gridCol w="4564062">
                  <a:extLst>
                    <a:ext uri="{9D8B030D-6E8A-4147-A177-3AD203B41FA5}">
                      <a16:colId xmlns:a16="http://schemas.microsoft.com/office/drawing/2014/main" val="1275565065"/>
                    </a:ext>
                  </a:extLst>
                </a:gridCol>
                <a:gridCol w="2633663">
                  <a:extLst>
                    <a:ext uri="{9D8B030D-6E8A-4147-A177-3AD203B41FA5}">
                      <a16:colId xmlns:a16="http://schemas.microsoft.com/office/drawing/2014/main" val="891019445"/>
                    </a:ext>
                  </a:extLst>
                </a:gridCol>
              </a:tblGrid>
              <a:tr h="33178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Stavka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3365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Iznos (n.j.)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3365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5122827"/>
                  </a:ext>
                </a:extLst>
              </a:tr>
              <a:tr h="33496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Trošak prodatih dobara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300.000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134087"/>
                  </a:ext>
                </a:extLst>
              </a:tr>
              <a:tr h="33496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Opšti i administrativni troškovi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150.000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825301"/>
                  </a:ext>
                </a:extLst>
              </a:tr>
              <a:tr h="33496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Ukupni ra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č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unovodstveni trošak</a:t>
                      </a:r>
                    </a:p>
                  </a:txBody>
                  <a:tcPr marL="0" marR="0" marT="374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450.000</a:t>
                      </a:r>
                    </a:p>
                  </a:txBody>
                  <a:tcPr marL="0" marR="0" marT="374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247267"/>
                  </a:ext>
                </a:extLst>
              </a:tr>
              <a:tr h="336550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Propuštena plata kao menad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er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45.000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785273"/>
                  </a:ext>
                </a:extLst>
              </a:tr>
              <a:tr h="33496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Propušteni povrat od investicija (10%)</a:t>
                      </a:r>
                    </a:p>
                  </a:txBody>
                  <a:tcPr marL="0" marR="0" marT="361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5.000</a:t>
                      </a:r>
                    </a:p>
                  </a:txBody>
                  <a:tcPr marL="0" marR="0" marT="361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169094"/>
                  </a:ext>
                </a:extLst>
              </a:tr>
              <a:tr h="336550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Ukupni oportunitetni trošak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50.000</a:t>
                      </a:r>
                    </a:p>
                  </a:txBody>
                  <a:tcPr marL="0" marR="0" marT="3683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081730"/>
                  </a:ext>
                </a:extLst>
              </a:tr>
              <a:tr h="3460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Ukupni ekonomski trošak (ra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č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. + oport. trošak)</a:t>
                      </a: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09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09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500.000</a:t>
                      </a: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309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object 2">
            <a:extLst>
              <a:ext uri="{FF2B5EF4-FFF2-40B4-BE49-F238E27FC236}">
                <a16:creationId xmlns:a16="http://schemas.microsoft.com/office/drawing/2014/main" id="{656AF94A-8B9F-4D43-98E8-331BD19B9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8" y="515938"/>
            <a:ext cx="868362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6" name="object 3">
            <a:extLst>
              <a:ext uri="{FF2B5EF4-FFF2-40B4-BE49-F238E27FC236}">
                <a16:creationId xmlns:a16="http://schemas.microsoft.com/office/drawing/2014/main" id="{3DACC159-BF36-C949-9BE9-7989BA7E1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4163" y="560388"/>
            <a:ext cx="311150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7" name="object 4">
            <a:extLst>
              <a:ext uri="{FF2B5EF4-FFF2-40B4-BE49-F238E27FC236}">
                <a16:creationId xmlns:a16="http://schemas.microsoft.com/office/drawing/2014/main" id="{5DF7A2EB-C775-2647-8A4C-C4E670E74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22288"/>
            <a:ext cx="1173163" cy="4857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8" name="object 5">
            <a:extLst>
              <a:ext uri="{FF2B5EF4-FFF2-40B4-BE49-F238E27FC236}">
                <a16:creationId xmlns:a16="http://schemas.microsoft.com/office/drawing/2014/main" id="{B8472337-6897-DA45-8CA9-795F9C449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8" y="515938"/>
            <a:ext cx="2043112" cy="9906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object 6">
            <a:extLst>
              <a:ext uri="{FF2B5EF4-FFF2-40B4-BE49-F238E27FC236}">
                <a16:creationId xmlns:a16="http://schemas.microsoft.com/office/drawing/2014/main" id="{9C476BDD-5294-B44A-8EA9-606EC5D71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522288"/>
            <a:ext cx="114300" cy="3937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0" name="object 7">
            <a:extLst>
              <a:ext uri="{FF2B5EF4-FFF2-40B4-BE49-F238E27FC236}">
                <a16:creationId xmlns:a16="http://schemas.microsoft.com/office/drawing/2014/main" id="{BA54CFD0-43AF-F243-A3CE-1FC86D0E7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38" y="515938"/>
            <a:ext cx="1119187" cy="4064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1" name="object 8">
            <a:extLst>
              <a:ext uri="{FF2B5EF4-FFF2-40B4-BE49-F238E27FC236}">
                <a16:creationId xmlns:a16="http://schemas.microsoft.com/office/drawing/2014/main" id="{85D95124-D298-174F-8EE7-4AE53C2FD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1100138"/>
            <a:ext cx="2249488" cy="4921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2" name="object 9">
            <a:extLst>
              <a:ext uri="{FF2B5EF4-FFF2-40B4-BE49-F238E27FC236}">
                <a16:creationId xmlns:a16="http://schemas.microsoft.com/office/drawing/2014/main" id="{9B03D14B-A7B3-2540-AD54-62F53E794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47788"/>
            <a:ext cx="276225" cy="33337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3" name="object 10">
            <a:extLst>
              <a:ext uri="{FF2B5EF4-FFF2-40B4-BE49-F238E27FC236}">
                <a16:creationId xmlns:a16="http://schemas.microsoft.com/office/drawing/2014/main" id="{D3221257-FF60-BA46-8EED-B4C6A1E2D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75" y="1100138"/>
            <a:ext cx="2606675" cy="49212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4" name="object 11">
            <a:extLst>
              <a:ext uri="{FF2B5EF4-FFF2-40B4-BE49-F238E27FC236}">
                <a16:creationId xmlns:a16="http://schemas.microsoft.com/office/drawing/2014/main" id="{14FBC2D2-E775-9940-BA77-F490C7873623}"/>
              </a:ext>
            </a:extLst>
          </p:cNvPr>
          <p:cNvSpPr>
            <a:spLocks/>
          </p:cNvSpPr>
          <p:nvPr/>
        </p:nvSpPr>
        <p:spPr bwMode="auto">
          <a:xfrm>
            <a:off x="468313" y="1989138"/>
            <a:ext cx="7845425" cy="0"/>
          </a:xfrm>
          <a:custGeom>
            <a:avLst/>
            <a:gdLst>
              <a:gd name="T0" fmla="*/ 0 w 7844790"/>
              <a:gd name="T1" fmla="*/ 7844598 w 784479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844790">
                <a:moveTo>
                  <a:pt x="0" y="0"/>
                </a:moveTo>
                <a:lnTo>
                  <a:pt x="7844598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515" name="object 12">
            <a:extLst>
              <a:ext uri="{FF2B5EF4-FFF2-40B4-BE49-F238E27FC236}">
                <a16:creationId xmlns:a16="http://schemas.microsoft.com/office/drawing/2014/main" id="{A7983C1E-A7ED-E143-AD41-5D26321C875F}"/>
              </a:ext>
            </a:extLst>
          </p:cNvPr>
          <p:cNvSpPr>
            <a:spLocks/>
          </p:cNvSpPr>
          <p:nvPr/>
        </p:nvSpPr>
        <p:spPr bwMode="auto">
          <a:xfrm>
            <a:off x="468313" y="6019800"/>
            <a:ext cx="7845425" cy="0"/>
          </a:xfrm>
          <a:custGeom>
            <a:avLst/>
            <a:gdLst>
              <a:gd name="T0" fmla="*/ 0 w 7844790"/>
              <a:gd name="T1" fmla="*/ 7844598 w 784479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844790">
                <a:moveTo>
                  <a:pt x="0" y="0"/>
                </a:moveTo>
                <a:lnTo>
                  <a:pt x="7844598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EADA5E1-6ED3-2D4F-B920-5960D470C25D}"/>
              </a:ext>
            </a:extLst>
          </p:cNvPr>
          <p:cNvSpPr txBox="1"/>
          <p:nvPr/>
        </p:nvSpPr>
        <p:spPr>
          <a:xfrm>
            <a:off x="7027863" y="2921000"/>
            <a:ext cx="1212850" cy="6350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90538" algn="l"/>
                <a:tab pos="10461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1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.	profit	od</a:t>
            </a: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50.000 </a:t>
            </a:r>
            <a:r>
              <a:rPr lang="en-US" altLang="en-US" sz="1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</a:t>
            </a: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.j. jednak je  oport.	trošku	od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50.000 n.j</a:t>
            </a:r>
            <a:r>
              <a:rPr lang="en-US" altLang="en-US" sz="1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.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1440539-53A6-9348-9365-C6A3A56CE08D}"/>
              </a:ext>
            </a:extLst>
          </p:cNvPr>
          <p:cNvSpPr txBox="1"/>
          <p:nvPr/>
        </p:nvSpPr>
        <p:spPr>
          <a:xfrm>
            <a:off x="7027863" y="3965575"/>
            <a:ext cx="1209675" cy="6350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1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.	profit	od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100.000 n.j. prelazi  oport.	trošak	od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50.000 n.j.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AD66FBA3-EC60-704B-A97A-5B0AC0B3D23E}"/>
              </a:ext>
            </a:extLst>
          </p:cNvPr>
          <p:cNvGraphicFramePr>
            <a:graphicFrameLocks noGrp="1"/>
          </p:cNvGraphicFramePr>
          <p:nvPr/>
        </p:nvGraphicFramePr>
        <p:xfrm>
          <a:off x="528638" y="2190750"/>
          <a:ext cx="6126162" cy="3328988"/>
        </p:xfrm>
        <a:graphic>
          <a:graphicData uri="http://schemas.openxmlformats.org/drawingml/2006/table">
            <a:tbl>
              <a:tblPr/>
              <a:tblGrid>
                <a:gridCol w="1552575">
                  <a:extLst>
                    <a:ext uri="{9D8B030D-6E8A-4147-A177-3AD203B41FA5}">
                      <a16:colId xmlns:a16="http://schemas.microsoft.com/office/drawing/2014/main" val="792289640"/>
                    </a:ext>
                  </a:extLst>
                </a:gridCol>
                <a:gridCol w="1757362">
                  <a:extLst>
                    <a:ext uri="{9D8B030D-6E8A-4147-A177-3AD203B41FA5}">
                      <a16:colId xmlns:a16="http://schemas.microsoft.com/office/drawing/2014/main" val="164154612"/>
                    </a:ext>
                  </a:extLst>
                </a:gridCol>
                <a:gridCol w="931863">
                  <a:extLst>
                    <a:ext uri="{9D8B030D-6E8A-4147-A177-3AD203B41FA5}">
                      <a16:colId xmlns:a16="http://schemas.microsoft.com/office/drawing/2014/main" val="4249445898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972604560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1595032626"/>
                    </a:ext>
                  </a:extLst>
                </a:gridCol>
              </a:tblGrid>
              <a:tr h="247650">
                <a:tc gridSpan="3"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685925" algn="l"/>
                          <a:tab pos="3341688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ts val="975"/>
                        </a:lnSpc>
                        <a:spcBef>
                          <a:spcPts val="8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85925" algn="l"/>
                          <a:tab pos="3341688" algn="l"/>
                        </a:tabLst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Pretpostavka	</a:t>
                      </a: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Vrsta profita	</a:t>
                      </a:r>
                      <a:r>
                        <a:rPr kumimoji="0" lang="en-US" altLang="en-US" sz="2400" b="1" i="1" u="none" strike="noStrike" cap="none" normalizeH="0" baseline="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Ra</a:t>
                      </a:r>
                      <a:r>
                        <a:rPr kumimoji="0" lang="en-US" altLang="en-US" sz="2400" b="1" i="0" u="none" strike="noStrike" cap="none" normalizeH="0" baseline="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č</a:t>
                      </a:r>
                      <a:r>
                        <a:rPr kumimoji="0" lang="en-US" altLang="en-US" sz="2400" b="1" i="1" u="none" strike="noStrike" cap="none" normalizeH="0" baseline="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.</a:t>
                      </a:r>
                      <a:endParaRPr kumimoji="0" lang="en-US" altLang="en-US" sz="2400" b="0" i="0" u="none" strike="noStrike" cap="none" normalizeH="0" baseline="33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117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82563">
                        <a:spcBef>
                          <a:spcPct val="20000"/>
                        </a:spcBef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747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2563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4750" algn="l"/>
                        </a:tabLst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Oport.t	</a:t>
                      </a:r>
                      <a:r>
                        <a:rPr kumimoji="0" lang="en-US" altLang="en-US" sz="2400" b="1" i="1" u="none" strike="noStrike" cap="none" normalizeH="0" baseline="-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Profit</a:t>
                      </a:r>
                      <a:endParaRPr kumimoji="0" lang="en-US" altLang="en-US" sz="2400" b="0" i="0" u="none" strike="noStrike" cap="none" normalizeH="0" baseline="-33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826331"/>
                  </a:ext>
                </a:extLst>
              </a:tr>
              <a:tr h="369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trošak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25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2563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rošak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664892"/>
                  </a:ext>
                </a:extLst>
              </a:tr>
              <a:tr h="890588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ct val="104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Prihod 500.000  n.j.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0223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33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33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Normalni profit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117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450.000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117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25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825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117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349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34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117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914816"/>
                  </a:ext>
                </a:extLst>
              </a:tr>
              <a:tr h="522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Prihod 550.000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Ekonomska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450.000</a:t>
                      </a: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50.000</a:t>
                      </a: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320751"/>
                  </a:ext>
                </a:extLst>
              </a:tr>
              <a:tr h="522288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n.j.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33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3350" marR="0" lvl="0" indent="0" algn="l" defTabSz="914400" rtl="0" eaLnBrk="1" fontAlgn="base" latinLnBrk="0" hangingPunct="1">
                        <a:lnSpc>
                          <a:spcPts val="1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dobit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733443"/>
                  </a:ext>
                </a:extLst>
              </a:tr>
              <a:tr h="522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Prihod 480.000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Ekonomski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450.000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50.000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-20.000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12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354461"/>
                  </a:ext>
                </a:extLst>
              </a:tr>
              <a:tr h="247650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n.j.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33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3350" marR="0" lvl="0" indent="0" algn="l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-BoldItalic"/>
                          <a:ea typeface="Rockwell-BoldItalic"/>
                          <a:cs typeface="Rockwell-BoldItalic"/>
                        </a:rPr>
                        <a:t>gubitak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-BoldItalic"/>
                        <a:ea typeface="Rockwell-BoldItalic"/>
                        <a:cs typeface="Rockwell-BoldItalic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092165"/>
                  </a:ext>
                </a:extLst>
              </a:tr>
            </a:tbl>
          </a:graphicData>
        </a:graphic>
      </p:graphicFrame>
      <p:sp>
        <p:nvSpPr>
          <p:cNvPr id="16" name="object 16">
            <a:extLst>
              <a:ext uri="{FF2B5EF4-FFF2-40B4-BE49-F238E27FC236}">
                <a16:creationId xmlns:a16="http://schemas.microsoft.com/office/drawing/2014/main" id="{1300E919-D89C-0B4F-9830-EC4DC9AA91C9}"/>
              </a:ext>
            </a:extLst>
          </p:cNvPr>
          <p:cNvSpPr txBox="1"/>
          <p:nvPr/>
        </p:nvSpPr>
        <p:spPr>
          <a:xfrm>
            <a:off x="7027863" y="5008563"/>
            <a:ext cx="1209675" cy="6350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92125" algn="l"/>
                <a:tab pos="10477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1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.	profit	od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30.000 n.j. manji je  od  oport.  troška od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  <a:p>
            <a:pPr eaLnBrk="1" hangingPunct="1"/>
            <a:r>
              <a:rPr lang="en-US" altLang="en-US" sz="1000" b="1" i="1">
                <a:latin typeface="Rockwell-BoldItalic"/>
                <a:ea typeface="Rockwell-BoldItalic"/>
                <a:cs typeface="Rockwell-BoldItalic"/>
              </a:rPr>
              <a:t>50.000 n.j.</a:t>
            </a:r>
            <a:endParaRPr lang="en-US" altLang="en-US" sz="1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2FCB3B0-74A6-CD4E-8CD4-8630A1A48A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5175" y="904875"/>
            <a:ext cx="1266825" cy="665163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4200" i="0" spc="-1060" dirty="0">
                <a:latin typeface="Arial"/>
                <a:cs typeface="Arial"/>
              </a:rPr>
              <a:t>P</a:t>
            </a:r>
            <a:r>
              <a:rPr sz="4200" i="0" spc="-1205" dirty="0">
                <a:latin typeface="Arial"/>
                <a:cs typeface="Arial"/>
              </a:rPr>
              <a:t>R</a:t>
            </a:r>
            <a:r>
              <a:rPr sz="4200" i="0" spc="-1080" dirty="0">
                <a:latin typeface="Arial"/>
                <a:cs typeface="Arial"/>
              </a:rPr>
              <a:t>OF</a:t>
            </a:r>
            <a:r>
              <a:rPr sz="4200" i="0" spc="-440" dirty="0">
                <a:latin typeface="Arial"/>
                <a:cs typeface="Arial"/>
              </a:rPr>
              <a:t>I</a:t>
            </a:r>
            <a:r>
              <a:rPr sz="4200" i="0" spc="-775" dirty="0">
                <a:latin typeface="Arial"/>
                <a:cs typeface="Arial"/>
              </a:rPr>
              <a:t>T</a:t>
            </a:r>
            <a:endParaRPr sz="4200">
              <a:latin typeface="Arial"/>
              <a:cs typeface="Arial"/>
            </a:endParaRPr>
          </a:p>
        </p:txBody>
      </p:sp>
      <p:sp>
        <p:nvSpPr>
          <p:cNvPr id="4098" name="object 3">
            <a:extLst>
              <a:ext uri="{FF2B5EF4-FFF2-40B4-BE49-F238E27FC236}">
                <a16:creationId xmlns:a16="http://schemas.microsoft.com/office/drawing/2014/main" id="{4E6C376B-7A3D-724A-B968-8874AE94D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2281238"/>
            <a:ext cx="7553325" cy="29273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object 2">
            <a:extLst>
              <a:ext uri="{FF2B5EF4-FFF2-40B4-BE49-F238E27FC236}">
                <a16:creationId xmlns:a16="http://schemas.microsoft.com/office/drawing/2014/main" id="{D9477335-214A-1044-8C20-17BFD1E7C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046163"/>
            <a:ext cx="1217613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E8BEF59-53DF-0D42-9CC9-50D6A7E6DF5D}"/>
              </a:ext>
            </a:extLst>
          </p:cNvPr>
          <p:cNvSpPr txBox="1"/>
          <p:nvPr/>
        </p:nvSpPr>
        <p:spPr>
          <a:xfrm>
            <a:off x="765175" y="2116138"/>
            <a:ext cx="7396163" cy="1879600"/>
          </a:xfrm>
          <a:prstGeom prst="rect">
            <a:avLst/>
          </a:prstGeom>
        </p:spPr>
        <p:txBody>
          <a:bodyPr lIns="0" tIns="45085" rIns="0" bIns="0">
            <a:spAutoFit/>
          </a:bodyPr>
          <a:lstStyle>
            <a:lvl1pPr marL="469900" indent="-457200"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4699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75"/>
              </a:lnSpc>
              <a:spcBef>
                <a:spcPts val="350"/>
              </a:spcBef>
              <a:buSzPct val="85000"/>
              <a:buFontTx/>
              <a:buAutoNum type="arabicPeriod"/>
            </a:pPr>
            <a:r>
              <a:rPr lang="en-US" altLang="en-US" sz="2000" b="1" i="1">
                <a:solidFill>
                  <a:srgbClr val="9E3611"/>
                </a:solidFill>
                <a:latin typeface="Rockwell-BoldItalic"/>
                <a:ea typeface="Rockwell-BoldItalic"/>
                <a:cs typeface="Rockwell-BoldItalic"/>
              </a:rPr>
              <a:t>Determinisanje optimalnog obima proizvodnje pri kome se  maksimizira profit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875"/>
              </a:spcBef>
              <a:buSzPct val="85000"/>
              <a:buFontTx/>
              <a:buAutoNum type="arabicPeriod"/>
            </a:pPr>
            <a:r>
              <a:rPr lang="en-US" altLang="en-US" sz="2000" b="1" i="1">
                <a:solidFill>
                  <a:srgbClr val="9E3611"/>
                </a:solidFill>
                <a:latin typeface="Rockwell-BoldItalic"/>
                <a:ea typeface="Rockwell-BoldItalic"/>
                <a:cs typeface="Rockwell-BoldItalic"/>
              </a:rPr>
              <a:t>Razmatranje  odluke o maksimizaciji profita u kratkom roku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Razmatranje  odluke o maksimizaciji profita u dugom roku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13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Odre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ivanje koli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ine inputa kako bi se maksimizirao profit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bject 2">
            <a:extLst>
              <a:ext uri="{FF2B5EF4-FFF2-40B4-BE49-F238E27FC236}">
                <a16:creationId xmlns:a16="http://schemas.microsoft.com/office/drawing/2014/main" id="{EA274714-8B44-564B-83ED-5527ED17D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" y="798513"/>
            <a:ext cx="2754313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FAB8904-155A-9940-B1EB-D24CEB562027}"/>
              </a:ext>
            </a:extLst>
          </p:cNvPr>
          <p:cNvSpPr txBox="1"/>
          <p:nvPr/>
        </p:nvSpPr>
        <p:spPr>
          <a:xfrm>
            <a:off x="619125" y="1595438"/>
            <a:ext cx="7446963" cy="2551112"/>
          </a:xfrm>
          <a:prstGeom prst="rect">
            <a:avLst/>
          </a:prstGeom>
        </p:spPr>
        <p:txBody>
          <a:bodyPr lIns="0" tIns="4064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unovodstveni profit= Ukupni prihod - Istorijski troškovi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Zasniva se na prošlim transkcijama i istorijskim troškovima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spcBef>
                <a:spcPts val="3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Pokazuje prinos koji je vlasnik ostvario na ulo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eni kapital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11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Ekonomski profit = Ukupan prihod – Oportunitetni troškovi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lnSpc>
                <a:spcPts val="2025"/>
              </a:lnSpc>
              <a:spcBef>
                <a:spcPts val="38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Ako je prihod manji od oportunitetnih troškova – ulo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eni resursi se  ne nalaze u svojoj najboljoj upotrebi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lnSpc>
                <a:spcPts val="1988"/>
              </a:lnSpc>
              <a:spcBef>
                <a:spcPts val="5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Kada se ulo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eni resursi ne nalaze u upotrebi u kojoj ostvaruju  najve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 efekte ekonomski profit je negativan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3085E5FC-78F4-564B-B19C-5C667D5B37AD}"/>
              </a:ext>
            </a:extLst>
          </p:cNvPr>
          <p:cNvSpPr txBox="1"/>
          <p:nvPr/>
        </p:nvSpPr>
        <p:spPr>
          <a:xfrm>
            <a:off x="619125" y="4225925"/>
            <a:ext cx="2105025" cy="657225"/>
          </a:xfrm>
          <a:prstGeom prst="rect">
            <a:avLst/>
          </a:prstGeom>
        </p:spPr>
        <p:txBody>
          <a:bodyPr lIns="0" tIns="40640" rIns="0" bIns="0">
            <a:spAutoFit/>
          </a:bodyPr>
          <a:lstStyle/>
          <a:p>
            <a:pPr marL="195580" indent="-182880" eaLnBrk="1" fontAlgn="auto" hangingPunct="1">
              <a:spcBef>
                <a:spcPts val="320"/>
              </a:spcBef>
              <a:spcAft>
                <a:spcPts val="0"/>
              </a:spcAft>
              <a:buClr>
                <a:srgbClr val="9E3611"/>
              </a:buClr>
              <a:buSzPct val="85000"/>
              <a:buFont typeface="Wingdings"/>
              <a:buChar char="▪"/>
              <a:tabLst>
                <a:tab pos="195580" algn="l"/>
              </a:tabLst>
              <a:defRPr/>
            </a:pPr>
            <a:r>
              <a:rPr sz="2000" b="1" i="1" spc="-140" dirty="0">
                <a:latin typeface="Rockwell-BoldItalic"/>
                <a:cs typeface="Rockwell-BoldItalic"/>
              </a:rPr>
              <a:t>Normalni</a:t>
            </a:r>
            <a:r>
              <a:rPr sz="2000" b="1" i="1" spc="-145" dirty="0">
                <a:latin typeface="Rockwell-BoldItalic"/>
                <a:cs typeface="Rockwell-BoldItalic"/>
              </a:rPr>
              <a:t> </a:t>
            </a:r>
            <a:r>
              <a:rPr sz="2000" b="1" i="1" spc="-140" dirty="0">
                <a:latin typeface="Rockwell-BoldItalic"/>
                <a:cs typeface="Rockwell-BoldItalic"/>
              </a:rPr>
              <a:t>profit</a:t>
            </a:r>
            <a:endParaRPr sz="2000">
              <a:latin typeface="Rockwell-BoldItalic"/>
              <a:cs typeface="Rockwell-BoldItalic"/>
            </a:endParaRPr>
          </a:p>
          <a:p>
            <a:pPr marL="469900" lvl="1" indent="-182880" eaLnBrk="1" fontAlgn="auto" hangingPunct="1">
              <a:spcBef>
                <a:spcPts val="200"/>
              </a:spcBef>
              <a:spcAft>
                <a:spcPts val="0"/>
              </a:spcAft>
              <a:buClr>
                <a:srgbClr val="9E3611"/>
              </a:buClr>
              <a:buSzPct val="83333"/>
              <a:buFont typeface="Wingdings"/>
              <a:buChar char="▪"/>
              <a:tabLst>
                <a:tab pos="469900" algn="l"/>
              </a:tabLst>
              <a:defRPr/>
            </a:pPr>
            <a:r>
              <a:rPr b="1" i="1" spc="-145" dirty="0">
                <a:latin typeface="Rockwell-BoldItalic"/>
                <a:cs typeface="Rockwell-BoldItalic"/>
              </a:rPr>
              <a:t>Normalni</a:t>
            </a:r>
            <a:r>
              <a:rPr b="1" i="1" spc="-120" dirty="0">
                <a:latin typeface="Rockwell-BoldItalic"/>
                <a:cs typeface="Rockwell-BoldItalic"/>
              </a:rPr>
              <a:t> </a:t>
            </a:r>
            <a:r>
              <a:rPr b="1" i="1" spc="-229" dirty="0">
                <a:latin typeface="Rockwell-BoldItalic"/>
                <a:cs typeface="Rockwell-BoldItalic"/>
              </a:rPr>
              <a:t>profit</a:t>
            </a:r>
            <a:endParaRPr>
              <a:latin typeface="Rockwell-BoldItalic"/>
              <a:cs typeface="Rockwell-BoldItalic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9A2DB4A-9A91-3946-B3A7-D8CCBE147C52}"/>
              </a:ext>
            </a:extLst>
          </p:cNvPr>
          <p:cNvSpPr txBox="1"/>
          <p:nvPr/>
        </p:nvSpPr>
        <p:spPr>
          <a:xfrm>
            <a:off x="2995613" y="4225925"/>
            <a:ext cx="5010150" cy="657225"/>
          </a:xfrm>
          <a:prstGeom prst="rect">
            <a:avLst/>
          </a:prstGeom>
        </p:spPr>
        <p:txBody>
          <a:bodyPr lIns="0" tIns="40640" rIns="0" bIns="0">
            <a:spAutoFit/>
          </a:bodyPr>
          <a:lstStyle/>
          <a:p>
            <a:pPr marL="12700" eaLnBrk="1" fontAlgn="auto" hangingPunct="1">
              <a:spcBef>
                <a:spcPts val="320"/>
              </a:spcBef>
              <a:spcAft>
                <a:spcPts val="0"/>
              </a:spcAft>
              <a:defRPr/>
            </a:pPr>
            <a:r>
              <a:rPr sz="2000" b="1" i="1" spc="-130" dirty="0">
                <a:latin typeface="Rockwell-BoldItalic"/>
                <a:cs typeface="Rockwell-BoldItalic"/>
              </a:rPr>
              <a:t>Ukupan </a:t>
            </a:r>
            <a:r>
              <a:rPr sz="2000" b="1" i="1" spc="-110" dirty="0">
                <a:latin typeface="Rockwell-BoldItalic"/>
                <a:cs typeface="Rockwell-BoldItalic"/>
              </a:rPr>
              <a:t>prihod </a:t>
            </a:r>
            <a:r>
              <a:rPr sz="2000" b="1" i="1" spc="-114" dirty="0">
                <a:latin typeface="Rockwell-BoldItalic"/>
                <a:cs typeface="Rockwell-BoldItalic"/>
              </a:rPr>
              <a:t>= </a:t>
            </a:r>
            <a:r>
              <a:rPr sz="2000" b="1" i="1" spc="-135" dirty="0">
                <a:latin typeface="Rockwell-BoldItalic"/>
                <a:cs typeface="Rockwell-BoldItalic"/>
              </a:rPr>
              <a:t>Oportunitetni </a:t>
            </a:r>
            <a:r>
              <a:rPr sz="2000" b="1" i="1" spc="-114" dirty="0">
                <a:latin typeface="Rockwell-BoldItalic"/>
                <a:cs typeface="Rockwell-BoldItalic"/>
              </a:rPr>
              <a:t>troškovi,</a:t>
            </a:r>
            <a:r>
              <a:rPr sz="2000" b="1" i="1" spc="-90" dirty="0">
                <a:latin typeface="Rockwell-BoldItalic"/>
                <a:cs typeface="Rockwell-BoldItalic"/>
              </a:rPr>
              <a:t> </a:t>
            </a:r>
            <a:r>
              <a:rPr sz="2000" b="1" i="1" spc="-120" dirty="0">
                <a:latin typeface="Rockwell-BoldItalic"/>
                <a:cs typeface="Rockwell-BoldItalic"/>
              </a:rPr>
              <a:t>ili</a:t>
            </a:r>
            <a:endParaRPr sz="2000">
              <a:latin typeface="Rockwell-BoldItalic"/>
              <a:cs typeface="Rockwell-BoldItalic"/>
            </a:endParaRPr>
          </a:p>
          <a:p>
            <a:pPr marL="48895" eaLnBrk="1" fontAlgn="auto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b="1" i="1" spc="-130" dirty="0">
                <a:latin typeface="Rockwell-BoldItalic"/>
                <a:cs typeface="Rockwell-BoldItalic"/>
              </a:rPr>
              <a:t>Ekonomski </a:t>
            </a:r>
            <a:r>
              <a:rPr b="1" i="1" spc="-105" dirty="0">
                <a:latin typeface="Rockwell-BoldItalic"/>
                <a:cs typeface="Rockwell-BoldItalic"/>
              </a:rPr>
              <a:t>profit =</a:t>
            </a:r>
            <a:r>
              <a:rPr b="1" i="1" spc="-25" dirty="0">
                <a:latin typeface="Rockwell-BoldItalic"/>
                <a:cs typeface="Rockwell-BoldItalic"/>
              </a:rPr>
              <a:t> </a:t>
            </a:r>
            <a:r>
              <a:rPr b="1" i="1" spc="-160" dirty="0">
                <a:latin typeface="Rockwell-BoldItalic"/>
                <a:cs typeface="Rockwell-BoldItalic"/>
              </a:rPr>
              <a:t>0</a:t>
            </a:r>
            <a:endParaRPr>
              <a:latin typeface="Rockwell-BoldItalic"/>
              <a:cs typeface="Rockwell-BoldItalic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FCA514F-7808-7A42-8362-CAF6EC42D593}"/>
              </a:ext>
            </a:extLst>
          </p:cNvPr>
          <p:cNvSpPr txBox="1"/>
          <p:nvPr/>
        </p:nvSpPr>
        <p:spPr>
          <a:xfrm>
            <a:off x="892175" y="4913313"/>
            <a:ext cx="7091363" cy="552450"/>
          </a:xfrm>
          <a:prstGeom prst="rect">
            <a:avLst/>
          </a:prstGeom>
        </p:spPr>
        <p:txBody>
          <a:bodyPr lIns="0" tIns="3873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988"/>
              </a:lnSpc>
              <a:spcBef>
                <a:spcPts val="3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Prinos na ulo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eni kapital je isti kao i u sljede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oj najboljoj upotrebi  istog ili sli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nog stepena rizika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23558" name="object 7">
            <a:extLst>
              <a:ext uri="{FF2B5EF4-FFF2-40B4-BE49-F238E27FC236}">
                <a16:creationId xmlns:a16="http://schemas.microsoft.com/office/drawing/2014/main" id="{E9CE5881-314C-224D-99DF-E7011A49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360363"/>
            <a:ext cx="1220787" cy="124936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object 2">
            <a:extLst>
              <a:ext uri="{FF2B5EF4-FFF2-40B4-BE49-F238E27FC236}">
                <a16:creationId xmlns:a16="http://schemas.microsoft.com/office/drawing/2014/main" id="{A965875B-9E3F-5B41-BC86-0371102A8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" y="798513"/>
            <a:ext cx="2754313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71D9045-67B7-BB42-AB6D-5EE832A2D369}"/>
              </a:ext>
            </a:extLst>
          </p:cNvPr>
          <p:cNvSpPr txBox="1"/>
          <p:nvPr/>
        </p:nvSpPr>
        <p:spPr>
          <a:xfrm>
            <a:off x="619125" y="1622425"/>
            <a:ext cx="7550150" cy="2705100"/>
          </a:xfrm>
          <a:prstGeom prst="rect">
            <a:avLst/>
          </a:prstGeom>
        </p:spPr>
        <p:txBody>
          <a:bodyPr lIns="0" tIns="4191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213"/>
              </a:lnSpc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unovodstveni profit - realizovani profit i predstavlja  standard za mjerenje ostvarenih performansi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2213"/>
              </a:lnSpc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Ekonomski profit - 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ekivani profit, a cilj je da se odredi prinos  koji kapital mo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 da zaradi u sljede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oj najboljoj upotrebi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2175"/>
              </a:lnSpc>
              <a:spcBef>
                <a:spcPts val="11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Ra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unovodstveni profit – koristi se za ocjenu rentabilnosti  prošlih poslovnih odluka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2088"/>
              </a:lnSpc>
              <a:spcBef>
                <a:spcPts val="13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Ekonomski profit – koristi se za selekciju i izbor sadašnjih  poslovnih odluka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24579" name="object 4">
            <a:extLst>
              <a:ext uri="{FF2B5EF4-FFF2-40B4-BE49-F238E27FC236}">
                <a16:creationId xmlns:a16="http://schemas.microsoft.com/office/drawing/2014/main" id="{E4CC174C-2291-8E49-BA94-2F83FBDC8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360363"/>
            <a:ext cx="1220787" cy="124936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object 2">
            <a:extLst>
              <a:ext uri="{FF2B5EF4-FFF2-40B4-BE49-F238E27FC236}">
                <a16:creationId xmlns:a16="http://schemas.microsoft.com/office/drawing/2014/main" id="{FA87533B-8DE0-3C49-90C3-BD5109108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8" y="1046163"/>
            <a:ext cx="2755900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2" name="object 3">
            <a:extLst>
              <a:ext uri="{FF2B5EF4-FFF2-40B4-BE49-F238E27FC236}">
                <a16:creationId xmlns:a16="http://schemas.microsoft.com/office/drawing/2014/main" id="{5C867407-2A61-6946-95B9-D0605A605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1046163"/>
            <a:ext cx="411162" cy="4064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3" name="object 4">
            <a:extLst>
              <a:ext uri="{FF2B5EF4-FFF2-40B4-BE49-F238E27FC236}">
                <a16:creationId xmlns:a16="http://schemas.microsoft.com/office/drawing/2014/main" id="{102F8974-33B4-214E-8FDF-1C711CE3F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925" y="1046163"/>
            <a:ext cx="1452563" cy="4921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4" name="object 5">
            <a:extLst>
              <a:ext uri="{FF2B5EF4-FFF2-40B4-BE49-F238E27FC236}">
                <a16:creationId xmlns:a16="http://schemas.microsoft.com/office/drawing/2014/main" id="{A0AD8667-45BD-9944-BC18-2138B6018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100" y="1046163"/>
            <a:ext cx="2247900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C2B50C2-5202-1B4E-9CA7-E797B27B6D91}"/>
              </a:ext>
            </a:extLst>
          </p:cNvPr>
          <p:cNvSpPr txBox="1"/>
          <p:nvPr/>
        </p:nvSpPr>
        <p:spPr>
          <a:xfrm>
            <a:off x="765175" y="1992313"/>
            <a:ext cx="7640638" cy="2828925"/>
          </a:xfrm>
          <a:prstGeom prst="rect">
            <a:avLst/>
          </a:prstGeom>
        </p:spPr>
        <p:txBody>
          <a:bodyPr lIns="0" tIns="13716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Normalan profit – P=AC – odr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ivost poslovanja=nulti profit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ts val="2113"/>
              </a:lnSpc>
              <a:spcBef>
                <a:spcPts val="13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Supernormalan profit – P&gt;AC – iznad prosjeka industrije –  privla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enje novih konkurenata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Subnormalan profit – P&lt;AC – napuštanje poslovanja u dugom  roku – poslovanje sa kratkoro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no podnošjljivim gubicima  (AVC&lt;P&lt;AC)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ts val="2113"/>
              </a:lnSpc>
              <a:spcBef>
                <a:spcPts val="13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P≤AVC – zatvaranje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 u kratkom roku (P=AVC -  pf=TFC)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25606" name="object 7">
            <a:extLst>
              <a:ext uri="{FF2B5EF4-FFF2-40B4-BE49-F238E27FC236}">
                <a16:creationId xmlns:a16="http://schemas.microsoft.com/office/drawing/2014/main" id="{82617ECD-6B7B-B14B-BB35-5D10CC58D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7025" y="5249863"/>
            <a:ext cx="1219200" cy="129540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object 2">
            <a:extLst>
              <a:ext uri="{FF2B5EF4-FFF2-40B4-BE49-F238E27FC236}">
                <a16:creationId xmlns:a16="http://schemas.microsoft.com/office/drawing/2014/main" id="{25466BB7-57D8-574A-AA15-CFD22979D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3" y="949325"/>
            <a:ext cx="6269037" cy="50323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6" name="object 3">
            <a:extLst>
              <a:ext uri="{FF2B5EF4-FFF2-40B4-BE49-F238E27FC236}">
                <a16:creationId xmlns:a16="http://schemas.microsoft.com/office/drawing/2014/main" id="{8E8EA0C5-9E81-2A47-A27E-2E8450297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981075"/>
            <a:ext cx="239712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7" name="object 4">
            <a:extLst>
              <a:ext uri="{FF2B5EF4-FFF2-40B4-BE49-F238E27FC236}">
                <a16:creationId xmlns:a16="http://schemas.microsoft.com/office/drawing/2014/main" id="{31DEF7A9-D4CC-7E42-8544-BE5911601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0" y="1052513"/>
            <a:ext cx="180975" cy="39211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EF9514C-8E22-184F-8762-8DB95ADBDBF8}"/>
              </a:ext>
            </a:extLst>
          </p:cNvPr>
          <p:cNvSpPr txBox="1"/>
          <p:nvPr/>
        </p:nvSpPr>
        <p:spPr>
          <a:xfrm>
            <a:off x="765175" y="2116138"/>
            <a:ext cx="7624763" cy="2830512"/>
          </a:xfrm>
          <a:prstGeom prst="rect">
            <a:avLst/>
          </a:prstGeom>
        </p:spPr>
        <p:txBody>
          <a:bodyPr lIns="0" tIns="5397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2088"/>
              </a:lnSpc>
              <a:spcBef>
                <a:spcPts val="4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 prihvataju cijenu definisanu na osnovu odnosa  ponude i tra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nje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ct val="90000"/>
              </a:lnSpc>
              <a:spcBef>
                <a:spcPts val="12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 nemaju nikakav uticaj na formiranje cijene za razliku  od ostalih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išnih stanja (monopol, monopolisti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  konkurencija, oligopol) kod kojih je prisutan izvjestan uticaj na  odre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ivanje cijene proizvoda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ct val="90000"/>
              </a:lnSpc>
              <a:spcBef>
                <a:spcPts val="123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Uprkos konceptu savršeno konkurentnih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a,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  ni na koji na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in nisu me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usobno direktno konkurentna jer  nemaju uticaj na formiranje cijene outputa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object 2">
            <a:extLst>
              <a:ext uri="{FF2B5EF4-FFF2-40B4-BE49-F238E27FC236}">
                <a16:creationId xmlns:a16="http://schemas.microsoft.com/office/drawing/2014/main" id="{06315B50-FC59-9640-8EBD-9BD06BF00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868363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0" name="object 3">
            <a:extLst>
              <a:ext uri="{FF2B5EF4-FFF2-40B4-BE49-F238E27FC236}">
                <a16:creationId xmlns:a16="http://schemas.microsoft.com/office/drawing/2014/main" id="{28DF9DCA-8E0F-3948-912F-87E194DF1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801688"/>
            <a:ext cx="309562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1" name="object 4">
            <a:extLst>
              <a:ext uri="{FF2B5EF4-FFF2-40B4-BE49-F238E27FC236}">
                <a16:creationId xmlns:a16="http://schemas.microsoft.com/office/drawing/2014/main" id="{BEFD439A-9ED4-0B48-B25F-4977F593D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661988"/>
            <a:ext cx="5064125" cy="5889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2" name="object 5">
            <a:extLst>
              <a:ext uri="{FF2B5EF4-FFF2-40B4-BE49-F238E27FC236}">
                <a16:creationId xmlns:a16="http://schemas.microsoft.com/office/drawing/2014/main" id="{5A10CF10-5BB8-2346-BCA9-AC4A36D60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2509837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73729E3-C2BC-9341-AE9E-EABEE3F3EAE2}"/>
              </a:ext>
            </a:extLst>
          </p:cNvPr>
          <p:cNvSpPr txBox="1"/>
          <p:nvPr/>
        </p:nvSpPr>
        <p:spPr>
          <a:xfrm>
            <a:off x="536575" y="1839913"/>
            <a:ext cx="8070850" cy="3441700"/>
          </a:xfrm>
          <a:prstGeom prst="rect">
            <a:avLst/>
          </a:prstGeom>
        </p:spPr>
        <p:txBody>
          <a:bodyPr lIns="0" tIns="41910" rIns="0" bIns="0">
            <a:spAutoFit/>
          </a:bodyPr>
          <a:lstStyle>
            <a:lvl1pPr marL="195263" indent="-182563"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4513" algn="l"/>
                <a:tab pos="1798638" algn="l"/>
                <a:tab pos="3308350" algn="l"/>
                <a:tab pos="4140200" algn="l"/>
                <a:tab pos="5408613" algn="l"/>
                <a:tab pos="6562725" algn="l"/>
                <a:tab pos="69977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213"/>
              </a:lnSpc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U	savršenoj	konkurenciji	cijene	proizvoda	određuju	se	sjecištem  tržišne krive potražnje Q</a:t>
            </a:r>
            <a:r>
              <a:rPr lang="en-US" altLang="en-US" sz="2400" i="1" baseline="-1700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i tržišne krivulje ponude proizvoda </a:t>
            </a:r>
            <a:r>
              <a:rPr lang="en-US" altLang="en-US" sz="2000" i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en-US" sz="2400" i="1" baseline="-170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ts val="50"/>
              </a:spcBef>
              <a:buClr>
                <a:srgbClr val="9E3611"/>
              </a:buClr>
              <a:buFont typeface="Wingdings" pitchFamily="2" charset="2"/>
              <a:buChar char="▪"/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Primjer:</a:t>
            </a:r>
          </a:p>
          <a:p>
            <a:pPr eaLnBrk="1" hangingPunct="1">
              <a:lnSpc>
                <a:spcPts val="3413"/>
              </a:lnSpc>
              <a:spcBef>
                <a:spcPts val="163"/>
              </a:spcBef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Kriva potražnje Q</a:t>
            </a:r>
            <a:r>
              <a:rPr lang="en-US" altLang="en-US" sz="2400" i="1" baseline="-17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000" i="1">
                <a:latin typeface="Arial" panose="020B0604020202020204" pitchFamily="34" charset="0"/>
                <a:cs typeface="Arial" panose="020B0604020202020204" pitchFamily="34" charset="0"/>
              </a:rPr>
              <a:t>=625-5P 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Kriva ponude </a:t>
            </a:r>
            <a:r>
              <a:rPr lang="en-US" altLang="en-US" sz="2000" i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en-US" sz="2400" i="1" baseline="-170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000" i="1">
                <a:latin typeface="Arial" panose="020B0604020202020204" pitchFamily="34" charset="0"/>
                <a:cs typeface="Arial" panose="020B0604020202020204" pitchFamily="34" charset="0"/>
              </a:rPr>
              <a:t>=175+5P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50"/>
              </a:spcBef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ts val="2213"/>
              </a:lnSpc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Izračunati ravnotežnu cijenu proizvoda. Dati grafički prikaz tržišne  ravnoteže</a:t>
            </a:r>
            <a:r>
              <a:rPr lang="en-US" altLang="en-US" sz="2000" i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D7ECF6E-6776-A843-92CF-DFD5A95D21F3}"/>
              </a:ext>
            </a:extLst>
          </p:cNvPr>
          <p:cNvSpPr txBox="1"/>
          <p:nvPr/>
        </p:nvSpPr>
        <p:spPr>
          <a:xfrm>
            <a:off x="906463" y="1676400"/>
            <a:ext cx="7056437" cy="4238625"/>
          </a:xfrm>
          <a:prstGeom prst="rect">
            <a:avLst/>
          </a:prstGeom>
        </p:spPr>
        <p:txBody>
          <a:bodyPr lIns="0" tIns="16510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3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Na osnovu jednakosti Q</a:t>
            </a:r>
            <a:r>
              <a:rPr lang="en-US" altLang="en-US" sz="2400" baseline="-17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=Q</a:t>
            </a:r>
            <a:r>
              <a:rPr lang="en-US" altLang="en-US" sz="2400" baseline="-1700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dobija se</a:t>
            </a:r>
          </a:p>
          <a:p>
            <a:pPr algn="ctr" eaLnBrk="1" hangingPunct="1">
              <a:spcBef>
                <a:spcPts val="1000"/>
              </a:spcBef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625-5P=175+5P</a:t>
            </a:r>
          </a:p>
          <a:p>
            <a:pPr algn="ctr" eaLnBrk="1" hangingPunct="1">
              <a:spcBef>
                <a:spcPts val="1000"/>
              </a:spcBef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450=10P</a:t>
            </a:r>
          </a:p>
          <a:p>
            <a:pPr algn="ctr" eaLnBrk="1" hangingPunct="1">
              <a:spcBef>
                <a:spcPts val="913"/>
              </a:spcBef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P=45 (ravnotežna cijena)</a:t>
            </a:r>
          </a:p>
          <a:p>
            <a:pPr eaLnBrk="1" hangingPunct="1"/>
            <a:endParaRPr lang="en-US" alt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ts val="2175"/>
              </a:lnSpc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Kada uvrstimo ravnotežnu cijenu P=45 u funkciju potražnje ili  ponude i riješimo za Q dobijamo prodajnu cijenu proizvoda.</a:t>
            </a:r>
          </a:p>
          <a:p>
            <a:pPr eaLnBrk="1" hangingPunct="1">
              <a:spcBef>
                <a:spcPts val="25"/>
              </a:spcBef>
            </a:pP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41000"/>
              </a:lnSpc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en-US" sz="2400" baseline="-17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=625-5P=625-5(45)=400 jedinica proizvoda  Q</a:t>
            </a:r>
            <a:r>
              <a:rPr lang="en-US" altLang="en-US" sz="2400" baseline="-170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=175+5P=175+5(45)=400 jedinica proizvoda</a:t>
            </a:r>
          </a:p>
        </p:txBody>
      </p:sp>
      <p:sp>
        <p:nvSpPr>
          <p:cNvPr id="28674" name="object 3">
            <a:extLst>
              <a:ext uri="{FF2B5EF4-FFF2-40B4-BE49-F238E27FC236}">
                <a16:creationId xmlns:a16="http://schemas.microsoft.com/office/drawing/2014/main" id="{8E5B2DB9-5F32-6E42-BDA8-4BAB79434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606425"/>
            <a:ext cx="868362" cy="406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5" name="object 4">
            <a:extLst>
              <a:ext uri="{FF2B5EF4-FFF2-40B4-BE49-F238E27FC236}">
                <a16:creationId xmlns:a16="http://schemas.microsoft.com/office/drawing/2014/main" id="{4F48B5E2-6630-F245-82D5-32244A2A2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650875"/>
            <a:ext cx="309563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6" name="object 5">
            <a:extLst>
              <a:ext uri="{FF2B5EF4-FFF2-40B4-BE49-F238E27FC236}">
                <a16:creationId xmlns:a16="http://schemas.microsoft.com/office/drawing/2014/main" id="{9207C9A9-A79B-F44D-9B1D-BBA8B27BA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7075" y="509588"/>
            <a:ext cx="5064125" cy="5889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object 6">
            <a:extLst>
              <a:ext uri="{FF2B5EF4-FFF2-40B4-BE49-F238E27FC236}">
                <a16:creationId xmlns:a16="http://schemas.microsoft.com/office/drawing/2014/main" id="{852BAF1B-2564-5240-B87C-684E85849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1190625"/>
            <a:ext cx="2509838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object 2">
            <a:extLst>
              <a:ext uri="{FF2B5EF4-FFF2-40B4-BE49-F238E27FC236}">
                <a16:creationId xmlns:a16="http://schemas.microsoft.com/office/drawing/2014/main" id="{F6329A5E-1C96-5A4E-A45A-70FC1F022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1000"/>
            <a:ext cx="8534400" cy="61722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object 2">
            <a:extLst>
              <a:ext uri="{FF2B5EF4-FFF2-40B4-BE49-F238E27FC236}">
                <a16:creationId xmlns:a16="http://schemas.microsoft.com/office/drawing/2014/main" id="{BD1A6CCE-DBA2-3146-AD20-9BB001826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1000"/>
            <a:ext cx="8458200" cy="61722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object 2">
            <a:extLst>
              <a:ext uri="{FF2B5EF4-FFF2-40B4-BE49-F238E27FC236}">
                <a16:creationId xmlns:a16="http://schemas.microsoft.com/office/drawing/2014/main" id="{C9A2A42A-E240-2D46-BF38-0985D4E5D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046163"/>
            <a:ext cx="4370387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1B4E8EE-FD54-0543-B70D-41AE6FB6647E}"/>
              </a:ext>
            </a:extLst>
          </p:cNvPr>
          <p:cNvSpPr txBox="1"/>
          <p:nvPr/>
        </p:nvSpPr>
        <p:spPr>
          <a:xfrm>
            <a:off x="765175" y="2116138"/>
            <a:ext cx="7392988" cy="3270250"/>
          </a:xfrm>
          <a:prstGeom prst="rect">
            <a:avLst/>
          </a:prstGeom>
        </p:spPr>
        <p:txBody>
          <a:bodyPr lIns="0" tIns="5397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62013" indent="-4572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088"/>
              </a:lnSpc>
              <a:spcBef>
                <a:spcPts val="4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Uslov maksimizacije profita (oznaka max pf) podrazumijeva  jednakost MR i MC (va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 za bilo koje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išno stanje)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2175"/>
              </a:lnSpc>
              <a:spcBef>
                <a:spcPts val="12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Max pf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000" b="1" i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P=MC 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– uslov maksimizacije profita u slu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aju </a:t>
            </a:r>
            <a:r>
              <a:rPr lang="en-US" altLang="en-US" sz="2000" b="1" i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 savršene konkurencije radi utvr</a:t>
            </a:r>
            <a:r>
              <a:rPr lang="en-US" altLang="en-US" sz="2000" i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 b="1" i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ivanja optimalnog Q</a:t>
            </a:r>
            <a:r>
              <a:rPr lang="en-US" altLang="en-US" sz="1900" b="1" i="1" baseline="26000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*</a:t>
            </a:r>
            <a:r>
              <a:rPr lang="en-US" altLang="en-US" sz="1900" b="1" i="1" baseline="-17000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f</a:t>
            </a:r>
            <a:endParaRPr lang="en-US" altLang="en-US" sz="1900" baseline="-17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38"/>
              </a:spcBef>
              <a:buClr>
                <a:srgbClr val="9E3611"/>
              </a:buClr>
              <a:buFont typeface="Wingdings" pitchFamily="2" charset="2"/>
              <a:buChar char="▪"/>
            </a:pPr>
            <a:endParaRPr lang="en-US" altLang="en-US" sz="3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Problem max pf mo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emo posmatrati dvojako: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lnSpc>
                <a:spcPts val="1900"/>
              </a:lnSpc>
              <a:spcBef>
                <a:spcPts val="475"/>
              </a:spcBef>
              <a:buClr>
                <a:srgbClr val="9E3611"/>
              </a:buClr>
              <a:buSzPct val="83000"/>
              <a:buFontTx/>
              <a:buAutoNum type="arabicPeriod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na osnovu odnosa ukupnih funkcija prihoda i troškova – TR-TC  pristup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lnSpc>
                <a:spcPts val="1900"/>
              </a:lnSpc>
              <a:spcBef>
                <a:spcPts val="688"/>
              </a:spcBef>
              <a:buClr>
                <a:srgbClr val="9E3611"/>
              </a:buClr>
              <a:buSzPct val="83000"/>
              <a:buFontTx/>
              <a:buAutoNum type="arabicPeriod"/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na osnovu odnosa grani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nih funkcija prihoda i troškova - MR-  MC pristup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31747" name="object 4">
            <a:extLst>
              <a:ext uri="{FF2B5EF4-FFF2-40B4-BE49-F238E27FC236}">
                <a16:creationId xmlns:a16="http://schemas.microsoft.com/office/drawing/2014/main" id="{D5F841F1-90B7-324B-A156-F22751BF4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object 2">
            <a:extLst>
              <a:ext uri="{FF2B5EF4-FFF2-40B4-BE49-F238E27FC236}">
                <a16:creationId xmlns:a16="http://schemas.microsoft.com/office/drawing/2014/main" id="{2C9C933A-7E49-9F47-9CAF-495A7DA34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868363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2" name="object 3">
            <a:extLst>
              <a:ext uri="{FF2B5EF4-FFF2-40B4-BE49-F238E27FC236}">
                <a16:creationId xmlns:a16="http://schemas.microsoft.com/office/drawing/2014/main" id="{C68CBD10-DF03-9E4D-BCBF-70C7CCFA6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8" y="801688"/>
            <a:ext cx="309562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3" name="object 4">
            <a:extLst>
              <a:ext uri="{FF2B5EF4-FFF2-40B4-BE49-F238E27FC236}">
                <a16:creationId xmlns:a16="http://schemas.microsoft.com/office/drawing/2014/main" id="{AD9E0746-0FA7-9D49-9CD0-3628E729C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463" y="765175"/>
            <a:ext cx="1173162" cy="4857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4" name="object 5">
            <a:extLst>
              <a:ext uri="{FF2B5EF4-FFF2-40B4-BE49-F238E27FC236}">
                <a16:creationId xmlns:a16="http://schemas.microsoft.com/office/drawing/2014/main" id="{DF1D0865-44C2-6549-BD23-F714DEBB5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758825"/>
            <a:ext cx="1166813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5" name="object 6">
            <a:extLst>
              <a:ext uri="{FF2B5EF4-FFF2-40B4-BE49-F238E27FC236}">
                <a16:creationId xmlns:a16="http://schemas.microsoft.com/office/drawing/2014/main" id="{C134C655-7AE8-D242-A334-CF4AA8F9E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775" y="765175"/>
            <a:ext cx="115888" cy="39211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6" name="object 7">
            <a:extLst>
              <a:ext uri="{FF2B5EF4-FFF2-40B4-BE49-F238E27FC236}">
                <a16:creationId xmlns:a16="http://schemas.microsoft.com/office/drawing/2014/main" id="{69DA11E5-AF12-7146-B7C3-EA3D10A45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25" y="758825"/>
            <a:ext cx="1120775" cy="4048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7" name="object 8">
            <a:extLst>
              <a:ext uri="{FF2B5EF4-FFF2-40B4-BE49-F238E27FC236}">
                <a16:creationId xmlns:a16="http://schemas.microsoft.com/office/drawing/2014/main" id="{66FBC3D5-0B53-8941-BE6C-525959F02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1343025"/>
            <a:ext cx="2247900" cy="4921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D4FC5F2E-07A0-334E-932D-AA3965366702}"/>
              </a:ext>
            </a:extLst>
          </p:cNvPr>
          <p:cNvSpPr txBox="1"/>
          <p:nvPr/>
        </p:nvSpPr>
        <p:spPr>
          <a:xfrm>
            <a:off x="765175" y="2116138"/>
            <a:ext cx="7613650" cy="3568700"/>
          </a:xfrm>
          <a:prstGeom prst="rect">
            <a:avLst/>
          </a:prstGeom>
        </p:spPr>
        <p:txBody>
          <a:bodyPr lIns="0" tIns="53975" rIns="0" bIns="0">
            <a:spAutoFit/>
          </a:bodyPr>
          <a:lstStyle>
            <a:lvl1pPr marL="193675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2088"/>
              </a:lnSpc>
              <a:spcBef>
                <a:spcPts val="4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Kombinacija relevantnih znanja iz prethodnih poglavlja radi  dobijanja odgovora na va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 pitanje u menad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erskoj ekonomiji:</a:t>
            </a:r>
          </a:p>
          <a:p>
            <a:pPr eaLnBrk="1" hangingPunct="1">
              <a:lnSpc>
                <a:spcPts val="1700"/>
              </a:lnSpc>
              <a:spcBef>
                <a:spcPts val="713"/>
              </a:spcBef>
            </a:pPr>
            <a:r>
              <a:rPr lang="en-US" altLang="en-US" sz="1600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Kako	preduze</a:t>
            </a:r>
            <a:r>
              <a:rPr lang="en-US" altLang="en-US" sz="16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	odre</a:t>
            </a:r>
            <a:r>
              <a:rPr lang="en-US" altLang="en-US" sz="16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1600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uju	svoje	cijene	i	nivo	proizvodnje	da	bi  ostvarila svoj poslovni cilj maksimizacije profita?</a:t>
            </a:r>
            <a:endParaRPr lang="en-US" altLang="en-US" sz="16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eaLnBrk="1" hangingPunct="1">
              <a:spcBef>
                <a:spcPts val="50"/>
              </a:spcBef>
            </a:pPr>
            <a:endParaRPr lang="en-US" alt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Odluke o cijeni i obimu proizvodnje bi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zapravo analizirane u  okviru dva osnovna tipa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išta: savršena konkurencija i  monopol.</a:t>
            </a:r>
          </a:p>
          <a:p>
            <a:pPr algn="just" eaLnBrk="1" hangingPunct="1">
              <a:lnSpc>
                <a:spcPts val="2213"/>
              </a:lnSpc>
              <a:spcBef>
                <a:spcPts val="11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Savršena konkurencija i monopol se mogu smatrati oblicima  (krajnjim)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išnih okru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enja u kojima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posluje u  pogledu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išne mo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i.</a:t>
            </a:r>
          </a:p>
          <a:p>
            <a:pPr eaLnBrk="1" hangingPunct="1">
              <a:spcBef>
                <a:spcPts val="83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Koncept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išne mo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object 2">
            <a:extLst>
              <a:ext uri="{FF2B5EF4-FFF2-40B4-BE49-F238E27FC236}">
                <a16:creationId xmlns:a16="http://schemas.microsoft.com/office/drawing/2014/main" id="{6CF95A2C-530A-1C47-9363-AA265E93B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344613"/>
            <a:ext cx="4589462" cy="58896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0" name="object 3">
            <a:extLst>
              <a:ext uri="{FF2B5EF4-FFF2-40B4-BE49-F238E27FC236}">
                <a16:creationId xmlns:a16="http://schemas.microsoft.com/office/drawing/2014/main" id="{898F386C-E68D-7244-83BA-5B9603FE4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2589213"/>
            <a:ext cx="3787775" cy="7159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1" name="object 4">
            <a:extLst>
              <a:ext uri="{FF2B5EF4-FFF2-40B4-BE49-F238E27FC236}">
                <a16:creationId xmlns:a16="http://schemas.microsoft.com/office/drawing/2014/main" id="{F6D0DEA4-9C57-DF49-AB71-42A7B773D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213" y="2540000"/>
            <a:ext cx="177800" cy="3460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object 5">
            <a:extLst>
              <a:ext uri="{FF2B5EF4-FFF2-40B4-BE49-F238E27FC236}">
                <a16:creationId xmlns:a16="http://schemas.microsoft.com/office/drawing/2014/main" id="{AE37BCCE-BE21-3342-AFA0-E4B760AC9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763" y="2589213"/>
            <a:ext cx="3317875" cy="29845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object 6">
            <a:extLst>
              <a:ext uri="{FF2B5EF4-FFF2-40B4-BE49-F238E27FC236}">
                <a16:creationId xmlns:a16="http://schemas.microsoft.com/office/drawing/2014/main" id="{2580D811-46D0-3B43-8CE7-A9797F6B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7800" y="2540000"/>
            <a:ext cx="177800" cy="34607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4" name="object 7">
            <a:extLst>
              <a:ext uri="{FF2B5EF4-FFF2-40B4-BE49-F238E27FC236}">
                <a16:creationId xmlns:a16="http://schemas.microsoft.com/office/drawing/2014/main" id="{278591BE-F9B8-9341-B7BE-3A2DA1FD0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5763" y="2593975"/>
            <a:ext cx="341312" cy="2889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5" name="object 8">
            <a:extLst>
              <a:ext uri="{FF2B5EF4-FFF2-40B4-BE49-F238E27FC236}">
                <a16:creationId xmlns:a16="http://schemas.microsoft.com/office/drawing/2014/main" id="{DC565285-6D20-6C44-8A60-9C91A42E4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5" y="3013075"/>
            <a:ext cx="2881313" cy="357188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E8412ED-CEAA-0840-9C02-6DB6B0F50B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1825" y="2894013"/>
            <a:ext cx="3917950" cy="49847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3100" i="0" spc="-919" dirty="0">
                <a:solidFill>
                  <a:srgbClr val="C00000"/>
                </a:solidFill>
                <a:latin typeface="Arial"/>
                <a:cs typeface="Arial"/>
              </a:rPr>
              <a:t>OSNOVU</a:t>
            </a:r>
            <a:r>
              <a:rPr sz="3100" i="0" spc="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100" i="0" spc="-844" dirty="0">
                <a:solidFill>
                  <a:srgbClr val="C00000"/>
                </a:solidFill>
                <a:latin typeface="Arial"/>
                <a:cs typeface="Arial"/>
              </a:rPr>
              <a:t>PROMJENE  </a:t>
            </a:r>
            <a:r>
              <a:rPr sz="3100" i="0" spc="-850" dirty="0">
                <a:solidFill>
                  <a:srgbClr val="C00000"/>
                </a:solidFill>
                <a:latin typeface="Arial"/>
                <a:cs typeface="Arial"/>
              </a:rPr>
              <a:t>PRODAJNE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9B66343-FD74-AA47-855C-08D156DFF142}"/>
              </a:ext>
            </a:extLst>
          </p:cNvPr>
          <p:cNvSpPr txBox="1"/>
          <p:nvPr/>
        </p:nvSpPr>
        <p:spPr>
          <a:xfrm>
            <a:off x="508000" y="3327400"/>
            <a:ext cx="954088" cy="498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3100" spc="-750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3100" spc="-29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3100" spc="-750" dirty="0">
                <a:solidFill>
                  <a:srgbClr val="C00000"/>
                </a:solidFill>
                <a:latin typeface="Arial"/>
                <a:cs typeface="Arial"/>
              </a:rPr>
              <a:t>J</a:t>
            </a:r>
            <a:r>
              <a:rPr sz="3100" spc="-85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100" spc="-75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3100" spc="-85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3100" spc="-345" dirty="0">
                <a:solidFill>
                  <a:srgbClr val="C00000"/>
                </a:solidFill>
                <a:latin typeface="Arial"/>
                <a:cs typeface="Arial"/>
              </a:rPr>
              <a:t>.</a:t>
            </a:r>
            <a:endParaRPr sz="3100">
              <a:latin typeface="Arial"/>
              <a:cs typeface="Arial"/>
            </a:endParaRPr>
          </a:p>
        </p:txBody>
      </p:sp>
      <p:sp>
        <p:nvSpPr>
          <p:cNvPr id="32778" name="object 11">
            <a:extLst>
              <a:ext uri="{FF2B5EF4-FFF2-40B4-BE49-F238E27FC236}">
                <a16:creationId xmlns:a16="http://schemas.microsoft.com/office/drawing/2014/main" id="{F97221C5-F4DF-2C4C-94BD-A048D3EF0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4291013"/>
            <a:ext cx="744537" cy="2984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9" name="object 12">
            <a:extLst>
              <a:ext uri="{FF2B5EF4-FFF2-40B4-BE49-F238E27FC236}">
                <a16:creationId xmlns:a16="http://schemas.microsoft.com/office/drawing/2014/main" id="{C8A81C48-809C-9144-A3A7-8037B8549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88" y="4241800"/>
            <a:ext cx="177800" cy="34607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0" name="object 13">
            <a:extLst>
              <a:ext uri="{FF2B5EF4-FFF2-40B4-BE49-F238E27FC236}">
                <a16:creationId xmlns:a16="http://schemas.microsoft.com/office/drawing/2014/main" id="{4E67AD9E-3050-044E-901D-75A4C3863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650" y="4295775"/>
            <a:ext cx="3179763" cy="288925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1" name="object 14">
            <a:extLst>
              <a:ext uri="{FF2B5EF4-FFF2-40B4-BE49-F238E27FC236}">
                <a16:creationId xmlns:a16="http://schemas.microsoft.com/office/drawing/2014/main" id="{23BAE9A5-AA48-3542-8178-58E7B1DF4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bject 2">
            <a:extLst>
              <a:ext uri="{FF2B5EF4-FFF2-40B4-BE49-F238E27FC236}">
                <a16:creationId xmlns:a16="http://schemas.microsoft.com/office/drawing/2014/main" id="{9AFC0CC5-D7C4-1F41-B601-C3D789466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7008812" cy="10763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4" name="object 3">
            <a:extLst>
              <a:ext uri="{FF2B5EF4-FFF2-40B4-BE49-F238E27FC236}">
                <a16:creationId xmlns:a16="http://schemas.microsoft.com/office/drawing/2014/main" id="{043F7B81-F85F-DC4A-A183-DD05A1D25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938" y="1004888"/>
            <a:ext cx="276225" cy="349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5" name="object 4">
            <a:extLst>
              <a:ext uri="{FF2B5EF4-FFF2-40B4-BE49-F238E27FC236}">
                <a16:creationId xmlns:a16="http://schemas.microsoft.com/office/drawing/2014/main" id="{DA7A1918-4913-0C41-AD70-BF44FEE32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425" y="758825"/>
            <a:ext cx="2070100" cy="4048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AF493397-0365-374C-95A0-6FEBDC703A1E}"/>
              </a:ext>
            </a:extLst>
          </p:cNvPr>
          <p:cNvGraphicFramePr>
            <a:graphicFrameLocks noGrp="1"/>
          </p:cNvGraphicFramePr>
          <p:nvPr/>
        </p:nvGraphicFramePr>
        <p:xfrm>
          <a:off x="792163" y="2090738"/>
          <a:ext cx="7551737" cy="4627562"/>
        </p:xfrm>
        <a:graphic>
          <a:graphicData uri="http://schemas.openxmlformats.org/drawingml/2006/table">
            <a:tbl>
              <a:tblPr/>
              <a:tblGrid>
                <a:gridCol w="892175">
                  <a:extLst>
                    <a:ext uri="{9D8B030D-6E8A-4147-A177-3AD203B41FA5}">
                      <a16:colId xmlns:a16="http://schemas.microsoft.com/office/drawing/2014/main" val="988102898"/>
                    </a:ext>
                  </a:extLst>
                </a:gridCol>
                <a:gridCol w="911225">
                  <a:extLst>
                    <a:ext uri="{9D8B030D-6E8A-4147-A177-3AD203B41FA5}">
                      <a16:colId xmlns:a16="http://schemas.microsoft.com/office/drawing/2014/main" val="625865267"/>
                    </a:ext>
                  </a:extLst>
                </a:gridCol>
                <a:gridCol w="1030287">
                  <a:extLst>
                    <a:ext uri="{9D8B030D-6E8A-4147-A177-3AD203B41FA5}">
                      <a16:colId xmlns:a16="http://schemas.microsoft.com/office/drawing/2014/main" val="2778320194"/>
                    </a:ext>
                  </a:extLst>
                </a:gridCol>
                <a:gridCol w="985838">
                  <a:extLst>
                    <a:ext uri="{9D8B030D-6E8A-4147-A177-3AD203B41FA5}">
                      <a16:colId xmlns:a16="http://schemas.microsoft.com/office/drawing/2014/main" val="1050064196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457633927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3312787137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val="2436348260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val="1032059509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marL="384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841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Q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81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81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TFC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TVC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AFC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AVC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MC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05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687386"/>
                  </a:ext>
                </a:extLst>
              </a:tr>
              <a:tr h="309563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81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81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510180"/>
                  </a:ext>
                </a:extLst>
              </a:tr>
              <a:tr h="309563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65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65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155.70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155.70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530494"/>
                  </a:ext>
                </a:extLst>
              </a:tr>
              <a:tr h="309563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65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65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105.60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205.60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52.80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102.80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49.90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324268"/>
                  </a:ext>
                </a:extLst>
              </a:tr>
              <a:tr h="307975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65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65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153.90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253.90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33.33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84.63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48.30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313758"/>
                  </a:ext>
                </a:extLst>
              </a:tr>
              <a:tr h="309563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49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49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304.80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25.00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76.20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50.90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005324"/>
                  </a:ext>
                </a:extLst>
              </a:tr>
              <a:tr h="309563">
                <a:tc>
                  <a:txBody>
                    <a:bodyPr/>
                    <a:lstStyle>
                      <a:lvl1pPr marL="4159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59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49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49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262.50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362.50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57.70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69583"/>
                  </a:ext>
                </a:extLst>
              </a:tr>
              <a:tr h="309563">
                <a:tc>
                  <a:txBody>
                    <a:bodyPr/>
                    <a:lstStyle>
                      <a:lvl1pPr marL="4143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43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33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33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09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09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431.20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16.67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71.87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68.70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40333"/>
                  </a:ext>
                </a:extLst>
              </a:tr>
              <a:tr h="309563">
                <a:tc>
                  <a:txBody>
                    <a:bodyPr/>
                    <a:lstStyle>
                      <a:lvl1pPr marL="4143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43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33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33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09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09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415.10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515.10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14.29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59.30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73.59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83.90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6965009"/>
                  </a:ext>
                </a:extLst>
              </a:tr>
              <a:tr h="309563">
                <a:tc>
                  <a:txBody>
                    <a:bodyPr/>
                    <a:lstStyle>
                      <a:lvl1pPr marL="4143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43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1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1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518.40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618.40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12.50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77.30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103.30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840102"/>
                  </a:ext>
                </a:extLst>
              </a:tr>
              <a:tr h="309563">
                <a:tc>
                  <a:txBody>
                    <a:bodyPr/>
                    <a:lstStyle>
                      <a:lvl1pPr marL="4143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43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1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1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645.30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745.30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11.11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71.70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82.81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126.90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659427"/>
                  </a:ext>
                </a:extLst>
              </a:tr>
              <a:tr h="346075">
                <a:tc>
                  <a:txBody>
                    <a:bodyPr/>
                    <a:lstStyle>
                      <a:lvl1pPr marL="3587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58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1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1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154.70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138295"/>
                  </a:ext>
                </a:extLst>
              </a:tr>
              <a:tr h="422275">
                <a:tc>
                  <a:txBody>
                    <a:bodyPr/>
                    <a:lstStyle>
                      <a:lvl1pPr marL="3587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58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0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0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986.70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1,086.70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9.09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89.70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98.79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186.70</a:t>
                      </a: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042150"/>
                  </a:ext>
                </a:extLst>
              </a:tr>
              <a:tr h="461963">
                <a:tc>
                  <a:txBody>
                    <a:bodyPr/>
                    <a:lstStyle>
                      <a:lvl1pPr marL="3619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1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381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81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1,209.60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1,309.60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8.33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100.80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109.13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222.90</a:t>
                      </a:r>
                    </a:p>
                  </a:txBody>
                  <a:tcPr marL="0" marR="0" marT="996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8578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bject 2">
            <a:extLst>
              <a:ext uri="{FF2B5EF4-FFF2-40B4-BE49-F238E27FC236}">
                <a16:creationId xmlns:a16="http://schemas.microsoft.com/office/drawing/2014/main" id="{B602199A-66FC-6041-8A54-D71580CF1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4624387" cy="10763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18" name="object 3">
            <a:extLst>
              <a:ext uri="{FF2B5EF4-FFF2-40B4-BE49-F238E27FC236}">
                <a16:creationId xmlns:a16="http://schemas.microsoft.com/office/drawing/2014/main" id="{2FE5F2DD-5F46-AC47-8C50-D4C18DA64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938" y="1004888"/>
            <a:ext cx="276225" cy="349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19" name="object 4">
            <a:extLst>
              <a:ext uri="{FF2B5EF4-FFF2-40B4-BE49-F238E27FC236}">
                <a16:creationId xmlns:a16="http://schemas.microsoft.com/office/drawing/2014/main" id="{865B1E41-20CB-7644-84C0-F470C4B81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0" y="758825"/>
            <a:ext cx="1706563" cy="4048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7C8B5A5C-A19C-BA49-8D35-82978D5CCC6F}"/>
              </a:ext>
            </a:extLst>
          </p:cNvPr>
          <p:cNvGraphicFramePr>
            <a:graphicFrameLocks noGrp="1"/>
          </p:cNvGraphicFramePr>
          <p:nvPr/>
        </p:nvGraphicFramePr>
        <p:xfrm>
          <a:off x="827088" y="1989138"/>
          <a:ext cx="7126287" cy="461645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3131788047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3588807200"/>
                    </a:ext>
                  </a:extLst>
                </a:gridCol>
                <a:gridCol w="1825625">
                  <a:extLst>
                    <a:ext uri="{9D8B030D-6E8A-4147-A177-3AD203B41FA5}">
                      <a16:colId xmlns:a16="http://schemas.microsoft.com/office/drawing/2014/main" val="787061841"/>
                    </a:ext>
                  </a:extLst>
                </a:gridCol>
                <a:gridCol w="1779587">
                  <a:extLst>
                    <a:ext uri="{9D8B030D-6E8A-4147-A177-3AD203B41FA5}">
                      <a16:colId xmlns:a16="http://schemas.microsoft.com/office/drawing/2014/main" val="264402207"/>
                    </a:ext>
                  </a:extLst>
                </a:gridCol>
              </a:tblGrid>
              <a:tr h="279400">
                <a:tc gridSpan="3">
                  <a:txBody>
                    <a:bodyPr/>
                    <a:lstStyle>
                      <a:lvl1pPr marL="808038">
                        <a:spcBef>
                          <a:spcPct val="20000"/>
                        </a:spcBef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2197100" algn="l"/>
                          <a:tab pos="3808413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080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97100" algn="l"/>
                          <a:tab pos="3808413" algn="l"/>
                        </a:tabLst>
                      </a:pPr>
                      <a:r>
                        <a:rPr kumimoji="0" lang="en-US" altLang="en-US" sz="2400" b="0" i="0" u="none" strike="noStrike" cap="none" normalizeH="0" baseline="-33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Q	Price (AR)	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Total Revenue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Marginal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531472"/>
                  </a:ext>
                </a:extLst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571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571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8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2863" marR="0" lvl="0" indent="0" algn="ctr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(TR)</a:t>
                      </a:r>
                    </a:p>
                    <a:p>
                      <a:pPr marL="428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Revenue (MR)</a:t>
                      </a: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8876891"/>
                  </a:ext>
                </a:extLst>
              </a:tr>
              <a:tr h="312738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8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28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073419"/>
                  </a:ext>
                </a:extLst>
              </a:tr>
              <a:tr h="312738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12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220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963723"/>
                  </a:ext>
                </a:extLst>
              </a:tr>
              <a:tr h="312738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12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709847"/>
                  </a:ext>
                </a:extLst>
              </a:tr>
              <a:tr h="312738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12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440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895026"/>
                  </a:ext>
                </a:extLst>
              </a:tr>
              <a:tr h="312738"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12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21244"/>
                  </a:ext>
                </a:extLst>
              </a:tr>
              <a:tr h="312738"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12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12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660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70561"/>
                  </a:ext>
                </a:extLst>
              </a:tr>
              <a:tr h="312738"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6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793365"/>
                  </a:ext>
                </a:extLst>
              </a:tr>
              <a:tr h="314325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6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880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42866"/>
                  </a:ext>
                </a:extLst>
              </a:tr>
              <a:tr h="312738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6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96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990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25220"/>
                  </a:ext>
                </a:extLst>
              </a:tr>
              <a:tr h="312738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1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1,100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523781"/>
                  </a:ext>
                </a:extLst>
              </a:tr>
              <a:tr h="312738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1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1,210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66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31211"/>
                  </a:ext>
                </a:extLst>
              </a:tr>
              <a:tr h="314325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1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81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1,320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1695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bject 2">
            <a:extLst>
              <a:ext uri="{FF2B5EF4-FFF2-40B4-BE49-F238E27FC236}">
                <a16:creationId xmlns:a16="http://schemas.microsoft.com/office/drawing/2014/main" id="{0CCA217C-D893-3742-8E65-F1FD97B93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4624387" cy="10763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2" name="object 3">
            <a:extLst>
              <a:ext uri="{FF2B5EF4-FFF2-40B4-BE49-F238E27FC236}">
                <a16:creationId xmlns:a16="http://schemas.microsoft.com/office/drawing/2014/main" id="{6B97B5BA-24C3-D540-AE40-0C4DE3F9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938" y="1004888"/>
            <a:ext cx="276225" cy="349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3" name="object 4">
            <a:extLst>
              <a:ext uri="{FF2B5EF4-FFF2-40B4-BE49-F238E27FC236}">
                <a16:creationId xmlns:a16="http://schemas.microsoft.com/office/drawing/2014/main" id="{AC5D9FA1-C15D-F149-8BE7-ECEB79927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0" y="758825"/>
            <a:ext cx="1706563" cy="4048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919D823-E4C3-594C-AA19-E89C3D5241D6}"/>
              </a:ext>
            </a:extLst>
          </p:cNvPr>
          <p:cNvSpPr txBox="1"/>
          <p:nvPr/>
        </p:nvSpPr>
        <p:spPr>
          <a:xfrm>
            <a:off x="766763" y="6029325"/>
            <a:ext cx="69850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0" dirty="0">
                <a:latin typeface="Times New Roman"/>
                <a:cs typeface="Times New Roman"/>
              </a:rPr>
              <a:t>-2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5CF0537-F94C-B64E-9F2B-EF37BBDD9152}"/>
              </a:ext>
            </a:extLst>
          </p:cNvPr>
          <p:cNvSpPr txBox="1"/>
          <p:nvPr/>
        </p:nvSpPr>
        <p:spPr>
          <a:xfrm>
            <a:off x="1239838" y="6029325"/>
            <a:ext cx="69850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0" dirty="0">
                <a:latin typeface="Times New Roman"/>
                <a:cs typeface="Times New Roman"/>
              </a:rPr>
              <a:t>-1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86D0AB9-3A71-A049-902D-826BA0E97986}"/>
              </a:ext>
            </a:extLst>
          </p:cNvPr>
          <p:cNvSpPr txBox="1"/>
          <p:nvPr/>
        </p:nvSpPr>
        <p:spPr>
          <a:xfrm>
            <a:off x="2197100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1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598F34-53D6-7A4F-9A72-5CB3784E9F0C}"/>
              </a:ext>
            </a:extLst>
          </p:cNvPr>
          <p:cNvSpPr txBox="1"/>
          <p:nvPr/>
        </p:nvSpPr>
        <p:spPr>
          <a:xfrm>
            <a:off x="2668588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2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EC0CE9FC-DC77-BB40-8FAD-5DAC2B7C2A5B}"/>
              </a:ext>
            </a:extLst>
          </p:cNvPr>
          <p:cNvSpPr txBox="1"/>
          <p:nvPr/>
        </p:nvSpPr>
        <p:spPr>
          <a:xfrm>
            <a:off x="3141663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3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C87B34F-32F5-3F4C-BACA-64AE51036B49}"/>
              </a:ext>
            </a:extLst>
          </p:cNvPr>
          <p:cNvSpPr txBox="1"/>
          <p:nvPr/>
        </p:nvSpPr>
        <p:spPr>
          <a:xfrm>
            <a:off x="3617913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4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0911A20-CCB1-0443-A8CD-CBAB3FBA9BC7}"/>
              </a:ext>
            </a:extLst>
          </p:cNvPr>
          <p:cNvSpPr txBox="1"/>
          <p:nvPr/>
        </p:nvSpPr>
        <p:spPr>
          <a:xfrm>
            <a:off x="4089400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5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96A744DC-EE89-CC4D-851B-A0B3F6C3F05E}"/>
              </a:ext>
            </a:extLst>
          </p:cNvPr>
          <p:cNvSpPr txBox="1"/>
          <p:nvPr/>
        </p:nvSpPr>
        <p:spPr>
          <a:xfrm>
            <a:off x="4560888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6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78E6F27-3C5E-684B-84A9-645E1E39B41F}"/>
              </a:ext>
            </a:extLst>
          </p:cNvPr>
          <p:cNvSpPr txBox="1"/>
          <p:nvPr/>
        </p:nvSpPr>
        <p:spPr>
          <a:xfrm>
            <a:off x="5038725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7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06D126E-C5DA-E94F-9222-52ADCA90C5A5}"/>
              </a:ext>
            </a:extLst>
          </p:cNvPr>
          <p:cNvSpPr txBox="1"/>
          <p:nvPr/>
        </p:nvSpPr>
        <p:spPr>
          <a:xfrm>
            <a:off x="5510213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8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BEE857F-D4FF-154A-A4BB-299378E56352}"/>
              </a:ext>
            </a:extLst>
          </p:cNvPr>
          <p:cNvSpPr txBox="1"/>
          <p:nvPr/>
        </p:nvSpPr>
        <p:spPr>
          <a:xfrm>
            <a:off x="5981700" y="6029325"/>
            <a:ext cx="53975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5" dirty="0">
                <a:latin typeface="Times New Roman"/>
                <a:cs typeface="Times New Roman"/>
              </a:rPr>
              <a:t>9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12F5D89-EB1F-104A-BF32-39A5C2613BB8}"/>
              </a:ext>
            </a:extLst>
          </p:cNvPr>
          <p:cNvSpPr txBox="1"/>
          <p:nvPr/>
        </p:nvSpPr>
        <p:spPr>
          <a:xfrm>
            <a:off x="6445250" y="6029325"/>
            <a:ext cx="77788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10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1A90FA3-C03D-A543-A44A-04BA92203A65}"/>
              </a:ext>
            </a:extLst>
          </p:cNvPr>
          <p:cNvSpPr txBox="1"/>
          <p:nvPr/>
        </p:nvSpPr>
        <p:spPr>
          <a:xfrm>
            <a:off x="6918325" y="6029325"/>
            <a:ext cx="76200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11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1A97E5FA-F7A7-3E49-8F3A-65AD92BB1E68}"/>
              </a:ext>
            </a:extLst>
          </p:cNvPr>
          <p:cNvSpPr txBox="1"/>
          <p:nvPr/>
        </p:nvSpPr>
        <p:spPr>
          <a:xfrm>
            <a:off x="7389813" y="6029325"/>
            <a:ext cx="77787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12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7ED3AB6-2B89-454F-95C9-06769C917B62}"/>
              </a:ext>
            </a:extLst>
          </p:cNvPr>
          <p:cNvSpPr txBox="1"/>
          <p:nvPr/>
        </p:nvSpPr>
        <p:spPr>
          <a:xfrm>
            <a:off x="7866063" y="6029325"/>
            <a:ext cx="77787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13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AE7B56D5-C285-C543-8922-164DDEB4A754}"/>
              </a:ext>
            </a:extLst>
          </p:cNvPr>
          <p:cNvSpPr txBox="1"/>
          <p:nvPr/>
        </p:nvSpPr>
        <p:spPr>
          <a:xfrm>
            <a:off x="1625600" y="5461000"/>
            <a:ext cx="103188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100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C66AFBA-F1F5-0F4D-8BE2-5363BC9BEC90}"/>
              </a:ext>
            </a:extLst>
          </p:cNvPr>
          <p:cNvSpPr txBox="1"/>
          <p:nvPr/>
        </p:nvSpPr>
        <p:spPr>
          <a:xfrm>
            <a:off x="1625600" y="4940300"/>
            <a:ext cx="103188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200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A37AEBC-4966-3045-8A1F-AA9F8733DC1C}"/>
              </a:ext>
            </a:extLst>
          </p:cNvPr>
          <p:cNvSpPr txBox="1"/>
          <p:nvPr/>
        </p:nvSpPr>
        <p:spPr>
          <a:xfrm>
            <a:off x="1625600" y="4419600"/>
            <a:ext cx="103188" cy="9366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300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01A8CFC-1445-0845-815D-D338DFD492A1}"/>
              </a:ext>
            </a:extLst>
          </p:cNvPr>
          <p:cNvSpPr txBox="1"/>
          <p:nvPr/>
        </p:nvSpPr>
        <p:spPr>
          <a:xfrm>
            <a:off x="1625600" y="3900488"/>
            <a:ext cx="103188" cy="9207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400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35291266-6BBA-6842-86E2-FF48ED36A4D5}"/>
              </a:ext>
            </a:extLst>
          </p:cNvPr>
          <p:cNvSpPr txBox="1"/>
          <p:nvPr/>
        </p:nvSpPr>
        <p:spPr>
          <a:xfrm>
            <a:off x="1625600" y="3379788"/>
            <a:ext cx="103188" cy="93662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500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68306A2-E7F5-7145-8E3E-2595D731886C}"/>
              </a:ext>
            </a:extLst>
          </p:cNvPr>
          <p:cNvSpPr txBox="1"/>
          <p:nvPr/>
        </p:nvSpPr>
        <p:spPr>
          <a:xfrm>
            <a:off x="1625600" y="2859088"/>
            <a:ext cx="103188" cy="93662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 eaLnBrk="1" fontAlgn="auto" hangingPunct="1">
              <a:spcBef>
                <a:spcPts val="90"/>
              </a:spcBef>
              <a:spcAft>
                <a:spcPts val="0"/>
              </a:spcAft>
              <a:defRPr/>
            </a:pPr>
            <a:r>
              <a:rPr sz="450" spc="-25" dirty="0">
                <a:latin typeface="Times New Roman"/>
                <a:cs typeface="Times New Roman"/>
              </a:rPr>
              <a:t>600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F97D11D-66B0-1645-9A62-C97688C6E1EE}"/>
              </a:ext>
            </a:extLst>
          </p:cNvPr>
          <p:cNvSpPr txBox="1"/>
          <p:nvPr/>
        </p:nvSpPr>
        <p:spPr>
          <a:xfrm>
            <a:off x="8299450" y="5899150"/>
            <a:ext cx="79375" cy="1095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sz="550" b="1" spc="-5" dirty="0">
                <a:latin typeface="Times New Roman"/>
                <a:cs typeface="Times New Roman"/>
              </a:rPr>
              <a:t>Q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F0D4E7EB-8258-614C-AFA3-FB18B6D405DD}"/>
              </a:ext>
            </a:extLst>
          </p:cNvPr>
          <p:cNvSpPr txBox="1"/>
          <p:nvPr/>
        </p:nvSpPr>
        <p:spPr>
          <a:xfrm>
            <a:off x="1625600" y="2090738"/>
            <a:ext cx="227013" cy="341312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ts val="100"/>
              </a:spcBef>
            </a:pPr>
            <a:r>
              <a:rPr lang="en-US" altLang="en-US" sz="500" b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25"/>
              </a:spcBef>
            </a:pPr>
            <a:endParaRPr lang="en-US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40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</a:p>
        </p:txBody>
      </p:sp>
      <p:sp>
        <p:nvSpPr>
          <p:cNvPr id="35867" name="object 28">
            <a:extLst>
              <a:ext uri="{FF2B5EF4-FFF2-40B4-BE49-F238E27FC236}">
                <a16:creationId xmlns:a16="http://schemas.microsoft.com/office/drawing/2014/main" id="{3D4014EF-8AEF-E24E-B5B1-7CC18CF15B74}"/>
              </a:ext>
            </a:extLst>
          </p:cNvPr>
          <p:cNvSpPr>
            <a:spLocks/>
          </p:cNvSpPr>
          <p:nvPr/>
        </p:nvSpPr>
        <p:spPr bwMode="auto">
          <a:xfrm>
            <a:off x="771525" y="6029325"/>
            <a:ext cx="7588250" cy="0"/>
          </a:xfrm>
          <a:custGeom>
            <a:avLst/>
            <a:gdLst>
              <a:gd name="T0" fmla="*/ 0 w 7588250"/>
              <a:gd name="T1" fmla="*/ 7587954 w 758825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588250">
                <a:moveTo>
                  <a:pt x="0" y="0"/>
                </a:moveTo>
                <a:lnTo>
                  <a:pt x="7587954" y="0"/>
                </a:lnTo>
              </a:path>
            </a:pathLst>
          </a:custGeom>
          <a:noFill/>
          <a:ln w="866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68" name="object 29">
            <a:extLst>
              <a:ext uri="{FF2B5EF4-FFF2-40B4-BE49-F238E27FC236}">
                <a16:creationId xmlns:a16="http://schemas.microsoft.com/office/drawing/2014/main" id="{B6BE65B5-2430-E74D-81F3-FD555FC3524E}"/>
              </a:ext>
            </a:extLst>
          </p:cNvPr>
          <p:cNvSpPr>
            <a:spLocks/>
          </p:cNvSpPr>
          <p:nvPr/>
        </p:nvSpPr>
        <p:spPr bwMode="auto">
          <a:xfrm>
            <a:off x="8353425" y="6005513"/>
            <a:ext cx="22225" cy="47625"/>
          </a:xfrm>
          <a:custGeom>
            <a:avLst/>
            <a:gdLst>
              <a:gd name="T0" fmla="*/ 0 w 22225"/>
              <a:gd name="T1" fmla="*/ 0 h 48260"/>
              <a:gd name="T2" fmla="*/ 0 w 22225"/>
              <a:gd name="T3" fmla="*/ 47665 h 48260"/>
              <a:gd name="T4" fmla="*/ 21619 w 22225"/>
              <a:gd name="T5" fmla="*/ 26000 h 48260"/>
              <a:gd name="T6" fmla="*/ 21619 w 22225"/>
              <a:gd name="T7" fmla="*/ 21664 h 48260"/>
              <a:gd name="T8" fmla="*/ 0 w 22225"/>
              <a:gd name="T9" fmla="*/ 0 h 48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25" h="48260">
                <a:moveTo>
                  <a:pt x="0" y="0"/>
                </a:moveTo>
                <a:lnTo>
                  <a:pt x="0" y="47665"/>
                </a:lnTo>
                <a:lnTo>
                  <a:pt x="21619" y="26000"/>
                </a:lnTo>
                <a:lnTo>
                  <a:pt x="21619" y="21664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69" name="object 30">
            <a:extLst>
              <a:ext uri="{FF2B5EF4-FFF2-40B4-BE49-F238E27FC236}">
                <a16:creationId xmlns:a16="http://schemas.microsoft.com/office/drawing/2014/main" id="{2A1ABEF4-954C-E040-BFD6-3F89A18F3DF0}"/>
              </a:ext>
            </a:extLst>
          </p:cNvPr>
          <p:cNvSpPr>
            <a:spLocks/>
          </p:cNvSpPr>
          <p:nvPr/>
        </p:nvSpPr>
        <p:spPr bwMode="auto">
          <a:xfrm>
            <a:off x="8353425" y="6005513"/>
            <a:ext cx="22225" cy="47625"/>
          </a:xfrm>
          <a:custGeom>
            <a:avLst/>
            <a:gdLst>
              <a:gd name="T0" fmla="*/ 0 w 22225"/>
              <a:gd name="T1" fmla="*/ 0 h 48260"/>
              <a:gd name="T2" fmla="*/ 21619 w 22225"/>
              <a:gd name="T3" fmla="*/ 21664 h 48260"/>
              <a:gd name="T4" fmla="*/ 21619 w 22225"/>
              <a:gd name="T5" fmla="*/ 26000 h 48260"/>
              <a:gd name="T6" fmla="*/ 0 w 22225"/>
              <a:gd name="T7" fmla="*/ 47665 h 48260"/>
              <a:gd name="T8" fmla="*/ 0 w 22225"/>
              <a:gd name="T9" fmla="*/ 0 h 48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25" h="48260">
                <a:moveTo>
                  <a:pt x="0" y="0"/>
                </a:moveTo>
                <a:lnTo>
                  <a:pt x="21619" y="21664"/>
                </a:lnTo>
                <a:lnTo>
                  <a:pt x="21619" y="26000"/>
                </a:lnTo>
                <a:lnTo>
                  <a:pt x="0" y="47665"/>
                </a:lnTo>
                <a:lnTo>
                  <a:pt x="0" y="0"/>
                </a:lnTo>
                <a:close/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0" name="object 31">
            <a:extLst>
              <a:ext uri="{FF2B5EF4-FFF2-40B4-BE49-F238E27FC236}">
                <a16:creationId xmlns:a16="http://schemas.microsoft.com/office/drawing/2014/main" id="{8CDCB543-D5EF-A245-9427-4C25E92B66DF}"/>
              </a:ext>
            </a:extLst>
          </p:cNvPr>
          <p:cNvSpPr>
            <a:spLocks/>
          </p:cNvSpPr>
          <p:nvPr/>
        </p:nvSpPr>
        <p:spPr bwMode="auto">
          <a:xfrm>
            <a:off x="803275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1" name="object 32">
            <a:extLst>
              <a:ext uri="{FF2B5EF4-FFF2-40B4-BE49-F238E27FC236}">
                <a16:creationId xmlns:a16="http://schemas.microsoft.com/office/drawing/2014/main" id="{20579B58-212D-1943-9B4B-516E8D1A4815}"/>
              </a:ext>
            </a:extLst>
          </p:cNvPr>
          <p:cNvSpPr>
            <a:spLocks/>
          </p:cNvSpPr>
          <p:nvPr/>
        </p:nvSpPr>
        <p:spPr bwMode="auto">
          <a:xfrm>
            <a:off x="1276350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2" name="object 33">
            <a:extLst>
              <a:ext uri="{FF2B5EF4-FFF2-40B4-BE49-F238E27FC236}">
                <a16:creationId xmlns:a16="http://schemas.microsoft.com/office/drawing/2014/main" id="{286B96ED-AB6C-DA46-8019-D5BAB4778441}"/>
              </a:ext>
            </a:extLst>
          </p:cNvPr>
          <p:cNvSpPr>
            <a:spLocks/>
          </p:cNvSpPr>
          <p:nvPr/>
        </p:nvSpPr>
        <p:spPr bwMode="auto">
          <a:xfrm>
            <a:off x="2224088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3" name="object 34">
            <a:extLst>
              <a:ext uri="{FF2B5EF4-FFF2-40B4-BE49-F238E27FC236}">
                <a16:creationId xmlns:a16="http://schemas.microsoft.com/office/drawing/2014/main" id="{B703C873-F3FD-6E42-B089-A7FC56DE09DC}"/>
              </a:ext>
            </a:extLst>
          </p:cNvPr>
          <p:cNvSpPr>
            <a:spLocks/>
          </p:cNvSpPr>
          <p:nvPr/>
        </p:nvSpPr>
        <p:spPr bwMode="auto">
          <a:xfrm>
            <a:off x="2697163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4" name="object 35">
            <a:extLst>
              <a:ext uri="{FF2B5EF4-FFF2-40B4-BE49-F238E27FC236}">
                <a16:creationId xmlns:a16="http://schemas.microsoft.com/office/drawing/2014/main" id="{417521E0-2CFD-FD44-85EC-6F8A6B9D6038}"/>
              </a:ext>
            </a:extLst>
          </p:cNvPr>
          <p:cNvSpPr>
            <a:spLocks/>
          </p:cNvSpPr>
          <p:nvPr/>
        </p:nvSpPr>
        <p:spPr bwMode="auto">
          <a:xfrm>
            <a:off x="3168650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5" name="object 36">
            <a:extLst>
              <a:ext uri="{FF2B5EF4-FFF2-40B4-BE49-F238E27FC236}">
                <a16:creationId xmlns:a16="http://schemas.microsoft.com/office/drawing/2014/main" id="{A5BD4343-BF28-9D49-9D73-78DF42B2B5AA}"/>
              </a:ext>
            </a:extLst>
          </p:cNvPr>
          <p:cNvSpPr>
            <a:spLocks/>
          </p:cNvSpPr>
          <p:nvPr/>
        </p:nvSpPr>
        <p:spPr bwMode="auto">
          <a:xfrm>
            <a:off x="3644900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6" name="object 37">
            <a:extLst>
              <a:ext uri="{FF2B5EF4-FFF2-40B4-BE49-F238E27FC236}">
                <a16:creationId xmlns:a16="http://schemas.microsoft.com/office/drawing/2014/main" id="{F321DA25-1A52-954B-B1A1-3983C32C4A4C}"/>
              </a:ext>
            </a:extLst>
          </p:cNvPr>
          <p:cNvSpPr>
            <a:spLocks/>
          </p:cNvSpPr>
          <p:nvPr/>
        </p:nvSpPr>
        <p:spPr bwMode="auto">
          <a:xfrm>
            <a:off x="4117975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7" name="object 38">
            <a:extLst>
              <a:ext uri="{FF2B5EF4-FFF2-40B4-BE49-F238E27FC236}">
                <a16:creationId xmlns:a16="http://schemas.microsoft.com/office/drawing/2014/main" id="{5A6EDF7C-FE93-4D42-B5CB-458EA7419239}"/>
              </a:ext>
            </a:extLst>
          </p:cNvPr>
          <p:cNvSpPr>
            <a:spLocks/>
          </p:cNvSpPr>
          <p:nvPr/>
        </p:nvSpPr>
        <p:spPr bwMode="auto">
          <a:xfrm>
            <a:off x="4589463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8" name="object 39">
            <a:extLst>
              <a:ext uri="{FF2B5EF4-FFF2-40B4-BE49-F238E27FC236}">
                <a16:creationId xmlns:a16="http://schemas.microsoft.com/office/drawing/2014/main" id="{E81DF8B0-ED32-E54A-97D6-836CFC894EA1}"/>
              </a:ext>
            </a:extLst>
          </p:cNvPr>
          <p:cNvSpPr>
            <a:spLocks/>
          </p:cNvSpPr>
          <p:nvPr/>
        </p:nvSpPr>
        <p:spPr bwMode="auto">
          <a:xfrm>
            <a:off x="5065713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79" name="object 40">
            <a:extLst>
              <a:ext uri="{FF2B5EF4-FFF2-40B4-BE49-F238E27FC236}">
                <a16:creationId xmlns:a16="http://schemas.microsoft.com/office/drawing/2014/main" id="{F26B57B7-29B6-3C4E-902F-746A1D4E7C40}"/>
              </a:ext>
            </a:extLst>
          </p:cNvPr>
          <p:cNvSpPr>
            <a:spLocks/>
          </p:cNvSpPr>
          <p:nvPr/>
        </p:nvSpPr>
        <p:spPr bwMode="auto">
          <a:xfrm>
            <a:off x="5537200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0" name="object 41">
            <a:extLst>
              <a:ext uri="{FF2B5EF4-FFF2-40B4-BE49-F238E27FC236}">
                <a16:creationId xmlns:a16="http://schemas.microsoft.com/office/drawing/2014/main" id="{B450AB79-278A-F247-B784-60908FBA6E6D}"/>
              </a:ext>
            </a:extLst>
          </p:cNvPr>
          <p:cNvSpPr>
            <a:spLocks/>
          </p:cNvSpPr>
          <p:nvPr/>
        </p:nvSpPr>
        <p:spPr bwMode="auto">
          <a:xfrm>
            <a:off x="6010275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1" name="object 42">
            <a:extLst>
              <a:ext uri="{FF2B5EF4-FFF2-40B4-BE49-F238E27FC236}">
                <a16:creationId xmlns:a16="http://schemas.microsoft.com/office/drawing/2014/main" id="{50F09D76-73DA-484F-9E84-E9552FB9B3F7}"/>
              </a:ext>
            </a:extLst>
          </p:cNvPr>
          <p:cNvSpPr>
            <a:spLocks/>
          </p:cNvSpPr>
          <p:nvPr/>
        </p:nvSpPr>
        <p:spPr bwMode="auto">
          <a:xfrm>
            <a:off x="6486525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2" name="object 43">
            <a:extLst>
              <a:ext uri="{FF2B5EF4-FFF2-40B4-BE49-F238E27FC236}">
                <a16:creationId xmlns:a16="http://schemas.microsoft.com/office/drawing/2014/main" id="{66F938FC-BB8A-9B49-906E-5536F0C47018}"/>
              </a:ext>
            </a:extLst>
          </p:cNvPr>
          <p:cNvSpPr>
            <a:spLocks/>
          </p:cNvSpPr>
          <p:nvPr/>
        </p:nvSpPr>
        <p:spPr bwMode="auto">
          <a:xfrm>
            <a:off x="6958013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3" name="object 44">
            <a:extLst>
              <a:ext uri="{FF2B5EF4-FFF2-40B4-BE49-F238E27FC236}">
                <a16:creationId xmlns:a16="http://schemas.microsoft.com/office/drawing/2014/main" id="{EC5CF972-8360-964C-8D3A-24E62AD12F47}"/>
              </a:ext>
            </a:extLst>
          </p:cNvPr>
          <p:cNvSpPr>
            <a:spLocks/>
          </p:cNvSpPr>
          <p:nvPr/>
        </p:nvSpPr>
        <p:spPr bwMode="auto">
          <a:xfrm>
            <a:off x="7431088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4" name="object 45">
            <a:extLst>
              <a:ext uri="{FF2B5EF4-FFF2-40B4-BE49-F238E27FC236}">
                <a16:creationId xmlns:a16="http://schemas.microsoft.com/office/drawing/2014/main" id="{38FE2EF1-F435-3044-8FCE-EB87EDECD43E}"/>
              </a:ext>
            </a:extLst>
          </p:cNvPr>
          <p:cNvSpPr>
            <a:spLocks/>
          </p:cNvSpPr>
          <p:nvPr/>
        </p:nvSpPr>
        <p:spPr bwMode="auto">
          <a:xfrm>
            <a:off x="7907338" y="6005513"/>
            <a:ext cx="0" cy="47625"/>
          </a:xfrm>
          <a:custGeom>
            <a:avLst/>
            <a:gdLst>
              <a:gd name="T0" fmla="*/ 47665 h 48260"/>
              <a:gd name="T1" fmla="*/ 0 h 482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8260">
                <a:moveTo>
                  <a:pt x="0" y="47665"/>
                </a:moveTo>
                <a:lnTo>
                  <a:pt x="0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5" name="object 46">
            <a:extLst>
              <a:ext uri="{FF2B5EF4-FFF2-40B4-BE49-F238E27FC236}">
                <a16:creationId xmlns:a16="http://schemas.microsoft.com/office/drawing/2014/main" id="{507180D3-2322-754E-92EE-F10015F08F71}"/>
              </a:ext>
            </a:extLst>
          </p:cNvPr>
          <p:cNvSpPr>
            <a:spLocks/>
          </p:cNvSpPr>
          <p:nvPr/>
        </p:nvSpPr>
        <p:spPr bwMode="auto">
          <a:xfrm>
            <a:off x="1747838" y="2136775"/>
            <a:ext cx="0" cy="4038600"/>
          </a:xfrm>
          <a:custGeom>
            <a:avLst/>
            <a:gdLst>
              <a:gd name="T0" fmla="*/ 0 h 4038600"/>
              <a:gd name="T1" fmla="*/ 4038315 h 40386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4038600">
                <a:moveTo>
                  <a:pt x="0" y="0"/>
                </a:moveTo>
                <a:lnTo>
                  <a:pt x="0" y="4038315"/>
                </a:lnTo>
              </a:path>
            </a:pathLst>
          </a:custGeom>
          <a:noFill/>
          <a:ln w="866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6" name="object 47">
            <a:extLst>
              <a:ext uri="{FF2B5EF4-FFF2-40B4-BE49-F238E27FC236}">
                <a16:creationId xmlns:a16="http://schemas.microsoft.com/office/drawing/2014/main" id="{1025A36D-33AA-EA4A-8CB0-E40A63FD10BF}"/>
              </a:ext>
            </a:extLst>
          </p:cNvPr>
          <p:cNvSpPr>
            <a:spLocks/>
          </p:cNvSpPr>
          <p:nvPr/>
        </p:nvSpPr>
        <p:spPr bwMode="auto">
          <a:xfrm>
            <a:off x="1722438" y="2122488"/>
            <a:ext cx="47625" cy="22225"/>
          </a:xfrm>
          <a:custGeom>
            <a:avLst/>
            <a:gdLst>
              <a:gd name="T0" fmla="*/ 25992 w 47625"/>
              <a:gd name="T1" fmla="*/ 0 h 22225"/>
              <a:gd name="T2" fmla="*/ 21681 w 47625"/>
              <a:gd name="T3" fmla="*/ 0 h 22225"/>
              <a:gd name="T4" fmla="*/ 0 w 47625"/>
              <a:gd name="T5" fmla="*/ 21682 h 22225"/>
              <a:gd name="T6" fmla="*/ 47612 w 47625"/>
              <a:gd name="T7" fmla="*/ 21682 h 22225"/>
              <a:gd name="T8" fmla="*/ 25992 w 47625"/>
              <a:gd name="T9" fmla="*/ 0 h 22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625" h="22225">
                <a:moveTo>
                  <a:pt x="25992" y="0"/>
                </a:moveTo>
                <a:lnTo>
                  <a:pt x="21681" y="0"/>
                </a:lnTo>
                <a:lnTo>
                  <a:pt x="0" y="21682"/>
                </a:lnTo>
                <a:lnTo>
                  <a:pt x="47612" y="21682"/>
                </a:lnTo>
                <a:lnTo>
                  <a:pt x="25992" y="0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7" name="object 48">
            <a:extLst>
              <a:ext uri="{FF2B5EF4-FFF2-40B4-BE49-F238E27FC236}">
                <a16:creationId xmlns:a16="http://schemas.microsoft.com/office/drawing/2014/main" id="{95E3498C-ADD5-0F4D-8338-5F4A795BC63E}"/>
              </a:ext>
            </a:extLst>
          </p:cNvPr>
          <p:cNvSpPr>
            <a:spLocks/>
          </p:cNvSpPr>
          <p:nvPr/>
        </p:nvSpPr>
        <p:spPr bwMode="auto">
          <a:xfrm>
            <a:off x="1722438" y="2122488"/>
            <a:ext cx="47625" cy="22225"/>
          </a:xfrm>
          <a:custGeom>
            <a:avLst/>
            <a:gdLst>
              <a:gd name="T0" fmla="*/ 0 w 47625"/>
              <a:gd name="T1" fmla="*/ 21682 h 22225"/>
              <a:gd name="T2" fmla="*/ 21681 w 47625"/>
              <a:gd name="T3" fmla="*/ 0 h 22225"/>
              <a:gd name="T4" fmla="*/ 25992 w 47625"/>
              <a:gd name="T5" fmla="*/ 0 h 22225"/>
              <a:gd name="T6" fmla="*/ 47612 w 47625"/>
              <a:gd name="T7" fmla="*/ 21682 h 22225"/>
              <a:gd name="T8" fmla="*/ 0 w 47625"/>
              <a:gd name="T9" fmla="*/ 21682 h 22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625" h="22225">
                <a:moveTo>
                  <a:pt x="0" y="21682"/>
                </a:moveTo>
                <a:lnTo>
                  <a:pt x="21681" y="0"/>
                </a:lnTo>
                <a:lnTo>
                  <a:pt x="25992" y="0"/>
                </a:lnTo>
                <a:lnTo>
                  <a:pt x="47612" y="21682"/>
                </a:lnTo>
                <a:lnTo>
                  <a:pt x="0" y="21682"/>
                </a:lnTo>
                <a:close/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8" name="object 49">
            <a:extLst>
              <a:ext uri="{FF2B5EF4-FFF2-40B4-BE49-F238E27FC236}">
                <a16:creationId xmlns:a16="http://schemas.microsoft.com/office/drawing/2014/main" id="{BAD3B101-CB63-E740-AFF6-A048A491ABC0}"/>
              </a:ext>
            </a:extLst>
          </p:cNvPr>
          <p:cNvSpPr>
            <a:spLocks/>
          </p:cNvSpPr>
          <p:nvPr/>
        </p:nvSpPr>
        <p:spPr bwMode="auto">
          <a:xfrm>
            <a:off x="1722438" y="5510213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89" name="object 50">
            <a:extLst>
              <a:ext uri="{FF2B5EF4-FFF2-40B4-BE49-F238E27FC236}">
                <a16:creationId xmlns:a16="http://schemas.microsoft.com/office/drawing/2014/main" id="{3A5C03E1-2E54-EB48-8A72-1F344C20A79F}"/>
              </a:ext>
            </a:extLst>
          </p:cNvPr>
          <p:cNvSpPr>
            <a:spLocks/>
          </p:cNvSpPr>
          <p:nvPr/>
        </p:nvSpPr>
        <p:spPr bwMode="auto">
          <a:xfrm>
            <a:off x="1722438" y="4989513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0" name="object 51">
            <a:extLst>
              <a:ext uri="{FF2B5EF4-FFF2-40B4-BE49-F238E27FC236}">
                <a16:creationId xmlns:a16="http://schemas.microsoft.com/office/drawing/2014/main" id="{37FCE6EE-2E65-8943-BA54-251653407D1A}"/>
              </a:ext>
            </a:extLst>
          </p:cNvPr>
          <p:cNvSpPr>
            <a:spLocks/>
          </p:cNvSpPr>
          <p:nvPr/>
        </p:nvSpPr>
        <p:spPr bwMode="auto">
          <a:xfrm>
            <a:off x="1722438" y="4470400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1" name="object 52">
            <a:extLst>
              <a:ext uri="{FF2B5EF4-FFF2-40B4-BE49-F238E27FC236}">
                <a16:creationId xmlns:a16="http://schemas.microsoft.com/office/drawing/2014/main" id="{5AF8BB9E-D51C-B747-BC69-80E815CA0D07}"/>
              </a:ext>
            </a:extLst>
          </p:cNvPr>
          <p:cNvSpPr>
            <a:spLocks/>
          </p:cNvSpPr>
          <p:nvPr/>
        </p:nvSpPr>
        <p:spPr bwMode="auto">
          <a:xfrm>
            <a:off x="1722438" y="3949700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2" name="object 53">
            <a:extLst>
              <a:ext uri="{FF2B5EF4-FFF2-40B4-BE49-F238E27FC236}">
                <a16:creationId xmlns:a16="http://schemas.microsoft.com/office/drawing/2014/main" id="{D5EE9DD6-2E80-114B-8A49-EAC532C98391}"/>
              </a:ext>
            </a:extLst>
          </p:cNvPr>
          <p:cNvSpPr>
            <a:spLocks/>
          </p:cNvSpPr>
          <p:nvPr/>
        </p:nvSpPr>
        <p:spPr bwMode="auto">
          <a:xfrm>
            <a:off x="1722438" y="3429000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3" name="object 54">
            <a:extLst>
              <a:ext uri="{FF2B5EF4-FFF2-40B4-BE49-F238E27FC236}">
                <a16:creationId xmlns:a16="http://schemas.microsoft.com/office/drawing/2014/main" id="{E9895BE7-CC43-594A-8587-AE21B584E9DA}"/>
              </a:ext>
            </a:extLst>
          </p:cNvPr>
          <p:cNvSpPr>
            <a:spLocks/>
          </p:cNvSpPr>
          <p:nvPr/>
        </p:nvSpPr>
        <p:spPr bwMode="auto">
          <a:xfrm>
            <a:off x="1722438" y="2908300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4" name="object 55">
            <a:extLst>
              <a:ext uri="{FF2B5EF4-FFF2-40B4-BE49-F238E27FC236}">
                <a16:creationId xmlns:a16="http://schemas.microsoft.com/office/drawing/2014/main" id="{CECDE85A-2C7C-5549-8EBE-49811F53DB91}"/>
              </a:ext>
            </a:extLst>
          </p:cNvPr>
          <p:cNvSpPr>
            <a:spLocks/>
          </p:cNvSpPr>
          <p:nvPr/>
        </p:nvSpPr>
        <p:spPr bwMode="auto">
          <a:xfrm>
            <a:off x="1722438" y="2387600"/>
            <a:ext cx="47625" cy="0"/>
          </a:xfrm>
          <a:custGeom>
            <a:avLst/>
            <a:gdLst>
              <a:gd name="T0" fmla="*/ 0 w 47625"/>
              <a:gd name="T1" fmla="*/ 47612 w 47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625">
                <a:moveTo>
                  <a:pt x="0" y="0"/>
                </a:moveTo>
                <a:lnTo>
                  <a:pt x="47612" y="0"/>
                </a:lnTo>
              </a:path>
            </a:pathLst>
          </a:custGeom>
          <a:noFill/>
          <a:ln w="433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895" name="object 56">
            <a:extLst>
              <a:ext uri="{FF2B5EF4-FFF2-40B4-BE49-F238E27FC236}">
                <a16:creationId xmlns:a16="http://schemas.microsoft.com/office/drawing/2014/main" id="{EEBC2165-161D-FE4A-B1C9-6A5C5E54260D}"/>
              </a:ext>
            </a:extLst>
          </p:cNvPr>
          <p:cNvSpPr>
            <a:spLocks/>
          </p:cNvSpPr>
          <p:nvPr/>
        </p:nvSpPr>
        <p:spPr bwMode="auto">
          <a:xfrm>
            <a:off x="1747838" y="5459413"/>
            <a:ext cx="6624637" cy="0"/>
          </a:xfrm>
          <a:custGeom>
            <a:avLst/>
            <a:gdLst>
              <a:gd name="T0" fmla="*/ 0 w 6624320"/>
              <a:gd name="T1" fmla="*/ 0 w 6624320"/>
              <a:gd name="T2" fmla="*/ 6622098 w 6624320"/>
              <a:gd name="T3" fmla="*/ 6624253 w 662432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6624320">
                <a:moveTo>
                  <a:pt x="0" y="0"/>
                </a:moveTo>
                <a:lnTo>
                  <a:pt x="0" y="0"/>
                </a:lnTo>
                <a:lnTo>
                  <a:pt x="6622098" y="0"/>
                </a:lnTo>
                <a:lnTo>
                  <a:pt x="6624253" y="0"/>
                </a:lnTo>
              </a:path>
            </a:pathLst>
          </a:custGeom>
          <a:noFill/>
          <a:ln w="1298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BD1107AF-B4D9-A941-9ED2-B75C9F2D1B87}"/>
              </a:ext>
            </a:extLst>
          </p:cNvPr>
          <p:cNvSpPr txBox="1"/>
          <p:nvPr/>
        </p:nvSpPr>
        <p:spPr>
          <a:xfrm>
            <a:off x="7510463" y="5292725"/>
            <a:ext cx="527050" cy="146050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750" b="1" spc="45" dirty="0">
                <a:latin typeface="Times New Roman"/>
                <a:cs typeface="Times New Roman"/>
              </a:rPr>
              <a:t>P</a:t>
            </a:r>
            <a:r>
              <a:rPr sz="750" b="1" spc="40" dirty="0">
                <a:latin typeface="Times New Roman"/>
                <a:cs typeface="Times New Roman"/>
              </a:rPr>
              <a:t>=</a:t>
            </a:r>
            <a:r>
              <a:rPr sz="750" b="1" spc="65" dirty="0">
                <a:latin typeface="Times New Roman"/>
                <a:cs typeface="Times New Roman"/>
              </a:rPr>
              <a:t>M</a:t>
            </a:r>
            <a:r>
              <a:rPr sz="750" b="1" spc="25" dirty="0">
                <a:latin typeface="Times New Roman"/>
                <a:cs typeface="Times New Roman"/>
              </a:rPr>
              <a:t>R</a:t>
            </a:r>
            <a:r>
              <a:rPr sz="750" b="1" spc="40" dirty="0">
                <a:latin typeface="Times New Roman"/>
                <a:cs typeface="Times New Roman"/>
              </a:rPr>
              <a:t>=</a:t>
            </a:r>
            <a:r>
              <a:rPr sz="750" b="1" spc="25" dirty="0">
                <a:latin typeface="Times New Roman"/>
                <a:cs typeface="Times New Roman"/>
              </a:rPr>
              <a:t>AR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ABC96BC9-3369-7243-A8DB-93761AF0727E}"/>
              </a:ext>
            </a:extLst>
          </p:cNvPr>
          <p:cNvSpPr txBox="1"/>
          <p:nvPr/>
        </p:nvSpPr>
        <p:spPr>
          <a:xfrm>
            <a:off x="1014413" y="5345113"/>
            <a:ext cx="415925" cy="130175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650" b="1" spc="40" dirty="0">
                <a:latin typeface="Times New Roman"/>
                <a:cs typeface="Times New Roman"/>
              </a:rPr>
              <a:t>P=110</a:t>
            </a:r>
            <a:r>
              <a:rPr sz="650" b="1" spc="-25" dirty="0">
                <a:latin typeface="Times New Roman"/>
                <a:cs typeface="Times New Roman"/>
              </a:rPr>
              <a:t> </a:t>
            </a:r>
            <a:r>
              <a:rPr sz="650" b="1" dirty="0">
                <a:latin typeface="Times New Roman"/>
                <a:cs typeface="Times New Roman"/>
              </a:rPr>
              <a:t>n.j.</a:t>
            </a:r>
            <a:endParaRPr sz="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object 2">
            <a:extLst>
              <a:ext uri="{FF2B5EF4-FFF2-40B4-BE49-F238E27FC236}">
                <a16:creationId xmlns:a16="http://schemas.microsoft.com/office/drawing/2014/main" id="{A36A2C1C-1104-304C-B402-7D09AFA97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581025"/>
            <a:ext cx="4370388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6" name="object 3">
            <a:extLst>
              <a:ext uri="{FF2B5EF4-FFF2-40B4-BE49-F238E27FC236}">
                <a16:creationId xmlns:a16="http://schemas.microsoft.com/office/drawing/2014/main" id="{8449F093-7CBD-CB44-8774-59C834F17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0650" y="828675"/>
            <a:ext cx="276225" cy="3333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7" name="object 4">
            <a:extLst>
              <a:ext uri="{FF2B5EF4-FFF2-40B4-BE49-F238E27FC236}">
                <a16:creationId xmlns:a16="http://schemas.microsoft.com/office/drawing/2014/main" id="{1B997E78-5133-2540-923D-F81A2BD7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2613" y="581025"/>
            <a:ext cx="2084387" cy="4064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8" name="object 5">
            <a:extLst>
              <a:ext uri="{FF2B5EF4-FFF2-40B4-BE49-F238E27FC236}">
                <a16:creationId xmlns:a16="http://schemas.microsoft.com/office/drawing/2014/main" id="{22E8D226-0DE4-BD48-A0B6-7CB7E872B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7638" y="820738"/>
            <a:ext cx="109537" cy="46037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9" name="object 6">
            <a:extLst>
              <a:ext uri="{FF2B5EF4-FFF2-40B4-BE49-F238E27FC236}">
                <a16:creationId xmlns:a16="http://schemas.microsoft.com/office/drawing/2014/main" id="{818C7D54-12F4-6E48-BAC9-499A23874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1165225"/>
            <a:ext cx="409575" cy="4064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0" name="object 7">
            <a:extLst>
              <a:ext uri="{FF2B5EF4-FFF2-40B4-BE49-F238E27FC236}">
                <a16:creationId xmlns:a16="http://schemas.microsoft.com/office/drawing/2014/main" id="{79CF08C8-C454-334B-845F-95FBA9A6EF3A}"/>
              </a:ext>
            </a:extLst>
          </p:cNvPr>
          <p:cNvSpPr>
            <a:spLocks/>
          </p:cNvSpPr>
          <p:nvPr/>
        </p:nvSpPr>
        <p:spPr bwMode="auto">
          <a:xfrm>
            <a:off x="685800" y="1700213"/>
            <a:ext cx="7485063" cy="0"/>
          </a:xfrm>
          <a:custGeom>
            <a:avLst/>
            <a:gdLst>
              <a:gd name="T0" fmla="*/ 0 w 7484745"/>
              <a:gd name="T1" fmla="*/ 7484417 w 748474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484745">
                <a:moveTo>
                  <a:pt x="0" y="0"/>
                </a:moveTo>
                <a:lnTo>
                  <a:pt x="7484417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46F16157-EB56-1740-9429-A7B1717C8161}"/>
              </a:ext>
            </a:extLst>
          </p:cNvPr>
          <p:cNvSpPr txBox="1"/>
          <p:nvPr/>
        </p:nvSpPr>
        <p:spPr>
          <a:xfrm>
            <a:off x="2874963" y="1828800"/>
            <a:ext cx="523875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215" dirty="0">
                <a:solidFill>
                  <a:srgbClr val="C00000"/>
                </a:solidFill>
                <a:latin typeface="Rockwell"/>
                <a:cs typeface="Rockwell"/>
              </a:rPr>
              <a:t>T</a:t>
            </a:r>
            <a:r>
              <a:rPr sz="1600" b="1" spc="-80" dirty="0">
                <a:solidFill>
                  <a:srgbClr val="C00000"/>
                </a:solidFill>
                <a:latin typeface="Rockwell"/>
                <a:cs typeface="Rockwell"/>
              </a:rPr>
              <a:t>ot</a:t>
            </a:r>
            <a:r>
              <a:rPr sz="1600" b="1" spc="-70" dirty="0">
                <a:solidFill>
                  <a:srgbClr val="C00000"/>
                </a:solidFill>
                <a:latin typeface="Rockwell"/>
                <a:cs typeface="Rockwell"/>
              </a:rPr>
              <a:t>a</a:t>
            </a:r>
            <a:r>
              <a:rPr sz="1600" b="1" spc="-15" dirty="0">
                <a:solidFill>
                  <a:srgbClr val="C00000"/>
                </a:solidFill>
                <a:latin typeface="Rockwell"/>
                <a:cs typeface="Rockwell"/>
              </a:rPr>
              <a:t>l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9226362-703F-3745-8806-B4F5626A7403}"/>
              </a:ext>
            </a:extLst>
          </p:cNvPr>
          <p:cNvSpPr txBox="1"/>
          <p:nvPr/>
        </p:nvSpPr>
        <p:spPr>
          <a:xfrm>
            <a:off x="3944938" y="1708150"/>
            <a:ext cx="523875" cy="2682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215" dirty="0">
                <a:solidFill>
                  <a:srgbClr val="C00000"/>
                </a:solidFill>
                <a:latin typeface="Rockwell"/>
                <a:cs typeface="Rockwell"/>
              </a:rPr>
              <a:t>T</a:t>
            </a:r>
            <a:r>
              <a:rPr sz="1600" b="1" spc="-80" dirty="0">
                <a:solidFill>
                  <a:srgbClr val="C00000"/>
                </a:solidFill>
                <a:latin typeface="Rockwell"/>
                <a:cs typeface="Rockwell"/>
              </a:rPr>
              <a:t>ot</a:t>
            </a:r>
            <a:r>
              <a:rPr sz="1600" b="1" spc="-70" dirty="0">
                <a:solidFill>
                  <a:srgbClr val="C00000"/>
                </a:solidFill>
                <a:latin typeface="Rockwell"/>
                <a:cs typeface="Rockwell"/>
              </a:rPr>
              <a:t>a</a:t>
            </a:r>
            <a:r>
              <a:rPr sz="1600" b="1" spc="-15" dirty="0">
                <a:solidFill>
                  <a:srgbClr val="C00000"/>
                </a:solidFill>
                <a:latin typeface="Rockwell"/>
                <a:cs typeface="Rockwell"/>
              </a:rPr>
              <a:t>l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4BAF362-8D3F-CB4D-9C43-9070CB0B526D}"/>
              </a:ext>
            </a:extLst>
          </p:cNvPr>
          <p:cNvSpPr txBox="1"/>
          <p:nvPr/>
        </p:nvSpPr>
        <p:spPr>
          <a:xfrm>
            <a:off x="5014913" y="1708150"/>
            <a:ext cx="523875" cy="2682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215" dirty="0">
                <a:solidFill>
                  <a:srgbClr val="C00000"/>
                </a:solidFill>
                <a:latin typeface="Rockwell"/>
                <a:cs typeface="Rockwell"/>
              </a:rPr>
              <a:t>T</a:t>
            </a:r>
            <a:r>
              <a:rPr sz="1600" b="1" spc="-80" dirty="0">
                <a:solidFill>
                  <a:srgbClr val="C00000"/>
                </a:solidFill>
                <a:latin typeface="Rockwell"/>
                <a:cs typeface="Rockwell"/>
              </a:rPr>
              <a:t>ot</a:t>
            </a:r>
            <a:r>
              <a:rPr sz="1600" b="1" spc="-70" dirty="0">
                <a:solidFill>
                  <a:srgbClr val="C00000"/>
                </a:solidFill>
                <a:latin typeface="Rockwell"/>
                <a:cs typeface="Rockwell"/>
              </a:rPr>
              <a:t>a</a:t>
            </a:r>
            <a:r>
              <a:rPr sz="1600" b="1" spc="-15" dirty="0">
                <a:solidFill>
                  <a:srgbClr val="C00000"/>
                </a:solidFill>
                <a:latin typeface="Rockwell"/>
                <a:cs typeface="Rockwell"/>
              </a:rPr>
              <a:t>l</a:t>
            </a:r>
            <a:endParaRPr sz="1600">
              <a:latin typeface="Rockwell"/>
              <a:cs typeface="Rockwell"/>
            </a:endParaRPr>
          </a:p>
        </p:txBody>
      </p:sp>
      <p:graphicFrame>
        <p:nvGraphicFramePr>
          <p:cNvPr id="11" name="object 11">
            <a:extLst>
              <a:ext uri="{FF2B5EF4-FFF2-40B4-BE49-F238E27FC236}">
                <a16:creationId xmlns:a16="http://schemas.microsoft.com/office/drawing/2014/main" id="{8FAD598E-4D2E-FF4A-8D0B-05CFE6FC321E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974850"/>
          <a:ext cx="7483475" cy="4745038"/>
        </p:xfrm>
        <a:graphic>
          <a:graphicData uri="http://schemas.openxmlformats.org/drawingml/2006/table">
            <a:tbl>
              <a:tblPr/>
              <a:tblGrid>
                <a:gridCol w="706438">
                  <a:extLst>
                    <a:ext uri="{9D8B030D-6E8A-4147-A177-3AD203B41FA5}">
                      <a16:colId xmlns:a16="http://schemas.microsoft.com/office/drawing/2014/main" val="2195568770"/>
                    </a:ext>
                  </a:extLst>
                </a:gridCol>
                <a:gridCol w="1125537">
                  <a:extLst>
                    <a:ext uri="{9D8B030D-6E8A-4147-A177-3AD203B41FA5}">
                      <a16:colId xmlns:a16="http://schemas.microsoft.com/office/drawing/2014/main" val="3349364340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49552553"/>
                    </a:ext>
                  </a:extLst>
                </a:gridCol>
                <a:gridCol w="836613">
                  <a:extLst>
                    <a:ext uri="{9D8B030D-6E8A-4147-A177-3AD203B41FA5}">
                      <a16:colId xmlns:a16="http://schemas.microsoft.com/office/drawing/2014/main" val="4010768283"/>
                    </a:ext>
                  </a:extLst>
                </a:gridCol>
                <a:gridCol w="1203325">
                  <a:extLst>
                    <a:ext uri="{9D8B030D-6E8A-4147-A177-3AD203B41FA5}">
                      <a16:colId xmlns:a16="http://schemas.microsoft.com/office/drawing/2014/main" val="1737980250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1016079641"/>
                    </a:ext>
                  </a:extLst>
                </a:gridCol>
                <a:gridCol w="1069975">
                  <a:extLst>
                    <a:ext uri="{9D8B030D-6E8A-4147-A177-3AD203B41FA5}">
                      <a16:colId xmlns:a16="http://schemas.microsoft.com/office/drawing/2014/main" val="3073428897"/>
                    </a:ext>
                  </a:extLst>
                </a:gridCol>
              </a:tblGrid>
              <a:tr h="249238">
                <a:tc gridSpan="4"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130300" algn="l"/>
                          <a:tab pos="2200275" algn="l"/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ts val="913"/>
                        </a:lnSpc>
                        <a:spcBef>
                          <a:spcPts val="9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30300" algn="l"/>
                          <a:tab pos="2200275" algn="l"/>
                          <a:tab pos="3270250" algn="l"/>
                        </a:tabLst>
                      </a:pPr>
                      <a:r>
                        <a:rPr kumimoji="0" lang="en-US" altLang="en-US" sz="2400" b="1" i="0" u="none" strike="noStrike" cap="none" normalizeH="0" baseline="2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Q	Price (P)	</a:t>
                      </a: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Revenue	</a:t>
                      </a:r>
                      <a:r>
                        <a:rPr kumimoji="0" lang="en-US" altLang="en-US" sz="2400" b="1" i="0" u="none" strike="noStrike" cap="none" normalizeH="0" baseline="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Fixed</a:t>
                      </a:r>
                      <a:endParaRPr kumimoji="0" lang="en-US" altLang="en-US" sz="2400" b="0" i="0" u="none" strike="noStrike" cap="none" normalizeH="0" baseline="33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2001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ts val="18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Variable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Total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Total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717608"/>
                  </a:ext>
                </a:extLst>
              </a:tr>
              <a:tr h="242888">
                <a:tc gridSpan="4">
                  <a:txBody>
                    <a:bodyPr/>
                    <a:lstStyle>
                      <a:lvl1pPr marL="2200275">
                        <a:spcBef>
                          <a:spcPct val="20000"/>
                        </a:spcBef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2702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200275" marR="0" lvl="0" indent="0" algn="l" defTabSz="914400" rtl="0" eaLnBrk="1" fontAlgn="base" latinLnBrk="0" hangingPunct="1">
                        <a:lnSpc>
                          <a:spcPts val="18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270250" algn="l"/>
                        </a:tabLst>
                      </a:pPr>
                      <a:r>
                        <a:rPr kumimoji="0" lang="en-US" altLang="en-US" sz="2400" b="1" i="0" u="none" strike="noStrike" cap="none" normalizeH="0" baseline="-33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(TR)	</a:t>
                      </a: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Cost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ts val="18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Cost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ts val="18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Cost (TC)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ts val="18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Profit (</a:t>
                      </a: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π)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294016"/>
                  </a:ext>
                </a:extLst>
              </a:tr>
              <a:tr h="269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(TFC)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(TVC)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952149"/>
                  </a:ext>
                </a:extLst>
              </a:tr>
              <a:tr h="303213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0.00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100.00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-100.00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133240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155.70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-45.70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454235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105.60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205.60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14.40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455419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153.90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253.90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76.10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63404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304.80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135.20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545572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262.50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362.50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187.50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509351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660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431.20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228.80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625164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415.10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515.10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254.90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250627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518.40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618.40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261.60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739054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990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645.30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745.30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244.70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423611"/>
                  </a:ext>
                </a:extLst>
              </a:tr>
              <a:tr h="306388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794780"/>
                  </a:ext>
                </a:extLst>
              </a:tr>
              <a:tr h="304800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1,210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986.70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1,086.70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123.30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503601"/>
                  </a:ext>
                </a:extLst>
              </a:tr>
              <a:tr h="307975">
                <a:tc>
                  <a:txBody>
                    <a:bodyPr/>
                    <a:lstStyle>
                      <a:lvl1pPr marL="619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69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69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1,320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92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49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1,209.60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58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158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1,309.60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10.40</a:t>
                      </a:r>
                    </a:p>
                  </a:txBody>
                  <a:tcPr marL="0" marR="0" marT="215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19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object 2">
            <a:extLst>
              <a:ext uri="{FF2B5EF4-FFF2-40B4-BE49-F238E27FC236}">
                <a16:creationId xmlns:a16="http://schemas.microsoft.com/office/drawing/2014/main" id="{DFD646F8-C8DE-2F4B-A540-BF544C370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1773238"/>
            <a:ext cx="5545138" cy="46831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0" name="object 3">
            <a:extLst>
              <a:ext uri="{FF2B5EF4-FFF2-40B4-BE49-F238E27FC236}">
                <a16:creationId xmlns:a16="http://schemas.microsoft.com/office/drawing/2014/main" id="{B65D5927-A50E-764B-AF5B-8AE6CDEE7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4370387" cy="4921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1" name="object 4">
            <a:extLst>
              <a:ext uri="{FF2B5EF4-FFF2-40B4-BE49-F238E27FC236}">
                <a16:creationId xmlns:a16="http://schemas.microsoft.com/office/drawing/2014/main" id="{BBBE1DD3-E0E1-3043-AF6F-67AC8A8A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1938" y="1004888"/>
            <a:ext cx="276225" cy="349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2" name="object 5">
            <a:extLst>
              <a:ext uri="{FF2B5EF4-FFF2-40B4-BE49-F238E27FC236}">
                <a16:creationId xmlns:a16="http://schemas.microsoft.com/office/drawing/2014/main" id="{7C8F85A4-1FF0-6740-8405-88BE4B89F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0" y="758825"/>
            <a:ext cx="2084388" cy="4048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3" name="object 6">
            <a:extLst>
              <a:ext uri="{FF2B5EF4-FFF2-40B4-BE49-F238E27FC236}">
                <a16:creationId xmlns:a16="http://schemas.microsoft.com/office/drawing/2014/main" id="{C04A40C4-B996-7245-B9C3-85CD07586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8925" y="996950"/>
            <a:ext cx="109538" cy="476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4" name="object 7">
            <a:extLst>
              <a:ext uri="{FF2B5EF4-FFF2-40B4-BE49-F238E27FC236}">
                <a16:creationId xmlns:a16="http://schemas.microsoft.com/office/drawing/2014/main" id="{31EA9011-B659-6441-A2DF-42913A94C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409575" cy="4048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object 2">
            <a:extLst>
              <a:ext uri="{FF2B5EF4-FFF2-40B4-BE49-F238E27FC236}">
                <a16:creationId xmlns:a16="http://schemas.microsoft.com/office/drawing/2014/main" id="{BB96A5D8-F7FF-8046-B249-A4EAD6EDE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220663"/>
            <a:ext cx="3954462" cy="44608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4" name="object 3">
            <a:extLst>
              <a:ext uri="{FF2B5EF4-FFF2-40B4-BE49-F238E27FC236}">
                <a16:creationId xmlns:a16="http://schemas.microsoft.com/office/drawing/2014/main" id="{361575CF-E6F5-7B4C-A73F-52C06DECD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444500"/>
            <a:ext cx="249238" cy="3175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5" name="object 4">
            <a:extLst>
              <a:ext uri="{FF2B5EF4-FFF2-40B4-BE49-F238E27FC236}">
                <a16:creationId xmlns:a16="http://schemas.microsoft.com/office/drawing/2014/main" id="{7EBEC0B5-59E1-F74C-8BBB-7DEAE2CA0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1088" y="220663"/>
            <a:ext cx="1887537" cy="3683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6" name="object 5">
            <a:extLst>
              <a:ext uri="{FF2B5EF4-FFF2-40B4-BE49-F238E27FC236}">
                <a16:creationId xmlns:a16="http://schemas.microsoft.com/office/drawing/2014/main" id="{DE5B4160-3861-2C4C-9C33-AFA41BFAA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6088" y="438150"/>
            <a:ext cx="98425" cy="412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7" name="object 6">
            <a:extLst>
              <a:ext uri="{FF2B5EF4-FFF2-40B4-BE49-F238E27FC236}">
                <a16:creationId xmlns:a16="http://schemas.microsoft.com/office/drawing/2014/main" id="{AE9231BC-56A1-4E49-B49A-5CFCBB0B6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5" y="220663"/>
            <a:ext cx="371475" cy="3683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8" name="object 7">
            <a:extLst>
              <a:ext uri="{FF2B5EF4-FFF2-40B4-BE49-F238E27FC236}">
                <a16:creationId xmlns:a16="http://schemas.microsoft.com/office/drawing/2014/main" id="{B9BD9520-76E7-2A46-835C-85A241640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3475" y="438150"/>
            <a:ext cx="98425" cy="4127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9" name="object 8">
            <a:extLst>
              <a:ext uri="{FF2B5EF4-FFF2-40B4-BE49-F238E27FC236}">
                <a16:creationId xmlns:a16="http://schemas.microsoft.com/office/drawing/2014/main" id="{4AD41A92-65FB-1D4B-8477-3338AB2D2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747713"/>
            <a:ext cx="1346200" cy="439737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20" name="object 9">
            <a:extLst>
              <a:ext uri="{FF2B5EF4-FFF2-40B4-BE49-F238E27FC236}">
                <a16:creationId xmlns:a16="http://schemas.microsoft.com/office/drawing/2014/main" id="{53046522-3ACA-D341-B737-6BF426981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1557338"/>
            <a:ext cx="4102100" cy="396557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1E6EE6F-E982-CA4E-9250-1E30BEE52EE4}"/>
              </a:ext>
            </a:extLst>
          </p:cNvPr>
          <p:cNvSpPr txBox="1"/>
          <p:nvPr/>
        </p:nvSpPr>
        <p:spPr>
          <a:xfrm>
            <a:off x="473075" y="1581150"/>
            <a:ext cx="2854325" cy="3211513"/>
          </a:xfrm>
          <a:prstGeom prst="rect">
            <a:avLst/>
          </a:prstGeom>
        </p:spPr>
        <p:txBody>
          <a:bodyPr lIns="0" tIns="952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1000"/>
              </a:lnSpc>
              <a:spcBef>
                <a:spcPts val="75"/>
              </a:spcBef>
            </a:pPr>
            <a:r>
              <a:rPr lang="en-US" altLang="en-US" sz="1900">
                <a:latin typeface="Arial" panose="020B0604020202020204" pitchFamily="34" charset="0"/>
                <a:cs typeface="Arial" panose="020B0604020202020204" pitchFamily="34" charset="0"/>
              </a:rPr>
              <a:t>TR kriva plave boje je  prikazana u gornjem dijelu  slike.</a:t>
            </a:r>
          </a:p>
          <a:p>
            <a:pPr eaLnBrk="1" hangingPunct="1"/>
            <a:r>
              <a:rPr lang="en-US" altLang="en-US" sz="1900">
                <a:latin typeface="Arial" panose="020B0604020202020204" pitchFamily="34" charset="0"/>
                <a:cs typeface="Arial" panose="020B0604020202020204" pitchFamily="34" charset="0"/>
              </a:rPr>
              <a:t>Razlika između TR i TC je  ekonomski profit (Пq)  prikazan u donjem dijelu  slike. Pri nivou Q=0, Пq=-  TFC=-30. Ekonomski  profit ostvaruje svoj</a:t>
            </a:r>
          </a:p>
          <a:p>
            <a:pPr eaLnBrk="1" hangingPunct="1">
              <a:lnSpc>
                <a:spcPts val="2213"/>
              </a:lnSpc>
              <a:spcBef>
                <a:spcPts val="150"/>
              </a:spcBef>
            </a:pPr>
            <a:r>
              <a:rPr lang="en-US" altLang="en-US" sz="1900">
                <a:latin typeface="Arial" panose="020B0604020202020204" pitchFamily="34" charset="0"/>
                <a:cs typeface="Arial" panose="020B0604020202020204" pitchFamily="34" charset="0"/>
              </a:rPr>
              <a:t>maksimum ($12/wk) pri  nivou Q=7.4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object 2">
            <a:extLst>
              <a:ext uri="{FF2B5EF4-FFF2-40B4-BE49-F238E27FC236}">
                <a16:creationId xmlns:a16="http://schemas.microsoft.com/office/drawing/2014/main" id="{17CAD849-0E34-7C45-82DC-110A579A3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4370387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38" name="object 3">
            <a:extLst>
              <a:ext uri="{FF2B5EF4-FFF2-40B4-BE49-F238E27FC236}">
                <a16:creationId xmlns:a16="http://schemas.microsoft.com/office/drawing/2014/main" id="{62C2FDEC-0D79-BA4C-8948-4639EC643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988" y="998538"/>
            <a:ext cx="109537" cy="460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39" name="object 4">
            <a:extLst>
              <a:ext uri="{FF2B5EF4-FFF2-40B4-BE49-F238E27FC236}">
                <a16:creationId xmlns:a16="http://schemas.microsoft.com/office/drawing/2014/main" id="{78A744F3-66E3-EE4B-B3E6-9F677D69E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13" y="758825"/>
            <a:ext cx="2214562" cy="40481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0" name="object 5">
            <a:extLst>
              <a:ext uri="{FF2B5EF4-FFF2-40B4-BE49-F238E27FC236}">
                <a16:creationId xmlns:a16="http://schemas.microsoft.com/office/drawing/2014/main" id="{5CEC34E9-9CAA-D147-87C6-C6F31AAD6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0513" y="998538"/>
            <a:ext cx="109537" cy="46037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1" name="object 6">
            <a:extLst>
              <a:ext uri="{FF2B5EF4-FFF2-40B4-BE49-F238E27FC236}">
                <a16:creationId xmlns:a16="http://schemas.microsoft.com/office/drawing/2014/main" id="{97F87D8F-610C-D24D-BB0C-8FAA3AB94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500062" cy="40481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C9C41AB-AEEB-D64F-8830-C086B6DA6107}"/>
              </a:ext>
            </a:extLst>
          </p:cNvPr>
          <p:cNvSpPr txBox="1"/>
          <p:nvPr/>
        </p:nvSpPr>
        <p:spPr>
          <a:xfrm>
            <a:off x="765175" y="1992313"/>
            <a:ext cx="6789738" cy="2436812"/>
          </a:xfrm>
          <a:prstGeom prst="rect">
            <a:avLst/>
          </a:prstGeom>
        </p:spPr>
        <p:txBody>
          <a:bodyPr lIns="0" tIns="13716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pf=TR-TC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(pf)’=(TR)’-(TC)’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Mpf=MR-MC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lnSpc>
                <a:spcPts val="2113"/>
              </a:lnSpc>
              <a:spcBef>
                <a:spcPts val="130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Max pf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(pf)’=0, odnosno marginalna vrijednost profita  jednaka 0 (Mpf=0) pri Q</a:t>
            </a:r>
            <a:r>
              <a:rPr lang="en-US" altLang="en-US" sz="1900" b="1" i="1" baseline="26000">
                <a:latin typeface="Rockwell-BoldItalic"/>
                <a:ea typeface="Rockwell-BoldItalic"/>
                <a:cs typeface="Rockwell-BoldItalic"/>
              </a:rPr>
              <a:t>*</a:t>
            </a:r>
            <a:r>
              <a:rPr lang="en-US" altLang="en-US" sz="1900" b="1" i="1" baseline="-17000">
                <a:latin typeface="Rockwell-BoldItalic"/>
                <a:ea typeface="Rockwell-BoldItalic"/>
                <a:cs typeface="Rockwell-BoldItalic"/>
              </a:rPr>
              <a:t>f</a:t>
            </a:r>
            <a:endParaRPr lang="en-US" altLang="en-US" sz="1900" baseline="-17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Kada je: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AE34383-C6C3-5047-9B7A-43904D54C07A}"/>
              </a:ext>
            </a:extLst>
          </p:cNvPr>
          <p:cNvSpPr txBox="1"/>
          <p:nvPr/>
        </p:nvSpPr>
        <p:spPr>
          <a:xfrm>
            <a:off x="5259388" y="4540250"/>
            <a:ext cx="76200" cy="2095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b="1" i="1" spc="-70" dirty="0">
                <a:latin typeface="Rockwell-BoldItalic"/>
                <a:cs typeface="Rockwell-BoldItalic"/>
              </a:rPr>
              <a:t>f</a:t>
            </a:r>
            <a:endParaRPr sz="1200">
              <a:latin typeface="Rockwell-BoldItalic"/>
              <a:cs typeface="Rockwell-BoldItalic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7A46B92-6536-324C-A41E-AA1875069630}"/>
              </a:ext>
            </a:extLst>
          </p:cNvPr>
          <p:cNvSpPr txBox="1"/>
          <p:nvPr/>
        </p:nvSpPr>
        <p:spPr>
          <a:xfrm>
            <a:off x="1157288" y="4427538"/>
            <a:ext cx="6988175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500" b="1" i="1">
                <a:solidFill>
                  <a:srgbClr val="9E3611"/>
                </a:solidFill>
                <a:latin typeface="Rockwell-BoldItalic"/>
                <a:ea typeface="Rockwell-BoldItalic"/>
                <a:cs typeface="Rockwell-BoldItalic"/>
              </a:rPr>
              <a:t>1.	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MR &gt; MC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Mpf pozitivan – Q&lt; Q</a:t>
            </a:r>
            <a:r>
              <a:rPr lang="en-US" altLang="en-US" b="1" i="1" baseline="23000">
                <a:latin typeface="Rockwell-BoldItalic"/>
                <a:ea typeface="Rockwell-BoldItalic"/>
                <a:cs typeface="Rockwell-BoldItalic"/>
              </a:rPr>
              <a:t>* 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gdje se pove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anjem Q (ka</a:t>
            </a:r>
            <a:endParaRPr lang="en-US" altLang="en-US">
              <a:latin typeface="Rockwell-BoldItalic"/>
              <a:ea typeface="Rockwell-BoldItalic"/>
              <a:cs typeface="Rockwell-BoldItalic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538904B-D0B3-9444-9459-5F8D2CF36316}"/>
              </a:ext>
            </a:extLst>
          </p:cNvPr>
          <p:cNvSpPr txBox="1"/>
          <p:nvPr/>
        </p:nvSpPr>
        <p:spPr>
          <a:xfrm>
            <a:off x="1614488" y="4668838"/>
            <a:ext cx="862012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Q*) pf</a:t>
            </a:r>
            <a:r>
              <a:rPr lang="en-US" altLang="en-US"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⇗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0F704DB-CD56-0144-A65D-CF1D810B1A91}"/>
              </a:ext>
            </a:extLst>
          </p:cNvPr>
          <p:cNvSpPr txBox="1"/>
          <p:nvPr/>
        </p:nvSpPr>
        <p:spPr>
          <a:xfrm>
            <a:off x="5337175" y="5113338"/>
            <a:ext cx="76200" cy="2095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b="1" i="1" spc="-70" dirty="0">
                <a:latin typeface="Rockwell-BoldItalic"/>
                <a:cs typeface="Rockwell-BoldItalic"/>
              </a:rPr>
              <a:t>f</a:t>
            </a:r>
            <a:endParaRPr sz="1200">
              <a:latin typeface="Rockwell-BoldItalic"/>
              <a:cs typeface="Rockwell-BoldItalic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BB6AA74D-F6BA-9947-AA67-0B723804F8F9}"/>
              </a:ext>
            </a:extLst>
          </p:cNvPr>
          <p:cNvSpPr txBox="1"/>
          <p:nvPr/>
        </p:nvSpPr>
        <p:spPr>
          <a:xfrm>
            <a:off x="1157288" y="4997450"/>
            <a:ext cx="7077075" cy="3000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tabLst>
                <a:tab pos="469265" algn="l"/>
              </a:tabLst>
              <a:defRPr/>
            </a:pPr>
            <a:r>
              <a:rPr sz="1500" b="1" i="1" spc="-85" dirty="0">
                <a:solidFill>
                  <a:srgbClr val="9E3611"/>
                </a:solidFill>
                <a:latin typeface="Rockwell-BoldItalic"/>
                <a:cs typeface="Rockwell-BoldItalic"/>
              </a:rPr>
              <a:t>2.	</a:t>
            </a:r>
            <a:r>
              <a:rPr b="1" i="1" spc="-235" dirty="0">
                <a:latin typeface="Rockwell-BoldItalic"/>
                <a:cs typeface="Rockwell-BoldItalic"/>
              </a:rPr>
              <a:t>MR </a:t>
            </a:r>
            <a:r>
              <a:rPr b="1" i="1" spc="-105" dirty="0">
                <a:latin typeface="Rockwell-BoldItalic"/>
                <a:cs typeface="Rockwell-BoldItalic"/>
              </a:rPr>
              <a:t>&lt; </a:t>
            </a:r>
            <a:r>
              <a:rPr b="1" i="1" spc="-240" dirty="0">
                <a:latin typeface="Rockwell-BoldItalic"/>
                <a:cs typeface="Rockwell-BoldItalic"/>
              </a:rPr>
              <a:t>MC </a:t>
            </a:r>
            <a:r>
              <a:rPr dirty="0">
                <a:latin typeface="Times New Roman"/>
                <a:cs typeface="Times New Roman"/>
              </a:rPr>
              <a:t>→ </a:t>
            </a:r>
            <a:r>
              <a:rPr b="1" i="1" spc="-185" dirty="0">
                <a:latin typeface="Rockwell-BoldItalic"/>
                <a:cs typeface="Rockwell-BoldItalic"/>
              </a:rPr>
              <a:t>Mpf </a:t>
            </a:r>
            <a:r>
              <a:rPr b="1" i="1" spc="-114" dirty="0">
                <a:latin typeface="Rockwell-BoldItalic"/>
                <a:cs typeface="Rockwell-BoldItalic"/>
              </a:rPr>
              <a:t>negativan </a:t>
            </a:r>
            <a:r>
              <a:rPr b="1" i="1" spc="-80" dirty="0">
                <a:latin typeface="Rockwell-BoldItalic"/>
                <a:cs typeface="Rockwell-BoldItalic"/>
              </a:rPr>
              <a:t>– </a:t>
            </a:r>
            <a:r>
              <a:rPr b="1" i="1" spc="-105" dirty="0">
                <a:latin typeface="Rockwell-BoldItalic"/>
                <a:cs typeface="Rockwell-BoldItalic"/>
              </a:rPr>
              <a:t>Q&gt; </a:t>
            </a:r>
            <a:r>
              <a:rPr b="1" i="1" spc="-80" dirty="0">
                <a:latin typeface="Rockwell-BoldItalic"/>
                <a:cs typeface="Rockwell-BoldItalic"/>
              </a:rPr>
              <a:t>Q</a:t>
            </a:r>
            <a:r>
              <a:rPr b="1" i="1" spc="-120" baseline="23148" dirty="0">
                <a:latin typeface="Rockwell-BoldItalic"/>
                <a:cs typeface="Rockwell-BoldItalic"/>
              </a:rPr>
              <a:t>* </a:t>
            </a:r>
            <a:r>
              <a:rPr b="1" i="1" spc="-65" dirty="0">
                <a:latin typeface="Rockwell-BoldItalic"/>
                <a:cs typeface="Rockwell-BoldItalic"/>
              </a:rPr>
              <a:t>gdje </a:t>
            </a:r>
            <a:r>
              <a:rPr b="1" i="1" spc="-110" dirty="0">
                <a:latin typeface="Rockwell-BoldItalic"/>
                <a:cs typeface="Rockwell-BoldItalic"/>
              </a:rPr>
              <a:t>se </a:t>
            </a:r>
            <a:r>
              <a:rPr b="1" i="1" spc="-140" dirty="0">
                <a:latin typeface="Rockwell-BoldItalic"/>
                <a:cs typeface="Rockwell-BoldItalic"/>
              </a:rPr>
              <a:t>smanjenjem </a:t>
            </a:r>
            <a:r>
              <a:rPr b="1" i="1" spc="-110" dirty="0">
                <a:latin typeface="Rockwell-BoldItalic"/>
                <a:cs typeface="Rockwell-BoldItalic"/>
              </a:rPr>
              <a:t>Q</a:t>
            </a:r>
            <a:r>
              <a:rPr b="1" i="1" spc="-20" dirty="0">
                <a:latin typeface="Rockwell-BoldItalic"/>
                <a:cs typeface="Rockwell-BoldItalic"/>
              </a:rPr>
              <a:t> </a:t>
            </a:r>
            <a:r>
              <a:rPr b="1" i="1" spc="-50" dirty="0">
                <a:latin typeface="Rockwell-BoldItalic"/>
                <a:cs typeface="Rockwell-BoldItalic"/>
              </a:rPr>
              <a:t>(ka</a:t>
            </a:r>
            <a:endParaRPr>
              <a:latin typeface="Rockwell-BoldItalic"/>
              <a:cs typeface="Rockwell-BoldItalic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63D2CAC-89E6-7444-9A22-72E39C864A4D}"/>
              </a:ext>
            </a:extLst>
          </p:cNvPr>
          <p:cNvSpPr txBox="1"/>
          <p:nvPr/>
        </p:nvSpPr>
        <p:spPr>
          <a:xfrm>
            <a:off x="1157288" y="5181600"/>
            <a:ext cx="5935662" cy="711200"/>
          </a:xfrm>
          <a:prstGeom prst="rect">
            <a:avLst/>
          </a:prstGeom>
        </p:spPr>
        <p:txBody>
          <a:bodyPr lIns="0" tIns="70485" rIns="0" bIns="0">
            <a:spAutoFit/>
          </a:bodyPr>
          <a:lstStyle>
            <a:lvl1pPr marL="469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550"/>
              </a:spcBef>
            </a:pP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Q*) pf</a:t>
            </a:r>
            <a:r>
              <a:rPr lang="en-US" altLang="en-US"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⇗</a:t>
            </a:r>
          </a:p>
          <a:p>
            <a:pPr algn="r" eaLnBrk="1" hangingPunct="1">
              <a:lnSpc>
                <a:spcPts val="1525"/>
              </a:lnSpc>
              <a:spcBef>
                <a:spcPts val="450"/>
              </a:spcBef>
            </a:pPr>
            <a:r>
              <a:rPr lang="en-US" altLang="en-US" sz="1500" b="1" i="1">
                <a:solidFill>
                  <a:srgbClr val="9E3611"/>
                </a:solidFill>
                <a:latin typeface="Rockwell-BoldItalic"/>
                <a:ea typeface="Rockwell-BoldItalic"/>
                <a:cs typeface="Rockwell-BoldItalic"/>
              </a:rPr>
              <a:t>3.	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MR= MC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b="1" i="1">
                <a:latin typeface="Rockwell-BoldItalic"/>
                <a:ea typeface="Rockwell-BoldItalic"/>
                <a:cs typeface="Rockwell-BoldItalic"/>
              </a:rPr>
              <a:t>Mpf=0 – maksimalan profit pri nivou Q</a:t>
            </a:r>
            <a:r>
              <a:rPr lang="en-US" altLang="en-US" b="1" i="1" baseline="23000">
                <a:latin typeface="Rockwell-BoldItalic"/>
                <a:ea typeface="Rockwell-BoldItalic"/>
                <a:cs typeface="Rockwell-BoldItalic"/>
              </a:rPr>
              <a:t>*</a:t>
            </a:r>
            <a:endParaRPr lang="en-US" altLang="en-US" baseline="23000">
              <a:latin typeface="Rockwell-BoldItalic"/>
              <a:ea typeface="Rockwell-BoldItalic"/>
              <a:cs typeface="Rockwell-BoldItalic"/>
            </a:endParaRPr>
          </a:p>
          <a:p>
            <a:pPr algn="r" eaLnBrk="1" hangingPunct="1">
              <a:lnSpc>
                <a:spcPts val="800"/>
              </a:lnSpc>
            </a:pPr>
            <a:r>
              <a:rPr lang="en-US" altLang="en-US" sz="1200" b="1" i="1">
                <a:latin typeface="Rockwell-BoldItalic"/>
                <a:ea typeface="Rockwell-BoldItalic"/>
                <a:cs typeface="Rockwell-BoldItalic"/>
              </a:rPr>
              <a:t>f</a:t>
            </a:r>
            <a:endParaRPr lang="en-US" altLang="en-US" sz="12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object 2">
            <a:extLst>
              <a:ext uri="{FF2B5EF4-FFF2-40B4-BE49-F238E27FC236}">
                <a16:creationId xmlns:a16="http://schemas.microsoft.com/office/drawing/2014/main" id="{0B107F6B-3094-D844-976D-C78DC6ECF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581025"/>
            <a:ext cx="4370387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2" name="object 3">
            <a:extLst>
              <a:ext uri="{FF2B5EF4-FFF2-40B4-BE49-F238E27FC236}">
                <a16:creationId xmlns:a16="http://schemas.microsoft.com/office/drawing/2014/main" id="{464F50AD-AAFA-B84A-BD0C-88053A528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988" y="820738"/>
            <a:ext cx="109537" cy="460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3" name="object 4">
            <a:extLst>
              <a:ext uri="{FF2B5EF4-FFF2-40B4-BE49-F238E27FC236}">
                <a16:creationId xmlns:a16="http://schemas.microsoft.com/office/drawing/2014/main" id="{78AE3635-0D9C-1246-B7F2-0A0CB8C47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13" y="581025"/>
            <a:ext cx="2214562" cy="4064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4" name="object 5">
            <a:extLst>
              <a:ext uri="{FF2B5EF4-FFF2-40B4-BE49-F238E27FC236}">
                <a16:creationId xmlns:a16="http://schemas.microsoft.com/office/drawing/2014/main" id="{34AD2D7B-1C6E-D64B-B2DE-B3C2E1A57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0513" y="820738"/>
            <a:ext cx="109537" cy="46037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object 6">
            <a:extLst>
              <a:ext uri="{FF2B5EF4-FFF2-40B4-BE49-F238E27FC236}">
                <a16:creationId xmlns:a16="http://schemas.microsoft.com/office/drawing/2014/main" id="{C791A3BF-ECF5-D446-8BAB-F1784FD46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165225"/>
            <a:ext cx="500062" cy="4064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9AD921F-252A-7D41-B866-0B96C151FBA5}"/>
              </a:ext>
            </a:extLst>
          </p:cNvPr>
          <p:cNvSpPr txBox="1"/>
          <p:nvPr/>
        </p:nvSpPr>
        <p:spPr>
          <a:xfrm>
            <a:off x="1958975" y="1901825"/>
            <a:ext cx="944563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125" dirty="0">
                <a:solidFill>
                  <a:srgbClr val="C00000"/>
                </a:solidFill>
                <a:latin typeface="Rockwell"/>
                <a:cs typeface="Rockwell"/>
              </a:rPr>
              <a:t>MR </a:t>
            </a:r>
            <a:r>
              <a:rPr sz="1600" b="1" spc="-90" dirty="0">
                <a:solidFill>
                  <a:srgbClr val="C00000"/>
                </a:solidFill>
                <a:latin typeface="Rockwell"/>
                <a:cs typeface="Rockwell"/>
              </a:rPr>
              <a:t>= P</a:t>
            </a:r>
            <a:r>
              <a:rPr sz="1600" b="1" spc="20" dirty="0">
                <a:solidFill>
                  <a:srgbClr val="C00000"/>
                </a:solidFill>
                <a:latin typeface="Rockwell"/>
                <a:cs typeface="Rockwell"/>
              </a:rPr>
              <a:t> </a:t>
            </a:r>
            <a:r>
              <a:rPr sz="1600" b="1" spc="-90" dirty="0">
                <a:solidFill>
                  <a:srgbClr val="C00000"/>
                </a:solidFill>
                <a:latin typeface="Rockwell"/>
                <a:cs typeface="Rockwell"/>
              </a:rPr>
              <a:t>=</a:t>
            </a:r>
            <a:endParaRPr sz="1600">
              <a:latin typeface="Rockwell"/>
              <a:cs typeface="Rockwell"/>
            </a:endParaRPr>
          </a:p>
        </p:txBody>
      </p:sp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E3066654-01FB-224D-91D6-ECC180581DE7}"/>
              </a:ext>
            </a:extLst>
          </p:cNvPr>
          <p:cNvGraphicFramePr>
            <a:graphicFrameLocks noGrp="1"/>
          </p:cNvGraphicFramePr>
          <p:nvPr/>
        </p:nvGraphicFramePr>
        <p:xfrm>
          <a:off x="827088" y="1773238"/>
          <a:ext cx="7485062" cy="4813300"/>
        </p:xfrm>
        <a:graphic>
          <a:graphicData uri="http://schemas.openxmlformats.org/drawingml/2006/table">
            <a:tbl>
              <a:tblPr/>
              <a:tblGrid>
                <a:gridCol w="1044575">
                  <a:extLst>
                    <a:ext uri="{9D8B030D-6E8A-4147-A177-3AD203B41FA5}">
                      <a16:colId xmlns:a16="http://schemas.microsoft.com/office/drawing/2014/main" val="501011822"/>
                    </a:ext>
                  </a:extLst>
                </a:gridCol>
                <a:gridCol w="1055687">
                  <a:extLst>
                    <a:ext uri="{9D8B030D-6E8A-4147-A177-3AD203B41FA5}">
                      <a16:colId xmlns:a16="http://schemas.microsoft.com/office/drawing/2014/main" val="1088394399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3652437212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val="2402320811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566929464"/>
                    </a:ext>
                  </a:extLst>
                </a:gridCol>
                <a:gridCol w="984250">
                  <a:extLst>
                    <a:ext uri="{9D8B030D-6E8A-4147-A177-3AD203B41FA5}">
                      <a16:colId xmlns:a16="http://schemas.microsoft.com/office/drawing/2014/main" val="289706135"/>
                    </a:ext>
                  </a:extLst>
                </a:gridCol>
                <a:gridCol w="1147762">
                  <a:extLst>
                    <a:ext uri="{9D8B030D-6E8A-4147-A177-3AD203B41FA5}">
                      <a16:colId xmlns:a16="http://schemas.microsoft.com/office/drawing/2014/main" val="1322250705"/>
                    </a:ext>
                  </a:extLst>
                </a:gridCol>
              </a:tblGrid>
              <a:tr h="271463"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ts val="1888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Marginal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1968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558722"/>
                  </a:ext>
                </a:extLst>
              </a:tr>
              <a:tr h="250825">
                <a:tc gridSpan="3">
                  <a:txBody>
                    <a:bodyPr/>
                    <a:lstStyle>
                      <a:lvl1pPr marL="447675">
                        <a:spcBef>
                          <a:spcPct val="20000"/>
                        </a:spcBef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458913" algn="l"/>
                          <a:tab pos="245745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7675" marR="0" lvl="0" indent="0" algn="l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458913" algn="l"/>
                          <a:tab pos="2457450" algn="l"/>
                        </a:tabLst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Q	</a:t>
                      </a:r>
                      <a:r>
                        <a:rPr kumimoji="0" lang="en-US" altLang="en-US" sz="2400" b="1" i="0" u="none" strike="noStrike" cap="none" normalizeH="0" baseline="-3600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AR	</a:t>
                      </a: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AFC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206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0638" marR="0" lvl="0" indent="0" algn="ctr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AVC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AC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62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6200" marR="0" lvl="0" indent="0" algn="ctr" defTabSz="914400" rtl="0" eaLnBrk="1" fontAlgn="base" latinLnBrk="0" hangingPunct="1">
                        <a:lnSpc>
                          <a:spcPts val="18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MC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ts val="18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Profit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anose="02060603020205020403" pitchFamily="18" charset="77"/>
                        <a:ea typeface="Rockwell" panose="02060603020205020403" pitchFamily="18" charset="77"/>
                        <a:cs typeface="Rockwell" panose="02060603020205020403" pitchFamily="18" charset="77"/>
                      </a:endParaRPr>
                    </a:p>
                  </a:txBody>
                  <a:tcPr marL="0" marR="0" marT="63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94644"/>
                  </a:ext>
                </a:extLst>
              </a:tr>
              <a:tr h="273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ts val="18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(M</a:t>
                      </a: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π)</a:t>
                      </a: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66890"/>
                  </a:ext>
                </a:extLst>
              </a:tr>
              <a:tr h="306388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06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06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62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62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–</a:t>
                      </a:r>
                    </a:p>
                  </a:txBody>
                  <a:tcPr marL="0" marR="0" marT="2032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693911"/>
                  </a:ext>
                </a:extLst>
              </a:tr>
              <a:tr h="309563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2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22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49.90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105.60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62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62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54.30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54.30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567626"/>
                  </a:ext>
                </a:extLst>
              </a:tr>
              <a:tr h="309563"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50.00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2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22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102.80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77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77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60.10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60.10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730446"/>
                  </a:ext>
                </a:extLst>
              </a:tr>
              <a:tr h="309563"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50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33.33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2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22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84.63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77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77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61.70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61.70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7933586"/>
                  </a:ext>
                </a:extLst>
              </a:tr>
              <a:tr h="309563"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50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25.00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38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38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51.20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76.20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59.10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73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59.10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737201"/>
                  </a:ext>
                </a:extLst>
              </a:tr>
              <a:tr h="309563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38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38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72.50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93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793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73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73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52.30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791853"/>
                  </a:ext>
                </a:extLst>
              </a:tr>
              <a:tr h="309563"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16.67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55.20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71.87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09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09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41.30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89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89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41.30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025393"/>
                  </a:ext>
                </a:extLst>
              </a:tr>
              <a:tr h="309563">
                <a:tc>
                  <a:txBody>
                    <a:bodyPr/>
                    <a:lstStyle>
                      <a:lvl1pPr marL="301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01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8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14.29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54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54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59.30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73.59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09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09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26.10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89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89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26.10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856587"/>
                  </a:ext>
                </a:extLst>
              </a:tr>
              <a:tr h="307975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82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82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12.50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64.80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77.30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6.70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009402"/>
                  </a:ext>
                </a:extLst>
              </a:tr>
              <a:tr h="309563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98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98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11.11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69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69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71.70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82.81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216.90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216.90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7594260"/>
                  </a:ext>
                </a:extLst>
              </a:tr>
              <a:tr h="309563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98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98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90.00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244.70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20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244.70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088635"/>
                  </a:ext>
                </a:extLst>
              </a:tr>
              <a:tr h="309563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98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98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9.09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89.70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98.79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276.70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20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276.70</a:t>
                      </a:r>
                    </a:p>
                  </a:txBody>
                  <a:tcPr marL="0" marR="0" marT="2349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51155"/>
                  </a:ext>
                </a:extLst>
              </a:tr>
              <a:tr h="311150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12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98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698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8.33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85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85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100.80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109.13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41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41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112.90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20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anose="02060603020205020403" pitchFamily="18" charset="77"/>
                          <a:ea typeface="Rockwell" panose="02060603020205020403" pitchFamily="18" charset="77"/>
                          <a:cs typeface="Rockwell" panose="02060603020205020403" pitchFamily="18" charset="77"/>
                        </a:rPr>
                        <a:t>112.90</a:t>
                      </a:r>
                    </a:p>
                  </a:txBody>
                  <a:tcPr marL="0" marR="0" marT="2476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2D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83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object 2">
            <a:extLst>
              <a:ext uri="{FF2B5EF4-FFF2-40B4-BE49-F238E27FC236}">
                <a16:creationId xmlns:a16="http://schemas.microsoft.com/office/drawing/2014/main" id="{E1691938-8786-1847-BB4B-123CE1C17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3" y="193675"/>
            <a:ext cx="7951787" cy="533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6" name="object 3">
            <a:extLst>
              <a:ext uri="{FF2B5EF4-FFF2-40B4-BE49-F238E27FC236}">
                <a16:creationId xmlns:a16="http://schemas.microsoft.com/office/drawing/2014/main" id="{FAA511F9-E1C2-6C46-85B1-AFD07367E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803275"/>
            <a:ext cx="2268537" cy="4445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7" name="object 4">
            <a:extLst>
              <a:ext uri="{FF2B5EF4-FFF2-40B4-BE49-F238E27FC236}">
                <a16:creationId xmlns:a16="http://schemas.microsoft.com/office/drawing/2014/main" id="{AB213A1F-C39E-C04A-801E-1FC1BBB4B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8" y="1338263"/>
            <a:ext cx="8580437" cy="54197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88" name="object 5">
            <a:extLst>
              <a:ext uri="{FF2B5EF4-FFF2-40B4-BE49-F238E27FC236}">
                <a16:creationId xmlns:a16="http://schemas.microsoft.com/office/drawing/2014/main" id="{D94C85E1-F07E-1649-8C6E-D5BE85992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374775"/>
            <a:ext cx="125412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700">
                <a:solidFill>
                  <a:srgbClr val="9E3611"/>
                </a:solidFill>
                <a:latin typeface="Wingdings" pitchFamily="2" charset="2"/>
                <a:ea typeface="Wingdings" pitchFamily="2" charset="2"/>
                <a:cs typeface="Wingdings" pitchFamily="2" charset="2"/>
              </a:rPr>
              <a:t>§</a:t>
            </a:r>
            <a:endParaRPr lang="en-US" altLang="en-US" sz="1700">
              <a:latin typeface="Wingdings" pitchFamily="2" charset="2"/>
              <a:ea typeface="Wingdings" pitchFamily="2" charset="2"/>
              <a:cs typeface="Wingdings" pitchFamily="2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object 2">
            <a:extLst>
              <a:ext uri="{FF2B5EF4-FFF2-40B4-BE49-F238E27FC236}">
                <a16:creationId xmlns:a16="http://schemas.microsoft.com/office/drawing/2014/main" id="{DAB2C019-B3AC-744D-BC79-0D90889F7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812800"/>
            <a:ext cx="785812" cy="3667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6" name="object 3">
            <a:extLst>
              <a:ext uri="{FF2B5EF4-FFF2-40B4-BE49-F238E27FC236}">
                <a16:creationId xmlns:a16="http://schemas.microsoft.com/office/drawing/2014/main" id="{EEEAA37A-C352-4F49-930C-239716CA9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852488"/>
            <a:ext cx="280987" cy="3222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7" name="object 4">
            <a:extLst>
              <a:ext uri="{FF2B5EF4-FFF2-40B4-BE49-F238E27FC236}">
                <a16:creationId xmlns:a16="http://schemas.microsoft.com/office/drawing/2014/main" id="{2988FCA7-11CD-BA48-B537-068F5C480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819150"/>
            <a:ext cx="4146550" cy="960438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object 5">
            <a:extLst>
              <a:ext uri="{FF2B5EF4-FFF2-40B4-BE49-F238E27FC236}">
                <a16:creationId xmlns:a16="http://schemas.microsoft.com/office/drawing/2014/main" id="{6E1B04B1-9161-3D4D-A811-19E71F0B8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525" y="812800"/>
            <a:ext cx="1054100" cy="44608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9" name="object 6">
            <a:extLst>
              <a:ext uri="{FF2B5EF4-FFF2-40B4-BE49-F238E27FC236}">
                <a16:creationId xmlns:a16="http://schemas.microsoft.com/office/drawing/2014/main" id="{EDF84FA6-2053-E74F-8824-5C11871D1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819150"/>
            <a:ext cx="104775" cy="3556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0" name="object 7">
            <a:extLst>
              <a:ext uri="{FF2B5EF4-FFF2-40B4-BE49-F238E27FC236}">
                <a16:creationId xmlns:a16="http://schemas.microsoft.com/office/drawing/2014/main" id="{A2FB7842-BB4B-7D4A-8EF9-61B955E8A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812800"/>
            <a:ext cx="1014413" cy="3667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1" name="object 8">
            <a:extLst>
              <a:ext uri="{FF2B5EF4-FFF2-40B4-BE49-F238E27FC236}">
                <a16:creationId xmlns:a16="http://schemas.microsoft.com/office/drawing/2014/main" id="{5D3B03D4-A3DC-784C-91E1-6DD483B01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7088" y="812800"/>
            <a:ext cx="2035175" cy="446088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object 9">
            <a:extLst>
              <a:ext uri="{FF2B5EF4-FFF2-40B4-BE49-F238E27FC236}">
                <a16:creationId xmlns:a16="http://schemas.microsoft.com/office/drawing/2014/main" id="{A79BCB04-B482-3C4D-9504-EC45900BA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3713" y="1036638"/>
            <a:ext cx="250825" cy="30162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3" name="object 10">
            <a:extLst>
              <a:ext uri="{FF2B5EF4-FFF2-40B4-BE49-F238E27FC236}">
                <a16:creationId xmlns:a16="http://schemas.microsoft.com/office/drawing/2014/main" id="{C3FC4C40-76B3-0547-89CF-BA4383EE8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863" y="1339850"/>
            <a:ext cx="104775" cy="355600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4" name="object 11">
            <a:extLst>
              <a:ext uri="{FF2B5EF4-FFF2-40B4-BE49-F238E27FC236}">
                <a16:creationId xmlns:a16="http://schemas.microsoft.com/office/drawing/2014/main" id="{3C2CB8AD-E561-C14D-9DF5-135132982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613" y="1333500"/>
            <a:ext cx="1489075" cy="366713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AA86F5B-C749-C94F-8C65-5B7AD3790AEA}"/>
              </a:ext>
            </a:extLst>
          </p:cNvPr>
          <p:cNvSpPr txBox="1"/>
          <p:nvPr/>
        </p:nvSpPr>
        <p:spPr>
          <a:xfrm>
            <a:off x="765175" y="2089150"/>
            <a:ext cx="7556500" cy="3514725"/>
          </a:xfrm>
          <a:prstGeom prst="rect">
            <a:avLst/>
          </a:prstGeom>
        </p:spPr>
        <p:txBody>
          <a:bodyPr lIns="0" tIns="4064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8313" indent="-180975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3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Savršena konkurencija</a:t>
            </a:r>
            <a:endParaRPr lang="en-US" altLang="en-US" sz="20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Mnogo prodavaca, svi nude standardizovan proizvod.</a:t>
            </a:r>
          </a:p>
          <a:p>
            <a:pPr lvl="1" eaLnBrk="1" hangingPunct="1">
              <a:lnSpc>
                <a:spcPts val="1988"/>
              </a:lnSpc>
              <a:spcBef>
                <a:spcPts val="55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Pojedina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 preduze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</a:t>
            </a:r>
            <a:r>
              <a:rPr lang="en-US" altLang="en-US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nema kontrolu nad cijenom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primalac  cijene (price taker)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. Ne mo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naplatiti višu cijenu od konkurencije.</a:t>
            </a:r>
          </a:p>
          <a:p>
            <a:pPr lvl="1" eaLnBrk="1" hangingPunct="1">
              <a:spcBef>
                <a:spcPts val="3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Cijenu odre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uje interakcija ponude i tra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nje.</a:t>
            </a:r>
          </a:p>
          <a:p>
            <a:pPr lvl="1" eaLnBrk="1" hangingPunct="1">
              <a:spcBef>
                <a:spcPts val="45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Samostalna odluka preduze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o u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eš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 na tr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ištu.</a:t>
            </a:r>
          </a:p>
          <a:p>
            <a:pPr eaLnBrk="1" hangingPunct="1">
              <a:spcBef>
                <a:spcPts val="112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Monopol</a:t>
            </a:r>
            <a:endParaRPr lang="en-US" altLang="en-US" sz="20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lvl="1" eaLnBrk="1" hangingPunct="1"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Jedini prodavac na tr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ištu.</a:t>
            </a:r>
          </a:p>
          <a:p>
            <a:pPr lvl="1" eaLnBrk="1" hangingPunct="1">
              <a:spcBef>
                <a:spcPts val="363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Posjeduje </a:t>
            </a:r>
            <a:r>
              <a:rPr lang="en-US" altLang="en-US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veliku tr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išnu mo</a:t>
            </a:r>
            <a:r>
              <a:rPr lang="en-US" altLang="en-US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 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b="1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kreator cijene (price maker)</a:t>
            </a:r>
            <a:r>
              <a:rPr lang="en-US" altLang="en-US">
                <a:solidFill>
                  <a:srgbClr val="FF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.</a:t>
            </a:r>
            <a:endParaRPr lang="en-US" altLang="en-US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lvl="1" eaLnBrk="1" hangingPunct="1">
              <a:lnSpc>
                <a:spcPts val="1988"/>
              </a:lnSpc>
              <a:spcBef>
                <a:spcPts val="55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postaviti cijenu na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eljeni nivo, osim gdje postoji dr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avna  regulacija.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object 2">
            <a:extLst>
              <a:ext uri="{FF2B5EF4-FFF2-40B4-BE49-F238E27FC236}">
                <a16:creationId xmlns:a16="http://schemas.microsoft.com/office/drawing/2014/main" id="{502B3C23-8FC9-E540-BD96-7E2AFA1D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6588125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0" name="object 3">
            <a:extLst>
              <a:ext uri="{FF2B5EF4-FFF2-40B4-BE49-F238E27FC236}">
                <a16:creationId xmlns:a16="http://schemas.microsoft.com/office/drawing/2014/main" id="{440E9260-81E1-7A4E-A1FA-C74C8970B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1343025"/>
            <a:ext cx="3103563" cy="4048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1" name="object 4">
            <a:extLst>
              <a:ext uri="{FF2B5EF4-FFF2-40B4-BE49-F238E27FC236}">
                <a16:creationId xmlns:a16="http://schemas.microsoft.com/office/drawing/2014/main" id="{6F2868FA-07E1-6440-B0BE-B9079C92F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75" y="1938338"/>
            <a:ext cx="6804025" cy="45085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2" name="object 5">
            <a:extLst>
              <a:ext uri="{FF2B5EF4-FFF2-40B4-BE49-F238E27FC236}">
                <a16:creationId xmlns:a16="http://schemas.microsoft.com/office/drawing/2014/main" id="{CAE5AD9D-2043-0741-8BD4-532E67530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object 2">
            <a:extLst>
              <a:ext uri="{FF2B5EF4-FFF2-40B4-BE49-F238E27FC236}">
                <a16:creationId xmlns:a16="http://schemas.microsoft.com/office/drawing/2014/main" id="{13D0BC43-1F05-C14C-818B-75E578B92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758825"/>
            <a:ext cx="6588125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4" name="object 3">
            <a:extLst>
              <a:ext uri="{FF2B5EF4-FFF2-40B4-BE49-F238E27FC236}">
                <a16:creationId xmlns:a16="http://schemas.microsoft.com/office/drawing/2014/main" id="{C95C7A7E-DA92-AB46-9A1C-A29421C2D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1343025"/>
            <a:ext cx="3103563" cy="4048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5" name="object 4">
            <a:extLst>
              <a:ext uri="{FF2B5EF4-FFF2-40B4-BE49-F238E27FC236}">
                <a16:creationId xmlns:a16="http://schemas.microsoft.com/office/drawing/2014/main" id="{21D5E6BA-FB85-7E4A-BD77-9DCCF9DD8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582738"/>
            <a:ext cx="109538" cy="46037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6" name="object 5">
            <a:extLst>
              <a:ext uri="{FF2B5EF4-FFF2-40B4-BE49-F238E27FC236}">
                <a16:creationId xmlns:a16="http://schemas.microsoft.com/office/drawing/2014/main" id="{2F07C5B1-D1A4-4F49-8178-D10D877AC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25" y="1349375"/>
            <a:ext cx="1487488" cy="4857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7" name="object 6">
            <a:extLst>
              <a:ext uri="{FF2B5EF4-FFF2-40B4-BE49-F238E27FC236}">
                <a16:creationId xmlns:a16="http://schemas.microsoft.com/office/drawing/2014/main" id="{7A904EE6-934C-6648-A3F5-3E2B2E0D4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25" y="2093913"/>
            <a:ext cx="4497388" cy="32067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87AEAA6-EC89-BC40-8089-766AF7A84550}"/>
              </a:ext>
            </a:extLst>
          </p:cNvPr>
          <p:cNvSpPr txBox="1"/>
          <p:nvPr/>
        </p:nvSpPr>
        <p:spPr>
          <a:xfrm>
            <a:off x="765175" y="2114550"/>
            <a:ext cx="2593975" cy="2055813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900">
                <a:latin typeface="Arial" panose="020B0604020202020204" pitchFamily="34" charset="0"/>
                <a:cs typeface="Arial" panose="020B0604020202020204" pitchFamily="34" charset="0"/>
              </a:rPr>
              <a:t>Neophodan uslov za  maksimizaciju profita je  jednakost P i MC na  dijelu gdje MC kriva  raste. Maksimalan profit  se ostvaruje pri nivou  Q*=7.4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object 2">
            <a:extLst>
              <a:ext uri="{FF2B5EF4-FFF2-40B4-BE49-F238E27FC236}">
                <a16:creationId xmlns:a16="http://schemas.microsoft.com/office/drawing/2014/main" id="{05B1FF91-D038-7D43-A212-7851ABAFD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382588"/>
            <a:ext cx="5072063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58" name="object 3">
            <a:extLst>
              <a:ext uri="{FF2B5EF4-FFF2-40B4-BE49-F238E27FC236}">
                <a16:creationId xmlns:a16="http://schemas.microsoft.com/office/drawing/2014/main" id="{5B5B2FF0-2C5D-184C-9A98-31C7B334A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2800" y="317500"/>
            <a:ext cx="239713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59" name="object 4">
            <a:extLst>
              <a:ext uri="{FF2B5EF4-FFF2-40B4-BE49-F238E27FC236}">
                <a16:creationId xmlns:a16="http://schemas.microsoft.com/office/drawing/2014/main" id="{E8A48898-4C75-AC46-8444-7BBACAE5A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388938"/>
            <a:ext cx="647700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0" name="object 5">
            <a:extLst>
              <a:ext uri="{FF2B5EF4-FFF2-40B4-BE49-F238E27FC236}">
                <a16:creationId xmlns:a16="http://schemas.microsoft.com/office/drawing/2014/main" id="{238FA0BD-A350-5645-838A-A781B0D31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868363"/>
            <a:ext cx="4614863" cy="59055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1" name="object 6">
            <a:extLst>
              <a:ext uri="{FF2B5EF4-FFF2-40B4-BE49-F238E27FC236}">
                <a16:creationId xmlns:a16="http://schemas.microsoft.com/office/drawing/2014/main" id="{53B62EC7-F794-9F4E-9105-AE2784A0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121285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2" name="object 7">
            <a:extLst>
              <a:ext uri="{FF2B5EF4-FFF2-40B4-BE49-F238E27FC236}">
                <a16:creationId xmlns:a16="http://schemas.microsoft.com/office/drawing/2014/main" id="{E1CD8845-8F75-F74B-81BD-1C59F1B07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2025" y="966788"/>
            <a:ext cx="1816100" cy="4921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3" name="object 8">
            <a:extLst>
              <a:ext uri="{FF2B5EF4-FFF2-40B4-BE49-F238E27FC236}">
                <a16:creationId xmlns:a16="http://schemas.microsoft.com/office/drawing/2014/main" id="{2D3C82AE-3EB6-A94F-96C7-02EEE24DF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" y="1816100"/>
            <a:ext cx="7804150" cy="3268663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object 2">
            <a:extLst>
              <a:ext uri="{FF2B5EF4-FFF2-40B4-BE49-F238E27FC236}">
                <a16:creationId xmlns:a16="http://schemas.microsoft.com/office/drawing/2014/main" id="{24493BF6-01DD-2E46-B0F9-4F6197132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382588"/>
            <a:ext cx="5072063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2" name="object 3">
            <a:extLst>
              <a:ext uri="{FF2B5EF4-FFF2-40B4-BE49-F238E27FC236}">
                <a16:creationId xmlns:a16="http://schemas.microsoft.com/office/drawing/2014/main" id="{C459FC6D-025E-F848-BD53-4FE2070C9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2800" y="317500"/>
            <a:ext cx="239713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3" name="object 4">
            <a:extLst>
              <a:ext uri="{FF2B5EF4-FFF2-40B4-BE49-F238E27FC236}">
                <a16:creationId xmlns:a16="http://schemas.microsoft.com/office/drawing/2014/main" id="{88FC6CB5-DDB9-CA48-93E0-241396DD3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613" y="388938"/>
            <a:ext cx="647700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4" name="object 5">
            <a:extLst>
              <a:ext uri="{FF2B5EF4-FFF2-40B4-BE49-F238E27FC236}">
                <a16:creationId xmlns:a16="http://schemas.microsoft.com/office/drawing/2014/main" id="{335F1EC6-A48F-F34F-B735-FB0FE7E82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868363"/>
            <a:ext cx="4614863" cy="59055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5" name="object 6">
            <a:extLst>
              <a:ext uri="{FF2B5EF4-FFF2-40B4-BE49-F238E27FC236}">
                <a16:creationId xmlns:a16="http://schemas.microsoft.com/office/drawing/2014/main" id="{A4535DE9-D10B-7643-858F-B64FB3424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121285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6" name="object 7">
            <a:extLst>
              <a:ext uri="{FF2B5EF4-FFF2-40B4-BE49-F238E27FC236}">
                <a16:creationId xmlns:a16="http://schemas.microsoft.com/office/drawing/2014/main" id="{358AE14E-5C5B-4245-B43D-253FBF2CA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2025" y="966788"/>
            <a:ext cx="1816100" cy="4921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7" name="object 8">
            <a:extLst>
              <a:ext uri="{FF2B5EF4-FFF2-40B4-BE49-F238E27FC236}">
                <a16:creationId xmlns:a16="http://schemas.microsoft.com/office/drawing/2014/main" id="{922316C1-DF6B-F449-A0B1-C8E17D54F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1508125"/>
            <a:ext cx="6577013" cy="5303838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8" name="object 9">
            <a:extLst>
              <a:ext uri="{FF2B5EF4-FFF2-40B4-BE49-F238E27FC236}">
                <a16:creationId xmlns:a16="http://schemas.microsoft.com/office/drawing/2014/main" id="{135BE4E1-CBDE-BE43-AEEB-6E1E245E9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963" y="1697038"/>
            <a:ext cx="6196012" cy="4922837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C7A5711-6071-174C-B185-86445892DB22}"/>
              </a:ext>
            </a:extLst>
          </p:cNvPr>
          <p:cNvSpPr txBox="1"/>
          <p:nvPr/>
        </p:nvSpPr>
        <p:spPr>
          <a:xfrm>
            <a:off x="668338" y="5589588"/>
            <a:ext cx="8096250" cy="920750"/>
          </a:xfrm>
          <a:prstGeom prst="rect">
            <a:avLst/>
          </a:prstGeom>
          <a:ln w="28560">
            <a:solidFill>
              <a:srgbClr val="9E3611"/>
            </a:solidFill>
          </a:ln>
        </p:spPr>
        <p:txBody>
          <a:bodyPr lIns="0" tIns="56515" rIns="0" bIns="0">
            <a:spAutoFit/>
          </a:bodyPr>
          <a:lstStyle>
            <a:lvl1pPr marL="88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5000"/>
              </a:lnSpc>
              <a:spcBef>
                <a:spcPts val="450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Da bi preduzeće maksimiziralo pf mora povećavati izlazne proizvode sve dok  MC raste do nivoa MR, odnosno presjeca MR. 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U savršenoj konkurenciji to  znači P = MC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8F38AB0-ADBB-F04B-99C0-D58FC086911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601913" y="3119438"/>
            <a:ext cx="3940175" cy="341312"/>
          </a:xfrm>
        </p:spPr>
        <p:txBody>
          <a:bodyPr tIns="15240" rtlCol="0"/>
          <a:lstStyle/>
          <a:p>
            <a:pPr marL="1556385" eaLnBrk="1" fontAlgn="auto" hangingPunct="1">
              <a:spcBef>
                <a:spcPts val="120"/>
              </a:spcBef>
              <a:spcAft>
                <a:spcPts val="0"/>
              </a:spcAft>
              <a:defRPr/>
            </a:pPr>
            <a:r>
              <a:rPr spc="-25" dirty="0"/>
              <a:t>Profit </a:t>
            </a:r>
            <a:r>
              <a:rPr spc="-40" dirty="0"/>
              <a:t>=</a:t>
            </a:r>
            <a:r>
              <a:rPr spc="-50" dirty="0"/>
              <a:t> </a:t>
            </a:r>
            <a:r>
              <a:rPr spc="-35" dirty="0"/>
              <a:t>(P–AC)Q&gt;0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object 2">
            <a:extLst>
              <a:ext uri="{FF2B5EF4-FFF2-40B4-BE49-F238E27FC236}">
                <a16:creationId xmlns:a16="http://schemas.microsoft.com/office/drawing/2014/main" id="{6A1B4F14-6799-2549-A1CB-7B9A9A54A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274638"/>
            <a:ext cx="5091112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0" name="object 3">
            <a:extLst>
              <a:ext uri="{FF2B5EF4-FFF2-40B4-BE49-F238E27FC236}">
                <a16:creationId xmlns:a16="http://schemas.microsoft.com/office/drawing/2014/main" id="{EC0AFE14-1541-B140-9ACB-C7A5EBD68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263" y="209550"/>
            <a:ext cx="239712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1" name="object 4">
            <a:extLst>
              <a:ext uri="{FF2B5EF4-FFF2-40B4-BE49-F238E27FC236}">
                <a16:creationId xmlns:a16="http://schemas.microsoft.com/office/drawing/2014/main" id="{B25FE7CC-4742-484E-AE17-25A2045F1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4075" y="280988"/>
            <a:ext cx="649288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2" name="object 5">
            <a:extLst>
              <a:ext uri="{FF2B5EF4-FFF2-40B4-BE49-F238E27FC236}">
                <a16:creationId xmlns:a16="http://schemas.microsoft.com/office/drawing/2014/main" id="{6664FA60-15AF-6748-9624-C806ED9A7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760413"/>
            <a:ext cx="4614863" cy="58896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3" name="object 6">
            <a:extLst>
              <a:ext uri="{FF2B5EF4-FFF2-40B4-BE49-F238E27FC236}">
                <a16:creationId xmlns:a16="http://schemas.microsoft.com/office/drawing/2014/main" id="{59B24C4D-F314-A34D-B613-7E57D34E8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888" y="110490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4" name="object 7">
            <a:extLst>
              <a:ext uri="{FF2B5EF4-FFF2-40B4-BE49-F238E27FC236}">
                <a16:creationId xmlns:a16="http://schemas.microsoft.com/office/drawing/2014/main" id="{0E5E6E37-BA59-1B4D-BE7A-E07596E5B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850" y="858838"/>
            <a:ext cx="1816100" cy="49053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5" name="object 8">
            <a:extLst>
              <a:ext uri="{FF2B5EF4-FFF2-40B4-BE49-F238E27FC236}">
                <a16:creationId xmlns:a16="http://schemas.microsoft.com/office/drawing/2014/main" id="{6B1D6F3C-BB9A-5C4D-9338-8C4308D0D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813" y="1725613"/>
            <a:ext cx="8809037" cy="4125912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6" name="object 9">
            <a:extLst>
              <a:ext uri="{FF2B5EF4-FFF2-40B4-BE49-F238E27FC236}">
                <a16:creationId xmlns:a16="http://schemas.microsoft.com/office/drawing/2014/main" id="{1845E72E-07B0-E040-B31F-672420FB8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1914525"/>
            <a:ext cx="8428038" cy="3748088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bject 2">
            <a:extLst>
              <a:ext uri="{FF2B5EF4-FFF2-40B4-BE49-F238E27FC236}">
                <a16:creationId xmlns:a16="http://schemas.microsoft.com/office/drawing/2014/main" id="{814537B1-09C3-4949-B1E4-D91865450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8" y="274638"/>
            <a:ext cx="5091112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4" name="object 3">
            <a:extLst>
              <a:ext uri="{FF2B5EF4-FFF2-40B4-BE49-F238E27FC236}">
                <a16:creationId xmlns:a16="http://schemas.microsoft.com/office/drawing/2014/main" id="{5A817E1A-A5B9-9345-88DA-19E36499A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263" y="209550"/>
            <a:ext cx="239712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5" name="object 4">
            <a:extLst>
              <a:ext uri="{FF2B5EF4-FFF2-40B4-BE49-F238E27FC236}">
                <a16:creationId xmlns:a16="http://schemas.microsoft.com/office/drawing/2014/main" id="{B7AF28D4-9E64-E54B-A8EE-D496E6389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4075" y="280988"/>
            <a:ext cx="649288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6" name="object 5">
            <a:extLst>
              <a:ext uri="{FF2B5EF4-FFF2-40B4-BE49-F238E27FC236}">
                <a16:creationId xmlns:a16="http://schemas.microsoft.com/office/drawing/2014/main" id="{346E0C5D-9B8F-5E45-A82A-8AEC53F77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760413"/>
            <a:ext cx="4614863" cy="58896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7" name="object 6">
            <a:extLst>
              <a:ext uri="{FF2B5EF4-FFF2-40B4-BE49-F238E27FC236}">
                <a16:creationId xmlns:a16="http://schemas.microsoft.com/office/drawing/2014/main" id="{389AA78D-0C8F-AF43-918B-721E8C9BB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888" y="110490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8" name="object 7">
            <a:extLst>
              <a:ext uri="{FF2B5EF4-FFF2-40B4-BE49-F238E27FC236}">
                <a16:creationId xmlns:a16="http://schemas.microsoft.com/office/drawing/2014/main" id="{A9603E59-5D2D-A44A-9060-421B17250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850" y="858838"/>
            <a:ext cx="1816100" cy="49053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9" name="object 8">
            <a:extLst>
              <a:ext uri="{FF2B5EF4-FFF2-40B4-BE49-F238E27FC236}">
                <a16:creationId xmlns:a16="http://schemas.microsoft.com/office/drawing/2014/main" id="{565350A5-C2CD-D344-AAAB-CAB9B703B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1427163"/>
            <a:ext cx="6143625" cy="515937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60" name="object 9">
            <a:extLst>
              <a:ext uri="{FF2B5EF4-FFF2-40B4-BE49-F238E27FC236}">
                <a16:creationId xmlns:a16="http://schemas.microsoft.com/office/drawing/2014/main" id="{A5F07407-B271-CD47-854E-8707C2461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619250"/>
            <a:ext cx="5761037" cy="477520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object 2">
            <a:extLst>
              <a:ext uri="{FF2B5EF4-FFF2-40B4-BE49-F238E27FC236}">
                <a16:creationId xmlns:a16="http://schemas.microsoft.com/office/drawing/2014/main" id="{0D716985-055E-7344-84CF-DE73C0D06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0" y="6254750"/>
            <a:ext cx="393700" cy="39528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78" name="object 3">
            <a:extLst>
              <a:ext uri="{FF2B5EF4-FFF2-40B4-BE49-F238E27FC236}">
                <a16:creationId xmlns:a16="http://schemas.microsoft.com/office/drawing/2014/main" id="{58B348E5-643A-A74D-8998-8447CB7286A7}"/>
              </a:ext>
            </a:extLst>
          </p:cNvPr>
          <p:cNvSpPr>
            <a:spLocks/>
          </p:cNvSpPr>
          <p:nvPr/>
        </p:nvSpPr>
        <p:spPr bwMode="auto">
          <a:xfrm>
            <a:off x="8559800" y="6291263"/>
            <a:ext cx="319088" cy="320675"/>
          </a:xfrm>
          <a:custGeom>
            <a:avLst/>
            <a:gdLst>
              <a:gd name="T0" fmla="*/ 0 w 319404"/>
              <a:gd name="T1" fmla="*/ 160337 h 320675"/>
              <a:gd name="T2" fmla="*/ 8133 w 319404"/>
              <a:gd name="T3" fmla="*/ 109658 h 320675"/>
              <a:gd name="T4" fmla="*/ 30782 w 319404"/>
              <a:gd name="T5" fmla="*/ 65644 h 320675"/>
              <a:gd name="T6" fmla="*/ 65319 w 319404"/>
              <a:gd name="T7" fmla="*/ 30935 h 320675"/>
              <a:gd name="T8" fmla="*/ 109115 w 319404"/>
              <a:gd name="T9" fmla="*/ 8174 h 320675"/>
              <a:gd name="T10" fmla="*/ 159544 w 319404"/>
              <a:gd name="T11" fmla="*/ 0 h 320675"/>
              <a:gd name="T12" fmla="*/ 209972 w 319404"/>
              <a:gd name="T13" fmla="*/ 8174 h 320675"/>
              <a:gd name="T14" fmla="*/ 253768 w 319404"/>
              <a:gd name="T15" fmla="*/ 30935 h 320675"/>
              <a:gd name="T16" fmla="*/ 288305 w 319404"/>
              <a:gd name="T17" fmla="*/ 65644 h 320675"/>
              <a:gd name="T18" fmla="*/ 310954 w 319404"/>
              <a:gd name="T19" fmla="*/ 109658 h 320675"/>
              <a:gd name="T20" fmla="*/ 319088 w 319404"/>
              <a:gd name="T21" fmla="*/ 160337 h 320675"/>
              <a:gd name="T22" fmla="*/ 310954 w 319404"/>
              <a:gd name="T23" fmla="*/ 211016 h 320675"/>
              <a:gd name="T24" fmla="*/ 288305 w 319404"/>
              <a:gd name="T25" fmla="*/ 255030 h 320675"/>
              <a:gd name="T26" fmla="*/ 253768 w 319404"/>
              <a:gd name="T27" fmla="*/ 289739 h 320675"/>
              <a:gd name="T28" fmla="*/ 209972 w 319404"/>
              <a:gd name="T29" fmla="*/ 312500 h 320675"/>
              <a:gd name="T30" fmla="*/ 159544 w 319404"/>
              <a:gd name="T31" fmla="*/ 320675 h 320675"/>
              <a:gd name="T32" fmla="*/ 109115 w 319404"/>
              <a:gd name="T33" fmla="*/ 312500 h 320675"/>
              <a:gd name="T34" fmla="*/ 65319 w 319404"/>
              <a:gd name="T35" fmla="*/ 289739 h 320675"/>
              <a:gd name="T36" fmla="*/ 30782 w 319404"/>
              <a:gd name="T37" fmla="*/ 255030 h 320675"/>
              <a:gd name="T38" fmla="*/ 8133 w 319404"/>
              <a:gd name="T39" fmla="*/ 211016 h 320675"/>
              <a:gd name="T40" fmla="*/ 0 w 319404"/>
              <a:gd name="T41" fmla="*/ 160337 h 320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404" h="320675">
                <a:moveTo>
                  <a:pt x="0" y="160337"/>
                </a:moveTo>
                <a:lnTo>
                  <a:pt x="8133" y="109658"/>
                </a:lnTo>
                <a:lnTo>
                  <a:pt x="30782" y="65644"/>
                </a:lnTo>
                <a:lnTo>
                  <a:pt x="65319" y="30935"/>
                </a:lnTo>
                <a:lnTo>
                  <a:pt x="109115" y="8174"/>
                </a:lnTo>
                <a:lnTo>
                  <a:pt x="159544" y="0"/>
                </a:lnTo>
                <a:lnTo>
                  <a:pt x="209972" y="8174"/>
                </a:lnTo>
                <a:lnTo>
                  <a:pt x="253768" y="30935"/>
                </a:lnTo>
                <a:lnTo>
                  <a:pt x="288305" y="65644"/>
                </a:lnTo>
                <a:lnTo>
                  <a:pt x="310954" y="109658"/>
                </a:lnTo>
                <a:lnTo>
                  <a:pt x="319088" y="160337"/>
                </a:lnTo>
                <a:lnTo>
                  <a:pt x="310954" y="211016"/>
                </a:lnTo>
                <a:lnTo>
                  <a:pt x="288305" y="255030"/>
                </a:lnTo>
                <a:lnTo>
                  <a:pt x="253768" y="289739"/>
                </a:lnTo>
                <a:lnTo>
                  <a:pt x="209972" y="312500"/>
                </a:lnTo>
                <a:lnTo>
                  <a:pt x="159544" y="320675"/>
                </a:lnTo>
                <a:lnTo>
                  <a:pt x="109115" y="312500"/>
                </a:lnTo>
                <a:lnTo>
                  <a:pt x="65319" y="289739"/>
                </a:lnTo>
                <a:lnTo>
                  <a:pt x="30782" y="255030"/>
                </a:lnTo>
                <a:lnTo>
                  <a:pt x="8133" y="211016"/>
                </a:lnTo>
                <a:lnTo>
                  <a:pt x="0" y="160337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79" name="object 4">
            <a:extLst>
              <a:ext uri="{FF2B5EF4-FFF2-40B4-BE49-F238E27FC236}">
                <a16:creationId xmlns:a16="http://schemas.microsoft.com/office/drawing/2014/main" id="{0BBCC7AA-B490-B540-BF7E-1673FF6CC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" y="420688"/>
            <a:ext cx="2435225" cy="40481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0" name="object 5">
            <a:extLst>
              <a:ext uri="{FF2B5EF4-FFF2-40B4-BE49-F238E27FC236}">
                <a16:creationId xmlns:a16="http://schemas.microsoft.com/office/drawing/2014/main" id="{B96B527F-9BD9-794F-AFAC-DD53683AF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427038"/>
            <a:ext cx="1514475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1" name="object 6">
            <a:extLst>
              <a:ext uri="{FF2B5EF4-FFF2-40B4-BE49-F238E27FC236}">
                <a16:creationId xmlns:a16="http://schemas.microsoft.com/office/drawing/2014/main" id="{DD4A8A11-54A9-D743-B680-54C9EF4B7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8700" y="355600"/>
            <a:ext cx="241300" cy="4683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2" name="object 7">
            <a:extLst>
              <a:ext uri="{FF2B5EF4-FFF2-40B4-BE49-F238E27FC236}">
                <a16:creationId xmlns:a16="http://schemas.microsoft.com/office/drawing/2014/main" id="{06BAC687-AA0A-6C41-B8AF-841E75A47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8100" y="323850"/>
            <a:ext cx="2759075" cy="58896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3" name="object 8">
            <a:extLst>
              <a:ext uri="{FF2B5EF4-FFF2-40B4-BE49-F238E27FC236}">
                <a16:creationId xmlns:a16="http://schemas.microsoft.com/office/drawing/2014/main" id="{DE75DD0C-0566-8E49-A49D-861335145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004888"/>
            <a:ext cx="2509837" cy="4921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4" name="object 9">
            <a:extLst>
              <a:ext uri="{FF2B5EF4-FFF2-40B4-BE49-F238E27FC236}">
                <a16:creationId xmlns:a16="http://schemas.microsoft.com/office/drawing/2014/main" id="{61D07DC6-75CD-F64C-A485-C20A099DD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411288"/>
            <a:ext cx="7331075" cy="404018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5" name="object 10">
            <a:extLst>
              <a:ext uri="{FF2B5EF4-FFF2-40B4-BE49-F238E27FC236}">
                <a16:creationId xmlns:a16="http://schemas.microsoft.com/office/drawing/2014/main" id="{22D52F65-056D-F04B-B62A-A3A11DE0F970}"/>
              </a:ext>
            </a:extLst>
          </p:cNvPr>
          <p:cNvSpPr>
            <a:spLocks/>
          </p:cNvSpPr>
          <p:nvPr/>
        </p:nvSpPr>
        <p:spPr bwMode="auto">
          <a:xfrm>
            <a:off x="460375" y="5608638"/>
            <a:ext cx="8226425" cy="1198562"/>
          </a:xfrm>
          <a:custGeom>
            <a:avLst/>
            <a:gdLst>
              <a:gd name="T0" fmla="*/ 0 w 8226425"/>
              <a:gd name="T1" fmla="*/ 0 h 1198879"/>
              <a:gd name="T2" fmla="*/ 8226425 w 8226425"/>
              <a:gd name="T3" fmla="*/ 0 h 1198879"/>
              <a:gd name="T4" fmla="*/ 8226425 w 8226425"/>
              <a:gd name="T5" fmla="*/ 1198562 h 1198879"/>
              <a:gd name="T6" fmla="*/ 0 w 8226425"/>
              <a:gd name="T7" fmla="*/ 1198562 h 1198879"/>
              <a:gd name="T8" fmla="*/ 0 w 8226425"/>
              <a:gd name="T9" fmla="*/ 0 h 11988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26425" h="1198879">
                <a:moveTo>
                  <a:pt x="0" y="0"/>
                </a:moveTo>
                <a:lnTo>
                  <a:pt x="8226425" y="0"/>
                </a:lnTo>
                <a:lnTo>
                  <a:pt x="8226425" y="1198562"/>
                </a:lnTo>
                <a:lnTo>
                  <a:pt x="0" y="1198562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rgbClr val="9E361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02464C5-CF62-E54F-B359-0A8C62D9CDAA}"/>
              </a:ext>
            </a:extLst>
          </p:cNvPr>
          <p:cNvSpPr txBox="1"/>
          <p:nvPr/>
        </p:nvSpPr>
        <p:spPr>
          <a:xfrm>
            <a:off x="3282950" y="2009775"/>
            <a:ext cx="127000" cy="2682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i="1" spc="-95" dirty="0">
                <a:solidFill>
                  <a:srgbClr val="7F7F7F"/>
                </a:solidFill>
                <a:latin typeface="Rockwell-BoldItalic"/>
                <a:cs typeface="Rockwell-BoldItalic"/>
              </a:rPr>
              <a:t>$</a:t>
            </a:r>
            <a:endParaRPr sz="1600">
              <a:latin typeface="Rockwell-BoldItalic"/>
              <a:cs typeface="Rockwell-BoldItalic"/>
            </a:endParaRPr>
          </a:p>
        </p:txBody>
      </p:sp>
      <p:sp>
        <p:nvSpPr>
          <p:cNvPr id="50187" name="object 12">
            <a:extLst>
              <a:ext uri="{FF2B5EF4-FFF2-40B4-BE49-F238E27FC236}">
                <a16:creationId xmlns:a16="http://schemas.microsoft.com/office/drawing/2014/main" id="{90AB7493-211F-8745-8884-FD716D3472D3}"/>
              </a:ext>
            </a:extLst>
          </p:cNvPr>
          <p:cNvSpPr>
            <a:spLocks/>
          </p:cNvSpPr>
          <p:nvPr/>
        </p:nvSpPr>
        <p:spPr bwMode="auto">
          <a:xfrm>
            <a:off x="3708400" y="3538538"/>
            <a:ext cx="0" cy="1728787"/>
          </a:xfrm>
          <a:custGeom>
            <a:avLst/>
            <a:gdLst>
              <a:gd name="T0" fmla="*/ 0 h 1729104"/>
              <a:gd name="T1" fmla="*/ 1728787 h 1729104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729104">
                <a:moveTo>
                  <a:pt x="0" y="0"/>
                </a:moveTo>
                <a:lnTo>
                  <a:pt x="1" y="1728787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AD6B9A9-ADEB-CC40-9597-67405B972357}"/>
              </a:ext>
            </a:extLst>
          </p:cNvPr>
          <p:cNvSpPr txBox="1"/>
          <p:nvPr/>
        </p:nvSpPr>
        <p:spPr>
          <a:xfrm>
            <a:off x="4256088" y="4354513"/>
            <a:ext cx="208280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b="1" i="1" spc="-5" dirty="0">
                <a:solidFill>
                  <a:srgbClr val="FF0000"/>
                </a:solidFill>
                <a:latin typeface="Arial-BoldItalicMT"/>
                <a:cs typeface="Arial-BoldItalicMT"/>
              </a:rPr>
              <a:t>Profit </a:t>
            </a:r>
            <a:r>
              <a:rPr b="1" i="1" dirty="0">
                <a:solidFill>
                  <a:srgbClr val="FF0000"/>
                </a:solidFill>
                <a:latin typeface="Arial-BoldItalicMT"/>
                <a:cs typeface="Arial-BoldItalicMT"/>
              </a:rPr>
              <a:t>=</a:t>
            </a:r>
            <a:r>
              <a:rPr b="1" i="1" spc="-55" dirty="0">
                <a:solidFill>
                  <a:srgbClr val="FF0000"/>
                </a:solidFill>
                <a:latin typeface="Arial-BoldItalicMT"/>
                <a:cs typeface="Arial-BoldItalicMT"/>
              </a:rPr>
              <a:t> </a:t>
            </a:r>
            <a:r>
              <a:rPr b="1" i="1" spc="-5" dirty="0">
                <a:solidFill>
                  <a:srgbClr val="FF0000"/>
                </a:solidFill>
                <a:latin typeface="Arial-BoldItalicMT"/>
                <a:cs typeface="Arial-BoldItalicMT"/>
              </a:rPr>
              <a:t>(P–AC)Q=0</a:t>
            </a:r>
            <a:endParaRPr>
              <a:latin typeface="Arial-BoldItalicMT"/>
              <a:cs typeface="Arial-BoldItalicMT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071EB1D-BC09-6346-A71F-9B84C901BC58}"/>
              </a:ext>
            </a:extLst>
          </p:cNvPr>
          <p:cNvSpPr txBox="1"/>
          <p:nvPr/>
        </p:nvSpPr>
        <p:spPr>
          <a:xfrm>
            <a:off x="538163" y="5178425"/>
            <a:ext cx="8069262" cy="1562100"/>
          </a:xfrm>
          <a:prstGeom prst="rect">
            <a:avLst/>
          </a:prstGeom>
        </p:spPr>
        <p:txBody>
          <a:bodyPr lIns="0" tIns="106680" rIns="0" bIns="0">
            <a:spAutoFit/>
          </a:bodyPr>
          <a:lstStyle>
            <a:lvl1pPr marL="30448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838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Q*</a:t>
            </a:r>
          </a:p>
          <a:p>
            <a:pPr algn="just" eaLnBrk="1" hangingPunct="1">
              <a:lnSpc>
                <a:spcPct val="97000"/>
              </a:lnSpc>
              <a:spcBef>
                <a:spcPts val="813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Smanjenje cijene na novi nivo P’ (prava crvene boje) gdje se izjednačava sa  minimalnim ATC (MC=ATC) ukazuje na nivo Q* pri kome se ostvaruje normalan  profit (pf=0), odnosno, dolazi do izjednačavanja P i ATC (ukupan prihod jednak  ukupnim troškovima).</a:t>
            </a:r>
          </a:p>
        </p:txBody>
      </p:sp>
      <p:sp>
        <p:nvSpPr>
          <p:cNvPr id="50190" name="object 15">
            <a:extLst>
              <a:ext uri="{FF2B5EF4-FFF2-40B4-BE49-F238E27FC236}">
                <a16:creationId xmlns:a16="http://schemas.microsoft.com/office/drawing/2014/main" id="{F6C1371D-20B3-1A43-81E2-7263A981C71F}"/>
              </a:ext>
            </a:extLst>
          </p:cNvPr>
          <p:cNvSpPr>
            <a:spLocks/>
          </p:cNvSpPr>
          <p:nvPr/>
        </p:nvSpPr>
        <p:spPr bwMode="auto">
          <a:xfrm>
            <a:off x="684213" y="3513138"/>
            <a:ext cx="1295400" cy="708025"/>
          </a:xfrm>
          <a:custGeom>
            <a:avLst/>
            <a:gdLst>
              <a:gd name="T0" fmla="*/ 0 w 1295400"/>
              <a:gd name="T1" fmla="*/ 708025 h 708025"/>
              <a:gd name="T2" fmla="*/ 1295400 w 1295400"/>
              <a:gd name="T3" fmla="*/ 0 h 7080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95400" h="708025">
                <a:moveTo>
                  <a:pt x="0" y="708025"/>
                </a:moveTo>
                <a:lnTo>
                  <a:pt x="1295400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91" name="object 16">
            <a:extLst>
              <a:ext uri="{FF2B5EF4-FFF2-40B4-BE49-F238E27FC236}">
                <a16:creationId xmlns:a16="http://schemas.microsoft.com/office/drawing/2014/main" id="{5D0A3654-678E-5340-B37C-348E848FB034}"/>
              </a:ext>
            </a:extLst>
          </p:cNvPr>
          <p:cNvSpPr>
            <a:spLocks/>
          </p:cNvSpPr>
          <p:nvPr/>
        </p:nvSpPr>
        <p:spPr bwMode="auto">
          <a:xfrm>
            <a:off x="704850" y="3538538"/>
            <a:ext cx="2262188" cy="1460500"/>
          </a:xfrm>
          <a:custGeom>
            <a:avLst/>
            <a:gdLst>
              <a:gd name="T0" fmla="*/ 0 w 2262505"/>
              <a:gd name="T1" fmla="*/ 1460500 h 1460500"/>
              <a:gd name="T2" fmla="*/ 2262188 w 2262505"/>
              <a:gd name="T3" fmla="*/ 0 h 14605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62505" h="1460500">
                <a:moveTo>
                  <a:pt x="0" y="1460500"/>
                </a:moveTo>
                <a:lnTo>
                  <a:pt x="2262188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92" name="object 17">
            <a:extLst>
              <a:ext uri="{FF2B5EF4-FFF2-40B4-BE49-F238E27FC236}">
                <a16:creationId xmlns:a16="http://schemas.microsoft.com/office/drawing/2014/main" id="{52128A9A-A560-234D-AE92-2509E34E5E62}"/>
              </a:ext>
            </a:extLst>
          </p:cNvPr>
          <p:cNvSpPr>
            <a:spLocks/>
          </p:cNvSpPr>
          <p:nvPr/>
        </p:nvSpPr>
        <p:spPr bwMode="auto">
          <a:xfrm>
            <a:off x="1406525" y="3867150"/>
            <a:ext cx="2301875" cy="1400175"/>
          </a:xfrm>
          <a:custGeom>
            <a:avLst/>
            <a:gdLst>
              <a:gd name="T0" fmla="*/ 0 w 2301875"/>
              <a:gd name="T1" fmla="*/ 1400175 h 1400175"/>
              <a:gd name="T2" fmla="*/ 2301875 w 2301875"/>
              <a:gd name="T3" fmla="*/ 0 h 14001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301875" h="1400175">
                <a:moveTo>
                  <a:pt x="0" y="1400175"/>
                </a:moveTo>
                <a:lnTo>
                  <a:pt x="2301875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93" name="object 18">
            <a:extLst>
              <a:ext uri="{FF2B5EF4-FFF2-40B4-BE49-F238E27FC236}">
                <a16:creationId xmlns:a16="http://schemas.microsoft.com/office/drawing/2014/main" id="{38FF6C97-350A-2745-B3E9-90B901C38E24}"/>
              </a:ext>
            </a:extLst>
          </p:cNvPr>
          <p:cNvSpPr>
            <a:spLocks/>
          </p:cNvSpPr>
          <p:nvPr/>
        </p:nvSpPr>
        <p:spPr bwMode="auto">
          <a:xfrm>
            <a:off x="2674938" y="4645025"/>
            <a:ext cx="1033462" cy="622300"/>
          </a:xfrm>
          <a:custGeom>
            <a:avLst/>
            <a:gdLst>
              <a:gd name="T0" fmla="*/ 0 w 1033779"/>
              <a:gd name="T1" fmla="*/ 622300 h 622300"/>
              <a:gd name="T2" fmla="*/ 1033462 w 1033779"/>
              <a:gd name="T3" fmla="*/ 0 h 6223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33779" h="622300">
                <a:moveTo>
                  <a:pt x="0" y="622300"/>
                </a:moveTo>
                <a:lnTo>
                  <a:pt x="1033462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B6B2DEF-AAC3-BC49-A388-889944127470}"/>
              </a:ext>
            </a:extLst>
          </p:cNvPr>
          <p:cNvSpPr txBox="1"/>
          <p:nvPr/>
        </p:nvSpPr>
        <p:spPr>
          <a:xfrm>
            <a:off x="1649413" y="4397375"/>
            <a:ext cx="768350" cy="3000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b="1" i="1" dirty="0">
                <a:solidFill>
                  <a:srgbClr val="FF0000"/>
                </a:solidFill>
                <a:latin typeface="Arial-BoldItalicMT"/>
                <a:cs typeface="Arial-BoldItalicMT"/>
              </a:rPr>
              <a:t>TR</a:t>
            </a:r>
            <a:r>
              <a:rPr b="1" i="1" spc="-5" dirty="0">
                <a:solidFill>
                  <a:srgbClr val="FF0000"/>
                </a:solidFill>
                <a:latin typeface="Arial-BoldItalicMT"/>
                <a:cs typeface="Arial-BoldItalicMT"/>
              </a:rPr>
              <a:t>=</a:t>
            </a:r>
            <a:r>
              <a:rPr b="1" i="1" dirty="0">
                <a:solidFill>
                  <a:srgbClr val="FF0000"/>
                </a:solidFill>
                <a:latin typeface="Arial-BoldItalicMT"/>
                <a:cs typeface="Arial-BoldItalicMT"/>
              </a:rPr>
              <a:t>TC</a:t>
            </a:r>
            <a:endParaRPr>
              <a:latin typeface="Arial-BoldItalicMT"/>
              <a:cs typeface="Arial-BoldItalicMT"/>
            </a:endParaRPr>
          </a:p>
        </p:txBody>
      </p:sp>
      <p:sp>
        <p:nvSpPr>
          <p:cNvPr id="50195" name="object 20">
            <a:extLst>
              <a:ext uri="{FF2B5EF4-FFF2-40B4-BE49-F238E27FC236}">
                <a16:creationId xmlns:a16="http://schemas.microsoft.com/office/drawing/2014/main" id="{01E9EFFB-DF55-9A49-B935-9DC4138EE610}"/>
              </a:ext>
            </a:extLst>
          </p:cNvPr>
          <p:cNvSpPr>
            <a:spLocks/>
          </p:cNvSpPr>
          <p:nvPr/>
        </p:nvSpPr>
        <p:spPr bwMode="auto">
          <a:xfrm>
            <a:off x="3730625" y="4541838"/>
            <a:ext cx="446088" cy="195262"/>
          </a:xfrm>
          <a:custGeom>
            <a:avLst/>
            <a:gdLst>
              <a:gd name="T0" fmla="*/ 94472 w 446404"/>
              <a:gd name="T1" fmla="*/ 132825 h 194310"/>
              <a:gd name="T2" fmla="*/ 0 w 446404"/>
              <a:gd name="T3" fmla="*/ 170206 h 194310"/>
              <a:gd name="T4" fmla="*/ 9345 w 446404"/>
              <a:gd name="T5" fmla="*/ 193824 h 194310"/>
              <a:gd name="T6" fmla="*/ 103818 w 446404"/>
              <a:gd name="T7" fmla="*/ 156443 h 194310"/>
              <a:gd name="T8" fmla="*/ 94472 w 446404"/>
              <a:gd name="T9" fmla="*/ 132825 h 194310"/>
              <a:gd name="T10" fmla="*/ 188946 w 446404"/>
              <a:gd name="T11" fmla="*/ 95444 h 194310"/>
              <a:gd name="T12" fmla="*/ 165328 w 446404"/>
              <a:gd name="T13" fmla="*/ 104788 h 194310"/>
              <a:gd name="T14" fmla="*/ 174673 w 446404"/>
              <a:gd name="T15" fmla="*/ 128408 h 194310"/>
              <a:gd name="T16" fmla="*/ 198291 w 446404"/>
              <a:gd name="T17" fmla="*/ 119062 h 194310"/>
              <a:gd name="T18" fmla="*/ 188946 w 446404"/>
              <a:gd name="T19" fmla="*/ 95444 h 194310"/>
              <a:gd name="T20" fmla="*/ 354274 w 446404"/>
              <a:gd name="T21" fmla="*/ 30026 h 194310"/>
              <a:gd name="T22" fmla="*/ 259801 w 446404"/>
              <a:gd name="T23" fmla="*/ 67407 h 194310"/>
              <a:gd name="T24" fmla="*/ 269147 w 446404"/>
              <a:gd name="T25" fmla="*/ 91025 h 194310"/>
              <a:gd name="T26" fmla="*/ 363620 w 446404"/>
              <a:gd name="T27" fmla="*/ 53644 h 194310"/>
              <a:gd name="T28" fmla="*/ 354274 w 446404"/>
              <a:gd name="T29" fmla="*/ 30026 h 194310"/>
              <a:gd name="T30" fmla="*/ 361124 w 446404"/>
              <a:gd name="T31" fmla="*/ 0 h 194310"/>
              <a:gd name="T32" fmla="*/ 389161 w 446404"/>
              <a:gd name="T33" fmla="*/ 70854 h 194310"/>
              <a:gd name="T34" fmla="*/ 445997 w 446404"/>
              <a:gd name="T35" fmla="*/ 7391 h 194310"/>
              <a:gd name="T36" fmla="*/ 361124 w 446404"/>
              <a:gd name="T37" fmla="*/ 0 h 194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46404" h="194310">
                <a:moveTo>
                  <a:pt x="94472" y="132825"/>
                </a:moveTo>
                <a:lnTo>
                  <a:pt x="0" y="170206"/>
                </a:lnTo>
                <a:lnTo>
                  <a:pt x="9345" y="193824"/>
                </a:lnTo>
                <a:lnTo>
                  <a:pt x="103818" y="156443"/>
                </a:lnTo>
                <a:lnTo>
                  <a:pt x="94472" y="132825"/>
                </a:lnTo>
                <a:close/>
              </a:path>
              <a:path w="446404" h="194310">
                <a:moveTo>
                  <a:pt x="188946" y="95444"/>
                </a:moveTo>
                <a:lnTo>
                  <a:pt x="165328" y="104788"/>
                </a:lnTo>
                <a:lnTo>
                  <a:pt x="174673" y="128408"/>
                </a:lnTo>
                <a:lnTo>
                  <a:pt x="198291" y="119062"/>
                </a:lnTo>
                <a:lnTo>
                  <a:pt x="188946" y="95444"/>
                </a:lnTo>
                <a:close/>
              </a:path>
              <a:path w="446404" h="194310">
                <a:moveTo>
                  <a:pt x="354274" y="30026"/>
                </a:moveTo>
                <a:lnTo>
                  <a:pt x="259801" y="67407"/>
                </a:lnTo>
                <a:lnTo>
                  <a:pt x="269147" y="91025"/>
                </a:lnTo>
                <a:lnTo>
                  <a:pt x="363620" y="53644"/>
                </a:lnTo>
                <a:lnTo>
                  <a:pt x="354274" y="30026"/>
                </a:lnTo>
                <a:close/>
              </a:path>
              <a:path w="446404" h="194310">
                <a:moveTo>
                  <a:pt x="361124" y="0"/>
                </a:moveTo>
                <a:lnTo>
                  <a:pt x="389161" y="70854"/>
                </a:lnTo>
                <a:lnTo>
                  <a:pt x="445997" y="7391"/>
                </a:lnTo>
                <a:lnTo>
                  <a:pt x="361124" y="0"/>
                </a:lnTo>
                <a:close/>
              </a:path>
            </a:pathLst>
          </a:custGeom>
          <a:solidFill>
            <a:srgbClr val="9B2D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96" name="object 21">
            <a:extLst>
              <a:ext uri="{FF2B5EF4-FFF2-40B4-BE49-F238E27FC236}">
                <a16:creationId xmlns:a16="http://schemas.microsoft.com/office/drawing/2014/main" id="{DBDDC8BE-5663-E143-976D-B6202586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object 2">
            <a:extLst>
              <a:ext uri="{FF2B5EF4-FFF2-40B4-BE49-F238E27FC236}">
                <a16:creationId xmlns:a16="http://schemas.microsoft.com/office/drawing/2014/main" id="{AD1FFE23-3004-A748-8021-B90DFC376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274638"/>
            <a:ext cx="5438775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2" name="object 3">
            <a:extLst>
              <a:ext uri="{FF2B5EF4-FFF2-40B4-BE49-F238E27FC236}">
                <a16:creationId xmlns:a16="http://schemas.microsoft.com/office/drawing/2014/main" id="{FC614886-FE6D-384B-B190-DC06F742C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2338" y="209550"/>
            <a:ext cx="239712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3" name="object 4">
            <a:extLst>
              <a:ext uri="{FF2B5EF4-FFF2-40B4-BE49-F238E27FC236}">
                <a16:creationId xmlns:a16="http://schemas.microsoft.com/office/drawing/2014/main" id="{9462BD6B-A3C5-7D4D-8A6A-BCA4A5D44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150" y="280988"/>
            <a:ext cx="647700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4" name="object 5">
            <a:extLst>
              <a:ext uri="{FF2B5EF4-FFF2-40B4-BE49-F238E27FC236}">
                <a16:creationId xmlns:a16="http://schemas.microsoft.com/office/drawing/2014/main" id="{D403AE4B-644F-FD4F-85E1-5C4C8F96B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760413"/>
            <a:ext cx="4614863" cy="58896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5" name="object 6">
            <a:extLst>
              <a:ext uri="{FF2B5EF4-FFF2-40B4-BE49-F238E27FC236}">
                <a16:creationId xmlns:a16="http://schemas.microsoft.com/office/drawing/2014/main" id="{C22A85F1-14C5-524C-869E-067FB9631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888" y="110490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6" name="object 7">
            <a:extLst>
              <a:ext uri="{FF2B5EF4-FFF2-40B4-BE49-F238E27FC236}">
                <a16:creationId xmlns:a16="http://schemas.microsoft.com/office/drawing/2014/main" id="{D0BA86FF-62CC-A04D-A4BD-23CC6FC5C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850" y="858838"/>
            <a:ext cx="1816100" cy="49053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7" name="object 8">
            <a:extLst>
              <a:ext uri="{FF2B5EF4-FFF2-40B4-BE49-F238E27FC236}">
                <a16:creationId xmlns:a16="http://schemas.microsoft.com/office/drawing/2014/main" id="{3E5E6079-80D8-2542-8B46-5EC5DCC04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1581150"/>
            <a:ext cx="8089900" cy="384175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8" name="object 9">
            <a:extLst>
              <a:ext uri="{FF2B5EF4-FFF2-40B4-BE49-F238E27FC236}">
                <a16:creationId xmlns:a16="http://schemas.microsoft.com/office/drawing/2014/main" id="{0C4DFD11-7FF0-A745-8D35-6C3F8D42F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771650"/>
            <a:ext cx="7712075" cy="3459163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object 2">
            <a:extLst>
              <a:ext uri="{FF2B5EF4-FFF2-40B4-BE49-F238E27FC236}">
                <a16:creationId xmlns:a16="http://schemas.microsoft.com/office/drawing/2014/main" id="{84D0785D-89CE-2844-8A97-B2072DC37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274638"/>
            <a:ext cx="5438775" cy="404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26" name="object 3">
            <a:extLst>
              <a:ext uri="{FF2B5EF4-FFF2-40B4-BE49-F238E27FC236}">
                <a16:creationId xmlns:a16="http://schemas.microsoft.com/office/drawing/2014/main" id="{AA528EF1-3060-D14F-B558-8F596399E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2338" y="209550"/>
            <a:ext cx="239712" cy="4683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27" name="object 4">
            <a:extLst>
              <a:ext uri="{FF2B5EF4-FFF2-40B4-BE49-F238E27FC236}">
                <a16:creationId xmlns:a16="http://schemas.microsoft.com/office/drawing/2014/main" id="{E1D238C8-74B2-4844-AAD6-00222DBB3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150" y="280988"/>
            <a:ext cx="647700" cy="3984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28" name="object 5">
            <a:extLst>
              <a:ext uri="{FF2B5EF4-FFF2-40B4-BE49-F238E27FC236}">
                <a16:creationId xmlns:a16="http://schemas.microsoft.com/office/drawing/2014/main" id="{C12B6E8D-3BC6-8443-8AEF-6465EF0AE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760413"/>
            <a:ext cx="4614863" cy="588962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29" name="object 6">
            <a:extLst>
              <a:ext uri="{FF2B5EF4-FFF2-40B4-BE49-F238E27FC236}">
                <a16:creationId xmlns:a16="http://schemas.microsoft.com/office/drawing/2014/main" id="{B1B4D25F-0FC2-C24E-8BB1-1789CD71D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888" y="1104900"/>
            <a:ext cx="276225" cy="349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30" name="object 7">
            <a:extLst>
              <a:ext uri="{FF2B5EF4-FFF2-40B4-BE49-F238E27FC236}">
                <a16:creationId xmlns:a16="http://schemas.microsoft.com/office/drawing/2014/main" id="{15243F2B-CC4D-6945-9239-67648A4C0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4850" y="858838"/>
            <a:ext cx="1816100" cy="49053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31" name="object 8">
            <a:extLst>
              <a:ext uri="{FF2B5EF4-FFF2-40B4-BE49-F238E27FC236}">
                <a16:creationId xmlns:a16="http://schemas.microsoft.com/office/drawing/2014/main" id="{31065C8B-5652-194C-B128-4B2D58BFC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825" y="1365250"/>
            <a:ext cx="5927725" cy="5446713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32" name="object 9">
            <a:extLst>
              <a:ext uri="{FF2B5EF4-FFF2-40B4-BE49-F238E27FC236}">
                <a16:creationId xmlns:a16="http://schemas.microsoft.com/office/drawing/2014/main" id="{262EED0D-64A8-FC4E-AD2E-5F16488D8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1554163"/>
            <a:ext cx="5548312" cy="5068887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2">
            <a:extLst>
              <a:ext uri="{FF2B5EF4-FFF2-40B4-BE49-F238E27FC236}">
                <a16:creationId xmlns:a16="http://schemas.microsoft.com/office/drawing/2014/main" id="{A0E2E547-8A53-5542-9CF7-252ABECA3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812800"/>
            <a:ext cx="785812" cy="3667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0" name="object 3">
            <a:extLst>
              <a:ext uri="{FF2B5EF4-FFF2-40B4-BE49-F238E27FC236}">
                <a16:creationId xmlns:a16="http://schemas.microsoft.com/office/drawing/2014/main" id="{91A0274B-5272-DD44-B473-4FED5A570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852488"/>
            <a:ext cx="280987" cy="3222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1" name="object 4">
            <a:extLst>
              <a:ext uri="{FF2B5EF4-FFF2-40B4-BE49-F238E27FC236}">
                <a16:creationId xmlns:a16="http://schemas.microsoft.com/office/drawing/2014/main" id="{579D64AD-400F-4F41-9121-208D54CFB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225" y="819150"/>
            <a:ext cx="1062038" cy="439738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object 5">
            <a:extLst>
              <a:ext uri="{FF2B5EF4-FFF2-40B4-BE49-F238E27FC236}">
                <a16:creationId xmlns:a16="http://schemas.microsoft.com/office/drawing/2014/main" id="{BF4C227C-15AF-B845-AF9A-958D061A9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525" y="812800"/>
            <a:ext cx="1054100" cy="44608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3" name="object 6">
            <a:extLst>
              <a:ext uri="{FF2B5EF4-FFF2-40B4-BE49-F238E27FC236}">
                <a16:creationId xmlns:a16="http://schemas.microsoft.com/office/drawing/2014/main" id="{C8D6D524-7761-664B-A80D-1BE69BD98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819150"/>
            <a:ext cx="104775" cy="3556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4" name="object 7">
            <a:extLst>
              <a:ext uri="{FF2B5EF4-FFF2-40B4-BE49-F238E27FC236}">
                <a16:creationId xmlns:a16="http://schemas.microsoft.com/office/drawing/2014/main" id="{A465A02A-EF04-0B40-B04E-D242D3D9D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812800"/>
            <a:ext cx="1014413" cy="366713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5" name="object 8">
            <a:extLst>
              <a:ext uri="{FF2B5EF4-FFF2-40B4-BE49-F238E27FC236}">
                <a16:creationId xmlns:a16="http://schemas.microsoft.com/office/drawing/2014/main" id="{78193AC3-E8AF-DB49-89E6-62C561B9E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7088" y="812800"/>
            <a:ext cx="2035175" cy="446088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6" name="object 9">
            <a:extLst>
              <a:ext uri="{FF2B5EF4-FFF2-40B4-BE49-F238E27FC236}">
                <a16:creationId xmlns:a16="http://schemas.microsoft.com/office/drawing/2014/main" id="{08A8A504-6445-2249-A0BC-950411BC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3713" y="1036638"/>
            <a:ext cx="250825" cy="30162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7" name="object 10">
            <a:extLst>
              <a:ext uri="{FF2B5EF4-FFF2-40B4-BE49-F238E27FC236}">
                <a16:creationId xmlns:a16="http://schemas.microsoft.com/office/drawing/2014/main" id="{FEDFB0B6-ECB8-F046-A490-A6E511F1F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1333500"/>
            <a:ext cx="2128838" cy="366713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8" name="object 11">
            <a:extLst>
              <a:ext uri="{FF2B5EF4-FFF2-40B4-BE49-F238E27FC236}">
                <a16:creationId xmlns:a16="http://schemas.microsoft.com/office/drawing/2014/main" id="{F7962D94-CB36-CD45-82CA-5D8F52DA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338" y="1274763"/>
            <a:ext cx="217487" cy="423862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9" name="object 12">
            <a:extLst>
              <a:ext uri="{FF2B5EF4-FFF2-40B4-BE49-F238E27FC236}">
                <a16:creationId xmlns:a16="http://schemas.microsoft.com/office/drawing/2014/main" id="{92B5BD3E-81D5-9C4E-908A-19E78E272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925" y="1339850"/>
            <a:ext cx="417513" cy="355600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0" name="object 13">
            <a:extLst>
              <a:ext uri="{FF2B5EF4-FFF2-40B4-BE49-F238E27FC236}">
                <a16:creationId xmlns:a16="http://schemas.microsoft.com/office/drawing/2014/main" id="{7BBAB8CA-EF8F-6148-B3BD-8B4DE48CD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1333500"/>
            <a:ext cx="2357438" cy="446088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1" name="object 14">
            <a:extLst>
              <a:ext uri="{FF2B5EF4-FFF2-40B4-BE49-F238E27FC236}">
                <a16:creationId xmlns:a16="http://schemas.microsoft.com/office/drawing/2014/main" id="{5163FE93-F7DF-294A-8F2F-5A5653486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063" y="1339850"/>
            <a:ext cx="104775" cy="355600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2" name="object 15">
            <a:extLst>
              <a:ext uri="{FF2B5EF4-FFF2-40B4-BE49-F238E27FC236}">
                <a16:creationId xmlns:a16="http://schemas.microsoft.com/office/drawing/2014/main" id="{35E85C9E-9FFC-1F44-AD55-641ED2791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0" y="1333500"/>
            <a:ext cx="1463675" cy="366713"/>
          </a:xfrm>
          <a:prstGeom prst="rect">
            <a:avLst/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F62C5D1-4330-144F-B971-D477E033D11B}"/>
              </a:ext>
            </a:extLst>
          </p:cNvPr>
          <p:cNvSpPr txBox="1"/>
          <p:nvPr/>
        </p:nvSpPr>
        <p:spPr>
          <a:xfrm>
            <a:off x="1038225" y="2101850"/>
            <a:ext cx="7353300" cy="2854325"/>
          </a:xfrm>
          <a:prstGeom prst="rect">
            <a:avLst/>
          </a:prstGeom>
        </p:spPr>
        <p:txBody>
          <a:bodyPr lIns="0" tIns="4762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3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Što se ti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e tr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išne mo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i, monopolisti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ka  konkurencija i oligopol nalaze se negdje izme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u  dva ekstrema</a:t>
            </a:r>
            <a:endParaRPr lang="en-US" altLang="en-US" sz="24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ct val="90000"/>
              </a:lnSpc>
              <a:spcBef>
                <a:spcPts val="58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Lakše razumijevanje specifi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nosti monopolisti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ke  konkurencije i oligopola ako se prethodno detaljno  razumiju savršena konkurencija i monopol.</a:t>
            </a:r>
            <a:endParaRPr lang="en-US" altLang="en-US" sz="2400">
              <a:latin typeface="Rockwell-BoldItalic"/>
              <a:ea typeface="Rockwell-BoldItalic"/>
              <a:cs typeface="Rockwell-BoldItalic"/>
            </a:endParaRPr>
          </a:p>
          <a:p>
            <a:pPr algn="just" eaLnBrk="1" hangingPunct="1">
              <a:lnSpc>
                <a:spcPts val="2588"/>
              </a:lnSpc>
              <a:spcBef>
                <a:spcPts val="63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Razumijevanje tr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 b="1" i="1">
                <a:latin typeface="Rockwell-BoldItalic"/>
                <a:ea typeface="Rockwell-BoldItalic"/>
                <a:cs typeface="Rockwell-BoldItalic"/>
              </a:rPr>
              <a:t>išne strukture i konkurencije u  ekonomskoj analizi</a:t>
            </a:r>
            <a:endParaRPr lang="en-US" altLang="en-US" sz="24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object 2">
            <a:extLst>
              <a:ext uri="{FF2B5EF4-FFF2-40B4-BE49-F238E27FC236}">
                <a16:creationId xmlns:a16="http://schemas.microsoft.com/office/drawing/2014/main" id="{876A5405-31F8-034C-ABD5-FD88CD22B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3" y="68263"/>
            <a:ext cx="4919662" cy="3667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0" name="object 3">
            <a:extLst>
              <a:ext uri="{FF2B5EF4-FFF2-40B4-BE49-F238E27FC236}">
                <a16:creationId xmlns:a16="http://schemas.microsoft.com/office/drawing/2014/main" id="{5ACAB931-AD40-FC47-8060-8DC39EF1C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9525"/>
            <a:ext cx="217487" cy="4238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1" name="object 4">
            <a:extLst>
              <a:ext uri="{FF2B5EF4-FFF2-40B4-BE49-F238E27FC236}">
                <a16:creationId xmlns:a16="http://schemas.microsoft.com/office/drawing/2014/main" id="{27512E7E-A819-2142-A1FD-55BED57B7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3" y="0"/>
            <a:ext cx="7708900" cy="103346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2" name="object 5">
            <a:extLst>
              <a:ext uri="{FF2B5EF4-FFF2-40B4-BE49-F238E27FC236}">
                <a16:creationId xmlns:a16="http://schemas.microsoft.com/office/drawing/2014/main" id="{EB463E1A-6E4D-0148-9A6D-49B18330C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1109663"/>
            <a:ext cx="1641475" cy="4445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3" name="object 6">
            <a:extLst>
              <a:ext uri="{FF2B5EF4-FFF2-40B4-BE49-F238E27FC236}">
                <a16:creationId xmlns:a16="http://schemas.microsoft.com/office/drawing/2014/main" id="{7FFCE8B5-6CD2-D34E-AFA6-3F383E30E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1941513"/>
            <a:ext cx="8378825" cy="434340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4" name="object 7">
            <a:extLst>
              <a:ext uri="{FF2B5EF4-FFF2-40B4-BE49-F238E27FC236}">
                <a16:creationId xmlns:a16="http://schemas.microsoft.com/office/drawing/2014/main" id="{909A162B-7F54-3D43-B5BF-4BD84A72E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2133600"/>
            <a:ext cx="7997825" cy="39592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object 2">
            <a:extLst>
              <a:ext uri="{FF2B5EF4-FFF2-40B4-BE49-F238E27FC236}">
                <a16:creationId xmlns:a16="http://schemas.microsoft.com/office/drawing/2014/main" id="{74F7C492-9C57-D24B-958C-B4C70DB7D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" y="169863"/>
            <a:ext cx="1636713" cy="3667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4" name="object 3">
            <a:extLst>
              <a:ext uri="{FF2B5EF4-FFF2-40B4-BE49-F238E27FC236}">
                <a16:creationId xmlns:a16="http://schemas.microsoft.com/office/drawing/2014/main" id="{488FD32E-7DAE-7E4A-B448-3EC576A1F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111125"/>
            <a:ext cx="217487" cy="4238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5" name="object 4">
            <a:extLst>
              <a:ext uri="{FF2B5EF4-FFF2-40B4-BE49-F238E27FC236}">
                <a16:creationId xmlns:a16="http://schemas.microsoft.com/office/drawing/2014/main" id="{03D420E7-166F-8341-B51A-9794FFEE6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80963"/>
            <a:ext cx="7472362" cy="10541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6" name="object 5">
            <a:extLst>
              <a:ext uri="{FF2B5EF4-FFF2-40B4-BE49-F238E27FC236}">
                <a16:creationId xmlns:a16="http://schemas.microsoft.com/office/drawing/2014/main" id="{4797A173-132E-1A49-B900-162BC5156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7325" y="111125"/>
            <a:ext cx="217488" cy="42386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7" name="object 6">
            <a:extLst>
              <a:ext uri="{FF2B5EF4-FFF2-40B4-BE49-F238E27FC236}">
                <a16:creationId xmlns:a16="http://schemas.microsoft.com/office/drawing/2014/main" id="{B6692167-EA81-BE44-A550-D7660697D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8150" y="176213"/>
            <a:ext cx="585788" cy="36036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4278" name="object 7">
            <a:extLst>
              <a:ext uri="{FF2B5EF4-FFF2-40B4-BE49-F238E27FC236}">
                <a16:creationId xmlns:a16="http://schemas.microsoft.com/office/drawing/2014/main" id="{61E91A6B-4401-1F43-B786-5360D2050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536700"/>
            <a:ext cx="7561262" cy="369728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5FACF6E-9B16-FE46-957F-5576DE2C31A5}"/>
              </a:ext>
            </a:extLst>
          </p:cNvPr>
          <p:cNvSpPr txBox="1"/>
          <p:nvPr/>
        </p:nvSpPr>
        <p:spPr>
          <a:xfrm>
            <a:off x="179388" y="5157788"/>
            <a:ext cx="8780462" cy="1477962"/>
          </a:xfrm>
          <a:prstGeom prst="rect">
            <a:avLst/>
          </a:prstGeom>
          <a:ln w="28560">
            <a:solidFill>
              <a:srgbClr val="9E3611"/>
            </a:solidFill>
          </a:ln>
        </p:spPr>
        <p:txBody>
          <a:bodyPr lIns="0" rIns="0" bIns="0">
            <a:spAutoFit/>
          </a:bodyPr>
          <a:lstStyle>
            <a:lvl1pPr marL="904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363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Preduzeća uvijek ne ostvaruju profit. Ako tržišna cijena padne ispod minimalnih  prosječnih troškova, preduzeće ostvaruje gubitak. Prodaja proizvoda za koje P = MC  ostvaruje kratkoročno podnošljive gubitke, odnosno kada je prodajna cijena još  uvijek iznad minimalnih prosječnih varijabilnih troškova. Preduzeće uspijeva pa  djelimično pokrije fiksne troškove.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28453B6-15E1-EC4D-8062-34C1F36DE7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0275" y="2054225"/>
            <a:ext cx="2376488" cy="325438"/>
          </a:xfrm>
        </p:spPr>
        <p:txBody>
          <a:bodyPr tIns="13970" rtlCol="0"/>
          <a:lstStyle/>
          <a:p>
            <a:pPr marL="12700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sz="1950" i="0" spc="25" dirty="0">
                <a:solidFill>
                  <a:srgbClr val="FF0000"/>
                </a:solidFill>
                <a:latin typeface="Lucida Sans Unicode"/>
                <a:cs typeface="Lucida Sans Unicode"/>
              </a:rPr>
              <a:t>Profit=(P-AC)*Q&lt;0</a:t>
            </a:r>
            <a:endParaRPr sz="1950">
              <a:latin typeface="Lucida Sans Unicode"/>
              <a:cs typeface="Lucida Sans Unicode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01836AE-B42D-F249-9143-44C8863AE9DF}"/>
              </a:ext>
            </a:extLst>
          </p:cNvPr>
          <p:cNvSpPr txBox="1"/>
          <p:nvPr/>
        </p:nvSpPr>
        <p:spPr>
          <a:xfrm>
            <a:off x="6505575" y="4754563"/>
            <a:ext cx="2373313" cy="325437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12700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sz="1950" spc="25" dirty="0">
                <a:latin typeface="Lucida Sans Unicode"/>
                <a:cs typeface="Lucida Sans Unicode"/>
              </a:rPr>
              <a:t>A</a:t>
            </a:r>
            <a:r>
              <a:rPr sz="1950" spc="35" dirty="0">
                <a:latin typeface="Lucida Sans Unicode"/>
                <a:cs typeface="Lucida Sans Unicode"/>
              </a:rPr>
              <a:t>V</a:t>
            </a:r>
            <a:r>
              <a:rPr sz="1950" spc="30" dirty="0">
                <a:latin typeface="Lucida Sans Unicode"/>
                <a:cs typeface="Lucida Sans Unicode"/>
              </a:rPr>
              <a:t>C</a:t>
            </a:r>
            <a:r>
              <a:rPr sz="1950" spc="25" dirty="0">
                <a:latin typeface="Lucida Sans Unicode"/>
                <a:cs typeface="Lucida Sans Unicode"/>
              </a:rPr>
              <a:t>min&lt;</a:t>
            </a:r>
            <a:r>
              <a:rPr sz="1950" spc="30" dirty="0">
                <a:latin typeface="Lucida Sans Unicode"/>
                <a:cs typeface="Lucida Sans Unicode"/>
              </a:rPr>
              <a:t>P&lt;AC</a:t>
            </a:r>
            <a:r>
              <a:rPr sz="1950" spc="25" dirty="0">
                <a:latin typeface="Lucida Sans Unicode"/>
                <a:cs typeface="Lucida Sans Unicode"/>
              </a:rPr>
              <a:t>mi</a:t>
            </a:r>
            <a:r>
              <a:rPr sz="1950" spc="30" dirty="0">
                <a:latin typeface="Lucida Sans Unicode"/>
                <a:cs typeface="Lucida Sans Unicode"/>
              </a:rPr>
              <a:t>n</a:t>
            </a:r>
            <a:endParaRPr sz="19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object 2">
            <a:extLst>
              <a:ext uri="{FF2B5EF4-FFF2-40B4-BE49-F238E27FC236}">
                <a16:creationId xmlns:a16="http://schemas.microsoft.com/office/drawing/2014/main" id="{799CC04F-418A-D349-AFF1-D132B72B8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0" y="6254750"/>
            <a:ext cx="393700" cy="39528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298" name="object 3">
            <a:extLst>
              <a:ext uri="{FF2B5EF4-FFF2-40B4-BE49-F238E27FC236}">
                <a16:creationId xmlns:a16="http://schemas.microsoft.com/office/drawing/2014/main" id="{2D8A8E2A-0AA2-424E-80C4-4087AD16912A}"/>
              </a:ext>
            </a:extLst>
          </p:cNvPr>
          <p:cNvSpPr>
            <a:spLocks/>
          </p:cNvSpPr>
          <p:nvPr/>
        </p:nvSpPr>
        <p:spPr bwMode="auto">
          <a:xfrm>
            <a:off x="8559800" y="6291263"/>
            <a:ext cx="319088" cy="320675"/>
          </a:xfrm>
          <a:custGeom>
            <a:avLst/>
            <a:gdLst>
              <a:gd name="T0" fmla="*/ 0 w 319404"/>
              <a:gd name="T1" fmla="*/ 160337 h 320675"/>
              <a:gd name="T2" fmla="*/ 8133 w 319404"/>
              <a:gd name="T3" fmla="*/ 109658 h 320675"/>
              <a:gd name="T4" fmla="*/ 30782 w 319404"/>
              <a:gd name="T5" fmla="*/ 65644 h 320675"/>
              <a:gd name="T6" fmla="*/ 65319 w 319404"/>
              <a:gd name="T7" fmla="*/ 30935 h 320675"/>
              <a:gd name="T8" fmla="*/ 109115 w 319404"/>
              <a:gd name="T9" fmla="*/ 8174 h 320675"/>
              <a:gd name="T10" fmla="*/ 159544 w 319404"/>
              <a:gd name="T11" fmla="*/ 0 h 320675"/>
              <a:gd name="T12" fmla="*/ 209972 w 319404"/>
              <a:gd name="T13" fmla="*/ 8174 h 320675"/>
              <a:gd name="T14" fmla="*/ 253768 w 319404"/>
              <a:gd name="T15" fmla="*/ 30935 h 320675"/>
              <a:gd name="T16" fmla="*/ 288305 w 319404"/>
              <a:gd name="T17" fmla="*/ 65644 h 320675"/>
              <a:gd name="T18" fmla="*/ 310954 w 319404"/>
              <a:gd name="T19" fmla="*/ 109658 h 320675"/>
              <a:gd name="T20" fmla="*/ 319088 w 319404"/>
              <a:gd name="T21" fmla="*/ 160337 h 320675"/>
              <a:gd name="T22" fmla="*/ 310954 w 319404"/>
              <a:gd name="T23" fmla="*/ 211016 h 320675"/>
              <a:gd name="T24" fmla="*/ 288305 w 319404"/>
              <a:gd name="T25" fmla="*/ 255030 h 320675"/>
              <a:gd name="T26" fmla="*/ 253768 w 319404"/>
              <a:gd name="T27" fmla="*/ 289739 h 320675"/>
              <a:gd name="T28" fmla="*/ 209972 w 319404"/>
              <a:gd name="T29" fmla="*/ 312500 h 320675"/>
              <a:gd name="T30" fmla="*/ 159544 w 319404"/>
              <a:gd name="T31" fmla="*/ 320675 h 320675"/>
              <a:gd name="T32" fmla="*/ 109115 w 319404"/>
              <a:gd name="T33" fmla="*/ 312500 h 320675"/>
              <a:gd name="T34" fmla="*/ 65319 w 319404"/>
              <a:gd name="T35" fmla="*/ 289739 h 320675"/>
              <a:gd name="T36" fmla="*/ 30782 w 319404"/>
              <a:gd name="T37" fmla="*/ 255030 h 320675"/>
              <a:gd name="T38" fmla="*/ 8133 w 319404"/>
              <a:gd name="T39" fmla="*/ 211016 h 320675"/>
              <a:gd name="T40" fmla="*/ 0 w 319404"/>
              <a:gd name="T41" fmla="*/ 160337 h 320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404" h="320675">
                <a:moveTo>
                  <a:pt x="0" y="160337"/>
                </a:moveTo>
                <a:lnTo>
                  <a:pt x="8133" y="109658"/>
                </a:lnTo>
                <a:lnTo>
                  <a:pt x="30782" y="65644"/>
                </a:lnTo>
                <a:lnTo>
                  <a:pt x="65319" y="30935"/>
                </a:lnTo>
                <a:lnTo>
                  <a:pt x="109115" y="8174"/>
                </a:lnTo>
                <a:lnTo>
                  <a:pt x="159544" y="0"/>
                </a:lnTo>
                <a:lnTo>
                  <a:pt x="209972" y="8174"/>
                </a:lnTo>
                <a:lnTo>
                  <a:pt x="253768" y="30935"/>
                </a:lnTo>
                <a:lnTo>
                  <a:pt x="288305" y="65644"/>
                </a:lnTo>
                <a:lnTo>
                  <a:pt x="310954" y="109658"/>
                </a:lnTo>
                <a:lnTo>
                  <a:pt x="319088" y="160337"/>
                </a:lnTo>
                <a:lnTo>
                  <a:pt x="310954" y="211016"/>
                </a:lnTo>
                <a:lnTo>
                  <a:pt x="288305" y="255030"/>
                </a:lnTo>
                <a:lnTo>
                  <a:pt x="253768" y="289739"/>
                </a:lnTo>
                <a:lnTo>
                  <a:pt x="209972" y="312500"/>
                </a:lnTo>
                <a:lnTo>
                  <a:pt x="159544" y="320675"/>
                </a:lnTo>
                <a:lnTo>
                  <a:pt x="109115" y="312500"/>
                </a:lnTo>
                <a:lnTo>
                  <a:pt x="65319" y="289739"/>
                </a:lnTo>
                <a:lnTo>
                  <a:pt x="30782" y="255030"/>
                </a:lnTo>
                <a:lnTo>
                  <a:pt x="8133" y="211016"/>
                </a:lnTo>
                <a:lnTo>
                  <a:pt x="0" y="160337"/>
                </a:lnTo>
                <a:close/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299" name="object 4">
            <a:extLst>
              <a:ext uri="{FF2B5EF4-FFF2-40B4-BE49-F238E27FC236}">
                <a16:creationId xmlns:a16="http://schemas.microsoft.com/office/drawing/2014/main" id="{CB557371-C45C-BD4E-8274-CF661CCC3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" y="236538"/>
            <a:ext cx="3508375" cy="4397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0" name="object 5">
            <a:extLst>
              <a:ext uri="{FF2B5EF4-FFF2-40B4-BE49-F238E27FC236}">
                <a16:creationId xmlns:a16="http://schemas.microsoft.com/office/drawing/2014/main" id="{58059C48-5EB7-7741-8680-4A4810A57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171450"/>
            <a:ext cx="217488" cy="42386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1" name="object 6">
            <a:extLst>
              <a:ext uri="{FF2B5EF4-FFF2-40B4-BE49-F238E27FC236}">
                <a16:creationId xmlns:a16="http://schemas.microsoft.com/office/drawing/2014/main" id="{37B0279E-A8C2-C341-8978-8570815C4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142875"/>
            <a:ext cx="4946650" cy="5334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2" name="object 7">
            <a:extLst>
              <a:ext uri="{FF2B5EF4-FFF2-40B4-BE49-F238E27FC236}">
                <a16:creationId xmlns:a16="http://schemas.microsoft.com/office/drawing/2014/main" id="{1508F104-A4FA-A342-ACFC-DAC977E20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974725"/>
            <a:ext cx="249238" cy="3175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3" name="object 8">
            <a:extLst>
              <a:ext uri="{FF2B5EF4-FFF2-40B4-BE49-F238E27FC236}">
                <a16:creationId xmlns:a16="http://schemas.microsoft.com/office/drawing/2014/main" id="{E6127054-BB00-A948-83A5-2B4D21E76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750888"/>
            <a:ext cx="1665287" cy="44608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4" name="object 9">
            <a:extLst>
              <a:ext uri="{FF2B5EF4-FFF2-40B4-BE49-F238E27FC236}">
                <a16:creationId xmlns:a16="http://schemas.microsoft.com/office/drawing/2014/main" id="{3AE812AF-6868-414B-86F2-B21067DEF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1296988"/>
            <a:ext cx="7105650" cy="398462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5" name="object 10">
            <a:extLst>
              <a:ext uri="{FF2B5EF4-FFF2-40B4-BE49-F238E27FC236}">
                <a16:creationId xmlns:a16="http://schemas.microsoft.com/office/drawing/2014/main" id="{1306CA1F-36BE-4F47-9358-AF49B74295B9}"/>
              </a:ext>
            </a:extLst>
          </p:cNvPr>
          <p:cNvSpPr>
            <a:spLocks/>
          </p:cNvSpPr>
          <p:nvPr/>
        </p:nvSpPr>
        <p:spPr bwMode="auto">
          <a:xfrm>
            <a:off x="550863" y="5529263"/>
            <a:ext cx="7837487" cy="923925"/>
          </a:xfrm>
          <a:custGeom>
            <a:avLst/>
            <a:gdLst>
              <a:gd name="T0" fmla="*/ 0 w 7837805"/>
              <a:gd name="T1" fmla="*/ 0 h 923925"/>
              <a:gd name="T2" fmla="*/ 7837487 w 7837805"/>
              <a:gd name="T3" fmla="*/ 0 h 923925"/>
              <a:gd name="T4" fmla="*/ 7837487 w 7837805"/>
              <a:gd name="T5" fmla="*/ 923925 h 923925"/>
              <a:gd name="T6" fmla="*/ 0 w 7837805"/>
              <a:gd name="T7" fmla="*/ 923925 h 923925"/>
              <a:gd name="T8" fmla="*/ 0 w 7837805"/>
              <a:gd name="T9" fmla="*/ 0 h 9239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837805" h="923925">
                <a:moveTo>
                  <a:pt x="0" y="0"/>
                </a:moveTo>
                <a:lnTo>
                  <a:pt x="7837487" y="0"/>
                </a:lnTo>
                <a:lnTo>
                  <a:pt x="7837487" y="923925"/>
                </a:lnTo>
                <a:lnTo>
                  <a:pt x="0" y="923925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rgbClr val="9E361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06" name="object 11">
            <a:extLst>
              <a:ext uri="{FF2B5EF4-FFF2-40B4-BE49-F238E27FC236}">
                <a16:creationId xmlns:a16="http://schemas.microsoft.com/office/drawing/2014/main" id="{FD650694-5517-5C47-8C25-0226AB77C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5495925"/>
            <a:ext cx="584200" cy="566738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7" name="object 12">
            <a:extLst>
              <a:ext uri="{FF2B5EF4-FFF2-40B4-BE49-F238E27FC236}">
                <a16:creationId xmlns:a16="http://schemas.microsoft.com/office/drawing/2014/main" id="{BE976676-2F8D-2A44-9C3A-2AAF99665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5495925"/>
            <a:ext cx="457200" cy="5667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8" name="object 13">
            <a:extLst>
              <a:ext uri="{FF2B5EF4-FFF2-40B4-BE49-F238E27FC236}">
                <a16:creationId xmlns:a16="http://schemas.microsoft.com/office/drawing/2014/main" id="{6E3C8635-95CA-8449-8DE6-BD2254A7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495925"/>
            <a:ext cx="582613" cy="566738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9" name="object 14">
            <a:extLst>
              <a:ext uri="{FF2B5EF4-FFF2-40B4-BE49-F238E27FC236}">
                <a16:creationId xmlns:a16="http://schemas.microsoft.com/office/drawing/2014/main" id="{A32756A2-BA5D-DD4D-A0CE-AAB4BEEF7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13" y="5495925"/>
            <a:ext cx="1417637" cy="566738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0" name="object 15">
            <a:extLst>
              <a:ext uri="{FF2B5EF4-FFF2-40B4-BE49-F238E27FC236}">
                <a16:creationId xmlns:a16="http://schemas.microsoft.com/office/drawing/2014/main" id="{D8EB9BFE-CAD8-FF41-BBC0-F6E4B16A0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5850" y="5495925"/>
            <a:ext cx="1125538" cy="566738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1" name="object 16">
            <a:extLst>
              <a:ext uri="{FF2B5EF4-FFF2-40B4-BE49-F238E27FC236}">
                <a16:creationId xmlns:a16="http://schemas.microsoft.com/office/drawing/2014/main" id="{7E35DD31-E88E-B64B-8656-1BFF6C296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5495925"/>
            <a:ext cx="457200" cy="566738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2" name="object 17">
            <a:extLst>
              <a:ext uri="{FF2B5EF4-FFF2-40B4-BE49-F238E27FC236}">
                <a16:creationId xmlns:a16="http://schemas.microsoft.com/office/drawing/2014/main" id="{24BAF008-4A16-AB43-925A-3297D0DF7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25" y="5495925"/>
            <a:ext cx="463550" cy="566738"/>
          </a:xfrm>
          <a:prstGeom prst="rect">
            <a:avLst/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3" name="object 18">
            <a:extLst>
              <a:ext uri="{FF2B5EF4-FFF2-40B4-BE49-F238E27FC236}">
                <a16:creationId xmlns:a16="http://schemas.microsoft.com/office/drawing/2014/main" id="{61B1A19D-9ECB-6446-BF94-CC8159C4F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138" y="5495925"/>
            <a:ext cx="393700" cy="566738"/>
          </a:xfrm>
          <a:prstGeom prst="rect">
            <a:avLst/>
          </a:prstGeom>
          <a:blipFill dpi="0"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4" name="object 19">
            <a:extLst>
              <a:ext uri="{FF2B5EF4-FFF2-40B4-BE49-F238E27FC236}">
                <a16:creationId xmlns:a16="http://schemas.microsoft.com/office/drawing/2014/main" id="{B6D4C670-058C-B045-A8EA-3F5358264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5495925"/>
            <a:ext cx="828675" cy="566738"/>
          </a:xfrm>
          <a:prstGeom prst="rect">
            <a:avLst/>
          </a:prstGeom>
          <a:blipFill dpi="0"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5" name="object 20">
            <a:extLst>
              <a:ext uri="{FF2B5EF4-FFF2-40B4-BE49-F238E27FC236}">
                <a16:creationId xmlns:a16="http://schemas.microsoft.com/office/drawing/2014/main" id="{7E85C045-9DB6-D04F-ADF3-91528248D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4325" y="5495925"/>
            <a:ext cx="539750" cy="566738"/>
          </a:xfrm>
          <a:prstGeom prst="rect">
            <a:avLst/>
          </a:prstGeom>
          <a:blipFill dpi="0"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6" name="object 21">
            <a:extLst>
              <a:ext uri="{FF2B5EF4-FFF2-40B4-BE49-F238E27FC236}">
                <a16:creationId xmlns:a16="http://schemas.microsoft.com/office/drawing/2014/main" id="{0AFA8129-6D78-D94A-929E-2808D5DAD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5495925"/>
            <a:ext cx="1082675" cy="566738"/>
          </a:xfrm>
          <a:prstGeom prst="rect">
            <a:avLst/>
          </a:prstGeom>
          <a:blipFill dpi="0"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7" name="object 22">
            <a:extLst>
              <a:ext uri="{FF2B5EF4-FFF2-40B4-BE49-F238E27FC236}">
                <a16:creationId xmlns:a16="http://schemas.microsoft.com/office/drawing/2014/main" id="{1000E1AA-0ED3-F744-ABA6-8EAEC7F07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25" y="5495925"/>
            <a:ext cx="457200" cy="566738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8" name="object 23">
            <a:extLst>
              <a:ext uri="{FF2B5EF4-FFF2-40B4-BE49-F238E27FC236}">
                <a16:creationId xmlns:a16="http://schemas.microsoft.com/office/drawing/2014/main" id="{D4EE9207-A256-7242-A819-E66B525E6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4788" y="5495925"/>
            <a:ext cx="414337" cy="566738"/>
          </a:xfrm>
          <a:prstGeom prst="rect">
            <a:avLst/>
          </a:prstGeom>
          <a:blipFill dpi="0"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19" name="object 24">
            <a:extLst>
              <a:ext uri="{FF2B5EF4-FFF2-40B4-BE49-F238E27FC236}">
                <a16:creationId xmlns:a16="http://schemas.microsoft.com/office/drawing/2014/main" id="{6E6D4510-D282-464A-B39C-D09670B97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9413" y="5495925"/>
            <a:ext cx="554037" cy="566738"/>
          </a:xfrm>
          <a:prstGeom prst="rect">
            <a:avLst/>
          </a:prstGeom>
          <a:blipFill dpi="0"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0" name="object 25">
            <a:extLst>
              <a:ext uri="{FF2B5EF4-FFF2-40B4-BE49-F238E27FC236}">
                <a16:creationId xmlns:a16="http://schemas.microsoft.com/office/drawing/2014/main" id="{9C9F24DB-A1E9-3D43-B7EE-9779EB048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5495925"/>
            <a:ext cx="1619250" cy="566738"/>
          </a:xfrm>
          <a:prstGeom prst="rect">
            <a:avLst/>
          </a:prstGeom>
          <a:blipFill dpi="0" rotWithShape="1"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1" name="object 26">
            <a:extLst>
              <a:ext uri="{FF2B5EF4-FFF2-40B4-BE49-F238E27FC236}">
                <a16:creationId xmlns:a16="http://schemas.microsoft.com/office/drawing/2014/main" id="{34B685F3-0497-E24F-8AA5-85D268B2A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0100" y="5495925"/>
            <a:ext cx="771525" cy="566738"/>
          </a:xfrm>
          <a:prstGeom prst="rect">
            <a:avLst/>
          </a:prstGeom>
          <a:blipFill dpi="0"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2" name="object 27">
            <a:extLst>
              <a:ext uri="{FF2B5EF4-FFF2-40B4-BE49-F238E27FC236}">
                <a16:creationId xmlns:a16="http://schemas.microsoft.com/office/drawing/2014/main" id="{BD32C6C4-A913-224F-9749-D0DCC0281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325" y="5495925"/>
            <a:ext cx="784225" cy="566738"/>
          </a:xfrm>
          <a:prstGeom prst="rect">
            <a:avLst/>
          </a:prstGeom>
          <a:blipFill dpi="0"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3" name="object 28">
            <a:extLst>
              <a:ext uri="{FF2B5EF4-FFF2-40B4-BE49-F238E27FC236}">
                <a16:creationId xmlns:a16="http://schemas.microsoft.com/office/drawing/2014/main" id="{3A6C870A-ABE0-C14E-BD33-37A249D21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5800725"/>
            <a:ext cx="414338" cy="566738"/>
          </a:xfrm>
          <a:prstGeom prst="rect">
            <a:avLst/>
          </a:prstGeom>
          <a:blipFill dpi="0" rotWithShape="1"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4" name="object 29">
            <a:extLst>
              <a:ext uri="{FF2B5EF4-FFF2-40B4-BE49-F238E27FC236}">
                <a16:creationId xmlns:a16="http://schemas.microsoft.com/office/drawing/2014/main" id="{C4675F60-A817-7142-8875-6FEE881DD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" y="5800725"/>
            <a:ext cx="444500" cy="566738"/>
          </a:xfrm>
          <a:prstGeom prst="rect">
            <a:avLst/>
          </a:prstGeom>
          <a:blipFill dpi="0"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5" name="object 30">
            <a:extLst>
              <a:ext uri="{FF2B5EF4-FFF2-40B4-BE49-F238E27FC236}">
                <a16:creationId xmlns:a16="http://schemas.microsoft.com/office/drawing/2014/main" id="{049E3444-62B0-0A42-B8E5-A56820CA1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363" y="5800725"/>
            <a:ext cx="1108075" cy="566738"/>
          </a:xfrm>
          <a:prstGeom prst="rect">
            <a:avLst/>
          </a:prstGeom>
          <a:blipFill dpi="0" rotWithShape="1"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6" name="object 31">
            <a:extLst>
              <a:ext uri="{FF2B5EF4-FFF2-40B4-BE49-F238E27FC236}">
                <a16:creationId xmlns:a16="http://schemas.microsoft.com/office/drawing/2014/main" id="{1F08F4D7-3EB6-C842-BE88-7F4C6AEDE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5" y="5800725"/>
            <a:ext cx="1020763" cy="566738"/>
          </a:xfrm>
          <a:prstGeom prst="rect">
            <a:avLst/>
          </a:prstGeom>
          <a:blipFill dpi="0" rotWithShape="1"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7" name="object 32">
            <a:extLst>
              <a:ext uri="{FF2B5EF4-FFF2-40B4-BE49-F238E27FC236}">
                <a16:creationId xmlns:a16="http://schemas.microsoft.com/office/drawing/2014/main" id="{B3AC006B-1C34-DF49-99B3-7A54BA6ED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5800725"/>
            <a:ext cx="735013" cy="566738"/>
          </a:xfrm>
          <a:prstGeom prst="rect">
            <a:avLst/>
          </a:prstGeom>
          <a:blipFill dpi="0" rotWithShape="1"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8" name="object 33">
            <a:extLst>
              <a:ext uri="{FF2B5EF4-FFF2-40B4-BE49-F238E27FC236}">
                <a16:creationId xmlns:a16="http://schemas.microsoft.com/office/drawing/2014/main" id="{33B7B8A4-F47D-D74C-9EE6-F3B40FB11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75" y="5800725"/>
            <a:ext cx="777875" cy="566738"/>
          </a:xfrm>
          <a:prstGeom prst="rect">
            <a:avLst/>
          </a:prstGeom>
          <a:blipFill dpi="0"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29" name="object 34">
            <a:extLst>
              <a:ext uri="{FF2B5EF4-FFF2-40B4-BE49-F238E27FC236}">
                <a16:creationId xmlns:a16="http://schemas.microsoft.com/office/drawing/2014/main" id="{8AE48DAD-B306-1E4C-9ECD-E59D74CA3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25" y="5800725"/>
            <a:ext cx="423863" cy="566738"/>
          </a:xfrm>
          <a:prstGeom prst="rect">
            <a:avLst/>
          </a:prstGeom>
          <a:blipFill dpi="0" rotWithShape="1"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30" name="object 35">
            <a:extLst>
              <a:ext uri="{FF2B5EF4-FFF2-40B4-BE49-F238E27FC236}">
                <a16:creationId xmlns:a16="http://schemas.microsoft.com/office/drawing/2014/main" id="{B00F9058-09A3-4F44-B436-F3375C6D2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450" y="5800725"/>
            <a:ext cx="804863" cy="566738"/>
          </a:xfrm>
          <a:prstGeom prst="rect">
            <a:avLst/>
          </a:prstGeom>
          <a:blipFill dpi="0"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31" name="object 36">
            <a:extLst>
              <a:ext uri="{FF2B5EF4-FFF2-40B4-BE49-F238E27FC236}">
                <a16:creationId xmlns:a16="http://schemas.microsoft.com/office/drawing/2014/main" id="{A2F4EED4-D964-D54F-815B-045B4B5AC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800725"/>
            <a:ext cx="414338" cy="566738"/>
          </a:xfrm>
          <a:prstGeom prst="rect">
            <a:avLst/>
          </a:prstGeom>
          <a:blipFill dpi="0" rotWithShape="1"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7D8EE7FF-40C8-E742-A57B-8ACE09E7CA42}"/>
              </a:ext>
            </a:extLst>
          </p:cNvPr>
          <p:cNvSpPr txBox="1"/>
          <p:nvPr/>
        </p:nvSpPr>
        <p:spPr>
          <a:xfrm>
            <a:off x="3138488" y="1820863"/>
            <a:ext cx="301625" cy="647700"/>
          </a:xfrm>
          <a:prstGeom prst="rect">
            <a:avLst/>
          </a:prstGeom>
        </p:spPr>
        <p:txBody>
          <a:bodyPr lIns="0" tIns="79375" rIns="0" bIns="0">
            <a:spAutoFit/>
          </a:bodyPr>
          <a:lstStyle/>
          <a:p>
            <a:pPr marL="12700" eaLnBrk="1" fontAlgn="auto" hangingPunct="1">
              <a:spcBef>
                <a:spcPts val="625"/>
              </a:spcBef>
              <a:spcAft>
                <a:spcPts val="0"/>
              </a:spcAft>
              <a:defRPr/>
            </a:pPr>
            <a:r>
              <a:rPr sz="1600" b="1" i="1" spc="-95" dirty="0">
                <a:solidFill>
                  <a:srgbClr val="7F7F7F"/>
                </a:solidFill>
                <a:latin typeface="Rockwell-BoldItalic"/>
                <a:cs typeface="Rockwell-BoldItalic"/>
              </a:rPr>
              <a:t>$</a:t>
            </a:r>
            <a:endParaRPr sz="1600">
              <a:latin typeface="Rockwell-BoldItalic"/>
              <a:cs typeface="Rockwell-BoldItalic"/>
            </a:endParaRPr>
          </a:p>
          <a:p>
            <a:pPr marL="156845" eaLnBrk="1" fontAlgn="auto" hangingPunct="1">
              <a:spcBef>
                <a:spcPts val="530"/>
              </a:spcBef>
              <a:spcAft>
                <a:spcPts val="0"/>
              </a:spcAft>
              <a:defRPr/>
            </a:pPr>
            <a:r>
              <a:rPr sz="1600" b="1" i="1" spc="-70" dirty="0">
                <a:solidFill>
                  <a:srgbClr val="7F7F7F"/>
                </a:solidFill>
                <a:latin typeface="Rockwell-BoldItalic"/>
                <a:cs typeface="Rockwell-BoldItalic"/>
              </a:rPr>
              <a:t>P</a:t>
            </a:r>
            <a:endParaRPr sz="1600">
              <a:latin typeface="Rockwell-BoldItalic"/>
              <a:cs typeface="Rockwell-BoldItalic"/>
            </a:endParaRPr>
          </a:p>
        </p:txBody>
      </p:sp>
      <p:sp>
        <p:nvSpPr>
          <p:cNvPr id="55333" name="object 38">
            <a:extLst>
              <a:ext uri="{FF2B5EF4-FFF2-40B4-BE49-F238E27FC236}">
                <a16:creationId xmlns:a16="http://schemas.microsoft.com/office/drawing/2014/main" id="{FBAA1C2E-29D5-A342-83C9-7BB6C1CD4646}"/>
              </a:ext>
            </a:extLst>
          </p:cNvPr>
          <p:cNvSpPr>
            <a:spLocks/>
          </p:cNvSpPr>
          <p:nvPr/>
        </p:nvSpPr>
        <p:spPr bwMode="auto">
          <a:xfrm>
            <a:off x="3059113" y="3279775"/>
            <a:ext cx="0" cy="1733550"/>
          </a:xfrm>
          <a:custGeom>
            <a:avLst/>
            <a:gdLst>
              <a:gd name="T0" fmla="*/ 0 h 1733550"/>
              <a:gd name="T1" fmla="*/ 1733550 h 173355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733550">
                <a:moveTo>
                  <a:pt x="0" y="0"/>
                </a:moveTo>
                <a:lnTo>
                  <a:pt x="1" y="1733550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7CC5C6B6-CF21-364C-A543-C6C978027DEA}"/>
              </a:ext>
            </a:extLst>
          </p:cNvPr>
          <p:cNvSpPr txBox="1"/>
          <p:nvPr/>
        </p:nvSpPr>
        <p:spPr>
          <a:xfrm>
            <a:off x="1966913" y="3213100"/>
            <a:ext cx="730250" cy="51276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pf&lt;0 i  pf=TFC</a:t>
            </a:r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BF7A3CF0-4100-FB4A-86C9-50F36D79467C}"/>
              </a:ext>
            </a:extLst>
          </p:cNvPr>
          <p:cNvSpPr txBox="1"/>
          <p:nvPr/>
        </p:nvSpPr>
        <p:spPr>
          <a:xfrm>
            <a:off x="6707188" y="2644775"/>
            <a:ext cx="1182687" cy="568325"/>
          </a:xfrm>
          <a:prstGeom prst="rect">
            <a:avLst/>
          </a:prstGeom>
        </p:spPr>
        <p:txBody>
          <a:bodyPr lIns="0" tIns="2667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13"/>
              </a:lnSpc>
              <a:spcBef>
                <a:spcPts val="213"/>
              </a:spcBef>
            </a:pP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P&lt;ACmin i  AVCmin=P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020A1E44-DE2E-4C46-8246-9C13682217A3}"/>
              </a:ext>
            </a:extLst>
          </p:cNvPr>
          <p:cNvSpPr txBox="1"/>
          <p:nvPr/>
        </p:nvSpPr>
        <p:spPr>
          <a:xfrm>
            <a:off x="630238" y="5119688"/>
            <a:ext cx="7678737" cy="1065212"/>
          </a:xfrm>
          <a:prstGeom prst="rect">
            <a:avLst/>
          </a:prstGeom>
        </p:spPr>
        <p:txBody>
          <a:bodyPr lIns="0" tIns="85725" rIns="0" bIns="0">
            <a:spAutoFit/>
          </a:bodyPr>
          <a:lstStyle>
            <a:lvl1pPr marL="23907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75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Q*</a:t>
            </a:r>
          </a:p>
          <a:p>
            <a:pPr eaLnBrk="1" hangingPunct="1">
              <a:spcBef>
                <a:spcPts val="638"/>
              </a:spcBef>
            </a:pPr>
            <a:r>
              <a:rPr lang="en-US" altLang="en-US" sz="2000" b="1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altLang="en-US" sz="2000" b="1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 zatvaranja preduze</a:t>
            </a:r>
            <a:r>
              <a:rPr lang="en-US" altLang="en-US" sz="2000" b="1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kada se izjedna</a:t>
            </a:r>
            <a:r>
              <a:rPr lang="en-US" altLang="en-US" sz="2000" b="1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sa minimalnim AVC, tada  je gubitak jednak TFC (pf=-TFC).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37" name="object 42">
            <a:extLst>
              <a:ext uri="{FF2B5EF4-FFF2-40B4-BE49-F238E27FC236}">
                <a16:creationId xmlns:a16="http://schemas.microsoft.com/office/drawing/2014/main" id="{2687F0C4-A0CF-6241-9261-3B25C49C1B67}"/>
              </a:ext>
            </a:extLst>
          </p:cNvPr>
          <p:cNvSpPr>
            <a:spLocks/>
          </p:cNvSpPr>
          <p:nvPr/>
        </p:nvSpPr>
        <p:spPr bwMode="auto">
          <a:xfrm>
            <a:off x="827088" y="3259138"/>
            <a:ext cx="865187" cy="314325"/>
          </a:xfrm>
          <a:custGeom>
            <a:avLst/>
            <a:gdLst>
              <a:gd name="T0" fmla="*/ 0 w 865505"/>
              <a:gd name="T1" fmla="*/ 314325 h 314325"/>
              <a:gd name="T2" fmla="*/ 865187 w 865505"/>
              <a:gd name="T3" fmla="*/ 0 h 3143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65505" h="314325">
                <a:moveTo>
                  <a:pt x="0" y="314325"/>
                </a:moveTo>
                <a:lnTo>
                  <a:pt x="865187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38" name="object 43">
            <a:extLst>
              <a:ext uri="{FF2B5EF4-FFF2-40B4-BE49-F238E27FC236}">
                <a16:creationId xmlns:a16="http://schemas.microsoft.com/office/drawing/2014/main" id="{6D37D044-E11E-C04D-9B19-69555F558C6E}"/>
              </a:ext>
            </a:extLst>
          </p:cNvPr>
          <p:cNvSpPr>
            <a:spLocks/>
          </p:cNvSpPr>
          <p:nvPr/>
        </p:nvSpPr>
        <p:spPr bwMode="auto">
          <a:xfrm>
            <a:off x="1331913" y="3279775"/>
            <a:ext cx="1547812" cy="619125"/>
          </a:xfrm>
          <a:custGeom>
            <a:avLst/>
            <a:gdLst>
              <a:gd name="T0" fmla="*/ 0 w 1548130"/>
              <a:gd name="T1" fmla="*/ 619125 h 619125"/>
              <a:gd name="T2" fmla="*/ 1547812 w 1548130"/>
              <a:gd name="T3" fmla="*/ 0 h 6191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48130" h="619125">
                <a:moveTo>
                  <a:pt x="0" y="619125"/>
                </a:moveTo>
                <a:lnTo>
                  <a:pt x="1547812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39" name="object 44">
            <a:extLst>
              <a:ext uri="{FF2B5EF4-FFF2-40B4-BE49-F238E27FC236}">
                <a16:creationId xmlns:a16="http://schemas.microsoft.com/office/drawing/2014/main" id="{89DB5C21-2070-3F4F-BAA5-911D21C50605}"/>
              </a:ext>
            </a:extLst>
          </p:cNvPr>
          <p:cNvSpPr>
            <a:spLocks/>
          </p:cNvSpPr>
          <p:nvPr/>
        </p:nvSpPr>
        <p:spPr bwMode="auto">
          <a:xfrm>
            <a:off x="2617788" y="3611563"/>
            <a:ext cx="730250" cy="431800"/>
          </a:xfrm>
          <a:custGeom>
            <a:avLst/>
            <a:gdLst>
              <a:gd name="T0" fmla="*/ 0 w 730250"/>
              <a:gd name="T1" fmla="*/ 431800 h 431800"/>
              <a:gd name="T2" fmla="*/ 730250 w 730250"/>
              <a:gd name="T3" fmla="*/ 0 h 4318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30250" h="431800">
                <a:moveTo>
                  <a:pt x="0" y="431800"/>
                </a:moveTo>
                <a:lnTo>
                  <a:pt x="730250" y="0"/>
                </a:lnTo>
              </a:path>
            </a:pathLst>
          </a:custGeom>
          <a:noFill/>
          <a:ln w="12700">
            <a:solidFill>
              <a:srgbClr val="D348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object 2">
            <a:extLst>
              <a:ext uri="{FF2B5EF4-FFF2-40B4-BE49-F238E27FC236}">
                <a16:creationId xmlns:a16="http://schemas.microsoft.com/office/drawing/2014/main" id="{E198DA2E-98AE-5E42-96A7-D9CEC7D3C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8" y="369888"/>
            <a:ext cx="1636712" cy="3667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2" name="object 3">
            <a:extLst>
              <a:ext uri="{FF2B5EF4-FFF2-40B4-BE49-F238E27FC236}">
                <a16:creationId xmlns:a16="http://schemas.microsoft.com/office/drawing/2014/main" id="{403DF457-1F81-9D41-887A-FF5CF7A9C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725" y="311150"/>
            <a:ext cx="217488" cy="4238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3" name="object 4">
            <a:extLst>
              <a:ext uri="{FF2B5EF4-FFF2-40B4-BE49-F238E27FC236}">
                <a16:creationId xmlns:a16="http://schemas.microsoft.com/office/drawing/2014/main" id="{B0F109A2-A8DC-F647-B2C4-95C49E762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369888"/>
            <a:ext cx="4516438" cy="36671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4" name="object 5">
            <a:extLst>
              <a:ext uri="{FF2B5EF4-FFF2-40B4-BE49-F238E27FC236}">
                <a16:creationId xmlns:a16="http://schemas.microsoft.com/office/drawing/2014/main" id="{282058C6-8B0D-DC40-AA5B-5BA336A47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13" y="311150"/>
            <a:ext cx="217487" cy="42386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5" name="object 6">
            <a:extLst>
              <a:ext uri="{FF2B5EF4-FFF2-40B4-BE49-F238E27FC236}">
                <a16:creationId xmlns:a16="http://schemas.microsoft.com/office/drawing/2014/main" id="{5A974255-7519-8F4D-B7A3-279C59C69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5" y="376238"/>
            <a:ext cx="584200" cy="36036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6" name="object 7">
            <a:extLst>
              <a:ext uri="{FF2B5EF4-FFF2-40B4-BE49-F238E27FC236}">
                <a16:creationId xmlns:a16="http://schemas.microsoft.com/office/drawing/2014/main" id="{F8AD1144-0F7F-094D-B310-D2EEA2573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" y="803275"/>
            <a:ext cx="4171950" cy="5334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7" name="object 8">
            <a:extLst>
              <a:ext uri="{FF2B5EF4-FFF2-40B4-BE49-F238E27FC236}">
                <a16:creationId xmlns:a16="http://schemas.microsoft.com/office/drawing/2014/main" id="{F136D0E8-E375-A041-8D92-2720DF272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423988"/>
            <a:ext cx="6840538" cy="3827462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C7DF13E-BB4A-A546-9BBD-0DC35EB8A402}"/>
              </a:ext>
            </a:extLst>
          </p:cNvPr>
          <p:cNvSpPr txBox="1"/>
          <p:nvPr/>
        </p:nvSpPr>
        <p:spPr>
          <a:xfrm>
            <a:off x="690563" y="5291138"/>
            <a:ext cx="8205787" cy="1112837"/>
          </a:xfrm>
          <a:prstGeom prst="rect">
            <a:avLst/>
          </a:prstGeom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9000"/>
              </a:lnSpc>
              <a:spcBef>
                <a:spcPts val="125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Kada je P ispod AVCmin ($12/po jed.autputa), preduzeće će imati gubitke za  bilo koji nivo Q te će zadržati gubitke minimalnim ako proizvodi 0 jed. autputa. Za  P iznad AVCmin, preduzeće će obezbijediti nivo Q kada vrijedi P=MC na dijelu  krive MC koja raste.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object 2">
            <a:extLst>
              <a:ext uri="{FF2B5EF4-FFF2-40B4-BE49-F238E27FC236}">
                <a16:creationId xmlns:a16="http://schemas.microsoft.com/office/drawing/2014/main" id="{CE850415-A084-3546-8991-B7132D26B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88" y="369888"/>
            <a:ext cx="1636712" cy="3667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46" name="object 3">
            <a:extLst>
              <a:ext uri="{FF2B5EF4-FFF2-40B4-BE49-F238E27FC236}">
                <a16:creationId xmlns:a16="http://schemas.microsoft.com/office/drawing/2014/main" id="{26DBC73A-BA01-BC41-94B3-C5D5C66B5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725" y="311150"/>
            <a:ext cx="217488" cy="4238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47" name="object 4">
            <a:extLst>
              <a:ext uri="{FF2B5EF4-FFF2-40B4-BE49-F238E27FC236}">
                <a16:creationId xmlns:a16="http://schemas.microsoft.com/office/drawing/2014/main" id="{C8E52BB8-9D44-F446-9148-4BA8F7C95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369888"/>
            <a:ext cx="4516438" cy="36671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48" name="object 5">
            <a:extLst>
              <a:ext uri="{FF2B5EF4-FFF2-40B4-BE49-F238E27FC236}">
                <a16:creationId xmlns:a16="http://schemas.microsoft.com/office/drawing/2014/main" id="{B03D935D-E7AC-9A42-A083-69242CB46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13" y="311150"/>
            <a:ext cx="217487" cy="42386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49" name="object 6">
            <a:extLst>
              <a:ext uri="{FF2B5EF4-FFF2-40B4-BE49-F238E27FC236}">
                <a16:creationId xmlns:a16="http://schemas.microsoft.com/office/drawing/2014/main" id="{C20CA2FD-E91D-E948-92D9-6D5A1D568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5" y="376238"/>
            <a:ext cx="584200" cy="36036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7350" name="object 7">
            <a:extLst>
              <a:ext uri="{FF2B5EF4-FFF2-40B4-BE49-F238E27FC236}">
                <a16:creationId xmlns:a16="http://schemas.microsoft.com/office/drawing/2014/main" id="{AA001116-534C-0D47-99F5-62CB552C2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" y="803275"/>
            <a:ext cx="4171950" cy="5334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1AA356D-0A4C-484D-977D-8B16AF37DCD4}"/>
              </a:ext>
            </a:extLst>
          </p:cNvPr>
          <p:cNvSpPr txBox="1"/>
          <p:nvPr/>
        </p:nvSpPr>
        <p:spPr>
          <a:xfrm>
            <a:off x="525463" y="1770063"/>
            <a:ext cx="7951787" cy="2159000"/>
          </a:xfrm>
          <a:prstGeom prst="rect">
            <a:avLst/>
          </a:prstGeom>
        </p:spPr>
        <p:txBody>
          <a:bodyPr lIns="0" tIns="4445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5000" indent="-5143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3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Dva pravila definišu kratkoro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nu krivu ponude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a (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ime se  govori o koli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ini Q koju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eli da proizvodi za razli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ite  nivoe cijene) u savršenoj konkurenciji: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buClr>
                <a:srgbClr val="9E3611"/>
              </a:buClr>
              <a:buFont typeface="Wingdings" pitchFamily="2" charset="2"/>
              <a:buChar char="▪"/>
            </a:pPr>
            <a:endParaRPr lang="en-US" altLang="en-US" sz="23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spcBef>
                <a:spcPts val="1650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 jednaka MC na dijelu krive MC koja raste i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lvl="1" eaLnBrk="1" hangingPunct="1">
              <a:spcBef>
                <a:spcPts val="1013"/>
              </a:spcBef>
              <a:buClr>
                <a:srgbClr val="9E3611"/>
              </a:buClr>
              <a:buSzPct val="85000"/>
              <a:buFontTx/>
              <a:buAutoNum type="arabicPeriod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P mora da bude iznad minimuma AVC krive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object 2">
            <a:extLst>
              <a:ext uri="{FF2B5EF4-FFF2-40B4-BE49-F238E27FC236}">
                <a16:creationId xmlns:a16="http://schemas.microsoft.com/office/drawing/2014/main" id="{C078CD5A-7993-0B48-B306-7CE6190BA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44613"/>
            <a:ext cx="7772400" cy="841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0" name="object 3">
            <a:extLst>
              <a:ext uri="{FF2B5EF4-FFF2-40B4-BE49-F238E27FC236}">
                <a16:creationId xmlns:a16="http://schemas.microsoft.com/office/drawing/2014/main" id="{8B6E0E6C-EBAA-424E-9577-5670468F1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83075"/>
            <a:ext cx="7772400" cy="809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1" name="object 4">
            <a:extLst>
              <a:ext uri="{FF2B5EF4-FFF2-40B4-BE49-F238E27FC236}">
                <a16:creationId xmlns:a16="http://schemas.microsoft.com/office/drawing/2014/main" id="{7E580378-96BB-1844-85CC-A2329707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4313"/>
            <a:ext cx="7772400" cy="27463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2" name="object 5">
            <a:extLst>
              <a:ext uri="{FF2B5EF4-FFF2-40B4-BE49-F238E27FC236}">
                <a16:creationId xmlns:a16="http://schemas.microsoft.com/office/drawing/2014/main" id="{9FCB8397-0848-8049-BC66-246E3AC76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650" y="4105275"/>
            <a:ext cx="917575" cy="9175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373" name="object 6">
            <a:extLst>
              <a:ext uri="{FF2B5EF4-FFF2-40B4-BE49-F238E27FC236}">
                <a16:creationId xmlns:a16="http://schemas.microsoft.com/office/drawing/2014/main" id="{3DC0AD4D-986E-3745-87EF-68871A8201C4}"/>
              </a:ext>
            </a:extLst>
          </p:cNvPr>
          <p:cNvSpPr>
            <a:spLocks/>
          </p:cNvSpPr>
          <p:nvPr/>
        </p:nvSpPr>
        <p:spPr bwMode="auto">
          <a:xfrm>
            <a:off x="7326313" y="4198938"/>
            <a:ext cx="730250" cy="730250"/>
          </a:xfrm>
          <a:custGeom>
            <a:avLst/>
            <a:gdLst>
              <a:gd name="T0" fmla="*/ 0 w 730250"/>
              <a:gd name="T1" fmla="*/ 364938 h 730250"/>
              <a:gd name="T2" fmla="*/ 3331 w 730250"/>
              <a:gd name="T3" fmla="*/ 315418 h 730250"/>
              <a:gd name="T4" fmla="*/ 13035 w 730250"/>
              <a:gd name="T5" fmla="*/ 267923 h 730250"/>
              <a:gd name="T6" fmla="*/ 28678 w 730250"/>
              <a:gd name="T7" fmla="*/ 222888 h 730250"/>
              <a:gd name="T8" fmla="*/ 49824 w 730250"/>
              <a:gd name="T9" fmla="*/ 180747 h 730250"/>
              <a:gd name="T10" fmla="*/ 76039 w 730250"/>
              <a:gd name="T11" fmla="*/ 141935 h 730250"/>
              <a:gd name="T12" fmla="*/ 106888 w 730250"/>
              <a:gd name="T13" fmla="*/ 106888 h 730250"/>
              <a:gd name="T14" fmla="*/ 141935 w 730250"/>
              <a:gd name="T15" fmla="*/ 76039 h 730250"/>
              <a:gd name="T16" fmla="*/ 180747 w 730250"/>
              <a:gd name="T17" fmla="*/ 49824 h 730250"/>
              <a:gd name="T18" fmla="*/ 222888 w 730250"/>
              <a:gd name="T19" fmla="*/ 28678 h 730250"/>
              <a:gd name="T20" fmla="*/ 267923 w 730250"/>
              <a:gd name="T21" fmla="*/ 13035 h 730250"/>
              <a:gd name="T22" fmla="*/ 315418 w 730250"/>
              <a:gd name="T23" fmla="*/ 3331 h 730250"/>
              <a:gd name="T24" fmla="*/ 364938 w 730250"/>
              <a:gd name="T25" fmla="*/ 0 h 730250"/>
              <a:gd name="T26" fmla="*/ 414458 w 730250"/>
              <a:gd name="T27" fmla="*/ 3331 h 730250"/>
              <a:gd name="T28" fmla="*/ 461953 w 730250"/>
              <a:gd name="T29" fmla="*/ 13035 h 730250"/>
              <a:gd name="T30" fmla="*/ 506989 w 730250"/>
              <a:gd name="T31" fmla="*/ 28678 h 730250"/>
              <a:gd name="T32" fmla="*/ 549130 w 730250"/>
              <a:gd name="T33" fmla="*/ 49824 h 730250"/>
              <a:gd name="T34" fmla="*/ 587941 w 730250"/>
              <a:gd name="T35" fmla="*/ 76039 h 730250"/>
              <a:gd name="T36" fmla="*/ 622989 w 730250"/>
              <a:gd name="T37" fmla="*/ 106888 h 730250"/>
              <a:gd name="T38" fmla="*/ 653837 w 730250"/>
              <a:gd name="T39" fmla="*/ 141935 h 730250"/>
              <a:gd name="T40" fmla="*/ 680052 w 730250"/>
              <a:gd name="T41" fmla="*/ 180747 h 730250"/>
              <a:gd name="T42" fmla="*/ 701198 w 730250"/>
              <a:gd name="T43" fmla="*/ 222888 h 730250"/>
              <a:gd name="T44" fmla="*/ 716841 w 730250"/>
              <a:gd name="T45" fmla="*/ 267923 h 730250"/>
              <a:gd name="T46" fmla="*/ 726546 w 730250"/>
              <a:gd name="T47" fmla="*/ 315418 h 730250"/>
              <a:gd name="T48" fmla="*/ 729877 w 730250"/>
              <a:gd name="T49" fmla="*/ 364938 h 730250"/>
              <a:gd name="T50" fmla="*/ 726546 w 730250"/>
              <a:gd name="T51" fmla="*/ 414458 h 730250"/>
              <a:gd name="T52" fmla="*/ 716841 w 730250"/>
              <a:gd name="T53" fmla="*/ 461953 h 730250"/>
              <a:gd name="T54" fmla="*/ 701198 w 730250"/>
              <a:gd name="T55" fmla="*/ 506989 h 730250"/>
              <a:gd name="T56" fmla="*/ 680052 w 730250"/>
              <a:gd name="T57" fmla="*/ 549130 h 730250"/>
              <a:gd name="T58" fmla="*/ 653837 w 730250"/>
              <a:gd name="T59" fmla="*/ 587941 h 730250"/>
              <a:gd name="T60" fmla="*/ 622989 w 730250"/>
              <a:gd name="T61" fmla="*/ 622989 h 730250"/>
              <a:gd name="T62" fmla="*/ 587941 w 730250"/>
              <a:gd name="T63" fmla="*/ 653837 h 730250"/>
              <a:gd name="T64" fmla="*/ 549130 w 730250"/>
              <a:gd name="T65" fmla="*/ 680052 h 730250"/>
              <a:gd name="T66" fmla="*/ 506989 w 730250"/>
              <a:gd name="T67" fmla="*/ 701198 h 730250"/>
              <a:gd name="T68" fmla="*/ 461953 w 730250"/>
              <a:gd name="T69" fmla="*/ 716841 h 730250"/>
              <a:gd name="T70" fmla="*/ 414458 w 730250"/>
              <a:gd name="T71" fmla="*/ 726546 h 730250"/>
              <a:gd name="T72" fmla="*/ 364938 w 730250"/>
              <a:gd name="T73" fmla="*/ 729877 h 730250"/>
              <a:gd name="T74" fmla="*/ 315418 w 730250"/>
              <a:gd name="T75" fmla="*/ 726546 h 730250"/>
              <a:gd name="T76" fmla="*/ 267923 w 730250"/>
              <a:gd name="T77" fmla="*/ 716841 h 730250"/>
              <a:gd name="T78" fmla="*/ 222888 w 730250"/>
              <a:gd name="T79" fmla="*/ 701198 h 730250"/>
              <a:gd name="T80" fmla="*/ 180747 w 730250"/>
              <a:gd name="T81" fmla="*/ 680052 h 730250"/>
              <a:gd name="T82" fmla="*/ 141935 w 730250"/>
              <a:gd name="T83" fmla="*/ 653837 h 730250"/>
              <a:gd name="T84" fmla="*/ 106888 w 730250"/>
              <a:gd name="T85" fmla="*/ 622989 h 730250"/>
              <a:gd name="T86" fmla="*/ 76039 w 730250"/>
              <a:gd name="T87" fmla="*/ 587941 h 730250"/>
              <a:gd name="T88" fmla="*/ 49824 w 730250"/>
              <a:gd name="T89" fmla="*/ 549130 h 730250"/>
              <a:gd name="T90" fmla="*/ 28678 w 730250"/>
              <a:gd name="T91" fmla="*/ 506989 h 730250"/>
              <a:gd name="T92" fmla="*/ 13035 w 730250"/>
              <a:gd name="T93" fmla="*/ 461953 h 730250"/>
              <a:gd name="T94" fmla="*/ 3331 w 730250"/>
              <a:gd name="T95" fmla="*/ 414458 h 730250"/>
              <a:gd name="T96" fmla="*/ 0 w 730250"/>
              <a:gd name="T97" fmla="*/ 364938 h 73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30250" h="730250">
                <a:moveTo>
                  <a:pt x="0" y="364938"/>
                </a:moveTo>
                <a:lnTo>
                  <a:pt x="3331" y="315418"/>
                </a:lnTo>
                <a:lnTo>
                  <a:pt x="13035" y="267923"/>
                </a:lnTo>
                <a:lnTo>
                  <a:pt x="28678" y="222888"/>
                </a:lnTo>
                <a:lnTo>
                  <a:pt x="49824" y="180747"/>
                </a:lnTo>
                <a:lnTo>
                  <a:pt x="76039" y="141935"/>
                </a:lnTo>
                <a:lnTo>
                  <a:pt x="106888" y="106888"/>
                </a:lnTo>
                <a:lnTo>
                  <a:pt x="141935" y="76039"/>
                </a:lnTo>
                <a:lnTo>
                  <a:pt x="180747" y="49824"/>
                </a:lnTo>
                <a:lnTo>
                  <a:pt x="222888" y="28678"/>
                </a:lnTo>
                <a:lnTo>
                  <a:pt x="267923" y="13035"/>
                </a:lnTo>
                <a:lnTo>
                  <a:pt x="315418" y="3331"/>
                </a:lnTo>
                <a:lnTo>
                  <a:pt x="364938" y="0"/>
                </a:lnTo>
                <a:lnTo>
                  <a:pt x="414458" y="3331"/>
                </a:lnTo>
                <a:lnTo>
                  <a:pt x="461953" y="13035"/>
                </a:lnTo>
                <a:lnTo>
                  <a:pt x="506989" y="28678"/>
                </a:lnTo>
                <a:lnTo>
                  <a:pt x="549130" y="49824"/>
                </a:lnTo>
                <a:lnTo>
                  <a:pt x="587941" y="76039"/>
                </a:lnTo>
                <a:lnTo>
                  <a:pt x="622989" y="106888"/>
                </a:lnTo>
                <a:lnTo>
                  <a:pt x="653837" y="141935"/>
                </a:lnTo>
                <a:lnTo>
                  <a:pt x="680052" y="180747"/>
                </a:lnTo>
                <a:lnTo>
                  <a:pt x="701198" y="222888"/>
                </a:lnTo>
                <a:lnTo>
                  <a:pt x="716841" y="267923"/>
                </a:lnTo>
                <a:lnTo>
                  <a:pt x="726546" y="315418"/>
                </a:lnTo>
                <a:lnTo>
                  <a:pt x="729877" y="364938"/>
                </a:lnTo>
                <a:lnTo>
                  <a:pt x="726546" y="414458"/>
                </a:lnTo>
                <a:lnTo>
                  <a:pt x="716841" y="461953"/>
                </a:lnTo>
                <a:lnTo>
                  <a:pt x="701198" y="506989"/>
                </a:lnTo>
                <a:lnTo>
                  <a:pt x="680052" y="549130"/>
                </a:lnTo>
                <a:lnTo>
                  <a:pt x="653837" y="587941"/>
                </a:lnTo>
                <a:lnTo>
                  <a:pt x="622989" y="622989"/>
                </a:lnTo>
                <a:lnTo>
                  <a:pt x="587941" y="653837"/>
                </a:lnTo>
                <a:lnTo>
                  <a:pt x="549130" y="680052"/>
                </a:lnTo>
                <a:lnTo>
                  <a:pt x="506989" y="701198"/>
                </a:lnTo>
                <a:lnTo>
                  <a:pt x="461953" y="716841"/>
                </a:lnTo>
                <a:lnTo>
                  <a:pt x="414458" y="726546"/>
                </a:lnTo>
                <a:lnTo>
                  <a:pt x="364938" y="729877"/>
                </a:lnTo>
                <a:lnTo>
                  <a:pt x="315418" y="726546"/>
                </a:lnTo>
                <a:lnTo>
                  <a:pt x="267923" y="716841"/>
                </a:lnTo>
                <a:lnTo>
                  <a:pt x="222888" y="701198"/>
                </a:lnTo>
                <a:lnTo>
                  <a:pt x="180747" y="680052"/>
                </a:lnTo>
                <a:lnTo>
                  <a:pt x="141935" y="653837"/>
                </a:lnTo>
                <a:lnTo>
                  <a:pt x="106888" y="622989"/>
                </a:lnTo>
                <a:lnTo>
                  <a:pt x="76039" y="587941"/>
                </a:lnTo>
                <a:lnTo>
                  <a:pt x="49824" y="549130"/>
                </a:lnTo>
                <a:lnTo>
                  <a:pt x="28678" y="506989"/>
                </a:lnTo>
                <a:lnTo>
                  <a:pt x="13035" y="461953"/>
                </a:lnTo>
                <a:lnTo>
                  <a:pt x="3331" y="414458"/>
                </a:lnTo>
                <a:lnTo>
                  <a:pt x="0" y="364938"/>
                </a:lnTo>
                <a:close/>
              </a:path>
            </a:pathLst>
          </a:custGeom>
          <a:noFill/>
          <a:ln w="25387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0BCCBEB-D07D-6C46-BCEA-CFC1E3CA96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3" y="1100138"/>
            <a:ext cx="4911725" cy="573087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3600" b="1" spc="-180" dirty="0">
                <a:latin typeface="Rockwell-BoldItalic"/>
                <a:cs typeface="Rockwell-BoldItalic"/>
              </a:rPr>
              <a:t>Savršena</a:t>
            </a:r>
            <a:r>
              <a:rPr sz="3600" b="1" spc="-135" dirty="0">
                <a:latin typeface="Rockwell-BoldItalic"/>
                <a:cs typeface="Rockwell-BoldItalic"/>
              </a:rPr>
              <a:t> </a:t>
            </a:r>
            <a:r>
              <a:rPr sz="3600" b="1" spc="-170" dirty="0">
                <a:latin typeface="Rockwell-BoldItalic"/>
                <a:cs typeface="Rockwell-BoldItalic"/>
              </a:rPr>
              <a:t>konkurencija</a:t>
            </a:r>
            <a:endParaRPr sz="3600">
              <a:latin typeface="Rockwell-BoldItalic"/>
              <a:cs typeface="Rockwell-BoldItalic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3F01F3F-D2CC-5D41-ACCB-41E22DB9333A}"/>
              </a:ext>
            </a:extLst>
          </p:cNvPr>
          <p:cNvSpPr txBox="1"/>
          <p:nvPr/>
        </p:nvSpPr>
        <p:spPr>
          <a:xfrm>
            <a:off x="722313" y="1862138"/>
            <a:ext cx="7416800" cy="2370137"/>
          </a:xfrm>
          <a:prstGeom prst="rect">
            <a:avLst/>
          </a:prstGeom>
        </p:spPr>
        <p:txBody>
          <a:bodyPr lIns="0" tIns="52069" rIns="0" bIns="0">
            <a:spAutoFit/>
          </a:bodyPr>
          <a:lstStyle>
            <a:lvl1pPr marL="12700"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924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1000"/>
              </a:lnSpc>
              <a:spcBef>
                <a:spcPts val="413"/>
              </a:spcBef>
            </a:pP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Maksimizacija profita, ta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ke nultnog profita  i ta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ka zatvaranja preduze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a	na osnovu  promjene prodajne cijene.</a:t>
            </a:r>
            <a:endParaRPr lang="en-US" altLang="en-US" sz="28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50"/>
              </a:spcBef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ts val="3000"/>
              </a:lnSpc>
            </a:pP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Matemati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ki, grafi</a:t>
            </a:r>
            <a:r>
              <a:rPr lang="en-US" altLang="en-US" sz="28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 i="1">
                <a:latin typeface="Rockwell-BoldItalic"/>
                <a:ea typeface="Rockwell-BoldItalic"/>
                <a:cs typeface="Rockwell-BoldItalic"/>
              </a:rPr>
              <a:t>ki prikaz i tabelarni  prikaz.</a:t>
            </a:r>
            <a:endParaRPr lang="en-US" altLang="en-US" sz="28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object 2">
            <a:extLst>
              <a:ext uri="{FF2B5EF4-FFF2-40B4-BE49-F238E27FC236}">
                <a16:creationId xmlns:a16="http://schemas.microsoft.com/office/drawing/2014/main" id="{84A3B930-A613-AE43-84B1-0F29DE97E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087438"/>
            <a:ext cx="1333500" cy="3365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880B20A-7AD9-C640-93EC-2E727ED2F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7738" y="2103438"/>
            <a:ext cx="7164387" cy="1595437"/>
          </a:xfrm>
        </p:spPr>
        <p:txBody>
          <a:bodyPr tIns="63500"/>
          <a:lstStyle/>
          <a:p>
            <a:pPr marL="12700" eaLnBrk="1" hangingPunct="1">
              <a:lnSpc>
                <a:spcPts val="3000"/>
              </a:lnSpc>
              <a:spcBef>
                <a:spcPts val="500"/>
              </a:spcBef>
            </a:pP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Ako ravnote</a:t>
            </a:r>
            <a:r>
              <a:rPr lang="en-US" altLang="en-US" sz="2800" i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na cijena savršenoj  konkurencije odre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ena sjecištem ponude i  tra</a:t>
            </a:r>
            <a:r>
              <a:rPr lang="en-US" altLang="en-US" sz="2800" i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nje i iznosi 80KM, a funkcija troška  zadana TC=100+27Q+3Q</a:t>
            </a:r>
            <a:r>
              <a:rPr lang="en-US" altLang="en-US" sz="2800" b="1" baseline="23000">
                <a:latin typeface="Rockwell-BoldItalic"/>
                <a:ea typeface="Rockwell-BoldItalic"/>
                <a:cs typeface="Rockwell-BoldItalic"/>
              </a:rPr>
              <a:t>2</a:t>
            </a:r>
            <a:endParaRPr lang="en-US" altLang="en-US" sz="2800" baseline="23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object 2">
            <a:extLst>
              <a:ext uri="{FF2B5EF4-FFF2-40B4-BE49-F238E27FC236}">
                <a16:creationId xmlns:a16="http://schemas.microsoft.com/office/drawing/2014/main" id="{A9303ABE-434C-D946-9AE9-FFD9CA4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44613"/>
            <a:ext cx="7772400" cy="841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418" name="object 3">
            <a:extLst>
              <a:ext uri="{FF2B5EF4-FFF2-40B4-BE49-F238E27FC236}">
                <a16:creationId xmlns:a16="http://schemas.microsoft.com/office/drawing/2014/main" id="{79CC1836-CA14-5246-916A-4D39F87BA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83075"/>
            <a:ext cx="7772400" cy="809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419" name="object 4">
            <a:extLst>
              <a:ext uri="{FF2B5EF4-FFF2-40B4-BE49-F238E27FC236}">
                <a16:creationId xmlns:a16="http://schemas.microsoft.com/office/drawing/2014/main" id="{8AD78550-585B-7E45-9251-57A2D49D6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4313"/>
            <a:ext cx="7772400" cy="27463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420" name="object 5">
            <a:extLst>
              <a:ext uri="{FF2B5EF4-FFF2-40B4-BE49-F238E27FC236}">
                <a16:creationId xmlns:a16="http://schemas.microsoft.com/office/drawing/2014/main" id="{D4C1A04C-6C8F-AA48-93B3-9F856182B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650" y="4105275"/>
            <a:ext cx="917575" cy="9175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0421" name="object 6">
            <a:extLst>
              <a:ext uri="{FF2B5EF4-FFF2-40B4-BE49-F238E27FC236}">
                <a16:creationId xmlns:a16="http://schemas.microsoft.com/office/drawing/2014/main" id="{9FB5233B-381D-DD47-9672-F743DA7AA1D4}"/>
              </a:ext>
            </a:extLst>
          </p:cNvPr>
          <p:cNvSpPr>
            <a:spLocks/>
          </p:cNvSpPr>
          <p:nvPr/>
        </p:nvSpPr>
        <p:spPr bwMode="auto">
          <a:xfrm>
            <a:off x="7326313" y="4198938"/>
            <a:ext cx="730250" cy="730250"/>
          </a:xfrm>
          <a:custGeom>
            <a:avLst/>
            <a:gdLst>
              <a:gd name="T0" fmla="*/ 0 w 730250"/>
              <a:gd name="T1" fmla="*/ 364938 h 730250"/>
              <a:gd name="T2" fmla="*/ 3331 w 730250"/>
              <a:gd name="T3" fmla="*/ 315418 h 730250"/>
              <a:gd name="T4" fmla="*/ 13035 w 730250"/>
              <a:gd name="T5" fmla="*/ 267923 h 730250"/>
              <a:gd name="T6" fmla="*/ 28678 w 730250"/>
              <a:gd name="T7" fmla="*/ 222888 h 730250"/>
              <a:gd name="T8" fmla="*/ 49824 w 730250"/>
              <a:gd name="T9" fmla="*/ 180747 h 730250"/>
              <a:gd name="T10" fmla="*/ 76039 w 730250"/>
              <a:gd name="T11" fmla="*/ 141935 h 730250"/>
              <a:gd name="T12" fmla="*/ 106888 w 730250"/>
              <a:gd name="T13" fmla="*/ 106888 h 730250"/>
              <a:gd name="T14" fmla="*/ 141935 w 730250"/>
              <a:gd name="T15" fmla="*/ 76039 h 730250"/>
              <a:gd name="T16" fmla="*/ 180747 w 730250"/>
              <a:gd name="T17" fmla="*/ 49824 h 730250"/>
              <a:gd name="T18" fmla="*/ 222888 w 730250"/>
              <a:gd name="T19" fmla="*/ 28678 h 730250"/>
              <a:gd name="T20" fmla="*/ 267923 w 730250"/>
              <a:gd name="T21" fmla="*/ 13035 h 730250"/>
              <a:gd name="T22" fmla="*/ 315418 w 730250"/>
              <a:gd name="T23" fmla="*/ 3331 h 730250"/>
              <a:gd name="T24" fmla="*/ 364938 w 730250"/>
              <a:gd name="T25" fmla="*/ 0 h 730250"/>
              <a:gd name="T26" fmla="*/ 414458 w 730250"/>
              <a:gd name="T27" fmla="*/ 3331 h 730250"/>
              <a:gd name="T28" fmla="*/ 461953 w 730250"/>
              <a:gd name="T29" fmla="*/ 13035 h 730250"/>
              <a:gd name="T30" fmla="*/ 506989 w 730250"/>
              <a:gd name="T31" fmla="*/ 28678 h 730250"/>
              <a:gd name="T32" fmla="*/ 549130 w 730250"/>
              <a:gd name="T33" fmla="*/ 49824 h 730250"/>
              <a:gd name="T34" fmla="*/ 587941 w 730250"/>
              <a:gd name="T35" fmla="*/ 76039 h 730250"/>
              <a:gd name="T36" fmla="*/ 622989 w 730250"/>
              <a:gd name="T37" fmla="*/ 106888 h 730250"/>
              <a:gd name="T38" fmla="*/ 653837 w 730250"/>
              <a:gd name="T39" fmla="*/ 141935 h 730250"/>
              <a:gd name="T40" fmla="*/ 680052 w 730250"/>
              <a:gd name="T41" fmla="*/ 180747 h 730250"/>
              <a:gd name="T42" fmla="*/ 701198 w 730250"/>
              <a:gd name="T43" fmla="*/ 222888 h 730250"/>
              <a:gd name="T44" fmla="*/ 716841 w 730250"/>
              <a:gd name="T45" fmla="*/ 267923 h 730250"/>
              <a:gd name="T46" fmla="*/ 726546 w 730250"/>
              <a:gd name="T47" fmla="*/ 315418 h 730250"/>
              <a:gd name="T48" fmla="*/ 729877 w 730250"/>
              <a:gd name="T49" fmla="*/ 364938 h 730250"/>
              <a:gd name="T50" fmla="*/ 726546 w 730250"/>
              <a:gd name="T51" fmla="*/ 414458 h 730250"/>
              <a:gd name="T52" fmla="*/ 716841 w 730250"/>
              <a:gd name="T53" fmla="*/ 461953 h 730250"/>
              <a:gd name="T54" fmla="*/ 701198 w 730250"/>
              <a:gd name="T55" fmla="*/ 506989 h 730250"/>
              <a:gd name="T56" fmla="*/ 680052 w 730250"/>
              <a:gd name="T57" fmla="*/ 549130 h 730250"/>
              <a:gd name="T58" fmla="*/ 653837 w 730250"/>
              <a:gd name="T59" fmla="*/ 587941 h 730250"/>
              <a:gd name="T60" fmla="*/ 622989 w 730250"/>
              <a:gd name="T61" fmla="*/ 622989 h 730250"/>
              <a:gd name="T62" fmla="*/ 587941 w 730250"/>
              <a:gd name="T63" fmla="*/ 653837 h 730250"/>
              <a:gd name="T64" fmla="*/ 549130 w 730250"/>
              <a:gd name="T65" fmla="*/ 680052 h 730250"/>
              <a:gd name="T66" fmla="*/ 506989 w 730250"/>
              <a:gd name="T67" fmla="*/ 701198 h 730250"/>
              <a:gd name="T68" fmla="*/ 461953 w 730250"/>
              <a:gd name="T69" fmla="*/ 716841 h 730250"/>
              <a:gd name="T70" fmla="*/ 414458 w 730250"/>
              <a:gd name="T71" fmla="*/ 726546 h 730250"/>
              <a:gd name="T72" fmla="*/ 364938 w 730250"/>
              <a:gd name="T73" fmla="*/ 729877 h 730250"/>
              <a:gd name="T74" fmla="*/ 315418 w 730250"/>
              <a:gd name="T75" fmla="*/ 726546 h 730250"/>
              <a:gd name="T76" fmla="*/ 267923 w 730250"/>
              <a:gd name="T77" fmla="*/ 716841 h 730250"/>
              <a:gd name="T78" fmla="*/ 222888 w 730250"/>
              <a:gd name="T79" fmla="*/ 701198 h 730250"/>
              <a:gd name="T80" fmla="*/ 180747 w 730250"/>
              <a:gd name="T81" fmla="*/ 680052 h 730250"/>
              <a:gd name="T82" fmla="*/ 141935 w 730250"/>
              <a:gd name="T83" fmla="*/ 653837 h 730250"/>
              <a:gd name="T84" fmla="*/ 106888 w 730250"/>
              <a:gd name="T85" fmla="*/ 622989 h 730250"/>
              <a:gd name="T86" fmla="*/ 76039 w 730250"/>
              <a:gd name="T87" fmla="*/ 587941 h 730250"/>
              <a:gd name="T88" fmla="*/ 49824 w 730250"/>
              <a:gd name="T89" fmla="*/ 549130 h 730250"/>
              <a:gd name="T90" fmla="*/ 28678 w 730250"/>
              <a:gd name="T91" fmla="*/ 506989 h 730250"/>
              <a:gd name="T92" fmla="*/ 13035 w 730250"/>
              <a:gd name="T93" fmla="*/ 461953 h 730250"/>
              <a:gd name="T94" fmla="*/ 3331 w 730250"/>
              <a:gd name="T95" fmla="*/ 414458 h 730250"/>
              <a:gd name="T96" fmla="*/ 0 w 730250"/>
              <a:gd name="T97" fmla="*/ 364938 h 73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30250" h="730250">
                <a:moveTo>
                  <a:pt x="0" y="364938"/>
                </a:moveTo>
                <a:lnTo>
                  <a:pt x="3331" y="315418"/>
                </a:lnTo>
                <a:lnTo>
                  <a:pt x="13035" y="267923"/>
                </a:lnTo>
                <a:lnTo>
                  <a:pt x="28678" y="222888"/>
                </a:lnTo>
                <a:lnTo>
                  <a:pt x="49824" y="180747"/>
                </a:lnTo>
                <a:lnTo>
                  <a:pt x="76039" y="141935"/>
                </a:lnTo>
                <a:lnTo>
                  <a:pt x="106888" y="106888"/>
                </a:lnTo>
                <a:lnTo>
                  <a:pt x="141935" y="76039"/>
                </a:lnTo>
                <a:lnTo>
                  <a:pt x="180747" y="49824"/>
                </a:lnTo>
                <a:lnTo>
                  <a:pt x="222888" y="28678"/>
                </a:lnTo>
                <a:lnTo>
                  <a:pt x="267923" y="13035"/>
                </a:lnTo>
                <a:lnTo>
                  <a:pt x="315418" y="3331"/>
                </a:lnTo>
                <a:lnTo>
                  <a:pt x="364938" y="0"/>
                </a:lnTo>
                <a:lnTo>
                  <a:pt x="414458" y="3331"/>
                </a:lnTo>
                <a:lnTo>
                  <a:pt x="461953" y="13035"/>
                </a:lnTo>
                <a:lnTo>
                  <a:pt x="506989" y="28678"/>
                </a:lnTo>
                <a:lnTo>
                  <a:pt x="549130" y="49824"/>
                </a:lnTo>
                <a:lnTo>
                  <a:pt x="587941" y="76039"/>
                </a:lnTo>
                <a:lnTo>
                  <a:pt x="622989" y="106888"/>
                </a:lnTo>
                <a:lnTo>
                  <a:pt x="653837" y="141935"/>
                </a:lnTo>
                <a:lnTo>
                  <a:pt x="680052" y="180747"/>
                </a:lnTo>
                <a:lnTo>
                  <a:pt x="701198" y="222888"/>
                </a:lnTo>
                <a:lnTo>
                  <a:pt x="716841" y="267923"/>
                </a:lnTo>
                <a:lnTo>
                  <a:pt x="726546" y="315418"/>
                </a:lnTo>
                <a:lnTo>
                  <a:pt x="729877" y="364938"/>
                </a:lnTo>
                <a:lnTo>
                  <a:pt x="726546" y="414458"/>
                </a:lnTo>
                <a:lnTo>
                  <a:pt x="716841" y="461953"/>
                </a:lnTo>
                <a:lnTo>
                  <a:pt x="701198" y="506989"/>
                </a:lnTo>
                <a:lnTo>
                  <a:pt x="680052" y="549130"/>
                </a:lnTo>
                <a:lnTo>
                  <a:pt x="653837" y="587941"/>
                </a:lnTo>
                <a:lnTo>
                  <a:pt x="622989" y="622989"/>
                </a:lnTo>
                <a:lnTo>
                  <a:pt x="587941" y="653837"/>
                </a:lnTo>
                <a:lnTo>
                  <a:pt x="549130" y="680052"/>
                </a:lnTo>
                <a:lnTo>
                  <a:pt x="506989" y="701198"/>
                </a:lnTo>
                <a:lnTo>
                  <a:pt x="461953" y="716841"/>
                </a:lnTo>
                <a:lnTo>
                  <a:pt x="414458" y="726546"/>
                </a:lnTo>
                <a:lnTo>
                  <a:pt x="364938" y="729877"/>
                </a:lnTo>
                <a:lnTo>
                  <a:pt x="315418" y="726546"/>
                </a:lnTo>
                <a:lnTo>
                  <a:pt x="267923" y="716841"/>
                </a:lnTo>
                <a:lnTo>
                  <a:pt x="222888" y="701198"/>
                </a:lnTo>
                <a:lnTo>
                  <a:pt x="180747" y="680052"/>
                </a:lnTo>
                <a:lnTo>
                  <a:pt x="141935" y="653837"/>
                </a:lnTo>
                <a:lnTo>
                  <a:pt x="106888" y="622989"/>
                </a:lnTo>
                <a:lnTo>
                  <a:pt x="76039" y="587941"/>
                </a:lnTo>
                <a:lnTo>
                  <a:pt x="49824" y="549130"/>
                </a:lnTo>
                <a:lnTo>
                  <a:pt x="28678" y="506989"/>
                </a:lnTo>
                <a:lnTo>
                  <a:pt x="13035" y="461953"/>
                </a:lnTo>
                <a:lnTo>
                  <a:pt x="3331" y="414458"/>
                </a:lnTo>
                <a:lnTo>
                  <a:pt x="0" y="364938"/>
                </a:lnTo>
                <a:close/>
              </a:path>
            </a:pathLst>
          </a:custGeom>
          <a:noFill/>
          <a:ln w="25387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3E78C1E-E8D7-BA48-8B5C-392070A4F2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5125" y="1435100"/>
            <a:ext cx="7572375" cy="3041650"/>
          </a:xfrm>
        </p:spPr>
        <p:txBody>
          <a:bodyPr tIns="507364"/>
          <a:lstStyle/>
          <a:p>
            <a:pPr marL="514350" eaLnBrk="1" hangingPunct="1">
              <a:lnSpc>
                <a:spcPct val="106000"/>
              </a:lnSpc>
              <a:spcBef>
                <a:spcPts val="1513"/>
              </a:spcBef>
            </a:pPr>
            <a:r>
              <a:rPr lang="en-US" altLang="en-US" sz="6400" i="0">
                <a:latin typeface="Arial" panose="020B0604020202020204" pitchFamily="34" charset="0"/>
                <a:cs typeface="Arial" panose="020B0604020202020204" pitchFamily="34" charset="0"/>
              </a:rPr>
              <a:t>SAVRŠENA KONKURENCIJA</a:t>
            </a:r>
            <a:br>
              <a:rPr lang="en-US" altLang="en-US" sz="6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Izra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unavanje kriti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nih ta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ka  profitabilnosti na osnovu  </a:t>
            </a:r>
            <a:r>
              <a:rPr lang="en-US" altLang="en-US" sz="2800" b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promjene cijene</a:t>
            </a:r>
            <a:endParaRPr lang="en-US" altLang="en-US" sz="28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object 2">
            <a:extLst>
              <a:ext uri="{FF2B5EF4-FFF2-40B4-BE49-F238E27FC236}">
                <a16:creationId xmlns:a16="http://schemas.microsoft.com/office/drawing/2014/main" id="{B7E2EC64-D471-194A-951C-47C121706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712788"/>
            <a:ext cx="598487" cy="2984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2" name="object 3">
            <a:extLst>
              <a:ext uri="{FF2B5EF4-FFF2-40B4-BE49-F238E27FC236}">
                <a16:creationId xmlns:a16="http://schemas.microsoft.com/office/drawing/2014/main" id="{197050D7-AAB2-604E-8535-C7C80BAC9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88" y="658813"/>
            <a:ext cx="184150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3" name="object 4">
            <a:extLst>
              <a:ext uri="{FF2B5EF4-FFF2-40B4-BE49-F238E27FC236}">
                <a16:creationId xmlns:a16="http://schemas.microsoft.com/office/drawing/2014/main" id="{7BA9E093-1FF0-FC4E-A6EB-FEAA27FC5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712788"/>
            <a:ext cx="2224087" cy="369887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4" name="object 5">
            <a:extLst>
              <a:ext uri="{FF2B5EF4-FFF2-40B4-BE49-F238E27FC236}">
                <a16:creationId xmlns:a16="http://schemas.microsoft.com/office/drawing/2014/main" id="{BAC326DC-08B7-8848-9587-33987EB3D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438" y="658813"/>
            <a:ext cx="182562" cy="3556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5" name="object 6">
            <a:extLst>
              <a:ext uri="{FF2B5EF4-FFF2-40B4-BE49-F238E27FC236}">
                <a16:creationId xmlns:a16="http://schemas.microsoft.com/office/drawing/2014/main" id="{B34FDD16-EEA2-C749-97A0-1463F619B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0" y="712788"/>
            <a:ext cx="927100" cy="29845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6" name="object 7">
            <a:extLst>
              <a:ext uri="{FF2B5EF4-FFF2-40B4-BE49-F238E27FC236}">
                <a16:creationId xmlns:a16="http://schemas.microsoft.com/office/drawing/2014/main" id="{63E65063-2D1A-E543-B3B8-8023FDF68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013" y="658813"/>
            <a:ext cx="182562" cy="3556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7" name="object 8">
            <a:extLst>
              <a:ext uri="{FF2B5EF4-FFF2-40B4-BE49-F238E27FC236}">
                <a16:creationId xmlns:a16="http://schemas.microsoft.com/office/drawing/2014/main" id="{C11A5E91-0CBB-A54C-80B6-90FADD7F7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325" y="708025"/>
            <a:ext cx="3351213" cy="30797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48" name="object 9">
            <a:extLst>
              <a:ext uri="{FF2B5EF4-FFF2-40B4-BE49-F238E27FC236}">
                <a16:creationId xmlns:a16="http://schemas.microsoft.com/office/drawing/2014/main" id="{5E7E8291-1C4D-9A4E-B940-B19956F1C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1139825"/>
            <a:ext cx="4005262" cy="3746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330AB03-D0BD-094E-BE4D-506BE97AF251}"/>
              </a:ext>
            </a:extLst>
          </p:cNvPr>
          <p:cNvSpPr txBox="1"/>
          <p:nvPr/>
        </p:nvSpPr>
        <p:spPr>
          <a:xfrm>
            <a:off x="508000" y="1943100"/>
            <a:ext cx="6477000" cy="1304925"/>
          </a:xfrm>
          <a:prstGeom prst="rect">
            <a:avLst/>
          </a:prstGeom>
        </p:spPr>
        <p:txBody>
          <a:bodyPr lIns="0" tIns="13716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 maksimalnog profita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ke nultnog profita (prelomne 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ke ekonomi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nosti)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 zatvaranja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object 2">
            <a:extLst>
              <a:ext uri="{FF2B5EF4-FFF2-40B4-BE49-F238E27FC236}">
                <a16:creationId xmlns:a16="http://schemas.microsoft.com/office/drawing/2014/main" id="{CF1B224A-70DB-904D-A042-028BE261C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1081088"/>
            <a:ext cx="1231900" cy="34766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2466" name="object 3">
            <a:extLst>
              <a:ext uri="{FF2B5EF4-FFF2-40B4-BE49-F238E27FC236}">
                <a16:creationId xmlns:a16="http://schemas.microsoft.com/office/drawing/2014/main" id="{0D92DA98-CF79-0347-9452-A3F9F9381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1081088"/>
            <a:ext cx="1082675" cy="42227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2467" name="object 4">
            <a:extLst>
              <a:ext uri="{FF2B5EF4-FFF2-40B4-BE49-F238E27FC236}">
                <a16:creationId xmlns:a16="http://schemas.microsoft.com/office/drawing/2014/main" id="{4DB80643-72F9-3C46-80DC-BBB3A06EF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063" y="1081088"/>
            <a:ext cx="1241425" cy="3476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924D0E7-DA97-734D-8D46-BA716F54088A}"/>
              </a:ext>
            </a:extLst>
          </p:cNvPr>
          <p:cNvSpPr txBox="1"/>
          <p:nvPr/>
        </p:nvSpPr>
        <p:spPr>
          <a:xfrm>
            <a:off x="765175" y="1992313"/>
            <a:ext cx="2492375" cy="2589212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41000"/>
              </a:lnSpc>
              <a:spcBef>
                <a:spcPts val="100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P=MR =80  TR=80Q</a:t>
            </a:r>
          </a:p>
          <a:p>
            <a:pPr eaLnBrk="1" hangingPunct="1">
              <a:spcBef>
                <a:spcPts val="913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TC=100+27Q+3Q</a:t>
            </a:r>
            <a:r>
              <a:rPr lang="en-US" altLang="en-US" sz="1900" baseline="26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2</a:t>
            </a:r>
          </a:p>
          <a:p>
            <a:pPr eaLnBrk="1" hangingPunct="1">
              <a:lnSpc>
                <a:spcPct val="138000"/>
              </a:lnSpc>
              <a:spcBef>
                <a:spcPts val="75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AC=100/Q+27+3Q  MC=27+6Q</a:t>
            </a:r>
          </a:p>
          <a:p>
            <a:pPr eaLnBrk="1" hangingPunct="1">
              <a:spcBef>
                <a:spcPts val="1000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Profit=-100+53Q-3Q</a:t>
            </a:r>
            <a:r>
              <a:rPr lang="en-US" altLang="en-US" sz="1900" baseline="26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object 2">
            <a:extLst>
              <a:ext uri="{FF2B5EF4-FFF2-40B4-BE49-F238E27FC236}">
                <a16:creationId xmlns:a16="http://schemas.microsoft.com/office/drawing/2014/main" id="{F89B9B6D-8CCC-3D44-A924-72E883321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660400"/>
            <a:ext cx="6807200" cy="5905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4" name="object 3">
            <a:extLst>
              <a:ext uri="{FF2B5EF4-FFF2-40B4-BE49-F238E27FC236}">
                <a16:creationId xmlns:a16="http://schemas.microsoft.com/office/drawing/2014/main" id="{0AC83FCE-D859-5B4F-967C-44A51321F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8" y="765175"/>
            <a:ext cx="225425" cy="3984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5" name="object 4">
            <a:extLst>
              <a:ext uri="{FF2B5EF4-FFF2-40B4-BE49-F238E27FC236}">
                <a16:creationId xmlns:a16="http://schemas.microsoft.com/office/drawing/2014/main" id="{D681F55C-5A2A-6E4A-BF02-5A8798202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3803650" cy="4921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6" name="object 5">
            <a:extLst>
              <a:ext uri="{FF2B5EF4-FFF2-40B4-BE49-F238E27FC236}">
                <a16:creationId xmlns:a16="http://schemas.microsoft.com/office/drawing/2014/main" id="{A38FA9C6-E98C-494D-A077-C6B7397285AD}"/>
              </a:ext>
            </a:extLst>
          </p:cNvPr>
          <p:cNvSpPr>
            <a:spLocks/>
          </p:cNvSpPr>
          <p:nvPr/>
        </p:nvSpPr>
        <p:spPr bwMode="auto">
          <a:xfrm>
            <a:off x="755650" y="1989138"/>
            <a:ext cx="7699375" cy="0"/>
          </a:xfrm>
          <a:custGeom>
            <a:avLst/>
            <a:gdLst>
              <a:gd name="T0" fmla="*/ 0 w 7698740"/>
              <a:gd name="T1" fmla="*/ 7698621 w 769874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698740">
                <a:moveTo>
                  <a:pt x="0" y="0"/>
                </a:moveTo>
                <a:lnTo>
                  <a:pt x="7698621" y="0"/>
                </a:lnTo>
              </a:path>
            </a:pathLst>
          </a:custGeom>
          <a:noFill/>
          <a:ln w="12693">
            <a:solidFill>
              <a:srgbClr val="A28E6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842BB16-E27C-AD4D-98C2-E978171B6564}"/>
              </a:ext>
            </a:extLst>
          </p:cNvPr>
          <p:cNvSpPr txBox="1"/>
          <p:nvPr/>
        </p:nvSpPr>
        <p:spPr>
          <a:xfrm>
            <a:off x="773113" y="2209800"/>
            <a:ext cx="1747837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80" dirty="0">
                <a:solidFill>
                  <a:srgbClr val="C00000"/>
                </a:solidFill>
                <a:latin typeface="Rockwell"/>
                <a:cs typeface="Rockwell"/>
              </a:rPr>
              <a:t>Tr</a:t>
            </a:r>
            <a:r>
              <a:rPr sz="1600" b="1" spc="-80" dirty="0">
                <a:solidFill>
                  <a:srgbClr val="C00000"/>
                </a:solidFill>
                <a:latin typeface="Arial"/>
                <a:cs typeface="Arial"/>
              </a:rPr>
              <a:t>ž</a:t>
            </a:r>
            <a:r>
              <a:rPr sz="1600" b="1" spc="-80" dirty="0">
                <a:solidFill>
                  <a:srgbClr val="C00000"/>
                </a:solidFill>
                <a:latin typeface="Rockwell"/>
                <a:cs typeface="Rockwell"/>
              </a:rPr>
              <a:t>išna</a:t>
            </a:r>
            <a:r>
              <a:rPr sz="1600" b="1" spc="-75" dirty="0">
                <a:solidFill>
                  <a:srgbClr val="C00000"/>
                </a:solidFill>
                <a:latin typeface="Rockwell"/>
                <a:cs typeface="Rockwell"/>
              </a:rPr>
              <a:t> </a:t>
            </a:r>
            <a:r>
              <a:rPr sz="1600" b="1" spc="-60" dirty="0">
                <a:solidFill>
                  <a:srgbClr val="C00000"/>
                </a:solidFill>
                <a:latin typeface="Rockwell"/>
                <a:cs typeface="Rockwell"/>
              </a:rPr>
              <a:t>struktura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D95E2B0-6C1A-4E4B-AE9A-8FA3ED8890FE}"/>
              </a:ext>
            </a:extLst>
          </p:cNvPr>
          <p:cNvSpPr txBox="1"/>
          <p:nvPr/>
        </p:nvSpPr>
        <p:spPr>
          <a:xfrm>
            <a:off x="2808288" y="2209800"/>
            <a:ext cx="1220787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6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endParaRPr lang="en-US" altLang="en-US" sz="160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68A6AFC-D276-4A42-8262-2D1449FA09EC}"/>
              </a:ext>
            </a:extLst>
          </p:cNvPr>
          <p:cNvSpPr txBox="1"/>
          <p:nvPr/>
        </p:nvSpPr>
        <p:spPr>
          <a:xfrm>
            <a:off x="4843463" y="2209800"/>
            <a:ext cx="1484312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65" dirty="0">
                <a:solidFill>
                  <a:srgbClr val="C00000"/>
                </a:solidFill>
                <a:latin typeface="Rockwell"/>
                <a:cs typeface="Rockwell"/>
              </a:rPr>
              <a:t>Karakteristike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16975B9-3025-1649-9E71-6773711CA3BE}"/>
              </a:ext>
            </a:extLst>
          </p:cNvPr>
          <p:cNvSpPr txBox="1"/>
          <p:nvPr/>
        </p:nvSpPr>
        <p:spPr>
          <a:xfrm>
            <a:off x="773113" y="3325813"/>
            <a:ext cx="1236662" cy="525462"/>
          </a:xfrm>
          <a:prstGeom prst="rect">
            <a:avLst/>
          </a:prstGeom>
        </p:spPr>
        <p:txBody>
          <a:bodyPr lIns="0" tIns="63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5000"/>
              </a:lnSpc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Savršena  konkurencija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DBB3261-74C6-3248-8B94-1844F96040D1}"/>
              </a:ext>
            </a:extLst>
          </p:cNvPr>
          <p:cNvSpPr txBox="1"/>
          <p:nvPr/>
        </p:nvSpPr>
        <p:spPr>
          <a:xfrm>
            <a:off x="2808288" y="3448050"/>
            <a:ext cx="1652587" cy="268288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Nema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išnu mo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90918CDE-B267-E14B-A691-332F3B731577}"/>
              </a:ext>
            </a:extLst>
          </p:cNvPr>
          <p:cNvSpPr txBox="1"/>
          <p:nvPr/>
        </p:nvSpPr>
        <p:spPr>
          <a:xfrm>
            <a:off x="773113" y="5307013"/>
            <a:ext cx="854075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spc="-125" dirty="0">
                <a:latin typeface="Rockwell"/>
                <a:cs typeface="Rockwell"/>
              </a:rPr>
              <a:t>M</a:t>
            </a:r>
            <a:r>
              <a:rPr sz="1600" spc="-85" dirty="0">
                <a:latin typeface="Rockwell"/>
                <a:cs typeface="Rockwell"/>
              </a:rPr>
              <a:t>o</a:t>
            </a:r>
            <a:r>
              <a:rPr sz="1600" spc="-100" dirty="0">
                <a:latin typeface="Rockwell"/>
                <a:cs typeface="Rockwell"/>
              </a:rPr>
              <a:t>n</a:t>
            </a:r>
            <a:r>
              <a:rPr sz="1600" spc="-75" dirty="0">
                <a:latin typeface="Rockwell"/>
                <a:cs typeface="Rockwell"/>
              </a:rPr>
              <a:t>o</a:t>
            </a:r>
            <a:r>
              <a:rPr sz="1600" spc="-80" dirty="0">
                <a:latin typeface="Rockwell"/>
                <a:cs typeface="Rockwell"/>
              </a:rPr>
              <a:t>p</a:t>
            </a:r>
            <a:r>
              <a:rPr sz="1600" spc="-75" dirty="0">
                <a:latin typeface="Rockwell"/>
                <a:cs typeface="Rockwell"/>
              </a:rPr>
              <a:t>o</a:t>
            </a:r>
            <a:r>
              <a:rPr sz="1600" spc="-50" dirty="0">
                <a:latin typeface="Rockwell"/>
                <a:cs typeface="Rockwell"/>
              </a:rPr>
              <a:t>l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6BA6154F-505C-C140-86A8-8C5747C82134}"/>
              </a:ext>
            </a:extLst>
          </p:cNvPr>
          <p:cNvSpPr txBox="1"/>
          <p:nvPr/>
        </p:nvSpPr>
        <p:spPr>
          <a:xfrm>
            <a:off x="2808288" y="5062538"/>
            <a:ext cx="1817687" cy="766762"/>
          </a:xfrm>
          <a:prstGeom prst="rect">
            <a:avLst/>
          </a:prstGeom>
        </p:spPr>
        <p:txBody>
          <a:bodyPr lIns="0" tIns="762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ts val="63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Apsolutna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 mo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 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(uz mogu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 dr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avne regulacije)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E23C905-E0FA-804E-BC20-F97763D4C4D4}"/>
              </a:ext>
            </a:extLst>
          </p:cNvPr>
          <p:cNvSpPr txBox="1"/>
          <p:nvPr/>
        </p:nvSpPr>
        <p:spPr>
          <a:xfrm>
            <a:off x="4843463" y="2703513"/>
            <a:ext cx="3516312" cy="349567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2413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100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Velik broj relativno malih kupaca i  prodavaca</a:t>
            </a:r>
          </a:p>
          <a:p>
            <a:pPr eaLnBrk="1" hangingPunct="1">
              <a:lnSpc>
                <a:spcPts val="1888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Standardizovani proizvod</a:t>
            </a:r>
          </a:p>
          <a:p>
            <a:pPr eaLnBrk="1" hangingPunct="1">
              <a:lnSpc>
                <a:spcPts val="1900"/>
              </a:lnSpc>
              <a:spcBef>
                <a:spcPts val="63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Vrlo jednostavan ulazak i izlazak sa 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</a:t>
            </a:r>
          </a:p>
          <a:p>
            <a:pPr eaLnBrk="1" hangingPunct="1">
              <a:lnSpc>
                <a:spcPts val="1825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Necjenovna konkurencija nije</a:t>
            </a:r>
          </a:p>
          <a:p>
            <a:pPr eaLnBrk="1" hangingPunct="1">
              <a:spcBef>
                <a:spcPts val="100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mogu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</a:t>
            </a:r>
          </a:p>
          <a:p>
            <a:pPr eaLnBrk="1" hangingPunct="1">
              <a:lnSpc>
                <a:spcPct val="105000"/>
              </a:lnSpc>
              <a:spcBef>
                <a:spcPts val="50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Jedno preduze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e, preduze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je  cijela industrija</a:t>
            </a:r>
          </a:p>
          <a:p>
            <a:pPr eaLnBrk="1" hangingPunct="1">
              <a:lnSpc>
                <a:spcPts val="1900"/>
              </a:lnSpc>
              <a:spcBef>
                <a:spcPts val="50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Jedinstveni proizvod ili nema  bliskih supstituta</a:t>
            </a:r>
          </a:p>
          <a:p>
            <a:pPr eaLnBrk="1" hangingPunct="1">
              <a:lnSpc>
                <a:spcPts val="1825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Ulazak i izlazak sa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 te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ak ili</a:t>
            </a:r>
          </a:p>
          <a:p>
            <a:pPr eaLnBrk="1" hangingPunct="1">
              <a:lnSpc>
                <a:spcPts val="1913"/>
              </a:lnSpc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zakonski nemogu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</a:p>
          <a:p>
            <a:pPr eaLnBrk="1" hangingPunct="1">
              <a:spcBef>
                <a:spcPts val="100"/>
              </a:spcBef>
              <a:buFontTx/>
              <a:buAutoNum type="arabicPeriod" startAt="4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Necjenovna konkurencija nije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F0E95C4-C460-5C41-BAFF-C91D0B3F2AED}"/>
              </a:ext>
            </a:extLst>
          </p:cNvPr>
          <p:cNvSpPr txBox="1"/>
          <p:nvPr/>
        </p:nvSpPr>
        <p:spPr>
          <a:xfrm>
            <a:off x="742950" y="6169025"/>
            <a:ext cx="7724775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tabLst>
                <a:tab pos="4340860" algn="l"/>
                <a:tab pos="7710805" algn="l"/>
              </a:tabLst>
              <a:defRPr/>
            </a:pPr>
            <a:r>
              <a:rPr sz="1600" u="sng" spc="-35" dirty="0">
                <a:uFill>
                  <a:solidFill>
                    <a:srgbClr val="A28E6A"/>
                  </a:solidFill>
                </a:uFill>
                <a:latin typeface="Rockwell"/>
                <a:cs typeface="Rockwell"/>
              </a:rPr>
              <a:t> 	</a:t>
            </a:r>
            <a:r>
              <a:rPr sz="1600" u="sng" spc="-85" dirty="0">
                <a:uFill>
                  <a:solidFill>
                    <a:srgbClr val="A28E6A"/>
                  </a:solidFill>
                </a:uFill>
                <a:latin typeface="Rockwell"/>
                <a:cs typeface="Rockwell"/>
              </a:rPr>
              <a:t>potrebna	</a:t>
            </a:r>
            <a:endParaRPr sz="1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BC6DE69-427D-864C-BE99-6A477AE7151E}"/>
              </a:ext>
            </a:extLst>
          </p:cNvPr>
          <p:cNvSpPr txBox="1"/>
          <p:nvPr/>
        </p:nvSpPr>
        <p:spPr>
          <a:xfrm>
            <a:off x="8337550" y="6616700"/>
            <a:ext cx="193675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5" dirty="0">
                <a:solidFill>
                  <a:srgbClr val="E9E5DC"/>
                </a:solidFill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490" name="object 3">
            <a:extLst>
              <a:ext uri="{FF2B5EF4-FFF2-40B4-BE49-F238E27FC236}">
                <a16:creationId xmlns:a16="http://schemas.microsoft.com/office/drawing/2014/main" id="{59BC0A77-494A-4946-BE19-C1251FF00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277813"/>
            <a:ext cx="768350" cy="30956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491" name="object 4">
            <a:extLst>
              <a:ext uri="{FF2B5EF4-FFF2-40B4-BE49-F238E27FC236}">
                <a16:creationId xmlns:a16="http://schemas.microsoft.com/office/drawing/2014/main" id="{F4E149F9-1327-0A47-A29D-FF297303E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663" y="228600"/>
            <a:ext cx="184150" cy="35718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492" name="object 5">
            <a:extLst>
              <a:ext uri="{FF2B5EF4-FFF2-40B4-BE49-F238E27FC236}">
                <a16:creationId xmlns:a16="http://schemas.microsoft.com/office/drawing/2014/main" id="{3ED27689-218A-E64B-B81C-2A6A96B6A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7975" y="282575"/>
            <a:ext cx="1371600" cy="300038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3493" name="object 6">
            <a:extLst>
              <a:ext uri="{FF2B5EF4-FFF2-40B4-BE49-F238E27FC236}">
                <a16:creationId xmlns:a16="http://schemas.microsoft.com/office/drawing/2014/main" id="{A8555C05-82BB-254B-ADC6-D64E8BEE4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714375"/>
            <a:ext cx="9134475" cy="59293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84E6F9F-AC42-DA4C-85E6-9736096432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000" y="806450"/>
            <a:ext cx="6972300" cy="392113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i="0" spc="-55" dirty="0">
                <a:latin typeface="Arial"/>
                <a:cs typeface="Arial"/>
              </a:rPr>
              <a:t>Tačka </a:t>
            </a:r>
            <a:r>
              <a:rPr sz="2400" i="0" dirty="0">
                <a:latin typeface="Arial"/>
                <a:cs typeface="Arial"/>
              </a:rPr>
              <a:t>A - Maksimizacija </a:t>
            </a:r>
            <a:r>
              <a:rPr sz="2400" i="0" spc="-5" dirty="0">
                <a:latin typeface="Arial"/>
                <a:cs typeface="Arial"/>
              </a:rPr>
              <a:t>profita </a:t>
            </a:r>
            <a:r>
              <a:rPr sz="2400" i="0" dirty="0">
                <a:latin typeface="Arial"/>
                <a:cs typeface="Arial"/>
              </a:rPr>
              <a:t>- </a:t>
            </a:r>
            <a:r>
              <a:rPr sz="2400" i="0" spc="-5" dirty="0">
                <a:latin typeface="Arial"/>
                <a:cs typeface="Arial"/>
              </a:rPr>
              <a:t>Matematički</a:t>
            </a:r>
            <a:r>
              <a:rPr sz="2400" i="0" spc="-254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prikaz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CB4EDE9-C20B-7E4B-AE67-FD60C3E82825}"/>
              </a:ext>
            </a:extLst>
          </p:cNvPr>
          <p:cNvSpPr txBox="1"/>
          <p:nvPr/>
        </p:nvSpPr>
        <p:spPr>
          <a:xfrm>
            <a:off x="5014913" y="2501900"/>
            <a:ext cx="3290887" cy="1643063"/>
          </a:xfrm>
          <a:prstGeom prst="rect">
            <a:avLst/>
          </a:prstGeom>
        </p:spPr>
        <p:txBody>
          <a:bodyPr lIns="0" tIns="96520" rIns="0" bIns="0">
            <a:spAutoFit/>
          </a:bodyPr>
          <a:lstStyle>
            <a:lvl1pPr marL="31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763"/>
              </a:spcBef>
            </a:pP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100 / 8.83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3(8.83)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64,815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64,815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15,185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ofit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8.33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B039AA0-2802-044D-966B-175DCC1EF468}"/>
              </a:ext>
            </a:extLst>
          </p:cNvPr>
          <p:cNvSpPr txBox="1"/>
          <p:nvPr/>
        </p:nvSpPr>
        <p:spPr>
          <a:xfrm>
            <a:off x="596900" y="2174875"/>
            <a:ext cx="3343275" cy="2582863"/>
          </a:xfrm>
          <a:prstGeom prst="rect">
            <a:avLst/>
          </a:prstGeom>
        </p:spPr>
        <p:txBody>
          <a:bodyPr lIns="0" tIns="92710" rIns="0" bIns="0">
            <a:spAutoFit/>
          </a:bodyPr>
          <a:lstStyle/>
          <a:p>
            <a:pPr marL="31750" eaLnBrk="1" fontAlgn="auto" hangingPunct="1">
              <a:spcBef>
                <a:spcPts val="730"/>
              </a:spcBef>
              <a:spcAft>
                <a:spcPts val="0"/>
              </a:spcAft>
              <a:defRPr/>
            </a:pPr>
            <a:r>
              <a:rPr sz="2000" i="1" spc="15" dirty="0">
                <a:latin typeface="Times New Roman"/>
                <a:cs typeface="Times New Roman"/>
              </a:rPr>
              <a:t>MR </a:t>
            </a:r>
            <a:r>
              <a:rPr sz="2000" spc="10" dirty="0">
                <a:latin typeface="Symbol"/>
                <a:cs typeface="Symbol"/>
              </a:rPr>
              <a:t>=</a:t>
            </a:r>
            <a:r>
              <a:rPr sz="2000" spc="75" dirty="0">
                <a:latin typeface="Symbol"/>
                <a:cs typeface="Symbol"/>
              </a:rPr>
              <a:t> </a:t>
            </a:r>
            <a:r>
              <a:rPr sz="2000" i="1" spc="15" dirty="0">
                <a:latin typeface="Times New Roman"/>
                <a:cs typeface="Times New Roman"/>
              </a:rPr>
              <a:t>MC</a:t>
            </a:r>
            <a:endParaRPr sz="200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640"/>
              </a:spcBef>
              <a:spcAft>
                <a:spcPts val="0"/>
              </a:spcAft>
              <a:defRPr/>
            </a:pPr>
            <a:r>
              <a:rPr sz="2000" spc="10" dirty="0">
                <a:latin typeface="Times New Roman"/>
                <a:cs typeface="Times New Roman"/>
              </a:rPr>
              <a:t>80 </a:t>
            </a:r>
            <a:r>
              <a:rPr sz="2000" spc="10" dirty="0">
                <a:latin typeface="Symbol"/>
                <a:cs typeface="Symbol"/>
              </a:rPr>
              <a:t>= </a:t>
            </a:r>
            <a:r>
              <a:rPr sz="2000" spc="10" dirty="0">
                <a:latin typeface="Times New Roman"/>
                <a:cs typeface="Times New Roman"/>
              </a:rPr>
              <a:t>27 </a:t>
            </a:r>
            <a:r>
              <a:rPr sz="2000" spc="10" dirty="0">
                <a:latin typeface="Symbol"/>
                <a:cs typeface="Symbol"/>
              </a:rPr>
              <a:t>+</a:t>
            </a:r>
            <a:r>
              <a:rPr sz="2000" spc="-365" dirty="0">
                <a:latin typeface="Symbol"/>
                <a:cs typeface="Symbol"/>
              </a:rPr>
              <a:t> </a:t>
            </a:r>
            <a:r>
              <a:rPr sz="2000" spc="75" dirty="0">
                <a:latin typeface="Times New Roman"/>
                <a:cs typeface="Times New Roman"/>
              </a:rPr>
              <a:t>6</a:t>
            </a:r>
            <a:r>
              <a:rPr sz="2000" i="1" spc="75" dirty="0"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  <a:p>
            <a:pPr marL="38100" eaLnBrk="1" fontAlgn="auto" hangingPunct="1">
              <a:spcBef>
                <a:spcPts val="635"/>
              </a:spcBef>
              <a:spcAft>
                <a:spcPts val="0"/>
              </a:spcAft>
              <a:defRPr/>
            </a:pPr>
            <a:r>
              <a:rPr sz="2000" i="1" spc="10" dirty="0">
                <a:latin typeface="Times New Roman"/>
                <a:cs typeface="Times New Roman"/>
              </a:rPr>
              <a:t>x </a:t>
            </a:r>
            <a:r>
              <a:rPr sz="2000" spc="10" dirty="0">
                <a:latin typeface="Symbol"/>
                <a:cs typeface="Symbol"/>
              </a:rPr>
              <a:t>=</a:t>
            </a:r>
            <a:r>
              <a:rPr sz="2000" spc="-70" dirty="0">
                <a:latin typeface="Symbol"/>
                <a:cs typeface="Symbol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8,83</a:t>
            </a:r>
            <a:endParaRPr sz="2000">
              <a:latin typeface="Times New Roman"/>
              <a:cs typeface="Times New Roman"/>
            </a:endParaRPr>
          </a:p>
          <a:p>
            <a:pPr marL="165100" eaLnBrk="1" fontAlgn="auto" hangingPunct="1">
              <a:spcBef>
                <a:spcPts val="1310"/>
              </a:spcBef>
              <a:spcAft>
                <a:spcPts val="0"/>
              </a:spcAft>
              <a:defRPr/>
            </a:pPr>
            <a:r>
              <a:rPr sz="2250" spc="-5" dirty="0">
                <a:latin typeface="Times New Roman"/>
                <a:cs typeface="Times New Roman"/>
              </a:rPr>
              <a:t>Pr</a:t>
            </a:r>
            <a:r>
              <a:rPr sz="2250" spc="-245" dirty="0">
                <a:latin typeface="Times New Roman"/>
                <a:cs typeface="Times New Roman"/>
              </a:rPr>
              <a:t> </a:t>
            </a:r>
            <a:r>
              <a:rPr sz="2250" i="1" spc="-5" dirty="0">
                <a:latin typeface="Times New Roman"/>
                <a:cs typeface="Times New Roman"/>
              </a:rPr>
              <a:t>ofit</a:t>
            </a:r>
            <a:r>
              <a:rPr sz="2250" i="1" spc="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15" dirty="0">
                <a:latin typeface="Symbol"/>
                <a:cs typeface="Symbol"/>
              </a:rPr>
              <a:t> </a:t>
            </a:r>
            <a:r>
              <a:rPr sz="2250" spc="-10" dirty="0">
                <a:latin typeface="Symbol"/>
                <a:cs typeface="Symbol"/>
              </a:rPr>
              <a:t>-</a:t>
            </a:r>
            <a:r>
              <a:rPr sz="2250" spc="-10" dirty="0">
                <a:latin typeface="Times New Roman"/>
                <a:cs typeface="Times New Roman"/>
              </a:rPr>
              <a:t>100</a:t>
            </a:r>
            <a:r>
              <a:rPr sz="2250" spc="-17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+</a:t>
            </a:r>
            <a:r>
              <a:rPr sz="2250" spc="-190" dirty="0">
                <a:latin typeface="Symbol"/>
                <a:cs typeface="Symbol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53</a:t>
            </a:r>
            <a:r>
              <a:rPr sz="2250" i="1" spc="10" dirty="0">
                <a:latin typeface="Times New Roman"/>
                <a:cs typeface="Times New Roman"/>
              </a:rPr>
              <a:t>x</a:t>
            </a:r>
            <a:r>
              <a:rPr sz="2250" i="1" spc="-9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-</a:t>
            </a:r>
            <a:r>
              <a:rPr sz="2250" spc="-180" dirty="0">
                <a:latin typeface="Symbol"/>
                <a:cs typeface="Symbol"/>
              </a:rPr>
              <a:t> </a:t>
            </a:r>
            <a:r>
              <a:rPr sz="2250" spc="60" dirty="0">
                <a:latin typeface="Times New Roman"/>
                <a:cs typeface="Times New Roman"/>
              </a:rPr>
              <a:t>3</a:t>
            </a:r>
            <a:r>
              <a:rPr sz="2250" i="1" spc="60" dirty="0">
                <a:latin typeface="Times New Roman"/>
                <a:cs typeface="Times New Roman"/>
              </a:rPr>
              <a:t>x</a:t>
            </a:r>
            <a:r>
              <a:rPr sz="1950" spc="89" baseline="42735" dirty="0">
                <a:latin typeface="Times New Roman"/>
                <a:cs typeface="Times New Roman"/>
              </a:rPr>
              <a:t>2</a:t>
            </a:r>
            <a:endParaRPr sz="1950" baseline="42735">
              <a:latin typeface="Times New Roman"/>
              <a:cs typeface="Times New Roman"/>
            </a:endParaRPr>
          </a:p>
          <a:p>
            <a:pPr marL="161290" eaLnBrk="1" fontAlgn="auto" hangingPunct="1">
              <a:spcBef>
                <a:spcPts val="955"/>
              </a:spcBef>
              <a:spcAft>
                <a:spcPts val="0"/>
              </a:spcAft>
              <a:defRPr/>
            </a:pP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20" dirty="0">
                <a:latin typeface="Symbol"/>
                <a:cs typeface="Symbol"/>
              </a:rPr>
              <a:t> </a:t>
            </a:r>
            <a:r>
              <a:rPr sz="2250" spc="-10" dirty="0">
                <a:latin typeface="Symbol"/>
                <a:cs typeface="Symbol"/>
              </a:rPr>
              <a:t>-</a:t>
            </a:r>
            <a:r>
              <a:rPr sz="2250" spc="-10" dirty="0">
                <a:latin typeface="Times New Roman"/>
                <a:cs typeface="Times New Roman"/>
              </a:rPr>
              <a:t>100</a:t>
            </a:r>
            <a:r>
              <a:rPr sz="2250" spc="-18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+</a:t>
            </a:r>
            <a:r>
              <a:rPr sz="2250" spc="-190" dirty="0">
                <a:latin typeface="Symbol"/>
                <a:cs typeface="Symbol"/>
              </a:rPr>
              <a:t> </a:t>
            </a:r>
            <a:r>
              <a:rPr sz="2250" spc="-30" dirty="0">
                <a:latin typeface="Times New Roman"/>
                <a:cs typeface="Times New Roman"/>
              </a:rPr>
              <a:t>53(8.83)</a:t>
            </a:r>
            <a:r>
              <a:rPr sz="2250" spc="-1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-</a:t>
            </a:r>
            <a:r>
              <a:rPr sz="2250" spc="-180" dirty="0">
                <a:latin typeface="Symbol"/>
                <a:cs typeface="Symbol"/>
              </a:rPr>
              <a:t> </a:t>
            </a:r>
            <a:r>
              <a:rPr sz="2250" spc="-25" dirty="0">
                <a:latin typeface="Times New Roman"/>
                <a:cs typeface="Times New Roman"/>
              </a:rPr>
              <a:t>3(8.83)</a:t>
            </a:r>
            <a:r>
              <a:rPr sz="1950" spc="-37" baseline="42735" dirty="0">
                <a:latin typeface="Times New Roman"/>
                <a:cs typeface="Times New Roman"/>
              </a:rPr>
              <a:t>2</a:t>
            </a:r>
            <a:endParaRPr sz="1950" baseline="42735">
              <a:latin typeface="Times New Roman"/>
              <a:cs typeface="Times New Roman"/>
            </a:endParaRPr>
          </a:p>
          <a:p>
            <a:pPr marL="161290" eaLnBrk="1" fontAlgn="auto" hangingPunct="1">
              <a:spcBef>
                <a:spcPts val="665"/>
              </a:spcBef>
              <a:spcAft>
                <a:spcPts val="0"/>
              </a:spcAft>
              <a:defRPr/>
            </a:pP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229" dirty="0">
                <a:latin typeface="Symbol"/>
                <a:cs typeface="Symbol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134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object 2">
            <a:extLst>
              <a:ext uri="{FF2B5EF4-FFF2-40B4-BE49-F238E27FC236}">
                <a16:creationId xmlns:a16="http://schemas.microsoft.com/office/drawing/2014/main" id="{769B1214-5C74-E045-BF3D-D69F9CE35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876300"/>
            <a:ext cx="8890000" cy="54816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38" name="object 3">
            <a:extLst>
              <a:ext uri="{FF2B5EF4-FFF2-40B4-BE49-F238E27FC236}">
                <a16:creationId xmlns:a16="http://schemas.microsoft.com/office/drawing/2014/main" id="{E66F88D4-08DD-064E-8321-7A49FF432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330200"/>
            <a:ext cx="249237" cy="22383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39" name="object 4">
            <a:extLst>
              <a:ext uri="{FF2B5EF4-FFF2-40B4-BE49-F238E27FC236}">
                <a16:creationId xmlns:a16="http://schemas.microsoft.com/office/drawing/2014/main" id="{AA921D38-7A9E-3C48-AB4B-F7DD553B0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288925"/>
            <a:ext cx="138113" cy="266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0" name="object 5">
            <a:extLst>
              <a:ext uri="{FF2B5EF4-FFF2-40B4-BE49-F238E27FC236}">
                <a16:creationId xmlns:a16="http://schemas.microsoft.com/office/drawing/2014/main" id="{393C8C66-982B-7E43-9BA8-04B9B9486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330200"/>
            <a:ext cx="500062" cy="22383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1" name="object 6">
            <a:extLst>
              <a:ext uri="{FF2B5EF4-FFF2-40B4-BE49-F238E27FC236}">
                <a16:creationId xmlns:a16="http://schemas.microsoft.com/office/drawing/2014/main" id="{59DAC7AF-4E6A-D949-8EBB-F519EA353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775" y="461963"/>
            <a:ext cx="63500" cy="26987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2" name="object 7">
            <a:extLst>
              <a:ext uri="{FF2B5EF4-FFF2-40B4-BE49-F238E27FC236}">
                <a16:creationId xmlns:a16="http://schemas.microsoft.com/office/drawing/2014/main" id="{B3C19024-8243-9B4E-B7FF-994369E69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25438"/>
            <a:ext cx="1557337" cy="28098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3" name="object 8">
            <a:extLst>
              <a:ext uri="{FF2B5EF4-FFF2-40B4-BE49-F238E27FC236}">
                <a16:creationId xmlns:a16="http://schemas.microsoft.com/office/drawing/2014/main" id="{CCCD45D5-FF8E-A641-BF51-9013216DD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25438"/>
            <a:ext cx="827088" cy="23177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4" name="object 9">
            <a:extLst>
              <a:ext uri="{FF2B5EF4-FFF2-40B4-BE49-F238E27FC236}">
                <a16:creationId xmlns:a16="http://schemas.microsoft.com/office/drawing/2014/main" id="{7C0A3F93-510E-9148-AB26-49379F906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466725"/>
            <a:ext cx="157162" cy="190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5" name="object 10">
            <a:extLst>
              <a:ext uri="{FF2B5EF4-FFF2-40B4-BE49-F238E27FC236}">
                <a16:creationId xmlns:a16="http://schemas.microsoft.com/office/drawing/2014/main" id="{B06AEBBC-17FB-3446-BE07-4764D5380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950" y="325438"/>
            <a:ext cx="574675" cy="23177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6" name="object 11">
            <a:extLst>
              <a:ext uri="{FF2B5EF4-FFF2-40B4-BE49-F238E27FC236}">
                <a16:creationId xmlns:a16="http://schemas.microsoft.com/office/drawing/2014/main" id="{82C9D6F1-4FD3-C34D-9A44-BBF0DC52D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025" y="288925"/>
            <a:ext cx="136525" cy="2667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7" name="object 12">
            <a:extLst>
              <a:ext uri="{FF2B5EF4-FFF2-40B4-BE49-F238E27FC236}">
                <a16:creationId xmlns:a16="http://schemas.microsoft.com/office/drawing/2014/main" id="{11B85377-06B9-554C-8D0B-EAFC71E90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363" y="330200"/>
            <a:ext cx="1027112" cy="223838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75783028-6E30-0D4F-BA47-084108A75149}"/>
              </a:ext>
            </a:extLst>
          </p:cNvPr>
          <p:cNvGraphicFramePr>
            <a:graphicFrameLocks noGrp="1"/>
          </p:cNvGraphicFramePr>
          <p:nvPr/>
        </p:nvGraphicFramePr>
        <p:xfrm>
          <a:off x="993775" y="850900"/>
          <a:ext cx="6710363" cy="5692775"/>
        </p:xfrm>
        <a:graphic>
          <a:graphicData uri="http://schemas.openxmlformats.org/drawingml/2006/table">
            <a:tbl>
              <a:tblPr/>
              <a:tblGrid>
                <a:gridCol w="1098550">
                  <a:extLst>
                    <a:ext uri="{9D8B030D-6E8A-4147-A177-3AD203B41FA5}">
                      <a16:colId xmlns:a16="http://schemas.microsoft.com/office/drawing/2014/main" val="905724366"/>
                    </a:ext>
                  </a:extLst>
                </a:gridCol>
                <a:gridCol w="1833563">
                  <a:extLst>
                    <a:ext uri="{9D8B030D-6E8A-4147-A177-3AD203B41FA5}">
                      <a16:colId xmlns:a16="http://schemas.microsoft.com/office/drawing/2014/main" val="1549712764"/>
                    </a:ext>
                  </a:extLst>
                </a:gridCol>
                <a:gridCol w="1998662">
                  <a:extLst>
                    <a:ext uri="{9D8B030D-6E8A-4147-A177-3AD203B41FA5}">
                      <a16:colId xmlns:a16="http://schemas.microsoft.com/office/drawing/2014/main" val="3661975465"/>
                    </a:ext>
                  </a:extLst>
                </a:gridCol>
                <a:gridCol w="1779588">
                  <a:extLst>
                    <a:ext uri="{9D8B030D-6E8A-4147-A177-3AD203B41FA5}">
                      <a16:colId xmlns:a16="http://schemas.microsoft.com/office/drawing/2014/main" val="2008409980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969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5969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P=MR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MC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Profit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235334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712731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863394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39,0000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30933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32,0000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35684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68117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47865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148499"/>
                  </a:ext>
                </a:extLst>
              </a:tr>
              <a:tr h="33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124,0000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24430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75,0000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132,0000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365111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134,0000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05094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87,0000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48356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962857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99,0000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104,0000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233061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105,0000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82,0000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042027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111,0000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484203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634366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123,0000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052323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A27FB6D3-C779-6E40-A4F1-C8F58E35BE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9438" y="307975"/>
            <a:ext cx="6518275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i="0" spc="-55" dirty="0">
                <a:latin typeface="Arial"/>
                <a:cs typeface="Arial"/>
              </a:rPr>
              <a:t>Tačka </a:t>
            </a:r>
            <a:r>
              <a:rPr sz="2400" i="0" dirty="0">
                <a:latin typeface="Arial"/>
                <a:cs typeface="Arial"/>
              </a:rPr>
              <a:t>A- Maksimizacija </a:t>
            </a:r>
            <a:r>
              <a:rPr sz="2400" i="0" spc="-5" dirty="0">
                <a:latin typeface="Arial"/>
                <a:cs typeface="Arial"/>
              </a:rPr>
              <a:t>profita </a:t>
            </a:r>
            <a:r>
              <a:rPr sz="2400" i="0" dirty="0">
                <a:latin typeface="Arial"/>
                <a:cs typeface="Arial"/>
              </a:rPr>
              <a:t>– </a:t>
            </a:r>
            <a:r>
              <a:rPr sz="2400" i="0" spc="-5" dirty="0">
                <a:latin typeface="Arial"/>
                <a:cs typeface="Arial"/>
              </a:rPr>
              <a:t>tabelarni</a:t>
            </a:r>
            <a:r>
              <a:rPr sz="2400" i="0" spc="-125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prikaz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object 2">
            <a:extLst>
              <a:ext uri="{FF2B5EF4-FFF2-40B4-BE49-F238E27FC236}">
                <a16:creationId xmlns:a16="http://schemas.microsoft.com/office/drawing/2014/main" id="{C63CB934-12F8-4548-AE6B-7B6187DA7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655638"/>
            <a:ext cx="290513" cy="2619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86" name="object 3">
            <a:extLst>
              <a:ext uri="{FF2B5EF4-FFF2-40B4-BE49-F238E27FC236}">
                <a16:creationId xmlns:a16="http://schemas.microsoft.com/office/drawing/2014/main" id="{CDCC6BDA-BEEC-8E4E-AC14-46B7FCC4E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325" y="608013"/>
            <a:ext cx="160338" cy="31273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87" name="object 4">
            <a:extLst>
              <a:ext uri="{FF2B5EF4-FFF2-40B4-BE49-F238E27FC236}">
                <a16:creationId xmlns:a16="http://schemas.microsoft.com/office/drawing/2014/main" id="{FAC1CFB7-966B-9F41-BAF2-FEE289ABD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0" y="655638"/>
            <a:ext cx="552450" cy="261937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88" name="object 5">
            <a:extLst>
              <a:ext uri="{FF2B5EF4-FFF2-40B4-BE49-F238E27FC236}">
                <a16:creationId xmlns:a16="http://schemas.microsoft.com/office/drawing/2014/main" id="{31DC877F-F011-1E4D-A9C4-5E4E8152C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0100" y="815975"/>
            <a:ext cx="184150" cy="222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89" name="object 6">
            <a:extLst>
              <a:ext uri="{FF2B5EF4-FFF2-40B4-BE49-F238E27FC236}">
                <a16:creationId xmlns:a16="http://schemas.microsoft.com/office/drawing/2014/main" id="{B9433BB3-FDBA-5846-BBD2-6675B310A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650875"/>
            <a:ext cx="1622425" cy="27146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90" name="object 7">
            <a:extLst>
              <a:ext uri="{FF2B5EF4-FFF2-40B4-BE49-F238E27FC236}">
                <a16:creationId xmlns:a16="http://schemas.microsoft.com/office/drawing/2014/main" id="{8D7F5BD7-757F-E140-B962-9FCF0B48F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913" y="815975"/>
            <a:ext cx="184150" cy="222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91" name="object 8">
            <a:extLst>
              <a:ext uri="{FF2B5EF4-FFF2-40B4-BE49-F238E27FC236}">
                <a16:creationId xmlns:a16="http://schemas.microsoft.com/office/drawing/2014/main" id="{36911CD9-8094-A043-8118-3263CEC20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888" y="655638"/>
            <a:ext cx="1250950" cy="261937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92" name="object 9">
            <a:extLst>
              <a:ext uri="{FF2B5EF4-FFF2-40B4-BE49-F238E27FC236}">
                <a16:creationId xmlns:a16="http://schemas.microsoft.com/office/drawing/2014/main" id="{EC220568-734D-5D41-BF22-811531096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3" y="608013"/>
            <a:ext cx="160337" cy="312737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93" name="object 10">
            <a:extLst>
              <a:ext uri="{FF2B5EF4-FFF2-40B4-BE49-F238E27FC236}">
                <a16:creationId xmlns:a16="http://schemas.microsoft.com/office/drawing/2014/main" id="{252F84D3-5D37-FB47-847D-8AC5365ED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738" y="655638"/>
            <a:ext cx="1196975" cy="261937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4C6812C-2AC4-994B-B32C-46C626B46D5A}"/>
              </a:ext>
            </a:extLst>
          </p:cNvPr>
          <p:cNvSpPr txBox="1"/>
          <p:nvPr/>
        </p:nvSpPr>
        <p:spPr>
          <a:xfrm>
            <a:off x="865188" y="1246188"/>
            <a:ext cx="7254875" cy="568325"/>
          </a:xfrm>
          <a:prstGeom prst="rect">
            <a:avLst/>
          </a:prstGeom>
        </p:spPr>
        <p:txBody>
          <a:bodyPr lIns="0" tIns="26670" rIns="0" bIns="0">
            <a:spAutoFit/>
          </a:bodyPr>
          <a:lstStyle>
            <a:lvl1pPr marL="12700"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1737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13"/>
              </a:lnSpc>
              <a:spcBef>
                <a:spcPts val="213"/>
              </a:spcBef>
            </a:pP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MC presjeca AC u minimumu. Tamo gdje je P=AC minimum	preduzeće  ostvaruje nultni profit.</a:t>
            </a:r>
          </a:p>
        </p:txBody>
      </p:sp>
      <p:sp>
        <p:nvSpPr>
          <p:cNvPr id="67595" name="object 12">
            <a:extLst>
              <a:ext uri="{FF2B5EF4-FFF2-40B4-BE49-F238E27FC236}">
                <a16:creationId xmlns:a16="http://schemas.microsoft.com/office/drawing/2014/main" id="{F4D86A4F-F3AA-E94F-9E9B-8ECA77FB547A}"/>
              </a:ext>
            </a:extLst>
          </p:cNvPr>
          <p:cNvSpPr>
            <a:spLocks/>
          </p:cNvSpPr>
          <p:nvPr/>
        </p:nvSpPr>
        <p:spPr bwMode="auto">
          <a:xfrm>
            <a:off x="649288" y="2924175"/>
            <a:ext cx="474662" cy="0"/>
          </a:xfrm>
          <a:custGeom>
            <a:avLst/>
            <a:gdLst>
              <a:gd name="T0" fmla="*/ 0 w 474980"/>
              <a:gd name="T1" fmla="*/ 474835 w 47498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4980">
                <a:moveTo>
                  <a:pt x="0" y="0"/>
                </a:moveTo>
                <a:lnTo>
                  <a:pt x="474835" y="0"/>
                </a:lnTo>
              </a:path>
            </a:pathLst>
          </a:custGeom>
          <a:noFill/>
          <a:ln w="127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7596" name="object 13">
            <a:extLst>
              <a:ext uri="{FF2B5EF4-FFF2-40B4-BE49-F238E27FC236}">
                <a16:creationId xmlns:a16="http://schemas.microsoft.com/office/drawing/2014/main" id="{3606DB4B-74D9-494C-8607-648EEC1F870F}"/>
              </a:ext>
            </a:extLst>
          </p:cNvPr>
          <p:cNvSpPr>
            <a:spLocks/>
          </p:cNvSpPr>
          <p:nvPr/>
        </p:nvSpPr>
        <p:spPr bwMode="auto">
          <a:xfrm>
            <a:off x="1271588" y="4243388"/>
            <a:ext cx="474662" cy="0"/>
          </a:xfrm>
          <a:custGeom>
            <a:avLst/>
            <a:gdLst>
              <a:gd name="T0" fmla="*/ 0 w 474980"/>
              <a:gd name="T1" fmla="*/ 474857 w 47498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74980">
                <a:moveTo>
                  <a:pt x="0" y="0"/>
                </a:moveTo>
                <a:lnTo>
                  <a:pt x="474857" y="0"/>
                </a:lnTo>
              </a:path>
            </a:pathLst>
          </a:custGeom>
          <a:noFill/>
          <a:ln w="127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7597" name="object 14">
            <a:extLst>
              <a:ext uri="{FF2B5EF4-FFF2-40B4-BE49-F238E27FC236}">
                <a16:creationId xmlns:a16="http://schemas.microsoft.com/office/drawing/2014/main" id="{97F39651-1AB3-3F42-9976-DFBAA59BB58A}"/>
              </a:ext>
            </a:extLst>
          </p:cNvPr>
          <p:cNvSpPr>
            <a:spLocks/>
          </p:cNvSpPr>
          <p:nvPr/>
        </p:nvSpPr>
        <p:spPr bwMode="auto">
          <a:xfrm>
            <a:off x="1147763" y="4921250"/>
            <a:ext cx="41275" cy="22225"/>
          </a:xfrm>
          <a:custGeom>
            <a:avLst/>
            <a:gdLst>
              <a:gd name="T0" fmla="*/ 0 w 40640"/>
              <a:gd name="T1" fmla="*/ 22382 h 22860"/>
              <a:gd name="T2" fmla="*/ 40272 w 40640"/>
              <a:gd name="T3" fmla="*/ 0 h 228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0640" h="22860">
                <a:moveTo>
                  <a:pt x="0" y="22382"/>
                </a:moveTo>
                <a:lnTo>
                  <a:pt x="40272" y="0"/>
                </a:lnTo>
              </a:path>
            </a:pathLst>
          </a:custGeom>
          <a:noFill/>
          <a:ln w="12862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7598" name="object 15">
            <a:extLst>
              <a:ext uri="{FF2B5EF4-FFF2-40B4-BE49-F238E27FC236}">
                <a16:creationId xmlns:a16="http://schemas.microsoft.com/office/drawing/2014/main" id="{C174BB72-2711-104E-B210-1F09938E0FAE}"/>
              </a:ext>
            </a:extLst>
          </p:cNvPr>
          <p:cNvSpPr>
            <a:spLocks/>
          </p:cNvSpPr>
          <p:nvPr/>
        </p:nvSpPr>
        <p:spPr bwMode="auto">
          <a:xfrm>
            <a:off x="1189038" y="4927600"/>
            <a:ext cx="57150" cy="103188"/>
          </a:xfrm>
          <a:custGeom>
            <a:avLst/>
            <a:gdLst>
              <a:gd name="T0" fmla="*/ 0 w 58419"/>
              <a:gd name="T1" fmla="*/ 0 h 103504"/>
              <a:gd name="T2" fmla="*/ 58320 w 58419"/>
              <a:gd name="T3" fmla="*/ 103029 h 1035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8419" h="103504">
                <a:moveTo>
                  <a:pt x="0" y="0"/>
                </a:moveTo>
                <a:lnTo>
                  <a:pt x="58320" y="103029"/>
                </a:lnTo>
              </a:path>
            </a:pathLst>
          </a:custGeom>
          <a:noFill/>
          <a:ln w="26104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7599" name="object 16">
            <a:extLst>
              <a:ext uri="{FF2B5EF4-FFF2-40B4-BE49-F238E27FC236}">
                <a16:creationId xmlns:a16="http://schemas.microsoft.com/office/drawing/2014/main" id="{E261BB05-BA4E-124D-9D12-4F5EE9E0F90E}"/>
              </a:ext>
            </a:extLst>
          </p:cNvPr>
          <p:cNvSpPr>
            <a:spLocks/>
          </p:cNvSpPr>
          <p:nvPr/>
        </p:nvSpPr>
        <p:spPr bwMode="auto">
          <a:xfrm>
            <a:off x="1252538" y="4722813"/>
            <a:ext cx="77787" cy="307975"/>
          </a:xfrm>
          <a:custGeom>
            <a:avLst/>
            <a:gdLst>
              <a:gd name="T0" fmla="*/ 0 w 77469"/>
              <a:gd name="T1" fmla="*/ 308267 h 308610"/>
              <a:gd name="T2" fmla="*/ 77224 w 77469"/>
              <a:gd name="T3" fmla="*/ 0 h 3086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7469" h="308610">
                <a:moveTo>
                  <a:pt x="0" y="308267"/>
                </a:moveTo>
                <a:lnTo>
                  <a:pt x="77224" y="0"/>
                </a:lnTo>
              </a:path>
            </a:pathLst>
          </a:custGeom>
          <a:noFill/>
          <a:ln w="13119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7600" name="object 17">
            <a:extLst>
              <a:ext uri="{FF2B5EF4-FFF2-40B4-BE49-F238E27FC236}">
                <a16:creationId xmlns:a16="http://schemas.microsoft.com/office/drawing/2014/main" id="{9B90EDE7-BE7C-4340-A0A5-1F09FA370275}"/>
              </a:ext>
            </a:extLst>
          </p:cNvPr>
          <p:cNvSpPr>
            <a:spLocks/>
          </p:cNvSpPr>
          <p:nvPr/>
        </p:nvSpPr>
        <p:spPr bwMode="auto">
          <a:xfrm>
            <a:off x="1330325" y="4722813"/>
            <a:ext cx="722313" cy="0"/>
          </a:xfrm>
          <a:custGeom>
            <a:avLst/>
            <a:gdLst>
              <a:gd name="T0" fmla="*/ 0 w 721360"/>
              <a:gd name="T1" fmla="*/ 721316 w 72136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21360">
                <a:moveTo>
                  <a:pt x="0" y="0"/>
                </a:moveTo>
                <a:lnTo>
                  <a:pt x="721316" y="0"/>
                </a:lnTo>
              </a:path>
            </a:pathLst>
          </a:custGeom>
          <a:noFill/>
          <a:ln w="1277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A87C394B-34E3-A648-837A-4D26593B54C6}"/>
              </a:ext>
            </a:extLst>
          </p:cNvPr>
          <p:cNvSpPr txBox="1"/>
          <p:nvPr/>
        </p:nvSpPr>
        <p:spPr>
          <a:xfrm>
            <a:off x="1425575" y="4240213"/>
            <a:ext cx="184150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spc="4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8D138C76-EFB8-E644-8A96-96F79D49113E}"/>
              </a:ext>
            </a:extLst>
          </p:cNvPr>
          <p:cNvSpPr txBox="1"/>
          <p:nvPr/>
        </p:nvSpPr>
        <p:spPr>
          <a:xfrm>
            <a:off x="628650" y="2489200"/>
            <a:ext cx="498475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spc="40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9A5BA58-84A7-F146-8605-FA946504773C}"/>
              </a:ext>
            </a:extLst>
          </p:cNvPr>
          <p:cNvSpPr txBox="1"/>
          <p:nvPr/>
        </p:nvSpPr>
        <p:spPr>
          <a:xfrm>
            <a:off x="649288" y="4602163"/>
            <a:ext cx="1417637" cy="946150"/>
          </a:xfrm>
          <a:prstGeom prst="rect">
            <a:avLst/>
          </a:prstGeom>
        </p:spPr>
        <p:txBody>
          <a:bodyPr lIns="0" tIns="106680" rIns="0" bIns="0">
            <a:spAutoFit/>
          </a:bodyPr>
          <a:lstStyle/>
          <a:p>
            <a:pPr marL="12700" eaLnBrk="1" fontAlgn="auto" hangingPunct="1">
              <a:spcBef>
                <a:spcPts val="840"/>
              </a:spcBef>
              <a:spcAft>
                <a:spcPts val="0"/>
              </a:spcAft>
              <a:tabLst>
                <a:tab pos="694690" algn="l"/>
              </a:tabLst>
              <a:defRPr/>
            </a:pPr>
            <a:r>
              <a:rPr sz="2400" i="1" spc="35" dirty="0">
                <a:latin typeface="Times New Roman"/>
                <a:cs typeface="Times New Roman"/>
              </a:rPr>
              <a:t>x</a:t>
            </a:r>
            <a:r>
              <a:rPr sz="2400" i="1" spc="6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dirty="0">
                <a:latin typeface="Symbol"/>
                <a:cs typeface="Symbol"/>
              </a:rPr>
              <a:t>	</a:t>
            </a:r>
            <a:r>
              <a:rPr sz="2400" spc="35" dirty="0">
                <a:latin typeface="Times New Roman"/>
                <a:cs typeface="Times New Roman"/>
              </a:rPr>
              <a:t>33.33</a:t>
            </a:r>
            <a:endParaRPr sz="240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740"/>
              </a:spcBef>
              <a:spcAft>
                <a:spcPts val="0"/>
              </a:spcAft>
              <a:defRPr/>
            </a:pPr>
            <a:r>
              <a:rPr sz="2400" i="1" spc="35" dirty="0">
                <a:latin typeface="Times New Roman"/>
                <a:cs typeface="Times New Roman"/>
              </a:rPr>
              <a:t>x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spc="-100" dirty="0">
                <a:latin typeface="Symbol"/>
                <a:cs typeface="Symbol"/>
              </a:rPr>
              <a:t> </a:t>
            </a:r>
            <a:r>
              <a:rPr sz="2400" spc="35" dirty="0">
                <a:latin typeface="Times New Roman"/>
                <a:cs typeface="Times New Roman"/>
              </a:rPr>
              <a:t>5.7735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5518D404-D5DD-9A42-967D-92CA7EA616CD}"/>
              </a:ext>
            </a:extLst>
          </p:cNvPr>
          <p:cNvSpPr txBox="1"/>
          <p:nvPr/>
        </p:nvSpPr>
        <p:spPr>
          <a:xfrm>
            <a:off x="649288" y="4002088"/>
            <a:ext cx="2130425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i="1" spc="100" dirty="0">
                <a:latin typeface="Times New Roman"/>
                <a:cs typeface="Times New Roman"/>
              </a:rPr>
              <a:t>x</a:t>
            </a:r>
            <a:r>
              <a:rPr sz="2100" spc="150" baseline="43650" dirty="0">
                <a:latin typeface="Times New Roman"/>
                <a:cs typeface="Times New Roman"/>
              </a:rPr>
              <a:t>2 </a:t>
            </a:r>
            <a:r>
              <a:rPr sz="2400" spc="45" dirty="0">
                <a:latin typeface="Symbol"/>
                <a:cs typeface="Symbol"/>
              </a:rPr>
              <a:t>= </a:t>
            </a:r>
            <a:r>
              <a:rPr sz="3600" spc="60" baseline="34722" dirty="0">
                <a:latin typeface="Times New Roman"/>
                <a:cs typeface="Times New Roman"/>
              </a:rPr>
              <a:t>100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spc="-140" dirty="0">
                <a:latin typeface="Symbol"/>
                <a:cs typeface="Symbol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33,33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E18E5BB-A69B-3040-BB94-0AECA82B1C34}"/>
              </a:ext>
            </a:extLst>
          </p:cNvPr>
          <p:cNvSpPr txBox="1"/>
          <p:nvPr/>
        </p:nvSpPr>
        <p:spPr>
          <a:xfrm>
            <a:off x="601663" y="3349625"/>
            <a:ext cx="1704975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spc="40" dirty="0">
                <a:latin typeface="Times New Roman"/>
                <a:cs typeface="Times New Roman"/>
              </a:rPr>
              <a:t>100 </a:t>
            </a:r>
            <a:r>
              <a:rPr sz="2400" spc="45" dirty="0">
                <a:latin typeface="Symbol"/>
                <a:cs typeface="Symbol"/>
              </a:rPr>
              <a:t>- </a:t>
            </a:r>
            <a:r>
              <a:rPr sz="2400" spc="100" dirty="0">
                <a:latin typeface="Times New Roman"/>
                <a:cs typeface="Times New Roman"/>
              </a:rPr>
              <a:t>3</a:t>
            </a:r>
            <a:r>
              <a:rPr sz="2400" i="1" spc="100" dirty="0">
                <a:latin typeface="Times New Roman"/>
                <a:cs typeface="Times New Roman"/>
              </a:rPr>
              <a:t>x</a:t>
            </a:r>
            <a:r>
              <a:rPr sz="2100" spc="150" baseline="43650" dirty="0">
                <a:latin typeface="Times New Roman"/>
                <a:cs typeface="Times New Roman"/>
              </a:rPr>
              <a:t>2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spc="-180" dirty="0">
                <a:latin typeface="Symbol"/>
                <a:cs typeface="Symbol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1950742B-5755-2A49-8E3E-837CC88F5C97}"/>
              </a:ext>
            </a:extLst>
          </p:cNvPr>
          <p:cNvSpPr txBox="1"/>
          <p:nvPr/>
        </p:nvSpPr>
        <p:spPr>
          <a:xfrm>
            <a:off x="1181100" y="2681288"/>
            <a:ext cx="2428875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spc="45" dirty="0">
                <a:latin typeface="Symbol"/>
                <a:cs typeface="Symbol"/>
              </a:rPr>
              <a:t>+</a:t>
            </a:r>
            <a:r>
              <a:rPr sz="2400" spc="-125" dirty="0">
                <a:latin typeface="Symbol"/>
                <a:cs typeface="Symbol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27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Symbol"/>
                <a:cs typeface="Symbol"/>
              </a:rPr>
              <a:t>+</a:t>
            </a:r>
            <a:r>
              <a:rPr sz="2400" spc="-155" dirty="0">
                <a:latin typeface="Symbol"/>
                <a:cs typeface="Symbol"/>
              </a:rPr>
              <a:t> </a:t>
            </a:r>
            <a:r>
              <a:rPr sz="2400" spc="65" dirty="0">
                <a:latin typeface="Times New Roman"/>
                <a:cs typeface="Times New Roman"/>
              </a:rPr>
              <a:t>3</a:t>
            </a:r>
            <a:r>
              <a:rPr sz="2400" i="1" spc="65" dirty="0">
                <a:latin typeface="Times New Roman"/>
                <a:cs typeface="Times New Roman"/>
              </a:rPr>
              <a:t>x</a:t>
            </a:r>
            <a:r>
              <a:rPr sz="2400" i="1" spc="50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spc="-25" dirty="0">
                <a:latin typeface="Symbol"/>
                <a:cs typeface="Symbol"/>
              </a:rPr>
              <a:t> </a:t>
            </a:r>
            <a:r>
              <a:rPr sz="2400" spc="40" dirty="0">
                <a:latin typeface="Times New Roman"/>
                <a:cs typeface="Times New Roman"/>
              </a:rPr>
              <a:t>27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45" dirty="0">
                <a:latin typeface="Symbol"/>
                <a:cs typeface="Symbol"/>
              </a:rPr>
              <a:t>+</a:t>
            </a:r>
            <a:r>
              <a:rPr sz="2400" spc="-155" dirty="0">
                <a:latin typeface="Symbol"/>
                <a:cs typeface="Symbol"/>
              </a:rPr>
              <a:t> </a:t>
            </a:r>
            <a:r>
              <a:rPr sz="2400" spc="114" dirty="0">
                <a:latin typeface="Times New Roman"/>
                <a:cs typeface="Times New Roman"/>
              </a:rPr>
              <a:t>6</a:t>
            </a:r>
            <a:r>
              <a:rPr sz="2400" i="1" spc="114" dirty="0"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65CBE971-7F5A-E14D-A97E-4F9640EA4E13}"/>
              </a:ext>
            </a:extLst>
          </p:cNvPr>
          <p:cNvSpPr txBox="1"/>
          <p:nvPr/>
        </p:nvSpPr>
        <p:spPr>
          <a:xfrm>
            <a:off x="811213" y="2919413"/>
            <a:ext cx="165100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i="1" spc="35" dirty="0"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2751F576-C502-8645-A6DA-19DC9AE036B6}"/>
              </a:ext>
            </a:extLst>
          </p:cNvPr>
          <p:cNvSpPr txBox="1"/>
          <p:nvPr/>
        </p:nvSpPr>
        <p:spPr>
          <a:xfrm>
            <a:off x="657225" y="2028825"/>
            <a:ext cx="1255713" cy="393700"/>
          </a:xfrm>
          <a:prstGeom prst="rect">
            <a:avLst/>
          </a:prstGeom>
        </p:spPr>
        <p:txBody>
          <a:bodyPr lIns="0" tIns="14605" rIns="0" bIns="0">
            <a:spAutoFit/>
          </a:bodyPr>
          <a:lstStyle/>
          <a:p>
            <a:pPr marL="12700" eaLnBrk="1" fontAlgn="auto" hangingPunct="1">
              <a:spcBef>
                <a:spcPts val="115"/>
              </a:spcBef>
              <a:spcAft>
                <a:spcPts val="0"/>
              </a:spcAft>
              <a:defRPr/>
            </a:pPr>
            <a:r>
              <a:rPr sz="2400" i="1" spc="50" dirty="0">
                <a:latin typeface="Times New Roman"/>
                <a:cs typeface="Times New Roman"/>
              </a:rPr>
              <a:t>AC </a:t>
            </a:r>
            <a:r>
              <a:rPr sz="2400" spc="45" dirty="0">
                <a:latin typeface="Symbol"/>
                <a:cs typeface="Symbol"/>
              </a:rPr>
              <a:t>=</a:t>
            </a:r>
            <a:r>
              <a:rPr sz="2400" spc="85" dirty="0">
                <a:latin typeface="Symbol"/>
                <a:cs typeface="Symbol"/>
              </a:rPr>
              <a:t> </a:t>
            </a:r>
            <a:r>
              <a:rPr sz="2400" i="1" spc="60" dirty="0">
                <a:latin typeface="Times New Roman"/>
                <a:cs typeface="Times New Roman"/>
              </a:rPr>
              <a:t>MC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6D2761A4-2713-7E41-B17A-7C013453872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 vert="horz" tIns="108585" rtlCol="0"/>
          <a:lstStyle/>
          <a:p>
            <a:pPr marL="1085215" eaLnBrk="1" fontAlgn="auto" hangingPunct="1">
              <a:spcBef>
                <a:spcPts val="855"/>
              </a:spcBef>
              <a:spcAft>
                <a:spcPts val="0"/>
              </a:spcAft>
              <a:defRPr/>
            </a:pPr>
            <a:r>
              <a:rPr i="1" spc="-5" dirty="0"/>
              <a:t>MC </a:t>
            </a:r>
            <a:r>
              <a:rPr spc="-5" dirty="0">
                <a:latin typeface="Symbol"/>
                <a:cs typeface="Symbol"/>
              </a:rPr>
              <a:t>= </a:t>
            </a:r>
            <a:r>
              <a:rPr spc="-5" dirty="0"/>
              <a:t>27 </a:t>
            </a:r>
            <a:r>
              <a:rPr spc="-5" dirty="0">
                <a:latin typeface="Symbol"/>
                <a:cs typeface="Symbol"/>
              </a:rPr>
              <a:t>+</a:t>
            </a:r>
            <a:r>
              <a:rPr spc="-254" dirty="0">
                <a:latin typeface="Symbol"/>
                <a:cs typeface="Symbol"/>
              </a:rPr>
              <a:t> </a:t>
            </a:r>
            <a:r>
              <a:rPr spc="-30" dirty="0"/>
              <a:t>6(5,7735)</a:t>
            </a:r>
          </a:p>
          <a:p>
            <a:pPr marL="1085215" eaLnBrk="1" fontAlgn="auto" hangingPunct="1">
              <a:spcBef>
                <a:spcPts val="760"/>
              </a:spcBef>
              <a:spcAft>
                <a:spcPts val="0"/>
              </a:spcAft>
              <a:defRPr/>
            </a:pPr>
            <a:r>
              <a:rPr i="1" spc="-5" dirty="0"/>
              <a:t>MC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50" dirty="0">
                <a:latin typeface="Symbol"/>
                <a:cs typeface="Symbol"/>
              </a:rPr>
              <a:t> </a:t>
            </a:r>
            <a:r>
              <a:rPr spc="-55" dirty="0"/>
              <a:t>61,64</a:t>
            </a:r>
          </a:p>
          <a:p>
            <a:pPr marL="1085215" eaLnBrk="1" fontAlgn="auto" hangingPunct="1">
              <a:spcBef>
                <a:spcPts val="755"/>
              </a:spcBef>
              <a:spcAft>
                <a:spcPts val="0"/>
              </a:spcAft>
              <a:defRPr/>
            </a:pPr>
            <a:r>
              <a:rPr i="1" spc="-5" dirty="0"/>
              <a:t>P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40" dirty="0">
                <a:latin typeface="Symbol"/>
                <a:cs typeface="Symbol"/>
              </a:rPr>
              <a:t> </a:t>
            </a:r>
            <a:r>
              <a:rPr spc="-55" dirty="0"/>
              <a:t>61,64</a:t>
            </a:r>
          </a:p>
          <a:p>
            <a:pPr marL="13335" eaLnBrk="1" fontAlgn="auto" hangingPunct="1">
              <a:spcBef>
                <a:spcPts val="1655"/>
              </a:spcBef>
              <a:spcAft>
                <a:spcPts val="0"/>
              </a:spcAft>
              <a:defRPr/>
            </a:pPr>
            <a:r>
              <a:rPr spc="-5" dirty="0"/>
              <a:t>Pr</a:t>
            </a:r>
            <a:r>
              <a:rPr spc="-285" dirty="0"/>
              <a:t> </a:t>
            </a:r>
            <a:r>
              <a:rPr i="1" spc="-5" dirty="0"/>
              <a:t>ofit</a:t>
            </a:r>
            <a:r>
              <a:rPr i="1" spc="70" dirty="0"/>
              <a:t>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130" dirty="0">
                <a:latin typeface="Symbol"/>
                <a:cs typeface="Symbol"/>
              </a:rPr>
              <a:t> </a:t>
            </a:r>
            <a:r>
              <a:rPr i="1" spc="-5" dirty="0"/>
              <a:t>TR</a:t>
            </a:r>
            <a:r>
              <a:rPr i="1" spc="-135" dirty="0"/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260" dirty="0">
                <a:latin typeface="Symbol"/>
                <a:cs typeface="Symbol"/>
              </a:rPr>
              <a:t> </a:t>
            </a:r>
            <a:r>
              <a:rPr i="1" spc="-5" dirty="0"/>
              <a:t>TC</a:t>
            </a:r>
          </a:p>
          <a:p>
            <a:pPr marL="13335" eaLnBrk="1" fontAlgn="auto" hangingPunct="1">
              <a:spcBef>
                <a:spcPts val="1080"/>
              </a:spcBef>
              <a:spcAft>
                <a:spcPts val="0"/>
              </a:spcAft>
              <a:defRPr/>
            </a:pPr>
            <a:r>
              <a:rPr spc="-5" dirty="0"/>
              <a:t>Pr</a:t>
            </a:r>
            <a:r>
              <a:rPr spc="-285" dirty="0"/>
              <a:t> </a:t>
            </a:r>
            <a:r>
              <a:rPr i="1" spc="-5" dirty="0"/>
              <a:t>ofit</a:t>
            </a:r>
            <a:r>
              <a:rPr i="1" spc="70" dirty="0"/>
              <a:t>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65" dirty="0">
                <a:latin typeface="Symbol"/>
                <a:cs typeface="Symbol"/>
              </a:rPr>
              <a:t> </a:t>
            </a:r>
            <a:r>
              <a:rPr spc="-15" dirty="0"/>
              <a:t>61,64</a:t>
            </a:r>
            <a:r>
              <a:rPr i="1" spc="-15" dirty="0"/>
              <a:t>x</a:t>
            </a:r>
            <a:r>
              <a:rPr i="1" spc="-95" dirty="0"/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200" dirty="0">
                <a:latin typeface="Symbol"/>
                <a:cs typeface="Symbol"/>
              </a:rPr>
              <a:t> </a:t>
            </a:r>
            <a:r>
              <a:rPr spc="-45" dirty="0"/>
              <a:t>(100</a:t>
            </a:r>
            <a:r>
              <a:rPr spc="-204" dirty="0"/>
              <a:t> </a:t>
            </a:r>
            <a:r>
              <a:rPr spc="-5" dirty="0">
                <a:latin typeface="Symbol"/>
                <a:cs typeface="Symbol"/>
              </a:rPr>
              <a:t>+</a:t>
            </a:r>
            <a:r>
              <a:rPr spc="-140" dirty="0">
                <a:latin typeface="Symbol"/>
                <a:cs typeface="Symbol"/>
              </a:rPr>
              <a:t> </a:t>
            </a:r>
            <a:r>
              <a:rPr spc="60" dirty="0"/>
              <a:t>27</a:t>
            </a:r>
            <a:r>
              <a:rPr i="1" spc="60" dirty="0"/>
              <a:t>x</a:t>
            </a:r>
            <a:r>
              <a:rPr i="1" spc="-100" dirty="0"/>
              <a:t> </a:t>
            </a:r>
            <a:r>
              <a:rPr spc="-5" dirty="0">
                <a:latin typeface="Symbol"/>
                <a:cs typeface="Symbol"/>
              </a:rPr>
              <a:t>+</a:t>
            </a:r>
            <a:r>
              <a:rPr spc="-165" dirty="0">
                <a:latin typeface="Symbol"/>
                <a:cs typeface="Symbol"/>
              </a:rPr>
              <a:t> </a:t>
            </a:r>
            <a:r>
              <a:rPr spc="70" dirty="0"/>
              <a:t>3</a:t>
            </a:r>
            <a:r>
              <a:rPr i="1" spc="70" dirty="0"/>
              <a:t>x</a:t>
            </a:r>
            <a:r>
              <a:rPr sz="2175" spc="104" baseline="44061" dirty="0"/>
              <a:t>2</a:t>
            </a:r>
            <a:r>
              <a:rPr sz="2175" spc="-142" baseline="44061" dirty="0"/>
              <a:t> </a:t>
            </a:r>
            <a:r>
              <a:rPr spc="-5" dirty="0"/>
              <a:t>)</a:t>
            </a:r>
            <a:endParaRPr/>
          </a:p>
          <a:p>
            <a:pPr marL="12700" eaLnBrk="1" fontAlgn="auto" hangingPunct="1">
              <a:spcBef>
                <a:spcPts val="1080"/>
              </a:spcBef>
              <a:spcAft>
                <a:spcPts val="0"/>
              </a:spcAft>
              <a:defRPr/>
            </a:pPr>
            <a:r>
              <a:rPr spc="-5" dirty="0"/>
              <a:t>Pr</a:t>
            </a:r>
            <a:r>
              <a:rPr spc="-280" dirty="0"/>
              <a:t> </a:t>
            </a:r>
            <a:r>
              <a:rPr i="1" spc="-5" dirty="0"/>
              <a:t>ofit</a:t>
            </a:r>
            <a:r>
              <a:rPr i="1" spc="65" dirty="0"/>
              <a:t>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10" dirty="0">
                <a:latin typeface="Symbol"/>
                <a:cs typeface="Symbol"/>
              </a:rPr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5" dirty="0"/>
              <a:t>100</a:t>
            </a:r>
            <a:r>
              <a:rPr spc="-204" dirty="0"/>
              <a:t> </a:t>
            </a:r>
            <a:r>
              <a:rPr spc="-5" dirty="0">
                <a:latin typeface="Symbol"/>
                <a:cs typeface="Symbol"/>
              </a:rPr>
              <a:t>+</a:t>
            </a:r>
            <a:r>
              <a:rPr spc="-165" dirty="0">
                <a:latin typeface="Symbol"/>
                <a:cs typeface="Symbol"/>
              </a:rPr>
              <a:t> </a:t>
            </a:r>
            <a:r>
              <a:rPr spc="15" dirty="0"/>
              <a:t>34,64</a:t>
            </a:r>
            <a:r>
              <a:rPr i="1" spc="15" dirty="0"/>
              <a:t>x</a:t>
            </a:r>
            <a:r>
              <a:rPr i="1" spc="-100" dirty="0"/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190" dirty="0">
                <a:latin typeface="Symbol"/>
                <a:cs typeface="Symbol"/>
              </a:rPr>
              <a:t> </a:t>
            </a:r>
            <a:r>
              <a:rPr spc="70" dirty="0"/>
              <a:t>3</a:t>
            </a:r>
            <a:r>
              <a:rPr i="1" spc="70" dirty="0"/>
              <a:t>x</a:t>
            </a:r>
            <a:r>
              <a:rPr sz="2175" spc="104" baseline="44061" dirty="0"/>
              <a:t>2</a:t>
            </a:r>
            <a:endParaRPr sz="2175" baseline="44061"/>
          </a:p>
          <a:p>
            <a:pPr marL="12700" eaLnBrk="1" fontAlgn="auto" hangingPunct="1">
              <a:spcBef>
                <a:spcPts val="1085"/>
              </a:spcBef>
              <a:spcAft>
                <a:spcPts val="0"/>
              </a:spcAft>
              <a:defRPr/>
            </a:pPr>
            <a:r>
              <a:rPr spc="-5" dirty="0"/>
              <a:t>Pr</a:t>
            </a:r>
            <a:r>
              <a:rPr spc="-280" dirty="0"/>
              <a:t> </a:t>
            </a:r>
            <a:r>
              <a:rPr i="1" spc="-5" dirty="0"/>
              <a:t>ofit</a:t>
            </a:r>
            <a:r>
              <a:rPr i="1" spc="65" dirty="0"/>
              <a:t>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10" dirty="0">
                <a:latin typeface="Symbol"/>
                <a:cs typeface="Symbol"/>
              </a:rPr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5" dirty="0"/>
              <a:t>100</a:t>
            </a:r>
            <a:r>
              <a:rPr spc="-204" dirty="0"/>
              <a:t> </a:t>
            </a:r>
            <a:r>
              <a:rPr spc="-5" dirty="0">
                <a:latin typeface="Symbol"/>
                <a:cs typeface="Symbol"/>
              </a:rPr>
              <a:t>+</a:t>
            </a:r>
            <a:r>
              <a:rPr spc="-170" dirty="0">
                <a:latin typeface="Symbol"/>
                <a:cs typeface="Symbol"/>
              </a:rPr>
              <a:t> </a:t>
            </a:r>
            <a:r>
              <a:rPr spc="-20" dirty="0"/>
              <a:t>34,64(5,77)</a:t>
            </a:r>
            <a:r>
              <a:rPr spc="-165" dirty="0"/>
              <a:t> </a:t>
            </a:r>
            <a:r>
              <a:rPr spc="-5" dirty="0">
                <a:latin typeface="Symbol"/>
                <a:cs typeface="Symbol"/>
              </a:rPr>
              <a:t>-</a:t>
            </a:r>
            <a:r>
              <a:rPr spc="-190" dirty="0">
                <a:latin typeface="Symbol"/>
                <a:cs typeface="Symbol"/>
              </a:rPr>
              <a:t> </a:t>
            </a:r>
            <a:r>
              <a:rPr spc="-20" dirty="0"/>
              <a:t>3(5,77)</a:t>
            </a:r>
            <a:r>
              <a:rPr sz="2175" spc="-30" baseline="44061" dirty="0"/>
              <a:t>2</a:t>
            </a:r>
            <a:endParaRPr sz="2175" baseline="44061">
              <a:latin typeface="Symbol"/>
              <a:cs typeface="Symbol"/>
            </a:endParaRPr>
          </a:p>
          <a:p>
            <a:pPr marL="12700" eaLnBrk="1" fontAlgn="auto" hangingPunct="1">
              <a:spcBef>
                <a:spcPts val="755"/>
              </a:spcBef>
              <a:spcAft>
                <a:spcPts val="0"/>
              </a:spcAft>
              <a:defRPr/>
            </a:pPr>
            <a:r>
              <a:rPr spc="-5" dirty="0"/>
              <a:t>Pr </a:t>
            </a:r>
            <a:r>
              <a:rPr i="1" spc="-5" dirty="0"/>
              <a:t>ofit </a:t>
            </a:r>
            <a:r>
              <a:rPr spc="-5" dirty="0">
                <a:latin typeface="Symbol"/>
                <a:cs typeface="Symbol"/>
              </a:rPr>
              <a:t>=</a:t>
            </a:r>
            <a:r>
              <a:rPr spc="-265" dirty="0">
                <a:latin typeface="Symbol"/>
                <a:cs typeface="Symbol"/>
              </a:rPr>
              <a:t> </a:t>
            </a:r>
            <a:r>
              <a:rPr spc="-5" dirty="0"/>
              <a:t>0</a:t>
            </a: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1B07DEA2-6768-7543-AD57-F8003835A0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0925" y="1793875"/>
            <a:ext cx="1373188" cy="412750"/>
          </a:xfrm>
        </p:spPr>
        <p:txBody>
          <a:bodyPr tIns="12065" rtlCol="0"/>
          <a:lstStyle/>
          <a:p>
            <a:pPr marL="12700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sz="2550" spc="-5" dirty="0"/>
              <a:t>x </a:t>
            </a:r>
            <a:r>
              <a:rPr sz="2550" i="0" spc="-5" dirty="0">
                <a:latin typeface="Symbol"/>
                <a:cs typeface="Symbol"/>
              </a:rPr>
              <a:t>=</a:t>
            </a:r>
            <a:r>
              <a:rPr sz="2550" i="0" spc="-125" dirty="0">
                <a:latin typeface="Symbol"/>
                <a:cs typeface="Symbol"/>
              </a:rPr>
              <a:t> </a:t>
            </a:r>
            <a:r>
              <a:rPr sz="2550" i="0" spc="-30" dirty="0"/>
              <a:t>5,7735</a:t>
            </a:r>
            <a:endParaRPr sz="255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object 2">
            <a:extLst>
              <a:ext uri="{FF2B5EF4-FFF2-40B4-BE49-F238E27FC236}">
                <a16:creationId xmlns:a16="http://schemas.microsoft.com/office/drawing/2014/main" id="{50C6237E-0768-2044-8766-D432B720F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2938"/>
            <a:ext cx="9144000" cy="62150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E828EB7-F36F-E94E-912B-EC82687756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36750" y="163513"/>
            <a:ext cx="5194300" cy="392112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i="0" spc="-55" dirty="0">
                <a:latin typeface="Arial"/>
                <a:cs typeface="Arial"/>
              </a:rPr>
              <a:t>Tačke </a:t>
            </a:r>
            <a:r>
              <a:rPr sz="2400" i="0" dirty="0">
                <a:latin typeface="Arial"/>
                <a:cs typeface="Arial"/>
              </a:rPr>
              <a:t>B – </a:t>
            </a:r>
            <a:r>
              <a:rPr sz="2400" i="0" spc="-5" dirty="0">
                <a:latin typeface="Arial"/>
                <a:cs typeface="Arial"/>
              </a:rPr>
              <a:t>Nultni profit </a:t>
            </a:r>
            <a:r>
              <a:rPr sz="2400" i="0" dirty="0">
                <a:latin typeface="Arial"/>
                <a:cs typeface="Arial"/>
              </a:rPr>
              <a:t>– </a:t>
            </a:r>
            <a:r>
              <a:rPr sz="2400" i="0" spc="-5" dirty="0">
                <a:latin typeface="Arial"/>
                <a:cs typeface="Arial"/>
              </a:rPr>
              <a:t>grafički</a:t>
            </a:r>
            <a:r>
              <a:rPr sz="2400" i="0" spc="30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prikaz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784382D3-00AD-0B41-92B5-56BBB99D8F17}"/>
              </a:ext>
            </a:extLst>
          </p:cNvPr>
          <p:cNvGraphicFramePr>
            <a:graphicFrameLocks noGrp="1"/>
          </p:cNvGraphicFramePr>
          <p:nvPr/>
        </p:nvGraphicFramePr>
        <p:xfrm>
          <a:off x="1422400" y="993775"/>
          <a:ext cx="6070600" cy="5675313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389543911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4262444087"/>
                    </a:ext>
                  </a:extLst>
                </a:gridCol>
                <a:gridCol w="1258888">
                  <a:extLst>
                    <a:ext uri="{9D8B030D-6E8A-4147-A177-3AD203B41FA5}">
                      <a16:colId xmlns:a16="http://schemas.microsoft.com/office/drawing/2014/main" val="3621358481"/>
                    </a:ext>
                  </a:extLst>
                </a:gridCol>
                <a:gridCol w="1411287">
                  <a:extLst>
                    <a:ext uri="{9D8B030D-6E8A-4147-A177-3AD203B41FA5}">
                      <a16:colId xmlns:a16="http://schemas.microsoft.com/office/drawing/2014/main" val="2334146922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691100364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AC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MC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Profit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6266607"/>
                  </a:ext>
                </a:extLst>
              </a:tr>
              <a:tr h="315913">
                <a:tc>
                  <a:txBody>
                    <a:bodyPr/>
                    <a:lstStyle>
                      <a:lvl1pPr marL="1047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04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483671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-68,3600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537274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83,0000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39,0000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-42,7200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997371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69,3333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-23,0800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551303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-9,4400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220859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-1,8000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160316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61,6667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-0,1600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405903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62,2857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-4,5200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884789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63,5000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75,0000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-14,8800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809388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65,1111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-31,2400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33796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-53,6000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735195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69,0909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93,0000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-81,9600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491335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71,3333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99,0000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-116,3200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157181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73,6923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105,0000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-156,6800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250983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76,1429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111,0000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-203,0400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859552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78,6667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117,0000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-255,4000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969119"/>
                  </a:ext>
                </a:extLst>
              </a:tr>
              <a:tr h="315913"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61,6400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81,2500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44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44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123,0000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-313,7600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910040"/>
                  </a:ext>
                </a:extLst>
              </a:tr>
            </a:tbl>
          </a:graphicData>
        </a:graphic>
      </p:graphicFrame>
      <p:sp>
        <p:nvSpPr>
          <p:cNvPr id="69749" name="object 3">
            <a:extLst>
              <a:ext uri="{FF2B5EF4-FFF2-40B4-BE49-F238E27FC236}">
                <a16:creationId xmlns:a16="http://schemas.microsoft.com/office/drawing/2014/main" id="{31014395-C243-3F48-86EA-E22F54CC4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222250"/>
            <a:ext cx="700087" cy="6826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0" name="object 4">
            <a:extLst>
              <a:ext uri="{FF2B5EF4-FFF2-40B4-BE49-F238E27FC236}">
                <a16:creationId xmlns:a16="http://schemas.microsoft.com/office/drawing/2014/main" id="{EA3BFAD6-8388-184D-A28E-5A06A43A4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222250"/>
            <a:ext cx="546100" cy="6715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1" name="object 5">
            <a:extLst>
              <a:ext uri="{FF2B5EF4-FFF2-40B4-BE49-F238E27FC236}">
                <a16:creationId xmlns:a16="http://schemas.microsoft.com/office/drawing/2014/main" id="{35DFDD15-746B-4641-9878-7D6E21BF6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8" y="222250"/>
            <a:ext cx="1052512" cy="6826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2" name="object 6">
            <a:extLst>
              <a:ext uri="{FF2B5EF4-FFF2-40B4-BE49-F238E27FC236}">
                <a16:creationId xmlns:a16="http://schemas.microsoft.com/office/drawing/2014/main" id="{E98F19A6-1503-D846-AC7A-01586F553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0" y="222250"/>
            <a:ext cx="558800" cy="682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3" name="object 7">
            <a:extLst>
              <a:ext uri="{FF2B5EF4-FFF2-40B4-BE49-F238E27FC236}">
                <a16:creationId xmlns:a16="http://schemas.microsoft.com/office/drawing/2014/main" id="{4D8EB19C-CEA3-4343-B85D-7079515E0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0" y="222250"/>
            <a:ext cx="1882775" cy="6826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4" name="object 8">
            <a:extLst>
              <a:ext uri="{FF2B5EF4-FFF2-40B4-BE49-F238E27FC236}">
                <a16:creationId xmlns:a16="http://schemas.microsoft.com/office/drawing/2014/main" id="{64027D81-BA17-A94C-8913-5F064F9E4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0713" y="222250"/>
            <a:ext cx="557212" cy="682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55" name="object 9">
            <a:extLst>
              <a:ext uri="{FF2B5EF4-FFF2-40B4-BE49-F238E27FC236}">
                <a16:creationId xmlns:a16="http://schemas.microsoft.com/office/drawing/2014/main" id="{0C6A9C26-77D1-B14E-81B2-690A1AD6C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25" y="222250"/>
            <a:ext cx="2397125" cy="6826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00B04919-3377-F745-9F1C-56DC194A94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575" y="295275"/>
            <a:ext cx="5083175" cy="39052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altLang="en-US" sz="2400" b="1" i="0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 B – Nulti profit – tabelarni prikaz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7DECC0D-BB88-1141-8BA6-F8B0D6F971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3688" y="377825"/>
            <a:ext cx="8123237" cy="452438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800" i="0" spc="-65" dirty="0">
                <a:latin typeface="Arial"/>
                <a:cs typeface="Arial"/>
              </a:rPr>
              <a:t>Tačka </a:t>
            </a:r>
            <a:r>
              <a:rPr sz="2800" i="0" dirty="0">
                <a:latin typeface="Arial"/>
                <a:cs typeface="Arial"/>
              </a:rPr>
              <a:t>C - zatvaranje preduzeća - matematiči</a:t>
            </a:r>
            <a:r>
              <a:rPr sz="2800" i="0" spc="65" dirty="0">
                <a:latin typeface="Arial"/>
                <a:cs typeface="Arial"/>
              </a:rPr>
              <a:t> </a:t>
            </a:r>
            <a:r>
              <a:rPr sz="2800" i="0" dirty="0">
                <a:latin typeface="Arial"/>
                <a:cs typeface="Arial"/>
              </a:rPr>
              <a:t>prikaz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7C9B40C-1962-5448-B5F6-AFEE6F65765B}"/>
              </a:ext>
            </a:extLst>
          </p:cNvPr>
          <p:cNvSpPr txBox="1"/>
          <p:nvPr/>
        </p:nvSpPr>
        <p:spPr>
          <a:xfrm>
            <a:off x="525463" y="1233488"/>
            <a:ext cx="7700962" cy="4545012"/>
          </a:xfrm>
          <a:prstGeom prst="rect">
            <a:avLst/>
          </a:prstGeom>
        </p:spPr>
        <p:txBody>
          <a:bodyPr lIns="0" tIns="9525" rIns="0" bIns="0">
            <a:spAutoFit/>
          </a:bodyPr>
          <a:lstStyle>
            <a:lvl1pPr marL="3508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1000"/>
              </a:lnSpc>
              <a:spcBef>
                <a:spcPts val="75"/>
              </a:spcBef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Ako se cijena spusti do nivoa AVC odnosno do 27 KM.  Cijena je 27 KM. Tačka preduzeće može kratkoročno  trpiti gubitak do nivoa fiksnih troškova.</a:t>
            </a:r>
          </a:p>
          <a:p>
            <a:pPr eaLnBrk="1" hangingPunct="1">
              <a:spcBef>
                <a:spcPts val="25"/>
              </a:spcBef>
            </a:pPr>
            <a:endParaRPr lang="en-US" alt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AVC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838"/>
              </a:spcBef>
            </a:pPr>
            <a:r>
              <a:rPr lang="en-US" altLang="en-US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AVC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3(0)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altLang="en-US" sz="27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25"/>
              </a:spcBef>
            </a:pP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ofit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-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100" baseline="42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-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3(0)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-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pPr eaLnBrk="1" hangingPunct="1">
              <a:spcBef>
                <a:spcPts val="713"/>
              </a:spcBef>
            </a:pP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za Q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eaLnBrk="1" hangingPunct="1">
              <a:spcBef>
                <a:spcPts val="700"/>
              </a:spcBef>
            </a:pP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Gubitak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  <a:p>
            <a:pPr eaLnBrk="1" hangingPunct="1">
              <a:spcBef>
                <a:spcPts val="713"/>
              </a:spcBef>
            </a:pP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Gubitak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TFC </a:t>
            </a:r>
            <a:r>
              <a:rPr lang="en-US" altLang="en-US" sz="24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object 2">
            <a:extLst>
              <a:ext uri="{FF2B5EF4-FFF2-40B4-BE49-F238E27FC236}">
                <a16:creationId xmlns:a16="http://schemas.microsoft.com/office/drawing/2014/main" id="{C6CDE03F-8930-1F44-981A-B956C2D8D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2938"/>
            <a:ext cx="9144000" cy="62150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DB515E0-A3A5-4841-BCC8-7746C5C624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6625" y="163513"/>
            <a:ext cx="5370513" cy="330200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000" i="0" spc="-50" dirty="0">
                <a:latin typeface="Arial"/>
                <a:cs typeface="Arial"/>
              </a:rPr>
              <a:t>Tačka </a:t>
            </a:r>
            <a:r>
              <a:rPr sz="2000" i="0" dirty="0">
                <a:latin typeface="Arial"/>
                <a:cs typeface="Arial"/>
              </a:rPr>
              <a:t>C - </a:t>
            </a:r>
            <a:r>
              <a:rPr sz="2000" i="0" spc="-5" dirty="0">
                <a:latin typeface="Arial"/>
                <a:cs typeface="Arial"/>
              </a:rPr>
              <a:t>zatvaranje preduzeća </a:t>
            </a:r>
            <a:r>
              <a:rPr sz="2000" i="0" dirty="0">
                <a:latin typeface="Arial"/>
                <a:cs typeface="Arial"/>
              </a:rPr>
              <a:t>- </a:t>
            </a:r>
            <a:r>
              <a:rPr sz="2000" i="0" spc="-5" dirty="0">
                <a:latin typeface="Arial"/>
                <a:cs typeface="Arial"/>
              </a:rPr>
              <a:t>grafički</a:t>
            </a:r>
            <a:r>
              <a:rPr sz="2000" i="0" spc="20" dirty="0">
                <a:latin typeface="Arial"/>
                <a:cs typeface="Arial"/>
              </a:rPr>
              <a:t> </a:t>
            </a:r>
            <a:r>
              <a:rPr sz="2000" i="0" spc="-5" dirty="0">
                <a:latin typeface="Arial"/>
                <a:cs typeface="Arial"/>
              </a:rPr>
              <a:t>prikaz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B597EEAB-9D32-564F-85ED-6FDED36FD1F7}"/>
              </a:ext>
            </a:extLst>
          </p:cNvPr>
          <p:cNvGraphicFramePr>
            <a:graphicFrameLocks noGrp="1"/>
          </p:cNvGraphicFramePr>
          <p:nvPr/>
        </p:nvGraphicFramePr>
        <p:xfrm>
          <a:off x="1350963" y="815975"/>
          <a:ext cx="6140450" cy="5675313"/>
        </p:xfrm>
        <a:graphic>
          <a:graphicData uri="http://schemas.openxmlformats.org/drawingml/2006/table">
            <a:tbl>
              <a:tblPr/>
              <a:tblGrid>
                <a:gridCol w="1108075">
                  <a:extLst>
                    <a:ext uri="{9D8B030D-6E8A-4147-A177-3AD203B41FA5}">
                      <a16:colId xmlns:a16="http://schemas.microsoft.com/office/drawing/2014/main" val="1214027754"/>
                    </a:ext>
                  </a:extLst>
                </a:gridCol>
                <a:gridCol w="1851025">
                  <a:extLst>
                    <a:ext uri="{9D8B030D-6E8A-4147-A177-3AD203B41FA5}">
                      <a16:colId xmlns:a16="http://schemas.microsoft.com/office/drawing/2014/main" val="2516631719"/>
                    </a:ext>
                  </a:extLst>
                </a:gridCol>
                <a:gridCol w="1387475">
                  <a:extLst>
                    <a:ext uri="{9D8B030D-6E8A-4147-A177-3AD203B41FA5}">
                      <a16:colId xmlns:a16="http://schemas.microsoft.com/office/drawing/2014/main" val="716980493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40370587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587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587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AVC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0482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5048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Gubitak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950296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841490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-103,0000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4132967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-112,0000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17847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36,0000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48108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39,0000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-148,0000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84345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42,0000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-175,0000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48519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-208,0000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904299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48,0000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-247,0000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7534486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-292,0000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020380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-343,0000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06358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-400,0000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8962789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-463,0000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36023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-532,0000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403963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-607,0000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377639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-688,0000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3165509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-775,0000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96884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75,0000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-868,0000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819010"/>
                  </a:ext>
                </a:extLst>
              </a:tr>
            </a:tbl>
          </a:graphicData>
        </a:graphic>
      </p:graphicFrame>
      <p:sp>
        <p:nvSpPr>
          <p:cNvPr id="72802" name="object 3">
            <a:extLst>
              <a:ext uri="{FF2B5EF4-FFF2-40B4-BE49-F238E27FC236}">
                <a16:creationId xmlns:a16="http://schemas.microsoft.com/office/drawing/2014/main" id="{B440F351-D5E3-BB45-869F-12D4DC654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222250"/>
            <a:ext cx="700087" cy="6826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3" name="object 4">
            <a:extLst>
              <a:ext uri="{FF2B5EF4-FFF2-40B4-BE49-F238E27FC236}">
                <a16:creationId xmlns:a16="http://schemas.microsoft.com/office/drawing/2014/main" id="{715DF184-34F8-8644-BD22-98CF9326A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222250"/>
            <a:ext cx="546100" cy="6715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4" name="object 5">
            <a:extLst>
              <a:ext uri="{FF2B5EF4-FFF2-40B4-BE49-F238E27FC236}">
                <a16:creationId xmlns:a16="http://schemas.microsoft.com/office/drawing/2014/main" id="{EA83B0BD-D361-AF4F-8159-AC9B4D88B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8" y="222250"/>
            <a:ext cx="1036637" cy="6826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5" name="object 6">
            <a:extLst>
              <a:ext uri="{FF2B5EF4-FFF2-40B4-BE49-F238E27FC236}">
                <a16:creationId xmlns:a16="http://schemas.microsoft.com/office/drawing/2014/main" id="{67F732ED-0186-5E40-B9CA-97444E81C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4463" y="222250"/>
            <a:ext cx="557212" cy="682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6" name="object 7">
            <a:extLst>
              <a:ext uri="{FF2B5EF4-FFF2-40B4-BE49-F238E27FC236}">
                <a16:creationId xmlns:a16="http://schemas.microsoft.com/office/drawing/2014/main" id="{EA0DDC3D-16B2-F04B-B578-C5E433B7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22250"/>
            <a:ext cx="703262" cy="6826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7" name="object 8">
            <a:extLst>
              <a:ext uri="{FF2B5EF4-FFF2-40B4-BE49-F238E27FC236}">
                <a16:creationId xmlns:a16="http://schemas.microsoft.com/office/drawing/2014/main" id="{600FDDC3-E9FE-4D49-ADB4-56E7FF9E2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1513" y="222250"/>
            <a:ext cx="546100" cy="67151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8" name="object 9">
            <a:extLst>
              <a:ext uri="{FF2B5EF4-FFF2-40B4-BE49-F238E27FC236}">
                <a16:creationId xmlns:a16="http://schemas.microsoft.com/office/drawing/2014/main" id="{7E7C8167-9FC9-7240-95D3-73019F092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222250"/>
            <a:ext cx="801687" cy="6826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09" name="object 10">
            <a:extLst>
              <a:ext uri="{FF2B5EF4-FFF2-40B4-BE49-F238E27FC236}">
                <a16:creationId xmlns:a16="http://schemas.microsoft.com/office/drawing/2014/main" id="{C02B57F5-313A-5A41-84E4-23D39154E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88" y="222250"/>
            <a:ext cx="1700212" cy="68262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10" name="object 11">
            <a:extLst>
              <a:ext uri="{FF2B5EF4-FFF2-40B4-BE49-F238E27FC236}">
                <a16:creationId xmlns:a16="http://schemas.microsoft.com/office/drawing/2014/main" id="{CC6BF914-94A0-5B45-BB15-1CA33D7E1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222250"/>
            <a:ext cx="1350963" cy="682625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11" name="object 12">
            <a:extLst>
              <a:ext uri="{FF2B5EF4-FFF2-40B4-BE49-F238E27FC236}">
                <a16:creationId xmlns:a16="http://schemas.microsoft.com/office/drawing/2014/main" id="{13103BD6-4F63-5640-A5D8-B3D4BC361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238" y="222250"/>
            <a:ext cx="549275" cy="671513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12" name="object 13">
            <a:extLst>
              <a:ext uri="{FF2B5EF4-FFF2-40B4-BE49-F238E27FC236}">
                <a16:creationId xmlns:a16="http://schemas.microsoft.com/office/drawing/2014/main" id="{BE5C723B-3599-FD4D-8C0F-F4194A78E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5700" y="222250"/>
            <a:ext cx="554038" cy="682625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13" name="object 14">
            <a:extLst>
              <a:ext uri="{FF2B5EF4-FFF2-40B4-BE49-F238E27FC236}">
                <a16:creationId xmlns:a16="http://schemas.microsoft.com/office/drawing/2014/main" id="{A7FD5AFA-2E75-2146-B97C-1D805F95F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22250"/>
            <a:ext cx="557213" cy="6826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814" name="object 15">
            <a:extLst>
              <a:ext uri="{FF2B5EF4-FFF2-40B4-BE49-F238E27FC236}">
                <a16:creationId xmlns:a16="http://schemas.microsoft.com/office/drawing/2014/main" id="{C739B075-8449-8446-916A-66AC456EF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338" y="222250"/>
            <a:ext cx="2395537" cy="682625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BC0A3B1-27D8-A943-974F-DFD9BCDCC7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575" y="295275"/>
            <a:ext cx="7038975" cy="390525"/>
          </a:xfrm>
        </p:spPr>
        <p:txBody>
          <a:bodyPr tIns="12700"/>
          <a:lstStyle/>
          <a:p>
            <a:pPr marL="12700" eaLnBrk="1" hangingPunct="1">
              <a:spcBef>
                <a:spcPts val="100"/>
              </a:spcBef>
            </a:pP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altLang="en-US" sz="2400" b="1" i="0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 C – Ta</a:t>
            </a:r>
            <a:r>
              <a:rPr lang="en-US" altLang="en-US" sz="2400" b="1" i="0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 zatvaranja preduze</a:t>
            </a:r>
            <a:r>
              <a:rPr lang="en-US" altLang="en-US" sz="2400" b="1" i="0">
                <a:solidFill>
                  <a:srgbClr val="696464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 b="1" i="0">
                <a:solidFill>
                  <a:srgbClr val="6964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a– tabelarni prikaz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object 2">
            <a:extLst>
              <a:ext uri="{FF2B5EF4-FFF2-40B4-BE49-F238E27FC236}">
                <a16:creationId xmlns:a16="http://schemas.microsoft.com/office/drawing/2014/main" id="{9DF42A08-687F-0440-98BA-5CFC6690D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660400"/>
            <a:ext cx="6807200" cy="5905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8" name="object 3">
            <a:extLst>
              <a:ext uri="{FF2B5EF4-FFF2-40B4-BE49-F238E27FC236}">
                <a16:creationId xmlns:a16="http://schemas.microsoft.com/office/drawing/2014/main" id="{6C80E090-80E6-FE44-A53D-C8A29D827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8" y="765175"/>
            <a:ext cx="225425" cy="3984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9" name="object 4">
            <a:extLst>
              <a:ext uri="{FF2B5EF4-FFF2-40B4-BE49-F238E27FC236}">
                <a16:creationId xmlns:a16="http://schemas.microsoft.com/office/drawing/2014/main" id="{ADECE9E5-F267-2448-B972-43EB5EDD2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3803650" cy="4921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0" name="object 5">
            <a:extLst>
              <a:ext uri="{FF2B5EF4-FFF2-40B4-BE49-F238E27FC236}">
                <a16:creationId xmlns:a16="http://schemas.microsoft.com/office/drawing/2014/main" id="{E5A9520F-8997-DF42-BF6A-7BD75BD5ED5D}"/>
              </a:ext>
            </a:extLst>
          </p:cNvPr>
          <p:cNvSpPr>
            <a:spLocks/>
          </p:cNvSpPr>
          <p:nvPr/>
        </p:nvSpPr>
        <p:spPr bwMode="auto">
          <a:xfrm>
            <a:off x="900113" y="1989138"/>
            <a:ext cx="7554912" cy="0"/>
          </a:xfrm>
          <a:custGeom>
            <a:avLst/>
            <a:gdLst>
              <a:gd name="T0" fmla="*/ 0 w 7554595"/>
              <a:gd name="T1" fmla="*/ 7554232 w 755459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554595">
                <a:moveTo>
                  <a:pt x="0" y="0"/>
                </a:moveTo>
                <a:lnTo>
                  <a:pt x="7554232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D4F1691-5AD9-BA46-9694-6186989CDEE8}"/>
              </a:ext>
            </a:extLst>
          </p:cNvPr>
          <p:cNvSpPr txBox="1"/>
          <p:nvPr/>
        </p:nvSpPr>
        <p:spPr>
          <a:xfrm>
            <a:off x="917575" y="2100263"/>
            <a:ext cx="3022600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6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struktura Tr</a:t>
            </a:r>
            <a:r>
              <a:rPr lang="en-US" altLang="en-U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endParaRPr lang="en-US" altLang="en-US" sz="1600"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701CE0D-90A6-E941-A076-2A1E02BD62D6}"/>
              </a:ext>
            </a:extLst>
          </p:cNvPr>
          <p:cNvSpPr txBox="1"/>
          <p:nvPr/>
        </p:nvSpPr>
        <p:spPr>
          <a:xfrm>
            <a:off x="4806950" y="2100263"/>
            <a:ext cx="1484313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b="1" spc="-65" dirty="0">
                <a:solidFill>
                  <a:srgbClr val="C00000"/>
                </a:solidFill>
                <a:latin typeface="Rockwell"/>
                <a:cs typeface="Rockwell"/>
              </a:rPr>
              <a:t>Karakteristike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0948AB6-7DDA-054B-B015-181B65466C76}"/>
              </a:ext>
            </a:extLst>
          </p:cNvPr>
          <p:cNvSpPr txBox="1"/>
          <p:nvPr/>
        </p:nvSpPr>
        <p:spPr>
          <a:xfrm>
            <a:off x="917575" y="3192463"/>
            <a:ext cx="1438275" cy="522287"/>
          </a:xfrm>
          <a:prstGeom prst="rect">
            <a:avLst/>
          </a:prstGeom>
        </p:spPr>
        <p:txBody>
          <a:bodyPr lIns="0" tIns="317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ts val="25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Monopolisti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  konkurencija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A940D10-424E-134F-9B30-3691D44489C2}"/>
              </a:ext>
            </a:extLst>
          </p:cNvPr>
          <p:cNvSpPr txBox="1"/>
          <p:nvPr/>
        </p:nvSpPr>
        <p:spPr>
          <a:xfrm>
            <a:off x="2717800" y="2947988"/>
            <a:ext cx="1312863" cy="1006475"/>
          </a:xfrm>
          <a:prstGeom prst="rect">
            <a:avLst/>
          </a:prstGeom>
        </p:spPr>
        <p:txBody>
          <a:bodyPr lIns="0" tIns="107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1000"/>
              </a:lnSpc>
              <a:spcBef>
                <a:spcPts val="88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  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zasnovana na  diferencijaciji  proizvoda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6F549A4-7718-6142-855A-90A956155287}"/>
              </a:ext>
            </a:extLst>
          </p:cNvPr>
          <p:cNvSpPr txBox="1"/>
          <p:nvPr/>
        </p:nvSpPr>
        <p:spPr>
          <a:xfrm>
            <a:off x="4806950" y="2703513"/>
            <a:ext cx="3602038" cy="1489075"/>
          </a:xfrm>
          <a:prstGeom prst="rect">
            <a:avLst/>
          </a:prstGeom>
        </p:spPr>
        <p:txBody>
          <a:bodyPr lIns="0" tIns="3175" rIns="0" bIns="0">
            <a:spAutoFit/>
          </a:bodyPr>
          <a:lstStyle>
            <a:lvl1pPr marL="2413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ts val="25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Velik broj relativno malih preduze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 koja djeluju nezavisno;</a:t>
            </a:r>
          </a:p>
          <a:p>
            <a:pPr eaLnBrk="1" hangingPunct="1">
              <a:lnSpc>
                <a:spcPts val="1900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Diferencirani proizvod;</a:t>
            </a:r>
          </a:p>
          <a:p>
            <a:pPr eaLnBrk="1" hangingPunct="1">
              <a:lnSpc>
                <a:spcPts val="1900"/>
              </a:lnSpc>
              <a:spcBef>
                <a:spcPts val="75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Relativno jednostavan ulazak i  izlazak sa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išta;</a:t>
            </a:r>
          </a:p>
          <a:p>
            <a:pPr eaLnBrk="1" hangingPunct="1">
              <a:lnSpc>
                <a:spcPts val="1825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Necjenovna konkurencija vrlo va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na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0A966444-1D55-BE46-B87A-8571F4047B81}"/>
              </a:ext>
            </a:extLst>
          </p:cNvPr>
          <p:cNvSpPr txBox="1"/>
          <p:nvPr/>
        </p:nvSpPr>
        <p:spPr>
          <a:xfrm>
            <a:off x="917575" y="5380038"/>
            <a:ext cx="847725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00" spc="-75" dirty="0">
                <a:latin typeface="Rockwell"/>
                <a:cs typeface="Rockwell"/>
              </a:rPr>
              <a:t>Oligopol</a:t>
            </a:r>
            <a:endParaRPr sz="1600">
              <a:latin typeface="Rockwell"/>
              <a:cs typeface="Rockwel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EF34101-BA84-C54A-8FAA-858608E5A6E2}"/>
              </a:ext>
            </a:extLst>
          </p:cNvPr>
          <p:cNvSpPr txBox="1"/>
          <p:nvPr/>
        </p:nvSpPr>
        <p:spPr>
          <a:xfrm>
            <a:off x="2717800" y="4770438"/>
            <a:ext cx="1831975" cy="148907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  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zasnovana na  diferencijaciji  proizvoda i/ili  dominaciji firme na 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ištu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AAE36B5-3B22-5C42-82D0-229F2F800711}"/>
              </a:ext>
            </a:extLst>
          </p:cNvPr>
          <p:cNvSpPr txBox="1"/>
          <p:nvPr/>
        </p:nvSpPr>
        <p:spPr>
          <a:xfrm>
            <a:off x="4806950" y="4405313"/>
            <a:ext cx="3587750" cy="1982787"/>
          </a:xfrm>
          <a:prstGeom prst="rect">
            <a:avLst/>
          </a:prstGeom>
        </p:spPr>
        <p:txBody>
          <a:bodyPr lIns="0" tIns="9525" rIns="0" bIns="0">
            <a:spAutoFit/>
          </a:bodyPr>
          <a:lstStyle>
            <a:lvl1pPr marL="239713" indent="-227013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413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1000"/>
              </a:lnSpc>
              <a:spcBef>
                <a:spcPts val="75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Mali broj relativno velikih  preduze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koja su me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usobno  zavisna;</a:t>
            </a:r>
          </a:p>
          <a:p>
            <a:pPr eaLnBrk="1" hangingPunct="1">
              <a:lnSpc>
                <a:spcPts val="1900"/>
              </a:lnSpc>
              <a:spcBef>
                <a:spcPts val="50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Diferencirani ili standardizovani  proizvod;</a:t>
            </a:r>
          </a:p>
          <a:p>
            <a:pPr eaLnBrk="1" hangingPunct="1">
              <a:lnSpc>
                <a:spcPts val="1850"/>
              </a:lnSpc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Ulazak i izlazak sa tr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 te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ak;</a:t>
            </a:r>
          </a:p>
          <a:p>
            <a:pPr eaLnBrk="1" hangingPunct="1">
              <a:lnSpc>
                <a:spcPts val="1900"/>
              </a:lnSpc>
              <a:spcBef>
                <a:spcPts val="150"/>
              </a:spcBef>
              <a:buFontTx/>
              <a:buAutoNum type="arabicPeriod"/>
            </a:pP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Necjenovna konkurencija vrlo va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na  kod preduze</a:t>
            </a:r>
            <a:r>
              <a:rPr lang="en-US" altLang="en-US" sz="16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6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koja prodaju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19678352-D6A0-6043-B6D9-42E0E3A00CA3}"/>
              </a:ext>
            </a:extLst>
          </p:cNvPr>
          <p:cNvSpPr txBox="1"/>
          <p:nvPr/>
        </p:nvSpPr>
        <p:spPr>
          <a:xfrm>
            <a:off x="887413" y="6357938"/>
            <a:ext cx="7580312" cy="2698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tabLst>
                <a:tab pos="4159885" algn="l"/>
                <a:tab pos="7566659" algn="l"/>
              </a:tabLst>
              <a:defRPr/>
            </a:pPr>
            <a:r>
              <a:rPr sz="1600" u="sng" spc="-35" dirty="0">
                <a:uFill>
                  <a:solidFill>
                    <a:srgbClr val="9B2D1F"/>
                  </a:solidFill>
                </a:uFill>
                <a:latin typeface="Rockwell"/>
                <a:cs typeface="Rockwell"/>
              </a:rPr>
              <a:t> 	</a:t>
            </a:r>
            <a:r>
              <a:rPr sz="1600" u="sng" spc="-75" dirty="0">
                <a:uFill>
                  <a:solidFill>
                    <a:srgbClr val="9B2D1F"/>
                  </a:solidFill>
                </a:uFill>
                <a:latin typeface="Rockwell"/>
                <a:cs typeface="Rockwell"/>
              </a:rPr>
              <a:t>diferencirane</a:t>
            </a:r>
            <a:r>
              <a:rPr sz="1600" u="sng" spc="-105" dirty="0">
                <a:uFill>
                  <a:solidFill>
                    <a:srgbClr val="9B2D1F"/>
                  </a:solidFill>
                </a:uFill>
                <a:latin typeface="Rockwell"/>
                <a:cs typeface="Rockwell"/>
              </a:rPr>
              <a:t> </a:t>
            </a:r>
            <a:r>
              <a:rPr sz="1600" u="sng" spc="-95" dirty="0">
                <a:uFill>
                  <a:solidFill>
                    <a:srgbClr val="9B2D1F"/>
                  </a:solidFill>
                </a:uFill>
                <a:latin typeface="Rockwell"/>
                <a:cs typeface="Rockwell"/>
              </a:rPr>
              <a:t>proizvode	</a:t>
            </a:r>
            <a:endParaRPr sz="1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object 2">
            <a:extLst>
              <a:ext uri="{FF2B5EF4-FFF2-40B4-BE49-F238E27FC236}">
                <a16:creationId xmlns:a16="http://schemas.microsoft.com/office/drawing/2014/main" id="{D7B37D9B-2268-4A42-B7A1-8832BB716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44613"/>
            <a:ext cx="7772400" cy="841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30" name="object 3">
            <a:extLst>
              <a:ext uri="{FF2B5EF4-FFF2-40B4-BE49-F238E27FC236}">
                <a16:creationId xmlns:a16="http://schemas.microsoft.com/office/drawing/2014/main" id="{ED396326-DAEF-564E-80AE-7981A14E4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83075"/>
            <a:ext cx="7772400" cy="809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31" name="object 4">
            <a:extLst>
              <a:ext uri="{FF2B5EF4-FFF2-40B4-BE49-F238E27FC236}">
                <a16:creationId xmlns:a16="http://schemas.microsoft.com/office/drawing/2014/main" id="{F4EA2295-8C7D-FB47-9789-217FC5B1D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4313"/>
            <a:ext cx="7772400" cy="27463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32" name="object 5">
            <a:extLst>
              <a:ext uri="{FF2B5EF4-FFF2-40B4-BE49-F238E27FC236}">
                <a16:creationId xmlns:a16="http://schemas.microsoft.com/office/drawing/2014/main" id="{AEA82ADE-2E65-E64E-A51C-2CD615A3D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650" y="4105275"/>
            <a:ext cx="917575" cy="9175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733" name="object 6">
            <a:extLst>
              <a:ext uri="{FF2B5EF4-FFF2-40B4-BE49-F238E27FC236}">
                <a16:creationId xmlns:a16="http://schemas.microsoft.com/office/drawing/2014/main" id="{9F149671-CBC1-4949-834F-9F126D6F01C6}"/>
              </a:ext>
            </a:extLst>
          </p:cNvPr>
          <p:cNvSpPr>
            <a:spLocks/>
          </p:cNvSpPr>
          <p:nvPr/>
        </p:nvSpPr>
        <p:spPr bwMode="auto">
          <a:xfrm>
            <a:off x="7326313" y="4198938"/>
            <a:ext cx="730250" cy="730250"/>
          </a:xfrm>
          <a:custGeom>
            <a:avLst/>
            <a:gdLst>
              <a:gd name="T0" fmla="*/ 0 w 730250"/>
              <a:gd name="T1" fmla="*/ 364938 h 730250"/>
              <a:gd name="T2" fmla="*/ 3331 w 730250"/>
              <a:gd name="T3" fmla="*/ 315418 h 730250"/>
              <a:gd name="T4" fmla="*/ 13035 w 730250"/>
              <a:gd name="T5" fmla="*/ 267923 h 730250"/>
              <a:gd name="T6" fmla="*/ 28678 w 730250"/>
              <a:gd name="T7" fmla="*/ 222888 h 730250"/>
              <a:gd name="T8" fmla="*/ 49824 w 730250"/>
              <a:gd name="T9" fmla="*/ 180747 h 730250"/>
              <a:gd name="T10" fmla="*/ 76039 w 730250"/>
              <a:gd name="T11" fmla="*/ 141935 h 730250"/>
              <a:gd name="T12" fmla="*/ 106888 w 730250"/>
              <a:gd name="T13" fmla="*/ 106888 h 730250"/>
              <a:gd name="T14" fmla="*/ 141935 w 730250"/>
              <a:gd name="T15" fmla="*/ 76039 h 730250"/>
              <a:gd name="T16" fmla="*/ 180747 w 730250"/>
              <a:gd name="T17" fmla="*/ 49824 h 730250"/>
              <a:gd name="T18" fmla="*/ 222888 w 730250"/>
              <a:gd name="T19" fmla="*/ 28678 h 730250"/>
              <a:gd name="T20" fmla="*/ 267923 w 730250"/>
              <a:gd name="T21" fmla="*/ 13035 h 730250"/>
              <a:gd name="T22" fmla="*/ 315418 w 730250"/>
              <a:gd name="T23" fmla="*/ 3331 h 730250"/>
              <a:gd name="T24" fmla="*/ 364938 w 730250"/>
              <a:gd name="T25" fmla="*/ 0 h 730250"/>
              <a:gd name="T26" fmla="*/ 414458 w 730250"/>
              <a:gd name="T27" fmla="*/ 3331 h 730250"/>
              <a:gd name="T28" fmla="*/ 461953 w 730250"/>
              <a:gd name="T29" fmla="*/ 13035 h 730250"/>
              <a:gd name="T30" fmla="*/ 506989 w 730250"/>
              <a:gd name="T31" fmla="*/ 28678 h 730250"/>
              <a:gd name="T32" fmla="*/ 549130 w 730250"/>
              <a:gd name="T33" fmla="*/ 49824 h 730250"/>
              <a:gd name="T34" fmla="*/ 587941 w 730250"/>
              <a:gd name="T35" fmla="*/ 76039 h 730250"/>
              <a:gd name="T36" fmla="*/ 622989 w 730250"/>
              <a:gd name="T37" fmla="*/ 106888 h 730250"/>
              <a:gd name="T38" fmla="*/ 653837 w 730250"/>
              <a:gd name="T39" fmla="*/ 141935 h 730250"/>
              <a:gd name="T40" fmla="*/ 680052 w 730250"/>
              <a:gd name="T41" fmla="*/ 180747 h 730250"/>
              <a:gd name="T42" fmla="*/ 701198 w 730250"/>
              <a:gd name="T43" fmla="*/ 222888 h 730250"/>
              <a:gd name="T44" fmla="*/ 716841 w 730250"/>
              <a:gd name="T45" fmla="*/ 267923 h 730250"/>
              <a:gd name="T46" fmla="*/ 726546 w 730250"/>
              <a:gd name="T47" fmla="*/ 315418 h 730250"/>
              <a:gd name="T48" fmla="*/ 729877 w 730250"/>
              <a:gd name="T49" fmla="*/ 364938 h 730250"/>
              <a:gd name="T50" fmla="*/ 726546 w 730250"/>
              <a:gd name="T51" fmla="*/ 414458 h 730250"/>
              <a:gd name="T52" fmla="*/ 716841 w 730250"/>
              <a:gd name="T53" fmla="*/ 461953 h 730250"/>
              <a:gd name="T54" fmla="*/ 701198 w 730250"/>
              <a:gd name="T55" fmla="*/ 506989 h 730250"/>
              <a:gd name="T56" fmla="*/ 680052 w 730250"/>
              <a:gd name="T57" fmla="*/ 549130 h 730250"/>
              <a:gd name="T58" fmla="*/ 653837 w 730250"/>
              <a:gd name="T59" fmla="*/ 587941 h 730250"/>
              <a:gd name="T60" fmla="*/ 622989 w 730250"/>
              <a:gd name="T61" fmla="*/ 622989 h 730250"/>
              <a:gd name="T62" fmla="*/ 587941 w 730250"/>
              <a:gd name="T63" fmla="*/ 653837 h 730250"/>
              <a:gd name="T64" fmla="*/ 549130 w 730250"/>
              <a:gd name="T65" fmla="*/ 680052 h 730250"/>
              <a:gd name="T66" fmla="*/ 506989 w 730250"/>
              <a:gd name="T67" fmla="*/ 701198 h 730250"/>
              <a:gd name="T68" fmla="*/ 461953 w 730250"/>
              <a:gd name="T69" fmla="*/ 716841 h 730250"/>
              <a:gd name="T70" fmla="*/ 414458 w 730250"/>
              <a:gd name="T71" fmla="*/ 726546 h 730250"/>
              <a:gd name="T72" fmla="*/ 364938 w 730250"/>
              <a:gd name="T73" fmla="*/ 729877 h 730250"/>
              <a:gd name="T74" fmla="*/ 315418 w 730250"/>
              <a:gd name="T75" fmla="*/ 726546 h 730250"/>
              <a:gd name="T76" fmla="*/ 267923 w 730250"/>
              <a:gd name="T77" fmla="*/ 716841 h 730250"/>
              <a:gd name="T78" fmla="*/ 222888 w 730250"/>
              <a:gd name="T79" fmla="*/ 701198 h 730250"/>
              <a:gd name="T80" fmla="*/ 180747 w 730250"/>
              <a:gd name="T81" fmla="*/ 680052 h 730250"/>
              <a:gd name="T82" fmla="*/ 141935 w 730250"/>
              <a:gd name="T83" fmla="*/ 653837 h 730250"/>
              <a:gd name="T84" fmla="*/ 106888 w 730250"/>
              <a:gd name="T85" fmla="*/ 622989 h 730250"/>
              <a:gd name="T86" fmla="*/ 76039 w 730250"/>
              <a:gd name="T87" fmla="*/ 587941 h 730250"/>
              <a:gd name="T88" fmla="*/ 49824 w 730250"/>
              <a:gd name="T89" fmla="*/ 549130 h 730250"/>
              <a:gd name="T90" fmla="*/ 28678 w 730250"/>
              <a:gd name="T91" fmla="*/ 506989 h 730250"/>
              <a:gd name="T92" fmla="*/ 13035 w 730250"/>
              <a:gd name="T93" fmla="*/ 461953 h 730250"/>
              <a:gd name="T94" fmla="*/ 3331 w 730250"/>
              <a:gd name="T95" fmla="*/ 414458 h 730250"/>
              <a:gd name="T96" fmla="*/ 0 w 730250"/>
              <a:gd name="T97" fmla="*/ 364938 h 73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30250" h="730250">
                <a:moveTo>
                  <a:pt x="0" y="364938"/>
                </a:moveTo>
                <a:lnTo>
                  <a:pt x="3331" y="315418"/>
                </a:lnTo>
                <a:lnTo>
                  <a:pt x="13035" y="267923"/>
                </a:lnTo>
                <a:lnTo>
                  <a:pt x="28678" y="222888"/>
                </a:lnTo>
                <a:lnTo>
                  <a:pt x="49824" y="180747"/>
                </a:lnTo>
                <a:lnTo>
                  <a:pt x="76039" y="141935"/>
                </a:lnTo>
                <a:lnTo>
                  <a:pt x="106888" y="106888"/>
                </a:lnTo>
                <a:lnTo>
                  <a:pt x="141935" y="76039"/>
                </a:lnTo>
                <a:lnTo>
                  <a:pt x="180747" y="49824"/>
                </a:lnTo>
                <a:lnTo>
                  <a:pt x="222888" y="28678"/>
                </a:lnTo>
                <a:lnTo>
                  <a:pt x="267923" y="13035"/>
                </a:lnTo>
                <a:lnTo>
                  <a:pt x="315418" y="3331"/>
                </a:lnTo>
                <a:lnTo>
                  <a:pt x="364938" y="0"/>
                </a:lnTo>
                <a:lnTo>
                  <a:pt x="414458" y="3331"/>
                </a:lnTo>
                <a:lnTo>
                  <a:pt x="461953" y="13035"/>
                </a:lnTo>
                <a:lnTo>
                  <a:pt x="506989" y="28678"/>
                </a:lnTo>
                <a:lnTo>
                  <a:pt x="549130" y="49824"/>
                </a:lnTo>
                <a:lnTo>
                  <a:pt x="587941" y="76039"/>
                </a:lnTo>
                <a:lnTo>
                  <a:pt x="622989" y="106888"/>
                </a:lnTo>
                <a:lnTo>
                  <a:pt x="653837" y="141935"/>
                </a:lnTo>
                <a:lnTo>
                  <a:pt x="680052" y="180747"/>
                </a:lnTo>
                <a:lnTo>
                  <a:pt x="701198" y="222888"/>
                </a:lnTo>
                <a:lnTo>
                  <a:pt x="716841" y="267923"/>
                </a:lnTo>
                <a:lnTo>
                  <a:pt x="726546" y="315418"/>
                </a:lnTo>
                <a:lnTo>
                  <a:pt x="729877" y="364938"/>
                </a:lnTo>
                <a:lnTo>
                  <a:pt x="726546" y="414458"/>
                </a:lnTo>
                <a:lnTo>
                  <a:pt x="716841" y="461953"/>
                </a:lnTo>
                <a:lnTo>
                  <a:pt x="701198" y="506989"/>
                </a:lnTo>
                <a:lnTo>
                  <a:pt x="680052" y="549130"/>
                </a:lnTo>
                <a:lnTo>
                  <a:pt x="653837" y="587941"/>
                </a:lnTo>
                <a:lnTo>
                  <a:pt x="622989" y="622989"/>
                </a:lnTo>
                <a:lnTo>
                  <a:pt x="587941" y="653837"/>
                </a:lnTo>
                <a:lnTo>
                  <a:pt x="549130" y="680052"/>
                </a:lnTo>
                <a:lnTo>
                  <a:pt x="506989" y="701198"/>
                </a:lnTo>
                <a:lnTo>
                  <a:pt x="461953" y="716841"/>
                </a:lnTo>
                <a:lnTo>
                  <a:pt x="414458" y="726546"/>
                </a:lnTo>
                <a:lnTo>
                  <a:pt x="364938" y="729877"/>
                </a:lnTo>
                <a:lnTo>
                  <a:pt x="315418" y="726546"/>
                </a:lnTo>
                <a:lnTo>
                  <a:pt x="267923" y="716841"/>
                </a:lnTo>
                <a:lnTo>
                  <a:pt x="222888" y="701198"/>
                </a:lnTo>
                <a:lnTo>
                  <a:pt x="180747" y="680052"/>
                </a:lnTo>
                <a:lnTo>
                  <a:pt x="141935" y="653837"/>
                </a:lnTo>
                <a:lnTo>
                  <a:pt x="106888" y="622989"/>
                </a:lnTo>
                <a:lnTo>
                  <a:pt x="76039" y="587941"/>
                </a:lnTo>
                <a:lnTo>
                  <a:pt x="49824" y="549130"/>
                </a:lnTo>
                <a:lnTo>
                  <a:pt x="28678" y="506989"/>
                </a:lnTo>
                <a:lnTo>
                  <a:pt x="13035" y="461953"/>
                </a:lnTo>
                <a:lnTo>
                  <a:pt x="3331" y="414458"/>
                </a:lnTo>
                <a:lnTo>
                  <a:pt x="0" y="364938"/>
                </a:lnTo>
                <a:close/>
              </a:path>
            </a:pathLst>
          </a:custGeom>
          <a:noFill/>
          <a:ln w="25387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5CFF3B3-B866-5C45-91C0-C5301336CC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5125" y="1435100"/>
            <a:ext cx="7572375" cy="3041650"/>
          </a:xfrm>
        </p:spPr>
        <p:txBody>
          <a:bodyPr tIns="507364"/>
          <a:lstStyle/>
          <a:p>
            <a:pPr marL="514350" eaLnBrk="1" hangingPunct="1">
              <a:lnSpc>
                <a:spcPct val="106000"/>
              </a:lnSpc>
              <a:spcBef>
                <a:spcPts val="1513"/>
              </a:spcBef>
            </a:pPr>
            <a:r>
              <a:rPr lang="en-US" altLang="en-US" sz="6400" i="0">
                <a:latin typeface="Arial" panose="020B0604020202020204" pitchFamily="34" charset="0"/>
                <a:cs typeface="Arial" panose="020B0604020202020204" pitchFamily="34" charset="0"/>
              </a:rPr>
              <a:t>SAVRŠENA KONKURENCIJA</a:t>
            </a:r>
            <a:br>
              <a:rPr lang="en-US" altLang="en-US" sz="6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Izra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unavanje kriti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nih ta</a:t>
            </a:r>
            <a:r>
              <a:rPr lang="en-US" altLang="en-US" sz="2800" i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latin typeface="Rockwell-BoldItalic"/>
                <a:ea typeface="Rockwell-BoldItalic"/>
                <a:cs typeface="Rockwell-BoldItalic"/>
              </a:rPr>
              <a:t>ka  profitabilnosti na osnovu  </a:t>
            </a:r>
            <a:r>
              <a:rPr lang="en-US" altLang="en-US" sz="2800" b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promjene koli</a:t>
            </a:r>
            <a:r>
              <a:rPr lang="en-US" altLang="en-US" sz="2800" b="1" i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800" b="1">
                <a:solidFill>
                  <a:srgbClr val="FF0000"/>
                </a:solidFill>
                <a:latin typeface="Rockwell-BoldItalic"/>
                <a:ea typeface="Rockwell-BoldItalic"/>
                <a:cs typeface="Rockwell-BoldItalic"/>
              </a:rPr>
              <a:t>ine</a:t>
            </a:r>
            <a:endParaRPr lang="en-US" altLang="en-US" sz="28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object 2">
            <a:extLst>
              <a:ext uri="{FF2B5EF4-FFF2-40B4-BE49-F238E27FC236}">
                <a16:creationId xmlns:a16="http://schemas.microsoft.com/office/drawing/2014/main" id="{E912D0A8-8CC2-424F-926F-309454B90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712788"/>
            <a:ext cx="598487" cy="2984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4" name="object 3">
            <a:extLst>
              <a:ext uri="{FF2B5EF4-FFF2-40B4-BE49-F238E27FC236}">
                <a16:creationId xmlns:a16="http://schemas.microsoft.com/office/drawing/2014/main" id="{5314FB78-9A7D-C340-AAE9-93D5A8A31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88" y="658813"/>
            <a:ext cx="184150" cy="3556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5" name="object 4">
            <a:extLst>
              <a:ext uri="{FF2B5EF4-FFF2-40B4-BE49-F238E27FC236}">
                <a16:creationId xmlns:a16="http://schemas.microsoft.com/office/drawing/2014/main" id="{F920BD2B-CB19-5F4B-98BE-D994ED2D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0013" y="712788"/>
            <a:ext cx="2224087" cy="369887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6" name="object 5">
            <a:extLst>
              <a:ext uri="{FF2B5EF4-FFF2-40B4-BE49-F238E27FC236}">
                <a16:creationId xmlns:a16="http://schemas.microsoft.com/office/drawing/2014/main" id="{A3735E35-0ADF-0041-8324-2671747A2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438" y="658813"/>
            <a:ext cx="182562" cy="35560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7" name="object 6">
            <a:extLst>
              <a:ext uri="{FF2B5EF4-FFF2-40B4-BE49-F238E27FC236}">
                <a16:creationId xmlns:a16="http://schemas.microsoft.com/office/drawing/2014/main" id="{8C2B706C-6991-B842-A70B-B9466DE2C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0" y="712788"/>
            <a:ext cx="927100" cy="29845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8" name="object 7">
            <a:extLst>
              <a:ext uri="{FF2B5EF4-FFF2-40B4-BE49-F238E27FC236}">
                <a16:creationId xmlns:a16="http://schemas.microsoft.com/office/drawing/2014/main" id="{D36AEAD2-5055-C04C-9291-8B642D79E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013" y="658813"/>
            <a:ext cx="182562" cy="355600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9" name="object 8">
            <a:extLst>
              <a:ext uri="{FF2B5EF4-FFF2-40B4-BE49-F238E27FC236}">
                <a16:creationId xmlns:a16="http://schemas.microsoft.com/office/drawing/2014/main" id="{11AC71D2-87B8-8C45-A98F-A6EBDACAC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325" y="708025"/>
            <a:ext cx="3351213" cy="30797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0" name="object 9">
            <a:extLst>
              <a:ext uri="{FF2B5EF4-FFF2-40B4-BE49-F238E27FC236}">
                <a16:creationId xmlns:a16="http://schemas.microsoft.com/office/drawing/2014/main" id="{1DBCDCF7-2BE9-8441-98F5-763CFFE11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1152525"/>
            <a:ext cx="2559050" cy="3746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1" name="object 10">
            <a:extLst>
              <a:ext uri="{FF2B5EF4-FFF2-40B4-BE49-F238E27FC236}">
                <a16:creationId xmlns:a16="http://schemas.microsoft.com/office/drawing/2014/main" id="{A6C36130-7A3F-CB42-BC2C-8EA1DB0A4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4850" y="1152525"/>
            <a:ext cx="587375" cy="30797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2" name="object 11">
            <a:extLst>
              <a:ext uri="{FF2B5EF4-FFF2-40B4-BE49-F238E27FC236}">
                <a16:creationId xmlns:a16="http://schemas.microsoft.com/office/drawing/2014/main" id="{3295B159-155C-A246-BB66-BAD3C3996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563" y="1103313"/>
            <a:ext cx="184150" cy="3556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3" name="object 12">
            <a:extLst>
              <a:ext uri="{FF2B5EF4-FFF2-40B4-BE49-F238E27FC236}">
                <a16:creationId xmlns:a16="http://schemas.microsoft.com/office/drawing/2014/main" id="{8A2BF652-DF1B-594F-A6E0-9EDCEB182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5" y="1157288"/>
            <a:ext cx="282575" cy="298450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4" name="object 13">
            <a:extLst>
              <a:ext uri="{FF2B5EF4-FFF2-40B4-BE49-F238E27FC236}">
                <a16:creationId xmlns:a16="http://schemas.microsoft.com/office/drawing/2014/main" id="{C09342E5-8CAC-1145-8E68-EE56B627B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1157288"/>
            <a:ext cx="138113" cy="298450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EE13047-CC50-8041-8248-D29C683F5824}"/>
              </a:ext>
            </a:extLst>
          </p:cNvPr>
          <p:cNvSpPr txBox="1"/>
          <p:nvPr/>
        </p:nvSpPr>
        <p:spPr>
          <a:xfrm>
            <a:off x="508000" y="1943100"/>
            <a:ext cx="6477000" cy="1304925"/>
          </a:xfrm>
          <a:prstGeom prst="rect">
            <a:avLst/>
          </a:prstGeom>
        </p:spPr>
        <p:txBody>
          <a:bodyPr lIns="0" tIns="13716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 maksimalnog profita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88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ke nultnog profita (prelomne 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ke ekonomi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nosti)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  <a:p>
            <a:pPr eaLnBrk="1" hangingPunct="1">
              <a:spcBef>
                <a:spcPts val="9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Ta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ka zatvaranja preduze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000" b="1" i="1">
                <a:latin typeface="Rockwell-BoldItalic"/>
                <a:ea typeface="Rockwell-BoldItalic"/>
                <a:cs typeface="Rockwell-BoldItalic"/>
              </a:rPr>
              <a:t>e</a:t>
            </a:r>
            <a:endParaRPr lang="en-US" altLang="en-US" sz="2000">
              <a:latin typeface="Rockwell-BoldItalic"/>
              <a:ea typeface="Rockwell-BoldItalic"/>
              <a:cs typeface="Rockwell-BoldItalic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object 2">
            <a:extLst>
              <a:ext uri="{FF2B5EF4-FFF2-40B4-BE49-F238E27FC236}">
                <a16:creationId xmlns:a16="http://schemas.microsoft.com/office/drawing/2014/main" id="{A4CA7C19-F10B-754F-B31B-7AF479E69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1081088"/>
            <a:ext cx="1231900" cy="34766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78" name="object 3">
            <a:extLst>
              <a:ext uri="{FF2B5EF4-FFF2-40B4-BE49-F238E27FC236}">
                <a16:creationId xmlns:a16="http://schemas.microsoft.com/office/drawing/2014/main" id="{A0C00CCF-52A5-D44D-8CB1-88CACD54D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1081088"/>
            <a:ext cx="1082675" cy="42227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79" name="object 4">
            <a:extLst>
              <a:ext uri="{FF2B5EF4-FFF2-40B4-BE49-F238E27FC236}">
                <a16:creationId xmlns:a16="http://schemas.microsoft.com/office/drawing/2014/main" id="{8639840C-80A2-024F-BC17-146114E3D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063" y="1081088"/>
            <a:ext cx="1241425" cy="34766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12CA61B-CD2C-0645-A761-726A3950152F}"/>
              </a:ext>
            </a:extLst>
          </p:cNvPr>
          <p:cNvSpPr txBox="1"/>
          <p:nvPr/>
        </p:nvSpPr>
        <p:spPr>
          <a:xfrm>
            <a:off x="765175" y="1992313"/>
            <a:ext cx="2492375" cy="2589212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41000"/>
              </a:lnSpc>
              <a:spcBef>
                <a:spcPts val="100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P=MR =80  TR=80Q</a:t>
            </a:r>
          </a:p>
          <a:p>
            <a:pPr eaLnBrk="1" hangingPunct="1">
              <a:spcBef>
                <a:spcPts val="913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TC=100+27Q+3Q</a:t>
            </a:r>
            <a:r>
              <a:rPr lang="en-US" altLang="en-US" sz="1900" baseline="26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2</a:t>
            </a:r>
          </a:p>
          <a:p>
            <a:pPr eaLnBrk="1" hangingPunct="1">
              <a:lnSpc>
                <a:spcPct val="138000"/>
              </a:lnSpc>
              <a:spcBef>
                <a:spcPts val="75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AC=100/Q+27+3Q  MC=27+6Q</a:t>
            </a:r>
          </a:p>
          <a:p>
            <a:pPr eaLnBrk="1" hangingPunct="1">
              <a:spcBef>
                <a:spcPts val="1000"/>
              </a:spcBef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Profit=-100+53Q-3Q</a:t>
            </a:r>
            <a:r>
              <a:rPr lang="en-US" altLang="en-US" sz="1900" baseline="26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2</a:t>
            </a:r>
          </a:p>
        </p:txBody>
      </p:sp>
      <p:sp>
        <p:nvSpPr>
          <p:cNvPr id="75781" name="object 6">
            <a:extLst>
              <a:ext uri="{FF2B5EF4-FFF2-40B4-BE49-F238E27FC236}">
                <a16:creationId xmlns:a16="http://schemas.microsoft.com/office/drawing/2014/main" id="{B762288B-BD18-0B47-98CB-10D6AF498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object 2">
            <a:extLst>
              <a:ext uri="{FF2B5EF4-FFF2-40B4-BE49-F238E27FC236}">
                <a16:creationId xmlns:a16="http://schemas.microsoft.com/office/drawing/2014/main" id="{7A83D9EC-5DC0-CE4F-84D6-AB8CE9825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876300"/>
            <a:ext cx="8890000" cy="51054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2" name="object 3">
            <a:extLst>
              <a:ext uri="{FF2B5EF4-FFF2-40B4-BE49-F238E27FC236}">
                <a16:creationId xmlns:a16="http://schemas.microsoft.com/office/drawing/2014/main" id="{A4816555-BC40-FE4A-9DCF-F260CB7C3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330200"/>
            <a:ext cx="249237" cy="22383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3" name="object 4">
            <a:extLst>
              <a:ext uri="{FF2B5EF4-FFF2-40B4-BE49-F238E27FC236}">
                <a16:creationId xmlns:a16="http://schemas.microsoft.com/office/drawing/2014/main" id="{A36F47C3-4247-654D-A9B5-59B35907A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288925"/>
            <a:ext cx="138113" cy="2667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4" name="object 5">
            <a:extLst>
              <a:ext uri="{FF2B5EF4-FFF2-40B4-BE49-F238E27FC236}">
                <a16:creationId xmlns:a16="http://schemas.microsoft.com/office/drawing/2014/main" id="{1EA428E8-2C03-3344-BBC1-72F49FF8C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13" y="330200"/>
            <a:ext cx="500062" cy="22383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5" name="object 6">
            <a:extLst>
              <a:ext uri="{FF2B5EF4-FFF2-40B4-BE49-F238E27FC236}">
                <a16:creationId xmlns:a16="http://schemas.microsoft.com/office/drawing/2014/main" id="{CBF24B52-9641-244F-A14D-AC72EE20D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1775" y="461963"/>
            <a:ext cx="63500" cy="26987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6" name="object 7">
            <a:extLst>
              <a:ext uri="{FF2B5EF4-FFF2-40B4-BE49-F238E27FC236}">
                <a16:creationId xmlns:a16="http://schemas.microsoft.com/office/drawing/2014/main" id="{A7B140AF-3B70-1C4D-8E24-3DA1C2C5C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163" y="325438"/>
            <a:ext cx="1557337" cy="280987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7" name="object 8">
            <a:extLst>
              <a:ext uri="{FF2B5EF4-FFF2-40B4-BE49-F238E27FC236}">
                <a16:creationId xmlns:a16="http://schemas.microsoft.com/office/drawing/2014/main" id="{420DE516-C2D2-7E43-BAA3-F139E604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25438"/>
            <a:ext cx="827088" cy="231775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8" name="object 9">
            <a:extLst>
              <a:ext uri="{FF2B5EF4-FFF2-40B4-BE49-F238E27FC236}">
                <a16:creationId xmlns:a16="http://schemas.microsoft.com/office/drawing/2014/main" id="{9E717B1D-775F-424A-864E-EF16954B8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466725"/>
            <a:ext cx="157162" cy="190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09" name="object 10">
            <a:extLst>
              <a:ext uri="{FF2B5EF4-FFF2-40B4-BE49-F238E27FC236}">
                <a16:creationId xmlns:a16="http://schemas.microsoft.com/office/drawing/2014/main" id="{F5A975D1-E751-AF4D-A997-59215CBA6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2950" y="325438"/>
            <a:ext cx="574675" cy="23177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10" name="object 11">
            <a:extLst>
              <a:ext uri="{FF2B5EF4-FFF2-40B4-BE49-F238E27FC236}">
                <a16:creationId xmlns:a16="http://schemas.microsoft.com/office/drawing/2014/main" id="{4C8B27E3-96A2-B94F-A6CB-A8A2573EF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025" y="288925"/>
            <a:ext cx="136525" cy="266700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6811" name="object 12">
            <a:extLst>
              <a:ext uri="{FF2B5EF4-FFF2-40B4-BE49-F238E27FC236}">
                <a16:creationId xmlns:a16="http://schemas.microsoft.com/office/drawing/2014/main" id="{01176DC4-47E3-954A-89D2-33491EEBC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363" y="330200"/>
            <a:ext cx="1027112" cy="223838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6988CF5-F808-1446-86F2-246086D33A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000" y="806450"/>
            <a:ext cx="6972300" cy="392113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i="0" spc="-55" dirty="0">
                <a:latin typeface="Arial"/>
                <a:cs typeface="Arial"/>
              </a:rPr>
              <a:t>Tačka </a:t>
            </a:r>
            <a:r>
              <a:rPr sz="2400" i="0" dirty="0">
                <a:latin typeface="Arial"/>
                <a:cs typeface="Arial"/>
              </a:rPr>
              <a:t>A - Maksimizacija </a:t>
            </a:r>
            <a:r>
              <a:rPr sz="2400" i="0" spc="-5" dirty="0">
                <a:latin typeface="Arial"/>
                <a:cs typeface="Arial"/>
              </a:rPr>
              <a:t>profita </a:t>
            </a:r>
            <a:r>
              <a:rPr sz="2400" i="0" dirty="0">
                <a:latin typeface="Arial"/>
                <a:cs typeface="Arial"/>
              </a:rPr>
              <a:t>- </a:t>
            </a:r>
            <a:r>
              <a:rPr sz="2400" i="0" spc="-5" dirty="0">
                <a:latin typeface="Arial"/>
                <a:cs typeface="Arial"/>
              </a:rPr>
              <a:t>Matematički</a:t>
            </a:r>
            <a:r>
              <a:rPr sz="2400" i="0" spc="-254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prikaz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843D6F7-2469-6545-9693-062B702F0D6A}"/>
              </a:ext>
            </a:extLst>
          </p:cNvPr>
          <p:cNvSpPr txBox="1"/>
          <p:nvPr/>
        </p:nvSpPr>
        <p:spPr>
          <a:xfrm>
            <a:off x="5014913" y="2501900"/>
            <a:ext cx="3290887" cy="1643063"/>
          </a:xfrm>
          <a:prstGeom prst="rect">
            <a:avLst/>
          </a:prstGeom>
        </p:spPr>
        <p:txBody>
          <a:bodyPr lIns="0" tIns="96520" rIns="0" bIns="0">
            <a:spAutoFit/>
          </a:bodyPr>
          <a:lstStyle>
            <a:lvl1pPr marL="31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763"/>
              </a:spcBef>
            </a:pP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100 / 8.83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3(8.83)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64,815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64,815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15,185</a:t>
            </a:r>
          </a:p>
          <a:p>
            <a:pPr eaLnBrk="1" hangingPunct="1">
              <a:spcBef>
                <a:spcPts val="663"/>
              </a:spcBef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en-US" altLang="en-US" sz="2100" i="1">
                <a:latin typeface="Times New Roman" panose="02020603050405020304" pitchFamily="18" charset="0"/>
                <a:cs typeface="Times New Roman" panose="02020603050405020304" pitchFamily="18" charset="0"/>
              </a:rPr>
              <a:t>ofit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8.33 </a:t>
            </a:r>
            <a:r>
              <a:rPr lang="en-US" altLang="en-US" sz="21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0D521AC-C9DF-6C49-8257-59AA41F5C1B0}"/>
              </a:ext>
            </a:extLst>
          </p:cNvPr>
          <p:cNvSpPr txBox="1"/>
          <p:nvPr/>
        </p:nvSpPr>
        <p:spPr>
          <a:xfrm>
            <a:off x="596900" y="2174875"/>
            <a:ext cx="3343275" cy="2582863"/>
          </a:xfrm>
          <a:prstGeom prst="rect">
            <a:avLst/>
          </a:prstGeom>
        </p:spPr>
        <p:txBody>
          <a:bodyPr lIns="0" tIns="92710" rIns="0" bIns="0">
            <a:spAutoFit/>
          </a:bodyPr>
          <a:lstStyle/>
          <a:p>
            <a:pPr marL="31750" eaLnBrk="1" fontAlgn="auto" hangingPunct="1">
              <a:spcBef>
                <a:spcPts val="730"/>
              </a:spcBef>
              <a:spcAft>
                <a:spcPts val="0"/>
              </a:spcAft>
              <a:defRPr/>
            </a:pPr>
            <a:r>
              <a:rPr sz="2000" i="1" spc="15" dirty="0">
                <a:latin typeface="Times New Roman"/>
                <a:cs typeface="Times New Roman"/>
              </a:rPr>
              <a:t>MR </a:t>
            </a:r>
            <a:r>
              <a:rPr sz="2000" spc="10" dirty="0">
                <a:latin typeface="Symbol"/>
                <a:cs typeface="Symbol"/>
              </a:rPr>
              <a:t>=</a:t>
            </a:r>
            <a:r>
              <a:rPr sz="2000" spc="75" dirty="0">
                <a:latin typeface="Symbol"/>
                <a:cs typeface="Symbol"/>
              </a:rPr>
              <a:t> </a:t>
            </a:r>
            <a:r>
              <a:rPr sz="2000" i="1" spc="15" dirty="0">
                <a:latin typeface="Times New Roman"/>
                <a:cs typeface="Times New Roman"/>
              </a:rPr>
              <a:t>MC</a:t>
            </a:r>
            <a:endParaRPr sz="200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640"/>
              </a:spcBef>
              <a:spcAft>
                <a:spcPts val="0"/>
              </a:spcAft>
              <a:defRPr/>
            </a:pPr>
            <a:r>
              <a:rPr sz="2000" spc="10" dirty="0">
                <a:latin typeface="Times New Roman"/>
                <a:cs typeface="Times New Roman"/>
              </a:rPr>
              <a:t>80 </a:t>
            </a:r>
            <a:r>
              <a:rPr sz="2000" spc="10" dirty="0">
                <a:latin typeface="Symbol"/>
                <a:cs typeface="Symbol"/>
              </a:rPr>
              <a:t>= </a:t>
            </a:r>
            <a:r>
              <a:rPr sz="2000" spc="10" dirty="0">
                <a:latin typeface="Times New Roman"/>
                <a:cs typeface="Times New Roman"/>
              </a:rPr>
              <a:t>27 </a:t>
            </a:r>
            <a:r>
              <a:rPr sz="2000" spc="10" dirty="0">
                <a:latin typeface="Symbol"/>
                <a:cs typeface="Symbol"/>
              </a:rPr>
              <a:t>+</a:t>
            </a:r>
            <a:r>
              <a:rPr sz="2000" spc="-365" dirty="0">
                <a:latin typeface="Symbol"/>
                <a:cs typeface="Symbol"/>
              </a:rPr>
              <a:t> </a:t>
            </a:r>
            <a:r>
              <a:rPr sz="2000" spc="75" dirty="0">
                <a:latin typeface="Times New Roman"/>
                <a:cs typeface="Times New Roman"/>
              </a:rPr>
              <a:t>6</a:t>
            </a:r>
            <a:r>
              <a:rPr sz="2000" i="1" spc="75" dirty="0"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  <a:p>
            <a:pPr marL="38100" eaLnBrk="1" fontAlgn="auto" hangingPunct="1">
              <a:spcBef>
                <a:spcPts val="635"/>
              </a:spcBef>
              <a:spcAft>
                <a:spcPts val="0"/>
              </a:spcAft>
              <a:defRPr/>
            </a:pPr>
            <a:r>
              <a:rPr sz="2000" i="1" spc="10" dirty="0">
                <a:latin typeface="Times New Roman"/>
                <a:cs typeface="Times New Roman"/>
              </a:rPr>
              <a:t>x </a:t>
            </a:r>
            <a:r>
              <a:rPr sz="2000" spc="10" dirty="0">
                <a:latin typeface="Symbol"/>
                <a:cs typeface="Symbol"/>
              </a:rPr>
              <a:t>=</a:t>
            </a:r>
            <a:r>
              <a:rPr sz="2000" spc="-70" dirty="0">
                <a:latin typeface="Symbol"/>
                <a:cs typeface="Symbol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8,83</a:t>
            </a:r>
            <a:endParaRPr sz="2000">
              <a:latin typeface="Times New Roman"/>
              <a:cs typeface="Times New Roman"/>
            </a:endParaRPr>
          </a:p>
          <a:p>
            <a:pPr marL="165100" eaLnBrk="1" fontAlgn="auto" hangingPunct="1">
              <a:spcBef>
                <a:spcPts val="1310"/>
              </a:spcBef>
              <a:spcAft>
                <a:spcPts val="0"/>
              </a:spcAft>
              <a:defRPr/>
            </a:pPr>
            <a:r>
              <a:rPr sz="2250" spc="-5" dirty="0">
                <a:latin typeface="Times New Roman"/>
                <a:cs typeface="Times New Roman"/>
              </a:rPr>
              <a:t>Pr</a:t>
            </a:r>
            <a:r>
              <a:rPr sz="2250" spc="-245" dirty="0">
                <a:latin typeface="Times New Roman"/>
                <a:cs typeface="Times New Roman"/>
              </a:rPr>
              <a:t> </a:t>
            </a:r>
            <a:r>
              <a:rPr sz="2250" i="1" spc="-5" dirty="0">
                <a:latin typeface="Times New Roman"/>
                <a:cs typeface="Times New Roman"/>
              </a:rPr>
              <a:t>ofit</a:t>
            </a:r>
            <a:r>
              <a:rPr sz="2250" i="1" spc="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15" dirty="0">
                <a:latin typeface="Symbol"/>
                <a:cs typeface="Symbol"/>
              </a:rPr>
              <a:t> </a:t>
            </a:r>
            <a:r>
              <a:rPr sz="2250" spc="-10" dirty="0">
                <a:latin typeface="Symbol"/>
                <a:cs typeface="Symbol"/>
              </a:rPr>
              <a:t>-</a:t>
            </a:r>
            <a:r>
              <a:rPr sz="2250" spc="-10" dirty="0">
                <a:latin typeface="Times New Roman"/>
                <a:cs typeface="Times New Roman"/>
              </a:rPr>
              <a:t>100</a:t>
            </a:r>
            <a:r>
              <a:rPr sz="2250" spc="-17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+</a:t>
            </a:r>
            <a:r>
              <a:rPr sz="2250" spc="-190" dirty="0">
                <a:latin typeface="Symbol"/>
                <a:cs typeface="Symbol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53</a:t>
            </a:r>
            <a:r>
              <a:rPr sz="2250" i="1" spc="10" dirty="0">
                <a:latin typeface="Times New Roman"/>
                <a:cs typeface="Times New Roman"/>
              </a:rPr>
              <a:t>x</a:t>
            </a:r>
            <a:r>
              <a:rPr sz="2250" i="1" spc="-9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-</a:t>
            </a:r>
            <a:r>
              <a:rPr sz="2250" spc="-180" dirty="0">
                <a:latin typeface="Symbol"/>
                <a:cs typeface="Symbol"/>
              </a:rPr>
              <a:t> </a:t>
            </a:r>
            <a:r>
              <a:rPr sz="2250" spc="60" dirty="0">
                <a:latin typeface="Times New Roman"/>
                <a:cs typeface="Times New Roman"/>
              </a:rPr>
              <a:t>3</a:t>
            </a:r>
            <a:r>
              <a:rPr sz="2250" i="1" spc="60" dirty="0">
                <a:latin typeface="Times New Roman"/>
                <a:cs typeface="Times New Roman"/>
              </a:rPr>
              <a:t>x</a:t>
            </a:r>
            <a:r>
              <a:rPr sz="1950" spc="89" baseline="42735" dirty="0">
                <a:latin typeface="Times New Roman"/>
                <a:cs typeface="Times New Roman"/>
              </a:rPr>
              <a:t>2</a:t>
            </a:r>
            <a:endParaRPr sz="1950" baseline="42735">
              <a:latin typeface="Times New Roman"/>
              <a:cs typeface="Times New Roman"/>
            </a:endParaRPr>
          </a:p>
          <a:p>
            <a:pPr marL="161290" eaLnBrk="1" fontAlgn="auto" hangingPunct="1">
              <a:spcBef>
                <a:spcPts val="955"/>
              </a:spcBef>
              <a:spcAft>
                <a:spcPts val="0"/>
              </a:spcAft>
              <a:defRPr/>
            </a:pP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20" dirty="0">
                <a:latin typeface="Symbol"/>
                <a:cs typeface="Symbol"/>
              </a:rPr>
              <a:t> </a:t>
            </a:r>
            <a:r>
              <a:rPr sz="2250" spc="-10" dirty="0">
                <a:latin typeface="Symbol"/>
                <a:cs typeface="Symbol"/>
              </a:rPr>
              <a:t>-</a:t>
            </a:r>
            <a:r>
              <a:rPr sz="2250" spc="-10" dirty="0">
                <a:latin typeface="Times New Roman"/>
                <a:cs typeface="Times New Roman"/>
              </a:rPr>
              <a:t>100</a:t>
            </a:r>
            <a:r>
              <a:rPr sz="2250" spc="-18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+</a:t>
            </a:r>
            <a:r>
              <a:rPr sz="2250" spc="-190" dirty="0">
                <a:latin typeface="Symbol"/>
                <a:cs typeface="Symbol"/>
              </a:rPr>
              <a:t> </a:t>
            </a:r>
            <a:r>
              <a:rPr sz="2250" spc="-30" dirty="0">
                <a:latin typeface="Times New Roman"/>
                <a:cs typeface="Times New Roman"/>
              </a:rPr>
              <a:t>53(8.83)</a:t>
            </a:r>
            <a:r>
              <a:rPr sz="2250" spc="-155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Symbol"/>
                <a:cs typeface="Symbol"/>
              </a:rPr>
              <a:t>-</a:t>
            </a:r>
            <a:r>
              <a:rPr sz="2250" spc="-180" dirty="0">
                <a:latin typeface="Symbol"/>
                <a:cs typeface="Symbol"/>
              </a:rPr>
              <a:t> </a:t>
            </a:r>
            <a:r>
              <a:rPr sz="2250" spc="-25" dirty="0">
                <a:latin typeface="Times New Roman"/>
                <a:cs typeface="Times New Roman"/>
              </a:rPr>
              <a:t>3(8.83)</a:t>
            </a:r>
            <a:r>
              <a:rPr sz="1950" spc="-37" baseline="42735" dirty="0">
                <a:latin typeface="Times New Roman"/>
                <a:cs typeface="Times New Roman"/>
              </a:rPr>
              <a:t>2</a:t>
            </a:r>
            <a:endParaRPr sz="1950" baseline="42735">
              <a:latin typeface="Times New Roman"/>
              <a:cs typeface="Times New Roman"/>
            </a:endParaRPr>
          </a:p>
          <a:p>
            <a:pPr marL="161290" eaLnBrk="1" fontAlgn="auto" hangingPunct="1">
              <a:spcBef>
                <a:spcPts val="665"/>
              </a:spcBef>
              <a:spcAft>
                <a:spcPts val="0"/>
              </a:spcAft>
              <a:defRPr/>
            </a:pPr>
            <a:r>
              <a:rPr sz="2250" spc="-5" dirty="0">
                <a:latin typeface="Symbol"/>
                <a:cs typeface="Symbol"/>
              </a:rPr>
              <a:t>=</a:t>
            </a:r>
            <a:r>
              <a:rPr sz="2250" spc="-229" dirty="0">
                <a:latin typeface="Symbol"/>
                <a:cs typeface="Symbol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134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C171A85A-C238-8142-AD85-67B8FB55191D}"/>
              </a:ext>
            </a:extLst>
          </p:cNvPr>
          <p:cNvGraphicFramePr>
            <a:graphicFrameLocks noGrp="1"/>
          </p:cNvGraphicFramePr>
          <p:nvPr/>
        </p:nvGraphicFramePr>
        <p:xfrm>
          <a:off x="993775" y="850900"/>
          <a:ext cx="6710363" cy="5692775"/>
        </p:xfrm>
        <a:graphic>
          <a:graphicData uri="http://schemas.openxmlformats.org/drawingml/2006/table">
            <a:tbl>
              <a:tblPr/>
              <a:tblGrid>
                <a:gridCol w="1098550">
                  <a:extLst>
                    <a:ext uri="{9D8B030D-6E8A-4147-A177-3AD203B41FA5}">
                      <a16:colId xmlns:a16="http://schemas.microsoft.com/office/drawing/2014/main" val="4257152150"/>
                    </a:ext>
                  </a:extLst>
                </a:gridCol>
                <a:gridCol w="1833563">
                  <a:extLst>
                    <a:ext uri="{9D8B030D-6E8A-4147-A177-3AD203B41FA5}">
                      <a16:colId xmlns:a16="http://schemas.microsoft.com/office/drawing/2014/main" val="1678222208"/>
                    </a:ext>
                  </a:extLst>
                </a:gridCol>
                <a:gridCol w="1998662">
                  <a:extLst>
                    <a:ext uri="{9D8B030D-6E8A-4147-A177-3AD203B41FA5}">
                      <a16:colId xmlns:a16="http://schemas.microsoft.com/office/drawing/2014/main" val="2516751736"/>
                    </a:ext>
                  </a:extLst>
                </a:gridCol>
                <a:gridCol w="1779588">
                  <a:extLst>
                    <a:ext uri="{9D8B030D-6E8A-4147-A177-3AD203B41FA5}">
                      <a16:colId xmlns:a16="http://schemas.microsoft.com/office/drawing/2014/main" val="4282492869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969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5969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P=MR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MC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Profit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6875796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842340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076641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39,0000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76093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32,0000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549560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466636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052473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460270"/>
                  </a:ext>
                </a:extLst>
              </a:tr>
              <a:tr h="33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124,0000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580843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75,0000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132,0000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117933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134,0000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52305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87,0000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36058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93,0000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223988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99,0000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104,0000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5442785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105,0000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82,0000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47887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111,0000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660289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25082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123,0000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37432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66DC6A5C-70FE-E64A-BA1F-5A2AC5BBC3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9438" y="307975"/>
            <a:ext cx="6518275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400" i="0" spc="-55" dirty="0">
                <a:latin typeface="Arial"/>
                <a:cs typeface="Arial"/>
              </a:rPr>
              <a:t>Tačka </a:t>
            </a:r>
            <a:r>
              <a:rPr sz="2400" i="0" dirty="0">
                <a:latin typeface="Arial"/>
                <a:cs typeface="Arial"/>
              </a:rPr>
              <a:t>A- Maksimizacija </a:t>
            </a:r>
            <a:r>
              <a:rPr sz="2400" i="0" spc="-5" dirty="0">
                <a:latin typeface="Arial"/>
                <a:cs typeface="Arial"/>
              </a:rPr>
              <a:t>profita </a:t>
            </a:r>
            <a:r>
              <a:rPr sz="2400" i="0" dirty="0">
                <a:latin typeface="Arial"/>
                <a:cs typeface="Arial"/>
              </a:rPr>
              <a:t>– </a:t>
            </a:r>
            <a:r>
              <a:rPr sz="2400" i="0" spc="-5" dirty="0">
                <a:latin typeface="Arial"/>
                <a:cs typeface="Arial"/>
              </a:rPr>
              <a:t>tabelarni</a:t>
            </a:r>
            <a:r>
              <a:rPr sz="2400" i="0" spc="-125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prikaz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object 2">
            <a:extLst>
              <a:ext uri="{FF2B5EF4-FFF2-40B4-BE49-F238E27FC236}">
                <a16:creationId xmlns:a16="http://schemas.microsoft.com/office/drawing/2014/main" id="{135ACCEE-FD59-1640-89FD-BE9C062CA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" y="2554288"/>
            <a:ext cx="242888" cy="2254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4" name="object 3">
            <a:extLst>
              <a:ext uri="{FF2B5EF4-FFF2-40B4-BE49-F238E27FC236}">
                <a16:creationId xmlns:a16="http://schemas.microsoft.com/office/drawing/2014/main" id="{CF21FEFC-55A2-1245-9432-2FF196C5B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38" y="2560638"/>
            <a:ext cx="206375" cy="187325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5" name="object 4">
            <a:extLst>
              <a:ext uri="{FF2B5EF4-FFF2-40B4-BE49-F238E27FC236}">
                <a16:creationId xmlns:a16="http://schemas.microsoft.com/office/drawing/2014/main" id="{ED6B18E1-AF15-0248-9292-92D674BD9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2520950"/>
            <a:ext cx="152400" cy="261938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6" name="object 5">
            <a:extLst>
              <a:ext uri="{FF2B5EF4-FFF2-40B4-BE49-F238E27FC236}">
                <a16:creationId xmlns:a16="http://schemas.microsoft.com/office/drawing/2014/main" id="{38A96834-0AA3-9444-9A32-766CF4CED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527300"/>
            <a:ext cx="114300" cy="222250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7" name="object 6">
            <a:extLst>
              <a:ext uri="{FF2B5EF4-FFF2-40B4-BE49-F238E27FC236}">
                <a16:creationId xmlns:a16="http://schemas.microsoft.com/office/drawing/2014/main" id="{970A5925-7CA0-FA4F-897F-012A999AD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" y="2554288"/>
            <a:ext cx="433388" cy="2254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8" name="object 7">
            <a:extLst>
              <a:ext uri="{FF2B5EF4-FFF2-40B4-BE49-F238E27FC236}">
                <a16:creationId xmlns:a16="http://schemas.microsoft.com/office/drawing/2014/main" id="{7B779509-7DEC-D847-BC94-A29165377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60638"/>
            <a:ext cx="393700" cy="1873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79" name="object 8">
            <a:extLst>
              <a:ext uri="{FF2B5EF4-FFF2-40B4-BE49-F238E27FC236}">
                <a16:creationId xmlns:a16="http://schemas.microsoft.com/office/drawing/2014/main" id="{869A4D2F-91C1-3348-914D-853B42683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8" y="2673350"/>
            <a:ext cx="165100" cy="49213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0" name="object 9">
            <a:extLst>
              <a:ext uri="{FF2B5EF4-FFF2-40B4-BE49-F238E27FC236}">
                <a16:creationId xmlns:a16="http://schemas.microsoft.com/office/drawing/2014/main" id="{0653A166-023A-BE45-B73D-AA0C3A08D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213" y="2676525"/>
            <a:ext cx="131762" cy="15875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1" name="object 10">
            <a:extLst>
              <a:ext uri="{FF2B5EF4-FFF2-40B4-BE49-F238E27FC236}">
                <a16:creationId xmlns:a16="http://schemas.microsoft.com/office/drawing/2014/main" id="{BBE9ED7B-E1CA-3A46-9A57-3744CC8E5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2554288"/>
            <a:ext cx="1309688" cy="225425"/>
          </a:xfrm>
          <a:prstGeom prst="rect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2" name="object 11">
            <a:extLst>
              <a:ext uri="{FF2B5EF4-FFF2-40B4-BE49-F238E27FC236}">
                <a16:creationId xmlns:a16="http://schemas.microsoft.com/office/drawing/2014/main" id="{CCF8494B-F547-FA41-8A0F-8D869767B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75" y="2559050"/>
            <a:ext cx="1284288" cy="192088"/>
          </a:xfrm>
          <a:prstGeom prst="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3" name="object 12">
            <a:extLst>
              <a:ext uri="{FF2B5EF4-FFF2-40B4-BE49-F238E27FC236}">
                <a16:creationId xmlns:a16="http://schemas.microsoft.com/office/drawing/2014/main" id="{F60DF4F2-76CC-FB44-8C5E-306EECA6E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" y="2822575"/>
            <a:ext cx="925513" cy="225425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4" name="object 13">
            <a:extLst>
              <a:ext uri="{FF2B5EF4-FFF2-40B4-BE49-F238E27FC236}">
                <a16:creationId xmlns:a16="http://schemas.microsoft.com/office/drawing/2014/main" id="{78B4F081-F05A-264E-AE47-C5FBFDBDC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38" y="2827338"/>
            <a:ext cx="889000" cy="187325"/>
          </a:xfrm>
          <a:prstGeom prst="rect">
            <a:avLst/>
          </a:prstGeom>
          <a:blipFill dpi="0"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5" name="object 14">
            <a:extLst>
              <a:ext uri="{FF2B5EF4-FFF2-40B4-BE49-F238E27FC236}">
                <a16:creationId xmlns:a16="http://schemas.microsoft.com/office/drawing/2014/main" id="{BA03DCEA-1257-B248-86BC-C4D1F8769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" y="2789238"/>
            <a:ext cx="155575" cy="258762"/>
          </a:xfrm>
          <a:prstGeom prst="rect">
            <a:avLst/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6" name="object 15">
            <a:extLst>
              <a:ext uri="{FF2B5EF4-FFF2-40B4-BE49-F238E27FC236}">
                <a16:creationId xmlns:a16="http://schemas.microsoft.com/office/drawing/2014/main" id="{E3569553-0773-A746-9B78-A3C08418C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2794000"/>
            <a:ext cx="114300" cy="222250"/>
          </a:xfrm>
          <a:prstGeom prst="rect">
            <a:avLst/>
          </a:prstGeom>
          <a:blipFill dpi="0"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7" name="object 16">
            <a:extLst>
              <a:ext uri="{FF2B5EF4-FFF2-40B4-BE49-F238E27FC236}">
                <a16:creationId xmlns:a16="http://schemas.microsoft.com/office/drawing/2014/main" id="{EFCFFE19-C6FE-4249-8DCB-2FEE5F36A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2822575"/>
            <a:ext cx="896938" cy="225425"/>
          </a:xfrm>
          <a:prstGeom prst="rect">
            <a:avLst/>
          </a:prstGeom>
          <a:blipFill dpi="0"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8" name="object 17">
            <a:extLst>
              <a:ext uri="{FF2B5EF4-FFF2-40B4-BE49-F238E27FC236}">
                <a16:creationId xmlns:a16="http://schemas.microsoft.com/office/drawing/2014/main" id="{5DD0F059-B5C3-8942-8F2E-F20CDCDF6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413" y="2827338"/>
            <a:ext cx="857250" cy="187325"/>
          </a:xfrm>
          <a:prstGeom prst="rect">
            <a:avLst/>
          </a:prstGeom>
          <a:blipFill dpi="0"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9889" name="object 18">
            <a:extLst>
              <a:ext uri="{FF2B5EF4-FFF2-40B4-BE49-F238E27FC236}">
                <a16:creationId xmlns:a16="http://schemas.microsoft.com/office/drawing/2014/main" id="{93140FB9-8BAE-B646-8F6D-ABC4DCF0633C}"/>
              </a:ext>
            </a:extLst>
          </p:cNvPr>
          <p:cNvSpPr>
            <a:spLocks/>
          </p:cNvSpPr>
          <p:nvPr/>
        </p:nvSpPr>
        <p:spPr bwMode="auto">
          <a:xfrm>
            <a:off x="9091613" y="2566988"/>
            <a:ext cx="50800" cy="0"/>
          </a:xfrm>
          <a:custGeom>
            <a:avLst/>
            <a:gdLst>
              <a:gd name="T0" fmla="*/ 0 w 51434"/>
              <a:gd name="T1" fmla="*/ 50901 w 5143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1434">
                <a:moveTo>
                  <a:pt x="0" y="0"/>
                </a:moveTo>
                <a:lnTo>
                  <a:pt x="509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0" name="object 19">
            <a:extLst>
              <a:ext uri="{FF2B5EF4-FFF2-40B4-BE49-F238E27FC236}">
                <a16:creationId xmlns:a16="http://schemas.microsoft.com/office/drawing/2014/main" id="{0538A349-DF25-3C4C-8E24-92BF3E67C7FC}"/>
              </a:ext>
            </a:extLst>
          </p:cNvPr>
          <p:cNvSpPr>
            <a:spLocks/>
          </p:cNvSpPr>
          <p:nvPr/>
        </p:nvSpPr>
        <p:spPr bwMode="auto">
          <a:xfrm>
            <a:off x="9091613" y="2563813"/>
            <a:ext cx="50800" cy="0"/>
          </a:xfrm>
          <a:custGeom>
            <a:avLst/>
            <a:gdLst>
              <a:gd name="T0" fmla="*/ 0 w 51434"/>
              <a:gd name="T1" fmla="*/ 50901 w 5143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1434">
                <a:moveTo>
                  <a:pt x="0" y="0"/>
                </a:moveTo>
                <a:lnTo>
                  <a:pt x="509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1" name="object 20">
            <a:extLst>
              <a:ext uri="{FF2B5EF4-FFF2-40B4-BE49-F238E27FC236}">
                <a16:creationId xmlns:a16="http://schemas.microsoft.com/office/drawing/2014/main" id="{63C4D31B-BA4A-2548-8D2B-794556D56696}"/>
              </a:ext>
            </a:extLst>
          </p:cNvPr>
          <p:cNvSpPr>
            <a:spLocks/>
          </p:cNvSpPr>
          <p:nvPr/>
        </p:nvSpPr>
        <p:spPr bwMode="auto">
          <a:xfrm>
            <a:off x="9091613" y="4914900"/>
            <a:ext cx="50800" cy="0"/>
          </a:xfrm>
          <a:custGeom>
            <a:avLst/>
            <a:gdLst>
              <a:gd name="T0" fmla="*/ 0 w 51434"/>
              <a:gd name="T1" fmla="*/ 50901 w 5143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1434">
                <a:moveTo>
                  <a:pt x="0" y="0"/>
                </a:moveTo>
                <a:lnTo>
                  <a:pt x="509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2" name="object 21">
            <a:extLst>
              <a:ext uri="{FF2B5EF4-FFF2-40B4-BE49-F238E27FC236}">
                <a16:creationId xmlns:a16="http://schemas.microsoft.com/office/drawing/2014/main" id="{579D48DC-D8CB-CA45-9E99-7B881E442CF8}"/>
              </a:ext>
            </a:extLst>
          </p:cNvPr>
          <p:cNvSpPr>
            <a:spLocks/>
          </p:cNvSpPr>
          <p:nvPr/>
        </p:nvSpPr>
        <p:spPr bwMode="auto">
          <a:xfrm>
            <a:off x="9091613" y="4911725"/>
            <a:ext cx="50800" cy="0"/>
          </a:xfrm>
          <a:custGeom>
            <a:avLst/>
            <a:gdLst>
              <a:gd name="T0" fmla="*/ 0 w 51434"/>
              <a:gd name="T1" fmla="*/ 50901 w 5143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1434">
                <a:moveTo>
                  <a:pt x="0" y="0"/>
                </a:moveTo>
                <a:lnTo>
                  <a:pt x="509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3" name="object 22">
            <a:extLst>
              <a:ext uri="{FF2B5EF4-FFF2-40B4-BE49-F238E27FC236}">
                <a16:creationId xmlns:a16="http://schemas.microsoft.com/office/drawing/2014/main" id="{EC370308-8782-F143-9334-2B95F026B9BD}"/>
              </a:ext>
            </a:extLst>
          </p:cNvPr>
          <p:cNvSpPr>
            <a:spLocks/>
          </p:cNvSpPr>
          <p:nvPr/>
        </p:nvSpPr>
        <p:spPr bwMode="auto">
          <a:xfrm>
            <a:off x="3722688" y="628650"/>
            <a:ext cx="406400" cy="0"/>
          </a:xfrm>
          <a:custGeom>
            <a:avLst/>
            <a:gdLst>
              <a:gd name="T0" fmla="*/ 0 w 407035"/>
              <a:gd name="T1" fmla="*/ 406490 w 40703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07035">
                <a:moveTo>
                  <a:pt x="0" y="0"/>
                </a:moveTo>
                <a:lnTo>
                  <a:pt x="406490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4" name="object 23">
            <a:extLst>
              <a:ext uri="{FF2B5EF4-FFF2-40B4-BE49-F238E27FC236}">
                <a16:creationId xmlns:a16="http://schemas.microsoft.com/office/drawing/2014/main" id="{63B0AE5E-DBA7-A14F-B69B-39B395452005}"/>
              </a:ext>
            </a:extLst>
          </p:cNvPr>
          <p:cNvSpPr>
            <a:spLocks/>
          </p:cNvSpPr>
          <p:nvPr/>
        </p:nvSpPr>
        <p:spPr bwMode="auto">
          <a:xfrm>
            <a:off x="4732338" y="2681288"/>
            <a:ext cx="34925" cy="14287"/>
          </a:xfrm>
          <a:custGeom>
            <a:avLst/>
            <a:gdLst>
              <a:gd name="T0" fmla="*/ 0 w 34925"/>
              <a:gd name="T1" fmla="*/ 14703 h 15239"/>
              <a:gd name="T2" fmla="*/ 34698 w 34925"/>
              <a:gd name="T3" fmla="*/ 0 h 1523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925" h="15239">
                <a:moveTo>
                  <a:pt x="0" y="14703"/>
                </a:moveTo>
                <a:lnTo>
                  <a:pt x="34698" y="0"/>
                </a:lnTo>
              </a:path>
            </a:pathLst>
          </a:custGeom>
          <a:noFill/>
          <a:ln w="884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5" name="object 24">
            <a:extLst>
              <a:ext uri="{FF2B5EF4-FFF2-40B4-BE49-F238E27FC236}">
                <a16:creationId xmlns:a16="http://schemas.microsoft.com/office/drawing/2014/main" id="{87AD0B13-CD95-8044-BBAF-4AAFEF1727A9}"/>
              </a:ext>
            </a:extLst>
          </p:cNvPr>
          <p:cNvSpPr>
            <a:spLocks/>
          </p:cNvSpPr>
          <p:nvPr/>
        </p:nvSpPr>
        <p:spPr bwMode="auto">
          <a:xfrm>
            <a:off x="4767263" y="2684463"/>
            <a:ext cx="50800" cy="79375"/>
          </a:xfrm>
          <a:custGeom>
            <a:avLst/>
            <a:gdLst>
              <a:gd name="T0" fmla="*/ 0 w 50800"/>
              <a:gd name="T1" fmla="*/ 0 h 79375"/>
              <a:gd name="T2" fmla="*/ 50267 w 50800"/>
              <a:gd name="T3" fmla="*/ 78763 h 793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0800" h="79375">
                <a:moveTo>
                  <a:pt x="0" y="0"/>
                </a:moveTo>
                <a:lnTo>
                  <a:pt x="50267" y="78763"/>
                </a:lnTo>
              </a:path>
            </a:pathLst>
          </a:custGeom>
          <a:noFill/>
          <a:ln w="20962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6" name="object 25">
            <a:extLst>
              <a:ext uri="{FF2B5EF4-FFF2-40B4-BE49-F238E27FC236}">
                <a16:creationId xmlns:a16="http://schemas.microsoft.com/office/drawing/2014/main" id="{4B36AA14-5982-F14E-AB0E-6991904E0C76}"/>
              </a:ext>
            </a:extLst>
          </p:cNvPr>
          <p:cNvSpPr>
            <a:spLocks/>
          </p:cNvSpPr>
          <p:nvPr/>
        </p:nvSpPr>
        <p:spPr bwMode="auto">
          <a:xfrm>
            <a:off x="4822825" y="2533650"/>
            <a:ext cx="66675" cy="230188"/>
          </a:xfrm>
          <a:custGeom>
            <a:avLst/>
            <a:gdLst>
              <a:gd name="T0" fmla="*/ 0 w 66675"/>
              <a:gd name="T1" fmla="*/ 229479 h 229869"/>
              <a:gd name="T2" fmla="*/ 66573 w 66675"/>
              <a:gd name="T3" fmla="*/ 0 h 22986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6675" h="229869">
                <a:moveTo>
                  <a:pt x="0" y="229479"/>
                </a:moveTo>
                <a:lnTo>
                  <a:pt x="66573" y="0"/>
                </a:lnTo>
              </a:path>
            </a:pathLst>
          </a:custGeom>
          <a:noFill/>
          <a:ln w="111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7" name="object 26">
            <a:extLst>
              <a:ext uri="{FF2B5EF4-FFF2-40B4-BE49-F238E27FC236}">
                <a16:creationId xmlns:a16="http://schemas.microsoft.com/office/drawing/2014/main" id="{224B39DF-AA4E-E843-90E5-E58857550791}"/>
              </a:ext>
            </a:extLst>
          </p:cNvPr>
          <p:cNvSpPr>
            <a:spLocks/>
          </p:cNvSpPr>
          <p:nvPr/>
        </p:nvSpPr>
        <p:spPr bwMode="auto">
          <a:xfrm>
            <a:off x="4889500" y="2533650"/>
            <a:ext cx="920750" cy="0"/>
          </a:xfrm>
          <a:custGeom>
            <a:avLst/>
            <a:gdLst>
              <a:gd name="T0" fmla="*/ 0 w 920750"/>
              <a:gd name="T1" fmla="*/ 920574 w 92075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920750">
                <a:moveTo>
                  <a:pt x="0" y="0"/>
                </a:moveTo>
                <a:lnTo>
                  <a:pt x="920574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8" name="object 27">
            <a:extLst>
              <a:ext uri="{FF2B5EF4-FFF2-40B4-BE49-F238E27FC236}">
                <a16:creationId xmlns:a16="http://schemas.microsoft.com/office/drawing/2014/main" id="{9AFA6550-DF92-5C44-900E-C28F99A732FF}"/>
              </a:ext>
            </a:extLst>
          </p:cNvPr>
          <p:cNvSpPr>
            <a:spLocks/>
          </p:cNvSpPr>
          <p:nvPr/>
        </p:nvSpPr>
        <p:spPr bwMode="auto">
          <a:xfrm>
            <a:off x="4133850" y="2828925"/>
            <a:ext cx="1698625" cy="0"/>
          </a:xfrm>
          <a:custGeom>
            <a:avLst/>
            <a:gdLst>
              <a:gd name="T0" fmla="*/ 0 w 1698625"/>
              <a:gd name="T1" fmla="*/ 1698117 w 1698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698625">
                <a:moveTo>
                  <a:pt x="0" y="0"/>
                </a:moveTo>
                <a:lnTo>
                  <a:pt x="1698117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899" name="object 28">
            <a:extLst>
              <a:ext uri="{FF2B5EF4-FFF2-40B4-BE49-F238E27FC236}">
                <a16:creationId xmlns:a16="http://schemas.microsoft.com/office/drawing/2014/main" id="{BDC28A9B-9DF4-6D4C-A2E3-37C87FB3C90C}"/>
              </a:ext>
            </a:extLst>
          </p:cNvPr>
          <p:cNvSpPr>
            <a:spLocks/>
          </p:cNvSpPr>
          <p:nvPr/>
        </p:nvSpPr>
        <p:spPr bwMode="auto">
          <a:xfrm>
            <a:off x="4733925" y="3316288"/>
            <a:ext cx="34925" cy="15875"/>
          </a:xfrm>
          <a:custGeom>
            <a:avLst/>
            <a:gdLst>
              <a:gd name="T0" fmla="*/ 0 w 34925"/>
              <a:gd name="T1" fmla="*/ 14696 h 15239"/>
              <a:gd name="T2" fmla="*/ 34698 w 34925"/>
              <a:gd name="T3" fmla="*/ 0 h 1523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925" h="15239">
                <a:moveTo>
                  <a:pt x="0" y="14696"/>
                </a:moveTo>
                <a:lnTo>
                  <a:pt x="34698" y="0"/>
                </a:lnTo>
              </a:path>
            </a:pathLst>
          </a:custGeom>
          <a:noFill/>
          <a:ln w="884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0" name="object 29">
            <a:extLst>
              <a:ext uri="{FF2B5EF4-FFF2-40B4-BE49-F238E27FC236}">
                <a16:creationId xmlns:a16="http://schemas.microsoft.com/office/drawing/2014/main" id="{42B5A8C6-1F4C-D649-B071-ABC1F03AF370}"/>
              </a:ext>
            </a:extLst>
          </p:cNvPr>
          <p:cNvSpPr>
            <a:spLocks/>
          </p:cNvSpPr>
          <p:nvPr/>
        </p:nvSpPr>
        <p:spPr bwMode="auto">
          <a:xfrm>
            <a:off x="4768850" y="3321050"/>
            <a:ext cx="50800" cy="93663"/>
          </a:xfrm>
          <a:custGeom>
            <a:avLst/>
            <a:gdLst>
              <a:gd name="T0" fmla="*/ 0 w 50800"/>
              <a:gd name="T1" fmla="*/ 0 h 94614"/>
              <a:gd name="T2" fmla="*/ 50267 w 50800"/>
              <a:gd name="T3" fmla="*/ 94518 h 9461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0800" h="94614">
                <a:moveTo>
                  <a:pt x="0" y="0"/>
                </a:moveTo>
                <a:lnTo>
                  <a:pt x="50267" y="94518"/>
                </a:lnTo>
              </a:path>
            </a:pathLst>
          </a:custGeom>
          <a:noFill/>
          <a:ln w="2136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1" name="object 30">
            <a:extLst>
              <a:ext uri="{FF2B5EF4-FFF2-40B4-BE49-F238E27FC236}">
                <a16:creationId xmlns:a16="http://schemas.microsoft.com/office/drawing/2014/main" id="{B8223376-B63E-6442-83E1-7D0C9C506E08}"/>
              </a:ext>
            </a:extLst>
          </p:cNvPr>
          <p:cNvSpPr>
            <a:spLocks/>
          </p:cNvSpPr>
          <p:nvPr/>
        </p:nvSpPr>
        <p:spPr bwMode="auto">
          <a:xfrm>
            <a:off x="4826000" y="3144838"/>
            <a:ext cx="66675" cy="269875"/>
          </a:xfrm>
          <a:custGeom>
            <a:avLst/>
            <a:gdLst>
              <a:gd name="T0" fmla="*/ 0 w 66675"/>
              <a:gd name="T1" fmla="*/ 270432 h 270510"/>
              <a:gd name="T2" fmla="*/ 66573 w 66675"/>
              <a:gd name="T3" fmla="*/ 0 h 2705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6675" h="270510">
                <a:moveTo>
                  <a:pt x="0" y="270432"/>
                </a:moveTo>
                <a:lnTo>
                  <a:pt x="66573" y="0"/>
                </a:lnTo>
              </a:path>
            </a:pathLst>
          </a:custGeom>
          <a:noFill/>
          <a:ln w="1116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2" name="object 31">
            <a:extLst>
              <a:ext uri="{FF2B5EF4-FFF2-40B4-BE49-F238E27FC236}">
                <a16:creationId xmlns:a16="http://schemas.microsoft.com/office/drawing/2014/main" id="{30282776-C529-804E-9756-6C745BE3345A}"/>
              </a:ext>
            </a:extLst>
          </p:cNvPr>
          <p:cNvSpPr>
            <a:spLocks/>
          </p:cNvSpPr>
          <p:nvPr/>
        </p:nvSpPr>
        <p:spPr bwMode="auto">
          <a:xfrm>
            <a:off x="4891088" y="3144838"/>
            <a:ext cx="2022475" cy="0"/>
          </a:xfrm>
          <a:custGeom>
            <a:avLst/>
            <a:gdLst>
              <a:gd name="T0" fmla="*/ 0 w 2021204"/>
              <a:gd name="T1" fmla="*/ 2021043 w 202120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2021204">
                <a:moveTo>
                  <a:pt x="0" y="0"/>
                </a:moveTo>
                <a:lnTo>
                  <a:pt x="2021043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3" name="object 32">
            <a:extLst>
              <a:ext uri="{FF2B5EF4-FFF2-40B4-BE49-F238E27FC236}">
                <a16:creationId xmlns:a16="http://schemas.microsoft.com/office/drawing/2014/main" id="{AB3B812B-BA90-0743-A7CF-356832515DE1}"/>
              </a:ext>
            </a:extLst>
          </p:cNvPr>
          <p:cNvSpPr>
            <a:spLocks/>
          </p:cNvSpPr>
          <p:nvPr/>
        </p:nvSpPr>
        <p:spPr bwMode="auto">
          <a:xfrm>
            <a:off x="4208463" y="3449638"/>
            <a:ext cx="2727325" cy="0"/>
          </a:xfrm>
          <a:custGeom>
            <a:avLst/>
            <a:gdLst>
              <a:gd name="T0" fmla="*/ 0 w 2726690"/>
              <a:gd name="T1" fmla="*/ 2726357 w 272669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2726690">
                <a:moveTo>
                  <a:pt x="0" y="0"/>
                </a:moveTo>
                <a:lnTo>
                  <a:pt x="2726357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4" name="object 33">
            <a:extLst>
              <a:ext uri="{FF2B5EF4-FFF2-40B4-BE49-F238E27FC236}">
                <a16:creationId xmlns:a16="http://schemas.microsoft.com/office/drawing/2014/main" id="{D3C2421A-95E0-5445-98A0-3901383EC4D6}"/>
              </a:ext>
            </a:extLst>
          </p:cNvPr>
          <p:cNvSpPr>
            <a:spLocks/>
          </p:cNvSpPr>
          <p:nvPr/>
        </p:nvSpPr>
        <p:spPr bwMode="auto">
          <a:xfrm>
            <a:off x="4459288" y="3895725"/>
            <a:ext cx="34925" cy="15875"/>
          </a:xfrm>
          <a:custGeom>
            <a:avLst/>
            <a:gdLst>
              <a:gd name="T0" fmla="*/ 0 w 34925"/>
              <a:gd name="T1" fmla="*/ 14696 h 15239"/>
              <a:gd name="T2" fmla="*/ 34698 w 34925"/>
              <a:gd name="T3" fmla="*/ 0 h 1523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925" h="15239">
                <a:moveTo>
                  <a:pt x="0" y="14696"/>
                </a:moveTo>
                <a:lnTo>
                  <a:pt x="34698" y="0"/>
                </a:lnTo>
              </a:path>
            </a:pathLst>
          </a:custGeom>
          <a:noFill/>
          <a:ln w="884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5" name="object 34">
            <a:extLst>
              <a:ext uri="{FF2B5EF4-FFF2-40B4-BE49-F238E27FC236}">
                <a16:creationId xmlns:a16="http://schemas.microsoft.com/office/drawing/2014/main" id="{ADEB578F-FA8A-4443-9FB8-DD268EA00F61}"/>
              </a:ext>
            </a:extLst>
          </p:cNvPr>
          <p:cNvSpPr>
            <a:spLocks/>
          </p:cNvSpPr>
          <p:nvPr/>
        </p:nvSpPr>
        <p:spPr bwMode="auto">
          <a:xfrm>
            <a:off x="4494213" y="3900488"/>
            <a:ext cx="50800" cy="68262"/>
          </a:xfrm>
          <a:custGeom>
            <a:avLst/>
            <a:gdLst>
              <a:gd name="T0" fmla="*/ 0 w 50800"/>
              <a:gd name="T1" fmla="*/ 0 h 68579"/>
              <a:gd name="T2" fmla="*/ 50267 w 50800"/>
              <a:gd name="T3" fmla="*/ 68253 h 6857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0800" h="68579">
                <a:moveTo>
                  <a:pt x="0" y="0"/>
                </a:moveTo>
                <a:lnTo>
                  <a:pt x="50267" y="68253"/>
                </a:lnTo>
              </a:path>
            </a:pathLst>
          </a:custGeom>
          <a:noFill/>
          <a:ln w="2059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6" name="object 35">
            <a:extLst>
              <a:ext uri="{FF2B5EF4-FFF2-40B4-BE49-F238E27FC236}">
                <a16:creationId xmlns:a16="http://schemas.microsoft.com/office/drawing/2014/main" id="{A5103167-3D60-264E-A398-C424B8C981E6}"/>
              </a:ext>
            </a:extLst>
          </p:cNvPr>
          <p:cNvSpPr>
            <a:spLocks/>
          </p:cNvSpPr>
          <p:nvPr/>
        </p:nvSpPr>
        <p:spPr bwMode="auto">
          <a:xfrm>
            <a:off x="4549775" y="3765550"/>
            <a:ext cx="66675" cy="203200"/>
          </a:xfrm>
          <a:custGeom>
            <a:avLst/>
            <a:gdLst>
              <a:gd name="T0" fmla="*/ 0 w 66675"/>
              <a:gd name="T1" fmla="*/ 203725 h 203835"/>
              <a:gd name="T2" fmla="*/ 66583 w 66675"/>
              <a:gd name="T3" fmla="*/ 0 h 20383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6675" h="203835">
                <a:moveTo>
                  <a:pt x="0" y="203725"/>
                </a:moveTo>
                <a:lnTo>
                  <a:pt x="66583" y="0"/>
                </a:lnTo>
              </a:path>
            </a:pathLst>
          </a:custGeom>
          <a:noFill/>
          <a:ln w="11046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7" name="object 36">
            <a:extLst>
              <a:ext uri="{FF2B5EF4-FFF2-40B4-BE49-F238E27FC236}">
                <a16:creationId xmlns:a16="http://schemas.microsoft.com/office/drawing/2014/main" id="{562603A1-659B-8A4B-B484-D8537031D0CE}"/>
              </a:ext>
            </a:extLst>
          </p:cNvPr>
          <p:cNvSpPr>
            <a:spLocks/>
          </p:cNvSpPr>
          <p:nvPr/>
        </p:nvSpPr>
        <p:spPr bwMode="auto">
          <a:xfrm>
            <a:off x="4616450" y="3765550"/>
            <a:ext cx="1323975" cy="0"/>
          </a:xfrm>
          <a:custGeom>
            <a:avLst/>
            <a:gdLst>
              <a:gd name="T0" fmla="*/ 0 w 1323339"/>
              <a:gd name="T1" fmla="*/ 1322810 w 1323339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323339">
                <a:moveTo>
                  <a:pt x="0" y="0"/>
                </a:moveTo>
                <a:lnTo>
                  <a:pt x="1322810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8" name="object 37">
            <a:extLst>
              <a:ext uri="{FF2B5EF4-FFF2-40B4-BE49-F238E27FC236}">
                <a16:creationId xmlns:a16="http://schemas.microsoft.com/office/drawing/2014/main" id="{8AE0D595-88DA-984F-95E0-3E6C9059A098}"/>
              </a:ext>
            </a:extLst>
          </p:cNvPr>
          <p:cNvSpPr>
            <a:spLocks/>
          </p:cNvSpPr>
          <p:nvPr/>
        </p:nvSpPr>
        <p:spPr bwMode="auto">
          <a:xfrm>
            <a:off x="3933825" y="4033838"/>
            <a:ext cx="2028825" cy="0"/>
          </a:xfrm>
          <a:custGeom>
            <a:avLst/>
            <a:gdLst>
              <a:gd name="T0" fmla="*/ 0 w 2028189"/>
              <a:gd name="T1" fmla="*/ 2028114 w 2028189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2028189">
                <a:moveTo>
                  <a:pt x="0" y="0"/>
                </a:moveTo>
                <a:lnTo>
                  <a:pt x="2028114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09" name="object 38">
            <a:extLst>
              <a:ext uri="{FF2B5EF4-FFF2-40B4-BE49-F238E27FC236}">
                <a16:creationId xmlns:a16="http://schemas.microsoft.com/office/drawing/2014/main" id="{A547A667-5A2D-2048-BDAD-8315705B8161}"/>
              </a:ext>
            </a:extLst>
          </p:cNvPr>
          <p:cNvSpPr>
            <a:spLocks/>
          </p:cNvSpPr>
          <p:nvPr/>
        </p:nvSpPr>
        <p:spPr bwMode="auto">
          <a:xfrm>
            <a:off x="6251575" y="4033838"/>
            <a:ext cx="1116013" cy="0"/>
          </a:xfrm>
          <a:custGeom>
            <a:avLst/>
            <a:gdLst>
              <a:gd name="T0" fmla="*/ 0 w 1116329"/>
              <a:gd name="T1" fmla="*/ 1116037 w 1116329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116329">
                <a:moveTo>
                  <a:pt x="0" y="0"/>
                </a:moveTo>
                <a:lnTo>
                  <a:pt x="1116037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0" name="object 39">
            <a:extLst>
              <a:ext uri="{FF2B5EF4-FFF2-40B4-BE49-F238E27FC236}">
                <a16:creationId xmlns:a16="http://schemas.microsoft.com/office/drawing/2014/main" id="{7EDE23F0-3421-1E48-AEC8-044E513BB294}"/>
              </a:ext>
            </a:extLst>
          </p:cNvPr>
          <p:cNvSpPr>
            <a:spLocks/>
          </p:cNvSpPr>
          <p:nvPr/>
        </p:nvSpPr>
        <p:spPr bwMode="auto">
          <a:xfrm>
            <a:off x="4760913" y="5153025"/>
            <a:ext cx="34925" cy="14288"/>
          </a:xfrm>
          <a:custGeom>
            <a:avLst/>
            <a:gdLst>
              <a:gd name="T0" fmla="*/ 0 w 34925"/>
              <a:gd name="T1" fmla="*/ 14703 h 15239"/>
              <a:gd name="T2" fmla="*/ 34688 w 34925"/>
              <a:gd name="T3" fmla="*/ 0 h 1523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925" h="15239">
                <a:moveTo>
                  <a:pt x="0" y="14703"/>
                </a:moveTo>
                <a:lnTo>
                  <a:pt x="34688" y="0"/>
                </a:lnTo>
              </a:path>
            </a:pathLst>
          </a:custGeom>
          <a:noFill/>
          <a:ln w="884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1" name="object 40">
            <a:extLst>
              <a:ext uri="{FF2B5EF4-FFF2-40B4-BE49-F238E27FC236}">
                <a16:creationId xmlns:a16="http://schemas.microsoft.com/office/drawing/2014/main" id="{DA65E247-B305-ED46-871F-535534587E6B}"/>
              </a:ext>
            </a:extLst>
          </p:cNvPr>
          <p:cNvSpPr>
            <a:spLocks/>
          </p:cNvSpPr>
          <p:nvPr/>
        </p:nvSpPr>
        <p:spPr bwMode="auto">
          <a:xfrm>
            <a:off x="4794250" y="5156200"/>
            <a:ext cx="50800" cy="95250"/>
          </a:xfrm>
          <a:custGeom>
            <a:avLst/>
            <a:gdLst>
              <a:gd name="T0" fmla="*/ 0 w 50800"/>
              <a:gd name="T1" fmla="*/ 0 h 94614"/>
              <a:gd name="T2" fmla="*/ 50277 w 50800"/>
              <a:gd name="T3" fmla="*/ 94510 h 9461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0800" h="94614">
                <a:moveTo>
                  <a:pt x="0" y="0"/>
                </a:moveTo>
                <a:lnTo>
                  <a:pt x="50277" y="94510"/>
                </a:lnTo>
              </a:path>
            </a:pathLst>
          </a:custGeom>
          <a:noFill/>
          <a:ln w="2136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2" name="object 41">
            <a:extLst>
              <a:ext uri="{FF2B5EF4-FFF2-40B4-BE49-F238E27FC236}">
                <a16:creationId xmlns:a16="http://schemas.microsoft.com/office/drawing/2014/main" id="{A637964B-7F4B-5A4B-B578-127A686461C9}"/>
              </a:ext>
            </a:extLst>
          </p:cNvPr>
          <p:cNvSpPr>
            <a:spLocks/>
          </p:cNvSpPr>
          <p:nvPr/>
        </p:nvSpPr>
        <p:spPr bwMode="auto">
          <a:xfrm>
            <a:off x="4851400" y="4979988"/>
            <a:ext cx="66675" cy="271462"/>
          </a:xfrm>
          <a:custGeom>
            <a:avLst/>
            <a:gdLst>
              <a:gd name="T0" fmla="*/ 0 w 66675"/>
              <a:gd name="T1" fmla="*/ 270432 h 270510"/>
              <a:gd name="T2" fmla="*/ 66583 w 66675"/>
              <a:gd name="T3" fmla="*/ 0 h 2705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6675" h="270510">
                <a:moveTo>
                  <a:pt x="0" y="270432"/>
                </a:moveTo>
                <a:lnTo>
                  <a:pt x="66583" y="0"/>
                </a:lnTo>
              </a:path>
            </a:pathLst>
          </a:custGeom>
          <a:noFill/>
          <a:ln w="1116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3" name="object 42">
            <a:extLst>
              <a:ext uri="{FF2B5EF4-FFF2-40B4-BE49-F238E27FC236}">
                <a16:creationId xmlns:a16="http://schemas.microsoft.com/office/drawing/2014/main" id="{63525FC0-2E70-C241-8D81-22179884CB02}"/>
              </a:ext>
            </a:extLst>
          </p:cNvPr>
          <p:cNvSpPr>
            <a:spLocks/>
          </p:cNvSpPr>
          <p:nvPr/>
        </p:nvSpPr>
        <p:spPr bwMode="auto">
          <a:xfrm>
            <a:off x="4918075" y="4979988"/>
            <a:ext cx="2020888" cy="0"/>
          </a:xfrm>
          <a:custGeom>
            <a:avLst/>
            <a:gdLst>
              <a:gd name="T0" fmla="*/ 0 w 2021204"/>
              <a:gd name="T1" fmla="*/ 2021033 w 2021204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2021204">
                <a:moveTo>
                  <a:pt x="0" y="0"/>
                </a:moveTo>
                <a:lnTo>
                  <a:pt x="2021033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4" name="object 43">
            <a:extLst>
              <a:ext uri="{FF2B5EF4-FFF2-40B4-BE49-F238E27FC236}">
                <a16:creationId xmlns:a16="http://schemas.microsoft.com/office/drawing/2014/main" id="{24EAE83F-9C16-D84C-A45C-696815C24344}"/>
              </a:ext>
            </a:extLst>
          </p:cNvPr>
          <p:cNvSpPr>
            <a:spLocks/>
          </p:cNvSpPr>
          <p:nvPr/>
        </p:nvSpPr>
        <p:spPr bwMode="auto">
          <a:xfrm>
            <a:off x="4238625" y="5284788"/>
            <a:ext cx="2722563" cy="0"/>
          </a:xfrm>
          <a:custGeom>
            <a:avLst/>
            <a:gdLst>
              <a:gd name="T0" fmla="*/ 0 w 2722245"/>
              <a:gd name="T1" fmla="*/ 2722108 w 272224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2722245">
                <a:moveTo>
                  <a:pt x="0" y="0"/>
                </a:moveTo>
                <a:lnTo>
                  <a:pt x="2722108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9915" name="object 44">
            <a:extLst>
              <a:ext uri="{FF2B5EF4-FFF2-40B4-BE49-F238E27FC236}">
                <a16:creationId xmlns:a16="http://schemas.microsoft.com/office/drawing/2014/main" id="{74767F4E-7CFD-9342-AE1C-C239CE7353C4}"/>
              </a:ext>
            </a:extLst>
          </p:cNvPr>
          <p:cNvSpPr>
            <a:spLocks/>
          </p:cNvSpPr>
          <p:nvPr/>
        </p:nvSpPr>
        <p:spPr bwMode="auto">
          <a:xfrm>
            <a:off x="3933825" y="5827713"/>
            <a:ext cx="1112838" cy="0"/>
          </a:xfrm>
          <a:custGeom>
            <a:avLst/>
            <a:gdLst>
              <a:gd name="T0" fmla="*/ 0 w 1111885"/>
              <a:gd name="T1" fmla="*/ 1111788 w 111188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111885">
                <a:moveTo>
                  <a:pt x="0" y="0"/>
                </a:moveTo>
                <a:lnTo>
                  <a:pt x="1111788" y="0"/>
                </a:lnTo>
              </a:path>
            </a:pathLst>
          </a:custGeom>
          <a:noFill/>
          <a:ln w="8401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4AB5C362-D935-F944-9F86-BA97D9414122}"/>
              </a:ext>
            </a:extLst>
          </p:cNvPr>
          <p:cNvSpPr txBox="1"/>
          <p:nvPr/>
        </p:nvSpPr>
        <p:spPr>
          <a:xfrm>
            <a:off x="5357813" y="5278438"/>
            <a:ext cx="501650" cy="268287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38"/>
              </a:spcBef>
            </a:pP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8156E26A-DECB-5D4C-8EC6-2293D94B914B}"/>
              </a:ext>
            </a:extLst>
          </p:cNvPr>
          <p:cNvSpPr txBox="1"/>
          <p:nvPr/>
        </p:nvSpPr>
        <p:spPr>
          <a:xfrm>
            <a:off x="4237038" y="4984750"/>
            <a:ext cx="2701925" cy="268288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92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38"/>
              </a:spcBef>
            </a:pP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	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53)</a:t>
            </a:r>
            <a:r>
              <a:rPr lang="en-US" altLang="en-US" sz="1300" baseline="43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4(3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100)</a:t>
            </a: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4BACA5C6-E877-3E40-9E73-8FEBC5F45F74}"/>
              </a:ext>
            </a:extLst>
          </p:cNvPr>
          <p:cNvSpPr txBox="1"/>
          <p:nvPr/>
        </p:nvSpPr>
        <p:spPr>
          <a:xfrm>
            <a:off x="3705225" y="3743325"/>
            <a:ext cx="708025" cy="268288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2325" spc="480" baseline="-35842" dirty="0">
                <a:latin typeface="Symbol"/>
                <a:cs typeface="Symbol"/>
              </a:rPr>
              <a:t>= </a:t>
            </a:r>
            <a:r>
              <a:rPr sz="1550" spc="295" dirty="0">
                <a:latin typeface="Times New Roman"/>
                <a:cs typeface="Times New Roman"/>
              </a:rPr>
              <a:t>53</a:t>
            </a:r>
            <a:r>
              <a:rPr sz="1550" spc="-30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C3C4BEFB-35C3-5D46-AA95-B89BC7216653}"/>
              </a:ext>
            </a:extLst>
          </p:cNvPr>
          <p:cNvSpPr txBox="1"/>
          <p:nvPr/>
        </p:nvSpPr>
        <p:spPr>
          <a:xfrm>
            <a:off x="4621213" y="3384550"/>
            <a:ext cx="3625850" cy="627063"/>
          </a:xfrm>
          <a:prstGeom prst="rect">
            <a:avLst/>
          </a:prstGeom>
        </p:spPr>
        <p:txBody>
          <a:bodyPr lIns="0" tIns="75565" rIns="0" bIns="0">
            <a:spAutoFit/>
          </a:bodyPr>
          <a:lstStyle>
            <a:lvl1pPr marL="7207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eaLnBrk="1" hangingPunct="1">
              <a:spcBef>
                <a:spcPts val="513"/>
              </a:spcBef>
            </a:pP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2809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1200 </a:t>
            </a:r>
            <a:r>
              <a:rPr lang="en-US" altLang="en-US" sz="2300" baseline="-360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40.11 </a:t>
            </a:r>
            <a:r>
              <a:rPr lang="en-US" altLang="en-US" sz="2300" baseline="-360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2300" baseline="-36000">
                <a:latin typeface="Times New Roman" panose="02020603050405020304" pitchFamily="18" charset="0"/>
                <a:cs typeface="Times New Roman" panose="02020603050405020304" pitchFamily="18" charset="0"/>
              </a:rPr>
              <a:t>15.51</a:t>
            </a: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12088228-E1E5-C346-82AC-D9B7B6798FB1}"/>
              </a:ext>
            </a:extLst>
          </p:cNvPr>
          <p:cNvSpPr txBox="1"/>
          <p:nvPr/>
        </p:nvSpPr>
        <p:spPr>
          <a:xfrm>
            <a:off x="4206875" y="3148013"/>
            <a:ext cx="2706688" cy="268287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969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38"/>
              </a:spcBef>
            </a:pP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+	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53)</a:t>
            </a:r>
            <a:r>
              <a:rPr lang="en-US" altLang="en-US" sz="1300" baseline="43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4(3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´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100)</a:t>
            </a:r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823979E5-2926-BE49-B088-0311606E1356}"/>
              </a:ext>
            </a:extLst>
          </p:cNvPr>
          <p:cNvSpPr txBox="1"/>
          <p:nvPr/>
        </p:nvSpPr>
        <p:spPr>
          <a:xfrm>
            <a:off x="3705225" y="5494338"/>
            <a:ext cx="3790950" cy="1181100"/>
          </a:xfrm>
          <a:prstGeom prst="rect">
            <a:avLst/>
          </a:prstGeom>
        </p:spPr>
        <p:txBody>
          <a:bodyPr lIns="0" tIns="59690" rIns="0" bIns="0">
            <a:spAutoFit/>
          </a:bodyPr>
          <a:lstStyle/>
          <a:p>
            <a:pPr marL="12700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r>
              <a:rPr sz="2325" spc="480" baseline="-35842" dirty="0">
                <a:latin typeface="Symbol"/>
                <a:cs typeface="Symbol"/>
              </a:rPr>
              <a:t>=</a:t>
            </a:r>
            <a:r>
              <a:rPr sz="2325" spc="322" baseline="-35842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53</a:t>
            </a:r>
            <a:r>
              <a:rPr sz="1550" spc="-12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25" dirty="0">
                <a:latin typeface="Symbol"/>
                <a:cs typeface="Symbol"/>
              </a:rPr>
              <a:t> </a:t>
            </a:r>
            <a:r>
              <a:rPr sz="1550" spc="265" dirty="0">
                <a:latin typeface="Times New Roman"/>
                <a:cs typeface="Times New Roman"/>
              </a:rPr>
              <a:t>40.11</a:t>
            </a:r>
            <a:r>
              <a:rPr sz="1550" spc="90" dirty="0">
                <a:latin typeface="Times New Roman"/>
                <a:cs typeface="Times New Roman"/>
              </a:rPr>
              <a:t> </a:t>
            </a:r>
            <a:r>
              <a:rPr sz="2325" spc="480" baseline="-35842" dirty="0">
                <a:latin typeface="Symbol"/>
                <a:cs typeface="Symbol"/>
              </a:rPr>
              <a:t>=</a:t>
            </a:r>
            <a:r>
              <a:rPr sz="2325" spc="150" baseline="-35842" dirty="0">
                <a:latin typeface="Symbol"/>
                <a:cs typeface="Symbol"/>
              </a:rPr>
              <a:t> </a:t>
            </a:r>
            <a:r>
              <a:rPr sz="2325" spc="382" baseline="-35842" dirty="0">
                <a:latin typeface="Times New Roman"/>
                <a:cs typeface="Times New Roman"/>
              </a:rPr>
              <a:t>2.15</a:t>
            </a:r>
            <a:endParaRPr sz="2325" baseline="-35842">
              <a:latin typeface="Times New Roman"/>
              <a:cs typeface="Times New Roman"/>
            </a:endParaRPr>
          </a:p>
          <a:p>
            <a:pPr marL="719455" eaLnBrk="1" fontAlgn="auto" hangingPunct="1">
              <a:spcBef>
                <a:spcPts val="380"/>
              </a:spcBef>
              <a:spcAft>
                <a:spcPts val="0"/>
              </a:spcAft>
              <a:defRPr/>
            </a:pPr>
            <a:r>
              <a:rPr sz="1550" spc="295" dirty="0">
                <a:latin typeface="Times New Roman"/>
                <a:cs typeface="Times New Roman"/>
              </a:rPr>
              <a:t>6</a:t>
            </a:r>
            <a:endParaRPr sz="155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380"/>
              </a:spcBef>
              <a:spcAft>
                <a:spcPts val="0"/>
              </a:spcAft>
              <a:defRPr/>
            </a:pPr>
            <a:r>
              <a:rPr sz="1550" spc="260" dirty="0">
                <a:latin typeface="Times New Roman"/>
                <a:cs typeface="Times New Roman"/>
              </a:rPr>
              <a:t>Pr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i="1" spc="195" dirty="0">
                <a:latin typeface="Times New Roman"/>
                <a:cs typeface="Times New Roman"/>
              </a:rPr>
              <a:t>ofit</a:t>
            </a:r>
            <a:r>
              <a:rPr sz="1550" i="1" spc="22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100" dirty="0">
                <a:latin typeface="Symbol"/>
                <a:cs typeface="Symbol"/>
              </a:rPr>
              <a:t> </a:t>
            </a:r>
            <a:r>
              <a:rPr sz="1550" spc="300" dirty="0">
                <a:latin typeface="Symbol"/>
                <a:cs typeface="Symbol"/>
              </a:rPr>
              <a:t>-</a:t>
            </a:r>
            <a:r>
              <a:rPr sz="1550" spc="300" dirty="0">
                <a:latin typeface="Times New Roman"/>
                <a:cs typeface="Times New Roman"/>
              </a:rPr>
              <a:t>100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60" dirty="0">
                <a:latin typeface="Symbol"/>
                <a:cs typeface="Symbol"/>
              </a:rPr>
              <a:t> </a:t>
            </a:r>
            <a:r>
              <a:rPr sz="1550" spc="245" dirty="0">
                <a:latin typeface="Times New Roman"/>
                <a:cs typeface="Times New Roman"/>
              </a:rPr>
              <a:t>53(2.15)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100" dirty="0">
                <a:latin typeface="Symbol"/>
                <a:cs typeface="Symbol"/>
              </a:rPr>
              <a:t> </a:t>
            </a:r>
            <a:r>
              <a:rPr sz="1550" spc="240" dirty="0">
                <a:latin typeface="Times New Roman"/>
                <a:cs typeface="Times New Roman"/>
              </a:rPr>
              <a:t>3(2.15)</a:t>
            </a:r>
            <a:r>
              <a:rPr sz="1350" spc="359" baseline="43209" dirty="0">
                <a:latin typeface="Times New Roman"/>
                <a:cs typeface="Times New Roman"/>
              </a:rPr>
              <a:t>2</a:t>
            </a:r>
            <a:endParaRPr sz="1350" baseline="43209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520"/>
              </a:spcBef>
              <a:spcAft>
                <a:spcPts val="0"/>
              </a:spcAft>
              <a:defRPr/>
            </a:pP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100" dirty="0">
                <a:latin typeface="Symbol"/>
                <a:cs typeface="Symbol"/>
              </a:rPr>
              <a:t> </a:t>
            </a:r>
            <a:r>
              <a:rPr sz="1550" spc="300" dirty="0">
                <a:latin typeface="Symbol"/>
                <a:cs typeface="Symbol"/>
              </a:rPr>
              <a:t>-</a:t>
            </a:r>
            <a:r>
              <a:rPr sz="1550" spc="300" dirty="0">
                <a:latin typeface="Times New Roman"/>
                <a:cs typeface="Times New Roman"/>
              </a:rPr>
              <a:t>100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235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114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345" dirty="0">
                <a:latin typeface="Symbol"/>
                <a:cs typeface="Symbol"/>
              </a:rPr>
              <a:t>-</a:t>
            </a:r>
            <a:r>
              <a:rPr sz="1550" spc="345" dirty="0">
                <a:latin typeface="Times New Roman"/>
                <a:cs typeface="Times New Roman"/>
              </a:rPr>
              <a:t>14</a:t>
            </a:r>
            <a:r>
              <a:rPr sz="1550" spc="8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7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2CAF4004-FFB5-DC47-A0CE-B464DDA8E56B}"/>
              </a:ext>
            </a:extLst>
          </p:cNvPr>
          <p:cNvSpPr txBox="1"/>
          <p:nvPr/>
        </p:nvSpPr>
        <p:spPr>
          <a:xfrm>
            <a:off x="3719513" y="5121275"/>
            <a:ext cx="465137" cy="268288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1550" i="1" spc="220" dirty="0">
                <a:latin typeface="Times New Roman"/>
                <a:cs typeface="Times New Roman"/>
              </a:rPr>
              <a:t>x</a:t>
            </a:r>
            <a:r>
              <a:rPr sz="1350" spc="330" baseline="-24691" dirty="0">
                <a:latin typeface="Times New Roman"/>
                <a:cs typeface="Times New Roman"/>
              </a:rPr>
              <a:t>2</a:t>
            </a:r>
            <a:r>
              <a:rPr sz="1350" spc="600" baseline="-24691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CD989DF6-A585-A140-9911-BD26232E8132}"/>
              </a:ext>
            </a:extLst>
          </p:cNvPr>
          <p:cNvSpPr txBox="1"/>
          <p:nvPr/>
        </p:nvSpPr>
        <p:spPr>
          <a:xfrm>
            <a:off x="3705225" y="3984625"/>
            <a:ext cx="3968750" cy="896938"/>
          </a:xfrm>
          <a:prstGeom prst="rect">
            <a:avLst/>
          </a:prstGeom>
        </p:spPr>
        <p:txBody>
          <a:bodyPr lIns="0" tIns="59690" rIns="0" bIns="0">
            <a:spAutoFit/>
          </a:bodyPr>
          <a:lstStyle/>
          <a:p>
            <a:pPr marL="1177290" eaLnBrk="1" fontAlgn="auto" hangingPunct="1">
              <a:spcBef>
                <a:spcPts val="470"/>
              </a:spcBef>
              <a:spcAft>
                <a:spcPts val="0"/>
              </a:spcAft>
              <a:tabLst>
                <a:tab pos="3037840" algn="l"/>
              </a:tabLst>
              <a:defRPr/>
            </a:pPr>
            <a:r>
              <a:rPr sz="1550" spc="295" dirty="0">
                <a:latin typeface="Times New Roman"/>
                <a:cs typeface="Times New Roman"/>
              </a:rPr>
              <a:t>6	6</a:t>
            </a:r>
            <a:endParaRPr sz="155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380"/>
              </a:spcBef>
              <a:spcAft>
                <a:spcPts val="0"/>
              </a:spcAft>
              <a:defRPr/>
            </a:pPr>
            <a:r>
              <a:rPr sz="1550" spc="260" dirty="0">
                <a:latin typeface="Times New Roman"/>
                <a:cs typeface="Times New Roman"/>
              </a:rPr>
              <a:t>Pr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i="1" spc="195" dirty="0">
                <a:latin typeface="Times New Roman"/>
                <a:cs typeface="Times New Roman"/>
              </a:rPr>
              <a:t>ofit</a:t>
            </a:r>
            <a:r>
              <a:rPr sz="1550" i="1" spc="229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100" dirty="0">
                <a:latin typeface="Symbol"/>
                <a:cs typeface="Symbol"/>
              </a:rPr>
              <a:t> </a:t>
            </a:r>
            <a:r>
              <a:rPr sz="1550" spc="295" dirty="0">
                <a:latin typeface="Symbol"/>
                <a:cs typeface="Symbol"/>
              </a:rPr>
              <a:t>-</a:t>
            </a:r>
            <a:r>
              <a:rPr sz="1550" spc="295" dirty="0">
                <a:latin typeface="Times New Roman"/>
                <a:cs typeface="Times New Roman"/>
              </a:rPr>
              <a:t>100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70" dirty="0">
                <a:latin typeface="Symbol"/>
                <a:cs typeface="Symbol"/>
              </a:rPr>
              <a:t> </a:t>
            </a:r>
            <a:r>
              <a:rPr sz="1550" spc="210" dirty="0">
                <a:latin typeface="Times New Roman"/>
                <a:cs typeface="Times New Roman"/>
              </a:rPr>
              <a:t>53(15.51)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100" dirty="0">
                <a:latin typeface="Symbol"/>
                <a:cs typeface="Symbol"/>
              </a:rPr>
              <a:t> </a:t>
            </a:r>
            <a:r>
              <a:rPr sz="1550" spc="204" dirty="0">
                <a:latin typeface="Times New Roman"/>
                <a:cs typeface="Times New Roman"/>
              </a:rPr>
              <a:t>3(15.51)</a:t>
            </a:r>
            <a:r>
              <a:rPr sz="1350" spc="307" baseline="43209" dirty="0">
                <a:latin typeface="Times New Roman"/>
                <a:cs typeface="Times New Roman"/>
              </a:rPr>
              <a:t>2</a:t>
            </a:r>
            <a:endParaRPr sz="1350" baseline="43209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520"/>
              </a:spcBef>
              <a:spcAft>
                <a:spcPts val="0"/>
              </a:spcAft>
              <a:defRPr/>
            </a:pP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100" dirty="0">
                <a:latin typeface="Symbol"/>
                <a:cs typeface="Symbol"/>
              </a:rPr>
              <a:t> </a:t>
            </a:r>
            <a:r>
              <a:rPr sz="1550" spc="300" dirty="0">
                <a:latin typeface="Symbol"/>
                <a:cs typeface="Symbol"/>
              </a:rPr>
              <a:t>-</a:t>
            </a:r>
            <a:r>
              <a:rPr sz="1550" spc="300" dirty="0">
                <a:latin typeface="Times New Roman"/>
                <a:cs typeface="Times New Roman"/>
              </a:rPr>
              <a:t>100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10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822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6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722</a:t>
            </a:r>
            <a:r>
              <a:rPr sz="1550" spc="7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75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81AD8333-2C2F-2A45-AA0E-865C8D365AA8}"/>
              </a:ext>
            </a:extLst>
          </p:cNvPr>
          <p:cNvSpPr txBox="1"/>
          <p:nvPr/>
        </p:nvSpPr>
        <p:spPr>
          <a:xfrm>
            <a:off x="3719513" y="3284538"/>
            <a:ext cx="436562" cy="268287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1550" i="1" spc="150" dirty="0">
                <a:latin typeface="Times New Roman"/>
                <a:cs typeface="Times New Roman"/>
              </a:rPr>
              <a:t>x</a:t>
            </a:r>
            <a:r>
              <a:rPr sz="1350" spc="225" baseline="-24691" dirty="0">
                <a:latin typeface="Times New Roman"/>
                <a:cs typeface="Times New Roman"/>
              </a:rPr>
              <a:t>1</a:t>
            </a:r>
            <a:r>
              <a:rPr sz="1350" spc="465" baseline="-24691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5322F47B-F071-2F4A-995D-E9E6758DF286}"/>
              </a:ext>
            </a:extLst>
          </p:cNvPr>
          <p:cNvSpPr txBox="1"/>
          <p:nvPr/>
        </p:nvSpPr>
        <p:spPr>
          <a:xfrm>
            <a:off x="4832350" y="2822575"/>
            <a:ext cx="303213" cy="268288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1550" spc="335" dirty="0">
                <a:latin typeface="Times New Roman"/>
                <a:cs typeface="Times New Roman"/>
              </a:rPr>
              <a:t>2</a:t>
            </a:r>
            <a:r>
              <a:rPr sz="1550" i="1" spc="295" dirty="0">
                <a:latin typeface="Times New Roman"/>
                <a:cs typeface="Times New Roman"/>
              </a:rPr>
              <a:t>a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312CFAE3-16AE-4B46-84C4-80B9202ADBCE}"/>
              </a:ext>
            </a:extLst>
          </p:cNvPr>
          <p:cNvSpPr txBox="1"/>
          <p:nvPr/>
        </p:nvSpPr>
        <p:spPr>
          <a:xfrm>
            <a:off x="4140200" y="2538413"/>
            <a:ext cx="1666875" cy="268287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757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38"/>
              </a:spcBef>
            </a:pP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±	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1300" baseline="43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-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endParaRPr lang="en-US" alt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C3BADD33-F633-7143-90AD-722D94E66E47}"/>
              </a:ext>
            </a:extLst>
          </p:cNvPr>
          <p:cNvSpPr txBox="1"/>
          <p:nvPr/>
        </p:nvSpPr>
        <p:spPr>
          <a:xfrm>
            <a:off x="3719513" y="2665413"/>
            <a:ext cx="361950" cy="268287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1270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1550" i="1" spc="260" dirty="0">
                <a:latin typeface="Times New Roman"/>
                <a:cs typeface="Times New Roman"/>
              </a:rPr>
              <a:t>x</a:t>
            </a:r>
            <a:r>
              <a:rPr sz="1550" i="1" spc="5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endParaRPr sz="1550">
              <a:latin typeface="Symbol"/>
              <a:cs typeface="Symbol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E927CCFF-B8BF-294D-B3A1-C3492627E46D}"/>
              </a:ext>
            </a:extLst>
          </p:cNvPr>
          <p:cNvSpPr txBox="1"/>
          <p:nvPr/>
        </p:nvSpPr>
        <p:spPr>
          <a:xfrm>
            <a:off x="3697288" y="1450975"/>
            <a:ext cx="4284662" cy="984250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20638" indent="-79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9000"/>
              </a:lnSpc>
              <a:spcBef>
                <a:spcPts val="88"/>
              </a:spcBef>
            </a:pP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Opšti oblik kvadratne jednačedn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en-US" altLang="en-US" sz="1300" baseline="43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+ </a:t>
            </a: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altLang="en-US" sz="1500">
                <a:latin typeface="Symbol" pitchFamily="2" charset="2"/>
                <a:ea typeface="Symbol" pitchFamily="2" charset="2"/>
                <a:cs typeface="Symbol" pitchFamily="2" charset="2"/>
              </a:rPr>
              <a:t>=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eaLnBrk="1" hangingPunct="1">
              <a:spcBef>
                <a:spcPts val="525"/>
              </a:spcBef>
            </a:pPr>
            <a:r>
              <a:rPr lang="en-US" altLang="en-US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Kvadratna jednačednima dva rješenja </a:t>
            </a:r>
            <a:r>
              <a:rPr lang="en-US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49819EBE-6585-CA43-AB2F-F0E266E02601}"/>
              </a:ext>
            </a:extLst>
          </p:cNvPr>
          <p:cNvSpPr txBox="1"/>
          <p:nvPr/>
        </p:nvSpPr>
        <p:spPr>
          <a:xfrm>
            <a:off x="3675063" y="579438"/>
            <a:ext cx="2879725" cy="922337"/>
          </a:xfrm>
          <a:prstGeom prst="rect">
            <a:avLst/>
          </a:prstGeom>
        </p:spPr>
        <p:txBody>
          <a:bodyPr lIns="0" tIns="59690" rIns="0" bIns="0">
            <a:spAutoFit/>
          </a:bodyPr>
          <a:lstStyle/>
          <a:p>
            <a:pPr marL="198120" eaLnBrk="1" fontAlgn="auto" hangingPunct="1">
              <a:spcBef>
                <a:spcPts val="470"/>
              </a:spcBef>
              <a:spcAft>
                <a:spcPts val="0"/>
              </a:spcAft>
              <a:defRPr/>
            </a:pPr>
            <a:r>
              <a:rPr sz="1550" i="1" spc="260" dirty="0">
                <a:latin typeface="Times New Roman"/>
                <a:cs typeface="Times New Roman"/>
              </a:rPr>
              <a:t>x</a:t>
            </a:r>
            <a:endParaRPr sz="155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375"/>
              </a:spcBef>
              <a:spcAft>
                <a:spcPts val="0"/>
              </a:spcAft>
              <a:tabLst>
                <a:tab pos="2522855" algn="l"/>
              </a:tabLst>
              <a:defRPr/>
            </a:pPr>
            <a:r>
              <a:rPr sz="1550" spc="295" dirty="0">
                <a:latin typeface="Times New Roman"/>
                <a:cs typeface="Times New Roman"/>
              </a:rPr>
              <a:t>100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27</a:t>
            </a:r>
            <a:r>
              <a:rPr sz="1550" spc="-210" dirty="0">
                <a:latin typeface="Times New Roman"/>
                <a:cs typeface="Times New Roman"/>
              </a:rPr>
              <a:t> </a:t>
            </a:r>
            <a:r>
              <a:rPr sz="1550" i="1" spc="260" dirty="0">
                <a:latin typeface="Times New Roman"/>
                <a:cs typeface="Times New Roman"/>
              </a:rPr>
              <a:t>x</a:t>
            </a:r>
            <a:r>
              <a:rPr sz="1550" i="1" spc="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70" dirty="0">
                <a:latin typeface="Symbol"/>
                <a:cs typeface="Symbol"/>
              </a:rPr>
              <a:t> </a:t>
            </a:r>
            <a:r>
              <a:rPr sz="1550" spc="310" dirty="0">
                <a:latin typeface="Times New Roman"/>
                <a:cs typeface="Times New Roman"/>
              </a:rPr>
              <a:t>3</a:t>
            </a:r>
            <a:r>
              <a:rPr sz="1550" i="1" spc="310" dirty="0">
                <a:latin typeface="Times New Roman"/>
                <a:cs typeface="Times New Roman"/>
              </a:rPr>
              <a:t>x</a:t>
            </a:r>
            <a:r>
              <a:rPr sz="1350" spc="465" baseline="43209" dirty="0">
                <a:latin typeface="Times New Roman"/>
                <a:cs typeface="Times New Roman"/>
              </a:rPr>
              <a:t>2</a:t>
            </a:r>
            <a:r>
              <a:rPr sz="1350" spc="540" baseline="43209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135" dirty="0">
                <a:latin typeface="Symbol"/>
                <a:cs typeface="Symbol"/>
              </a:rPr>
              <a:t> </a:t>
            </a:r>
            <a:r>
              <a:rPr sz="1550" spc="330" dirty="0">
                <a:latin typeface="Times New Roman"/>
                <a:cs typeface="Times New Roman"/>
              </a:rPr>
              <a:t>80</a:t>
            </a:r>
            <a:r>
              <a:rPr sz="1550" i="1" spc="330" dirty="0">
                <a:latin typeface="Times New Roman"/>
                <a:cs typeface="Times New Roman"/>
              </a:rPr>
              <a:t>x	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-15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0</a:t>
            </a:r>
            <a:endParaRPr sz="1550">
              <a:latin typeface="Times New Roman"/>
              <a:cs typeface="Times New Roman"/>
            </a:endParaRPr>
          </a:p>
          <a:p>
            <a:pPr marL="33655" eaLnBrk="1" fontAlgn="auto" hangingPunct="1">
              <a:spcBef>
                <a:spcPts val="725"/>
              </a:spcBef>
              <a:spcAft>
                <a:spcPts val="0"/>
              </a:spcAft>
              <a:defRPr/>
            </a:pPr>
            <a:r>
              <a:rPr sz="1550" spc="310" dirty="0">
                <a:latin typeface="Times New Roman"/>
                <a:cs typeface="Times New Roman"/>
              </a:rPr>
              <a:t>3</a:t>
            </a:r>
            <a:r>
              <a:rPr sz="1550" i="1" spc="310" dirty="0">
                <a:latin typeface="Times New Roman"/>
                <a:cs typeface="Times New Roman"/>
              </a:rPr>
              <a:t>x</a:t>
            </a:r>
            <a:r>
              <a:rPr sz="1350" spc="465" baseline="43209" dirty="0">
                <a:latin typeface="Times New Roman"/>
                <a:cs typeface="Times New Roman"/>
              </a:rPr>
              <a:t>2</a:t>
            </a:r>
            <a:r>
              <a:rPr sz="1350" spc="525" baseline="43209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-</a:t>
            </a:r>
            <a:r>
              <a:rPr sz="1550" spc="-110" dirty="0">
                <a:latin typeface="Symbol"/>
                <a:cs typeface="Symbol"/>
              </a:rPr>
              <a:t> </a:t>
            </a:r>
            <a:r>
              <a:rPr sz="1550" spc="305" dirty="0">
                <a:latin typeface="Times New Roman"/>
                <a:cs typeface="Times New Roman"/>
              </a:rPr>
              <a:t>53</a:t>
            </a:r>
            <a:r>
              <a:rPr sz="1550" i="1" spc="305" dirty="0">
                <a:latin typeface="Times New Roman"/>
                <a:cs typeface="Times New Roman"/>
              </a:rPr>
              <a:t>x</a:t>
            </a:r>
            <a:r>
              <a:rPr sz="1550" i="1" spc="-5" dirty="0">
                <a:latin typeface="Times New Roman"/>
                <a:cs typeface="Times New Roman"/>
              </a:rPr>
              <a:t> </a:t>
            </a:r>
            <a:r>
              <a:rPr sz="1550" spc="340" dirty="0">
                <a:latin typeface="Symbol"/>
                <a:cs typeface="Symbol"/>
              </a:rPr>
              <a:t>+</a:t>
            </a:r>
            <a:r>
              <a:rPr sz="1550" spc="340" dirty="0">
                <a:latin typeface="Times New Roman"/>
                <a:cs typeface="Times New Roman"/>
              </a:rPr>
              <a:t>100</a:t>
            </a:r>
            <a:r>
              <a:rPr sz="1550" spc="90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6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0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71047A7E-0D62-D546-94F3-92C5D9F10DD0}"/>
              </a:ext>
            </a:extLst>
          </p:cNvPr>
          <p:cNvSpPr txBox="1"/>
          <p:nvPr/>
        </p:nvSpPr>
        <p:spPr>
          <a:xfrm>
            <a:off x="3697288" y="34925"/>
            <a:ext cx="2308225" cy="696913"/>
          </a:xfrm>
          <a:prstGeom prst="rect">
            <a:avLst/>
          </a:prstGeom>
        </p:spPr>
        <p:txBody>
          <a:bodyPr lIns="0" tIns="17145" rIns="0" bIns="0">
            <a:spAutoFit/>
          </a:bodyPr>
          <a:lstStyle/>
          <a:p>
            <a:pPr marL="41910" eaLnBrk="1" fontAlgn="auto" hangingPunct="1">
              <a:spcBef>
                <a:spcPts val="135"/>
              </a:spcBef>
              <a:spcAft>
                <a:spcPts val="0"/>
              </a:spcAft>
              <a:defRPr/>
            </a:pPr>
            <a:r>
              <a:rPr sz="1550" i="1" spc="375" dirty="0">
                <a:latin typeface="Times New Roman"/>
                <a:cs typeface="Times New Roman"/>
              </a:rPr>
              <a:t>AC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5" dirty="0">
                <a:latin typeface="Symbol"/>
                <a:cs typeface="Symbol"/>
              </a:rPr>
              <a:t> </a:t>
            </a:r>
            <a:r>
              <a:rPr sz="1550" i="1" spc="360" dirty="0">
                <a:latin typeface="Times New Roman"/>
                <a:cs typeface="Times New Roman"/>
              </a:rPr>
              <a:t>P</a:t>
            </a:r>
            <a:endParaRPr sz="155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1525"/>
              </a:spcBef>
              <a:spcAft>
                <a:spcPts val="0"/>
              </a:spcAft>
              <a:defRPr/>
            </a:pPr>
            <a:r>
              <a:rPr sz="2325" spc="442" baseline="35842" dirty="0">
                <a:latin typeface="Times New Roman"/>
                <a:cs typeface="Times New Roman"/>
              </a:rPr>
              <a:t>100</a:t>
            </a:r>
            <a:r>
              <a:rPr sz="2325" spc="179" baseline="35842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1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27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+</a:t>
            </a:r>
            <a:r>
              <a:rPr sz="1550" spc="-75" dirty="0">
                <a:latin typeface="Symbol"/>
                <a:cs typeface="Symbol"/>
              </a:rPr>
              <a:t> </a:t>
            </a:r>
            <a:r>
              <a:rPr sz="1550" spc="315" dirty="0">
                <a:latin typeface="Times New Roman"/>
                <a:cs typeface="Times New Roman"/>
              </a:rPr>
              <a:t>3</a:t>
            </a:r>
            <a:r>
              <a:rPr sz="1550" i="1" spc="315" dirty="0">
                <a:latin typeface="Times New Roman"/>
                <a:cs typeface="Times New Roman"/>
              </a:rPr>
              <a:t>x</a:t>
            </a:r>
            <a:r>
              <a:rPr sz="1550" i="1" spc="114" dirty="0">
                <a:latin typeface="Times New Roman"/>
                <a:cs typeface="Times New Roman"/>
              </a:rPr>
              <a:t> </a:t>
            </a:r>
            <a:r>
              <a:rPr sz="1550" spc="320" dirty="0">
                <a:latin typeface="Symbol"/>
                <a:cs typeface="Symbol"/>
              </a:rPr>
              <a:t>=</a:t>
            </a:r>
            <a:r>
              <a:rPr sz="1550" spc="-10" dirty="0">
                <a:latin typeface="Symbol"/>
                <a:cs typeface="Symbol"/>
              </a:rPr>
              <a:t> </a:t>
            </a:r>
            <a:r>
              <a:rPr sz="1550" spc="295" dirty="0">
                <a:latin typeface="Times New Roman"/>
                <a:cs typeface="Times New Roman"/>
              </a:rPr>
              <a:t>80</a:t>
            </a:r>
            <a:r>
              <a:rPr sz="1550" spc="-100" dirty="0">
                <a:latin typeface="Times New Roman"/>
                <a:cs typeface="Times New Roman"/>
              </a:rPr>
              <a:t> </a:t>
            </a:r>
            <a:r>
              <a:rPr sz="1550" spc="160" dirty="0">
                <a:latin typeface="Times New Roman"/>
                <a:cs typeface="Times New Roman"/>
              </a:rPr>
              <a:t>/</a:t>
            </a:r>
            <a:r>
              <a:rPr sz="1550" spc="85" dirty="0">
                <a:latin typeface="Times New Roman"/>
                <a:cs typeface="Times New Roman"/>
              </a:rPr>
              <a:t> </a:t>
            </a:r>
            <a:r>
              <a:rPr sz="1550" i="1" spc="260" dirty="0">
                <a:latin typeface="Times New Roman"/>
                <a:cs typeface="Times New Roman"/>
              </a:rPr>
              <a:t>x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object 2">
            <a:extLst>
              <a:ext uri="{FF2B5EF4-FFF2-40B4-BE49-F238E27FC236}">
                <a16:creationId xmlns:a16="http://schemas.microsoft.com/office/drawing/2014/main" id="{520E0B4B-D87B-3E42-917D-068AC2E67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1500"/>
            <a:ext cx="9144000" cy="6286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8" name="object 3">
            <a:extLst>
              <a:ext uri="{FF2B5EF4-FFF2-40B4-BE49-F238E27FC236}">
                <a16:creationId xmlns:a16="http://schemas.microsoft.com/office/drawing/2014/main" id="{2363636A-8C3B-C649-BEE1-0CBF154A4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320675"/>
            <a:ext cx="4038600" cy="29210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40C75FB-6B73-0E49-8068-EB4B8D8E5D8A}"/>
              </a:ext>
            </a:extLst>
          </p:cNvPr>
          <p:cNvGraphicFramePr>
            <a:graphicFrameLocks noGrp="1"/>
          </p:cNvGraphicFramePr>
          <p:nvPr/>
        </p:nvGraphicFramePr>
        <p:xfrm>
          <a:off x="1279525" y="742950"/>
          <a:ext cx="6853238" cy="5748338"/>
        </p:xfrm>
        <a:graphic>
          <a:graphicData uri="http://schemas.openxmlformats.org/drawingml/2006/table">
            <a:tbl>
              <a:tblPr/>
              <a:tblGrid>
                <a:gridCol w="1243013">
                  <a:extLst>
                    <a:ext uri="{9D8B030D-6E8A-4147-A177-3AD203B41FA5}">
                      <a16:colId xmlns:a16="http://schemas.microsoft.com/office/drawing/2014/main" val="126670932"/>
                    </a:ext>
                  </a:extLst>
                </a:gridCol>
                <a:gridCol w="2062162">
                  <a:extLst>
                    <a:ext uri="{9D8B030D-6E8A-4147-A177-3AD203B41FA5}">
                      <a16:colId xmlns:a16="http://schemas.microsoft.com/office/drawing/2014/main" val="1976987657"/>
                    </a:ext>
                  </a:extLst>
                </a:gridCol>
                <a:gridCol w="1544638">
                  <a:extLst>
                    <a:ext uri="{9D8B030D-6E8A-4147-A177-3AD203B41FA5}">
                      <a16:colId xmlns:a16="http://schemas.microsoft.com/office/drawing/2014/main" val="3391288812"/>
                    </a:ext>
                  </a:extLst>
                </a:gridCol>
                <a:gridCol w="2003425">
                  <a:extLst>
                    <a:ext uri="{9D8B030D-6E8A-4147-A177-3AD203B41FA5}">
                      <a16:colId xmlns:a16="http://schemas.microsoft.com/office/drawing/2014/main" val="300756967"/>
                    </a:ext>
                  </a:extLst>
                </a:gridCol>
              </a:tblGrid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AC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Profit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272135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250457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861844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83,0000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4382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69,3333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32,0000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97764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507376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90,0000</a:t>
                      </a:r>
                    </a:p>
                  </a:txBody>
                  <a:tcPr marL="0" marR="0" marT="1651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1535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61,6667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247020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62,2857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124,0000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268349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63,5000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132,0000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098736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65,1111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134,0000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609640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67,0000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714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347383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69,0909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873534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71,3333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104,0000</a:t>
                      </a:r>
                    </a:p>
                  </a:txBody>
                  <a:tcPr marL="0" marR="0" marT="1841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409846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73,6923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82,0000</a:t>
                      </a:r>
                    </a:p>
                  </a:txBody>
                  <a:tcPr marL="0" marR="0" marT="1905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525551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968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968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76,1429</a:t>
                      </a:r>
                    </a:p>
                  </a:txBody>
                  <a:tcPr marL="0" marR="0" marT="1968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968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2168669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2032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2032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78,6667</a:t>
                      </a:r>
                    </a:p>
                  </a:txBody>
                  <a:tcPr marL="0" marR="0" marT="2032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20,0000</a:t>
                      </a:r>
                    </a:p>
                  </a:txBody>
                  <a:tcPr marL="0" marR="0" marT="2032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301080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81,2500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-20,0000</a:t>
                      </a:r>
                    </a:p>
                  </a:txBody>
                  <a:tcPr marL="0" marR="0" marT="1778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879451"/>
                  </a:ext>
                </a:extLst>
              </a:tr>
            </a:tbl>
          </a:graphicData>
        </a:graphic>
      </p:graphicFrame>
      <p:sp>
        <p:nvSpPr>
          <p:cNvPr id="82018" name="object 3">
            <a:extLst>
              <a:ext uri="{FF2B5EF4-FFF2-40B4-BE49-F238E27FC236}">
                <a16:creationId xmlns:a16="http://schemas.microsoft.com/office/drawing/2014/main" id="{E20B73C1-9DFE-B145-BCDF-D11C01CA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28613"/>
            <a:ext cx="4321175" cy="277812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27535B1-1030-5840-BC0A-1428FBA68037}"/>
              </a:ext>
            </a:extLst>
          </p:cNvPr>
          <p:cNvSpPr txBox="1"/>
          <p:nvPr/>
        </p:nvSpPr>
        <p:spPr>
          <a:xfrm>
            <a:off x="1436688" y="806450"/>
            <a:ext cx="5976937" cy="3302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000" spc="-50" dirty="0">
                <a:latin typeface="Arial"/>
                <a:cs typeface="Arial"/>
              </a:rPr>
              <a:t>Tačka </a:t>
            </a:r>
            <a:r>
              <a:rPr sz="2000" dirty="0">
                <a:latin typeface="Arial"/>
                <a:cs typeface="Arial"/>
              </a:rPr>
              <a:t>C - </a:t>
            </a:r>
            <a:r>
              <a:rPr sz="2000" spc="-5" dirty="0">
                <a:latin typeface="Arial"/>
                <a:cs typeface="Arial"/>
              </a:rPr>
              <a:t>zatvaranje preduzeća </a:t>
            </a:r>
            <a:r>
              <a:rPr sz="2000" dirty="0">
                <a:latin typeface="Arial"/>
                <a:cs typeface="Arial"/>
              </a:rPr>
              <a:t>– </a:t>
            </a:r>
            <a:r>
              <a:rPr sz="2000" spc="-5" dirty="0">
                <a:latin typeface="Arial"/>
                <a:cs typeface="Arial"/>
              </a:rPr>
              <a:t>matematički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prikaz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A43CC8B-9C59-7F43-859E-510CC6FE8B85}"/>
              </a:ext>
            </a:extLst>
          </p:cNvPr>
          <p:cNvSpPr txBox="1"/>
          <p:nvPr/>
        </p:nvSpPr>
        <p:spPr>
          <a:xfrm>
            <a:off x="5738813" y="2230438"/>
            <a:ext cx="1720850" cy="1581150"/>
          </a:xfrm>
          <a:prstGeom prst="rect">
            <a:avLst/>
          </a:prstGeom>
        </p:spPr>
        <p:txBody>
          <a:bodyPr lIns="0" tIns="119380" rIns="0" bIns="0">
            <a:spAutoFit/>
          </a:bodyPr>
          <a:lstStyle/>
          <a:p>
            <a:pPr marL="12700" eaLnBrk="1" fontAlgn="auto" hangingPunct="1">
              <a:spcBef>
                <a:spcPts val="940"/>
              </a:spcBef>
              <a:spcAft>
                <a:spcPts val="0"/>
              </a:spcAft>
              <a:defRPr/>
            </a:pPr>
            <a:r>
              <a:rPr sz="2700" spc="10" dirty="0">
                <a:latin typeface="Times New Roman"/>
                <a:cs typeface="Times New Roman"/>
              </a:rPr>
              <a:t>80</a:t>
            </a:r>
            <a:r>
              <a:rPr sz="2700" spc="-90" dirty="0">
                <a:latin typeface="Times New Roman"/>
                <a:cs typeface="Times New Roman"/>
              </a:rPr>
              <a:t> </a:t>
            </a:r>
            <a:r>
              <a:rPr sz="2700" spc="10" dirty="0">
                <a:latin typeface="Symbol"/>
                <a:cs typeface="Symbol"/>
              </a:rPr>
              <a:t>=</a:t>
            </a:r>
            <a:r>
              <a:rPr sz="2700" spc="-55" dirty="0">
                <a:latin typeface="Symbol"/>
                <a:cs typeface="Symbol"/>
              </a:rPr>
              <a:t> </a:t>
            </a:r>
            <a:r>
              <a:rPr sz="2700" spc="10" dirty="0">
                <a:latin typeface="Times New Roman"/>
                <a:cs typeface="Times New Roman"/>
              </a:rPr>
              <a:t>27</a:t>
            </a:r>
            <a:r>
              <a:rPr sz="2700" spc="-190" dirty="0">
                <a:latin typeface="Times New Roman"/>
                <a:cs typeface="Times New Roman"/>
              </a:rPr>
              <a:t> </a:t>
            </a:r>
            <a:r>
              <a:rPr sz="2700" spc="10" dirty="0">
                <a:latin typeface="Symbol"/>
                <a:cs typeface="Symbol"/>
              </a:rPr>
              <a:t>+</a:t>
            </a:r>
            <a:r>
              <a:rPr sz="2700" spc="-195" dirty="0">
                <a:latin typeface="Symbol"/>
                <a:cs typeface="Symbol"/>
              </a:rPr>
              <a:t> </a:t>
            </a:r>
            <a:r>
              <a:rPr sz="2700" spc="45" dirty="0">
                <a:latin typeface="Times New Roman"/>
                <a:cs typeface="Times New Roman"/>
              </a:rPr>
              <a:t>3</a:t>
            </a:r>
            <a:r>
              <a:rPr sz="2700" i="1" spc="45" dirty="0">
                <a:latin typeface="Times New Roman"/>
                <a:cs typeface="Times New Roman"/>
              </a:rPr>
              <a:t>x</a:t>
            </a:r>
            <a:endParaRPr sz="2700">
              <a:latin typeface="Times New Roman"/>
              <a:cs typeface="Times New Roman"/>
            </a:endParaRPr>
          </a:p>
          <a:p>
            <a:pPr marL="20955" eaLnBrk="1" fontAlgn="auto" hangingPunct="1">
              <a:spcBef>
                <a:spcPts val="844"/>
              </a:spcBef>
              <a:spcAft>
                <a:spcPts val="0"/>
              </a:spcAft>
              <a:defRPr/>
            </a:pPr>
            <a:r>
              <a:rPr sz="2700" spc="45" dirty="0">
                <a:latin typeface="Times New Roman"/>
                <a:cs typeface="Times New Roman"/>
              </a:rPr>
              <a:t>3</a:t>
            </a:r>
            <a:r>
              <a:rPr sz="2700" i="1" spc="45" dirty="0">
                <a:latin typeface="Times New Roman"/>
                <a:cs typeface="Times New Roman"/>
              </a:rPr>
              <a:t>x </a:t>
            </a:r>
            <a:r>
              <a:rPr sz="2700" spc="10" dirty="0">
                <a:latin typeface="Symbol"/>
                <a:cs typeface="Symbol"/>
              </a:rPr>
              <a:t>=</a:t>
            </a:r>
            <a:r>
              <a:rPr sz="2700" spc="-110" dirty="0">
                <a:latin typeface="Symbol"/>
                <a:cs typeface="Symbol"/>
              </a:rPr>
              <a:t> </a:t>
            </a:r>
            <a:r>
              <a:rPr sz="2700" spc="10" dirty="0">
                <a:latin typeface="Times New Roman"/>
                <a:cs typeface="Times New Roman"/>
              </a:rPr>
              <a:t>53</a:t>
            </a:r>
            <a:endParaRPr sz="2700">
              <a:latin typeface="Times New Roman"/>
              <a:cs typeface="Times New Roman"/>
            </a:endParaRPr>
          </a:p>
          <a:p>
            <a:pPr marL="46355" eaLnBrk="1" fontAlgn="auto" hangingPunct="1">
              <a:spcBef>
                <a:spcPts val="844"/>
              </a:spcBef>
              <a:spcAft>
                <a:spcPts val="0"/>
              </a:spcAft>
              <a:defRPr/>
            </a:pPr>
            <a:r>
              <a:rPr sz="2700" i="1" spc="10" dirty="0">
                <a:latin typeface="Times New Roman"/>
                <a:cs typeface="Times New Roman"/>
              </a:rPr>
              <a:t>x </a:t>
            </a:r>
            <a:r>
              <a:rPr sz="2700" spc="10" dirty="0">
                <a:latin typeface="Symbol"/>
                <a:cs typeface="Symbol"/>
              </a:rPr>
              <a:t>=</a:t>
            </a:r>
            <a:r>
              <a:rPr sz="2700" spc="-254" dirty="0">
                <a:latin typeface="Symbol"/>
                <a:cs typeface="Symbol"/>
              </a:rPr>
              <a:t> </a:t>
            </a:r>
            <a:r>
              <a:rPr sz="2700" spc="10" dirty="0">
                <a:latin typeface="Times New Roman"/>
                <a:cs typeface="Times New Roman"/>
              </a:rPr>
              <a:t>17.66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1DDC570-2B91-6740-B4D5-8C44BB9ED3D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tIns="15240" rtlCol="0"/>
          <a:lstStyle/>
          <a:p>
            <a:pPr marL="12700" eaLnBrk="1" fontAlgn="auto" hangingPunct="1">
              <a:spcBef>
                <a:spcPts val="120"/>
              </a:spcBef>
              <a:spcAft>
                <a:spcPts val="0"/>
              </a:spcAft>
              <a:defRPr/>
            </a:pPr>
            <a:r>
              <a:rPr spc="10" dirty="0"/>
              <a:t>P </a:t>
            </a:r>
            <a:r>
              <a:rPr i="0" spc="10" dirty="0">
                <a:latin typeface="Symbol"/>
                <a:cs typeface="Symbol"/>
              </a:rPr>
              <a:t>=</a:t>
            </a:r>
            <a:r>
              <a:rPr i="0" spc="160" dirty="0">
                <a:latin typeface="Symbol"/>
                <a:cs typeface="Symbol"/>
              </a:rPr>
              <a:t> </a:t>
            </a:r>
            <a:r>
              <a:rPr spc="10" dirty="0"/>
              <a:t>AVC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FAF2E8B-054E-3B49-BE9D-C9329415E72E}"/>
              </a:ext>
            </a:extLst>
          </p:cNvPr>
          <p:cNvSpPr txBox="1"/>
          <p:nvPr/>
        </p:nvSpPr>
        <p:spPr>
          <a:xfrm>
            <a:off x="814388" y="2551113"/>
            <a:ext cx="4521200" cy="1393825"/>
          </a:xfrm>
          <a:prstGeom prst="rect">
            <a:avLst/>
          </a:prstGeom>
        </p:spPr>
        <p:txBody>
          <a:bodyPr lIns="0" tIns="102870" rIns="0" bIns="0">
            <a:spAutoFit/>
          </a:bodyPr>
          <a:lstStyle/>
          <a:p>
            <a:pPr marL="27305" eaLnBrk="1" fontAlgn="auto" hangingPunct="1">
              <a:spcBef>
                <a:spcPts val="810"/>
              </a:spcBef>
              <a:spcAft>
                <a:spcPts val="0"/>
              </a:spcAft>
              <a:defRPr/>
            </a:pPr>
            <a:r>
              <a:rPr sz="2400" spc="-5" dirty="0">
                <a:latin typeface="Times New Roman"/>
                <a:cs typeface="Times New Roman"/>
              </a:rPr>
              <a:t>Pr</a:t>
            </a:r>
            <a:r>
              <a:rPr sz="2400" spc="-26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ofit</a:t>
            </a:r>
            <a:r>
              <a:rPr sz="2400" i="1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=</a:t>
            </a:r>
            <a:r>
              <a:rPr sz="2400" spc="-15" dirty="0">
                <a:latin typeface="Symbol"/>
                <a:cs typeface="Symbol"/>
              </a:rPr>
              <a:t> </a:t>
            </a:r>
            <a:r>
              <a:rPr sz="2400" spc="-10" dirty="0">
                <a:latin typeface="Symbol"/>
                <a:cs typeface="Symbol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100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+</a:t>
            </a:r>
            <a:r>
              <a:rPr sz="2400" spc="-200" dirty="0">
                <a:latin typeface="Symbol"/>
                <a:cs typeface="Symbol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53(17.66)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-</a:t>
            </a:r>
            <a:r>
              <a:rPr sz="2400" spc="-190" dirty="0">
                <a:latin typeface="Symbol"/>
                <a:cs typeface="Symbol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3(17.66)</a:t>
            </a:r>
            <a:r>
              <a:rPr sz="2100" spc="-37" baseline="41666" dirty="0">
                <a:latin typeface="Times New Roman"/>
                <a:cs typeface="Times New Roman"/>
              </a:rPr>
              <a:t>2</a:t>
            </a:r>
            <a:endParaRPr sz="2100" baseline="41666">
              <a:latin typeface="Times New Roman"/>
              <a:cs typeface="Times New Roman"/>
            </a:endParaRPr>
          </a:p>
          <a:p>
            <a:pPr marL="23495" eaLnBrk="1" fontAlgn="auto" hangingPunct="1">
              <a:spcBef>
                <a:spcPts val="710"/>
              </a:spcBef>
              <a:spcAft>
                <a:spcPts val="0"/>
              </a:spcAft>
              <a:defRPr/>
            </a:pPr>
            <a:r>
              <a:rPr sz="2400" spc="-5" dirty="0">
                <a:latin typeface="Symbol"/>
                <a:cs typeface="Symbol"/>
              </a:rPr>
              <a:t>=</a:t>
            </a:r>
            <a:r>
              <a:rPr sz="2400" spc="-10" dirty="0">
                <a:latin typeface="Symbol"/>
                <a:cs typeface="Symbol"/>
              </a:rPr>
              <a:t> -</a:t>
            </a:r>
            <a:r>
              <a:rPr sz="2400" spc="-10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  <a:p>
            <a:pPr marL="12700" eaLnBrk="1" fontAlgn="auto" hangingPunct="1">
              <a:spcBef>
                <a:spcPts val="710"/>
              </a:spcBef>
              <a:spcAft>
                <a:spcPts val="0"/>
              </a:spcAft>
              <a:defRPr/>
            </a:pPr>
            <a:r>
              <a:rPr sz="2400" i="1" spc="-10" dirty="0">
                <a:latin typeface="Times New Roman"/>
                <a:cs typeface="Times New Roman"/>
              </a:rPr>
              <a:t>Gubitak </a:t>
            </a:r>
            <a:r>
              <a:rPr sz="2400" spc="-5" dirty="0">
                <a:latin typeface="Symbol"/>
                <a:cs typeface="Symbol"/>
              </a:rPr>
              <a:t>= </a:t>
            </a:r>
            <a:r>
              <a:rPr sz="2400" i="1" spc="-10" dirty="0">
                <a:latin typeface="Times New Roman"/>
                <a:cs typeface="Times New Roman"/>
              </a:rPr>
              <a:t>TFC </a:t>
            </a:r>
            <a:r>
              <a:rPr sz="2400" spc="-5" dirty="0">
                <a:latin typeface="Symbol"/>
                <a:cs typeface="Symbol"/>
              </a:rPr>
              <a:t>=</a:t>
            </a:r>
            <a:r>
              <a:rPr sz="2400" spc="-114" dirty="0">
                <a:latin typeface="Symbol"/>
                <a:cs typeface="Symbol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100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object 2">
            <a:extLst>
              <a:ext uri="{FF2B5EF4-FFF2-40B4-BE49-F238E27FC236}">
                <a16:creationId xmlns:a16="http://schemas.microsoft.com/office/drawing/2014/main" id="{2F04966F-6B47-C641-BF1C-CFD6493A9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660400"/>
            <a:ext cx="6807200" cy="59055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2" name="object 3">
            <a:extLst>
              <a:ext uri="{FF2B5EF4-FFF2-40B4-BE49-F238E27FC236}">
                <a16:creationId xmlns:a16="http://schemas.microsoft.com/office/drawing/2014/main" id="{92C35A87-1E8F-AC43-9EBF-663BFA9F3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8" y="765175"/>
            <a:ext cx="225425" cy="3984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3" name="object 4">
            <a:extLst>
              <a:ext uri="{FF2B5EF4-FFF2-40B4-BE49-F238E27FC236}">
                <a16:creationId xmlns:a16="http://schemas.microsoft.com/office/drawing/2014/main" id="{08A80CA8-35AC-C247-A64E-43B2E4CFD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3803650" cy="4921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38AFB15-429B-7440-BEC9-291AD2F248A3}"/>
              </a:ext>
            </a:extLst>
          </p:cNvPr>
          <p:cNvSpPr txBox="1"/>
          <p:nvPr/>
        </p:nvSpPr>
        <p:spPr>
          <a:xfrm>
            <a:off x="765175" y="2101850"/>
            <a:ext cx="7559675" cy="3159125"/>
          </a:xfrm>
          <a:prstGeom prst="rect">
            <a:avLst/>
          </a:prstGeom>
        </p:spPr>
        <p:txBody>
          <a:bodyPr lIns="0" tIns="53975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588"/>
              </a:lnSpc>
              <a:spcBef>
                <a:spcPts val="4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: sposobnost preduze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da odredi cijenu  svojih proizvoda</a:t>
            </a:r>
          </a:p>
          <a:p>
            <a:pPr eaLnBrk="1" hangingPunct="1">
              <a:lnSpc>
                <a:spcPts val="2588"/>
              </a:lnSpc>
              <a:spcBef>
                <a:spcPts val="12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Savršena konkurencija: preduze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nema kontrolu  nad cijenom, svi su primaoci cijene</a:t>
            </a:r>
          </a:p>
          <a:p>
            <a:pPr eaLnBrk="1" hangingPunct="1">
              <a:lnSpc>
                <a:spcPts val="2625"/>
              </a:lnSpc>
              <a:spcBef>
                <a:spcPts val="11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Monopol: preduze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ima apsolutnu tr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išnu mo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, mo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 odrediti cijenu (uz mogu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regulacije)</a:t>
            </a:r>
          </a:p>
          <a:p>
            <a:pPr eaLnBrk="1" hangingPunct="1">
              <a:lnSpc>
                <a:spcPts val="2588"/>
              </a:lnSpc>
              <a:spcBef>
                <a:spcPts val="1188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Monopolisti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 konkurencija i oligopol nalaze se  izme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 ova dva ekstrema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object 2">
            <a:extLst>
              <a:ext uri="{FF2B5EF4-FFF2-40B4-BE49-F238E27FC236}">
                <a16:creationId xmlns:a16="http://schemas.microsoft.com/office/drawing/2014/main" id="{3FE05F70-76D6-2B40-A169-9F3B994C1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571500"/>
            <a:ext cx="8715375" cy="61436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061F3F1-32CA-3C48-9149-C1870A0073F5}"/>
              </a:ext>
            </a:extLst>
          </p:cNvPr>
          <p:cNvSpPr txBox="1"/>
          <p:nvPr/>
        </p:nvSpPr>
        <p:spPr>
          <a:xfrm>
            <a:off x="1365250" y="163513"/>
            <a:ext cx="482600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45" dirty="0">
                <a:latin typeface="Arial"/>
                <a:cs typeface="Arial"/>
              </a:rPr>
              <a:t>Tačka </a:t>
            </a:r>
            <a:r>
              <a:rPr dirty="0">
                <a:latin typeface="Arial"/>
                <a:cs typeface="Arial"/>
              </a:rPr>
              <a:t>C - zatvaranje </a:t>
            </a:r>
            <a:r>
              <a:rPr spc="-5" dirty="0">
                <a:latin typeface="Arial"/>
                <a:cs typeface="Arial"/>
              </a:rPr>
              <a:t>preduzeća –grafički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prikaz</a:t>
            </a:r>
            <a:endParaRPr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3528B8B0-3FF9-6448-9F3D-6F1409C2F634}"/>
              </a:ext>
            </a:extLst>
          </p:cNvPr>
          <p:cNvGraphicFramePr>
            <a:graphicFrameLocks noGrp="1"/>
          </p:cNvGraphicFramePr>
          <p:nvPr/>
        </p:nvGraphicFramePr>
        <p:xfrm>
          <a:off x="779463" y="565150"/>
          <a:ext cx="7210425" cy="6165850"/>
        </p:xfrm>
        <a:graphic>
          <a:graphicData uri="http://schemas.openxmlformats.org/drawingml/2006/table">
            <a:tbl>
              <a:tblPr/>
              <a:tblGrid>
                <a:gridCol w="1301750">
                  <a:extLst>
                    <a:ext uri="{9D8B030D-6E8A-4147-A177-3AD203B41FA5}">
                      <a16:colId xmlns:a16="http://schemas.microsoft.com/office/drawing/2014/main" val="2939522569"/>
                    </a:ext>
                  </a:extLst>
                </a:gridCol>
                <a:gridCol w="2173287">
                  <a:extLst>
                    <a:ext uri="{9D8B030D-6E8A-4147-A177-3AD203B41FA5}">
                      <a16:colId xmlns:a16="http://schemas.microsoft.com/office/drawing/2014/main" val="1708461687"/>
                    </a:ext>
                  </a:extLst>
                </a:gridCol>
                <a:gridCol w="1627188">
                  <a:extLst>
                    <a:ext uri="{9D8B030D-6E8A-4147-A177-3AD203B41FA5}">
                      <a16:colId xmlns:a16="http://schemas.microsoft.com/office/drawing/2014/main" val="2298353325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1439270550"/>
                    </a:ext>
                  </a:extLst>
                </a:gridCol>
              </a:tblGrid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Q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AVC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Profit</a:t>
                      </a:r>
                    </a:p>
                  </a:txBody>
                  <a:tcPr marL="0" marR="0" marT="1524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634430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27,0000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-100,0000</a:t>
                      </a:r>
                    </a:p>
                  </a:txBody>
                  <a:tcPr marL="0" marR="0" marT="1143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456910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-50,0000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429906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288797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36,0000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32,0000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631620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39,0000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64,0000</a:t>
                      </a:r>
                    </a:p>
                  </a:txBody>
                  <a:tcPr marL="0" marR="0" marT="1206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271927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42,0000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441481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340589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48,0000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124,0000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651325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132,0000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935721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134,0000</a:t>
                      </a:r>
                    </a:p>
                  </a:txBody>
                  <a:tcPr marL="0" marR="0" marT="127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813964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810155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175287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104,0000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986994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82,0000</a:t>
                      </a:r>
                    </a:p>
                  </a:txBody>
                  <a:tcPr marL="0" marR="0" marT="1333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317691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54,0000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038152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3257861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75,0000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656037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17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78,0000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-66,0000</a:t>
                      </a:r>
                    </a:p>
                  </a:txBody>
                  <a:tcPr marL="0" marR="0" marT="139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111710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18</a:t>
                      </a:r>
                    </a:p>
                  </a:txBody>
                  <a:tcPr marL="0" marR="0" marT="1460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81,0000</a:t>
                      </a:r>
                    </a:p>
                  </a:txBody>
                  <a:tcPr marL="0" marR="0" marT="1460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-118,0000</a:t>
                      </a:r>
                    </a:p>
                  </a:txBody>
                  <a:tcPr marL="0" marR="0" marT="14605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152462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19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-176,0000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960194"/>
                  </a:ext>
                </a:extLst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87,0000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-240,0000</a:t>
                      </a:r>
                    </a:p>
                  </a:txBody>
                  <a:tcPr marL="0" marR="0" marT="1460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3184003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B83C74F7-3543-AB4B-A1CD-057A801C40E9}"/>
              </a:ext>
            </a:extLst>
          </p:cNvPr>
          <p:cNvSpPr txBox="1"/>
          <p:nvPr/>
        </p:nvSpPr>
        <p:spPr>
          <a:xfrm>
            <a:off x="1365250" y="163513"/>
            <a:ext cx="4979988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45" dirty="0">
                <a:latin typeface="Arial"/>
                <a:cs typeface="Arial"/>
              </a:rPr>
              <a:t>Tačka </a:t>
            </a:r>
            <a:r>
              <a:rPr dirty="0">
                <a:latin typeface="Arial"/>
                <a:cs typeface="Arial"/>
              </a:rPr>
              <a:t>C - zatvaranje </a:t>
            </a:r>
            <a:r>
              <a:rPr spc="-5" dirty="0">
                <a:latin typeface="Arial"/>
                <a:cs typeface="Arial"/>
              </a:rPr>
              <a:t>preduzeća –tabelarni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prikaz</a:t>
            </a:r>
            <a:endParaRPr>
              <a:latin typeface="Arial"/>
              <a:cs typeface="Arial"/>
            </a:endParaRPr>
          </a:p>
        </p:txBody>
      </p:sp>
      <p:sp>
        <p:nvSpPr>
          <p:cNvPr id="85111" name="object 4">
            <a:extLst>
              <a:ext uri="{FF2B5EF4-FFF2-40B4-BE49-F238E27FC236}">
                <a16:creationId xmlns:a16="http://schemas.microsoft.com/office/drawing/2014/main" id="{D76E9D98-A95A-984A-B37C-23B851DCA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9150" y="6153150"/>
            <a:ext cx="492125" cy="49212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object 2">
            <a:extLst>
              <a:ext uri="{FF2B5EF4-FFF2-40B4-BE49-F238E27FC236}">
                <a16:creationId xmlns:a16="http://schemas.microsoft.com/office/drawing/2014/main" id="{DCBFA970-D05A-F347-8CE9-48C8580AB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1330325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6018" name="object 3">
            <a:extLst>
              <a:ext uri="{FF2B5EF4-FFF2-40B4-BE49-F238E27FC236}">
                <a16:creationId xmlns:a16="http://schemas.microsoft.com/office/drawing/2014/main" id="{338F6186-3E24-9341-9463-1FF21BA0E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050" y="693738"/>
            <a:ext cx="239713" cy="46831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6019" name="object 4">
            <a:extLst>
              <a:ext uri="{FF2B5EF4-FFF2-40B4-BE49-F238E27FC236}">
                <a16:creationId xmlns:a16="http://schemas.microsoft.com/office/drawing/2014/main" id="{54ABC8BB-ECE4-794E-A948-DECC914B3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25" y="660400"/>
            <a:ext cx="5211763" cy="59055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6020" name="object 5">
            <a:extLst>
              <a:ext uri="{FF2B5EF4-FFF2-40B4-BE49-F238E27FC236}">
                <a16:creationId xmlns:a16="http://schemas.microsoft.com/office/drawing/2014/main" id="{B6951396-4593-4341-8A15-70DBFF648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2509837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2DA44D8-A321-E74C-8C7D-BE9E8F042FC7}"/>
              </a:ext>
            </a:extLst>
          </p:cNvPr>
          <p:cNvSpPr txBox="1"/>
          <p:nvPr/>
        </p:nvSpPr>
        <p:spPr>
          <a:xfrm>
            <a:off x="765175" y="2116138"/>
            <a:ext cx="7613650" cy="3568700"/>
          </a:xfrm>
          <a:prstGeom prst="rect">
            <a:avLst/>
          </a:prstGeom>
        </p:spPr>
        <p:txBody>
          <a:bodyPr lIns="0" tIns="45085" rIns="0" bIns="0">
            <a:spAutoFit/>
          </a:bodyPr>
          <a:lstStyle>
            <a:lvl1pPr marL="195263" indent="-182563"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549275" algn="l"/>
                <a:tab pos="1554163" algn="l"/>
                <a:tab pos="2324100" algn="l"/>
                <a:tab pos="3249613" algn="l"/>
                <a:tab pos="4141788" algn="l"/>
                <a:tab pos="4587875" algn="l"/>
                <a:tab pos="5819775" algn="l"/>
                <a:tab pos="6499225" algn="l"/>
                <a:tab pos="69770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75"/>
              </a:lnSpc>
              <a:spcBef>
                <a:spcPts val="3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	dugom	roku,	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	cijena	se	postavlja	tako	da	firme  ostvaruju normalan profit.</a:t>
            </a:r>
          </a:p>
          <a:p>
            <a:pPr eaLnBrk="1" hangingPunct="1">
              <a:spcBef>
                <a:spcPts val="875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Razlog:</a:t>
            </a:r>
          </a:p>
          <a:p>
            <a:pPr lvl="1" eaLnBrk="1" hangingPunct="1">
              <a:lnSpc>
                <a:spcPts val="2025"/>
              </a:lnSpc>
              <a:spcBef>
                <a:spcPts val="2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Cijene iznad normalnog profita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nove firme ulaze na tr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ište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eaLnBrk="1" hangingPunct="1">
              <a:lnSpc>
                <a:spcPts val="2025"/>
              </a:lnSpc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pove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anje ponude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smanjenje cena.</a:t>
            </a:r>
          </a:p>
          <a:p>
            <a:pPr lvl="1" eaLnBrk="1" hangingPunct="1">
              <a:lnSpc>
                <a:spcPts val="2025"/>
              </a:lnSpc>
              <a:spcBef>
                <a:spcPts val="4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Cijene	ispod	normalnog	profita	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	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firme	izlaze	sa	tr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	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eaLnBrk="1" hangingPunct="1">
              <a:lnSpc>
                <a:spcPts val="2025"/>
              </a:lnSpc>
            </a:pP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smanjenje ponude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pove</a:t>
            </a:r>
            <a:r>
              <a:rPr lang="en-US" altLang="en-US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anje cena.</a:t>
            </a:r>
          </a:p>
          <a:p>
            <a:pPr eaLnBrk="1" hangingPunct="1">
              <a:lnSpc>
                <a:spcPts val="2113"/>
              </a:lnSpc>
              <a:spcBef>
                <a:spcPts val="1550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Dugoro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	proces	uklju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uje	prilago</a:t>
            </a:r>
            <a:r>
              <a:rPr lang="en-US" altLang="en-US" sz="20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avanje	kapaciteta	i  likvidaciju fiksne imovine.</a:t>
            </a:r>
          </a:p>
          <a:p>
            <a:pPr eaLnBrk="1" hangingPunct="1">
              <a:lnSpc>
                <a:spcPts val="2088"/>
              </a:lnSpc>
              <a:spcBef>
                <a:spcPts val="1313"/>
              </a:spcBef>
              <a:buClr>
                <a:srgbClr val="9E3611"/>
              </a:buClr>
              <a:buSzPct val="85000"/>
              <a:buFont typeface="Wingdings" pitchFamily="2" charset="2"/>
              <a:buChar char="▪"/>
            </a:pP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Resting point: cijena pri kojoj firme ni ne ulaze ni ne izlaze sa  tr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0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normalan profit.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object 2">
            <a:extLst>
              <a:ext uri="{FF2B5EF4-FFF2-40B4-BE49-F238E27FC236}">
                <a16:creationId xmlns:a16="http://schemas.microsoft.com/office/drawing/2014/main" id="{02835341-3049-AA44-A144-E837FDC13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758825"/>
            <a:ext cx="1330325" cy="4048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7042" name="object 3">
            <a:extLst>
              <a:ext uri="{FF2B5EF4-FFF2-40B4-BE49-F238E27FC236}">
                <a16:creationId xmlns:a16="http://schemas.microsoft.com/office/drawing/2014/main" id="{156D0666-4021-4E43-A2B8-1E1580E26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8050" y="693738"/>
            <a:ext cx="239713" cy="46831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7043" name="object 4">
            <a:extLst>
              <a:ext uri="{FF2B5EF4-FFF2-40B4-BE49-F238E27FC236}">
                <a16:creationId xmlns:a16="http://schemas.microsoft.com/office/drawing/2014/main" id="{F2246AB4-A80E-7C4E-8BDD-64E29239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25" y="660400"/>
            <a:ext cx="5211763" cy="59055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7044" name="object 5">
            <a:extLst>
              <a:ext uri="{FF2B5EF4-FFF2-40B4-BE49-F238E27FC236}">
                <a16:creationId xmlns:a16="http://schemas.microsoft.com/office/drawing/2014/main" id="{12EA9B82-F99F-7744-9DDB-FF73FD54D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43025"/>
            <a:ext cx="2509837" cy="49212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E235FF0-ABD1-D143-B29E-70061853A2E2}"/>
              </a:ext>
            </a:extLst>
          </p:cNvPr>
          <p:cNvSpPr txBox="1"/>
          <p:nvPr/>
        </p:nvSpPr>
        <p:spPr>
          <a:xfrm>
            <a:off x="765175" y="2101850"/>
            <a:ext cx="7613650" cy="183991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95263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69900" indent="-182563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Klju</a:t>
            </a:r>
            <a:r>
              <a:rPr lang="en-US" altLang="en-US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 implikacije za menad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erske odluke:</a:t>
            </a:r>
            <a:endParaRPr lang="en-US" altLang="en-US" sz="24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lvl="1" eaLnBrk="1" hangingPunct="1">
              <a:lnSpc>
                <a:spcPts val="2588"/>
              </a:lnSpc>
              <a:spcBef>
                <a:spcPts val="450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Raniji ulazak na tr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ište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 šansa za ostvarenje  ekonomskog profita.</a:t>
            </a:r>
          </a:p>
          <a:p>
            <a:pPr lvl="1" eaLnBrk="1" hangingPunct="1">
              <a:lnSpc>
                <a:spcPts val="2588"/>
              </a:lnSpc>
              <a:spcBef>
                <a:spcPts val="62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Prilago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avanje	proizvodnje	na	</a:t>
            </a: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najni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	mogu</a:t>
            </a:r>
            <a:r>
              <a:rPr lang="en-US" altLang="en-US" sz="2400" b="1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 b="1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  trošak 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 klju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no za opstanak.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260DD9F-835B-7948-AF4C-B40F7DBEBF01}"/>
              </a:ext>
            </a:extLst>
          </p:cNvPr>
          <p:cNvSpPr txBox="1"/>
          <p:nvPr/>
        </p:nvSpPr>
        <p:spPr>
          <a:xfrm>
            <a:off x="6684963" y="3956050"/>
            <a:ext cx="1693862" cy="7239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3747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750"/>
              </a:lnSpc>
              <a:spcBef>
                <a:spcPts val="100"/>
              </a:spcBef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mogu</a:t>
            </a:r>
            <a:r>
              <a:rPr lang="en-US" altLang="en-US" sz="24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	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eaLnBrk="1" hangingPunct="1">
              <a:lnSpc>
                <a:spcPts val="2750"/>
              </a:lnSpc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iako	je	u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DC9A5D9-C0C9-D54D-BDB9-929602FFD2E5}"/>
              </a:ext>
            </a:extLst>
          </p:cNvPr>
          <p:cNvSpPr txBox="1"/>
          <p:nvPr/>
        </p:nvSpPr>
        <p:spPr>
          <a:xfrm>
            <a:off x="1038225" y="3956050"/>
            <a:ext cx="5619750" cy="1052513"/>
          </a:xfrm>
          <a:prstGeom prst="rect">
            <a:avLst/>
          </a:prstGeom>
        </p:spPr>
        <p:txBody>
          <a:bodyPr lIns="0" tIns="47625" rIns="0" bIns="0">
            <a:spAutoFit/>
          </a:bodyPr>
          <a:lstStyle>
            <a:lvl1pPr marL="195263" indent="-182563"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95263" algn="l"/>
                <a:tab pos="1012825" algn="l"/>
                <a:tab pos="1603375" algn="l"/>
                <a:tab pos="3100388" algn="l"/>
                <a:tab pos="3730625" algn="l"/>
                <a:tab pos="3930650" algn="l"/>
                <a:tab pos="48641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375"/>
              </a:spcBef>
              <a:buClr>
                <a:srgbClr val="9E3611"/>
              </a:buClr>
              <a:buSzPct val="83000"/>
              <a:buFont typeface="Wingdings" pitchFamily="2" charset="2"/>
              <a:buChar char="▪"/>
            </a:pPr>
            <a:r>
              <a:rPr lang="en-US" altLang="en-US" sz="24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Ako	konkurencija	po	trošku	nije  pokušaj	diferencijacije		proizvoda,  savršenoj konkurenciji to veoma teško.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object 2">
            <a:extLst>
              <a:ext uri="{FF2B5EF4-FFF2-40B4-BE49-F238E27FC236}">
                <a16:creationId xmlns:a16="http://schemas.microsoft.com/office/drawing/2014/main" id="{957C81F3-AED8-584E-9AFA-9B783F3A7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812800"/>
            <a:ext cx="1201737" cy="3667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66" name="object 3">
            <a:extLst>
              <a:ext uri="{FF2B5EF4-FFF2-40B4-BE49-F238E27FC236}">
                <a16:creationId xmlns:a16="http://schemas.microsoft.com/office/drawing/2014/main" id="{F643A533-2541-4D47-AF62-E62C7CFBE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754063"/>
            <a:ext cx="217488" cy="4238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67" name="object 4">
            <a:extLst>
              <a:ext uri="{FF2B5EF4-FFF2-40B4-BE49-F238E27FC236}">
                <a16:creationId xmlns:a16="http://schemas.microsoft.com/office/drawing/2014/main" id="{3DD3136A-A80F-2E40-B741-ECBA9CFE5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725488"/>
            <a:ext cx="5854700" cy="9747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68" name="object 5">
            <a:extLst>
              <a:ext uri="{FF2B5EF4-FFF2-40B4-BE49-F238E27FC236}">
                <a16:creationId xmlns:a16="http://schemas.microsoft.com/office/drawing/2014/main" id="{4BBF53F5-D290-F64F-BA9F-F15BBD72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33500"/>
            <a:ext cx="2268537" cy="44608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69" name="object 6">
            <a:extLst>
              <a:ext uri="{FF2B5EF4-FFF2-40B4-BE49-F238E27FC236}">
                <a16:creationId xmlns:a16="http://schemas.microsoft.com/office/drawing/2014/main" id="{A6FD1189-DAD8-8341-A5E7-BF443C87D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1557338"/>
            <a:ext cx="249237" cy="3016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70" name="object 7">
            <a:extLst>
              <a:ext uri="{FF2B5EF4-FFF2-40B4-BE49-F238E27FC236}">
                <a16:creationId xmlns:a16="http://schemas.microsoft.com/office/drawing/2014/main" id="{2A3C4D70-F658-1647-8907-6F75429E3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8" y="2374900"/>
            <a:ext cx="7270750" cy="317817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8071" name="object 8">
            <a:extLst>
              <a:ext uri="{FF2B5EF4-FFF2-40B4-BE49-F238E27FC236}">
                <a16:creationId xmlns:a16="http://schemas.microsoft.com/office/drawing/2014/main" id="{9A96AEEE-9E2D-4A40-8F64-474096C54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2563813"/>
            <a:ext cx="6886575" cy="280035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object 2">
            <a:extLst>
              <a:ext uri="{FF2B5EF4-FFF2-40B4-BE49-F238E27FC236}">
                <a16:creationId xmlns:a16="http://schemas.microsoft.com/office/drawing/2014/main" id="{2FFDE45A-4F3D-2F4C-9C2C-B4C96EDEB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812800"/>
            <a:ext cx="1201737" cy="3667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0" name="object 3">
            <a:extLst>
              <a:ext uri="{FF2B5EF4-FFF2-40B4-BE49-F238E27FC236}">
                <a16:creationId xmlns:a16="http://schemas.microsoft.com/office/drawing/2014/main" id="{6CC208C8-88F5-EF47-8FC1-45549311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754063"/>
            <a:ext cx="217488" cy="4238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1" name="object 4">
            <a:extLst>
              <a:ext uri="{FF2B5EF4-FFF2-40B4-BE49-F238E27FC236}">
                <a16:creationId xmlns:a16="http://schemas.microsoft.com/office/drawing/2014/main" id="{2104D944-1AA7-964B-88F1-C355DDD80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725488"/>
            <a:ext cx="5911850" cy="97472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2" name="object 5">
            <a:extLst>
              <a:ext uri="{FF2B5EF4-FFF2-40B4-BE49-F238E27FC236}">
                <a16:creationId xmlns:a16="http://schemas.microsoft.com/office/drawing/2014/main" id="{7761F429-C34D-CA4A-BD85-D7A9EDD43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88" y="1333500"/>
            <a:ext cx="2268537" cy="44608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3" name="object 6">
            <a:extLst>
              <a:ext uri="{FF2B5EF4-FFF2-40B4-BE49-F238E27FC236}">
                <a16:creationId xmlns:a16="http://schemas.microsoft.com/office/drawing/2014/main" id="{68ACB9E6-9FCF-E049-93B9-84806BAD7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1557338"/>
            <a:ext cx="249237" cy="30162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4" name="object 7">
            <a:extLst>
              <a:ext uri="{FF2B5EF4-FFF2-40B4-BE49-F238E27FC236}">
                <a16:creationId xmlns:a16="http://schemas.microsoft.com/office/drawing/2014/main" id="{9709309B-6890-3C45-A9FF-E1656299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875" y="2228850"/>
            <a:ext cx="8150225" cy="355282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9095" name="object 8">
            <a:extLst>
              <a:ext uri="{FF2B5EF4-FFF2-40B4-BE49-F238E27FC236}">
                <a16:creationId xmlns:a16="http://schemas.microsoft.com/office/drawing/2014/main" id="{FCE5C9DA-2F37-484E-9E49-81090E1A9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2419350"/>
            <a:ext cx="7769225" cy="3170238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object 2">
            <a:extLst>
              <a:ext uri="{FF2B5EF4-FFF2-40B4-BE49-F238E27FC236}">
                <a16:creationId xmlns:a16="http://schemas.microsoft.com/office/drawing/2014/main" id="{8CDB36F6-4A5A-714E-A86C-D52B2DCE5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344613"/>
            <a:ext cx="7772400" cy="8413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14" name="object 3">
            <a:extLst>
              <a:ext uri="{FF2B5EF4-FFF2-40B4-BE49-F238E27FC236}">
                <a16:creationId xmlns:a16="http://schemas.microsoft.com/office/drawing/2014/main" id="{16A58D61-53A3-5143-8E79-E9CF183EB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83075"/>
            <a:ext cx="7772400" cy="8096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15" name="object 4">
            <a:extLst>
              <a:ext uri="{FF2B5EF4-FFF2-40B4-BE49-F238E27FC236}">
                <a16:creationId xmlns:a16="http://schemas.microsoft.com/office/drawing/2014/main" id="{3C816510-7F4A-DC4A-AF0F-D6884A1CB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4313"/>
            <a:ext cx="7772400" cy="274637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16" name="object 5">
            <a:extLst>
              <a:ext uri="{FF2B5EF4-FFF2-40B4-BE49-F238E27FC236}">
                <a16:creationId xmlns:a16="http://schemas.microsoft.com/office/drawing/2014/main" id="{B045ED6B-DA30-7947-B10E-36372EF52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650" y="4105275"/>
            <a:ext cx="917575" cy="917575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0117" name="object 6">
            <a:extLst>
              <a:ext uri="{FF2B5EF4-FFF2-40B4-BE49-F238E27FC236}">
                <a16:creationId xmlns:a16="http://schemas.microsoft.com/office/drawing/2014/main" id="{83282AB2-7A12-6649-A8D5-2A26A09E2265}"/>
              </a:ext>
            </a:extLst>
          </p:cNvPr>
          <p:cNvSpPr>
            <a:spLocks/>
          </p:cNvSpPr>
          <p:nvPr/>
        </p:nvSpPr>
        <p:spPr bwMode="auto">
          <a:xfrm>
            <a:off x="7326313" y="4198938"/>
            <a:ext cx="730250" cy="730250"/>
          </a:xfrm>
          <a:custGeom>
            <a:avLst/>
            <a:gdLst>
              <a:gd name="T0" fmla="*/ 0 w 730250"/>
              <a:gd name="T1" fmla="*/ 364938 h 730250"/>
              <a:gd name="T2" fmla="*/ 3331 w 730250"/>
              <a:gd name="T3" fmla="*/ 315418 h 730250"/>
              <a:gd name="T4" fmla="*/ 13035 w 730250"/>
              <a:gd name="T5" fmla="*/ 267923 h 730250"/>
              <a:gd name="T6" fmla="*/ 28678 w 730250"/>
              <a:gd name="T7" fmla="*/ 222888 h 730250"/>
              <a:gd name="T8" fmla="*/ 49824 w 730250"/>
              <a:gd name="T9" fmla="*/ 180747 h 730250"/>
              <a:gd name="T10" fmla="*/ 76039 w 730250"/>
              <a:gd name="T11" fmla="*/ 141935 h 730250"/>
              <a:gd name="T12" fmla="*/ 106888 w 730250"/>
              <a:gd name="T13" fmla="*/ 106888 h 730250"/>
              <a:gd name="T14" fmla="*/ 141935 w 730250"/>
              <a:gd name="T15" fmla="*/ 76039 h 730250"/>
              <a:gd name="T16" fmla="*/ 180747 w 730250"/>
              <a:gd name="T17" fmla="*/ 49824 h 730250"/>
              <a:gd name="T18" fmla="*/ 222888 w 730250"/>
              <a:gd name="T19" fmla="*/ 28678 h 730250"/>
              <a:gd name="T20" fmla="*/ 267923 w 730250"/>
              <a:gd name="T21" fmla="*/ 13035 h 730250"/>
              <a:gd name="T22" fmla="*/ 315418 w 730250"/>
              <a:gd name="T23" fmla="*/ 3331 h 730250"/>
              <a:gd name="T24" fmla="*/ 364938 w 730250"/>
              <a:gd name="T25" fmla="*/ 0 h 730250"/>
              <a:gd name="T26" fmla="*/ 414458 w 730250"/>
              <a:gd name="T27" fmla="*/ 3331 h 730250"/>
              <a:gd name="T28" fmla="*/ 461953 w 730250"/>
              <a:gd name="T29" fmla="*/ 13035 h 730250"/>
              <a:gd name="T30" fmla="*/ 506989 w 730250"/>
              <a:gd name="T31" fmla="*/ 28678 h 730250"/>
              <a:gd name="T32" fmla="*/ 549130 w 730250"/>
              <a:gd name="T33" fmla="*/ 49824 h 730250"/>
              <a:gd name="T34" fmla="*/ 587941 w 730250"/>
              <a:gd name="T35" fmla="*/ 76039 h 730250"/>
              <a:gd name="T36" fmla="*/ 622989 w 730250"/>
              <a:gd name="T37" fmla="*/ 106888 h 730250"/>
              <a:gd name="T38" fmla="*/ 653837 w 730250"/>
              <a:gd name="T39" fmla="*/ 141935 h 730250"/>
              <a:gd name="T40" fmla="*/ 680052 w 730250"/>
              <a:gd name="T41" fmla="*/ 180747 h 730250"/>
              <a:gd name="T42" fmla="*/ 701198 w 730250"/>
              <a:gd name="T43" fmla="*/ 222888 h 730250"/>
              <a:gd name="T44" fmla="*/ 716841 w 730250"/>
              <a:gd name="T45" fmla="*/ 267923 h 730250"/>
              <a:gd name="T46" fmla="*/ 726546 w 730250"/>
              <a:gd name="T47" fmla="*/ 315418 h 730250"/>
              <a:gd name="T48" fmla="*/ 729877 w 730250"/>
              <a:gd name="T49" fmla="*/ 364938 h 730250"/>
              <a:gd name="T50" fmla="*/ 726546 w 730250"/>
              <a:gd name="T51" fmla="*/ 414458 h 730250"/>
              <a:gd name="T52" fmla="*/ 716841 w 730250"/>
              <a:gd name="T53" fmla="*/ 461953 h 730250"/>
              <a:gd name="T54" fmla="*/ 701198 w 730250"/>
              <a:gd name="T55" fmla="*/ 506989 h 730250"/>
              <a:gd name="T56" fmla="*/ 680052 w 730250"/>
              <a:gd name="T57" fmla="*/ 549130 h 730250"/>
              <a:gd name="T58" fmla="*/ 653837 w 730250"/>
              <a:gd name="T59" fmla="*/ 587941 h 730250"/>
              <a:gd name="T60" fmla="*/ 622989 w 730250"/>
              <a:gd name="T61" fmla="*/ 622989 h 730250"/>
              <a:gd name="T62" fmla="*/ 587941 w 730250"/>
              <a:gd name="T63" fmla="*/ 653837 h 730250"/>
              <a:gd name="T64" fmla="*/ 549130 w 730250"/>
              <a:gd name="T65" fmla="*/ 680052 h 730250"/>
              <a:gd name="T66" fmla="*/ 506989 w 730250"/>
              <a:gd name="T67" fmla="*/ 701198 h 730250"/>
              <a:gd name="T68" fmla="*/ 461953 w 730250"/>
              <a:gd name="T69" fmla="*/ 716841 h 730250"/>
              <a:gd name="T70" fmla="*/ 414458 w 730250"/>
              <a:gd name="T71" fmla="*/ 726546 h 730250"/>
              <a:gd name="T72" fmla="*/ 364938 w 730250"/>
              <a:gd name="T73" fmla="*/ 729877 h 730250"/>
              <a:gd name="T74" fmla="*/ 315418 w 730250"/>
              <a:gd name="T75" fmla="*/ 726546 h 730250"/>
              <a:gd name="T76" fmla="*/ 267923 w 730250"/>
              <a:gd name="T77" fmla="*/ 716841 h 730250"/>
              <a:gd name="T78" fmla="*/ 222888 w 730250"/>
              <a:gd name="T79" fmla="*/ 701198 h 730250"/>
              <a:gd name="T80" fmla="*/ 180747 w 730250"/>
              <a:gd name="T81" fmla="*/ 680052 h 730250"/>
              <a:gd name="T82" fmla="*/ 141935 w 730250"/>
              <a:gd name="T83" fmla="*/ 653837 h 730250"/>
              <a:gd name="T84" fmla="*/ 106888 w 730250"/>
              <a:gd name="T85" fmla="*/ 622989 h 730250"/>
              <a:gd name="T86" fmla="*/ 76039 w 730250"/>
              <a:gd name="T87" fmla="*/ 587941 h 730250"/>
              <a:gd name="T88" fmla="*/ 49824 w 730250"/>
              <a:gd name="T89" fmla="*/ 549130 h 730250"/>
              <a:gd name="T90" fmla="*/ 28678 w 730250"/>
              <a:gd name="T91" fmla="*/ 506989 h 730250"/>
              <a:gd name="T92" fmla="*/ 13035 w 730250"/>
              <a:gd name="T93" fmla="*/ 461953 h 730250"/>
              <a:gd name="T94" fmla="*/ 3331 w 730250"/>
              <a:gd name="T95" fmla="*/ 414458 h 730250"/>
              <a:gd name="T96" fmla="*/ 0 w 730250"/>
              <a:gd name="T97" fmla="*/ 364938 h 730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30250" h="730250">
                <a:moveTo>
                  <a:pt x="0" y="364938"/>
                </a:moveTo>
                <a:lnTo>
                  <a:pt x="3331" y="315418"/>
                </a:lnTo>
                <a:lnTo>
                  <a:pt x="13035" y="267923"/>
                </a:lnTo>
                <a:lnTo>
                  <a:pt x="28678" y="222888"/>
                </a:lnTo>
                <a:lnTo>
                  <a:pt x="49824" y="180747"/>
                </a:lnTo>
                <a:lnTo>
                  <a:pt x="76039" y="141935"/>
                </a:lnTo>
                <a:lnTo>
                  <a:pt x="106888" y="106888"/>
                </a:lnTo>
                <a:lnTo>
                  <a:pt x="141935" y="76039"/>
                </a:lnTo>
                <a:lnTo>
                  <a:pt x="180747" y="49824"/>
                </a:lnTo>
                <a:lnTo>
                  <a:pt x="222888" y="28678"/>
                </a:lnTo>
                <a:lnTo>
                  <a:pt x="267923" y="13035"/>
                </a:lnTo>
                <a:lnTo>
                  <a:pt x="315418" y="3331"/>
                </a:lnTo>
                <a:lnTo>
                  <a:pt x="364938" y="0"/>
                </a:lnTo>
                <a:lnTo>
                  <a:pt x="414458" y="3331"/>
                </a:lnTo>
                <a:lnTo>
                  <a:pt x="461953" y="13035"/>
                </a:lnTo>
                <a:lnTo>
                  <a:pt x="506989" y="28678"/>
                </a:lnTo>
                <a:lnTo>
                  <a:pt x="549130" y="49824"/>
                </a:lnTo>
                <a:lnTo>
                  <a:pt x="587941" y="76039"/>
                </a:lnTo>
                <a:lnTo>
                  <a:pt x="622989" y="106888"/>
                </a:lnTo>
                <a:lnTo>
                  <a:pt x="653837" y="141935"/>
                </a:lnTo>
                <a:lnTo>
                  <a:pt x="680052" y="180747"/>
                </a:lnTo>
                <a:lnTo>
                  <a:pt x="701198" y="222888"/>
                </a:lnTo>
                <a:lnTo>
                  <a:pt x="716841" y="267923"/>
                </a:lnTo>
                <a:lnTo>
                  <a:pt x="726546" y="315418"/>
                </a:lnTo>
                <a:lnTo>
                  <a:pt x="729877" y="364938"/>
                </a:lnTo>
                <a:lnTo>
                  <a:pt x="726546" y="414458"/>
                </a:lnTo>
                <a:lnTo>
                  <a:pt x="716841" y="461953"/>
                </a:lnTo>
                <a:lnTo>
                  <a:pt x="701198" y="506989"/>
                </a:lnTo>
                <a:lnTo>
                  <a:pt x="680052" y="549130"/>
                </a:lnTo>
                <a:lnTo>
                  <a:pt x="653837" y="587941"/>
                </a:lnTo>
                <a:lnTo>
                  <a:pt x="622989" y="622989"/>
                </a:lnTo>
                <a:lnTo>
                  <a:pt x="587941" y="653837"/>
                </a:lnTo>
                <a:lnTo>
                  <a:pt x="549130" y="680052"/>
                </a:lnTo>
                <a:lnTo>
                  <a:pt x="506989" y="701198"/>
                </a:lnTo>
                <a:lnTo>
                  <a:pt x="461953" y="716841"/>
                </a:lnTo>
                <a:lnTo>
                  <a:pt x="414458" y="726546"/>
                </a:lnTo>
                <a:lnTo>
                  <a:pt x="364938" y="729877"/>
                </a:lnTo>
                <a:lnTo>
                  <a:pt x="315418" y="726546"/>
                </a:lnTo>
                <a:lnTo>
                  <a:pt x="267923" y="716841"/>
                </a:lnTo>
                <a:lnTo>
                  <a:pt x="222888" y="701198"/>
                </a:lnTo>
                <a:lnTo>
                  <a:pt x="180747" y="680052"/>
                </a:lnTo>
                <a:lnTo>
                  <a:pt x="141935" y="653837"/>
                </a:lnTo>
                <a:lnTo>
                  <a:pt x="106888" y="622989"/>
                </a:lnTo>
                <a:lnTo>
                  <a:pt x="76039" y="587941"/>
                </a:lnTo>
                <a:lnTo>
                  <a:pt x="49824" y="549130"/>
                </a:lnTo>
                <a:lnTo>
                  <a:pt x="28678" y="506989"/>
                </a:lnTo>
                <a:lnTo>
                  <a:pt x="13035" y="461953"/>
                </a:lnTo>
                <a:lnTo>
                  <a:pt x="3331" y="414458"/>
                </a:lnTo>
                <a:lnTo>
                  <a:pt x="0" y="364938"/>
                </a:lnTo>
                <a:close/>
              </a:path>
            </a:pathLst>
          </a:custGeom>
          <a:noFill/>
          <a:ln w="25387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0118" name="object 7">
            <a:extLst>
              <a:ext uri="{FF2B5EF4-FFF2-40B4-BE49-F238E27FC236}">
                <a16:creationId xmlns:a16="http://schemas.microsoft.com/office/drawing/2014/main" id="{49058B43-DDB9-994A-BF55-01086F94E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2387600"/>
            <a:ext cx="4906963" cy="898525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object 2">
            <a:extLst>
              <a:ext uri="{FF2B5EF4-FFF2-40B4-BE49-F238E27FC236}">
                <a16:creationId xmlns:a16="http://schemas.microsoft.com/office/drawing/2014/main" id="{05ED959D-C01D-6046-9ED7-F5546370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268288"/>
            <a:ext cx="6154738" cy="5334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6" name="object 3">
            <a:extLst>
              <a:ext uri="{FF2B5EF4-FFF2-40B4-BE49-F238E27FC236}">
                <a16:creationId xmlns:a16="http://schemas.microsoft.com/office/drawing/2014/main" id="{FE92D5A6-633D-D84D-A7B3-3C7E80510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0" y="363538"/>
            <a:ext cx="204788" cy="36036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7" name="object 4">
            <a:extLst>
              <a:ext uri="{FF2B5EF4-FFF2-40B4-BE49-F238E27FC236}">
                <a16:creationId xmlns:a16="http://schemas.microsoft.com/office/drawing/2014/main" id="{5171913B-75DA-4748-AA7A-36EA2641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877888"/>
            <a:ext cx="3441700" cy="4445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8" name="object 5">
            <a:extLst>
              <a:ext uri="{FF2B5EF4-FFF2-40B4-BE49-F238E27FC236}">
                <a16:creationId xmlns:a16="http://schemas.microsoft.com/office/drawing/2014/main" id="{99DE7D1F-1389-F24E-8C18-AE380A59EF1D}"/>
              </a:ext>
            </a:extLst>
          </p:cNvPr>
          <p:cNvSpPr>
            <a:spLocks/>
          </p:cNvSpPr>
          <p:nvPr/>
        </p:nvSpPr>
        <p:spPr bwMode="auto">
          <a:xfrm>
            <a:off x="755650" y="1484313"/>
            <a:ext cx="7773988" cy="0"/>
          </a:xfrm>
          <a:custGeom>
            <a:avLst/>
            <a:gdLst>
              <a:gd name="T0" fmla="*/ 0 w 7773670"/>
              <a:gd name="T1" fmla="*/ 7773196 w 777367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773670">
                <a:moveTo>
                  <a:pt x="0" y="0"/>
                </a:moveTo>
                <a:lnTo>
                  <a:pt x="7773196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69" name="object 6">
            <a:extLst>
              <a:ext uri="{FF2B5EF4-FFF2-40B4-BE49-F238E27FC236}">
                <a16:creationId xmlns:a16="http://schemas.microsoft.com/office/drawing/2014/main" id="{759EF2F9-2ABF-F14C-B7DF-C3FC578FE6FB}"/>
              </a:ext>
            </a:extLst>
          </p:cNvPr>
          <p:cNvSpPr>
            <a:spLocks/>
          </p:cNvSpPr>
          <p:nvPr/>
        </p:nvSpPr>
        <p:spPr bwMode="auto">
          <a:xfrm>
            <a:off x="755650" y="6305550"/>
            <a:ext cx="7773988" cy="0"/>
          </a:xfrm>
          <a:custGeom>
            <a:avLst/>
            <a:gdLst>
              <a:gd name="T0" fmla="*/ 0 w 7773670"/>
              <a:gd name="T1" fmla="*/ 7773196 w 777367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773670">
                <a:moveTo>
                  <a:pt x="0" y="0"/>
                </a:moveTo>
                <a:lnTo>
                  <a:pt x="7773196" y="0"/>
                </a:lnTo>
              </a:path>
            </a:pathLst>
          </a:custGeom>
          <a:noFill/>
          <a:ln w="12693">
            <a:solidFill>
              <a:srgbClr val="9B2D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93C5A0F-4879-624F-A014-E556833857C2}"/>
              </a:ext>
            </a:extLst>
          </p:cNvPr>
          <p:cNvSpPr txBox="1"/>
          <p:nvPr/>
        </p:nvSpPr>
        <p:spPr>
          <a:xfrm>
            <a:off x="774700" y="1603375"/>
            <a:ext cx="731838" cy="384175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 struktura</a:t>
            </a:r>
            <a:endParaRPr lang="en-US" altLang="en-US" sz="12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D149CDD-BF2C-3346-AFD1-724E2F377FAD}"/>
              </a:ext>
            </a:extLst>
          </p:cNvPr>
          <p:cNvSpPr txBox="1"/>
          <p:nvPr/>
        </p:nvSpPr>
        <p:spPr>
          <a:xfrm>
            <a:off x="2071688" y="1603375"/>
            <a:ext cx="1060450" cy="384175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Broj i veli</a:t>
            </a:r>
            <a:r>
              <a:rPr lang="en-US" altLang="en-US" sz="1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ina  firmi</a:t>
            </a:r>
            <a:endParaRPr lang="en-US" altLang="en-US" sz="12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BFBE439-0A07-5048-94A0-AD9588882828}"/>
              </a:ext>
            </a:extLst>
          </p:cNvPr>
          <p:cNvSpPr txBox="1"/>
          <p:nvPr/>
        </p:nvSpPr>
        <p:spPr>
          <a:xfrm>
            <a:off x="3367088" y="1511300"/>
            <a:ext cx="1965325" cy="56197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 indent="1187450"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Ulazak i  Tip proizvoda	</a:t>
            </a:r>
            <a:r>
              <a:rPr lang="en-US" altLang="en-US" b="1" baseline="2000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izlazak sa</a:t>
            </a:r>
            <a:endParaRPr lang="en-US" altLang="en-US" baseline="20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  <a:p>
            <a:pPr eaLnBrk="1" hangingPunct="1">
              <a:lnSpc>
                <a:spcPts val="1350"/>
              </a:lnSpc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išta</a:t>
            </a:r>
            <a:endParaRPr lang="en-US" altLang="en-US" sz="12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757C47F-241B-EC47-9C0E-ABAE614261BE}"/>
              </a:ext>
            </a:extLst>
          </p:cNvPr>
          <p:cNvSpPr txBox="1"/>
          <p:nvPr/>
        </p:nvSpPr>
        <p:spPr>
          <a:xfrm>
            <a:off x="5792788" y="1603375"/>
            <a:ext cx="1027112" cy="384175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Necjenovna  konkurencija</a:t>
            </a:r>
            <a:endParaRPr lang="en-US" altLang="en-US" sz="12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FDE09339-056D-3A47-9379-07C83DBA981A}"/>
              </a:ext>
            </a:extLst>
          </p:cNvPr>
          <p:cNvSpPr txBox="1"/>
          <p:nvPr/>
        </p:nvSpPr>
        <p:spPr>
          <a:xfrm>
            <a:off x="6954838" y="1603375"/>
            <a:ext cx="1358900" cy="384175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Klju</a:t>
            </a:r>
            <a:r>
              <a:rPr lang="en-US" altLang="en-US" sz="1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 b="1">
                <a:solidFill>
                  <a:srgbClr val="C00000"/>
                </a:solidFill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indikatori  konkurencije</a:t>
            </a:r>
            <a:endParaRPr lang="en-US" altLang="en-US" sz="1200">
              <a:latin typeface="Rockwell" panose="02060603020205020403" pitchFamily="18" charset="77"/>
              <a:ea typeface="Rockwell" panose="02060603020205020403" pitchFamily="18" charset="77"/>
              <a:cs typeface="Rockwell" panose="02060603020205020403" pitchFamily="18" charset="77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07377D85-F956-E446-B81D-0940FF826EB0}"/>
              </a:ext>
            </a:extLst>
          </p:cNvPr>
          <p:cNvSpPr txBox="1"/>
          <p:nvPr/>
        </p:nvSpPr>
        <p:spPr>
          <a:xfrm>
            <a:off x="774700" y="2325688"/>
            <a:ext cx="936625" cy="384175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Savršena  konkurencija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C314C3E-16C3-0047-8445-9C0255BA65B4}"/>
              </a:ext>
            </a:extLst>
          </p:cNvPr>
          <p:cNvSpPr txBox="1"/>
          <p:nvPr/>
        </p:nvSpPr>
        <p:spPr>
          <a:xfrm>
            <a:off x="2071688" y="2233613"/>
            <a:ext cx="1076325" cy="565150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8000"/>
              </a:lnSpc>
              <a:spcBef>
                <a:spcPts val="13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Vrlo veliki broj  relativno malih  firmi</a:t>
            </a: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31223FC1-F35F-4D42-BBE0-0F54811FA25C}"/>
              </a:ext>
            </a:extLst>
          </p:cNvPr>
          <p:cNvSpPr txBox="1"/>
          <p:nvPr/>
        </p:nvSpPr>
        <p:spPr>
          <a:xfrm>
            <a:off x="3367088" y="2416175"/>
            <a:ext cx="1765300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5" dirty="0">
                <a:latin typeface="Rockwell"/>
                <a:cs typeface="Rockwell"/>
              </a:rPr>
              <a:t>Standardizovani </a:t>
            </a:r>
            <a:r>
              <a:rPr sz="1200" spc="-75" dirty="0">
                <a:latin typeface="Rockwell"/>
                <a:cs typeface="Rockwell"/>
              </a:rPr>
              <a:t>Vrlo</a:t>
            </a:r>
            <a:r>
              <a:rPr sz="1200" spc="10" dirty="0">
                <a:latin typeface="Rockwell"/>
                <a:cs typeface="Rockwell"/>
              </a:rPr>
              <a:t> </a:t>
            </a:r>
            <a:r>
              <a:rPr sz="1200" spc="-50" dirty="0">
                <a:latin typeface="Rockwell"/>
                <a:cs typeface="Rockwell"/>
              </a:rPr>
              <a:t>lak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0EBCF19-139F-B844-8162-1F3EAC55A530}"/>
              </a:ext>
            </a:extLst>
          </p:cNvPr>
          <p:cNvSpPr txBox="1"/>
          <p:nvPr/>
        </p:nvSpPr>
        <p:spPr>
          <a:xfrm>
            <a:off x="5792788" y="2416175"/>
            <a:ext cx="776287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Nemogu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</a:t>
            </a: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C939D81-8320-F24D-BD33-4725EE5BD452}"/>
              </a:ext>
            </a:extLst>
          </p:cNvPr>
          <p:cNvSpPr txBox="1"/>
          <p:nvPr/>
        </p:nvSpPr>
        <p:spPr>
          <a:xfrm>
            <a:off x="6954838" y="2233613"/>
            <a:ext cx="1549400" cy="565150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8000"/>
              </a:lnSpc>
              <a:spcBef>
                <a:spcPts val="13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: nema;  Dugoro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ekonomski  profit: nema</a:t>
            </a: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86B18003-616B-6041-BFCA-D9DA5AB7F0C2}"/>
              </a:ext>
            </a:extLst>
          </p:cNvPr>
          <p:cNvSpPr txBox="1"/>
          <p:nvPr/>
        </p:nvSpPr>
        <p:spPr>
          <a:xfrm>
            <a:off x="774700" y="3244850"/>
            <a:ext cx="1089025" cy="385763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Monopolisti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ka  konkurencija</a:t>
            </a: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C694032-C4A5-8044-A512-0D82EF1E4F0E}"/>
              </a:ext>
            </a:extLst>
          </p:cNvPr>
          <p:cNvSpPr txBox="1"/>
          <p:nvPr/>
        </p:nvSpPr>
        <p:spPr>
          <a:xfrm>
            <a:off x="2071688" y="3154363"/>
            <a:ext cx="1065212" cy="565150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8000"/>
              </a:lnSpc>
              <a:spcBef>
                <a:spcPts val="13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Velik broj  relativno malih  firmi</a:t>
            </a: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7E09C75-FE49-3A49-99FC-4B33A09A23E8}"/>
              </a:ext>
            </a:extLst>
          </p:cNvPr>
          <p:cNvSpPr txBox="1"/>
          <p:nvPr/>
        </p:nvSpPr>
        <p:spPr>
          <a:xfrm>
            <a:off x="3367088" y="3336925"/>
            <a:ext cx="1462087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tabLst>
                <a:tab pos="1200785" algn="l"/>
              </a:tabLst>
              <a:defRPr/>
            </a:pPr>
            <a:r>
              <a:rPr sz="1200" spc="-65" dirty="0">
                <a:latin typeface="Rockwell"/>
                <a:cs typeface="Rockwell"/>
              </a:rPr>
              <a:t>D</a:t>
            </a:r>
            <a:r>
              <a:rPr sz="1200" spc="-35" dirty="0">
                <a:latin typeface="Rockwell"/>
                <a:cs typeface="Rockwell"/>
              </a:rPr>
              <a:t>i</a:t>
            </a:r>
            <a:r>
              <a:rPr sz="1200" dirty="0">
                <a:latin typeface="Rockwell"/>
                <a:cs typeface="Rockwell"/>
              </a:rPr>
              <a:t>f</a:t>
            </a:r>
            <a:r>
              <a:rPr sz="1200" spc="-65" dirty="0">
                <a:latin typeface="Rockwell"/>
                <a:cs typeface="Rockwell"/>
              </a:rPr>
              <a:t>e</a:t>
            </a:r>
            <a:r>
              <a:rPr sz="1200" spc="-110" dirty="0">
                <a:latin typeface="Rockwell"/>
                <a:cs typeface="Rockwell"/>
              </a:rPr>
              <a:t>r</a:t>
            </a:r>
            <a:r>
              <a:rPr sz="1200" spc="-55" dirty="0">
                <a:latin typeface="Rockwell"/>
                <a:cs typeface="Rockwell"/>
              </a:rPr>
              <a:t>enci</a:t>
            </a:r>
            <a:r>
              <a:rPr sz="1200" spc="-80" dirty="0">
                <a:latin typeface="Rockwell"/>
                <a:cs typeface="Rockwell"/>
              </a:rPr>
              <a:t>r</a:t>
            </a:r>
            <a:r>
              <a:rPr sz="1200" spc="-50" dirty="0">
                <a:latin typeface="Rockwell"/>
                <a:cs typeface="Rockwell"/>
              </a:rPr>
              <a:t>ani</a:t>
            </a:r>
            <a:r>
              <a:rPr sz="1200" dirty="0">
                <a:latin typeface="Rockwell"/>
                <a:cs typeface="Rockwell"/>
              </a:rPr>
              <a:t>	</a:t>
            </a:r>
            <a:r>
              <a:rPr sz="1200" spc="-70" dirty="0">
                <a:latin typeface="Rockwell"/>
                <a:cs typeface="Rockwell"/>
              </a:rPr>
              <a:t>Lak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F3CAC796-FFCF-A74C-9C07-E9BE91F1EA51}"/>
              </a:ext>
            </a:extLst>
          </p:cNvPr>
          <p:cNvSpPr txBox="1"/>
          <p:nvPr/>
        </p:nvSpPr>
        <p:spPr>
          <a:xfrm>
            <a:off x="5792788" y="3336925"/>
            <a:ext cx="581025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Mogu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86902394-6409-B243-A793-00EFBE73E85B}"/>
              </a:ext>
            </a:extLst>
          </p:cNvPr>
          <p:cNvSpPr txBox="1"/>
          <p:nvPr/>
        </p:nvSpPr>
        <p:spPr>
          <a:xfrm>
            <a:off x="6954838" y="3062288"/>
            <a:ext cx="1549400" cy="754062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: niska do  visoka;</a:t>
            </a:r>
          </a:p>
          <a:p>
            <a:pPr eaLnBrk="1" hangingPunct="1">
              <a:lnSpc>
                <a:spcPts val="1375"/>
              </a:lnSpc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Dugoro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ekonomski</a:t>
            </a:r>
          </a:p>
          <a:p>
            <a:pPr eaLnBrk="1" hangingPunct="1">
              <a:spcBef>
                <a:spcPts val="50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profit: nema</a:t>
            </a: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3E68137-587D-2B44-8DF4-4CC190FC2587}"/>
              </a:ext>
            </a:extLst>
          </p:cNvPr>
          <p:cNvSpPr txBox="1"/>
          <p:nvPr/>
        </p:nvSpPr>
        <p:spPr>
          <a:xfrm>
            <a:off x="774700" y="4568825"/>
            <a:ext cx="644525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45" dirty="0">
                <a:latin typeface="Rockwell"/>
                <a:cs typeface="Rockwell"/>
              </a:rPr>
              <a:t>Oli</a:t>
            </a:r>
            <a:r>
              <a:rPr sz="1200" spc="-85" dirty="0">
                <a:latin typeface="Rockwell"/>
                <a:cs typeface="Rockwell"/>
              </a:rPr>
              <a:t>g</a:t>
            </a:r>
            <a:r>
              <a:rPr sz="1200" spc="-55" dirty="0">
                <a:latin typeface="Rockwell"/>
                <a:cs typeface="Rockwell"/>
              </a:rPr>
              <a:t>opol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CA4D9C50-A2C7-E640-806E-208DC9C16E61}"/>
              </a:ext>
            </a:extLst>
          </p:cNvPr>
          <p:cNvSpPr txBox="1"/>
          <p:nvPr/>
        </p:nvSpPr>
        <p:spPr>
          <a:xfrm>
            <a:off x="2071688" y="4386263"/>
            <a:ext cx="1150937" cy="565150"/>
          </a:xfrm>
          <a:prstGeom prst="rect">
            <a:avLst/>
          </a:prstGeom>
        </p:spPr>
        <p:txBody>
          <a:bodyPr lIns="0" tIns="1714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8000"/>
              </a:lnSpc>
              <a:spcBef>
                <a:spcPts val="13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Mali broj  relativno velikih  firmi</a:t>
            </a: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7AC4DF36-8622-4F41-8F30-2A39718B3A66}"/>
              </a:ext>
            </a:extLst>
          </p:cNvPr>
          <p:cNvSpPr txBox="1"/>
          <p:nvPr/>
        </p:nvSpPr>
        <p:spPr>
          <a:xfrm>
            <a:off x="3367088" y="4654550"/>
            <a:ext cx="1100137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25" dirty="0">
                <a:latin typeface="Rockwell"/>
                <a:cs typeface="Rockwell"/>
              </a:rPr>
              <a:t>ili</a:t>
            </a:r>
            <a:r>
              <a:rPr sz="1200" spc="-80" dirty="0">
                <a:latin typeface="Rockwell"/>
                <a:cs typeface="Rockwell"/>
              </a:rPr>
              <a:t> </a:t>
            </a:r>
            <a:r>
              <a:rPr sz="1200" spc="-55" dirty="0">
                <a:latin typeface="Rockwell"/>
                <a:cs typeface="Rockwell"/>
              </a:rPr>
              <a:t>diferencirani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5B362931-9E06-AA45-BF53-9C0B639510AB}"/>
              </a:ext>
            </a:extLst>
          </p:cNvPr>
          <p:cNvSpPr txBox="1"/>
          <p:nvPr/>
        </p:nvSpPr>
        <p:spPr>
          <a:xfrm>
            <a:off x="3367088" y="4476750"/>
            <a:ext cx="1603375" cy="2079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5" dirty="0">
                <a:latin typeface="Rockwell"/>
                <a:cs typeface="Rockwell"/>
              </a:rPr>
              <a:t>Standardizovani</a:t>
            </a:r>
            <a:r>
              <a:rPr sz="1200" spc="-25" dirty="0">
                <a:latin typeface="Rockwell"/>
                <a:cs typeface="Rockwell"/>
              </a:rPr>
              <a:t> </a:t>
            </a:r>
            <a:r>
              <a:rPr spc="-165" baseline="-32407" dirty="0">
                <a:latin typeface="Rockwell"/>
                <a:cs typeface="Rockwell"/>
              </a:rPr>
              <a:t>Te</a:t>
            </a:r>
            <a:r>
              <a:rPr spc="-165" baseline="-32407" dirty="0">
                <a:latin typeface="Arial"/>
                <a:cs typeface="Arial"/>
              </a:rPr>
              <a:t>ž</a:t>
            </a:r>
            <a:r>
              <a:rPr spc="-165" baseline="-32407" dirty="0">
                <a:latin typeface="Rockwell"/>
                <a:cs typeface="Rockwell"/>
              </a:rPr>
              <a:t>ak</a:t>
            </a:r>
            <a:endParaRPr baseline="-32407">
              <a:latin typeface="Rockwell"/>
              <a:cs typeface="Rockwel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A2422525-0E32-8F4D-9AB6-224AE7527289}"/>
              </a:ext>
            </a:extLst>
          </p:cNvPr>
          <p:cNvSpPr txBox="1"/>
          <p:nvPr/>
        </p:nvSpPr>
        <p:spPr>
          <a:xfrm>
            <a:off x="5792788" y="4476750"/>
            <a:ext cx="752475" cy="385763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Mogu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 ili  teško</a:t>
            </a: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4B657E59-715B-1E4F-9E87-190DC1311707}"/>
              </a:ext>
            </a:extLst>
          </p:cNvPr>
          <p:cNvSpPr txBox="1"/>
          <p:nvPr/>
        </p:nvSpPr>
        <p:spPr>
          <a:xfrm>
            <a:off x="6954838" y="4111625"/>
            <a:ext cx="1549400" cy="1122363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: niska do  visoka;</a:t>
            </a:r>
          </a:p>
          <a:p>
            <a:pPr eaLnBrk="1" hangingPunct="1">
              <a:lnSpc>
                <a:spcPts val="1375"/>
              </a:lnSpc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Dugoro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ekonomski</a:t>
            </a:r>
          </a:p>
          <a:p>
            <a:pPr algn="just" eaLnBrk="1" hangingPunct="1">
              <a:lnSpc>
                <a:spcPct val="101000"/>
              </a:lnSpc>
              <a:spcBef>
                <a:spcPts val="3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profit: nizak do visok,  zavisi od me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đ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usobne  zavisnosti</a:t>
            </a: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48718FE1-31AF-F141-9AAA-1C5024DBC029}"/>
              </a:ext>
            </a:extLst>
          </p:cNvPr>
          <p:cNvSpPr txBox="1"/>
          <p:nvPr/>
        </p:nvSpPr>
        <p:spPr>
          <a:xfrm>
            <a:off x="774700" y="5748338"/>
            <a:ext cx="649288" cy="2079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0" dirty="0">
                <a:latin typeface="Rockwell"/>
                <a:cs typeface="Rockwell"/>
              </a:rPr>
              <a:t>Monopol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B19155B7-3B76-E94E-9F9E-68267CA6CD14}"/>
              </a:ext>
            </a:extLst>
          </p:cNvPr>
          <p:cNvSpPr txBox="1"/>
          <p:nvPr/>
        </p:nvSpPr>
        <p:spPr>
          <a:xfrm>
            <a:off x="2071688" y="5748338"/>
            <a:ext cx="1190625" cy="207962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Jedno preduze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e</a:t>
            </a: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DC7F08A0-9079-8F46-B646-0C497D5A015A}"/>
              </a:ext>
            </a:extLst>
          </p:cNvPr>
          <p:cNvSpPr txBox="1"/>
          <p:nvPr/>
        </p:nvSpPr>
        <p:spPr>
          <a:xfrm>
            <a:off x="3367088" y="5748338"/>
            <a:ext cx="795337" cy="2079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65" dirty="0">
                <a:latin typeface="Rockwell"/>
                <a:cs typeface="Rockwell"/>
              </a:rPr>
              <a:t>Jedinstveni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DBF91E62-6267-A74F-ACBD-34F67BD3770F}"/>
              </a:ext>
            </a:extLst>
          </p:cNvPr>
          <p:cNvSpPr txBox="1"/>
          <p:nvPr/>
        </p:nvSpPr>
        <p:spPr>
          <a:xfrm>
            <a:off x="4556125" y="5656263"/>
            <a:ext cx="889000" cy="385762"/>
          </a:xfrm>
          <a:prstGeom prst="rect">
            <a:avLst/>
          </a:prstGeom>
        </p:spPr>
        <p:txBody>
          <a:bodyPr lIns="0" tIns="2349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1388"/>
              </a:lnSpc>
              <a:spcBef>
                <a:spcPts val="188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Vrlo te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ak ili  nemogu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E73EB0BD-7C27-B84C-8574-C02FE04A9272}"/>
              </a:ext>
            </a:extLst>
          </p:cNvPr>
          <p:cNvSpPr txBox="1"/>
          <p:nvPr/>
        </p:nvSpPr>
        <p:spPr>
          <a:xfrm>
            <a:off x="5792788" y="5748338"/>
            <a:ext cx="984250" cy="2079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200" spc="-50" dirty="0">
                <a:latin typeface="Rockwell"/>
                <a:cs typeface="Rockwell"/>
              </a:rPr>
              <a:t>Nije</a:t>
            </a:r>
            <a:r>
              <a:rPr sz="1200" spc="-80" dirty="0">
                <a:latin typeface="Rockwell"/>
                <a:cs typeface="Rockwell"/>
              </a:rPr>
              <a:t> </a:t>
            </a:r>
            <a:r>
              <a:rPr sz="1200" spc="-65" dirty="0">
                <a:latin typeface="Rockwell"/>
                <a:cs typeface="Rockwell"/>
              </a:rPr>
              <a:t>potreban</a:t>
            </a:r>
            <a:endParaRPr sz="1200">
              <a:latin typeface="Rockwell"/>
              <a:cs typeface="Rockwel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9F10DBB9-CD9F-074C-A422-768EE891D26F}"/>
              </a:ext>
            </a:extLst>
          </p:cNvPr>
          <p:cNvSpPr txBox="1"/>
          <p:nvPr/>
        </p:nvSpPr>
        <p:spPr>
          <a:xfrm>
            <a:off x="6954838" y="5473700"/>
            <a:ext cx="1549400" cy="754063"/>
          </a:xfrm>
          <a:prstGeom prst="rect">
            <a:avLst/>
          </a:prstGeom>
        </p:spPr>
        <p:txBody>
          <a:bodyPr lIns="0" tIns="1333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9000"/>
              </a:lnSpc>
              <a:spcBef>
                <a:spcPts val="100"/>
              </a:spcBef>
            </a:pP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Tr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išna mo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ć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: visoka;  Dugoro</a:t>
            </a:r>
            <a:r>
              <a:rPr lang="en-US" altLang="en-US" sz="120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č</a:t>
            </a:r>
            <a:r>
              <a:rPr lang="en-US" altLang="en-US" sz="1200">
                <a:latin typeface="Rockwell" panose="02060603020205020403" pitchFamily="18" charset="77"/>
                <a:ea typeface="Rockwell" panose="02060603020205020403" pitchFamily="18" charset="77"/>
                <a:cs typeface="Rockwell" panose="02060603020205020403" pitchFamily="18" charset="77"/>
              </a:rPr>
              <a:t>ni ekonomski  profit: visok, uz  regulaciju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4253</Words>
  <Application>Microsoft Macintosh PowerPoint</Application>
  <PresentationFormat>On-screen Show (4:3)</PresentationFormat>
  <Paragraphs>1286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100" baseType="lpstr">
      <vt:lpstr>Calibri</vt:lpstr>
      <vt:lpstr>Arial</vt:lpstr>
      <vt:lpstr>Rockwell</vt:lpstr>
      <vt:lpstr>Cambria</vt:lpstr>
      <vt:lpstr>Times New Roman</vt:lpstr>
      <vt:lpstr>Wingdings</vt:lpstr>
      <vt:lpstr>Rockwell-BoldItalic</vt:lpstr>
      <vt:lpstr>Palatino Linotype</vt:lpstr>
      <vt:lpstr>Cambria Math</vt:lpstr>
      <vt:lpstr>Lucida Sans Unicode</vt:lpstr>
      <vt:lpstr>Arial-BoldItalicMT</vt:lpstr>
      <vt:lpstr>Symbol</vt:lpstr>
      <vt:lpstr>Microsoft Sans Serif</vt:lpstr>
      <vt:lpstr>Office Theme</vt:lpstr>
      <vt:lpstr>PowerPoint Presentation</vt:lpstr>
      <vt:lpstr>PROFIT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OSNOVU PROMJENE  PRODAJNE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Profit = (P–AC)Q&gt;0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Profit=(P-AC)*Q&lt;0</vt:lpstr>
      <vt:lpstr>PowerPoint Presentation</vt:lpstr>
      <vt:lpstr>PowerPoint Presentation</vt:lpstr>
      <vt:lpstr>PowerPoint Presentation</vt:lpstr>
      <vt:lpstr>Savršena konkurencija</vt:lpstr>
      <vt:lpstr>Ako ravnotežna cijena savršenoj  konkurencije određena sjecištem ponude i  tražnje i iznosi 80KM, a funkcija troška  zadana TC=100+27Q+3Q2</vt:lpstr>
      <vt:lpstr>SAVRŠENA KONKURENCIJA Izračunavanje kritičnih tačka  profitabilnosti na osnovu  promjene cijene</vt:lpstr>
      <vt:lpstr>PowerPoint Presentation</vt:lpstr>
      <vt:lpstr>PowerPoint Presentation</vt:lpstr>
      <vt:lpstr>PowerPoint Presentation</vt:lpstr>
      <vt:lpstr>Tačka A - Maksimizacija profita - Matematički prikaz</vt:lpstr>
      <vt:lpstr>PowerPoint Presentation</vt:lpstr>
      <vt:lpstr>Tačka A- Maksimizacija profita – tabelarni prikaz</vt:lpstr>
      <vt:lpstr>x = 5,7735</vt:lpstr>
      <vt:lpstr>Tačke B – Nultni profit – grafički prikaz</vt:lpstr>
      <vt:lpstr>Tačke B – Nulti profit – tabelarni prikaz</vt:lpstr>
      <vt:lpstr>Tačka C - zatvaranje preduzeća - matematiči prikaz</vt:lpstr>
      <vt:lpstr>Tačka C - zatvaranje preduzeća - grafički prikaz</vt:lpstr>
      <vt:lpstr>Tačke C – Tačka zatvaranja preduzeća– tabelarni prikaz</vt:lpstr>
      <vt:lpstr>SAVRŠENA KONKURENCIJA Izračunavanje kritičnih tačka  profitabilnosti na osnovu  promjene količine</vt:lpstr>
      <vt:lpstr>PowerPoint Presentation</vt:lpstr>
      <vt:lpstr>PowerPoint Presentation</vt:lpstr>
      <vt:lpstr>PowerPoint Presentation</vt:lpstr>
      <vt:lpstr>Tačka A - Maksimizacija profita - Matematički prikaz</vt:lpstr>
      <vt:lpstr>Tačka A- Maksimizacija profita – tabelarni prikaz</vt:lpstr>
      <vt:lpstr>PowerPoint Presentation</vt:lpstr>
      <vt:lpstr>PowerPoint Presentation</vt:lpstr>
      <vt:lpstr>PowerPoint Presentation</vt:lpstr>
      <vt:lpstr>P = AVC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330042Predavanja_br._16_-_Odre0ivanje_cijena_i</dc:title>
  <cp:lastModifiedBy>Milan Damjanović</cp:lastModifiedBy>
  <cp:revision>2</cp:revision>
  <dcterms:created xsi:type="dcterms:W3CDTF">2026-04-27T18:01:15Z</dcterms:created>
  <dcterms:modified xsi:type="dcterms:W3CDTF">2026-07-05T14:45:52Z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