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6" r:id="rId1"/>
  </p:sldMasterIdLst>
  <p:sldIdLst>
    <p:sldId id="256" r:id="rId2"/>
    <p:sldId id="262" r:id="rId3"/>
    <p:sldId id="264" r:id="rId4"/>
    <p:sldId id="265" r:id="rId5"/>
    <p:sldId id="274" r:id="rId6"/>
    <p:sldId id="266" r:id="rId7"/>
    <p:sldId id="267" r:id="rId8"/>
    <p:sldId id="270" r:id="rId9"/>
    <p:sldId id="273" r:id="rId10"/>
    <p:sldId id="257" r:id="rId11"/>
    <p:sldId id="275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7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36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71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375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33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30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98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611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89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712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95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0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59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430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93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69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157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5C3F30D-5773-47CF-B8FC-F293EB7BAD1B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212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  <p:sldLayoutId id="2147484050" r:id="rId14"/>
    <p:sldLayoutId id="2147484051" r:id="rId15"/>
    <p:sldLayoutId id="2147484052" r:id="rId16"/>
    <p:sldLayoutId id="21474840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9684" y="1292467"/>
            <a:ext cx="8572007" cy="3033349"/>
          </a:xfrm>
        </p:spPr>
        <p:txBody>
          <a:bodyPr>
            <a:normAutofit/>
          </a:bodyPr>
          <a:lstStyle/>
          <a:p>
            <a:pPr algn="ctr"/>
            <a:r>
              <a:rPr lang="sr-Latn-BA" b="1" dirty="0" smtClean="0"/>
              <a:t>Instrumenti monetarnog regulisanja CBBH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5245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3109" y="465992"/>
            <a:ext cx="7958331" cy="63677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 </a:t>
            </a:r>
            <a:r>
              <a:rPr lang="sr-Latn-BA" b="1" dirty="0" smtClean="0"/>
              <a:t>I</a:t>
            </a:r>
            <a:r>
              <a:rPr lang="en-US" b="1" dirty="0" err="1" smtClean="0"/>
              <a:t>nflacijsk</a:t>
            </a:r>
            <a:r>
              <a:rPr lang="sr-Latn-BA" b="1" dirty="0" smtClean="0"/>
              <a:t>a </a:t>
            </a:r>
            <a:r>
              <a:rPr lang="en-US" b="1" dirty="0" err="1" smtClean="0"/>
              <a:t>očekivanja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638" y="1322577"/>
            <a:ext cx="11746523" cy="5254069"/>
          </a:xfrm>
        </p:spPr>
        <p:txBody>
          <a:bodyPr>
            <a:normAutofit/>
          </a:bodyPr>
          <a:lstStyle/>
          <a:p>
            <a:pPr algn="just"/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Inflacija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jedan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ključnih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makroekonomskih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indikatora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posljednje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dvije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znatno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utiče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ekonomska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kretanja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svijetu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cilju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boljeg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sagledavanja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inflacijskih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kretanja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CBBiH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sprovodi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kvartalnu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Anketu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inflacijskim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očekivanjima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analizira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prati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perioda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period,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donosi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zaključke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inflacijskim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očekivanjima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tekuću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godinu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očekivanjima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narednu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godinu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Učesnici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Ankete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septembarskom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krugu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opet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predstavnici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finansijskog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sektora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komercijaln</a:t>
            </a:r>
            <a:r>
              <a:rPr lang="sr-Latn-BA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</a:t>
            </a:r>
            <a:r>
              <a:rPr lang="sr-Latn-BA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sr-Latn-BA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osiguravajuća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društva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njihovo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sudjelovanje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je od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ključne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važnosti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rezultate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ankete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42772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9039" t="30143" r="17107" b="25242"/>
          <a:stretch/>
        </p:blipFill>
        <p:spPr>
          <a:xfrm>
            <a:off x="163538" y="1186962"/>
            <a:ext cx="7855047" cy="4498386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8118474" y="117059"/>
            <a:ext cx="3883026" cy="6638191"/>
          </a:xfrm>
        </p:spPr>
        <p:txBody>
          <a:bodyPr>
            <a:normAutofit/>
          </a:bodyPr>
          <a:lstStyle/>
          <a:p>
            <a:r>
              <a:rPr lang="en-US" dirty="0" err="1"/>
              <a:t>Rezultati</a:t>
            </a:r>
            <a:r>
              <a:rPr lang="en-US" dirty="0"/>
              <a:t> </a:t>
            </a:r>
            <a:r>
              <a:rPr lang="en-US" dirty="0" err="1"/>
              <a:t>ankete</a:t>
            </a:r>
            <a:r>
              <a:rPr lang="en-US" dirty="0"/>
              <a:t> </a:t>
            </a:r>
            <a:r>
              <a:rPr lang="en-US" dirty="0" err="1"/>
              <a:t>sprovedene</a:t>
            </a:r>
            <a:r>
              <a:rPr lang="en-US" dirty="0"/>
              <a:t> u </a:t>
            </a:r>
            <a:r>
              <a:rPr lang="en-US" dirty="0" err="1"/>
              <a:t>septembru</a:t>
            </a:r>
            <a:r>
              <a:rPr lang="en-US" dirty="0"/>
              <a:t> 2023.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ukazuju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FF00"/>
                </a:solidFill>
              </a:rPr>
              <a:t>relativno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ublažavanje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kratkoročnih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inflacijskih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očekivanja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za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tekuću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godinu</a:t>
            </a:r>
            <a:r>
              <a:rPr lang="en-US" b="1" dirty="0">
                <a:solidFill>
                  <a:srgbClr val="FFFF00"/>
                </a:solidFill>
              </a:rPr>
              <a:t>. </a:t>
            </a:r>
            <a:r>
              <a:rPr lang="en-US" dirty="0" err="1"/>
              <a:t>Očekivana</a:t>
            </a:r>
            <a:r>
              <a:rPr lang="en-US" dirty="0"/>
              <a:t> </a:t>
            </a:r>
            <a:r>
              <a:rPr lang="en-US" dirty="0" err="1"/>
              <a:t>agregirana</a:t>
            </a:r>
            <a:r>
              <a:rPr lang="en-US" dirty="0"/>
              <a:t> </a:t>
            </a:r>
            <a:r>
              <a:rPr lang="en-US" dirty="0" err="1"/>
              <a:t>inflacija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tekuću</a:t>
            </a:r>
            <a:r>
              <a:rPr lang="en-US" dirty="0"/>
              <a:t> 2023. </a:t>
            </a:r>
            <a:r>
              <a:rPr lang="en-US" dirty="0" err="1"/>
              <a:t>godinu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7,9%,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niže</a:t>
            </a:r>
            <a:r>
              <a:rPr lang="en-US" dirty="0"/>
              <a:t> od </a:t>
            </a:r>
            <a:r>
              <a:rPr lang="en-US" dirty="0" err="1"/>
              <a:t>očekivanja</a:t>
            </a:r>
            <a:r>
              <a:rPr lang="en-US" dirty="0"/>
              <a:t> </a:t>
            </a:r>
            <a:r>
              <a:rPr lang="en-US" dirty="0" err="1"/>
              <a:t>iskazanim</a:t>
            </a:r>
            <a:r>
              <a:rPr lang="en-US" dirty="0"/>
              <a:t> u </a:t>
            </a:r>
            <a:r>
              <a:rPr lang="en-US" dirty="0" err="1"/>
              <a:t>junu</a:t>
            </a:r>
            <a:r>
              <a:rPr lang="en-US" dirty="0"/>
              <a:t> 2023. </a:t>
            </a:r>
            <a:r>
              <a:rPr lang="en-US" dirty="0" err="1"/>
              <a:t>godine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učesnici</a:t>
            </a:r>
            <a:r>
              <a:rPr lang="en-US" dirty="0"/>
              <a:t> u </a:t>
            </a:r>
            <a:r>
              <a:rPr lang="en-US" dirty="0" err="1"/>
              <a:t>anketi</a:t>
            </a:r>
            <a:r>
              <a:rPr lang="en-US" dirty="0"/>
              <a:t> </a:t>
            </a:r>
            <a:r>
              <a:rPr lang="en-US" dirty="0" err="1"/>
              <a:t>predviđali</a:t>
            </a:r>
            <a:r>
              <a:rPr lang="en-US" dirty="0"/>
              <a:t> </a:t>
            </a:r>
            <a:r>
              <a:rPr lang="en-US" dirty="0" err="1"/>
              <a:t>prosječnu</a:t>
            </a:r>
            <a:r>
              <a:rPr lang="en-US" dirty="0"/>
              <a:t> </a:t>
            </a:r>
            <a:r>
              <a:rPr lang="en-US" dirty="0" err="1"/>
              <a:t>inflaciju</a:t>
            </a:r>
            <a:r>
              <a:rPr lang="en-US" dirty="0"/>
              <a:t> od 8,3%. </a:t>
            </a:r>
          </a:p>
          <a:p>
            <a:r>
              <a:rPr lang="en-US" dirty="0" err="1"/>
              <a:t>Inflacijska</a:t>
            </a:r>
            <a:r>
              <a:rPr lang="en-US" dirty="0"/>
              <a:t> </a:t>
            </a:r>
            <a:r>
              <a:rPr lang="en-US" dirty="0" err="1"/>
              <a:t>očekivanja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2024. </a:t>
            </a:r>
            <a:r>
              <a:rPr lang="en-US" dirty="0" err="1"/>
              <a:t>godinu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krugu</a:t>
            </a:r>
            <a:r>
              <a:rPr lang="en-US" dirty="0"/>
              <a:t> </a:t>
            </a:r>
            <a:r>
              <a:rPr lang="en-US" dirty="0" err="1"/>
              <a:t>anketiranja</a:t>
            </a:r>
            <a:r>
              <a:rPr lang="en-US" dirty="0"/>
              <a:t> </a:t>
            </a:r>
            <a:r>
              <a:rPr lang="en-US" dirty="0" err="1"/>
              <a:t>iznose</a:t>
            </a:r>
            <a:r>
              <a:rPr lang="en-US" dirty="0"/>
              <a:t> 5,2%,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nešto</a:t>
            </a:r>
            <a:r>
              <a:rPr lang="en-US" dirty="0"/>
              <a:t> </a:t>
            </a:r>
            <a:r>
              <a:rPr lang="en-US" dirty="0" err="1"/>
              <a:t>blago</a:t>
            </a:r>
            <a:r>
              <a:rPr lang="en-US" dirty="0"/>
              <a:t> </a:t>
            </a:r>
            <a:r>
              <a:rPr lang="en-US" dirty="0" err="1"/>
              <a:t>niže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očekivanja</a:t>
            </a:r>
            <a:r>
              <a:rPr lang="en-US" dirty="0"/>
              <a:t> u </a:t>
            </a:r>
            <a:r>
              <a:rPr lang="en-US" dirty="0" err="1"/>
              <a:t>junskoj</a:t>
            </a:r>
            <a:r>
              <a:rPr lang="en-US" dirty="0"/>
              <a:t> </a:t>
            </a:r>
            <a:r>
              <a:rPr lang="en-US" dirty="0" err="1"/>
              <a:t>anketi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govori</a:t>
            </a:r>
            <a:r>
              <a:rPr lang="en-US" dirty="0"/>
              <a:t> da </a:t>
            </a:r>
            <a:r>
              <a:rPr lang="en-US" dirty="0" err="1"/>
              <a:t>učesnici</a:t>
            </a:r>
            <a:r>
              <a:rPr lang="en-US" dirty="0"/>
              <a:t> </a:t>
            </a:r>
            <a:r>
              <a:rPr lang="en-US" dirty="0" err="1"/>
              <a:t>očekuju</a:t>
            </a:r>
            <a:r>
              <a:rPr lang="en-US" dirty="0"/>
              <a:t> </a:t>
            </a:r>
            <a:r>
              <a:rPr lang="en-US" dirty="0" err="1"/>
              <a:t>nastavak</a:t>
            </a:r>
            <a:r>
              <a:rPr lang="en-US" dirty="0"/>
              <a:t> </a:t>
            </a:r>
            <a:r>
              <a:rPr lang="en-US" dirty="0" err="1"/>
              <a:t>rasta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ne </a:t>
            </a:r>
            <a:r>
              <a:rPr lang="en-US" dirty="0" err="1"/>
              <a:t>očekuju</a:t>
            </a:r>
            <a:r>
              <a:rPr lang="en-US" dirty="0"/>
              <a:t> </a:t>
            </a:r>
            <a:r>
              <a:rPr lang="en-US" dirty="0" err="1"/>
              <a:t>brzo</a:t>
            </a:r>
            <a:r>
              <a:rPr lang="en-US" dirty="0"/>
              <a:t> </a:t>
            </a:r>
            <a:r>
              <a:rPr lang="en-US" dirty="0" err="1"/>
              <a:t>eliminisanje</a:t>
            </a:r>
            <a:r>
              <a:rPr lang="en-US" dirty="0"/>
              <a:t> </a:t>
            </a:r>
            <a:r>
              <a:rPr lang="en-US" dirty="0" err="1"/>
              <a:t>inflacije</a:t>
            </a:r>
            <a:r>
              <a:rPr lang="en-US" dirty="0"/>
              <a:t>. </a:t>
            </a:r>
          </a:p>
          <a:p>
            <a:r>
              <a:rPr lang="en-US" dirty="0" err="1"/>
              <a:t>Rezultati</a:t>
            </a:r>
            <a:r>
              <a:rPr lang="en-US" dirty="0"/>
              <a:t> </a:t>
            </a:r>
            <a:r>
              <a:rPr lang="en-US" dirty="0" err="1"/>
              <a:t>ankete</a:t>
            </a:r>
            <a:r>
              <a:rPr lang="en-US" dirty="0"/>
              <a:t> </a:t>
            </a:r>
            <a:r>
              <a:rPr lang="en-US" dirty="0" err="1"/>
              <a:t>sugerišu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očekivanja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inflacija</a:t>
            </a:r>
            <a:r>
              <a:rPr lang="en-US" dirty="0"/>
              <a:t> do </a:t>
            </a:r>
            <a:r>
              <a:rPr lang="en-US" dirty="0" err="1"/>
              <a:t>kraja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blagu</a:t>
            </a:r>
            <a:r>
              <a:rPr lang="en-US" dirty="0"/>
              <a:t> </a:t>
            </a:r>
            <a:r>
              <a:rPr lang="en-US" dirty="0" err="1"/>
              <a:t>tendenciju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, s </a:t>
            </a:r>
            <a:r>
              <a:rPr lang="en-US" dirty="0" err="1"/>
              <a:t>tim</a:t>
            </a:r>
            <a:r>
              <a:rPr lang="en-US" dirty="0"/>
              <a:t> da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/>
              <a:t>višem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od </a:t>
            </a:r>
            <a:r>
              <a:rPr lang="en-US" dirty="0" err="1"/>
              <a:t>višegodišnjeg</a:t>
            </a:r>
            <a:r>
              <a:rPr lang="en-US" dirty="0"/>
              <a:t> </a:t>
            </a:r>
            <a:r>
              <a:rPr lang="en-US" dirty="0" err="1"/>
              <a:t>prosjeka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4619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38400" y="3124200"/>
            <a:ext cx="7086600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>
                <a:latin typeface="Arial" pitchFamily="34" charset="0"/>
                <a:cs typeface="Arial" pitchFamily="34" charset="0"/>
              </a:rPr>
              <a:t>Monetarni efekti finansijskih</a:t>
            </a:r>
            <a:r>
              <a:rPr lang="en-US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>
                <a:latin typeface="Arial" pitchFamily="34" charset="0"/>
                <a:cs typeface="Arial" pitchFamily="34" charset="0"/>
              </a:rPr>
              <a:t>inovacija</a:t>
            </a:r>
            <a:endParaRPr lang="en-US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579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67" y="228601"/>
            <a:ext cx="7704667" cy="990599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Finansijske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inovacije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0877" y="1524000"/>
            <a:ext cx="8698523" cy="4953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r-Latn-BA" b="1" dirty="0" smtClean="0">
                <a:latin typeface="Arial" pitchFamily="34" charset="0"/>
                <a:cs typeface="Arial" pitchFamily="34" charset="0"/>
              </a:rPr>
              <a:t> s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sr-Latn-BA" b="1" dirty="0" smtClean="0">
                <a:latin typeface="Arial" pitchFamily="34" charset="0"/>
                <a:cs typeface="Arial" pitchFamily="34" charset="0"/>
              </a:rPr>
              <a:t>žno jačanje djelovanja tržišnog mehanizma u finansijskom sektoru</a:t>
            </a:r>
          </a:p>
          <a:p>
            <a:pPr marL="0" indent="0">
              <a:buNone/>
            </a:pPr>
            <a:endParaRPr lang="sr-Latn-BA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BA" b="1" dirty="0">
                <a:latin typeface="Arial" pitchFamily="34" charset="0"/>
                <a:cs typeface="Arial" pitchFamily="34" charset="0"/>
              </a:rPr>
              <a:t>digitalni novac i njegove prednosti</a:t>
            </a:r>
          </a:p>
          <a:p>
            <a:pPr>
              <a:buFont typeface="Wingdings" pitchFamily="2" charset="2"/>
              <a:buChar char="Ø"/>
            </a:pPr>
            <a:endParaRPr lang="sr-Latn-BA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BA" b="1" dirty="0" smtClean="0">
                <a:latin typeface="Arial" pitchFamily="34" charset="0"/>
                <a:cs typeface="Arial" pitchFamily="34" charset="0"/>
              </a:rPr>
              <a:t>porast opticaja transakcionog novca i porast nestabilnosti odnosa između nominalnog dohotka i novčanih agregata (novčane mase)</a:t>
            </a:r>
          </a:p>
          <a:p>
            <a:pPr>
              <a:buFont typeface="Wingdings" pitchFamily="2" charset="2"/>
              <a:buChar char="Ø"/>
            </a:pPr>
            <a:endParaRPr lang="sr-Latn-BA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BA" b="1" dirty="0" smtClean="0">
                <a:latin typeface="Arial" pitchFamily="34" charset="0"/>
                <a:cs typeface="Arial" pitchFamily="34" charset="0"/>
              </a:rPr>
              <a:t>preispitivanje monetarne politike</a:t>
            </a:r>
          </a:p>
          <a:p>
            <a:pPr>
              <a:buFont typeface="Wingdings" pitchFamily="2" charset="2"/>
              <a:buChar char="Ø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94529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41332" y="152401"/>
            <a:ext cx="7704667" cy="838199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Faktori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12177" y="1151792"/>
            <a:ext cx="9727223" cy="5553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BA" sz="2000" b="1" dirty="0" smtClean="0">
                <a:latin typeface="Arial" pitchFamily="34" charset="0"/>
                <a:cs typeface="Arial" pitchFamily="34" charset="0"/>
              </a:rPr>
              <a:t>Procesi finansijskih inovacija prošli su kroz dvije faze:</a:t>
            </a:r>
          </a:p>
          <a:p>
            <a:pPr>
              <a:buNone/>
            </a:pPr>
            <a:endParaRPr lang="sr-Latn-BA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sr-Latn-BA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BA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Prva faza ( 50-</a:t>
            </a:r>
            <a:r>
              <a:rPr lang="en-US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ih</a:t>
            </a:r>
            <a:r>
              <a:rPr lang="sr-Latn-BA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i  60-</a:t>
            </a:r>
            <a:r>
              <a:rPr lang="en-US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ih</a:t>
            </a:r>
            <a:r>
              <a:rPr lang="sr-Latn-BA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godin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sr-Latn-BA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  </a:t>
            </a:r>
          </a:p>
          <a:p>
            <a:pPr lvl="1">
              <a:buFontTx/>
              <a:buChar char="-"/>
            </a:pPr>
            <a:r>
              <a:rPr lang="sr-Latn-BA" sz="2000" b="1" dirty="0" smtClean="0">
                <a:latin typeface="Arial" pitchFamily="34" charset="0"/>
                <a:cs typeface="Arial" pitchFamily="34" charset="0"/>
              </a:rPr>
              <a:t>Razvoj međunarodnog monetarnog sistema</a:t>
            </a:r>
          </a:p>
          <a:p>
            <a:pPr lvl="1">
              <a:buFontTx/>
              <a:buChar char="-"/>
            </a:pPr>
            <a:r>
              <a:rPr lang="sr-Latn-BA" sz="2000" b="1" dirty="0" smtClean="0">
                <a:latin typeface="Arial" pitchFamily="34" charset="0"/>
                <a:cs typeface="Arial" pitchFamily="34" charset="0"/>
              </a:rPr>
              <a:t>jačanje dolara</a:t>
            </a:r>
          </a:p>
          <a:p>
            <a:pPr lvl="1">
              <a:buFontTx/>
              <a:buChar char="-"/>
            </a:pPr>
            <a:r>
              <a:rPr lang="sr-Latn-BA" sz="2000" b="1" dirty="0" smtClean="0">
                <a:latin typeface="Arial" pitchFamily="34" charset="0"/>
                <a:cs typeface="Arial" pitchFamily="34" charset="0"/>
              </a:rPr>
              <a:t>osnivanje relativno jakih novčanih tržišta (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tržišta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kojima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obavlja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promet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finansijskih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instrumenata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nisu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transakcioni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novac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ali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njegovi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bliski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supstituti</a:t>
            </a:r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tom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periodu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glavni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finansijski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instrumenti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novčanom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tržištu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bili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kratkoročni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državni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vrijednosni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papiri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Takođe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novčanom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tržištu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došlo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razvoja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komercijalnih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papira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mogle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emituju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veće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korporacije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dobrom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reputacijom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visokom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kreditnom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sposobnošću</a:t>
            </a:r>
            <a:endParaRPr lang="sr-Latn-BA" sz="20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401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124" y="685800"/>
            <a:ext cx="10726614" cy="531401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sr-Cyrl-BA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sr-Cyrl-BA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sr-Latn-BA" sz="2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Druga </a:t>
            </a:r>
            <a:r>
              <a:rPr lang="sr-Latn-BA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faza ( 70-</a:t>
            </a:r>
            <a:r>
              <a:rPr lang="en-US" sz="22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ih</a:t>
            </a:r>
            <a:r>
              <a:rPr lang="sr-Latn-BA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godin</a:t>
            </a:r>
            <a:r>
              <a:rPr lang="en-US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sr-Latn-BA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buNone/>
            </a:pPr>
            <a:r>
              <a:rPr lang="sr-Latn-BA" sz="2200" b="1" dirty="0">
                <a:latin typeface="Arial" pitchFamily="34" charset="0"/>
                <a:cs typeface="Arial" pitchFamily="34" charset="0"/>
              </a:rPr>
              <a:t>    - krah zlatnog standarda</a:t>
            </a:r>
            <a:endParaRPr lang="sr-Cyrl-BA" sz="22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sr-Latn-BA" sz="22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sr-Cyrl-BA" sz="22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sprovodi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se u 70-tim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godinama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kontekstu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ekspolozivnog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razvoja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međunarodnih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privatnih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vršile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recikliranje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naftnih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dolara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finansijske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inovacije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bile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povratno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prenošene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nacionalne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finansijske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razvijenim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kapitalističkim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zemljama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endParaRPr lang="sr-Latn-BA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918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134" y="457202"/>
            <a:ext cx="7704667" cy="838199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Faktori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954" y="1600200"/>
            <a:ext cx="9700847" cy="45720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   Glavni faktori koji su doveli do stvaranja druge faze finansijskih inovacija:</a:t>
            </a:r>
          </a:p>
          <a:p>
            <a:pPr>
              <a:buNone/>
            </a:pPr>
            <a:endParaRPr lang="sr-Latn-BA" sz="3700" b="1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Jak porast inflacije u sedamdesetim godinama;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Visoke i varijabilne kamatne stope;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Povećanje nestabilnosti nominalnih i realnih kurseva;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Deregulacija domaćih finansijskih sistema;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Povećana finansijska osjetljivost transaktora;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Rastuća konkurencija na međunarodnom i finansijskom tržištu 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Brz razvoj telekomunikacionih sistema i kompjuterske tehnologije.</a:t>
            </a:r>
          </a:p>
          <a:p>
            <a:pPr marL="514350" indent="-514350">
              <a:buFont typeface="+mj-lt"/>
              <a:buAutoNum type="arabicPeriod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80101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1" y="228601"/>
            <a:ext cx="7704667" cy="1142999"/>
          </a:xfrm>
        </p:spPr>
        <p:txBody>
          <a:bodyPr/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Oblici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137" y="1301262"/>
            <a:ext cx="10656277" cy="51757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sr-Latn-BA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Prvi tip finansijskih inovacija su finansijski instrumenti kojima se </a:t>
            </a:r>
            <a:r>
              <a:rPr lang="sr-Latn-BA" sz="2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djeluje na povećanje likvidnosti nebankarskog sektora</a:t>
            </a:r>
            <a:r>
              <a:rPr lang="sr-Latn-BA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14350" indent="-514350">
              <a:buNone/>
            </a:pPr>
            <a:endParaRPr lang="sr-Latn-BA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DEPOZITNI CERTIFIKATI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(certificates of deposits, CDs)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predstavljaju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vrijedonosne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papire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koje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emituju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komercija</a:t>
            </a:r>
            <a:r>
              <a:rPr lang="sr-Latn-BA" sz="2000" b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banke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cilju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povećavanja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njihovog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kreditnog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potencijala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r-Cyrl-BA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porast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zaduživanja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bazi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emisija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serija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depozitnih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certifikata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r-Cyrl-BA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Razlog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kupovine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viša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kamatna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stopa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koju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banke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plaćaju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depozitne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certifikate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odnosu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kamatne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stope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štedne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depozite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kod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banaka</a:t>
            </a:r>
            <a:endParaRPr lang="sr-Latn-RS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None/>
            </a:pPr>
            <a:endParaRPr lang="sr-Latn-BA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 </a:t>
            </a:r>
            <a:r>
              <a:rPr lang="en-US" sz="2000" b="1" dirty="0" err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računi</a:t>
            </a:r>
            <a:r>
              <a:rPr lang="en-US" sz="2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(negotiable order of withdrawal)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takođe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novi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oblik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depozitnih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rač</a:t>
            </a:r>
            <a:r>
              <a:rPr lang="sr-Latn-BA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koji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predstavljaju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kombinaciju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čekovnog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računa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štednog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računa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198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Oblici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147" y="1969477"/>
            <a:ext cx="10527080" cy="3821723"/>
          </a:xfrm>
        </p:spPr>
        <p:txBody>
          <a:bodyPr>
            <a:normAutofit/>
          </a:bodyPr>
          <a:lstStyle/>
          <a:p>
            <a:pPr lvl="0"/>
            <a:endParaRPr lang="en-US" b="1" dirty="0" smtClean="0"/>
          </a:p>
          <a:p>
            <a:pPr lvl="0" algn="just"/>
            <a:r>
              <a:rPr lang="en-US" sz="2200" b="1" dirty="0" smtClean="0">
                <a:solidFill>
                  <a:srgbClr val="FFFF00"/>
                </a:solidFill>
              </a:rPr>
              <a:t>OVERDRAFT RAČUNI I KREDITNE KARTICE</a:t>
            </a:r>
            <a:endParaRPr lang="sr-Latn-BA" sz="2200" b="1" dirty="0" smtClean="0">
              <a:solidFill>
                <a:srgbClr val="FFFF00"/>
              </a:solidFill>
            </a:endParaRPr>
          </a:p>
          <a:p>
            <a:pPr lvl="0" algn="just">
              <a:buFontTx/>
              <a:buChar char="-"/>
            </a:pPr>
            <a:r>
              <a:rPr lang="en-US" sz="2200" b="1" dirty="0" smtClean="0"/>
              <a:t>Overdraft </a:t>
            </a:r>
            <a:r>
              <a:rPr lang="en-US" sz="2200" b="1" dirty="0" err="1" smtClean="0"/>
              <a:t>računi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su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ustvari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transakcioni</a:t>
            </a:r>
            <a:r>
              <a:rPr lang="sr-Latn-BA" sz="2200" b="1" dirty="0" smtClean="0"/>
              <a:t> </a:t>
            </a:r>
            <a:r>
              <a:rPr lang="en-US" sz="2200" b="1" dirty="0" smtClean="0"/>
              <a:t>(</a:t>
            </a:r>
            <a:r>
              <a:rPr lang="en-US" sz="2200" b="1" dirty="0" err="1" smtClean="0"/>
              <a:t>čekovni</a:t>
            </a:r>
            <a:r>
              <a:rPr lang="en-US" sz="2200" b="1" dirty="0" smtClean="0"/>
              <a:t>) </a:t>
            </a:r>
            <a:r>
              <a:rPr lang="en-US" sz="2200" b="1" dirty="0" err="1" smtClean="0"/>
              <a:t>računi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koji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mogu</a:t>
            </a:r>
            <a:r>
              <a:rPr lang="en-US" sz="2200" b="1" dirty="0" smtClean="0"/>
              <a:t> da </a:t>
            </a:r>
            <a:r>
              <a:rPr lang="en-US" sz="2200" b="1" dirty="0" err="1" smtClean="0"/>
              <a:t>budu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prekoračeni</a:t>
            </a:r>
            <a:r>
              <a:rPr lang="en-US" sz="2200" b="1" dirty="0" smtClean="0"/>
              <a:t> s </a:t>
            </a:r>
            <a:r>
              <a:rPr lang="en-US" sz="2200" b="1" dirty="0" err="1" smtClean="0"/>
              <a:t>tim</a:t>
            </a:r>
            <a:r>
              <a:rPr lang="en-US" sz="2200" b="1" dirty="0" smtClean="0"/>
              <a:t> da je </a:t>
            </a:r>
            <a:r>
              <a:rPr lang="en-US" sz="2200" b="1" dirty="0" err="1" smtClean="0"/>
              <a:t>limitiran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iznos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prekoračenja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</a:t>
            </a:r>
            <a:r>
              <a:rPr lang="en-US" sz="2200" b="1" dirty="0" smtClean="0"/>
              <a:t> da se </a:t>
            </a:r>
            <a:r>
              <a:rPr lang="en-US" sz="2200" b="1" dirty="0" err="1" smtClean="0"/>
              <a:t>na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taj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iznos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plaća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kamata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po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kaznenoj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stopi</a:t>
            </a:r>
            <a:r>
              <a:rPr lang="en-US" sz="2200" b="1" dirty="0" smtClean="0"/>
              <a:t>.</a:t>
            </a:r>
            <a:endParaRPr lang="sr-Latn-BA" sz="2200" b="1" dirty="0"/>
          </a:p>
          <a:p>
            <a:pPr lvl="0" algn="just">
              <a:buFontTx/>
              <a:buChar char="-"/>
            </a:pPr>
            <a:r>
              <a:rPr lang="sr-Latn-BA" sz="2200" b="1" dirty="0" smtClean="0"/>
              <a:t>K</a:t>
            </a:r>
            <a:r>
              <a:rPr lang="en-US" sz="2200" b="1" dirty="0" err="1" smtClean="0"/>
              <a:t>reditin</a:t>
            </a:r>
            <a:r>
              <a:rPr lang="sr-Latn-RS" sz="2200" b="1" dirty="0" smtClean="0"/>
              <a:t>e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kartic</a:t>
            </a:r>
            <a:r>
              <a:rPr lang="sr-Latn-RS" sz="2200" b="1" dirty="0" smtClean="0"/>
              <a:t>e -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građani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mogu</a:t>
            </a:r>
            <a:r>
              <a:rPr lang="en-US" sz="2200" b="1" dirty="0" smtClean="0"/>
              <a:t> da </a:t>
            </a:r>
            <a:r>
              <a:rPr lang="en-US" sz="2200" b="1" dirty="0" err="1" smtClean="0"/>
              <a:t>kupuju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robu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usluge</a:t>
            </a:r>
            <a:r>
              <a:rPr lang="en-US" sz="2200" b="1" dirty="0" smtClean="0"/>
              <a:t> u </a:t>
            </a:r>
            <a:r>
              <a:rPr lang="en-US" sz="2200" b="1" dirty="0" err="1" smtClean="0"/>
              <a:t>zemlji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inostranstvu</a:t>
            </a:r>
            <a:r>
              <a:rPr lang="en-US" sz="2200" b="1" dirty="0" smtClean="0"/>
              <a:t> bez </a:t>
            </a:r>
            <a:r>
              <a:rPr lang="en-US" sz="2200" b="1" dirty="0" err="1" smtClean="0"/>
              <a:t>gotovine</a:t>
            </a:r>
            <a:r>
              <a:rPr lang="en-US" sz="2200" b="1" dirty="0" smtClean="0"/>
              <a:t> s </a:t>
            </a:r>
            <a:r>
              <a:rPr lang="en-US" sz="2200" b="1" dirty="0" err="1" smtClean="0"/>
              <a:t>tim</a:t>
            </a:r>
            <a:r>
              <a:rPr lang="en-US" sz="2200" b="1" dirty="0" smtClean="0"/>
              <a:t> da </a:t>
            </a:r>
            <a:r>
              <a:rPr lang="en-US" sz="2200" b="1" dirty="0" err="1" smtClean="0"/>
              <a:t>plaćaju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kasnije</a:t>
            </a:r>
            <a:r>
              <a:rPr lang="en-US" sz="2200" b="1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endParaRPr lang="sr-Latn-BA" b="1" dirty="0" smtClean="0"/>
          </a:p>
          <a:p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96378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Oblici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 startAt="2"/>
            </a:pPr>
            <a:r>
              <a:rPr lang="sr-Latn-BA" sz="2300" b="1" dirty="0" smtClean="0">
                <a:latin typeface="Arial" pitchFamily="34" charset="0"/>
                <a:cs typeface="Arial" pitchFamily="34" charset="0"/>
              </a:rPr>
              <a:t>Drugi tip finansijskih inovacija (</a:t>
            </a:r>
            <a:r>
              <a:rPr lang="sr-Latn-BA" sz="23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finansijski instrumenti i </a:t>
            </a:r>
            <a:r>
              <a:rPr lang="sr-Latn-BA" sz="23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aranžmani </a:t>
            </a:r>
            <a:r>
              <a:rPr lang="sr-Latn-BA" sz="23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za transfer rizika</a:t>
            </a:r>
            <a:r>
              <a:rPr lang="sr-Latn-BA" sz="23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>
              <a:buFontTx/>
              <a:buChar char="-"/>
            </a:pPr>
            <a:r>
              <a:rPr lang="sr-Latn-BA" sz="2300" b="1" dirty="0" smtClean="0">
                <a:latin typeface="Arial" pitchFamily="34" charset="0"/>
                <a:cs typeface="Arial" pitchFamily="34" charset="0"/>
              </a:rPr>
              <a:t>problem rizika se ne može eliminisati, ali se ipak može izvršiti određena ugovorna realokacija rizika.</a:t>
            </a:r>
          </a:p>
          <a:p>
            <a:pPr marL="514350" indent="-514350">
              <a:buFontTx/>
              <a:buChar char="-"/>
            </a:pPr>
            <a:r>
              <a:rPr lang="sr-Latn-BA" sz="2300" b="1" dirty="0" smtClean="0">
                <a:latin typeface="Arial" pitchFamily="34" charset="0"/>
                <a:cs typeface="Arial" pitchFamily="34" charset="0"/>
              </a:rPr>
              <a:t>rast tražnje za finansijskim inovacijama koje vrše transfer rizika.</a:t>
            </a:r>
            <a:endParaRPr lang="en-US" sz="23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810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885092"/>
          </a:xfrm>
        </p:spPr>
        <p:txBody>
          <a:bodyPr/>
          <a:lstStyle/>
          <a:p>
            <a:pPr algn="ctr"/>
            <a:r>
              <a:rPr lang="en-US" b="1" dirty="0" err="1" smtClean="0"/>
              <a:t>Obavezna</a:t>
            </a:r>
            <a:r>
              <a:rPr lang="sr-Latn-BA" b="1" dirty="0" smtClean="0"/>
              <a:t> </a:t>
            </a:r>
            <a:r>
              <a:rPr lang="en-US" b="1" dirty="0" err="1" smtClean="0"/>
              <a:t>rezerva</a:t>
            </a:r>
            <a:r>
              <a:rPr lang="sr-Latn-BA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562" y="1670537"/>
            <a:ext cx="11649807" cy="4976447"/>
          </a:xfrm>
        </p:spPr>
        <p:txBody>
          <a:bodyPr>
            <a:normAutofit/>
          </a:bodyPr>
          <a:lstStyle/>
          <a:p>
            <a:pPr algn="just"/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Jedini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monetarne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Centralna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Bosne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Hercegovine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raspolaganju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obavezna</a:t>
            </a:r>
            <a:r>
              <a:rPr lang="en-US" sz="22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rezerva</a:t>
            </a:r>
            <a:r>
              <a:rPr lang="en-US" sz="22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i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i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Obavezna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jedan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indirektnih</a:t>
            </a:r>
            <a:r>
              <a:rPr lang="en-US" sz="22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instrumenata</a:t>
            </a:r>
            <a:r>
              <a:rPr lang="en-US" sz="22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monetarne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Ekonomski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rast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nije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jedan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ciljeva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indirektnih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instrumenata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monetarne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Glavna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prednost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poređenju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direktnim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instrumentima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je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efikasnija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monetarna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kontrola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druge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strane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nisu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naročito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efikasni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uticaju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ponudu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novca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slučaju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valutnog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odbora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nemaju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uticaja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18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1060938"/>
          </a:xfrm>
        </p:spPr>
        <p:txBody>
          <a:bodyPr/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Oblici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2323" y="1783560"/>
            <a:ext cx="10462845" cy="4572000"/>
          </a:xfrm>
        </p:spPr>
        <p:txBody>
          <a:bodyPr>
            <a:normAutofit/>
          </a:bodyPr>
          <a:lstStyle/>
          <a:p>
            <a:r>
              <a:rPr lang="sr-Latn-BA" sz="2300" b="1" dirty="0" smtClean="0"/>
              <a:t>Transakcije putem kojih se vrši </a:t>
            </a:r>
            <a:r>
              <a:rPr lang="sr-Latn-BA" sz="2300" b="1" dirty="0" smtClean="0">
                <a:solidFill>
                  <a:srgbClr val="FFFF00"/>
                </a:solidFill>
              </a:rPr>
              <a:t>realokacija rizika </a:t>
            </a:r>
            <a:r>
              <a:rPr lang="sr-Latn-BA" sz="2300" b="1" dirty="0" smtClean="0"/>
              <a:t>koji proističu iz promjena kamatnih stopa i deviznih kurseva: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2300" b="1" dirty="0" smtClean="0"/>
              <a:t>Svop (swaps)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2300" b="1" dirty="0" smtClean="0"/>
              <a:t>Opcije (options)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2300" b="1" dirty="0" smtClean="0"/>
              <a:t>Fjučersi (futures)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2300" b="1" dirty="0" smtClean="0"/>
              <a:t>Terminske transakcije (forwards)</a:t>
            </a:r>
          </a:p>
        </p:txBody>
      </p:sp>
    </p:spTree>
    <p:extLst>
      <p:ext uri="{BB962C8B-B14F-4D97-AF65-F5344CB8AC3E}">
        <p14:creationId xmlns:p14="http://schemas.microsoft.com/office/powerpoint/2010/main" val="3255135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60281" y="304800"/>
            <a:ext cx="8077200" cy="1143000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ln w="3175" cmpd="sng"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Monetarni</a:t>
            </a:r>
            <a:r>
              <a:rPr lang="en-US" sz="4000" b="1" dirty="0" smtClean="0">
                <a:ln w="3175" cmpd="sng"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3175" cmpd="sng"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efekti</a:t>
            </a:r>
            <a:r>
              <a:rPr lang="en-US" sz="4000" b="1" dirty="0" smtClean="0">
                <a:ln w="3175" cmpd="sng"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b="1" dirty="0" smtClean="0">
                <a:ln w="3175" cmpd="sng"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err="1" smtClean="0">
                <a:ln w="3175" cmpd="sng"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finansijskih</a:t>
            </a:r>
            <a:r>
              <a:rPr lang="en-US" sz="4000" b="1" dirty="0" smtClean="0">
                <a:ln w="3175" cmpd="sng"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3175" cmpd="sng"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inovacija</a:t>
            </a:r>
            <a:endParaRPr lang="en-US" sz="4000" b="1" dirty="0">
              <a:ln w="3175" cmpd="sng">
                <a:solidFill>
                  <a:sysClr val="windowText" lastClr="00000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762" y="1447800"/>
            <a:ext cx="9938238" cy="54102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b="1" dirty="0" smtClean="0"/>
              <a:t>1. </a:t>
            </a:r>
            <a:r>
              <a:rPr lang="en-US" sz="3100" b="1" dirty="0" err="1"/>
              <a:t>Povećan</a:t>
            </a:r>
            <a:r>
              <a:rPr lang="en-US" sz="3100" b="1" dirty="0"/>
              <a:t>  </a:t>
            </a:r>
            <a:r>
              <a:rPr lang="en-US" sz="3100" b="1" dirty="0" err="1"/>
              <a:t>značaj</a:t>
            </a:r>
            <a:r>
              <a:rPr lang="en-US" sz="3100" b="1" dirty="0"/>
              <a:t>  </a:t>
            </a:r>
            <a:r>
              <a:rPr lang="en-US" sz="3100" b="1" dirty="0" err="1"/>
              <a:t>deviznih</a:t>
            </a:r>
            <a:r>
              <a:rPr lang="en-US" sz="3100" b="1" dirty="0"/>
              <a:t>   </a:t>
            </a:r>
            <a:r>
              <a:rPr lang="en-US" sz="3100" b="1" dirty="0" err="1"/>
              <a:t>kurseva</a:t>
            </a:r>
            <a:r>
              <a:rPr lang="en-US" sz="3100" b="1" dirty="0"/>
              <a:t>  </a:t>
            </a:r>
            <a:r>
              <a:rPr lang="en-US" sz="3100" b="1" dirty="0" err="1"/>
              <a:t>i</a:t>
            </a:r>
            <a:r>
              <a:rPr lang="en-US" sz="3100" b="1" dirty="0"/>
              <a:t>   </a:t>
            </a:r>
            <a:r>
              <a:rPr lang="en-US" sz="3100" b="1" dirty="0" err="1"/>
              <a:t>kamatnih</a:t>
            </a:r>
            <a:r>
              <a:rPr lang="en-US" sz="3100" b="1" dirty="0"/>
              <a:t>  </a:t>
            </a:r>
            <a:r>
              <a:rPr lang="en-US" sz="3100" b="1" dirty="0" err="1"/>
              <a:t>stopa</a:t>
            </a:r>
            <a:r>
              <a:rPr lang="en-US" sz="3100" b="1" dirty="0"/>
              <a:t>   </a:t>
            </a:r>
            <a:r>
              <a:rPr lang="en-US" sz="3100" b="1" dirty="0" err="1"/>
              <a:t>kao</a:t>
            </a:r>
            <a:r>
              <a:rPr lang="en-US" sz="3100" b="1" dirty="0"/>
              <a:t>   </a:t>
            </a:r>
            <a:r>
              <a:rPr lang="en-US" sz="3100" b="1" dirty="0" err="1"/>
              <a:t>kanala</a:t>
            </a:r>
            <a:r>
              <a:rPr lang="en-US" sz="3100" b="1" dirty="0"/>
              <a:t>  </a:t>
            </a:r>
            <a:r>
              <a:rPr lang="en-US" sz="3100" b="1" dirty="0" err="1"/>
              <a:t>transmisije</a:t>
            </a:r>
            <a:r>
              <a:rPr lang="en-US" sz="3100" b="1" dirty="0"/>
              <a:t> </a:t>
            </a:r>
            <a:r>
              <a:rPr lang="en-US" sz="3100" b="1" dirty="0" err="1"/>
              <a:t>monetarne</a:t>
            </a:r>
            <a:r>
              <a:rPr lang="en-US" sz="3100" b="1" dirty="0"/>
              <a:t> </a:t>
            </a:r>
            <a:r>
              <a:rPr lang="en-US" sz="3100" b="1" dirty="0" err="1"/>
              <a:t>politike</a:t>
            </a:r>
            <a:r>
              <a:rPr lang="en-US" sz="3100" dirty="0"/>
              <a:t> </a:t>
            </a:r>
            <a:r>
              <a:rPr lang="en-US" dirty="0" smtClean="0">
                <a:solidFill>
                  <a:srgbClr val="FFFF00"/>
                </a:solidFill>
              </a:rPr>
              <a:t>– </a:t>
            </a:r>
            <a:r>
              <a:rPr lang="en-US" dirty="0" err="1" smtClean="0">
                <a:solidFill>
                  <a:srgbClr val="FFFF00"/>
                </a:solidFill>
              </a:rPr>
              <a:t>povećana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mobilnost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kapitala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na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međunarodnom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planu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da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devizni</a:t>
            </a:r>
            <a:r>
              <a:rPr lang="en-US" dirty="0" smtClean="0"/>
              <a:t> </a:t>
            </a:r>
            <a:r>
              <a:rPr lang="en-US" dirty="0" err="1" smtClean="0"/>
              <a:t>kursevi</a:t>
            </a:r>
            <a:r>
              <a:rPr lang="en-US" dirty="0" smtClean="0"/>
              <a:t> </a:t>
            </a:r>
            <a:r>
              <a:rPr lang="en-US" dirty="0" err="1" smtClean="0"/>
              <a:t>postali</a:t>
            </a:r>
            <a:r>
              <a:rPr lang="en-US" dirty="0" smtClean="0"/>
              <a:t> </a:t>
            </a:r>
            <a:r>
              <a:rPr lang="en-US" dirty="0" err="1" smtClean="0"/>
              <a:t>značajan</a:t>
            </a:r>
            <a:r>
              <a:rPr lang="en-US" dirty="0" smtClean="0"/>
              <a:t> </a:t>
            </a:r>
            <a:r>
              <a:rPr lang="en-US" dirty="0" err="1" smtClean="0"/>
              <a:t>kanal</a:t>
            </a:r>
            <a:r>
              <a:rPr lang="en-US" dirty="0" smtClean="0"/>
              <a:t> </a:t>
            </a:r>
            <a:r>
              <a:rPr lang="en-US" dirty="0" err="1" smtClean="0"/>
              <a:t>prenošenja</a:t>
            </a:r>
            <a:r>
              <a:rPr lang="en-US" dirty="0" smtClean="0"/>
              <a:t> </a:t>
            </a:r>
            <a:r>
              <a:rPr lang="en-US" dirty="0" err="1" smtClean="0"/>
              <a:t>efekata</a:t>
            </a:r>
            <a:r>
              <a:rPr lang="en-US" dirty="0" smtClean="0"/>
              <a:t> </a:t>
            </a:r>
            <a:r>
              <a:rPr lang="en-US" dirty="0" err="1" smtClean="0"/>
              <a:t>monetarne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. </a:t>
            </a:r>
            <a:r>
              <a:rPr lang="en-US" dirty="0" err="1" smtClean="0"/>
              <a:t>Nedostatak</a:t>
            </a:r>
            <a:r>
              <a:rPr lang="en-US" dirty="0" smtClean="0"/>
              <a:t>   </a:t>
            </a:r>
            <a:r>
              <a:rPr lang="en-US" dirty="0" err="1" smtClean="0"/>
              <a:t>makroekonomske</a:t>
            </a:r>
            <a:r>
              <a:rPr lang="en-US" dirty="0" smtClean="0"/>
              <a:t>   </a:t>
            </a:r>
            <a:r>
              <a:rPr lang="en-US" dirty="0" err="1" smtClean="0"/>
              <a:t>politike</a:t>
            </a:r>
            <a:r>
              <a:rPr lang="en-US" dirty="0" smtClean="0"/>
              <a:t>   </a:t>
            </a:r>
            <a:r>
              <a:rPr lang="en-US" dirty="0" err="1" smtClean="0"/>
              <a:t>između</a:t>
            </a:r>
            <a:r>
              <a:rPr lang="en-US" dirty="0" smtClean="0"/>
              <a:t>   </a:t>
            </a:r>
            <a:r>
              <a:rPr lang="en-US" dirty="0" err="1" smtClean="0"/>
              <a:t>nacionalnih</a:t>
            </a:r>
            <a:r>
              <a:rPr lang="en-US" dirty="0" smtClean="0"/>
              <a:t> </a:t>
            </a:r>
            <a:r>
              <a:rPr lang="en-US" dirty="0" err="1" smtClean="0"/>
              <a:t>ekonomija</a:t>
            </a:r>
            <a:r>
              <a:rPr lang="en-US" dirty="0" smtClean="0"/>
              <a:t>   </a:t>
            </a:r>
            <a:r>
              <a:rPr lang="en-US" dirty="0" err="1" smtClean="0"/>
              <a:t>dovodi</a:t>
            </a:r>
            <a:r>
              <a:rPr lang="en-US" dirty="0" smtClean="0"/>
              <a:t>   do  </a:t>
            </a:r>
            <a:r>
              <a:rPr lang="sr-Latn-BA" dirty="0" smtClean="0">
                <a:solidFill>
                  <a:srgbClr val="FFFF00"/>
                </a:solidFill>
              </a:rPr>
              <a:t>čestih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dirty="0" err="1" smtClean="0">
                <a:solidFill>
                  <a:srgbClr val="FFFF00"/>
                </a:solidFill>
              </a:rPr>
              <a:t>kretanja</a:t>
            </a:r>
            <a:r>
              <a:rPr lang="en-US" dirty="0" smtClean="0">
                <a:solidFill>
                  <a:srgbClr val="FFFF00"/>
                </a:solidFill>
              </a:rPr>
              <a:t>   </a:t>
            </a:r>
            <a:r>
              <a:rPr lang="en-US" dirty="0" err="1" smtClean="0">
                <a:solidFill>
                  <a:srgbClr val="FFFF00"/>
                </a:solidFill>
              </a:rPr>
              <a:t>nominalnih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dirty="0" err="1" smtClean="0">
                <a:solidFill>
                  <a:srgbClr val="FFFF00"/>
                </a:solidFill>
              </a:rPr>
              <a:t>i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dirty="0" err="1" smtClean="0">
                <a:solidFill>
                  <a:srgbClr val="FFFF00"/>
                </a:solidFill>
              </a:rPr>
              <a:t>realnih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dirty="0" err="1" smtClean="0">
                <a:solidFill>
                  <a:srgbClr val="FFFF00"/>
                </a:solidFill>
              </a:rPr>
              <a:t>deviznih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dirty="0" err="1" smtClean="0"/>
              <a:t>kurseva</a:t>
            </a:r>
            <a:r>
              <a:rPr lang="en-US" dirty="0" smtClean="0"/>
              <a:t>   </a:t>
            </a:r>
            <a:r>
              <a:rPr lang="en-US" dirty="0" err="1" smtClean="0"/>
              <a:t>kao</a:t>
            </a:r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kretanja</a:t>
            </a:r>
            <a:r>
              <a:rPr lang="en-US" dirty="0" smtClean="0"/>
              <a:t> </a:t>
            </a:r>
            <a:r>
              <a:rPr lang="en-US" dirty="0" err="1" smtClean="0"/>
              <a:t>nominalnih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realnih</a:t>
            </a:r>
            <a:r>
              <a:rPr lang="en-US" dirty="0" smtClean="0"/>
              <a:t> </a:t>
            </a:r>
            <a:r>
              <a:rPr lang="en-US" dirty="0" err="1" smtClean="0"/>
              <a:t>kamatnih</a:t>
            </a:r>
            <a:r>
              <a:rPr lang="en-US" dirty="0" smtClean="0"/>
              <a:t> </a:t>
            </a:r>
            <a:r>
              <a:rPr lang="en-US" dirty="0" err="1" smtClean="0"/>
              <a:t>stopa</a:t>
            </a:r>
            <a:r>
              <a:rPr lang="en-US" dirty="0" smtClean="0"/>
              <a:t>. </a:t>
            </a:r>
          </a:p>
          <a:p>
            <a:pPr lvl="0"/>
            <a:endParaRPr lang="en-US" dirty="0" smtClean="0"/>
          </a:p>
          <a:p>
            <a:pPr lvl="0">
              <a:buNone/>
            </a:pPr>
            <a:r>
              <a:rPr lang="en-US" b="1" dirty="0" smtClean="0"/>
              <a:t>2. </a:t>
            </a:r>
            <a:r>
              <a:rPr lang="en-US" sz="3100" b="1" dirty="0" err="1"/>
              <a:t>Povećano</a:t>
            </a:r>
            <a:r>
              <a:rPr lang="en-US" sz="3100" b="1" dirty="0"/>
              <a:t> </a:t>
            </a:r>
            <a:r>
              <a:rPr lang="en-US" sz="3100" b="1" dirty="0" err="1"/>
              <a:t>korišćenje</a:t>
            </a:r>
            <a:r>
              <a:rPr lang="en-US" sz="3100" b="1" dirty="0"/>
              <a:t> </a:t>
            </a:r>
            <a:r>
              <a:rPr lang="en-US" sz="3100" b="1" dirty="0" err="1"/>
              <a:t>varijabilnih</a:t>
            </a:r>
            <a:r>
              <a:rPr lang="sr-Latn-BA" sz="3100" b="1" dirty="0"/>
              <a:t> </a:t>
            </a:r>
            <a:r>
              <a:rPr lang="en-US" sz="3100" b="1" dirty="0"/>
              <a:t>(</a:t>
            </a:r>
            <a:r>
              <a:rPr lang="en-US" sz="3100" b="1" dirty="0" err="1"/>
              <a:t>fleksibilnih</a:t>
            </a:r>
            <a:r>
              <a:rPr lang="en-US" sz="3100" b="1" dirty="0"/>
              <a:t>) </a:t>
            </a:r>
            <a:r>
              <a:rPr lang="en-US" sz="3100" b="1" dirty="0" err="1"/>
              <a:t>kamatnih</a:t>
            </a:r>
            <a:r>
              <a:rPr lang="en-US" sz="3100" b="1" dirty="0"/>
              <a:t> </a:t>
            </a:r>
            <a:r>
              <a:rPr lang="en-US" sz="3100" b="1" dirty="0" err="1"/>
              <a:t>stopa</a:t>
            </a:r>
            <a:r>
              <a:rPr lang="en-US" sz="3100" dirty="0"/>
              <a:t> </a:t>
            </a:r>
            <a:r>
              <a:rPr lang="en-US" dirty="0" smtClean="0"/>
              <a:t>– </a:t>
            </a:r>
            <a:r>
              <a:rPr lang="sr-Latn-BA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tradicionalnom</a:t>
            </a:r>
            <a:r>
              <a:rPr lang="en-US" dirty="0" smtClean="0"/>
              <a:t>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 smtClean="0"/>
              <a:t>sistemu</a:t>
            </a:r>
            <a:r>
              <a:rPr lang="en-US" dirty="0" smtClean="0"/>
              <a:t> </a:t>
            </a:r>
            <a:r>
              <a:rPr lang="en-US" dirty="0" err="1" smtClean="0"/>
              <a:t>značajnija</a:t>
            </a:r>
            <a:r>
              <a:rPr lang="en-US" dirty="0" smtClean="0"/>
              <a:t> </a:t>
            </a:r>
            <a:r>
              <a:rPr lang="en-US" dirty="0" err="1" smtClean="0"/>
              <a:t>promjena</a:t>
            </a:r>
            <a:r>
              <a:rPr lang="en-US" dirty="0" smtClean="0"/>
              <a:t> </a:t>
            </a:r>
            <a:r>
              <a:rPr lang="en-US" dirty="0" err="1" smtClean="0"/>
              <a:t>visine</a:t>
            </a:r>
            <a:r>
              <a:rPr lang="en-US" dirty="0" smtClean="0"/>
              <a:t> </a:t>
            </a:r>
            <a:r>
              <a:rPr lang="en-US" dirty="0" err="1" smtClean="0"/>
              <a:t>tekuće</a:t>
            </a:r>
            <a:r>
              <a:rPr lang="en-US" dirty="0" smtClean="0"/>
              <a:t> </a:t>
            </a:r>
            <a:r>
              <a:rPr lang="en-US" dirty="0" err="1" smtClean="0"/>
              <a:t>kamatne</a:t>
            </a:r>
            <a:r>
              <a:rPr lang="en-US" dirty="0" smtClean="0"/>
              <a:t> stope </a:t>
            </a:r>
            <a:r>
              <a:rPr lang="en-US" dirty="0" err="1" smtClean="0"/>
              <a:t>mogla</a:t>
            </a:r>
            <a:r>
              <a:rPr lang="en-US" dirty="0" smtClean="0"/>
              <a:t> je </a:t>
            </a:r>
            <a:r>
              <a:rPr lang="en-US" dirty="0" err="1" smtClean="0"/>
              <a:t>bitno</a:t>
            </a:r>
            <a:r>
              <a:rPr lang="en-US" dirty="0" smtClean="0"/>
              <a:t> da </a:t>
            </a:r>
            <a:r>
              <a:rPr lang="en-US" dirty="0" err="1" smtClean="0"/>
              <a:t>utiče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  </a:t>
            </a:r>
            <a:r>
              <a:rPr lang="en-US" dirty="0" err="1" smtClean="0"/>
              <a:t>tražnju</a:t>
            </a:r>
            <a:r>
              <a:rPr lang="en-US" dirty="0" smtClean="0"/>
              <a:t>   </a:t>
            </a:r>
            <a:r>
              <a:rPr lang="en-US" dirty="0" err="1" smtClean="0"/>
              <a:t>kredita</a:t>
            </a:r>
            <a:r>
              <a:rPr lang="en-US" dirty="0" smtClean="0"/>
              <a:t>. </a:t>
            </a:r>
            <a:r>
              <a:rPr lang="en-US" dirty="0" err="1" smtClean="0">
                <a:solidFill>
                  <a:srgbClr val="FFFF00"/>
                </a:solidFill>
              </a:rPr>
              <a:t>Uvođenjem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dirty="0" err="1" smtClean="0">
                <a:solidFill>
                  <a:srgbClr val="FFFF00"/>
                </a:solidFill>
              </a:rPr>
              <a:t>fleksibilnih</a:t>
            </a:r>
            <a:r>
              <a:rPr lang="en-US" dirty="0" smtClean="0">
                <a:solidFill>
                  <a:srgbClr val="FFFF00"/>
                </a:solidFill>
              </a:rPr>
              <a:t>   </a:t>
            </a:r>
            <a:r>
              <a:rPr lang="en-US" dirty="0" err="1" smtClean="0">
                <a:solidFill>
                  <a:srgbClr val="FFFF00"/>
                </a:solidFill>
              </a:rPr>
              <a:t>kamatnih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dirty="0" err="1" smtClean="0">
                <a:solidFill>
                  <a:srgbClr val="FFFF00"/>
                </a:solidFill>
              </a:rPr>
              <a:t>stopa</a:t>
            </a:r>
            <a:r>
              <a:rPr lang="en-US" dirty="0" smtClean="0"/>
              <a:t>, </a:t>
            </a:r>
            <a:r>
              <a:rPr lang="en-US" dirty="0" err="1" smtClean="0"/>
              <a:t>bitno</a:t>
            </a:r>
            <a:r>
              <a:rPr lang="en-US" dirty="0" smtClean="0"/>
              <a:t> se </a:t>
            </a:r>
            <a:r>
              <a:rPr lang="en-US" dirty="0" err="1" smtClean="0"/>
              <a:t>erodira</a:t>
            </a:r>
            <a:r>
              <a:rPr lang="en-US" dirty="0" smtClean="0"/>
              <a:t> </a:t>
            </a:r>
            <a:r>
              <a:rPr lang="en-US" dirty="0" err="1" smtClean="0"/>
              <a:t>transmisioni</a:t>
            </a:r>
            <a:r>
              <a:rPr lang="en-US" dirty="0" smtClean="0"/>
              <a:t> </a:t>
            </a:r>
            <a:r>
              <a:rPr lang="en-US" dirty="0" err="1" smtClean="0"/>
              <a:t>mehanizam</a:t>
            </a:r>
            <a:r>
              <a:rPr lang="en-US" dirty="0" smtClean="0"/>
              <a:t> </a:t>
            </a:r>
            <a:r>
              <a:rPr lang="en-US" dirty="0" err="1" smtClean="0"/>
              <a:t>monetarne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67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823" y="457200"/>
            <a:ext cx="10237177" cy="63246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b="1" dirty="0" smtClean="0"/>
              <a:t>3. </a:t>
            </a:r>
            <a:r>
              <a:rPr lang="en-US" sz="3300" b="1" dirty="0" err="1"/>
              <a:t>Povećava</a:t>
            </a:r>
            <a:r>
              <a:rPr lang="en-US" sz="3300" b="1" dirty="0"/>
              <a:t> se </a:t>
            </a:r>
            <a:r>
              <a:rPr lang="en-US" sz="3300" b="1" dirty="0" err="1"/>
              <a:t>nestabilnost</a:t>
            </a:r>
            <a:r>
              <a:rPr lang="en-US" sz="3300" b="1" dirty="0"/>
              <a:t> </a:t>
            </a:r>
            <a:r>
              <a:rPr lang="en-US" sz="3300" b="1" dirty="0" err="1"/>
              <a:t>odnosa</a:t>
            </a:r>
            <a:r>
              <a:rPr lang="en-US" sz="3300" b="1" dirty="0"/>
              <a:t> </a:t>
            </a:r>
            <a:r>
              <a:rPr lang="en-US" sz="3300" b="1" dirty="0" err="1"/>
              <a:t>monetarnih</a:t>
            </a:r>
            <a:r>
              <a:rPr lang="en-US" sz="3300" b="1" dirty="0"/>
              <a:t> </a:t>
            </a:r>
            <a:r>
              <a:rPr lang="en-US" sz="3300" b="1" dirty="0" err="1"/>
              <a:t>varijabli</a:t>
            </a:r>
            <a:r>
              <a:rPr lang="en-US" sz="3300" b="1" dirty="0"/>
              <a:t> </a:t>
            </a:r>
            <a:r>
              <a:rPr lang="en-US" sz="3300" b="1" dirty="0" err="1"/>
              <a:t>i</a:t>
            </a:r>
            <a:r>
              <a:rPr lang="en-US" sz="3300" b="1" dirty="0"/>
              <a:t> </a:t>
            </a:r>
            <a:r>
              <a:rPr lang="en-US" sz="3300" b="1" dirty="0" err="1"/>
              <a:t>ekonomske</a:t>
            </a:r>
            <a:r>
              <a:rPr lang="en-US" sz="3300" b="1" dirty="0"/>
              <a:t> </a:t>
            </a:r>
            <a:r>
              <a:rPr lang="en-US" sz="3300" b="1" dirty="0" err="1"/>
              <a:t>aktivnosti</a:t>
            </a:r>
            <a:r>
              <a:rPr lang="en-US" sz="3300" b="1" dirty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Brzina</a:t>
            </a:r>
            <a:r>
              <a:rPr lang="en-US" dirty="0" smtClean="0"/>
              <a:t> </a:t>
            </a:r>
            <a:r>
              <a:rPr lang="en-US" dirty="0" err="1" smtClean="0"/>
              <a:t>opticaja</a:t>
            </a:r>
            <a:r>
              <a:rPr lang="en-US" dirty="0" smtClean="0"/>
              <a:t> </a:t>
            </a:r>
            <a:r>
              <a:rPr lang="en-US" dirty="0" err="1" smtClean="0"/>
              <a:t>novca</a:t>
            </a:r>
            <a:r>
              <a:rPr lang="en-US" dirty="0" smtClean="0"/>
              <a:t> </a:t>
            </a:r>
            <a:r>
              <a:rPr lang="en-US" dirty="0" err="1" smtClean="0"/>
              <a:t>posmatrana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FF00"/>
                </a:solidFill>
              </a:rPr>
              <a:t>relacija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između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nominalnog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društvenog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proizvoda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transakcionog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novca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/>
              <a:t>pokazuje</a:t>
            </a:r>
            <a:r>
              <a:rPr lang="en-US" dirty="0" smtClean="0"/>
              <a:t> u </a:t>
            </a:r>
            <a:r>
              <a:rPr lang="en-US" dirty="0" err="1" smtClean="0"/>
              <a:t>dužem</a:t>
            </a:r>
            <a:r>
              <a:rPr lang="en-US" dirty="0" smtClean="0"/>
              <a:t> </a:t>
            </a:r>
            <a:r>
              <a:rPr lang="en-US" dirty="0" err="1" smtClean="0"/>
              <a:t>vremenskom</a:t>
            </a:r>
            <a:r>
              <a:rPr lang="en-US" dirty="0" smtClean="0"/>
              <a:t> </a:t>
            </a:r>
            <a:r>
              <a:rPr lang="en-US" dirty="0" err="1" smtClean="0"/>
              <a:t>periodu</a:t>
            </a:r>
            <a:r>
              <a:rPr lang="en-US" dirty="0" smtClean="0"/>
              <a:t> </a:t>
            </a:r>
            <a:r>
              <a:rPr lang="en-US" dirty="0" err="1" smtClean="0"/>
              <a:t>tendenciju</a:t>
            </a:r>
            <a:r>
              <a:rPr lang="en-US" dirty="0" smtClean="0"/>
              <a:t> </a:t>
            </a:r>
            <a:r>
              <a:rPr lang="en-US" dirty="0" err="1" smtClean="0"/>
              <a:t>ubrzavanja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 toga  </a:t>
            </a:r>
            <a:r>
              <a:rPr lang="en-US" dirty="0" err="1" smtClean="0"/>
              <a:t>što</a:t>
            </a:r>
            <a:r>
              <a:rPr lang="en-US" dirty="0" smtClean="0"/>
              <a:t>   </a:t>
            </a:r>
            <a:r>
              <a:rPr lang="en-US" dirty="0" err="1" smtClean="0"/>
              <a:t>razni</a:t>
            </a:r>
            <a:r>
              <a:rPr lang="en-US" dirty="0" smtClean="0"/>
              <a:t>   </a:t>
            </a:r>
            <a:r>
              <a:rPr lang="en-US" dirty="0" err="1" smtClean="0"/>
              <a:t>elementi</a:t>
            </a:r>
            <a:r>
              <a:rPr lang="en-US" dirty="0" smtClean="0"/>
              <a:t>   </a:t>
            </a:r>
            <a:r>
              <a:rPr lang="en-US" dirty="0" err="1" smtClean="0"/>
              <a:t>novčanog</a:t>
            </a:r>
            <a:r>
              <a:rPr lang="en-US" dirty="0" smtClean="0"/>
              <a:t>   </a:t>
            </a:r>
            <a:r>
              <a:rPr lang="en-US" dirty="0" err="1" smtClean="0"/>
              <a:t>tržišta</a:t>
            </a:r>
            <a:r>
              <a:rPr lang="en-US" dirty="0" smtClean="0"/>
              <a:t>   </a:t>
            </a:r>
            <a:r>
              <a:rPr lang="sr-Latn-BA" dirty="0" smtClean="0"/>
              <a:t>postaju </a:t>
            </a:r>
            <a:r>
              <a:rPr lang="en-US" dirty="0" err="1" smtClean="0"/>
              <a:t>monetarni</a:t>
            </a:r>
            <a:r>
              <a:rPr lang="en-US" dirty="0" smtClean="0"/>
              <a:t>   </a:t>
            </a:r>
            <a:r>
              <a:rPr lang="en-US" dirty="0" err="1" smtClean="0"/>
              <a:t>supstituti</a:t>
            </a: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 lvl="0" algn="just">
              <a:buNone/>
            </a:pPr>
            <a:r>
              <a:rPr lang="en-US" b="1" dirty="0" smtClean="0"/>
              <a:t>4. </a:t>
            </a:r>
            <a:r>
              <a:rPr lang="en-US" sz="3300" b="1" dirty="0" err="1"/>
              <a:t>Relativno</a:t>
            </a:r>
            <a:r>
              <a:rPr lang="en-US" sz="3300" b="1" dirty="0"/>
              <a:t> </a:t>
            </a:r>
            <a:r>
              <a:rPr lang="en-US" sz="3300" b="1" dirty="0" err="1"/>
              <a:t>jačaju</a:t>
            </a:r>
            <a:r>
              <a:rPr lang="en-US" sz="3300" b="1" dirty="0"/>
              <a:t> </a:t>
            </a:r>
            <a:r>
              <a:rPr lang="en-US" sz="3300" b="1" dirty="0" err="1"/>
              <a:t>tržišta</a:t>
            </a:r>
            <a:r>
              <a:rPr lang="en-US" sz="3300" b="1" dirty="0"/>
              <a:t> </a:t>
            </a:r>
            <a:r>
              <a:rPr lang="en-US" sz="3300" b="1" dirty="0" err="1"/>
              <a:t>vrijednosnih</a:t>
            </a:r>
            <a:r>
              <a:rPr lang="en-US" sz="3300" b="1" dirty="0"/>
              <a:t> </a:t>
            </a:r>
            <a:r>
              <a:rPr lang="en-US" sz="3300" b="1" dirty="0" err="1"/>
              <a:t>papira</a:t>
            </a:r>
            <a:r>
              <a:rPr lang="en-US" sz="3300" b="1" dirty="0"/>
              <a:t> u </a:t>
            </a:r>
            <a:r>
              <a:rPr lang="en-US" sz="3300" b="1" dirty="0" err="1"/>
              <a:t>odnosu</a:t>
            </a:r>
            <a:r>
              <a:rPr lang="en-US" sz="3300" b="1" dirty="0"/>
              <a:t> </a:t>
            </a:r>
            <a:r>
              <a:rPr lang="en-US" sz="3300" b="1" dirty="0" err="1"/>
              <a:t>na</a:t>
            </a:r>
            <a:r>
              <a:rPr lang="en-US" sz="3300" b="1" dirty="0"/>
              <a:t> </a:t>
            </a:r>
            <a:r>
              <a:rPr lang="en-US" sz="3300" b="1" dirty="0" err="1"/>
              <a:t>ulogu</a:t>
            </a:r>
            <a:r>
              <a:rPr lang="en-US" sz="3300" b="1" dirty="0"/>
              <a:t> </a:t>
            </a:r>
            <a:r>
              <a:rPr lang="en-US" sz="3300" b="1" dirty="0" err="1"/>
              <a:t>banaka</a:t>
            </a:r>
            <a:r>
              <a:rPr lang="en-US" sz="3300" b="1" dirty="0"/>
              <a:t> </a:t>
            </a:r>
            <a:r>
              <a:rPr lang="en-US" b="1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  <a:r>
              <a:rPr lang="en-US" dirty="0" err="1" smtClean="0"/>
              <a:t>inovacije</a:t>
            </a:r>
            <a:r>
              <a:rPr lang="en-US" dirty="0" smtClean="0"/>
              <a:t> </a:t>
            </a:r>
            <a:r>
              <a:rPr lang="en-US" dirty="0" err="1" smtClean="0"/>
              <a:t>djeluju</a:t>
            </a:r>
            <a:r>
              <a:rPr lang="en-US" dirty="0" smtClean="0"/>
              <a:t> u tom </a:t>
            </a:r>
            <a:r>
              <a:rPr lang="en-US" dirty="0" err="1" smtClean="0"/>
              <a:t>pravcu</a:t>
            </a:r>
            <a:r>
              <a:rPr lang="en-US" dirty="0" smtClean="0"/>
              <a:t> da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komercijalne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banke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štedionice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ulaze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na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tržišta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vrijednosnih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papira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 </a:t>
            </a:r>
            <a:r>
              <a:rPr lang="en-US" dirty="0" err="1" smtClean="0"/>
              <a:t>plasmana</a:t>
            </a:r>
            <a:r>
              <a:rPr lang="en-US" dirty="0" smtClean="0"/>
              <a:t> </a:t>
            </a:r>
            <a:r>
              <a:rPr lang="en-US" dirty="0" err="1" smtClean="0"/>
              <a:t>djela</a:t>
            </a:r>
            <a:r>
              <a:rPr lang="en-US" dirty="0" smtClean="0"/>
              <a:t> </a:t>
            </a:r>
            <a:r>
              <a:rPr lang="en-US" dirty="0" err="1" smtClean="0"/>
              <a:t>kreditnog</a:t>
            </a:r>
            <a:r>
              <a:rPr lang="en-US" dirty="0" smtClean="0"/>
              <a:t> </a:t>
            </a:r>
            <a:r>
              <a:rPr lang="en-US" dirty="0" err="1" smtClean="0"/>
              <a:t>potencijala</a:t>
            </a:r>
            <a:r>
              <a:rPr lang="sr-Latn-BA" dirty="0" smtClean="0"/>
              <a:t>.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inovacije</a:t>
            </a:r>
            <a:r>
              <a:rPr lang="en-US" dirty="0"/>
              <a:t> </a:t>
            </a:r>
            <a:r>
              <a:rPr lang="en-US" dirty="0" err="1"/>
              <a:t>djeluju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značajan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instrumenata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povećan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likvidnosti</a:t>
            </a:r>
            <a:r>
              <a:rPr lang="en-US" dirty="0"/>
              <a:t>. </a:t>
            </a: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8083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3385" y="304800"/>
            <a:ext cx="1059473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5. </a:t>
            </a:r>
            <a:r>
              <a:rPr lang="en-US" sz="3300" b="1" dirty="0" err="1"/>
              <a:t>Javlja</a:t>
            </a:r>
            <a:r>
              <a:rPr lang="en-US" sz="3300" b="1" dirty="0"/>
              <a:t> se </a:t>
            </a:r>
            <a:r>
              <a:rPr lang="en-US" sz="3300" b="1" dirty="0" err="1"/>
              <a:t>potreba</a:t>
            </a:r>
            <a:r>
              <a:rPr lang="en-US" sz="3300" b="1" dirty="0"/>
              <a:t> </a:t>
            </a:r>
            <a:r>
              <a:rPr lang="en-US" sz="3300" b="1" dirty="0" err="1"/>
              <a:t>za</a:t>
            </a:r>
            <a:r>
              <a:rPr lang="en-US" sz="3300" b="1" dirty="0"/>
              <a:t> </a:t>
            </a:r>
            <a:r>
              <a:rPr lang="en-US" sz="3300" b="1" dirty="0" err="1"/>
              <a:t>boljom</a:t>
            </a:r>
            <a:r>
              <a:rPr lang="en-US" sz="3300" b="1" dirty="0"/>
              <a:t> </a:t>
            </a:r>
            <a:r>
              <a:rPr lang="en-US" sz="3300" b="1" dirty="0" err="1"/>
              <a:t>koordinacijom</a:t>
            </a:r>
            <a:r>
              <a:rPr lang="en-US" sz="3300" b="1" dirty="0"/>
              <a:t> </a:t>
            </a:r>
            <a:r>
              <a:rPr lang="en-US" sz="3300" b="1" dirty="0" err="1"/>
              <a:t>regulativnih</a:t>
            </a:r>
            <a:r>
              <a:rPr lang="en-US" sz="3300" b="1" dirty="0"/>
              <a:t> </a:t>
            </a:r>
            <a:r>
              <a:rPr lang="en-US" sz="3300" b="1" dirty="0" err="1"/>
              <a:t>mehanizama</a:t>
            </a:r>
            <a:r>
              <a:rPr lang="en-US" sz="3300" dirty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dolazi</a:t>
            </a:r>
            <a:r>
              <a:rPr lang="en-US" dirty="0" smtClean="0"/>
              <a:t> do </a:t>
            </a:r>
            <a:r>
              <a:rPr lang="en-US" dirty="0" err="1" smtClean="0">
                <a:solidFill>
                  <a:srgbClr val="FFFF00"/>
                </a:solidFill>
              </a:rPr>
              <a:t>preispitivanja</a:t>
            </a:r>
            <a:r>
              <a:rPr lang="en-US" dirty="0" smtClean="0">
                <a:solidFill>
                  <a:srgbClr val="FFFF00"/>
                </a:solidFill>
              </a:rPr>
              <a:t>   </a:t>
            </a:r>
            <a:r>
              <a:rPr lang="en-US" dirty="0" err="1" smtClean="0">
                <a:solidFill>
                  <a:srgbClr val="FFFF00"/>
                </a:solidFill>
              </a:rPr>
              <a:t>regulativnih</a:t>
            </a:r>
            <a:r>
              <a:rPr lang="en-US" dirty="0" smtClean="0">
                <a:solidFill>
                  <a:srgbClr val="FFFF00"/>
                </a:solidFill>
              </a:rPr>
              <a:t>   </a:t>
            </a:r>
            <a:r>
              <a:rPr lang="en-US" dirty="0" err="1" smtClean="0">
                <a:solidFill>
                  <a:srgbClr val="FFFF00"/>
                </a:solidFill>
              </a:rPr>
              <a:t>mehanizama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dirty="0" err="1" smtClean="0">
                <a:solidFill>
                  <a:srgbClr val="FFFF00"/>
                </a:solidFill>
              </a:rPr>
              <a:t>centralne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dirty="0" err="1" smtClean="0">
                <a:solidFill>
                  <a:srgbClr val="FFFF00"/>
                </a:solidFill>
              </a:rPr>
              <a:t>banke</a:t>
            </a:r>
            <a:r>
              <a:rPr lang="en-US" dirty="0" smtClean="0"/>
              <a:t>,   </a:t>
            </a:r>
            <a:r>
              <a:rPr lang="en-US" dirty="0" err="1" smtClean="0"/>
              <a:t>smanjivanjem</a:t>
            </a:r>
            <a:r>
              <a:rPr lang="en-US" dirty="0" smtClean="0"/>
              <a:t>   </a:t>
            </a:r>
            <a:r>
              <a:rPr lang="en-US" dirty="0" err="1" smtClean="0"/>
              <a:t>segmentacije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(</a:t>
            </a:r>
            <a:r>
              <a:rPr lang="en-US" dirty="0" err="1" smtClean="0"/>
              <a:t>procesima</a:t>
            </a:r>
            <a:r>
              <a:rPr lang="en-US" dirty="0" smtClean="0"/>
              <a:t> </a:t>
            </a:r>
            <a:r>
              <a:rPr lang="en-US" dirty="0" err="1" smtClean="0"/>
              <a:t>deregulacije</a:t>
            </a:r>
            <a:r>
              <a:rPr lang="en-US" dirty="0" smtClean="0"/>
              <a:t>, </a:t>
            </a:r>
            <a:r>
              <a:rPr lang="en-US" dirty="0" err="1" smtClean="0"/>
              <a:t>konkurencije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inovacije</a:t>
            </a:r>
            <a:r>
              <a:rPr lang="en-US" dirty="0" smtClean="0"/>
              <a:t>)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smanjenja</a:t>
            </a:r>
            <a:r>
              <a:rPr lang="en-US" dirty="0" smtClean="0"/>
              <a:t> </a:t>
            </a:r>
            <a:r>
              <a:rPr lang="en-US" dirty="0" err="1" smtClean="0"/>
              <a:t>razlike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komercijalnih</a:t>
            </a:r>
            <a:r>
              <a:rPr lang="en-US" dirty="0" smtClean="0"/>
              <a:t> </a:t>
            </a:r>
            <a:r>
              <a:rPr lang="en-US" dirty="0" err="1" smtClean="0"/>
              <a:t>banaka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ostalih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institucija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lvl="0">
              <a:buNone/>
            </a:pPr>
            <a:r>
              <a:rPr lang="en-US" b="1" dirty="0" smtClean="0"/>
              <a:t>6. </a:t>
            </a:r>
            <a:r>
              <a:rPr lang="en-US" sz="3300" b="1" dirty="0" err="1"/>
              <a:t>Stvaranje</a:t>
            </a:r>
            <a:r>
              <a:rPr lang="en-US" sz="3300" b="1" dirty="0"/>
              <a:t> </a:t>
            </a:r>
            <a:r>
              <a:rPr lang="en-US" sz="3300" b="1" dirty="0" err="1"/>
              <a:t>finansijskih</a:t>
            </a:r>
            <a:r>
              <a:rPr lang="en-US" sz="3300" b="1" dirty="0"/>
              <a:t> </a:t>
            </a:r>
            <a:r>
              <a:rPr lang="en-US" sz="3300" b="1" dirty="0" err="1"/>
              <a:t>supermarketa</a:t>
            </a:r>
            <a:r>
              <a:rPr lang="en-US" sz="3300" dirty="0"/>
              <a:t> </a:t>
            </a:r>
            <a:r>
              <a:rPr lang="en-US" dirty="0" smtClean="0"/>
              <a:t>– </a:t>
            </a:r>
            <a:r>
              <a:rPr lang="en-US" dirty="0" err="1" smtClean="0">
                <a:solidFill>
                  <a:srgbClr val="FFFF00"/>
                </a:solidFill>
              </a:rPr>
              <a:t>stvaranje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institucija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koje</a:t>
            </a:r>
            <a:r>
              <a:rPr lang="en-US" dirty="0" smtClean="0">
                <a:solidFill>
                  <a:srgbClr val="FFFF00"/>
                </a:solidFill>
              </a:rPr>
              <a:t> bi se </a:t>
            </a:r>
            <a:r>
              <a:rPr lang="en-US" dirty="0" err="1" smtClean="0">
                <a:solidFill>
                  <a:srgbClr val="FFFF00"/>
                </a:solidFill>
              </a:rPr>
              <a:t>bavile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svim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tipovima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finansijskih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usluga</a:t>
            </a:r>
            <a:r>
              <a:rPr lang="en-US" dirty="0" smtClean="0"/>
              <a:t>, </a:t>
            </a:r>
            <a:r>
              <a:rPr lang="en-US" dirty="0" err="1" smtClean="0"/>
              <a:t>naročito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stanovništvo</a:t>
            </a:r>
            <a:r>
              <a:rPr lang="en-US" dirty="0" smtClean="0"/>
              <a:t>. </a:t>
            </a:r>
            <a:r>
              <a:rPr lang="en-US" dirty="0" err="1" smtClean="0"/>
              <a:t>Tako</a:t>
            </a:r>
            <a:r>
              <a:rPr lang="en-US" dirty="0" smtClean="0"/>
              <a:t> bi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supermarketi</a:t>
            </a:r>
            <a:r>
              <a:rPr lang="en-US" dirty="0" smtClean="0"/>
              <a:t> </a:t>
            </a:r>
            <a:r>
              <a:rPr lang="en-US" dirty="0" err="1" smtClean="0"/>
              <a:t>odobravali</a:t>
            </a:r>
            <a:r>
              <a:rPr lang="en-US" dirty="0" smtClean="0"/>
              <a:t> </a:t>
            </a:r>
            <a:r>
              <a:rPr lang="en-US" dirty="0" err="1" smtClean="0"/>
              <a:t>kredite</a:t>
            </a:r>
            <a:r>
              <a:rPr lang="en-US" dirty="0" smtClean="0"/>
              <a:t>, </a:t>
            </a:r>
            <a:r>
              <a:rPr lang="en-US" dirty="0" err="1" smtClean="0"/>
              <a:t>primali</a:t>
            </a:r>
            <a:r>
              <a:rPr lang="en-US" dirty="0" smtClean="0"/>
              <a:t> </a:t>
            </a:r>
            <a:r>
              <a:rPr lang="en-US" dirty="0" err="1" smtClean="0"/>
              <a:t>depozite</a:t>
            </a:r>
            <a:r>
              <a:rPr lang="en-US" dirty="0" smtClean="0"/>
              <a:t>, </a:t>
            </a:r>
            <a:r>
              <a:rPr lang="en-US" dirty="0" err="1" smtClean="0"/>
              <a:t>izdavali</a:t>
            </a:r>
            <a:r>
              <a:rPr lang="en-US" dirty="0" smtClean="0"/>
              <a:t> </a:t>
            </a:r>
            <a:r>
              <a:rPr lang="en-US" dirty="0" err="1" smtClean="0"/>
              <a:t>kreditne</a:t>
            </a:r>
            <a:r>
              <a:rPr lang="en-US" dirty="0" smtClean="0"/>
              <a:t> </a:t>
            </a:r>
            <a:r>
              <a:rPr lang="en-US" dirty="0" err="1" smtClean="0"/>
              <a:t>kartice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vršili</a:t>
            </a:r>
            <a:r>
              <a:rPr lang="en-US" dirty="0" smtClean="0"/>
              <a:t> </a:t>
            </a:r>
            <a:r>
              <a:rPr lang="en-US" dirty="0" err="1" smtClean="0"/>
              <a:t>osiguranja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. To   bi   </a:t>
            </a:r>
            <a:r>
              <a:rPr lang="en-US" dirty="0" err="1" smtClean="0"/>
              <a:t>mogle</a:t>
            </a:r>
            <a:r>
              <a:rPr lang="en-US" dirty="0" smtClean="0"/>
              <a:t>   da   </a:t>
            </a:r>
            <a:r>
              <a:rPr lang="en-US" dirty="0" err="1" smtClean="0"/>
              <a:t>budu</a:t>
            </a:r>
            <a:r>
              <a:rPr lang="en-US" dirty="0" smtClean="0"/>
              <a:t>   </a:t>
            </a:r>
            <a:r>
              <a:rPr lang="en-US" dirty="0" err="1" smtClean="0"/>
              <a:t>naročito</a:t>
            </a:r>
            <a:r>
              <a:rPr lang="en-US" dirty="0" smtClean="0"/>
              <a:t>   </a:t>
            </a:r>
            <a:r>
              <a:rPr lang="en-US" dirty="0" err="1" smtClean="0"/>
              <a:t>kompanije</a:t>
            </a:r>
            <a:r>
              <a:rPr lang="en-US" dirty="0" smtClean="0"/>
              <a:t>  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razgranatom</a:t>
            </a:r>
            <a:r>
              <a:rPr lang="en-US" dirty="0" smtClean="0"/>
              <a:t> </a:t>
            </a:r>
            <a:r>
              <a:rPr lang="en-US" dirty="0" err="1" smtClean="0"/>
              <a:t>maloprodajnom</a:t>
            </a:r>
            <a:r>
              <a:rPr lang="en-US" dirty="0" smtClean="0"/>
              <a:t> </a:t>
            </a:r>
            <a:r>
              <a:rPr lang="en-US" dirty="0" err="1" smtClean="0"/>
              <a:t>trgovinskom</a:t>
            </a:r>
            <a:r>
              <a:rPr lang="en-US" dirty="0" smtClean="0"/>
              <a:t> </a:t>
            </a:r>
            <a:r>
              <a:rPr lang="en-US" dirty="0" err="1" smtClean="0"/>
              <a:t>mrežom</a:t>
            </a:r>
            <a:r>
              <a:rPr lang="en-US" dirty="0" smtClean="0"/>
              <a:t>. </a:t>
            </a:r>
            <a:r>
              <a:rPr lang="en-US" dirty="0" err="1" smtClean="0"/>
              <a:t>Njihova</a:t>
            </a:r>
            <a:r>
              <a:rPr lang="en-US" dirty="0" smtClean="0"/>
              <a:t> je </a:t>
            </a:r>
            <a:r>
              <a:rPr lang="en-US" dirty="0" err="1" smtClean="0"/>
              <a:t>prednost</a:t>
            </a:r>
            <a:r>
              <a:rPr lang="en-US" dirty="0" smtClean="0"/>
              <a:t> u tome </a:t>
            </a:r>
            <a:r>
              <a:rPr lang="en-US" dirty="0" err="1" smtClean="0"/>
              <a:t>sto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kontakte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ogromnim</a:t>
            </a:r>
            <a:r>
              <a:rPr lang="en-US" dirty="0" smtClean="0"/>
              <a:t> </a:t>
            </a:r>
            <a:r>
              <a:rPr lang="en-US" dirty="0" err="1" smtClean="0"/>
              <a:t>brojem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707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669" y="1066800"/>
            <a:ext cx="10533185" cy="4953000"/>
          </a:xfrm>
        </p:spPr>
        <p:txBody>
          <a:bodyPr>
            <a:normAutofit/>
          </a:bodyPr>
          <a:lstStyle/>
          <a:p>
            <a:pPr lvl="0" algn="just"/>
            <a:r>
              <a:rPr lang="en-US" sz="3300" b="1" dirty="0" smtClean="0"/>
              <a:t>7. </a:t>
            </a:r>
            <a:r>
              <a:rPr lang="en-US" sz="3300" b="1" dirty="0" err="1" smtClean="0"/>
              <a:t>Globalizacija</a:t>
            </a:r>
            <a:r>
              <a:rPr lang="en-US" sz="3300" b="1" dirty="0" smtClean="0"/>
              <a:t>   </a:t>
            </a:r>
            <a:r>
              <a:rPr lang="en-US" sz="3300" b="1" dirty="0" err="1" smtClean="0"/>
              <a:t>finansijskog</a:t>
            </a:r>
            <a:r>
              <a:rPr lang="en-US" sz="3300" b="1" dirty="0" smtClean="0"/>
              <a:t>   </a:t>
            </a:r>
            <a:r>
              <a:rPr lang="en-US" sz="3300" b="1" dirty="0" err="1" smtClean="0"/>
              <a:t>tržišta</a:t>
            </a:r>
            <a:r>
              <a:rPr lang="en-US" sz="3300" dirty="0" smtClean="0"/>
              <a:t>  </a:t>
            </a:r>
            <a:r>
              <a:rPr lang="en-US" sz="2800" dirty="0"/>
              <a:t>–   </a:t>
            </a:r>
            <a:r>
              <a:rPr lang="en-US" sz="2800" dirty="0" err="1"/>
              <a:t>Javlja</a:t>
            </a:r>
            <a:r>
              <a:rPr lang="en-US" sz="2800" dirty="0"/>
              <a:t>   se   </a:t>
            </a:r>
            <a:r>
              <a:rPr lang="en-US" sz="2800" dirty="0" err="1"/>
              <a:t>potreba</a:t>
            </a:r>
            <a:r>
              <a:rPr lang="en-US" sz="2800" dirty="0"/>
              <a:t>   </a:t>
            </a:r>
            <a:r>
              <a:rPr lang="en-US" sz="2800" dirty="0" err="1"/>
              <a:t>za</a:t>
            </a:r>
            <a:r>
              <a:rPr lang="en-US" sz="2800" dirty="0"/>
              <a:t>   </a:t>
            </a:r>
            <a:r>
              <a:rPr lang="en-US" sz="2800" dirty="0" err="1">
                <a:solidFill>
                  <a:srgbClr val="FFFF00"/>
                </a:solidFill>
              </a:rPr>
              <a:t>međunarodnom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koordinacijom</a:t>
            </a:r>
            <a:r>
              <a:rPr lang="en-US" sz="2800" dirty="0">
                <a:solidFill>
                  <a:srgbClr val="FFFF00"/>
                </a:solidFill>
              </a:rPr>
              <a:t>   </a:t>
            </a:r>
            <a:r>
              <a:rPr lang="en-US" sz="2800" dirty="0" err="1">
                <a:solidFill>
                  <a:srgbClr val="FFFF00"/>
                </a:solidFill>
              </a:rPr>
              <a:t>makroekonomske</a:t>
            </a:r>
            <a:r>
              <a:rPr lang="en-US" sz="2800" dirty="0">
                <a:solidFill>
                  <a:srgbClr val="FFFF00"/>
                </a:solidFill>
              </a:rPr>
              <a:t>   </a:t>
            </a:r>
            <a:r>
              <a:rPr lang="en-US" sz="2800" dirty="0" err="1">
                <a:solidFill>
                  <a:srgbClr val="FFFF00"/>
                </a:solidFill>
              </a:rPr>
              <a:t>politike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/>
              <a:t>i</a:t>
            </a:r>
            <a:r>
              <a:rPr lang="en-US" sz="2800" dirty="0"/>
              <a:t>  </a:t>
            </a:r>
            <a:r>
              <a:rPr lang="en-US" sz="2800" dirty="0" err="1"/>
              <a:t>mehanizmom</a:t>
            </a:r>
            <a:r>
              <a:rPr lang="en-US" sz="2800" dirty="0"/>
              <a:t>   </a:t>
            </a:r>
            <a:r>
              <a:rPr lang="en-US" sz="2800" dirty="0" err="1"/>
              <a:t>multilateralnog</a:t>
            </a:r>
            <a:r>
              <a:rPr lang="en-US" sz="2800" dirty="0"/>
              <a:t>   </a:t>
            </a:r>
            <a:r>
              <a:rPr lang="en-US" sz="2800" dirty="0" err="1"/>
              <a:t>nadzora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svjetskom</a:t>
            </a:r>
            <a:r>
              <a:rPr lang="en-US" sz="2800" dirty="0"/>
              <a:t>  </a:t>
            </a:r>
            <a:r>
              <a:rPr lang="en-US" sz="2800" dirty="0" err="1"/>
              <a:t>planu</a:t>
            </a:r>
            <a:r>
              <a:rPr lang="en-US" sz="2800" dirty="0"/>
              <a:t> </a:t>
            </a:r>
            <a:r>
              <a:rPr lang="en-US" sz="2800" dirty="0" err="1"/>
              <a:t>radi</a:t>
            </a:r>
            <a:r>
              <a:rPr lang="en-US" sz="2800" dirty="0"/>
              <a:t>   </a:t>
            </a:r>
            <a:r>
              <a:rPr lang="en-US" sz="2800" dirty="0" err="1"/>
              <a:t>efektivnog</a:t>
            </a:r>
            <a:r>
              <a:rPr lang="en-US" sz="2800" dirty="0"/>
              <a:t>   </a:t>
            </a:r>
            <a:r>
              <a:rPr lang="en-US" sz="2800" dirty="0" err="1"/>
              <a:t>sprovođenja</a:t>
            </a:r>
            <a:r>
              <a:rPr lang="en-US" sz="2800" dirty="0"/>
              <a:t>   </a:t>
            </a:r>
            <a:r>
              <a:rPr lang="en-US" sz="2800" dirty="0" err="1"/>
              <a:t>koordinacije</a:t>
            </a:r>
            <a:r>
              <a:rPr lang="en-US" sz="2800" dirty="0"/>
              <a:t> </a:t>
            </a:r>
            <a:r>
              <a:rPr lang="en-US" sz="2800" dirty="0" err="1"/>
              <a:t>te</a:t>
            </a:r>
            <a:r>
              <a:rPr lang="en-US" sz="2800" dirty="0"/>
              <a:t> </a:t>
            </a:r>
            <a:r>
              <a:rPr lang="en-US" sz="2800" dirty="0" err="1"/>
              <a:t>politike</a:t>
            </a:r>
            <a:r>
              <a:rPr lang="en-US" sz="2800" dirty="0"/>
              <a:t>. </a:t>
            </a:r>
          </a:p>
          <a:p>
            <a:pPr lvl="0">
              <a:buNone/>
            </a:pPr>
            <a:endParaRPr lang="sr-Latn-BA" dirty="0" smtClean="0"/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sz="2300" b="1" dirty="0" smtClean="0"/>
              <a:t> </a:t>
            </a:r>
            <a:r>
              <a:rPr lang="en-US" sz="2300" b="1" dirty="0" err="1" smtClean="0"/>
              <a:t>Procesi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finansijskih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inovacija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svakako</a:t>
            </a:r>
            <a:r>
              <a:rPr lang="en-US" sz="2300" b="1" dirty="0" smtClean="0"/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povećavaju</a:t>
            </a:r>
            <a:r>
              <a:rPr lang="en-US" sz="2300" b="1" dirty="0" smtClean="0">
                <a:solidFill>
                  <a:srgbClr val="FFFF00"/>
                </a:solidFill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mikroefikasnost</a:t>
            </a:r>
            <a:r>
              <a:rPr lang="en-US" sz="2300" b="1" dirty="0" smtClean="0">
                <a:solidFill>
                  <a:srgbClr val="FFFF00"/>
                </a:solidFill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finansijskog</a:t>
            </a:r>
            <a:r>
              <a:rPr lang="en-US" sz="2300" b="1" dirty="0" smtClean="0">
                <a:solidFill>
                  <a:srgbClr val="FFFF00"/>
                </a:solidFill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tržišta</a:t>
            </a:r>
            <a:r>
              <a:rPr lang="en-US" sz="2300" b="1" dirty="0" smtClean="0">
                <a:solidFill>
                  <a:srgbClr val="00B0F0"/>
                </a:solidFill>
              </a:rPr>
              <a:t> </a:t>
            </a:r>
            <a:r>
              <a:rPr lang="en-US" sz="2300" b="1" dirty="0" err="1" smtClean="0"/>
              <a:t>ali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istovremeno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znače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i</a:t>
            </a:r>
            <a:r>
              <a:rPr lang="en-US" sz="2300" b="1" dirty="0" smtClean="0"/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porast</a:t>
            </a:r>
            <a:r>
              <a:rPr lang="en-US" sz="2300" b="1" dirty="0" smtClean="0">
                <a:solidFill>
                  <a:srgbClr val="FFFF00"/>
                </a:solidFill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rizika</a:t>
            </a:r>
            <a:r>
              <a:rPr lang="en-US" sz="2300" b="1" dirty="0" smtClean="0">
                <a:solidFill>
                  <a:srgbClr val="FFFF00"/>
                </a:solidFill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i</a:t>
            </a:r>
            <a:r>
              <a:rPr lang="en-US" sz="2300" b="1" dirty="0" smtClean="0">
                <a:solidFill>
                  <a:srgbClr val="FFFF00"/>
                </a:solidFill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nestabilnosti</a:t>
            </a:r>
            <a:r>
              <a:rPr lang="en-US" sz="2300" b="1" dirty="0" smtClean="0">
                <a:solidFill>
                  <a:srgbClr val="FFFF00"/>
                </a:solidFill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sa</a:t>
            </a:r>
            <a:r>
              <a:rPr lang="en-US" sz="2300" b="1" dirty="0" smtClean="0">
                <a:solidFill>
                  <a:srgbClr val="FFFF00"/>
                </a:solidFill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aspekta</a:t>
            </a:r>
            <a:r>
              <a:rPr lang="en-US" sz="2300" b="1" dirty="0" smtClean="0">
                <a:solidFill>
                  <a:srgbClr val="FFFF00"/>
                </a:solidFill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monetarne</a:t>
            </a:r>
            <a:r>
              <a:rPr lang="en-US" sz="2300" b="1" dirty="0" smtClean="0">
                <a:solidFill>
                  <a:srgbClr val="FFFF00"/>
                </a:solidFill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</a:rPr>
              <a:t>politike</a:t>
            </a:r>
            <a:r>
              <a:rPr lang="en-US" sz="2300" b="1" dirty="0" smtClean="0">
                <a:solidFill>
                  <a:srgbClr val="FFFF00"/>
                </a:solidFill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884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r-Latn-BA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412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342064"/>
            <a:ext cx="7958331" cy="1077229"/>
          </a:xfrm>
        </p:spPr>
        <p:txBody>
          <a:bodyPr/>
          <a:lstStyle/>
          <a:p>
            <a:r>
              <a:rPr lang="en-US" dirty="0" err="1"/>
              <a:t>Višak</a:t>
            </a:r>
            <a:r>
              <a:rPr lang="en-US" dirty="0"/>
              <a:t>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rezerve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808" y="1248507"/>
            <a:ext cx="11649807" cy="5354515"/>
          </a:xfrm>
        </p:spPr>
        <p:txBody>
          <a:bodyPr>
            <a:normAutofit/>
          </a:bodyPr>
          <a:lstStyle/>
          <a:p>
            <a:pPr algn="just"/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Višak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Centralne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Bosne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Hercegovine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prema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dijelu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njenih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štediša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komercijalnih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obzirom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računu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vlasništvo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komercijalnih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Centralna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Bosne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Hercegovine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natjerati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kreditiraju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privredu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druge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domaće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sektore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Višak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nije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nužno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prisutan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zbog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toga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nemaju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dovoljno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kvalitetnih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investicionih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projekata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vec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́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zbog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regulative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svega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tiče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upravljanja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rizikom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likvidnosti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Propisi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regulatora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ovom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segmentu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sprečavaju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akumuliraju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značajne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razlike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ročnosti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između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imovine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2412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78169"/>
            <a:ext cx="11746523" cy="4871775"/>
          </a:xfrm>
        </p:spPr>
        <p:txBody>
          <a:bodyPr>
            <a:noAutofit/>
          </a:bodyPr>
          <a:lstStyle/>
          <a:p>
            <a:pPr algn="just"/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izvori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finansiranja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svega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bankarski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depoziti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izuzetno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kratkoročni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transakcioni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depoziti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viđenju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ne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dozvoliti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da se ova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plasiraju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znatno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duži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To bi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dovelo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neprihvatljivo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visokog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rizika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deponenti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ne bi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mogli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dobiju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svoja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zaht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barem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ne bez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značajnih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troškova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samu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nedostatku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alternative,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kratkoročne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izvore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sredstava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značajnoj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mjeri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držale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računima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Centralne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Bosne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Hercegovine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vidu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viška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obaveznom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rezervom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55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539" t="15516" r="44035" b="31255"/>
          <a:stretch/>
        </p:blipFill>
        <p:spPr>
          <a:xfrm>
            <a:off x="298937" y="562708"/>
            <a:ext cx="6312877" cy="57937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19545" y="865429"/>
            <a:ext cx="4712677" cy="54168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Ukupna sredstva na računima rezervi kod CBBiH na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kraju </a:t>
            </a:r>
            <a:r>
              <a: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obračunskog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perioda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iznosila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6,72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milijarde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KM, a </a:t>
            </a:r>
            <a:r>
              <a: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implicitna</a:t>
            </a:r>
            <a:r>
              <a:rPr lang="sr-Latn-B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stopa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obavezne rezerve iznosila je 21,9%. </a:t>
            </a:r>
            <a:endParaRPr lang="pl-PL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BA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B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kraju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2021.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godine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zabilježen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rekordan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višak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iznad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OR,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koji</a:t>
            </a:r>
            <a:r>
              <a:rPr lang="sr-Latn-B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postepeno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toku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2022.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godine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mijenjao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Iako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tendencija</a:t>
            </a:r>
            <a:r>
              <a:rPr lang="sr-Latn-B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držanja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znatno višeg stanja na računima kod CBBiH, u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odnosu na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propisanu OR od strane CBBiH, izraženija kod manjeg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broja </a:t>
            </a:r>
            <a:r>
              <a: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banaka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evidentno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je da se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ipak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radi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sistemskoj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pojavi</a:t>
            </a:r>
            <a:r>
              <a:rPr lang="sr-Latn-B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Sredstva iznad 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obavezne rezerve predstavlja samo jednu od 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komponenti </a:t>
            </a:r>
            <a:r>
              <a:rPr lang="en-US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visokolikvidne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aktive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bankarskog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sistema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upravo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sr-Latn-BA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toku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2022.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godine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zabilježena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visoka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likvidnost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bankarskog</a:t>
            </a:r>
            <a:r>
              <a:rPr lang="sr-Latn-BA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sektora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bez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obzira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privremene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nestabilnosti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uzrokovane</a:t>
            </a:r>
            <a:r>
              <a:rPr lang="sr-Latn-BA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dešavanjima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Ukrajini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sr-Latn-BA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time </a:t>
            </a:r>
            <a:r>
              <a:rPr lang="en-US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glob</a:t>
            </a:r>
            <a:r>
              <a:rPr lang="sr-Latn-BA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lnom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nivou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r-Latn-BA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BA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Implicitna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SOR je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računata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stavljanjem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odnos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prosječnog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salda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obaveznih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rezervi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osnovice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obračun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obaveznih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rezervi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99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8085" y="324480"/>
            <a:ext cx="7958331" cy="1077229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b="1" dirty="0" smtClean="0"/>
              <a:t>Monetarno regulisanje putem o</a:t>
            </a:r>
            <a:r>
              <a:rPr lang="en-US" b="1" dirty="0" err="1" smtClean="0"/>
              <a:t>bavezn</a:t>
            </a:r>
            <a:r>
              <a:rPr lang="sr-Latn-BA" b="1" dirty="0" smtClean="0"/>
              <a:t>ih</a:t>
            </a:r>
            <a:r>
              <a:rPr lang="en-US" b="1" dirty="0" smtClean="0"/>
              <a:t> </a:t>
            </a:r>
            <a:r>
              <a:rPr lang="en-US" b="1" dirty="0" err="1" smtClean="0"/>
              <a:t>rezerv</a:t>
            </a:r>
            <a:r>
              <a:rPr lang="sr-Latn-BA" b="1" dirty="0" smtClean="0"/>
              <a:t>i</a:t>
            </a:r>
            <a:r>
              <a:rPr lang="en-US" b="1" dirty="0" smtClean="0"/>
              <a:t> </a:t>
            </a:r>
            <a:r>
              <a:rPr lang="en-US" b="1" dirty="0" err="1"/>
              <a:t>CBBiH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77" y="1682838"/>
            <a:ext cx="11649808" cy="4656415"/>
          </a:xfrm>
        </p:spPr>
        <p:txBody>
          <a:bodyPr>
            <a:normAutofit/>
          </a:bodyPr>
          <a:lstStyle/>
          <a:p>
            <a:pPr algn="just"/>
            <a:r>
              <a:rPr lang="sr-Latn-BA" sz="2200" b="1" dirty="0">
                <a:latin typeface="Arial" panose="020B0604020202020204" pitchFamily="34" charset="0"/>
                <a:cs typeface="Arial" panose="020B0604020202020204" pitchFamily="34" charset="0"/>
              </a:rPr>
              <a:t>Obavezna rezerva je instrument monetarne politike </a:t>
            </a:r>
            <a:r>
              <a:rPr lang="sr-Latn-BA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Centralne banke Bosne i Hercegovine kojim se komercijalne banke, u skladu sa članom 36. Zakona o Centralnoj banci Bosne i Hercegovine</a:t>
            </a:r>
            <a:r>
              <a:rPr lang="sr-Latn-BA" sz="2200" b="1" dirty="0">
                <a:latin typeface="Arial" panose="020B0604020202020204" pitchFamily="34" charset="0"/>
                <a:cs typeface="Arial" panose="020B0604020202020204" pitchFamily="34" charset="0"/>
              </a:rPr>
              <a:t>, obavezuju da dio depozita drže na računu rezervi kod Centralne banke Bosne i Hercegovine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Osnovica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obračun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trenutno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iznosi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približno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2,8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milijardi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KM. </a:t>
            </a:r>
            <a:endParaRPr lang="sr-Latn-B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Dakle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radi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se o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sredstvima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odnosno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štediša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drže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depozite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poslovnih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građana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preduzeća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države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sr-Latn-B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17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392" y="589085"/>
            <a:ext cx="11737731" cy="5899638"/>
          </a:xfrm>
        </p:spPr>
        <p:txBody>
          <a:bodyPr>
            <a:normAutofit/>
          </a:bodyPr>
          <a:lstStyle/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dugi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niz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godina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drže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značajna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propisanog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nivoa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Osnovni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razlog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zašto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komercijalne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drže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značajna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nivoa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podzakonski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entitetskih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agencija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bankarstvo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nalažu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povećanje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likvidnosti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Trenutno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stanje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aktive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iznosi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oko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3,4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milijarde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KM,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znači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komercijalne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Bosni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Hercegovini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trenutno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drže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računima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Centralne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oko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6,2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milijarde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početka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2020.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danas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prosječna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obavezna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rezerva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iznosila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2,7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milijardi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KM,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višak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iznosio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2,8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milijardi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KM. </a:t>
            </a:r>
          </a:p>
        </p:txBody>
      </p:sp>
    </p:spTree>
    <p:extLst>
      <p:ext uri="{BB962C8B-B14F-4D97-AF65-F5344CB8AC3E}">
        <p14:creationId xmlns:p14="http://schemas.microsoft.com/office/powerpoint/2010/main" val="50415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269" y="254140"/>
            <a:ext cx="7958331" cy="1077229"/>
          </a:xfrm>
        </p:spPr>
        <p:txBody>
          <a:bodyPr/>
          <a:lstStyle/>
          <a:p>
            <a:pPr algn="ctr"/>
            <a:r>
              <a:rPr lang="en-US" b="1" dirty="0" err="1"/>
              <a:t>Računi</a:t>
            </a:r>
            <a:r>
              <a:rPr lang="en-US" b="1" dirty="0"/>
              <a:t> </a:t>
            </a:r>
            <a:r>
              <a:rPr lang="en-US" b="1" dirty="0" err="1"/>
              <a:t>rezervi</a:t>
            </a:r>
            <a:r>
              <a:rPr lang="en-US" b="1" dirty="0"/>
              <a:t> </a:t>
            </a:r>
            <a:r>
              <a:rPr lang="en-US" b="1" dirty="0" err="1"/>
              <a:t>kod</a:t>
            </a:r>
            <a:r>
              <a:rPr lang="en-US" b="1" dirty="0"/>
              <a:t> </a:t>
            </a:r>
            <a:r>
              <a:rPr lang="en-US" b="1" dirty="0" err="1" smtClean="0"/>
              <a:t>CBBiH</a:t>
            </a:r>
            <a:r>
              <a:rPr lang="sr-Latn-BA" b="1" dirty="0" smtClean="0"/>
              <a:t> 2022.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316" y="1433145"/>
            <a:ext cx="11438792" cy="5117123"/>
          </a:xfrm>
        </p:spPr>
        <p:txBody>
          <a:bodyPr>
            <a:normAutofit/>
          </a:bodyPr>
          <a:lstStyle/>
          <a:p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CBBiH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tokom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2022.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nije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mijenjala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stopu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pokrivenost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osnovice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obračun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zadržana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nivou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 10%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prim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enjuje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domaće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strane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obaveze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BA" sz="22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Upravno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vijeće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CBBiH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sjednici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održanoj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27.10.2021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don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r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ešenje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da se od 01.01.2022.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naknade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sr-Latn-BA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računima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bankarskih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rezervi</a:t>
            </a:r>
            <a:r>
              <a:rPr lang="sr-Latn-BA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CBBiH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promijen</a:t>
            </a:r>
            <a:r>
              <a:rPr lang="sr-Latn-BA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-0,75% (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komercijalne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depozite</a:t>
            </a:r>
            <a:r>
              <a:rPr lang="sr-Latn-BA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ECB minus 25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baznih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poena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1497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55713" t="25838" r="7858" b="13351"/>
          <a:stretch/>
        </p:blipFill>
        <p:spPr>
          <a:xfrm>
            <a:off x="1071405" y="307416"/>
            <a:ext cx="6448331" cy="60549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28438" y="518746"/>
            <a:ext cx="3508131" cy="5632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/>
              <a:t>Sistemom</a:t>
            </a:r>
            <a:r>
              <a:rPr lang="en-US" dirty="0"/>
              <a:t>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rezerve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do </a:t>
            </a:r>
            <a:r>
              <a:rPr lang="en-US" dirty="0" err="1"/>
              <a:t>decembra</a:t>
            </a:r>
            <a:r>
              <a:rPr lang="en-US" dirty="0"/>
              <a:t> 2022. </a:t>
            </a:r>
            <a:r>
              <a:rPr lang="en-US" dirty="0" err="1"/>
              <a:t>godine</a:t>
            </a:r>
            <a:r>
              <a:rPr lang="en-US" dirty="0"/>
              <a:t> bile</a:t>
            </a:r>
          </a:p>
          <a:p>
            <a:r>
              <a:rPr lang="en-US" dirty="0" err="1"/>
              <a:t>obuhvaćene</a:t>
            </a:r>
            <a:r>
              <a:rPr lang="en-US" dirty="0"/>
              <a:t> 23 </a:t>
            </a:r>
            <a:r>
              <a:rPr lang="en-US" dirty="0" err="1"/>
              <a:t>banke</a:t>
            </a:r>
            <a:r>
              <a:rPr lang="en-US" dirty="0"/>
              <a:t>. U </a:t>
            </a:r>
            <a:r>
              <a:rPr lang="en-US" dirty="0" err="1"/>
              <a:t>decembru</a:t>
            </a:r>
            <a:r>
              <a:rPr lang="en-US" dirty="0"/>
              <a:t> je </a:t>
            </a:r>
            <a:r>
              <a:rPr lang="en-US" dirty="0" err="1"/>
              <a:t>zabilježeno</a:t>
            </a:r>
            <a:r>
              <a:rPr lang="en-US" dirty="0"/>
              <a:t> </a:t>
            </a:r>
            <a:r>
              <a:rPr lang="en-US" dirty="0" err="1" smtClean="0"/>
              <a:t>spajanje</a:t>
            </a:r>
            <a:r>
              <a:rPr lang="sr-Latn-BA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/>
              <a:t>banke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je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kraju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bio 22.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banke</a:t>
            </a:r>
            <a:r>
              <a:rPr lang="sr-Latn-BA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ispunjavale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</a:t>
            </a:r>
            <a:r>
              <a:rPr lang="en-US" dirty="0" err="1"/>
              <a:t>izdvajanja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rezerve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en-US" dirty="0"/>
          </a:p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Snažan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rast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depozita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domać</a:t>
            </a:r>
            <a:r>
              <a:rPr lang="sr-Latn-BA" b="1" dirty="0" smtClean="0">
                <a:solidFill>
                  <a:schemeClr val="accent2">
                    <a:lumMod val="75000"/>
                  </a:schemeClr>
                </a:solidFill>
              </a:rPr>
              <a:t>eg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sektora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dalje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je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dominantan</a:t>
            </a:r>
            <a:r>
              <a:rPr lang="sr-Latn-BA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faktor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rasta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osnovice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za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obračun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obavezne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rezerve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sr-Latn-BA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sr-Latn-BA" b="1" dirty="0" smtClean="0"/>
          </a:p>
          <a:p>
            <a:r>
              <a:rPr lang="en-US" dirty="0" err="1" smtClean="0"/>
              <a:t>Osnovica</a:t>
            </a:r>
            <a:r>
              <a:rPr lang="sr-Latn-BA" dirty="0" smtClean="0"/>
              <a:t> </a:t>
            </a:r>
            <a:r>
              <a:rPr lang="pl-PL" dirty="0" smtClean="0"/>
              <a:t>za </a:t>
            </a:r>
            <a:r>
              <a:rPr lang="pl-PL" dirty="0"/>
              <a:t>obračun obavezne rezerve, na kraju izvještajnog perioda</a:t>
            </a:r>
            <a:r>
              <a:rPr lang="pl-PL" dirty="0" smtClean="0"/>
              <a:t>, iznosila </a:t>
            </a:r>
            <a:r>
              <a:rPr lang="pl-PL" dirty="0"/>
              <a:t>je 30,99 milijardi KM, a u odnosu na isti period </a:t>
            </a:r>
            <a:r>
              <a:rPr lang="pl-PL" dirty="0" smtClean="0"/>
              <a:t>prošle </a:t>
            </a:r>
            <a:r>
              <a:rPr lang="nl-NL" dirty="0" smtClean="0"/>
              <a:t>godine </a:t>
            </a:r>
            <a:r>
              <a:rPr lang="nl-NL" b="1" dirty="0"/>
              <a:t>veća je </a:t>
            </a:r>
            <a:r>
              <a:rPr lang="nl-NL" dirty="0"/>
              <a:t>za 1,2 milijarde KM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5943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155</TotalTime>
  <Words>1894</Words>
  <Application>Microsoft Office PowerPoint</Application>
  <PresentationFormat>Widescreen</PresentationFormat>
  <Paragraphs>129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Celestial</vt:lpstr>
      <vt:lpstr>Instrumenti monetarnog regulisanja CBBH</vt:lpstr>
      <vt:lpstr>Obavezna rezerva </vt:lpstr>
      <vt:lpstr>Višak iznad obavezne rezerve</vt:lpstr>
      <vt:lpstr>PowerPoint Presentation</vt:lpstr>
      <vt:lpstr>PowerPoint Presentation</vt:lpstr>
      <vt:lpstr>Monetarno regulisanje putem obaveznih rezervi CBBiH</vt:lpstr>
      <vt:lpstr>PowerPoint Presentation</vt:lpstr>
      <vt:lpstr>Računi rezervi kod CBBiH 2022.</vt:lpstr>
      <vt:lpstr>PowerPoint Presentation</vt:lpstr>
      <vt:lpstr>  Inflacijska očekivanja </vt:lpstr>
      <vt:lpstr>PowerPoint Presentation</vt:lpstr>
      <vt:lpstr>Monetarni efekti finansijskih inovacija</vt:lpstr>
      <vt:lpstr>Finansijske inovacije</vt:lpstr>
      <vt:lpstr>Faktori finansijskih inovacija</vt:lpstr>
      <vt:lpstr>PowerPoint Presentation</vt:lpstr>
      <vt:lpstr>Faktori finansijskih inovacija</vt:lpstr>
      <vt:lpstr>Oblici finansijskih inovacija</vt:lpstr>
      <vt:lpstr>Oblici finansijskih inovacija</vt:lpstr>
      <vt:lpstr>Oblici finansijskih inovacija</vt:lpstr>
      <vt:lpstr>Oblici finansijskih inovacija</vt:lpstr>
      <vt:lpstr>Monetarni efekti  finansijskih inovacija</vt:lpstr>
      <vt:lpstr>PowerPoint Presentation</vt:lpstr>
      <vt:lpstr>PowerPoint Presentation</vt:lpstr>
      <vt:lpstr>PowerPoint Presentation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Branka</dc:creator>
  <cp:lastModifiedBy>Branka</cp:lastModifiedBy>
  <cp:revision>74</cp:revision>
  <dcterms:created xsi:type="dcterms:W3CDTF">2023-10-31T12:43:17Z</dcterms:created>
  <dcterms:modified xsi:type="dcterms:W3CDTF">2024-11-06T11:11:26Z</dcterms:modified>
</cp:coreProperties>
</file>