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7968936-9DCB-4A64-BC13-259F2B60E947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375E539-CF1E-4D2C-8BF2-9DD67541ED0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085184"/>
            <a:ext cx="6858000" cy="5760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3356992"/>
            <a:ext cx="7105600" cy="1584176"/>
          </a:xfrm>
        </p:spPr>
        <p:txBody>
          <a:bodyPr>
            <a:normAutofit fontScale="90000"/>
          </a:bodyPr>
          <a:lstStyle/>
          <a:p>
            <a:r>
              <a:rPr lang="sr-Cyrl-BA" b="1" dirty="0" smtClean="0">
                <a:solidFill>
                  <a:schemeClr val="tx1"/>
                </a:solidFill>
              </a:rPr>
              <a:t>Модел вредновања капиталне активе </a:t>
            </a:r>
            <a:r>
              <a:rPr lang="sr-Latn-BA" b="1" dirty="0" smtClean="0">
                <a:solidFill>
                  <a:schemeClr val="tx1"/>
                </a:solidFill>
                <a:latin typeface="Calibri" pitchFamily="34" charset="0"/>
              </a:rPr>
              <a:t>(CAPM) </a:t>
            </a:r>
            <a:r>
              <a:rPr lang="sr-Cyrl-BA" b="1" dirty="0" smtClean="0">
                <a:solidFill>
                  <a:schemeClr val="tx1"/>
                </a:solidFill>
              </a:rPr>
              <a:t>и теорија арбитражног вредновања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850106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latin typeface="Calibri" pitchFamily="34" charset="0"/>
              </a:rPr>
              <a:t>2.1. Резултати индексног модела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447800"/>
            <a:ext cx="8075240" cy="4572000"/>
          </a:xfrm>
        </p:spPr>
        <p:txBody>
          <a:bodyPr>
            <a:normAutofit/>
          </a:bodyPr>
          <a:lstStyle/>
          <a:p>
            <a:r>
              <a:rPr lang="sr-Cyrl-BA" dirty="0" smtClean="0"/>
              <a:t>Карактеристична линија ХОВ </a:t>
            </a:r>
            <a:r>
              <a:rPr lang="en-US" dirty="0" smtClean="0">
                <a:latin typeface="Cambria" pitchFamily="18" charset="0"/>
              </a:rPr>
              <a:t>(SCL) </a:t>
            </a:r>
            <a:r>
              <a:rPr lang="sr-Cyrl-BA" dirty="0" smtClean="0">
                <a:latin typeface="Cambria" pitchFamily="18" charset="0"/>
              </a:rPr>
              <a:t>је </a:t>
            </a:r>
            <a:r>
              <a:rPr lang="sr-Cyrl-BA" dirty="0" smtClean="0"/>
              <a:t>графички приказ очекиваних додатних приноса ХОВ изнад безризичне стопе као функција додатног приноса тржишта. </a:t>
            </a:r>
            <a:endParaRPr lang="en-US" dirty="0" smtClean="0"/>
          </a:p>
          <a:p>
            <a:r>
              <a:rPr lang="sr-Cyrl-BA" dirty="0" smtClean="0"/>
              <a:t>Захтијевана стопа приноса на инвестицију са истим нивоом ризика као ризик акција предузећа </a:t>
            </a:r>
            <a:r>
              <a:rPr lang="sr-Latn-BA" dirty="0" smtClean="0"/>
              <a:t>i, </a:t>
            </a:r>
            <a:r>
              <a:rPr lang="sr-Cyrl-BA" dirty="0" smtClean="0"/>
              <a:t>износи:</a:t>
            </a:r>
          </a:p>
          <a:p>
            <a:pPr>
              <a:buNone/>
            </a:pPr>
            <a:r>
              <a:rPr lang="sr-Cyrl-BA" dirty="0" smtClean="0">
                <a:latin typeface="Cambria" pitchFamily="18" charset="0"/>
              </a:rPr>
              <a:t>	Захтијевана стопа приноса = </a:t>
            </a:r>
            <a:r>
              <a:rPr lang="en-US" dirty="0" err="1" smtClean="0">
                <a:latin typeface="Cambria" pitchFamily="18" charset="0"/>
              </a:rPr>
              <a:t>r</a:t>
            </a:r>
            <a:r>
              <a:rPr lang="en-US" baseline="-25000" dirty="0" err="1" smtClean="0">
                <a:latin typeface="Cambria" pitchFamily="18" charset="0"/>
              </a:rPr>
              <a:t>f</a:t>
            </a:r>
            <a:r>
              <a:rPr lang="en-US" dirty="0" smtClean="0">
                <a:latin typeface="Cambria" pitchFamily="18" charset="0"/>
              </a:rPr>
              <a:t>  + β (</a:t>
            </a:r>
            <a:r>
              <a:rPr lang="en-US" dirty="0" err="1" smtClean="0">
                <a:latin typeface="Cambria" pitchFamily="18" charset="0"/>
              </a:rPr>
              <a:t>r</a:t>
            </a:r>
            <a:r>
              <a:rPr lang="en-US" baseline="-25000" dirty="0" err="1" smtClean="0">
                <a:latin typeface="Cambria" pitchFamily="18" charset="0"/>
              </a:rPr>
              <a:t>M</a:t>
            </a:r>
            <a:r>
              <a:rPr lang="en-US" dirty="0" smtClean="0">
                <a:latin typeface="Cambria" pitchFamily="18" charset="0"/>
              </a:rPr>
              <a:t> – </a:t>
            </a:r>
            <a:r>
              <a:rPr lang="en-US" dirty="0" err="1" smtClean="0">
                <a:latin typeface="Cambria" pitchFamily="18" charset="0"/>
              </a:rPr>
              <a:t>r</a:t>
            </a:r>
            <a:r>
              <a:rPr lang="en-US" baseline="-25000" dirty="0" err="1" smtClean="0">
                <a:latin typeface="Cambria" pitchFamily="18" charset="0"/>
              </a:rPr>
              <a:t>f</a:t>
            </a:r>
            <a:r>
              <a:rPr lang="en-US" dirty="0" smtClean="0">
                <a:latin typeface="Cambria" pitchFamily="18" charset="0"/>
              </a:rPr>
              <a:t>)</a:t>
            </a:r>
            <a:endParaRPr lang="sr-Cyrl-BA" dirty="0" smtClean="0">
              <a:latin typeface="Cambria" pitchFamily="18" charset="0"/>
            </a:endParaRPr>
          </a:p>
          <a:p>
            <a:pPr>
              <a:buNone/>
            </a:pPr>
            <a:r>
              <a:rPr lang="sr-Cyrl-BA" dirty="0" smtClean="0">
                <a:latin typeface="Cambria" pitchFamily="18" charset="0"/>
              </a:rPr>
              <a:t> 	=безризична стопа + </a:t>
            </a:r>
            <a:r>
              <a:rPr lang="el-GR" dirty="0" smtClean="0">
                <a:latin typeface="Cambria" pitchFamily="18" charset="0"/>
              </a:rPr>
              <a:t>β</a:t>
            </a:r>
            <a:r>
              <a:rPr lang="sr-Cyrl-BA" dirty="0" smtClean="0">
                <a:latin typeface="Cambria" pitchFamily="18" charset="0"/>
              </a:rPr>
              <a:t> </a:t>
            </a:r>
            <a:r>
              <a:rPr lang="sr-Latn-BA" dirty="0" smtClean="0">
                <a:latin typeface="Cambria" pitchFamily="18" charset="0"/>
              </a:rPr>
              <a:t>x</a:t>
            </a:r>
            <a:r>
              <a:rPr lang="sr-Cyrl-BA" dirty="0" smtClean="0">
                <a:latin typeface="Cambria" pitchFamily="18" charset="0"/>
              </a:rPr>
              <a:t> очекивани додатни принос индекса</a:t>
            </a:r>
          </a:p>
          <a:p>
            <a:endParaRPr lang="en-US" dirty="0" smtClean="0">
              <a:latin typeface="Cambria" pitchFamily="18" charset="0"/>
            </a:endParaRPr>
          </a:p>
          <a:p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latin typeface="Calibri" pitchFamily="34" charset="0"/>
              </a:rPr>
              <a:t>2.3. Предвиђање бете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435280" cy="554461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За утврђивање бете може да се користи један од три начина</a:t>
            </a:r>
            <a:r>
              <a:rPr lang="ru-RU" dirty="0" smtClean="0"/>
              <a:t>: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Историјски </a:t>
            </a:r>
            <a:r>
              <a:rPr lang="ru-RU" dirty="0" smtClean="0"/>
              <a:t>подаци о </a:t>
            </a:r>
            <a:r>
              <a:rPr lang="ru-RU" dirty="0" smtClean="0"/>
              <a:t>цијенама индивидуалних инвестиција</a:t>
            </a:r>
            <a:r>
              <a:rPr lang="sr-Latn-BA" dirty="0" smtClean="0"/>
              <a:t> </a:t>
            </a:r>
            <a:r>
              <a:rPr lang="ru-RU" dirty="0" smtClean="0"/>
              <a:t>. </a:t>
            </a:r>
            <a:r>
              <a:rPr lang="ru-RU" dirty="0" smtClean="0"/>
              <a:t>Бета може да се утврди преко коришћења података великих корпорација које су, у суштини, сервиси процјене: </a:t>
            </a:r>
            <a:r>
              <a:rPr lang="sr-Latn-BA" dirty="0" smtClean="0">
                <a:latin typeface="Cambria" pitchFamily="18" charset="0"/>
              </a:rPr>
              <a:t>Merrill Lynch, Value Line, Standard&amp;Poor's, Morningstar, Bloomberg </a:t>
            </a:r>
            <a:r>
              <a:rPr lang="ru-RU" dirty="0" smtClean="0"/>
              <a:t>и </a:t>
            </a:r>
            <a:r>
              <a:rPr lang="ru-RU" dirty="0" smtClean="0"/>
              <a:t>сл. </a:t>
            </a:r>
            <a:endParaRPr lang="sr-Latn-BA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Основне </a:t>
            </a:r>
            <a:r>
              <a:rPr lang="ru-RU" dirty="0" smtClean="0"/>
              <a:t>карактеристике инвестиције (фундаменталне бете). Израчунавају се путем регресионе </a:t>
            </a:r>
            <a:r>
              <a:rPr lang="ru-RU" dirty="0" smtClean="0"/>
              <a:t>анализе,  узимајући у  обзир пословни и финансијски левериџ.</a:t>
            </a:r>
            <a:endParaRPr lang="sr-Latn-BA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Рачуноводствене </a:t>
            </a:r>
            <a:r>
              <a:rPr lang="ru-RU" dirty="0" smtClean="0"/>
              <a:t>зараде </a:t>
            </a:r>
            <a:r>
              <a:rPr lang="ru-RU" dirty="0" smtClean="0"/>
              <a:t>и подаци као </a:t>
            </a:r>
            <a:r>
              <a:rPr lang="ru-RU" dirty="0" smtClean="0"/>
              <a:t>трећи начин утврђивања бете. Промјене у зарадама на кварталном или годишњем нивоу повезују се с промјенама зарада на тржишту у истом периоду чиме се долази до рачуноводствене бете.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22114"/>
          </a:xfrm>
        </p:spPr>
        <p:txBody>
          <a:bodyPr>
            <a:normAutofit/>
          </a:bodyPr>
          <a:lstStyle/>
          <a:p>
            <a:pPr algn="ctr"/>
            <a:r>
              <a:rPr lang="sr-Cyrl-BA" sz="3600" b="1" dirty="0" smtClean="0"/>
              <a:t>3.</a:t>
            </a:r>
            <a:r>
              <a:rPr lang="sr-Cyrl-BA" sz="3600" b="1" dirty="0" smtClean="0">
                <a:latin typeface="Calibri" pitchFamily="34" charset="0"/>
              </a:rPr>
              <a:t> </a:t>
            </a:r>
            <a:r>
              <a:rPr lang="sr-Latn-BA" sz="3600" b="1" dirty="0" smtClean="0">
                <a:latin typeface="Calibri" pitchFamily="34" charset="0"/>
              </a:rPr>
              <a:t>CAPM </a:t>
            </a:r>
            <a:r>
              <a:rPr lang="sr-Cyrl-BA" sz="3600" b="1" dirty="0" smtClean="0"/>
              <a:t>и мултифакторски модели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424936" cy="5472608"/>
          </a:xfrm>
        </p:spPr>
        <p:txBody>
          <a:bodyPr>
            <a:normAutofit fontScale="92500" lnSpcReduction="20000"/>
          </a:bodyPr>
          <a:lstStyle/>
          <a:p>
            <a:r>
              <a:rPr lang="sr-Cyrl-BA" dirty="0" smtClean="0"/>
              <a:t>Мултифакторски модели су модели приноса на ХОВ који укључују неколико системских фактора који утичу на приносе ХОВ.</a:t>
            </a:r>
          </a:p>
          <a:p>
            <a:endParaRPr lang="sr-Cyrl-BA" dirty="0" smtClean="0"/>
          </a:p>
          <a:p>
            <a:endParaRPr lang="sr-Cyrl-BA" dirty="0" smtClean="0"/>
          </a:p>
          <a:p>
            <a:pPr>
              <a:buNone/>
            </a:pPr>
            <a:r>
              <a:rPr lang="en-US" dirty="0" err="1" smtClean="0"/>
              <a:t>R</a:t>
            </a:r>
            <a:r>
              <a:rPr lang="en-US" baseline="-25000" dirty="0" err="1" smtClean="0"/>
              <a:t>it</a:t>
            </a:r>
            <a:r>
              <a:rPr lang="sr-Latn-BA" baseline="-25000" dirty="0" smtClean="0"/>
              <a:t> </a:t>
            </a:r>
            <a:r>
              <a:rPr lang="sr-Latn-BA" dirty="0" smtClean="0"/>
              <a:t>-</a:t>
            </a:r>
            <a:r>
              <a:rPr lang="sr-Cyrl-BA" dirty="0" smtClean="0"/>
              <a:t> додатна стопа приноса акције </a:t>
            </a:r>
            <a:r>
              <a:rPr lang="sr-Latn-BA" dirty="0" smtClean="0"/>
              <a:t>i </a:t>
            </a:r>
            <a:r>
              <a:rPr lang="sr-Cyrl-BA" dirty="0" smtClean="0"/>
              <a:t>у </a:t>
            </a:r>
            <a:r>
              <a:rPr lang="sr-Cyrl-BA" dirty="0" smtClean="0">
                <a:latin typeface="Cambria" pitchFamily="18" charset="0"/>
              </a:rPr>
              <a:t>периоду </a:t>
            </a:r>
            <a:r>
              <a:rPr lang="sr-Latn-BA" dirty="0" smtClean="0">
                <a:latin typeface="Cambria" pitchFamily="18" charset="0"/>
              </a:rPr>
              <a:t>t;</a:t>
            </a:r>
            <a:endParaRPr lang="sr-Cyrl-BA" dirty="0" smtClean="0">
              <a:latin typeface="Cambria" pitchFamily="18" charset="0"/>
            </a:endParaRPr>
          </a:p>
          <a:p>
            <a:pPr>
              <a:buNone/>
            </a:pPr>
            <a:r>
              <a:rPr lang="en-US" dirty="0" err="1" smtClean="0"/>
              <a:t>α</a:t>
            </a:r>
            <a:r>
              <a:rPr lang="en-US" baseline="-25000" dirty="0" err="1" smtClean="0"/>
              <a:t>i</a:t>
            </a:r>
            <a:r>
              <a:rPr lang="en-US" dirty="0" smtClean="0"/>
              <a:t> </a:t>
            </a:r>
            <a:r>
              <a:rPr lang="sr-Cyrl-BA" dirty="0" smtClean="0"/>
              <a:t>и </a:t>
            </a:r>
            <a:r>
              <a:rPr lang="en-US" dirty="0" err="1" smtClean="0"/>
              <a:t>β</a:t>
            </a:r>
            <a:r>
              <a:rPr lang="en-US" baseline="-25000" dirty="0" err="1" smtClean="0"/>
              <a:t>i</a:t>
            </a:r>
            <a:r>
              <a:rPr lang="en-US" dirty="0" smtClean="0"/>
              <a:t> –</a:t>
            </a:r>
            <a:r>
              <a:rPr lang="sr-Cyrl-BA" dirty="0" smtClean="0"/>
              <a:t> одсјечак и нагиб линије која повезује остварени додатни принос ХОВ </a:t>
            </a:r>
            <a:r>
              <a:rPr lang="sr-Latn-BA" dirty="0" smtClean="0"/>
              <a:t>i</a:t>
            </a:r>
            <a:r>
              <a:rPr lang="sr-Cyrl-BA" dirty="0" smtClean="0"/>
              <a:t> са оствареним додатниом приносом индекса.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R</a:t>
            </a:r>
            <a:r>
              <a:rPr lang="en-US" baseline="-25000" dirty="0" err="1" smtClean="0"/>
              <a:t>Mt</a:t>
            </a:r>
            <a:r>
              <a:rPr lang="sr-Cyrl-BA" dirty="0" smtClean="0"/>
              <a:t> – додатни принос на тржишни индекс;</a:t>
            </a:r>
          </a:p>
          <a:p>
            <a:pPr>
              <a:buNone/>
            </a:pPr>
            <a:r>
              <a:rPr lang="en-US" dirty="0" err="1" smtClean="0"/>
              <a:t>β</a:t>
            </a:r>
            <a:r>
              <a:rPr lang="en-US" baseline="-25000" dirty="0" err="1" smtClean="0"/>
              <a:t>iTB</a:t>
            </a:r>
            <a:r>
              <a:rPr lang="en-US" dirty="0" smtClean="0"/>
              <a:t> –</a:t>
            </a:r>
            <a:r>
              <a:rPr lang="sr-Latn-BA" dirty="0" smtClean="0"/>
              <a:t> </a:t>
            </a:r>
            <a:r>
              <a:rPr lang="sr-Cyrl-BA" dirty="0" smtClean="0"/>
              <a:t>осјетљивост додатног приноса акције на додатни принос портфолија трезорских обвезница,</a:t>
            </a:r>
          </a:p>
          <a:p>
            <a:pPr>
              <a:buNone/>
            </a:pPr>
            <a:r>
              <a:rPr lang="en-US" dirty="0" err="1" smtClean="0"/>
              <a:t>R</a:t>
            </a:r>
            <a:r>
              <a:rPr lang="en-US" baseline="-25000" dirty="0" err="1" smtClean="0"/>
              <a:t>TBt</a:t>
            </a:r>
            <a:r>
              <a:rPr lang="sr-Cyrl-BA" dirty="0" smtClean="0"/>
              <a:t>  - додатни принос портфолијантрезорских обвезница у мјесецу </a:t>
            </a:r>
            <a:r>
              <a:rPr lang="sr-Latn-BA" dirty="0" smtClean="0">
                <a:latin typeface="Cambria" pitchFamily="18" charset="0"/>
              </a:rPr>
              <a:t>t</a:t>
            </a:r>
            <a:r>
              <a:rPr lang="sr-Latn-BA" dirty="0" smtClean="0">
                <a:latin typeface="Cambria" pitchFamily="18" charset="0"/>
              </a:rPr>
              <a:t>;</a:t>
            </a:r>
            <a:endParaRPr lang="sr-Cyrl-BA" dirty="0" smtClean="0">
              <a:latin typeface="Cambria" pitchFamily="18" charset="0"/>
            </a:endParaRPr>
          </a:p>
          <a:p>
            <a:pPr>
              <a:buNone/>
            </a:pPr>
            <a:r>
              <a:rPr lang="en-US" dirty="0" err="1" smtClean="0"/>
              <a:t>e</a:t>
            </a:r>
            <a:r>
              <a:rPr lang="en-US" baseline="-25000" dirty="0" err="1" smtClean="0"/>
              <a:t>it</a:t>
            </a:r>
            <a:r>
              <a:rPr lang="en-US" dirty="0" smtClean="0"/>
              <a:t> –</a:t>
            </a:r>
            <a:r>
              <a:rPr lang="sr-Cyrl-BA" dirty="0" smtClean="0"/>
              <a:t> специфични ризик предузећа током периода инвестирања.</a:t>
            </a:r>
            <a:endParaRPr lang="en-US" dirty="0" smtClean="0"/>
          </a:p>
          <a:p>
            <a:endParaRPr lang="sr-Cyrl-BA" dirty="0" smtClean="0"/>
          </a:p>
          <a:p>
            <a:endParaRPr lang="sr-Cyrl-BA" dirty="0" smtClean="0"/>
          </a:p>
          <a:p>
            <a:endParaRPr lang="en-US" dirty="0" smtClean="0"/>
          </a:p>
          <a:p>
            <a:endParaRPr lang="en-US" dirty="0" smtClean="0">
              <a:latin typeface="Cambria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132856"/>
            <a:ext cx="3456384" cy="792088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3.1. </a:t>
            </a:r>
            <a:r>
              <a:rPr lang="sr-Latn-BA" sz="3200" b="1" dirty="0" smtClean="0"/>
              <a:t>Fama-French</a:t>
            </a:r>
            <a:r>
              <a:rPr lang="sr-Cyrl-BA" sz="3200" b="1" dirty="0" smtClean="0"/>
              <a:t> трофакторски модел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340768"/>
            <a:ext cx="8147248" cy="4679032"/>
          </a:xfrm>
        </p:spPr>
        <p:txBody>
          <a:bodyPr>
            <a:normAutofit lnSpcReduction="10000"/>
          </a:bodyPr>
          <a:lstStyle/>
          <a:p>
            <a:r>
              <a:rPr lang="sr-Latn-BA" dirty="0" smtClean="0">
                <a:latin typeface="Cambria" pitchFamily="18" charset="0"/>
              </a:rPr>
              <a:t>Fama-French </a:t>
            </a:r>
            <a:r>
              <a:rPr lang="ru-RU" dirty="0" smtClean="0">
                <a:latin typeface="Cambria" pitchFamily="18" charset="0"/>
              </a:rPr>
              <a:t>трофакторски </a:t>
            </a:r>
            <a:r>
              <a:rPr lang="ru-RU" dirty="0" smtClean="0">
                <a:latin typeface="Cambria" pitchFamily="18" charset="0"/>
              </a:rPr>
              <a:t>модел је мултипли модел линеарне регресије који су развили </a:t>
            </a:r>
            <a:r>
              <a:rPr lang="sr-Latn-BA" dirty="0" smtClean="0">
                <a:latin typeface="Cambria" pitchFamily="18" charset="0"/>
              </a:rPr>
              <a:t>Fama</a:t>
            </a:r>
            <a:r>
              <a:rPr lang="ru-RU" dirty="0" smtClean="0">
                <a:latin typeface="Cambria" pitchFamily="18" charset="0"/>
              </a:rPr>
              <a:t> и </a:t>
            </a:r>
            <a:r>
              <a:rPr lang="sr-Latn-BA" dirty="0" smtClean="0">
                <a:latin typeface="Cambria" pitchFamily="18" charset="0"/>
              </a:rPr>
              <a:t>French</a:t>
            </a:r>
            <a:r>
              <a:rPr lang="ru-RU" dirty="0" smtClean="0">
                <a:latin typeface="Cambria" pitchFamily="18" charset="0"/>
              </a:rPr>
              <a:t> (</a:t>
            </a:r>
            <a:r>
              <a:rPr lang="sr-Latn-BA" dirty="0" smtClean="0">
                <a:latin typeface="Cambria" pitchFamily="18" charset="0"/>
              </a:rPr>
              <a:t>1992</a:t>
            </a:r>
            <a:r>
              <a:rPr lang="sr-Cyrl-BA" dirty="0" smtClean="0">
                <a:latin typeface="Cambria" pitchFamily="18" charset="0"/>
              </a:rPr>
              <a:t>).</a:t>
            </a:r>
            <a:r>
              <a:rPr lang="sr-Latn-BA" dirty="0" smtClean="0">
                <a:latin typeface="Cambria" pitchFamily="18" charset="0"/>
              </a:rPr>
              <a:t>  </a:t>
            </a:r>
            <a:endParaRPr lang="sr-Cyrl-BA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За </a:t>
            </a:r>
            <a:r>
              <a:rPr lang="ru-RU" dirty="0" smtClean="0">
                <a:latin typeface="Cambria" pitchFamily="18" charset="0"/>
              </a:rPr>
              <a:t>свако предузеће изводи се регресија на основу временских серија, а зависна варијабла је мјесечни </a:t>
            </a:r>
            <a:r>
              <a:rPr lang="ru-RU" dirty="0" smtClean="0">
                <a:latin typeface="Cambria" pitchFamily="18" charset="0"/>
              </a:rPr>
              <a:t>вишак поврата </a:t>
            </a:r>
            <a:r>
              <a:rPr lang="ru-RU" dirty="0" smtClean="0">
                <a:latin typeface="Cambria" pitchFamily="18" charset="0"/>
              </a:rPr>
              <a:t>преко поврата трезорског </a:t>
            </a:r>
            <a:r>
              <a:rPr lang="ru-RU" dirty="0" smtClean="0">
                <a:latin typeface="Cambria" pitchFamily="18" charset="0"/>
              </a:rPr>
              <a:t>записа.</a:t>
            </a:r>
          </a:p>
          <a:p>
            <a:r>
              <a:rPr lang="sr-Latn-BA" dirty="0" smtClean="0">
                <a:latin typeface="Cambria" pitchFamily="18" charset="0"/>
              </a:rPr>
              <a:t>Ovo </a:t>
            </a:r>
            <a:r>
              <a:rPr lang="sr-Cyrl-BA" dirty="0" smtClean="0">
                <a:latin typeface="Cambria" pitchFamily="18" charset="0"/>
              </a:rPr>
              <a:t>није </a:t>
            </a:r>
            <a:r>
              <a:rPr lang="sr-Cyrl-BA" dirty="0" smtClean="0">
                <a:latin typeface="Cambria" pitchFamily="18" charset="0"/>
              </a:rPr>
              <a:t>теоријски заснован већ емпиријски </a:t>
            </a:r>
            <a:r>
              <a:rPr lang="sr-Cyrl-BA" dirty="0" smtClean="0">
                <a:latin typeface="Cambria" pitchFamily="18" charset="0"/>
              </a:rPr>
              <a:t>изведен</a:t>
            </a:r>
            <a:r>
              <a:rPr lang="sr-Latn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модел. </a:t>
            </a:r>
          </a:p>
          <a:p>
            <a:r>
              <a:rPr lang="sr-Cyrl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Покушава да побољша једнофакторски </a:t>
            </a:r>
            <a:r>
              <a:rPr lang="sr-Latn-BA" dirty="0" smtClean="0">
                <a:latin typeface="Cambria" pitchFamily="18" charset="0"/>
              </a:rPr>
              <a:t>CAPM </a:t>
            </a:r>
            <a:r>
              <a:rPr lang="sr-Cyrl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укључивањем додатних тржишних варијабли у циљу бољег објашњења очекиваних поврата предузећа.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61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562074"/>
          </a:xfrm>
        </p:spPr>
        <p:txBody>
          <a:bodyPr>
            <a:noAutofit/>
          </a:bodyPr>
          <a:lstStyle/>
          <a:p>
            <a:r>
              <a:rPr lang="sr-Cyrl-BA" sz="3200" b="1" dirty="0" smtClean="0">
                <a:latin typeface="Cambria" pitchFamily="18" charset="0"/>
              </a:rPr>
              <a:t>3.1. </a:t>
            </a:r>
            <a:r>
              <a:rPr lang="sr-Latn-BA" sz="3200" b="1" dirty="0" smtClean="0">
                <a:latin typeface="Cambria" pitchFamily="18" charset="0"/>
              </a:rPr>
              <a:t>Fama-French</a:t>
            </a:r>
            <a:r>
              <a:rPr lang="sr-Cyrl-BA" sz="3200" b="1" dirty="0" smtClean="0">
                <a:latin typeface="Cambria" pitchFamily="18" charset="0"/>
              </a:rPr>
              <a:t> трофакторски модел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447800"/>
            <a:ext cx="8435280" cy="52215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BA" dirty="0" smtClean="0">
                <a:latin typeface="Cambria" pitchFamily="18" charset="0"/>
              </a:rPr>
              <a:t>k</a:t>
            </a:r>
            <a:r>
              <a:rPr lang="sr-Latn-BA" baseline="-25000" dirty="0" smtClean="0">
                <a:latin typeface="Cambria" pitchFamily="18" charset="0"/>
              </a:rPr>
              <a:t>i </a:t>
            </a:r>
            <a:r>
              <a:rPr lang="sr-Latn-BA" dirty="0" smtClean="0">
                <a:latin typeface="Cambria" pitchFamily="18" charset="0"/>
              </a:rPr>
              <a:t>–</a:t>
            </a:r>
            <a:r>
              <a:rPr lang="sr-Cyrl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трошак акцијског капитала </a:t>
            </a:r>
            <a:r>
              <a:rPr lang="sr-Cyrl-BA" dirty="0" smtClean="0">
                <a:latin typeface="Cambria" pitchFamily="18" charset="0"/>
              </a:rPr>
              <a:t>предузећа;</a:t>
            </a:r>
          </a:p>
          <a:p>
            <a:pPr>
              <a:buNone/>
            </a:pPr>
            <a:r>
              <a:rPr lang="sr-Latn-BA" dirty="0" smtClean="0">
                <a:latin typeface="Cambria" pitchFamily="18" charset="0"/>
              </a:rPr>
              <a:t>r</a:t>
            </a:r>
            <a:r>
              <a:rPr lang="sr-Latn-BA" baseline="-25000" dirty="0" smtClean="0">
                <a:latin typeface="Cambria" pitchFamily="18" charset="0"/>
              </a:rPr>
              <a:t>f</a:t>
            </a:r>
            <a:r>
              <a:rPr lang="sr-Latn-BA" dirty="0" smtClean="0">
                <a:latin typeface="Cambria" pitchFamily="18" charset="0"/>
              </a:rPr>
              <a:t> –</a:t>
            </a:r>
            <a:r>
              <a:rPr lang="sr-Cyrl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безризична стопа</a:t>
            </a:r>
            <a:r>
              <a:rPr lang="sr-Cyrl-BA" dirty="0" smtClean="0">
                <a:latin typeface="Cambria" pitchFamily="18" charset="0"/>
              </a:rPr>
              <a:t>,</a:t>
            </a:r>
            <a:r>
              <a:rPr lang="sr-Latn-BA" dirty="0" smtClean="0">
                <a:latin typeface="Cambria" pitchFamily="18" charset="0"/>
              </a:rPr>
              <a:t> b</a:t>
            </a:r>
            <a:r>
              <a:rPr lang="sr-Latn-BA" baseline="-25000" dirty="0" smtClean="0">
                <a:latin typeface="Cambria" pitchFamily="18" charset="0"/>
              </a:rPr>
              <a:t>i</a:t>
            </a:r>
            <a:r>
              <a:rPr lang="sr-Latn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– </a:t>
            </a:r>
            <a:r>
              <a:rPr lang="sr-Cyrl-BA" dirty="0" smtClean="0">
                <a:latin typeface="Cambria" pitchFamily="18" charset="0"/>
              </a:rPr>
              <a:t>тржишни коефицијент, </a:t>
            </a:r>
            <a:endParaRPr lang="sr-Latn-BA" dirty="0" smtClean="0">
              <a:latin typeface="Cambria" pitchFamily="18" charset="0"/>
            </a:endParaRPr>
          </a:p>
          <a:p>
            <a:pPr>
              <a:buNone/>
            </a:pPr>
            <a:r>
              <a:rPr lang="sr-Latn-BA" dirty="0" smtClean="0">
                <a:latin typeface="Cambria" pitchFamily="18" charset="0"/>
              </a:rPr>
              <a:t>ERP</a:t>
            </a:r>
            <a:r>
              <a:rPr lang="sr-Cyrl-BA" dirty="0" smtClean="0">
                <a:latin typeface="Cambria" pitchFamily="18" charset="0"/>
              </a:rPr>
              <a:t> </a:t>
            </a:r>
            <a:r>
              <a:rPr lang="sr-Latn-BA" dirty="0" smtClean="0">
                <a:latin typeface="Cambria" pitchFamily="18" charset="0"/>
              </a:rPr>
              <a:t>-  </a:t>
            </a:r>
            <a:r>
              <a:rPr lang="sr-Cyrl-BA" dirty="0" smtClean="0">
                <a:latin typeface="Cambria" pitchFamily="18" charset="0"/>
              </a:rPr>
              <a:t>очекивана </a:t>
            </a:r>
            <a:r>
              <a:rPr lang="sr-Cyrl-BA" dirty="0" smtClean="0">
                <a:latin typeface="Cambria" pitchFamily="18" charset="0"/>
              </a:rPr>
              <a:t>тржишна премија ризика</a:t>
            </a:r>
            <a:r>
              <a:rPr lang="sr-Cyrl-BA" dirty="0" smtClean="0">
                <a:latin typeface="Cambria" pitchFamily="18" charset="0"/>
              </a:rPr>
              <a:t>,</a:t>
            </a:r>
            <a:r>
              <a:rPr lang="sr-Latn-BA" dirty="0" smtClean="0">
                <a:latin typeface="Cambria" pitchFamily="18" charset="0"/>
              </a:rPr>
              <a:t> </a:t>
            </a:r>
            <a:endParaRPr lang="sr-Latn-BA" dirty="0" smtClean="0">
              <a:latin typeface="Cambria" pitchFamily="18" charset="0"/>
            </a:endParaRPr>
          </a:p>
          <a:p>
            <a:pPr>
              <a:buNone/>
            </a:pPr>
            <a:r>
              <a:rPr lang="sr-Latn-BA" dirty="0" smtClean="0">
                <a:latin typeface="Cambria" pitchFamily="18" charset="0"/>
              </a:rPr>
              <a:t>s</a:t>
            </a:r>
            <a:r>
              <a:rPr lang="sr-Latn-BA" baseline="-25000" dirty="0" smtClean="0">
                <a:latin typeface="Cambria" pitchFamily="18" charset="0"/>
              </a:rPr>
              <a:t>i</a:t>
            </a:r>
            <a:r>
              <a:rPr lang="sr-Latn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–</a:t>
            </a:r>
            <a:r>
              <a:rPr lang="sr-Cyrl-BA" dirty="0" smtClean="0">
                <a:latin typeface="Cambria" pitchFamily="18" charset="0"/>
              </a:rPr>
              <a:t>'мали минус велики' коефицијент, </a:t>
            </a:r>
            <a:endParaRPr lang="sr-Latn-BA" dirty="0" smtClean="0">
              <a:latin typeface="Cambria" pitchFamily="18" charset="0"/>
            </a:endParaRPr>
          </a:p>
          <a:p>
            <a:pPr>
              <a:buNone/>
            </a:pPr>
            <a:r>
              <a:rPr lang="sr-Latn-BA" dirty="0" smtClean="0">
                <a:latin typeface="Cambria" pitchFamily="18" charset="0"/>
              </a:rPr>
              <a:t>SMBP – </a:t>
            </a:r>
            <a:r>
              <a:rPr lang="sr-Cyrl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– очекивана премија за ризик 'мали минус велики', процијењена као разлика историјских годишњих просјечних поврата на портфолија малих и портфолија великих акција, </a:t>
            </a:r>
            <a:endParaRPr lang="sr-Latn-BA" dirty="0" smtClean="0">
              <a:latin typeface="Cambria" pitchFamily="18" charset="0"/>
            </a:endParaRPr>
          </a:p>
          <a:p>
            <a:pPr>
              <a:buNone/>
            </a:pPr>
            <a:r>
              <a:rPr lang="sr-Latn-BA" dirty="0" smtClean="0">
                <a:latin typeface="Cambria" pitchFamily="18" charset="0"/>
              </a:rPr>
              <a:t>h</a:t>
            </a:r>
            <a:r>
              <a:rPr lang="sr-Latn-BA" baseline="-25000" dirty="0" smtClean="0">
                <a:latin typeface="Cambria" pitchFamily="18" charset="0"/>
              </a:rPr>
              <a:t>i </a:t>
            </a:r>
            <a:r>
              <a:rPr lang="sr-Latn-BA" dirty="0" smtClean="0">
                <a:latin typeface="Cambria" pitchFamily="18" charset="0"/>
              </a:rPr>
              <a:t>-</a:t>
            </a:r>
            <a:r>
              <a:rPr lang="sr-Cyrl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'високи минус ниски' коефицијент, </a:t>
            </a:r>
            <a:endParaRPr lang="sr-Latn-BA" dirty="0" smtClean="0">
              <a:latin typeface="Cambria" pitchFamily="18" charset="0"/>
            </a:endParaRPr>
          </a:p>
          <a:p>
            <a:pPr>
              <a:buNone/>
            </a:pPr>
            <a:r>
              <a:rPr lang="sr-Latn-BA" dirty="0" smtClean="0">
                <a:latin typeface="Cambria" pitchFamily="18" charset="0"/>
              </a:rPr>
              <a:t>HMLP</a:t>
            </a:r>
            <a:r>
              <a:rPr lang="sr-Cyrl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– очекивана премија за ризик 'високи минус ниски' процијењена као разлика између историјских просјечних годишњих поврата на портфолија високих Б/М  рација и портфолија ниских Б/М рација. </a:t>
            </a:r>
            <a:endParaRPr lang="sr-Latn-BA" dirty="0" smtClean="0">
              <a:latin typeface="Cambria" pitchFamily="18" charset="0"/>
            </a:endParaRPr>
          </a:p>
          <a:p>
            <a:pPr>
              <a:buNone/>
            </a:pPr>
            <a:r>
              <a:rPr lang="sr-Latn-BA" dirty="0" smtClean="0">
                <a:latin typeface="Cambria" pitchFamily="18" charset="0"/>
              </a:rPr>
              <a:t>	</a:t>
            </a:r>
            <a:r>
              <a:rPr lang="sr-Cyrl-BA" dirty="0" smtClean="0">
                <a:latin typeface="Cambria" pitchFamily="18" charset="0"/>
              </a:rPr>
              <a:t>Независне </a:t>
            </a:r>
            <a:r>
              <a:rPr lang="sr-Cyrl-BA" dirty="0" smtClean="0">
                <a:latin typeface="Cambria" pitchFamily="18" charset="0"/>
              </a:rPr>
              <a:t>варијабле су мјесечни вишак приноса изнад приноса трезорског записа, </a:t>
            </a:r>
            <a:r>
              <a:rPr lang="sr-Latn-BA" dirty="0" smtClean="0"/>
              <a:t>SMB </a:t>
            </a:r>
            <a:r>
              <a:rPr lang="sr-Cyrl-BA" dirty="0" smtClean="0">
                <a:latin typeface="Cambria" pitchFamily="18" charset="0"/>
              </a:rPr>
              <a:t>  </a:t>
            </a:r>
            <a:r>
              <a:rPr lang="sr-Cyrl-BA" dirty="0" smtClean="0">
                <a:latin typeface="Cambria" pitchFamily="18" charset="0"/>
              </a:rPr>
              <a:t>као разлика мјесечног поврата на акције малих и акције великих предузећа, те </a:t>
            </a:r>
            <a:r>
              <a:rPr lang="sr-Latn-BA" dirty="0" smtClean="0">
                <a:latin typeface="Cambria" pitchFamily="18" charset="0"/>
              </a:rPr>
              <a:t>HML</a:t>
            </a:r>
            <a:r>
              <a:rPr lang="sr-Cyrl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као разлика мјесечних поврата на акције високих </a:t>
            </a:r>
            <a:r>
              <a:rPr lang="sr-Latn-BA" dirty="0" smtClean="0">
                <a:latin typeface="Cambria" pitchFamily="18" charset="0"/>
              </a:rPr>
              <a:t>B</a:t>
            </a:r>
            <a:r>
              <a:rPr lang="sr-Cyrl-BA" dirty="0" smtClean="0">
                <a:latin typeface="Cambria" pitchFamily="18" charset="0"/>
              </a:rPr>
              <a:t>/М </a:t>
            </a:r>
            <a:r>
              <a:rPr lang="sr-Cyrl-BA" dirty="0" smtClean="0">
                <a:latin typeface="Cambria" pitchFamily="18" charset="0"/>
              </a:rPr>
              <a:t>и акције ниских </a:t>
            </a:r>
            <a:r>
              <a:rPr lang="sr-Latn-BA" dirty="0" smtClean="0">
                <a:latin typeface="Cambria" pitchFamily="18" charset="0"/>
              </a:rPr>
              <a:t>B</a:t>
            </a:r>
            <a:r>
              <a:rPr lang="sr-Cyrl-BA" dirty="0" smtClean="0">
                <a:latin typeface="Cambria" pitchFamily="18" charset="0"/>
              </a:rPr>
              <a:t>/М </a:t>
            </a:r>
            <a:r>
              <a:rPr lang="sr-Cyrl-BA" dirty="0" smtClean="0">
                <a:latin typeface="Cambria" pitchFamily="18" charset="0"/>
              </a:rPr>
              <a:t>рација.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980728"/>
            <a:ext cx="5704900" cy="3059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/>
          </a:bodyPr>
          <a:lstStyle/>
          <a:p>
            <a:pPr algn="ctr"/>
            <a:r>
              <a:rPr lang="sr-Latn-BA" sz="3200" b="1" dirty="0" smtClean="0">
                <a:latin typeface="Calibri" pitchFamily="34" charset="0"/>
              </a:rPr>
              <a:t>4. </a:t>
            </a:r>
            <a:r>
              <a:rPr lang="sr-Cyrl-BA" sz="3200" b="1" dirty="0" smtClean="0">
                <a:latin typeface="Calibri" pitchFamily="34" charset="0"/>
              </a:rPr>
              <a:t>Факторски модели и теорија арбитражног вредновања: </a:t>
            </a:r>
            <a:r>
              <a:rPr lang="sr-Latn-BA" sz="3200" b="1" dirty="0" smtClean="0">
                <a:latin typeface="Calibri" pitchFamily="34" charset="0"/>
              </a:rPr>
              <a:t>CAPM </a:t>
            </a:r>
            <a:r>
              <a:rPr lang="sr-Cyrl-BA" sz="3200" b="1" dirty="0" smtClean="0">
                <a:latin typeface="Calibri" pitchFamily="34" charset="0"/>
              </a:rPr>
              <a:t>и </a:t>
            </a:r>
            <a:r>
              <a:rPr lang="sr-Latn-BA" sz="3200" b="1" dirty="0" smtClean="0">
                <a:latin typeface="Calibri" pitchFamily="34" charset="0"/>
              </a:rPr>
              <a:t>APT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4933528"/>
          </a:xfrm>
        </p:spPr>
        <p:txBody>
          <a:bodyPr>
            <a:normAutofit lnSpcReduction="10000"/>
          </a:bodyPr>
          <a:lstStyle/>
          <a:p>
            <a:r>
              <a:rPr lang="sr-Latn-BA" dirty="0" smtClean="0">
                <a:latin typeface="Cambria" pitchFamily="18" charset="0"/>
              </a:rPr>
              <a:t>CAPM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представља једнофакторски модел који укључује само један фактор ризика (систематски ризик у односу на тржишне мјере), док је </a:t>
            </a:r>
            <a:r>
              <a:rPr lang="ru-RU" dirty="0" smtClean="0">
                <a:latin typeface="Cambria" pitchFamily="18" charset="0"/>
              </a:rPr>
              <a:t>А</a:t>
            </a:r>
            <a:r>
              <a:rPr lang="sr-Latn-BA" dirty="0" smtClean="0">
                <a:latin typeface="Cambria" pitchFamily="18" charset="0"/>
              </a:rPr>
              <a:t>PT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мултифакторски продужетак </a:t>
            </a:r>
            <a:r>
              <a:rPr lang="sr-Latn-BA" dirty="0" smtClean="0">
                <a:latin typeface="Cambria" pitchFamily="18" charset="0"/>
              </a:rPr>
              <a:t>CAPM</a:t>
            </a:r>
            <a:r>
              <a:rPr lang="ru-RU" dirty="0" smtClean="0">
                <a:latin typeface="Cambria" pitchFamily="18" charset="0"/>
              </a:rPr>
              <a:t>-а </a:t>
            </a:r>
            <a:r>
              <a:rPr lang="ru-RU" dirty="0" smtClean="0">
                <a:latin typeface="Cambria" pitchFamily="18" charset="0"/>
              </a:rPr>
              <a:t>који уважава више фактора ризика, при чему је систематски ризик један од њих. </a:t>
            </a:r>
            <a:endParaRPr lang="sr-Latn-BA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А</a:t>
            </a:r>
            <a:r>
              <a:rPr lang="sr-Latn-BA" dirty="0" smtClean="0">
                <a:latin typeface="Cambria" pitchFamily="18" charset="0"/>
              </a:rPr>
              <a:t>PT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модел теоријски се заснива на теорији арбитражне цијене </a:t>
            </a:r>
            <a:r>
              <a:rPr lang="ru-RU" dirty="0" smtClean="0">
                <a:latin typeface="Cambria" pitchFamily="18" charset="0"/>
              </a:rPr>
              <a:t>(енг.</a:t>
            </a:r>
            <a:r>
              <a:rPr lang="sr-Latn-BA" dirty="0" smtClean="0">
                <a:latin typeface="Cambria" pitchFamily="18" charset="0"/>
              </a:rPr>
              <a:t> </a:t>
            </a:r>
            <a:r>
              <a:rPr lang="sr-Latn-BA" dirty="0" smtClean="0">
                <a:latin typeface="Cambria" pitchFamily="18" charset="0"/>
              </a:rPr>
              <a:t>Arbitrage </a:t>
            </a:r>
            <a:r>
              <a:rPr lang="sr-Latn-BA" dirty="0" smtClean="0">
                <a:latin typeface="Cambria" pitchFamily="18" charset="0"/>
              </a:rPr>
              <a:t>Pricing </a:t>
            </a:r>
            <a:r>
              <a:rPr lang="sr-Latn-BA" dirty="0" smtClean="0">
                <a:latin typeface="Cambria" pitchFamily="18" charset="0"/>
              </a:rPr>
              <a:t>Theory, Ross,</a:t>
            </a:r>
            <a:r>
              <a:rPr lang="ru-RU" dirty="0" smtClean="0">
                <a:latin typeface="Cambria" pitchFamily="18" charset="0"/>
              </a:rPr>
              <a:t>1976</a:t>
            </a:r>
            <a:r>
              <a:rPr lang="ru-RU" dirty="0" smtClean="0">
                <a:latin typeface="Cambria" pitchFamily="18" charset="0"/>
              </a:rPr>
              <a:t>), а сам модел је почео да се употребљава крајем 80-тих година XX вијека када је развој технологије омогућио већу доступност података и примјену теорије у процјени очекиваних стопа поврата. 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/>
          <a:lstStyle/>
          <a:p>
            <a:r>
              <a:rPr lang="sr-Latn-BA" b="1" dirty="0" smtClean="0">
                <a:latin typeface="Calibri" pitchFamily="34" charset="0"/>
              </a:rPr>
              <a:t>CAPM </a:t>
            </a:r>
            <a:r>
              <a:rPr lang="sr-Cyrl-BA" b="1" dirty="0" smtClean="0">
                <a:latin typeface="Calibri" pitchFamily="34" charset="0"/>
              </a:rPr>
              <a:t>и </a:t>
            </a:r>
            <a:r>
              <a:rPr lang="sr-Latn-BA" b="1" dirty="0" smtClean="0">
                <a:latin typeface="Calibri" pitchFamily="34" charset="0"/>
              </a:rPr>
              <a:t>APT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447800"/>
            <a:ext cx="8075240" cy="4789512"/>
          </a:xfrm>
        </p:spPr>
        <p:txBody>
          <a:bodyPr>
            <a:normAutofit lnSpcReduction="10000"/>
          </a:bodyPr>
          <a:lstStyle/>
          <a:p>
            <a:r>
              <a:rPr lang="sr-Latn-BA" dirty="0" smtClean="0">
                <a:latin typeface="Cambria" pitchFamily="18" charset="0"/>
              </a:rPr>
              <a:t>CAPM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и </a:t>
            </a:r>
            <a:r>
              <a:rPr lang="ru-RU" dirty="0" smtClean="0">
                <a:latin typeface="Cambria" pitchFamily="18" charset="0"/>
              </a:rPr>
              <a:t>А</a:t>
            </a:r>
            <a:r>
              <a:rPr lang="sr-Latn-BA" dirty="0" smtClean="0">
                <a:latin typeface="Cambria" pitchFamily="18" charset="0"/>
              </a:rPr>
              <a:t>PT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нису међусобно искључиви нити се може тврдити да један или други има шири обухват: бета у </a:t>
            </a:r>
            <a:r>
              <a:rPr lang="sr-Latn-BA" dirty="0" smtClean="0">
                <a:latin typeface="Cambria" pitchFamily="18" charset="0"/>
              </a:rPr>
              <a:t>CAPM</a:t>
            </a:r>
            <a:r>
              <a:rPr lang="ru-RU" dirty="0" smtClean="0">
                <a:latin typeface="Cambria" pitchFamily="18" charset="0"/>
              </a:rPr>
              <a:t>-у </a:t>
            </a:r>
            <a:r>
              <a:rPr lang="ru-RU" dirty="0" smtClean="0">
                <a:latin typeface="Cambria" pitchFamily="18" charset="0"/>
              </a:rPr>
              <a:t>рефлектује информације које су укључене у више појединачних фактора у </a:t>
            </a:r>
            <a:r>
              <a:rPr lang="ru-RU" dirty="0" smtClean="0">
                <a:latin typeface="Cambria" pitchFamily="18" charset="0"/>
              </a:rPr>
              <a:t>А</a:t>
            </a:r>
            <a:r>
              <a:rPr lang="sr-Latn-BA" dirty="0" smtClean="0">
                <a:latin typeface="Cambria" pitchFamily="18" charset="0"/>
              </a:rPr>
              <a:t>PT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моделу. </a:t>
            </a:r>
            <a:endParaRPr lang="sr-Latn-BA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Ови </a:t>
            </a:r>
            <a:r>
              <a:rPr lang="ru-RU" dirty="0" smtClean="0">
                <a:latin typeface="Cambria" pitchFamily="18" charset="0"/>
              </a:rPr>
              <a:t>ризици проистичу из неантиципираних промјена економских варијабли: повјерења инвеститора, каматних стопа, инфлације, реалног пословног циклуса и тржишног индекса </a:t>
            </a:r>
            <a:endParaRPr lang="sr-Latn-BA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Потребна </a:t>
            </a:r>
            <a:r>
              <a:rPr lang="ru-RU" dirty="0" smtClean="0">
                <a:latin typeface="Cambria" pitchFamily="18" charset="0"/>
              </a:rPr>
              <a:t>стопа поврата на инвестицију у </a:t>
            </a:r>
            <a:r>
              <a:rPr lang="ru-RU" dirty="0" smtClean="0">
                <a:latin typeface="Cambria" pitchFamily="18" charset="0"/>
              </a:rPr>
              <a:t>А</a:t>
            </a:r>
            <a:r>
              <a:rPr lang="sr-Latn-BA" dirty="0" smtClean="0">
                <a:latin typeface="Cambria" pitchFamily="18" charset="0"/>
              </a:rPr>
              <a:t>P</a:t>
            </a:r>
            <a:r>
              <a:rPr lang="ru-RU" dirty="0" smtClean="0">
                <a:latin typeface="Cambria" pitchFamily="18" charset="0"/>
              </a:rPr>
              <a:t>Т </a:t>
            </a:r>
            <a:r>
              <a:rPr lang="ru-RU" dirty="0" smtClean="0">
                <a:latin typeface="Cambria" pitchFamily="18" charset="0"/>
              </a:rPr>
              <a:t>моделу варира у зависности од осјетљивости инвестиције на сваки фактор </a:t>
            </a:r>
            <a:r>
              <a:rPr lang="ru-RU" dirty="0" smtClean="0">
                <a:latin typeface="Cambria" pitchFamily="18" charset="0"/>
              </a:rPr>
              <a:t>ризик</a:t>
            </a:r>
            <a:r>
              <a:rPr lang="sr-Latn-BA" dirty="0" smtClean="0">
                <a:latin typeface="Cambria" pitchFamily="18" charset="0"/>
              </a:rPr>
              <a:t>.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latin typeface="Calibri" pitchFamily="34" charset="0"/>
              </a:rPr>
              <a:t>4.1. </a:t>
            </a:r>
            <a:r>
              <a:rPr lang="sr-Latn-BA" sz="3200" b="1" dirty="0" smtClean="0">
                <a:latin typeface="Calibri" pitchFamily="34" charset="0"/>
              </a:rPr>
              <a:t>APT </a:t>
            </a:r>
            <a:r>
              <a:rPr lang="sr-Cyrl-BA" sz="3200" b="1" dirty="0" smtClean="0">
                <a:latin typeface="Calibri" pitchFamily="34" charset="0"/>
              </a:rPr>
              <a:t>модел</a:t>
            </a:r>
            <a:r>
              <a:rPr lang="sr-Latn-BA" sz="3200" b="1" dirty="0" smtClean="0">
                <a:latin typeface="Calibri" pitchFamily="34" charset="0"/>
              </a:rPr>
              <a:t> 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196752"/>
            <a:ext cx="8147248" cy="4823048"/>
          </a:xfrm>
        </p:spPr>
        <p:txBody>
          <a:bodyPr/>
          <a:lstStyle/>
          <a:p>
            <a:endParaRPr lang="sr-Cyrl-BA" dirty="0" smtClean="0"/>
          </a:p>
          <a:p>
            <a:endParaRPr lang="sr-Cyrl-BA" dirty="0" smtClean="0"/>
          </a:p>
          <a:p>
            <a:r>
              <a:rPr lang="sr-Latn-BA" dirty="0" smtClean="0"/>
              <a:t>E(R</a:t>
            </a:r>
            <a:r>
              <a:rPr lang="sr-Latn-BA" baseline="-25000" dirty="0" smtClean="0"/>
              <a:t>i</a:t>
            </a:r>
            <a:r>
              <a:rPr lang="sr-Latn-BA" dirty="0" smtClean="0"/>
              <a:t>) – </a:t>
            </a:r>
            <a:r>
              <a:rPr lang="sr-Cyrl-BA" dirty="0" smtClean="0"/>
              <a:t>очекивана стопа поврата на ХОВ;</a:t>
            </a:r>
          </a:p>
          <a:p>
            <a:r>
              <a:rPr lang="sr-Latn-BA" dirty="0" smtClean="0"/>
              <a:t>R</a:t>
            </a:r>
            <a:r>
              <a:rPr lang="sr-Latn-BA" baseline="-25000" dirty="0" smtClean="0"/>
              <a:t>f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стопа поврата на безризичну ХОВ;</a:t>
            </a:r>
          </a:p>
          <a:p>
            <a:r>
              <a:rPr lang="sr-Latn-BA" dirty="0" smtClean="0"/>
              <a:t> </a:t>
            </a:r>
            <a:r>
              <a:rPr lang="sr-Latn-BA" dirty="0" smtClean="0"/>
              <a:t>K</a:t>
            </a:r>
            <a:r>
              <a:rPr lang="sr-Latn-BA" baseline="-25000" dirty="0" smtClean="0"/>
              <a:t>1</a:t>
            </a:r>
            <a:r>
              <a:rPr lang="sr-Latn-BA" dirty="0" smtClean="0"/>
              <a:t>,...,K</a:t>
            </a:r>
            <a:r>
              <a:rPr lang="sr-Latn-BA" baseline="-25000" dirty="0" smtClean="0"/>
              <a:t>n</a:t>
            </a:r>
            <a:r>
              <a:rPr lang="sr-Latn-BA" dirty="0" smtClean="0"/>
              <a:t> – </a:t>
            </a:r>
            <a:r>
              <a:rPr lang="ru-RU" dirty="0" smtClean="0"/>
              <a:t>премија ризика повезана с К фактором за просјечну активу на тржишту, </a:t>
            </a:r>
            <a:endParaRPr lang="sr-Cyrl-BA" dirty="0" smtClean="0"/>
          </a:p>
          <a:p>
            <a:r>
              <a:rPr lang="sr-Latn-BA" dirty="0" smtClean="0"/>
              <a:t>B</a:t>
            </a:r>
            <a:r>
              <a:rPr lang="sr-Latn-BA" baseline="-25000" dirty="0" smtClean="0"/>
              <a:t>i1</a:t>
            </a:r>
            <a:r>
              <a:rPr lang="sr-Latn-BA" dirty="0" smtClean="0"/>
              <a:t>,...,B</a:t>
            </a:r>
            <a:r>
              <a:rPr lang="sr-Latn-BA" baseline="-25000" dirty="0" smtClean="0"/>
              <a:t>in</a:t>
            </a:r>
            <a:r>
              <a:rPr lang="sr-Latn-BA" dirty="0" smtClean="0"/>
              <a:t> – </a:t>
            </a:r>
            <a:r>
              <a:rPr lang="ru-RU" dirty="0" smtClean="0"/>
              <a:t>осјетљивост ХОВ на сваки фактор ризика у односу на тржишну просјечну осјетљивост на тај фактор</a:t>
            </a:r>
            <a:r>
              <a:rPr lang="sr-Latn-BA" dirty="0" smtClean="0"/>
              <a:t>. </a:t>
            </a:r>
            <a:endParaRPr lang="sr-Cyrl-BA" dirty="0" smtClean="0"/>
          </a:p>
          <a:p>
            <a:endParaRPr lang="en-US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1556792"/>
            <a:ext cx="6192688" cy="455739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61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850106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latin typeface="Calibri" pitchFamily="34" charset="0"/>
              </a:rPr>
              <a:t>4.1. </a:t>
            </a:r>
            <a:r>
              <a:rPr lang="sr-Latn-BA" sz="3200" b="1" dirty="0" smtClean="0">
                <a:latin typeface="Calibri" pitchFamily="34" charset="0"/>
              </a:rPr>
              <a:t>APT </a:t>
            </a:r>
            <a:r>
              <a:rPr lang="sr-Cyrl-BA" sz="3200" b="1" dirty="0" smtClean="0">
                <a:latin typeface="Calibri" pitchFamily="34" charset="0"/>
              </a:rPr>
              <a:t>модел</a:t>
            </a:r>
            <a:r>
              <a:rPr lang="sr-Latn-BA" sz="3200" b="1" dirty="0" smtClean="0">
                <a:latin typeface="Calibri" pitchFamily="34" charset="0"/>
              </a:rPr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19256" cy="532859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Cambria" pitchFamily="18" charset="0"/>
              </a:rPr>
              <a:t>Као </a:t>
            </a:r>
            <a:r>
              <a:rPr lang="ru-RU" dirty="0" smtClean="0">
                <a:latin typeface="Cambria" pitchFamily="18" charset="0"/>
              </a:rPr>
              <a:t>и </a:t>
            </a:r>
            <a:r>
              <a:rPr lang="sr-Latn-BA" dirty="0" smtClean="0">
                <a:latin typeface="Cambria" pitchFamily="18" charset="0"/>
              </a:rPr>
              <a:t>CAPM</a:t>
            </a:r>
            <a:r>
              <a:rPr lang="ru-RU" dirty="0" smtClean="0">
                <a:latin typeface="Cambria" pitchFamily="18" charset="0"/>
              </a:rPr>
              <a:t>, А</a:t>
            </a:r>
            <a:r>
              <a:rPr lang="sr-Latn-BA" dirty="0" smtClean="0">
                <a:latin typeface="Cambria" pitchFamily="18" charset="0"/>
              </a:rPr>
              <a:t>P</a:t>
            </a:r>
            <a:r>
              <a:rPr lang="ru-RU" dirty="0" smtClean="0">
                <a:latin typeface="Cambria" pitchFamily="18" charset="0"/>
              </a:rPr>
              <a:t>Т </a:t>
            </a:r>
            <a:r>
              <a:rPr lang="ru-RU" dirty="0" smtClean="0">
                <a:latin typeface="Cambria" pitchFamily="18" charset="0"/>
              </a:rPr>
              <a:t>игнорише ризик специфичан за предузеће пошто њега инвеститори теоретски могу избјећи кроз диверзификацију. </a:t>
            </a:r>
            <a:endParaRPr lang="sr-Latn-BA" dirty="0" smtClean="0">
              <a:latin typeface="Cambria" pitchFamily="18" charset="0"/>
            </a:endParaRPr>
          </a:p>
          <a:p>
            <a:r>
              <a:rPr lang="sr-Latn-BA" dirty="0" smtClean="0">
                <a:latin typeface="Cambria" pitchFamily="18" charset="0"/>
              </a:rPr>
              <a:t>APT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модел показује серију премија ризика повезаних са специфичним вишеструким ризицима сваке активе. Стога је он реалистичнији и боље објашњава очекиване стопе поврата јер је могуће процијенити друге карактеристике осим бете код избора инвестиционих прилика </a:t>
            </a:r>
            <a:r>
              <a:rPr lang="ru-RU" dirty="0" smtClean="0">
                <a:latin typeface="Cambria" pitchFamily="18" charset="0"/>
              </a:rPr>
              <a:t>.</a:t>
            </a:r>
            <a:endParaRPr lang="sr-Latn-BA" dirty="0" smtClean="0">
              <a:latin typeface="Cambria" pitchFamily="18" charset="0"/>
            </a:endParaRPr>
          </a:p>
          <a:p>
            <a:r>
              <a:rPr lang="sr-Cyrl-BA" dirty="0" smtClean="0">
                <a:latin typeface="Cambria" pitchFamily="18" charset="0"/>
              </a:rPr>
              <a:t>Мане  </a:t>
            </a:r>
            <a:r>
              <a:rPr lang="sr-Latn-BA" dirty="0" smtClean="0">
                <a:latin typeface="Cambria" pitchFamily="18" charset="0"/>
              </a:rPr>
              <a:t>APT </a:t>
            </a:r>
            <a:r>
              <a:rPr lang="sr-Cyrl-BA" dirty="0" smtClean="0">
                <a:latin typeface="Cambria" pitchFamily="18" charset="0"/>
              </a:rPr>
              <a:t>модела огледају се у неодређености </a:t>
            </a:r>
            <a:r>
              <a:rPr lang="ru-RU" dirty="0" smtClean="0">
                <a:latin typeface="Cambria" pitchFamily="18" charset="0"/>
              </a:rPr>
              <a:t>варијабли у моделу, те у томе што </a:t>
            </a:r>
            <a:r>
              <a:rPr lang="ru-RU" dirty="0" smtClean="0">
                <a:latin typeface="Cambria" pitchFamily="18" charset="0"/>
              </a:rPr>
              <a:t>нема опште сагласности које би варијабле имале највишу ефикасност. </a:t>
            </a:r>
            <a:r>
              <a:rPr lang="ru-RU" dirty="0" smtClean="0">
                <a:latin typeface="Cambria" pitchFamily="18" charset="0"/>
              </a:rPr>
              <a:t> А</a:t>
            </a:r>
            <a:r>
              <a:rPr lang="sr-Latn-BA" dirty="0" smtClean="0">
                <a:latin typeface="Cambria" pitchFamily="18" charset="0"/>
              </a:rPr>
              <a:t>P</a:t>
            </a:r>
            <a:r>
              <a:rPr lang="ru-RU" dirty="0" smtClean="0">
                <a:latin typeface="Cambria" pitchFamily="18" charset="0"/>
              </a:rPr>
              <a:t>Т </a:t>
            </a:r>
            <a:r>
              <a:rPr lang="ru-RU" dirty="0" smtClean="0">
                <a:latin typeface="Cambria" pitchFamily="18" charset="0"/>
              </a:rPr>
              <a:t>модел </a:t>
            </a:r>
            <a:r>
              <a:rPr lang="ru-RU" dirty="0" smtClean="0">
                <a:latin typeface="Cambria" pitchFamily="18" charset="0"/>
              </a:rPr>
              <a:t>користи </a:t>
            </a:r>
            <a:r>
              <a:rPr lang="ru-RU" dirty="0" smtClean="0">
                <a:latin typeface="Cambria" pitchFamily="18" charset="0"/>
              </a:rPr>
              <a:t>коефицијенте за неколико фактора који се морају израчунати за свако предузеће и сваки пут када се модел примјењује.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b="1" dirty="0" smtClean="0">
                <a:latin typeface="Calibri" pitchFamily="34" charset="0"/>
              </a:rPr>
              <a:t>5. Други модели за утврђивање цијене капитала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363272" cy="511256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Latn-BA" b="1" dirty="0" smtClean="0">
                <a:latin typeface="Cambria" pitchFamily="18" charset="0"/>
              </a:rPr>
              <a:t>5.1. </a:t>
            </a:r>
            <a:r>
              <a:rPr lang="ru-RU" b="1" dirty="0" smtClean="0">
                <a:latin typeface="Cambria" pitchFamily="18" charset="0"/>
              </a:rPr>
              <a:t>Модел зидања (</a:t>
            </a:r>
            <a:r>
              <a:rPr lang="sr-Latn-BA" b="1" dirty="0" smtClean="0">
                <a:latin typeface="Cambria" pitchFamily="18" charset="0"/>
              </a:rPr>
              <a:t>Build-up Model)</a:t>
            </a:r>
          </a:p>
          <a:p>
            <a:r>
              <a:rPr lang="ru-RU" dirty="0" smtClean="0">
                <a:latin typeface="Cambria" pitchFamily="18" charset="0"/>
              </a:rPr>
              <a:t>Трошак </a:t>
            </a:r>
            <a:r>
              <a:rPr lang="ru-RU" dirty="0" smtClean="0">
                <a:latin typeface="Cambria" pitchFamily="18" charset="0"/>
              </a:rPr>
              <a:t>капитала према моделу зидања чини збир двије компоненте: безризичне стопе приноса и премије за ризик која укључује три субкомпоненте: </a:t>
            </a:r>
            <a:endParaRPr lang="sr-Latn-BA" dirty="0" smtClean="0">
              <a:latin typeface="Cambria" pitchFamily="18" charset="0"/>
            </a:endParaRPr>
          </a:p>
          <a:p>
            <a:pPr lvl="1"/>
            <a:r>
              <a:rPr lang="ru-RU" dirty="0" smtClean="0">
                <a:latin typeface="Cambria" pitchFamily="18" charset="0"/>
              </a:rPr>
              <a:t>општу </a:t>
            </a:r>
            <a:r>
              <a:rPr lang="ru-RU" dirty="0" smtClean="0">
                <a:latin typeface="Cambria" pitchFamily="18" charset="0"/>
              </a:rPr>
              <a:t>тржишну премију ризика, </a:t>
            </a:r>
            <a:endParaRPr lang="sr-Latn-BA" dirty="0" smtClean="0">
              <a:latin typeface="Cambria" pitchFamily="18" charset="0"/>
            </a:endParaRPr>
          </a:p>
          <a:p>
            <a:pPr lvl="1"/>
            <a:r>
              <a:rPr lang="ru-RU" dirty="0" smtClean="0">
                <a:latin typeface="Cambria" pitchFamily="18" charset="0"/>
              </a:rPr>
              <a:t>премију </a:t>
            </a:r>
            <a:r>
              <a:rPr lang="ru-RU" dirty="0" smtClean="0">
                <a:latin typeface="Cambria" pitchFamily="18" charset="0"/>
              </a:rPr>
              <a:t>за величину (код малих предузећа) </a:t>
            </a:r>
            <a:r>
              <a:rPr lang="ru-RU" dirty="0" smtClean="0">
                <a:latin typeface="Cambria" pitchFamily="18" charset="0"/>
              </a:rPr>
              <a:t>и</a:t>
            </a:r>
            <a:endParaRPr lang="sr-Latn-BA" dirty="0" smtClean="0">
              <a:latin typeface="Cambria" pitchFamily="18" charset="0"/>
            </a:endParaRPr>
          </a:p>
          <a:p>
            <a:pPr lvl="1"/>
            <a:r>
              <a:rPr lang="ru-RU" dirty="0" smtClean="0">
                <a:latin typeface="Cambria" pitchFamily="18" charset="0"/>
              </a:rPr>
              <a:t>премију </a:t>
            </a:r>
            <a:r>
              <a:rPr lang="ru-RU" dirty="0" smtClean="0">
                <a:latin typeface="Cambria" pitchFamily="18" charset="0"/>
              </a:rPr>
              <a:t>за ризик специфичан за предузеће. </a:t>
            </a:r>
            <a:endParaRPr lang="sr-Latn-BA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Такође</a:t>
            </a:r>
            <a:r>
              <a:rPr lang="ru-RU" dirty="0" smtClean="0">
                <a:latin typeface="Cambria" pitchFamily="18" charset="0"/>
              </a:rPr>
              <a:t>, може да укључује и премију за ризик земље као посљедицу несигурности због политичке и економске нестабилности у </a:t>
            </a:r>
            <a:r>
              <a:rPr lang="ru-RU" dirty="0" smtClean="0">
                <a:latin typeface="Cambria" pitchFamily="18" charset="0"/>
              </a:rPr>
              <a:t>земљи</a:t>
            </a:r>
            <a:r>
              <a:rPr lang="sr-Latn-BA" dirty="0" smtClean="0">
                <a:latin typeface="Cambria" pitchFamily="18" charset="0"/>
              </a:rPr>
              <a:t>.</a:t>
            </a:r>
            <a:endParaRPr lang="ru-RU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Поред сличности утврђивања варијабли, модел зидања с </a:t>
            </a:r>
            <a:r>
              <a:rPr lang="sr-Latn-BA" dirty="0" smtClean="0">
                <a:latin typeface="Cambria" pitchFamily="18" charset="0"/>
              </a:rPr>
              <a:t>CAPM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дијели и највећи степен коришћења у практичним израчунавањима </a:t>
            </a:r>
            <a:r>
              <a:rPr lang="sr-Latn-BA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цијене  акције односно </a:t>
            </a:r>
            <a:r>
              <a:rPr lang="ru-RU" dirty="0" smtClean="0">
                <a:latin typeface="Cambria" pitchFamily="18" charset="0"/>
              </a:rPr>
              <a:t>трошка </a:t>
            </a:r>
            <a:r>
              <a:rPr lang="ru-RU" dirty="0" smtClean="0">
                <a:latin typeface="Cambria" pitchFamily="18" charset="0"/>
              </a:rPr>
              <a:t>сопственог капитала</a:t>
            </a:r>
            <a:r>
              <a:rPr lang="ru-RU" dirty="0" smtClean="0">
                <a:latin typeface="Cambria" pitchFamily="18" charset="0"/>
              </a:rPr>
              <a:t>.</a:t>
            </a:r>
            <a:endParaRPr lang="ru-RU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b="1" dirty="0" smtClean="0">
                <a:latin typeface="Calibri" pitchFamily="34" charset="0"/>
              </a:rPr>
              <a:t>1. </a:t>
            </a:r>
            <a:r>
              <a:rPr lang="sr-Cyrl-BA" b="1" dirty="0" smtClean="0">
                <a:latin typeface="Calibri" pitchFamily="34" charset="0"/>
              </a:rPr>
              <a:t>Модел вредновања капиталне активе - </a:t>
            </a:r>
            <a:r>
              <a:rPr lang="sr-Latn-BA" b="1" dirty="0" smtClean="0">
                <a:latin typeface="Calibri" pitchFamily="34" charset="0"/>
              </a:rPr>
              <a:t>CAPM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8363272" cy="4968552"/>
          </a:xfrm>
        </p:spPr>
        <p:txBody>
          <a:bodyPr>
            <a:normAutofit/>
          </a:bodyPr>
          <a:lstStyle/>
          <a:p>
            <a:r>
              <a:rPr lang="sr-Cyrl-BA" dirty="0" smtClean="0"/>
              <a:t>Модел вредновања капиталне активе развили</a:t>
            </a:r>
            <a:r>
              <a:rPr lang="sr-Latn-BA" dirty="0" smtClean="0"/>
              <a:t> </a:t>
            </a:r>
            <a:r>
              <a:rPr lang="sr-Cyrl-BA" dirty="0" smtClean="0"/>
              <a:t>су </a:t>
            </a:r>
            <a:r>
              <a:rPr lang="sr-Latn-BA" dirty="0" smtClean="0">
                <a:latin typeface="Cambria" pitchFamily="18" charset="0"/>
              </a:rPr>
              <a:t>Treynor, Sharpe,Lintner</a:t>
            </a:r>
            <a:r>
              <a:rPr lang="sr-Cyrl-BA" dirty="0" smtClean="0">
                <a:latin typeface="Cambria" pitchFamily="18" charset="0"/>
              </a:rPr>
              <a:t> и</a:t>
            </a:r>
            <a:r>
              <a:rPr lang="sr-Latn-BA" dirty="0" smtClean="0">
                <a:latin typeface="Cambria" pitchFamily="18" charset="0"/>
              </a:rPr>
              <a:t> Mossin</a:t>
            </a:r>
            <a:r>
              <a:rPr lang="sr-Latn-BA" b="1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60-тих година прошлог вијека, а касније је додатно усавршаван. </a:t>
            </a:r>
          </a:p>
          <a:p>
            <a:r>
              <a:rPr lang="sr-Cyrl-BA" dirty="0" smtClean="0">
                <a:latin typeface="Cambria" pitchFamily="18" charset="0"/>
              </a:rPr>
              <a:t>Модел предвиђа однос између ризика и равнотежних очекиваних приноса на ризичну активу.</a:t>
            </a:r>
          </a:p>
          <a:p>
            <a:r>
              <a:rPr lang="sr-Latn-BA" dirty="0" smtClean="0"/>
              <a:t>CAPM</a:t>
            </a:r>
            <a:r>
              <a:rPr lang="sr-Cyrl-BA" dirty="0" smtClean="0">
                <a:latin typeface="Cambria" pitchFamily="18" charset="0"/>
              </a:rPr>
              <a:t> захтијевану стопу приноса одређене ХОВ доводи у везу с њеним ризиком који је одређен бетом.</a:t>
            </a:r>
          </a:p>
          <a:p>
            <a:r>
              <a:rPr lang="sr-Cyrl-BA" dirty="0" smtClean="0">
                <a:latin typeface="Cambria" pitchFamily="18" charset="0"/>
              </a:rPr>
              <a:t>Тржишни портфолио је портфолио у ком свака ХОВ има удио сразмјеран њеној тржишној вриједности.</a:t>
            </a:r>
          </a:p>
          <a:p>
            <a:pPr>
              <a:buNone/>
            </a:pPr>
            <a:endParaRPr lang="sr-Cyrl-BA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94122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Calibri" pitchFamily="34" charset="0"/>
              </a:rPr>
              <a:t>5.1. </a:t>
            </a:r>
            <a:r>
              <a:rPr lang="ru-RU" sz="3200" b="1" dirty="0" smtClean="0">
                <a:latin typeface="Calibri" pitchFamily="34" charset="0"/>
              </a:rPr>
              <a:t>Модел зидања (</a:t>
            </a:r>
            <a:r>
              <a:rPr lang="sr-Latn-BA" sz="3200" b="1" dirty="0" smtClean="0">
                <a:latin typeface="Calibri" pitchFamily="34" charset="0"/>
              </a:rPr>
              <a:t>Build-up Model)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4933528"/>
          </a:xfrm>
        </p:spPr>
        <p:txBody>
          <a:bodyPr>
            <a:normAutofit/>
          </a:bodyPr>
          <a:lstStyle/>
          <a:p>
            <a:endParaRPr lang="sr-Latn-BA" dirty="0" smtClean="0"/>
          </a:p>
          <a:p>
            <a:pPr>
              <a:buNone/>
            </a:pPr>
            <a:r>
              <a:rPr lang="sr-Latn-BA" dirty="0" smtClean="0"/>
              <a:t> 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E(R</a:t>
            </a:r>
            <a:r>
              <a:rPr lang="sr-Latn-BA" baseline="-25000" dirty="0" smtClean="0"/>
              <a:t>i</a:t>
            </a:r>
            <a:r>
              <a:rPr lang="sr-Latn-BA" dirty="0" smtClean="0"/>
              <a:t>) – </a:t>
            </a:r>
            <a:r>
              <a:rPr lang="sr-Cyrl-BA" dirty="0" smtClean="0"/>
              <a:t>очекивана стопа поврата на акцију </a:t>
            </a:r>
            <a:r>
              <a:rPr lang="sr-Latn-BA" dirty="0" smtClean="0"/>
              <a:t>i</a:t>
            </a:r>
            <a:r>
              <a:rPr lang="sr-Cyrl-BA" dirty="0" smtClean="0"/>
              <a:t>;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R</a:t>
            </a:r>
            <a:r>
              <a:rPr lang="sr-Latn-BA" baseline="-25000" dirty="0" smtClean="0"/>
              <a:t>f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безризична стопа приноса;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RP</a:t>
            </a:r>
            <a:r>
              <a:rPr lang="sr-Latn-BA" baseline="-25000" dirty="0" smtClean="0"/>
              <a:t>m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тржишна премија ризика;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Rp</a:t>
            </a:r>
            <a:r>
              <a:rPr lang="sr-Latn-BA" baseline="-25000" dirty="0" smtClean="0"/>
              <a:t>s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премија з аризик мање величине;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PR</a:t>
            </a:r>
            <a:r>
              <a:rPr lang="sr-Latn-BA" baseline="-25000" dirty="0" smtClean="0"/>
              <a:t>u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ru-RU" dirty="0" smtClean="0"/>
              <a:t>премија за ризик специфичан за предузеће или привредну грану (несистематски ризик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dirty="0" smtClean="0"/>
              <a:t>	Разлика </a:t>
            </a:r>
            <a:r>
              <a:rPr lang="ru-RU" dirty="0" smtClean="0"/>
              <a:t>ове формуле у односу на </a:t>
            </a:r>
            <a:r>
              <a:rPr lang="sr-Latn-BA" dirty="0" smtClean="0"/>
              <a:t>CAPM </a:t>
            </a:r>
            <a:r>
              <a:rPr lang="ru-RU" dirty="0" smtClean="0"/>
              <a:t>је изостављање бете. </a:t>
            </a:r>
            <a:endParaRPr lang="sr-Latn-BA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1628800"/>
            <a:ext cx="4955845" cy="432048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61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Calibri" pitchFamily="34" charset="0"/>
              </a:rPr>
              <a:t>5.1. </a:t>
            </a:r>
            <a:r>
              <a:rPr lang="ru-RU" sz="3200" b="1" dirty="0" smtClean="0">
                <a:latin typeface="Calibri" pitchFamily="34" charset="0"/>
              </a:rPr>
              <a:t>Модел зидања (</a:t>
            </a:r>
            <a:r>
              <a:rPr lang="sr-Latn-BA" sz="3200" b="1" dirty="0" smtClean="0">
                <a:latin typeface="Calibri" pitchFamily="34" charset="0"/>
              </a:rPr>
              <a:t>Build-up Model)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291264" cy="525658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Вриједност </a:t>
            </a:r>
            <a:r>
              <a:rPr lang="ru-RU" dirty="0" smtClean="0"/>
              <a:t>премије ризика за специфичност предузећа је мало другачија, јер бета у </a:t>
            </a:r>
            <a:r>
              <a:rPr lang="sr-Latn-BA" dirty="0" smtClean="0"/>
              <a:t>CAPM</a:t>
            </a:r>
            <a:r>
              <a:rPr lang="ru-RU" dirty="0" smtClean="0"/>
              <a:t> </a:t>
            </a:r>
            <a:r>
              <a:rPr lang="ru-RU" dirty="0" smtClean="0"/>
              <a:t>већ укључује неки од ризика специфичних за предузеће. </a:t>
            </a:r>
            <a:endParaRPr lang="sr-Latn-BA" dirty="0" smtClean="0"/>
          </a:p>
          <a:p>
            <a:r>
              <a:rPr lang="ru-RU" dirty="0" smtClean="0"/>
              <a:t>Премија </a:t>
            </a:r>
            <a:r>
              <a:rPr lang="ru-RU" dirty="0" smtClean="0"/>
              <a:t>за специфичност предузећа рефлектује карактеристике предузећа које могу бити више или ниже од типичних предузећа исте величине и са истог тржишта. </a:t>
            </a:r>
            <a:endParaRPr lang="ru-RU" dirty="0" smtClean="0"/>
          </a:p>
          <a:p>
            <a:r>
              <a:rPr lang="ru-RU" dirty="0" smtClean="0"/>
              <a:t>Прилагођавања </a:t>
            </a:r>
            <a:r>
              <a:rPr lang="ru-RU" dirty="0" smtClean="0"/>
              <a:t>специфичности предузећа обухватају анализу пет </a:t>
            </a:r>
            <a:r>
              <a:rPr lang="ru-RU" dirty="0" smtClean="0"/>
              <a:t>фактора: </a:t>
            </a:r>
          </a:p>
          <a:p>
            <a:pPr lvl="1"/>
            <a:r>
              <a:rPr lang="ru-RU" dirty="0" smtClean="0"/>
              <a:t>величина </a:t>
            </a:r>
            <a:r>
              <a:rPr lang="ru-RU" dirty="0" smtClean="0"/>
              <a:t>која је мања од најмање премије за величину у групи, </a:t>
            </a:r>
            <a:endParaRPr lang="ru-RU" dirty="0" smtClean="0"/>
          </a:p>
          <a:p>
            <a:pPr lvl="1"/>
            <a:r>
              <a:rPr lang="ru-RU" dirty="0" smtClean="0"/>
              <a:t>ризик </a:t>
            </a:r>
            <a:r>
              <a:rPr lang="ru-RU" dirty="0" smtClean="0"/>
              <a:t>привредне гране, </a:t>
            </a:r>
            <a:endParaRPr lang="ru-RU" dirty="0" smtClean="0"/>
          </a:p>
          <a:p>
            <a:pPr lvl="1"/>
            <a:r>
              <a:rPr lang="ru-RU" dirty="0" smtClean="0"/>
              <a:t>волатилност </a:t>
            </a:r>
            <a:r>
              <a:rPr lang="ru-RU" dirty="0" smtClean="0"/>
              <a:t>поврата, </a:t>
            </a:r>
            <a:endParaRPr lang="ru-RU" dirty="0" smtClean="0"/>
          </a:p>
          <a:p>
            <a:pPr lvl="1"/>
            <a:r>
              <a:rPr lang="ru-RU" dirty="0" smtClean="0"/>
              <a:t>финансијски </a:t>
            </a:r>
            <a:r>
              <a:rPr lang="ru-RU" dirty="0" smtClean="0"/>
              <a:t>левериџ и </a:t>
            </a:r>
            <a:endParaRPr lang="ru-RU" dirty="0" smtClean="0"/>
          </a:p>
          <a:p>
            <a:pPr lvl="1"/>
            <a:r>
              <a:rPr lang="ru-RU" dirty="0" smtClean="0"/>
              <a:t>други </a:t>
            </a:r>
            <a:r>
              <a:rPr lang="ru-RU" dirty="0" smtClean="0"/>
              <a:t>специфични фактори.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5.2. </a:t>
            </a:r>
            <a:r>
              <a:rPr lang="ru-RU" sz="3200" b="1" dirty="0" smtClean="0"/>
              <a:t>Модел дисконтовања </a:t>
            </a:r>
            <a:r>
              <a:rPr lang="ru-RU" sz="3200" b="1" dirty="0" smtClean="0"/>
              <a:t>див</a:t>
            </a:r>
            <a:r>
              <a:rPr lang="sr-Cyrl-BA" sz="3200" b="1" dirty="0" smtClean="0"/>
              <a:t>иденди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91264" cy="48965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Модел дисконтовања дивиденди посматра вриједност акције као садашњу вриједност очекиваних дивиденди у будућности. </a:t>
            </a:r>
            <a:endParaRPr lang="ru-RU" dirty="0" smtClean="0"/>
          </a:p>
          <a:p>
            <a:r>
              <a:rPr lang="ru-RU" dirty="0" smtClean="0"/>
              <a:t>Очекивана </a:t>
            </a:r>
            <a:r>
              <a:rPr lang="ru-RU" dirty="0" smtClean="0"/>
              <a:t>дивиденда представља новчане токове до којих се долази преко стопа раста зарада и рација исплате, који с трошком капитала </a:t>
            </a:r>
            <a:r>
              <a:rPr lang="ru-RU" dirty="0" smtClean="0"/>
              <a:t>представљају </a:t>
            </a:r>
            <a:r>
              <a:rPr lang="ru-RU" dirty="0" smtClean="0"/>
              <a:t>кључне факторе </a:t>
            </a:r>
            <a:r>
              <a:rPr lang="ru-RU" dirty="0" smtClean="0"/>
              <a:t>модела.</a:t>
            </a:r>
          </a:p>
          <a:p>
            <a:endParaRPr lang="sr-Cyrl-BA" dirty="0" smtClean="0"/>
          </a:p>
          <a:p>
            <a:endParaRPr lang="sr-Cyrl-BA" dirty="0" smtClean="0"/>
          </a:p>
          <a:p>
            <a:endParaRPr lang="sr-Cyrl-BA" dirty="0" smtClean="0"/>
          </a:p>
          <a:p>
            <a:pPr>
              <a:buNone/>
            </a:pPr>
            <a:r>
              <a:rPr lang="sr-Cyrl-BA" dirty="0" smtClean="0"/>
              <a:t>    Гдје су</a:t>
            </a:r>
            <a:r>
              <a:rPr lang="sr-Latn-BA" dirty="0" smtClean="0"/>
              <a:t>: </a:t>
            </a:r>
            <a:r>
              <a:rPr lang="sr-Latn-BA" dirty="0" smtClean="0"/>
              <a:t>V</a:t>
            </a:r>
            <a:r>
              <a:rPr lang="sr-Latn-BA" baseline="-25000" dirty="0" smtClean="0"/>
              <a:t>i</a:t>
            </a:r>
            <a:r>
              <a:rPr lang="sr-Latn-BA" dirty="0" smtClean="0"/>
              <a:t> – </a:t>
            </a:r>
            <a:r>
              <a:rPr lang="sr-Cyrl-BA" dirty="0" smtClean="0"/>
              <a:t>вриједност по акцији</a:t>
            </a:r>
            <a:r>
              <a:rPr lang="sr-Latn-BA" dirty="0" smtClean="0"/>
              <a:t>, </a:t>
            </a:r>
            <a:r>
              <a:rPr lang="sr-Latn-BA" dirty="0" smtClean="0"/>
              <a:t>k</a:t>
            </a:r>
            <a:r>
              <a:rPr lang="sr-Latn-BA" baseline="-25000" dirty="0" smtClean="0"/>
              <a:t>e</a:t>
            </a:r>
            <a:r>
              <a:rPr lang="sr-Latn-BA" dirty="0" smtClean="0"/>
              <a:t> – </a:t>
            </a:r>
            <a:r>
              <a:rPr lang="sr-Cyrl-BA" dirty="0" smtClean="0"/>
              <a:t>трошак капитала</a:t>
            </a:r>
            <a:r>
              <a:rPr lang="sr-Latn-BA" dirty="0" smtClean="0"/>
              <a:t>, </a:t>
            </a:r>
            <a:r>
              <a:rPr lang="sr-Latn-BA" dirty="0" smtClean="0"/>
              <a:t>D</a:t>
            </a:r>
            <a:r>
              <a:rPr lang="sr-Latn-BA" baseline="-25000" dirty="0" smtClean="0"/>
              <a:t>i</a:t>
            </a:r>
            <a:r>
              <a:rPr lang="sr-Latn-BA" dirty="0" smtClean="0"/>
              <a:t> – </a:t>
            </a:r>
            <a:r>
              <a:rPr lang="sr-Cyrl-BA" dirty="0" smtClean="0"/>
              <a:t>очекивана дивиденда по акцији</a:t>
            </a:r>
            <a:r>
              <a:rPr lang="sr-Latn-BA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221088"/>
            <a:ext cx="2248865" cy="1008112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а) Модел константног раста дивиденди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291264" cy="525658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ambria" pitchFamily="18" charset="0"/>
              </a:rPr>
              <a:t>Гордонов модел раста </a:t>
            </a:r>
            <a:r>
              <a:rPr lang="ru-RU" dirty="0" smtClean="0">
                <a:latin typeface="Cambria" pitchFamily="18" charset="0"/>
              </a:rPr>
              <a:t> или модел </a:t>
            </a:r>
            <a:r>
              <a:rPr lang="ru-RU" dirty="0" smtClean="0">
                <a:latin typeface="Cambria" pitchFamily="18" charset="0"/>
              </a:rPr>
              <a:t>константног раста </a:t>
            </a:r>
            <a:r>
              <a:rPr lang="ru-RU" dirty="0" smtClean="0">
                <a:latin typeface="Cambria" pitchFamily="18" charset="0"/>
              </a:rPr>
              <a:t>дивиденди </a:t>
            </a:r>
            <a:r>
              <a:rPr lang="ru-RU" dirty="0" smtClean="0">
                <a:latin typeface="Cambria" pitchFamily="18" charset="0"/>
              </a:rPr>
              <a:t>је прикладан за предузећа која расту по сличној или нижој стопи од стопе раста економије и која имају добро утврђене политике дивиденди, одрживе и у будућности. </a:t>
            </a:r>
            <a:endParaRPr lang="ru-RU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Овај </a:t>
            </a:r>
            <a:r>
              <a:rPr lang="ru-RU" dirty="0" smtClean="0">
                <a:latin typeface="Cambria" pitchFamily="18" charset="0"/>
              </a:rPr>
              <a:t>модел подразумијева претпоставку стабилног раста јер таква предузећа плаћају знатне </a:t>
            </a:r>
            <a:r>
              <a:rPr lang="ru-RU" dirty="0" smtClean="0">
                <a:latin typeface="Cambria" pitchFamily="18" charset="0"/>
              </a:rPr>
              <a:t>дивиденде.</a:t>
            </a:r>
          </a:p>
          <a:p>
            <a:r>
              <a:rPr lang="ru-RU" dirty="0" smtClean="0">
                <a:latin typeface="Cambria" pitchFamily="18" charset="0"/>
              </a:rPr>
              <a:t>Међутим</a:t>
            </a:r>
            <a:r>
              <a:rPr lang="ru-RU" dirty="0" smtClean="0">
                <a:latin typeface="Cambria" pitchFamily="18" charset="0"/>
              </a:rPr>
              <a:t>, модел ће потцијенити предузећа које акумулирају капитал и не плаћају високе </a:t>
            </a:r>
            <a:r>
              <a:rPr lang="ru-RU" dirty="0" smtClean="0">
                <a:latin typeface="Cambria" pitchFamily="18" charset="0"/>
              </a:rPr>
              <a:t>дивиденде.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922114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а) Модел </a:t>
            </a:r>
            <a:r>
              <a:rPr lang="sr-Cyrl-BA" sz="3200" b="1" dirty="0" smtClean="0"/>
              <a:t>константног раста дивиденди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00553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Cambria" pitchFamily="18" charset="0"/>
              </a:rPr>
              <a:t>Ако се очекује да дивиденде које је примио власник обичне акције расту по константној стопи у неодређеном периоду времена, </a:t>
            </a:r>
            <a:r>
              <a:rPr lang="ru-RU" dirty="0" smtClean="0">
                <a:latin typeface="Cambria" pitchFamily="18" charset="0"/>
              </a:rPr>
              <a:t>садашња </a:t>
            </a:r>
            <a:r>
              <a:rPr lang="ru-RU" dirty="0" smtClean="0">
                <a:latin typeface="Cambria" pitchFamily="18" charset="0"/>
              </a:rPr>
              <a:t>вриједност те акције може се израчунати користећи сљедећу </a:t>
            </a:r>
            <a:r>
              <a:rPr lang="ru-RU" dirty="0" smtClean="0">
                <a:latin typeface="Cambria" pitchFamily="18" charset="0"/>
              </a:rPr>
              <a:t>једначину: </a:t>
            </a:r>
          </a:p>
          <a:p>
            <a:endParaRPr lang="en-US" dirty="0" smtClean="0">
              <a:latin typeface="Cambria" pitchFamily="18" charset="0"/>
            </a:endParaRPr>
          </a:p>
          <a:p>
            <a:endParaRPr lang="sr-Cyrl-BA" dirty="0" smtClean="0"/>
          </a:p>
          <a:p>
            <a:endParaRPr lang="ru-RU" dirty="0" smtClean="0"/>
          </a:p>
          <a:p>
            <a:r>
              <a:rPr lang="ru-RU" dirty="0" smtClean="0"/>
              <a:t>гдје </a:t>
            </a:r>
            <a:r>
              <a:rPr lang="ru-RU" dirty="0" smtClean="0"/>
              <a:t>је: </a:t>
            </a:r>
            <a:r>
              <a:rPr lang="sr-Latn-BA" dirty="0" smtClean="0"/>
              <a:t>V</a:t>
            </a:r>
            <a:r>
              <a:rPr lang="sr-Latn-BA" baseline="-25000" dirty="0" smtClean="0"/>
              <a:t>i</a:t>
            </a:r>
            <a:r>
              <a:rPr lang="sr-Latn-BA" dirty="0" smtClean="0"/>
              <a:t> – </a:t>
            </a:r>
            <a:r>
              <a:rPr lang="ru-RU" dirty="0" smtClean="0"/>
              <a:t> </a:t>
            </a:r>
            <a:r>
              <a:rPr lang="ru-RU" dirty="0" smtClean="0"/>
              <a:t>вриједност акције, </a:t>
            </a:r>
            <a:r>
              <a:rPr lang="sr-Latn-BA" dirty="0" smtClean="0"/>
              <a:t>DPS</a:t>
            </a:r>
            <a:r>
              <a:rPr lang="sr-Latn-BA" baseline="-25000" dirty="0" smtClean="0"/>
              <a:t>i</a:t>
            </a:r>
            <a:r>
              <a:rPr lang="sr-Latn-BA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– очекивана дивиденда која ће бити исплаћена у наредном периоду рачунајући од данашњег дана; </a:t>
            </a:r>
            <a:r>
              <a:rPr lang="sr-Latn-BA" dirty="0" smtClean="0"/>
              <a:t>k</a:t>
            </a:r>
            <a:r>
              <a:rPr lang="sr-Latn-BA" baseline="-25000" dirty="0" smtClean="0"/>
              <a:t>e</a:t>
            </a:r>
            <a:r>
              <a:rPr lang="sr-Latn-BA" dirty="0" smtClean="0"/>
              <a:t> –</a:t>
            </a:r>
            <a:r>
              <a:rPr lang="ru-RU" dirty="0" smtClean="0"/>
              <a:t>очекивана </a:t>
            </a:r>
            <a:r>
              <a:rPr lang="ru-RU" dirty="0" smtClean="0"/>
              <a:t>стопа поврата и </a:t>
            </a:r>
            <a:r>
              <a:rPr lang="sr-Latn-BA" dirty="0" smtClean="0"/>
              <a:t>g – </a:t>
            </a:r>
            <a:r>
              <a:rPr lang="ru-RU" dirty="0" smtClean="0"/>
              <a:t> </a:t>
            </a:r>
            <a:r>
              <a:rPr lang="ru-RU" dirty="0" smtClean="0"/>
              <a:t>годишња стопа по којој се очекује да дивиденде расту у неодређеном будућем периоду</a:t>
            </a:r>
            <a:r>
              <a:rPr lang="ru-RU" dirty="0" smtClean="0"/>
              <a:t>.</a:t>
            </a:r>
            <a:endParaRPr lang="ru-RU" dirty="0" smtClean="0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3356992"/>
            <a:ext cx="1430429" cy="720080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3200" b="1" dirty="0" smtClean="0"/>
              <a:t>а) Модел константног раста дивиденди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005536"/>
          </a:xfrm>
        </p:spPr>
        <p:txBody>
          <a:bodyPr/>
          <a:lstStyle/>
          <a:p>
            <a:r>
              <a:rPr lang="ru-RU" dirty="0" smtClean="0"/>
              <a:t>Овај приступ је користан када предузеће плаћа дивиденде и када је разумно за закључити да ће дивиденде расти по константној стопи, која може бити процијењена. </a:t>
            </a:r>
            <a:endParaRPr lang="ru-RU" dirty="0" smtClean="0"/>
          </a:p>
          <a:p>
            <a:r>
              <a:rPr lang="ru-RU" dirty="0" smtClean="0"/>
              <a:t>Процјењивање </a:t>
            </a:r>
            <a:r>
              <a:rPr lang="ru-RU" dirty="0" smtClean="0"/>
              <a:t>дугорочне стопе раста дивиденди може се везати са дугорочном стопом привредног раста (дивиденде не могу расти брже од стопе привредног раста -  инфлација плус око 3%).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94122"/>
          </a:xfrm>
        </p:spPr>
        <p:txBody>
          <a:bodyPr>
            <a:noAutofit/>
          </a:bodyPr>
          <a:lstStyle/>
          <a:p>
            <a:r>
              <a:rPr lang="sr-Cyrl-BA" sz="3200" b="1" dirty="0" smtClean="0"/>
              <a:t>б)</a:t>
            </a:r>
            <a:r>
              <a:rPr lang="ru-RU" sz="3200" b="1" dirty="0" smtClean="0"/>
              <a:t> Двофакторски модел дисконтовања дивиденди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8363272" cy="532859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Двофакторски модел дисконтовања дивиденди може да процијени акције које имају ниске или негативне стопе раста у једном периоду али послије опет остварују стабилан раст. </a:t>
            </a:r>
            <a:endParaRPr lang="ru-RU" dirty="0" smtClean="0"/>
          </a:p>
          <a:p>
            <a:r>
              <a:rPr lang="ru-RU" dirty="0" smtClean="0"/>
              <a:t>Вриједност ХОВ биће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гдје </a:t>
            </a:r>
            <a:r>
              <a:rPr lang="ru-RU" dirty="0" smtClean="0"/>
              <a:t>је: </a:t>
            </a:r>
            <a:r>
              <a:rPr lang="sr-Latn-BA" dirty="0" smtClean="0"/>
              <a:t>P</a:t>
            </a:r>
            <a:r>
              <a:rPr lang="sr-Latn-BA" baseline="-25000" dirty="0" smtClean="0"/>
              <a:t>0 </a:t>
            </a:r>
            <a:r>
              <a:rPr lang="sr-Latn-BA" dirty="0" smtClean="0"/>
              <a:t>– </a:t>
            </a:r>
            <a:r>
              <a:rPr lang="ru-RU" dirty="0" smtClean="0"/>
              <a:t>вриједност у нултој години, </a:t>
            </a:r>
            <a:r>
              <a:rPr lang="sr-Latn-BA" dirty="0" smtClean="0"/>
              <a:t>DPS</a:t>
            </a:r>
            <a:r>
              <a:rPr lang="sr-Latn-BA" baseline="-25000" dirty="0" smtClean="0"/>
              <a:t>t</a:t>
            </a:r>
            <a:r>
              <a:rPr lang="sr-Latn-BA" dirty="0" smtClean="0"/>
              <a:t> –</a:t>
            </a:r>
            <a:r>
              <a:rPr lang="ru-RU" dirty="0" smtClean="0"/>
              <a:t>очекиване дивиденде по акцији у години т, </a:t>
            </a:r>
            <a:r>
              <a:rPr lang="sr-Latn-BA" dirty="0" smtClean="0"/>
              <a:t>k</a:t>
            </a:r>
            <a:r>
              <a:rPr lang="sr-Latn-BA" baseline="-25000" dirty="0" smtClean="0"/>
              <a:t>e </a:t>
            </a:r>
            <a:r>
              <a:rPr lang="sr-Latn-BA" dirty="0" smtClean="0"/>
              <a:t>– </a:t>
            </a:r>
            <a:r>
              <a:rPr lang="ru-RU" dirty="0" smtClean="0"/>
              <a:t>трошак капитала, </a:t>
            </a:r>
            <a:r>
              <a:rPr lang="sr-Latn-BA" dirty="0" smtClean="0"/>
              <a:t>hg –</a:t>
            </a:r>
            <a:r>
              <a:rPr lang="ru-RU" dirty="0" smtClean="0"/>
              <a:t> период високог раста, </a:t>
            </a:r>
            <a:r>
              <a:rPr lang="sr-Latn-BA" dirty="0" smtClean="0"/>
              <a:t>st –</a:t>
            </a:r>
            <a:r>
              <a:rPr lang="ru-RU" dirty="0" smtClean="0"/>
              <a:t>период стабилног раста, </a:t>
            </a:r>
            <a:r>
              <a:rPr lang="sr-Latn-BA" dirty="0" smtClean="0"/>
              <a:t>P</a:t>
            </a:r>
            <a:r>
              <a:rPr lang="sr-Latn-BA" baseline="-25000" dirty="0" smtClean="0"/>
              <a:t>n </a:t>
            </a:r>
            <a:r>
              <a:rPr lang="ru-RU" dirty="0" smtClean="0"/>
              <a:t> – резидуална вриједност на крају године н, </a:t>
            </a:r>
            <a:r>
              <a:rPr lang="sr-Latn-BA" dirty="0" smtClean="0"/>
              <a:t>g</a:t>
            </a:r>
            <a:r>
              <a:rPr lang="sr-Cyrl-BA" baseline="-25000" dirty="0" smtClean="0"/>
              <a:t> </a:t>
            </a:r>
            <a:r>
              <a:rPr lang="ru-RU" dirty="0" smtClean="0"/>
              <a:t>– висока стопа раста за првих н година, </a:t>
            </a:r>
            <a:r>
              <a:rPr lang="sr-Latn-BA" dirty="0" smtClean="0"/>
              <a:t>g</a:t>
            </a:r>
            <a:r>
              <a:rPr lang="sr-Latn-BA" baseline="-25000" dirty="0" smtClean="0"/>
              <a:t>n</a:t>
            </a:r>
            <a:r>
              <a:rPr lang="sr-Latn-BA" dirty="0" smtClean="0"/>
              <a:t> </a:t>
            </a:r>
            <a:r>
              <a:rPr lang="ru-RU" dirty="0" smtClean="0"/>
              <a:t> – стабилна стопа раста заувијек након н година. </a:t>
            </a:r>
          </a:p>
          <a:p>
            <a:endParaRPr lang="en-US" dirty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3140968"/>
            <a:ext cx="3233814" cy="936104"/>
          </a:xfrm>
          <a:prstGeom prst="rect">
            <a:avLst/>
          </a:prstGeom>
          <a:noFill/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3140968"/>
            <a:ext cx="2220664" cy="936104"/>
          </a:xfrm>
          <a:prstGeom prst="rect">
            <a:avLst/>
          </a:prstGeom>
          <a:noFill/>
        </p:spPr>
      </p:pic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38138"/>
          </a:xfrm>
        </p:spPr>
        <p:txBody>
          <a:bodyPr>
            <a:normAutofit/>
          </a:bodyPr>
          <a:lstStyle/>
          <a:p>
            <a:r>
              <a:rPr lang="sr-Cyrl-BA" sz="3200" b="1" dirty="0" smtClean="0"/>
              <a:t>б)</a:t>
            </a:r>
            <a:r>
              <a:rPr lang="ru-RU" sz="3200" b="1" dirty="0" smtClean="0"/>
              <a:t> Двофакторски модел дисконтовања дивиденди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4933528"/>
          </a:xfrm>
        </p:spPr>
        <p:txBody>
          <a:bodyPr>
            <a:normAutofit/>
          </a:bodyPr>
          <a:lstStyle/>
          <a:p>
            <a:r>
              <a:rPr lang="ru-RU" dirty="0" smtClean="0"/>
              <a:t>Поред </a:t>
            </a:r>
            <a:r>
              <a:rPr lang="ru-RU" dirty="0" smtClean="0"/>
              <a:t>проблема који показује код предузећа која не плаћају велике дивиденде, овај модел подразумијева тешко оствариву претпоставку високог раста у првом периоду, који потом прелази у стабилан </a:t>
            </a:r>
            <a:r>
              <a:rPr lang="ru-RU" dirty="0" smtClean="0"/>
              <a:t>раст.</a:t>
            </a:r>
          </a:p>
          <a:p>
            <a:r>
              <a:rPr lang="ru-RU" dirty="0" smtClean="0"/>
              <a:t>Модел </a:t>
            </a:r>
            <a:r>
              <a:rPr lang="ru-RU" dirty="0" smtClean="0"/>
              <a:t>даје добре резултате код предузећа које очекују раст у одређеном периоду, нпр. од права патената, а затим ће се устабилити с растом, те код оних које исплаћују већину резидуалних новчаних токова у виду </a:t>
            </a:r>
            <a:r>
              <a:rPr lang="ru-RU" dirty="0" smtClean="0"/>
              <a:t>дивиденди.</a:t>
            </a:r>
            <a:endParaRPr lang="ru-RU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7724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в) Мултифакторски </a:t>
            </a:r>
            <a:r>
              <a:rPr lang="ru-RU" sz="3200" b="1" dirty="0" smtClean="0"/>
              <a:t>модел дисконтовања дивиденди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5077544"/>
          </a:xfrm>
        </p:spPr>
        <p:txBody>
          <a:bodyPr/>
          <a:lstStyle/>
          <a:p>
            <a:r>
              <a:rPr lang="ru-RU" dirty="0" smtClean="0"/>
              <a:t>Мултифакторски модел дисконтовања дивиденди подразумијева прву фазу високог стабилног раста, затим опадајући раст и потом стабилан бесконачан раст. </a:t>
            </a:r>
            <a:endParaRPr lang="ru-RU" dirty="0" smtClean="0"/>
          </a:p>
          <a:p>
            <a:r>
              <a:rPr lang="ru-RU" dirty="0" smtClean="0"/>
              <a:t>Погодан </a:t>
            </a:r>
            <a:r>
              <a:rPr lang="ru-RU" dirty="0" smtClean="0"/>
              <a:t>је за предузећа која мијењају стопе раста током времена а тиме и новчане токове и ризик, и која се послије  високог раста уједначе на стабилној </a:t>
            </a:r>
            <a:r>
              <a:rPr lang="ru-RU" dirty="0" smtClean="0"/>
              <a:t>стопи раста.</a:t>
            </a:r>
          </a:p>
          <a:p>
            <a:endParaRPr lang="en-US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</a:t>
            </a:r>
            <a:r>
              <a:rPr lang="ru-RU" sz="3600" b="1" dirty="0" smtClean="0"/>
              <a:t>) Мултифакторски модел дисконтовања дивиденди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291264" cy="52565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r>
              <a:rPr lang="sr-Latn-BA" dirty="0" smtClean="0"/>
              <a:t>P</a:t>
            </a:r>
            <a:r>
              <a:rPr lang="sr-Latn-BA" baseline="-25000" dirty="0" smtClean="0"/>
              <a:t>0</a:t>
            </a:r>
            <a:r>
              <a:rPr lang="sr-Latn-BA" dirty="0" smtClean="0"/>
              <a:t> </a:t>
            </a:r>
            <a:r>
              <a:rPr lang="sr-Latn-BA" dirty="0" smtClean="0"/>
              <a:t>– vrijednost u nultoj godini, </a:t>
            </a:r>
            <a:endParaRPr lang="sr-Cyrl-BA" dirty="0" smtClean="0"/>
          </a:p>
          <a:p>
            <a:pPr>
              <a:buNone/>
            </a:pPr>
            <a:r>
              <a:rPr lang="sr-Latn-BA" dirty="0" smtClean="0"/>
              <a:t>EPS</a:t>
            </a:r>
            <a:r>
              <a:rPr lang="sr-Latn-BA" baseline="-25000" dirty="0" smtClean="0"/>
              <a:t>t </a:t>
            </a:r>
            <a:r>
              <a:rPr lang="sr-Latn-BA" dirty="0" smtClean="0"/>
              <a:t>– </a:t>
            </a:r>
            <a:r>
              <a:rPr lang="sr-Cyrl-BA" dirty="0" smtClean="0"/>
              <a:t>зараде</a:t>
            </a:r>
            <a:r>
              <a:rPr lang="sr-Latn-BA" dirty="0" smtClean="0"/>
              <a:t> </a:t>
            </a:r>
            <a:r>
              <a:rPr lang="sr-Cyrl-BA" dirty="0" smtClean="0"/>
              <a:t>по</a:t>
            </a:r>
            <a:r>
              <a:rPr lang="sr-Latn-BA" dirty="0" smtClean="0"/>
              <a:t> a</a:t>
            </a:r>
            <a:r>
              <a:rPr lang="sr-Cyrl-BA" dirty="0" smtClean="0"/>
              <a:t>кцији</a:t>
            </a:r>
            <a:r>
              <a:rPr lang="sr-Latn-BA" dirty="0" smtClean="0"/>
              <a:t> </a:t>
            </a:r>
            <a:r>
              <a:rPr lang="sr-Cyrl-BA" dirty="0" smtClean="0"/>
              <a:t>у</a:t>
            </a:r>
            <a:r>
              <a:rPr lang="sr-Latn-BA" dirty="0" smtClean="0"/>
              <a:t> </a:t>
            </a:r>
            <a:r>
              <a:rPr lang="sr-Cyrl-BA" dirty="0" smtClean="0"/>
              <a:t>години </a:t>
            </a:r>
            <a:r>
              <a:rPr lang="sr-Latn-BA" dirty="0" smtClean="0"/>
              <a:t>t</a:t>
            </a:r>
            <a:r>
              <a:rPr lang="sr-Latn-BA" dirty="0" smtClean="0"/>
              <a:t>, </a:t>
            </a:r>
            <a:endParaRPr lang="sr-Cyrl-BA" dirty="0" smtClean="0"/>
          </a:p>
          <a:p>
            <a:pPr>
              <a:buNone/>
            </a:pPr>
            <a:r>
              <a:rPr lang="sr-Latn-BA" dirty="0" smtClean="0"/>
              <a:t>DPS</a:t>
            </a:r>
            <a:r>
              <a:rPr lang="sr-Latn-BA" baseline="-25000" dirty="0" smtClean="0"/>
              <a:t>t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дивиденде</a:t>
            </a:r>
            <a:r>
              <a:rPr lang="sr-Latn-BA" dirty="0" smtClean="0"/>
              <a:t> </a:t>
            </a:r>
            <a:r>
              <a:rPr lang="sr-Cyrl-BA" dirty="0" smtClean="0"/>
              <a:t>по</a:t>
            </a:r>
            <a:r>
              <a:rPr lang="sr-Latn-BA" dirty="0" smtClean="0"/>
              <a:t> </a:t>
            </a:r>
            <a:r>
              <a:rPr lang="sr-Cyrl-BA" dirty="0" smtClean="0"/>
              <a:t>акцији у</a:t>
            </a:r>
            <a:r>
              <a:rPr lang="sr-Latn-BA" dirty="0" smtClean="0"/>
              <a:t> </a:t>
            </a:r>
            <a:r>
              <a:rPr lang="sr-Cyrl-BA" dirty="0" smtClean="0"/>
              <a:t>години</a:t>
            </a:r>
            <a:r>
              <a:rPr lang="sr-Latn-BA" dirty="0" smtClean="0"/>
              <a:t> </a:t>
            </a:r>
            <a:r>
              <a:rPr lang="sr-Latn-BA" dirty="0" smtClean="0"/>
              <a:t>t, </a:t>
            </a:r>
            <a:endParaRPr lang="sr-Cyrl-BA" dirty="0" smtClean="0"/>
          </a:p>
          <a:p>
            <a:pPr>
              <a:buNone/>
            </a:pPr>
            <a:r>
              <a:rPr lang="sr-Latn-BA" dirty="0" smtClean="0"/>
              <a:t>g</a:t>
            </a:r>
            <a:r>
              <a:rPr lang="sr-Latn-BA" baseline="-25000" dirty="0" smtClean="0"/>
              <a:t>a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стопа</a:t>
            </a:r>
            <a:r>
              <a:rPr lang="sr-Latn-BA" dirty="0" smtClean="0"/>
              <a:t> </a:t>
            </a:r>
            <a:r>
              <a:rPr lang="sr-Cyrl-BA" dirty="0" smtClean="0"/>
              <a:t>раста у</a:t>
            </a:r>
            <a:r>
              <a:rPr lang="sr-Latn-BA" dirty="0" smtClean="0"/>
              <a:t> </a:t>
            </a:r>
            <a:r>
              <a:rPr lang="sr-Cyrl-BA" dirty="0" smtClean="0"/>
              <a:t>фази</a:t>
            </a:r>
            <a:r>
              <a:rPr lang="sr-Latn-BA" dirty="0" smtClean="0"/>
              <a:t> </a:t>
            </a:r>
            <a:r>
              <a:rPr lang="sr-Cyrl-BA" dirty="0" smtClean="0"/>
              <a:t>високог раста </a:t>
            </a:r>
            <a:r>
              <a:rPr lang="sr-Latn-BA" dirty="0" smtClean="0"/>
              <a:t>(n</a:t>
            </a:r>
            <a:r>
              <a:rPr lang="sr-Latn-BA" baseline="-25000" dirty="0" smtClean="0"/>
              <a:t>1</a:t>
            </a:r>
            <a:r>
              <a:rPr lang="sr-Latn-BA" dirty="0" smtClean="0"/>
              <a:t> </a:t>
            </a:r>
            <a:r>
              <a:rPr lang="sr-Cyrl-BA" dirty="0" smtClean="0"/>
              <a:t>периода</a:t>
            </a:r>
            <a:r>
              <a:rPr lang="sr-Latn-BA" dirty="0" smtClean="0"/>
              <a:t>), </a:t>
            </a:r>
            <a:endParaRPr lang="sr-Cyrl-BA" dirty="0" smtClean="0"/>
          </a:p>
          <a:p>
            <a:pPr>
              <a:buNone/>
            </a:pPr>
            <a:r>
              <a:rPr lang="sr-Latn-BA" dirty="0" smtClean="0"/>
              <a:t>g</a:t>
            </a:r>
            <a:r>
              <a:rPr lang="sr-Latn-BA" baseline="-25000" dirty="0" smtClean="0"/>
              <a:t>n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стопа раста у фази стабилног раста,</a:t>
            </a:r>
          </a:p>
          <a:p>
            <a:pPr>
              <a:buNone/>
            </a:pPr>
            <a:r>
              <a:rPr lang="sr-Latn-BA" dirty="0" smtClean="0"/>
              <a:t>Π</a:t>
            </a:r>
            <a:r>
              <a:rPr lang="sr-Latn-BA" baseline="-25000" dirty="0" smtClean="0"/>
              <a:t>a</a:t>
            </a:r>
            <a:r>
              <a:rPr lang="sr-Latn-BA" dirty="0" smtClean="0"/>
              <a:t> – </a:t>
            </a:r>
            <a:r>
              <a:rPr lang="sr-Cyrl-BA" dirty="0" smtClean="0"/>
              <a:t>рацио исплате у фази високог раста</a:t>
            </a:r>
          </a:p>
          <a:p>
            <a:pPr>
              <a:buNone/>
            </a:pPr>
            <a:r>
              <a:rPr lang="sr-Latn-BA" dirty="0" smtClean="0"/>
              <a:t>Π</a:t>
            </a:r>
            <a:r>
              <a:rPr lang="sr-Latn-BA" baseline="-25000" dirty="0" smtClean="0"/>
              <a:t>n</a:t>
            </a:r>
            <a:r>
              <a:rPr lang="sr-Latn-BA" dirty="0" smtClean="0"/>
              <a:t> – </a:t>
            </a:r>
            <a:r>
              <a:rPr lang="sr-Cyrl-BA" dirty="0" smtClean="0"/>
              <a:t>рацио исплате у фази стабилног раста</a:t>
            </a:r>
            <a:r>
              <a:rPr lang="sr-Latn-BA" dirty="0" smtClean="0"/>
              <a:t>, </a:t>
            </a:r>
            <a:endParaRPr lang="sr-Cyrl-BA" dirty="0" smtClean="0"/>
          </a:p>
          <a:p>
            <a:pPr>
              <a:buNone/>
            </a:pPr>
            <a:r>
              <a:rPr lang="sr-Latn-BA" dirty="0" smtClean="0"/>
              <a:t>k</a:t>
            </a:r>
            <a:r>
              <a:rPr lang="sr-Latn-BA" baseline="-25000" dirty="0" smtClean="0"/>
              <a:t>e </a:t>
            </a:r>
            <a:r>
              <a:rPr lang="sr-Latn-BA" dirty="0" smtClean="0"/>
              <a:t>– </a:t>
            </a:r>
            <a:r>
              <a:rPr lang="sr-Cyrl-BA" dirty="0" smtClean="0"/>
              <a:t>цијена ХОВ односно трошак капитала,</a:t>
            </a:r>
          </a:p>
          <a:p>
            <a:pPr>
              <a:buNone/>
            </a:pPr>
            <a:r>
              <a:rPr lang="sr-Latn-BA" dirty="0" smtClean="0"/>
              <a:t>hg </a:t>
            </a:r>
            <a:r>
              <a:rPr lang="sr-Latn-BA" dirty="0" smtClean="0"/>
              <a:t>– </a:t>
            </a:r>
            <a:r>
              <a:rPr lang="sr-Cyrl-BA" dirty="0" smtClean="0"/>
              <a:t>фаза високог раста, </a:t>
            </a:r>
            <a:r>
              <a:rPr lang="sr-Latn-BA" dirty="0" smtClean="0"/>
              <a:t>t </a:t>
            </a:r>
            <a:r>
              <a:rPr lang="sr-Latn-BA" dirty="0" smtClean="0"/>
              <a:t>– </a:t>
            </a:r>
            <a:r>
              <a:rPr lang="sr-Cyrl-BA" dirty="0" smtClean="0"/>
              <a:t>транзиција,</a:t>
            </a:r>
          </a:p>
          <a:p>
            <a:pPr>
              <a:buNone/>
            </a:pPr>
            <a:r>
              <a:rPr lang="sr-Latn-BA" dirty="0" smtClean="0"/>
              <a:t>s</a:t>
            </a:r>
            <a:r>
              <a:rPr lang="sr-Latn-BA" baseline="-25000" dirty="0" smtClean="0"/>
              <a:t>t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стабилан раст</a:t>
            </a:r>
            <a:r>
              <a:rPr lang="sr-Latn-BA" dirty="0" smtClean="0"/>
              <a:t>, </a:t>
            </a:r>
            <a:endParaRPr lang="sr-Cyrl-BA" dirty="0" smtClean="0"/>
          </a:p>
          <a:p>
            <a:pPr>
              <a:buNone/>
            </a:pPr>
            <a:r>
              <a:rPr lang="sr-Latn-BA" dirty="0" smtClean="0"/>
              <a:t>k</a:t>
            </a:r>
            <a:r>
              <a:rPr lang="sr-Latn-BA" baseline="-25000" dirty="0" smtClean="0"/>
              <a:t>e,hg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трошак капитала у фази виског раста,</a:t>
            </a:r>
          </a:p>
          <a:p>
            <a:pPr>
              <a:buNone/>
            </a:pPr>
            <a:r>
              <a:rPr lang="sr-Latn-BA" dirty="0" smtClean="0"/>
              <a:t>k</a:t>
            </a:r>
            <a:r>
              <a:rPr lang="sr-Latn-BA" baseline="-25000" dirty="0" smtClean="0"/>
              <a:t>e,t</a:t>
            </a:r>
            <a:r>
              <a:rPr lang="sr-Latn-BA" dirty="0" smtClean="0"/>
              <a:t> – </a:t>
            </a:r>
            <a:r>
              <a:rPr lang="sr-Cyrl-BA" dirty="0" smtClean="0"/>
              <a:t>трошак капитала у транзицији,</a:t>
            </a:r>
          </a:p>
          <a:p>
            <a:pPr>
              <a:buNone/>
            </a:pPr>
            <a:r>
              <a:rPr lang="sr-Latn-BA" dirty="0" smtClean="0"/>
              <a:t>k</a:t>
            </a:r>
            <a:r>
              <a:rPr lang="sr-Latn-BA" baseline="-25000" dirty="0" smtClean="0"/>
              <a:t>e,st</a:t>
            </a:r>
            <a:r>
              <a:rPr lang="sr-Latn-BA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трошак капитала у фази стабилног раста.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412776"/>
            <a:ext cx="6552728" cy="576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778098"/>
          </a:xfrm>
        </p:spPr>
        <p:txBody>
          <a:bodyPr/>
          <a:lstStyle/>
          <a:p>
            <a:r>
              <a:rPr lang="sr-Latn-BA" sz="3200" b="1" dirty="0" smtClean="0">
                <a:latin typeface="Calibri" pitchFamily="34" charset="0"/>
              </a:rPr>
              <a:t>1.1. </a:t>
            </a:r>
            <a:r>
              <a:rPr lang="sr-Cyrl-BA" sz="3200" b="1" dirty="0" smtClean="0">
                <a:latin typeface="Calibri" pitchFamily="34" charset="0"/>
              </a:rPr>
              <a:t>Пасивна стратегија је ефикасна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5005536"/>
          </a:xfrm>
        </p:spPr>
        <p:txBody>
          <a:bodyPr>
            <a:normAutofit/>
          </a:bodyPr>
          <a:lstStyle/>
          <a:p>
            <a:r>
              <a:rPr lang="sr-Cyrl-BA" sz="2800" dirty="0" smtClean="0">
                <a:latin typeface="Cambria" pitchFamily="18" charset="0"/>
              </a:rPr>
              <a:t>Дакле,</a:t>
            </a:r>
            <a:r>
              <a:rPr lang="sr-Cyrl-BA" sz="2800" dirty="0" smtClean="0"/>
              <a:t> </a:t>
            </a:r>
            <a:r>
              <a:rPr lang="sr-Latn-BA" sz="2800" dirty="0" smtClean="0"/>
              <a:t>CAPM</a:t>
            </a:r>
            <a:r>
              <a:rPr lang="sr-Cyrl-BA" sz="2800" dirty="0" smtClean="0"/>
              <a:t> подразумијева</a:t>
            </a:r>
            <a:r>
              <a:rPr lang="sr-Latn-BA" sz="2800" dirty="0" smtClean="0"/>
              <a:t> </a:t>
            </a:r>
            <a:r>
              <a:rPr lang="sr-Cyrl-BA" sz="2800" dirty="0" smtClean="0"/>
              <a:t>да</a:t>
            </a:r>
            <a:r>
              <a:rPr lang="sr-Latn-BA" sz="2800" dirty="0" smtClean="0"/>
              <a:t> </a:t>
            </a:r>
            <a:r>
              <a:rPr lang="sr-Cyrl-BA" sz="2800" dirty="0" smtClean="0"/>
              <a:t>је пасивна стратегија која користи </a:t>
            </a:r>
            <a:r>
              <a:rPr lang="sr-Latn-BA" sz="2800" dirty="0" smtClean="0"/>
              <a:t>CML </a:t>
            </a:r>
            <a:r>
              <a:rPr lang="sr-Cyrl-BA" sz="2800" dirty="0" smtClean="0"/>
              <a:t>као оптимални</a:t>
            </a:r>
            <a:r>
              <a:rPr lang="sr-Latn-BA" sz="2800" dirty="0" smtClean="0"/>
              <a:t> CAL</a:t>
            </a:r>
            <a:r>
              <a:rPr lang="sr-Cyrl-BA" sz="2800" dirty="0" smtClean="0"/>
              <a:t> </a:t>
            </a:r>
            <a:r>
              <a:rPr lang="sr-Latn-BA" sz="2800" dirty="0" smtClean="0"/>
              <a:t>- </a:t>
            </a:r>
            <a:r>
              <a:rPr lang="sr-Cyrl-BA" sz="2800" dirty="0" smtClean="0"/>
              <a:t>ефикасн</a:t>
            </a:r>
            <a:r>
              <a:rPr lang="sr-Latn-BA" sz="2800" dirty="0" smtClean="0">
                <a:latin typeface="Cambria" pitchFamily="18" charset="0"/>
              </a:rPr>
              <a:t>a</a:t>
            </a:r>
            <a:r>
              <a:rPr lang="sr-Latn-BA" sz="2800" dirty="0" smtClean="0"/>
              <a:t> </a:t>
            </a:r>
            <a:r>
              <a:rPr lang="sr-Cyrl-BA" sz="2800" dirty="0" smtClean="0"/>
              <a:t>стратегиј</a:t>
            </a:r>
            <a:r>
              <a:rPr lang="sr-Latn-BA" sz="2800" dirty="0" smtClean="0">
                <a:latin typeface="Cambria" pitchFamily="18" charset="0"/>
              </a:rPr>
              <a:t>a</a:t>
            </a:r>
            <a:r>
              <a:rPr lang="sr-Cyrl-BA" sz="2800" dirty="0" smtClean="0"/>
              <a:t> </a:t>
            </a:r>
            <a:r>
              <a:rPr lang="sr-Cyrl-BA" sz="2800" dirty="0" smtClean="0"/>
              <a:t>инвестирањ</a:t>
            </a:r>
            <a:r>
              <a:rPr lang="sr-Latn-BA" sz="2800" dirty="0" smtClean="0"/>
              <a:t>a.</a:t>
            </a:r>
          </a:p>
          <a:p>
            <a:r>
              <a:rPr lang="sr-Cyrl-BA" sz="2800" dirty="0" smtClean="0"/>
              <a:t>Теорема о инвестиционом фонду истиче да сви инвеститори желе исти портфолио ризичне активе и да њихове потребе може да задовољи један инвестициони фонд компонован од таквог портфолија.</a:t>
            </a:r>
            <a:endParaRPr lang="sr-Latn-BA" sz="2800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в) Мултифакторски модел дисконтовања дивиденди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48615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Критике </a:t>
            </a:r>
            <a:r>
              <a:rPr lang="ru-RU" dirty="0" smtClean="0"/>
              <a:t>модела засноване су на чињеници да је модел превише конзервативна процјена вриједности, јер не одражава вриједност некоришћене активе. </a:t>
            </a:r>
            <a:endParaRPr lang="ru-RU" dirty="0" smtClean="0"/>
          </a:p>
          <a:p>
            <a:r>
              <a:rPr lang="ru-RU" dirty="0" smtClean="0"/>
              <a:t>Међутим</a:t>
            </a:r>
            <a:r>
              <a:rPr lang="ru-RU" dirty="0" smtClean="0"/>
              <a:t>, могуће је такву активу посебно процијенити и додати моделу (патенти). Такође не вреднује друге исплате акционарима као што су откупи 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Није </a:t>
            </a:r>
            <a:r>
              <a:rPr lang="ru-RU" dirty="0" smtClean="0"/>
              <a:t>погодан за краће периоде јер показује велику годишњу волатилност у перформансама. </a:t>
            </a:r>
            <a:endParaRPr lang="ru-RU" dirty="0" smtClean="0"/>
          </a:p>
          <a:p>
            <a:r>
              <a:rPr lang="ru-RU" dirty="0" smtClean="0"/>
              <a:t>Адаптибилан </a:t>
            </a:r>
            <a:r>
              <a:rPr lang="ru-RU" dirty="0" smtClean="0"/>
              <a:t>је и користан код проналажења потцијењених акција посебно кад цијене опадају према основним показатељима (зараде и дивиденде), те проналази низак </a:t>
            </a:r>
            <a:r>
              <a:rPr lang="sr-Latn-BA" dirty="0" smtClean="0"/>
              <a:t>P</a:t>
            </a:r>
            <a:r>
              <a:rPr lang="ru-RU" dirty="0" smtClean="0"/>
              <a:t>Е </a:t>
            </a:r>
            <a:r>
              <a:rPr lang="ru-RU" dirty="0" smtClean="0"/>
              <a:t>рацио потцијењених акција с високим дивидендним приносом.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Calibri" pitchFamily="34" charset="0"/>
              </a:rPr>
              <a:t>1.2. </a:t>
            </a:r>
            <a:r>
              <a:rPr lang="sr-Cyrl-BA" sz="3200" b="1" dirty="0" smtClean="0">
                <a:latin typeface="Calibri" pitchFamily="34" charset="0"/>
              </a:rPr>
              <a:t>Ризико премија тржишног портфолија</a:t>
            </a:r>
            <a:r>
              <a:rPr lang="sr-Latn-BA" sz="3200" b="1" dirty="0" smtClean="0">
                <a:latin typeface="Calibri" pitchFamily="34" charset="0"/>
              </a:rPr>
              <a:t> – </a:t>
            </a:r>
            <a:r>
              <a:rPr lang="sr-Cyrl-BA" sz="3200" b="1" dirty="0" smtClean="0">
                <a:latin typeface="Calibri" pitchFamily="34" charset="0"/>
              </a:rPr>
              <a:t>тржишна премија ризика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005536"/>
          </a:xfrm>
        </p:spPr>
        <p:txBody>
          <a:bodyPr/>
          <a:lstStyle/>
          <a:p>
            <a:pPr>
              <a:buNone/>
            </a:pPr>
            <a:endParaRPr lang="sr-Cyrl-BA" dirty="0" smtClean="0"/>
          </a:p>
          <a:p>
            <a:endParaRPr lang="sr-Cyrl-BA" dirty="0" smtClean="0"/>
          </a:p>
          <a:p>
            <a:r>
              <a:rPr lang="en-US" dirty="0" smtClean="0"/>
              <a:t>E(</a:t>
            </a:r>
            <a:r>
              <a:rPr lang="en-US" dirty="0" err="1" smtClean="0"/>
              <a:t>r</a:t>
            </a:r>
            <a:r>
              <a:rPr lang="en-US" baseline="-25000" dirty="0" err="1" smtClean="0"/>
              <a:t>M</a:t>
            </a:r>
            <a:r>
              <a:rPr lang="en-US" dirty="0" smtClean="0"/>
              <a:t>)</a:t>
            </a:r>
            <a:r>
              <a:rPr lang="sr-Cyrl-BA" dirty="0" smtClean="0"/>
              <a:t> – ризико премија тржишног портфолија, </a:t>
            </a:r>
          </a:p>
          <a:p>
            <a:r>
              <a:rPr lang="en-US" dirty="0" smtClean="0"/>
              <a:t>σ</a:t>
            </a:r>
            <a:r>
              <a:rPr lang="en-US" baseline="30000" dirty="0" smtClean="0"/>
              <a:t>2</a:t>
            </a:r>
            <a:r>
              <a:rPr lang="en-US" baseline="-25000" dirty="0" smtClean="0"/>
              <a:t>M</a:t>
            </a:r>
            <a:r>
              <a:rPr lang="sr-Cyrl-BA" dirty="0" smtClean="0"/>
              <a:t> - стандардна девијација приноса на тржишни портфолио, </a:t>
            </a:r>
          </a:p>
          <a:p>
            <a:r>
              <a:rPr lang="en-US" dirty="0" smtClean="0"/>
              <a:t>A</a:t>
            </a:r>
            <a:r>
              <a:rPr lang="en-US" baseline="30000" dirty="0" smtClean="0"/>
              <a:t>*</a:t>
            </a:r>
            <a:r>
              <a:rPr lang="sr-Cyrl-BA" dirty="0" smtClean="0"/>
              <a:t>- степен одбојности просјечног инвеститора према ризику</a:t>
            </a:r>
          </a:p>
          <a:p>
            <a:r>
              <a:rPr lang="sr-Cyrl-BA" dirty="0" smtClean="0"/>
              <a:t>Равнотежна ризико премија тржишног портфолија је сразмјерна и тржишном ризику који се мјери варијансом приноса, и просјечном степену одбојности премас ризику.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1556792"/>
            <a:ext cx="3446097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778098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Calibri" pitchFamily="34" charset="0"/>
              </a:rPr>
              <a:t>1.3. </a:t>
            </a:r>
            <a:r>
              <a:rPr lang="sr-Cyrl-BA" sz="3200" b="1" dirty="0" smtClean="0">
                <a:latin typeface="Calibri" pitchFamily="34" charset="0"/>
              </a:rPr>
              <a:t>Очекивани приноси појединачних ХОВ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052736"/>
            <a:ext cx="8003232" cy="5256584"/>
          </a:xfrm>
        </p:spPr>
        <p:txBody>
          <a:bodyPr>
            <a:normAutofit/>
          </a:bodyPr>
          <a:lstStyle/>
          <a:p>
            <a:r>
              <a:rPr lang="sr-Cyrl-BA" dirty="0" smtClean="0"/>
              <a:t>Формула </a:t>
            </a:r>
            <a:r>
              <a:rPr lang="sr-Latn-BA" dirty="0" smtClean="0"/>
              <a:t>CAPM-</a:t>
            </a:r>
            <a:r>
              <a:rPr lang="sr-Cyrl-BA" dirty="0" smtClean="0"/>
              <a:t>а гласи:</a:t>
            </a:r>
          </a:p>
          <a:p>
            <a:endParaRPr lang="sr-Cyrl-BA" dirty="0" smtClean="0"/>
          </a:p>
          <a:p>
            <a:endParaRPr lang="sr-Cyrl-BA" dirty="0" smtClean="0"/>
          </a:p>
          <a:p>
            <a:endParaRPr lang="sr-Cyrl-BA" dirty="0" smtClean="0"/>
          </a:p>
          <a:p>
            <a:r>
              <a:rPr lang="sr-Latn-BA" dirty="0" smtClean="0"/>
              <a:t>E(R</a:t>
            </a:r>
            <a:r>
              <a:rPr lang="sr-Latn-BA" baseline="-25000" dirty="0" smtClean="0"/>
              <a:t>i</a:t>
            </a:r>
            <a:r>
              <a:rPr lang="sr-Latn-BA" dirty="0" smtClean="0"/>
              <a:t>) – </a:t>
            </a:r>
            <a:r>
              <a:rPr lang="sr-Cyrl-BA" dirty="0" smtClean="0"/>
              <a:t> очекивани поврат на акцију или трошак капитала;</a:t>
            </a:r>
          </a:p>
          <a:p>
            <a:r>
              <a:rPr lang="sr-Latn-BA" dirty="0" smtClean="0">
                <a:latin typeface="Cambria" pitchFamily="18" charset="0"/>
              </a:rPr>
              <a:t>r</a:t>
            </a:r>
            <a:r>
              <a:rPr lang="sr-Latn-BA" baseline="-25000" dirty="0" smtClean="0">
                <a:latin typeface="Cambria" pitchFamily="18" charset="0"/>
              </a:rPr>
              <a:t>f</a:t>
            </a:r>
            <a:r>
              <a:rPr lang="sr-Latn-BA" dirty="0" smtClean="0">
                <a:latin typeface="Cambria" pitchFamily="18" charset="0"/>
              </a:rPr>
              <a:t> –</a:t>
            </a:r>
            <a:r>
              <a:rPr lang="sr-Latn-BA" dirty="0" smtClean="0"/>
              <a:t> </a:t>
            </a:r>
            <a:r>
              <a:rPr lang="sr-Cyrl-BA" dirty="0" smtClean="0"/>
              <a:t>стопа поврата на безризичну ХОВ (безризична стопа);</a:t>
            </a:r>
            <a:r>
              <a:rPr lang="sr-Latn-BA" dirty="0" smtClean="0"/>
              <a:t> </a:t>
            </a:r>
            <a:endParaRPr lang="sr-Cyrl-BA" dirty="0" smtClean="0"/>
          </a:p>
          <a:p>
            <a:r>
              <a:rPr lang="sr-Latn-BA" dirty="0" smtClean="0"/>
              <a:t>β – </a:t>
            </a:r>
            <a:r>
              <a:rPr lang="sr-Cyrl-BA" dirty="0" smtClean="0"/>
              <a:t>бета;</a:t>
            </a:r>
          </a:p>
          <a:p>
            <a:r>
              <a:rPr lang="en-US" dirty="0" smtClean="0">
                <a:latin typeface="Cambria" pitchFamily="18" charset="0"/>
              </a:rPr>
              <a:t>E(</a:t>
            </a:r>
            <a:r>
              <a:rPr lang="en-US" dirty="0" err="1" smtClean="0">
                <a:latin typeface="Cambria" pitchFamily="18" charset="0"/>
              </a:rPr>
              <a:t>r</a:t>
            </a:r>
            <a:r>
              <a:rPr lang="en-US" baseline="-25000" dirty="0" err="1" smtClean="0">
                <a:latin typeface="Cambria" pitchFamily="18" charset="0"/>
              </a:rPr>
              <a:t>M</a:t>
            </a:r>
            <a:r>
              <a:rPr lang="en-US" dirty="0" smtClean="0">
                <a:latin typeface="Cambria" pitchFamily="18" charset="0"/>
              </a:rPr>
              <a:t>) - </a:t>
            </a:r>
            <a:r>
              <a:rPr lang="en-US" dirty="0" err="1" smtClean="0">
                <a:latin typeface="Cambria" pitchFamily="18" charset="0"/>
              </a:rPr>
              <a:t>r</a:t>
            </a:r>
            <a:r>
              <a:rPr lang="en-US" baseline="-25000" dirty="0" err="1" smtClean="0">
                <a:latin typeface="Cambria" pitchFamily="18" charset="0"/>
              </a:rPr>
              <a:t>f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sr-Cyrl-BA" dirty="0" smtClean="0">
                <a:latin typeface="Cambria" pitchFamily="18" charset="0"/>
              </a:rPr>
              <a:t> или </a:t>
            </a:r>
            <a:r>
              <a:rPr lang="sr-Latn-BA" dirty="0" smtClean="0">
                <a:latin typeface="Cambria" pitchFamily="18" charset="0"/>
              </a:rPr>
              <a:t>RP</a:t>
            </a:r>
            <a:r>
              <a:rPr lang="sr-Latn-BA" baseline="-25000" dirty="0" smtClean="0">
                <a:latin typeface="Cambria" pitchFamily="18" charset="0"/>
              </a:rPr>
              <a:t>m</a:t>
            </a:r>
            <a:r>
              <a:rPr lang="sr-Latn-BA" dirty="0" smtClean="0">
                <a:latin typeface="Cambria" pitchFamily="18" charset="0"/>
              </a:rPr>
              <a:t> </a:t>
            </a:r>
            <a:r>
              <a:rPr lang="sr-Latn-BA" dirty="0" smtClean="0"/>
              <a:t>–</a:t>
            </a:r>
            <a:r>
              <a:rPr lang="sr-Cyrl-BA" dirty="0" smtClean="0"/>
              <a:t>ризико премија тржишног портфолија или тржишна премија ризика </a:t>
            </a:r>
            <a:r>
              <a:rPr lang="sr-Latn-BA" dirty="0" smtClean="0"/>
              <a:t>(</a:t>
            </a:r>
            <a:r>
              <a:rPr lang="sr-Latn-BA" dirty="0" smtClean="0"/>
              <a:t>ERP). </a:t>
            </a:r>
            <a:endParaRPr lang="sr-Cyrl-BA" dirty="0" smtClean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1916832"/>
            <a:ext cx="3096344" cy="648072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2420888"/>
            <a:ext cx="2232248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Calibri" pitchFamily="34" charset="0"/>
              </a:rPr>
              <a:t>1.4. </a:t>
            </a:r>
            <a:r>
              <a:rPr lang="sr-Cyrl-BA" sz="3200" b="1" dirty="0" smtClean="0">
                <a:latin typeface="Calibri" pitchFamily="34" charset="0"/>
              </a:rPr>
              <a:t>Тржишна линија ХОВ 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83568" y="1268760"/>
            <a:ext cx="8003232" cy="4751040"/>
          </a:xfrm>
        </p:spPr>
        <p:txBody>
          <a:bodyPr/>
          <a:lstStyle/>
          <a:p>
            <a:r>
              <a:rPr lang="sr-Cyrl-BA" dirty="0" smtClean="0"/>
              <a:t>Тржишна линија ХОВ је графички приказ односа између очекиваног приноса и бете </a:t>
            </a:r>
            <a:r>
              <a:rPr lang="sr-Cyrl-BA" dirty="0" smtClean="0">
                <a:latin typeface="Cambria" pitchFamily="18" charset="0"/>
              </a:rPr>
              <a:t>из </a:t>
            </a:r>
            <a:r>
              <a:rPr lang="sr-Latn-BA" dirty="0" smtClean="0">
                <a:latin typeface="Cambria" pitchFamily="18" charset="0"/>
              </a:rPr>
              <a:t>CAP</a:t>
            </a:r>
            <a:r>
              <a:rPr lang="sr-Cyrl-BA" dirty="0" smtClean="0">
                <a:latin typeface="Cambria" pitchFamily="18" charset="0"/>
              </a:rPr>
              <a:t>М-а.</a:t>
            </a:r>
          </a:p>
          <a:p>
            <a:pPr>
              <a:buNone/>
            </a:pPr>
            <a:endParaRPr lang="sr-Cyrl-BA" dirty="0" smtClean="0">
              <a:latin typeface="Cambria" pitchFamily="18" charset="0"/>
            </a:endParaRPr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1043608" y="2852936"/>
          <a:ext cx="7272808" cy="3500102"/>
        </p:xfrm>
        <a:graphic>
          <a:graphicData uri="http://schemas.openxmlformats.org/presentationml/2006/ole">
            <p:oleObj spid="_x0000_s18437" name="Document" r:id="rId3" imgW="5598520" imgH="2020019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94122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Calibri" pitchFamily="34" charset="0"/>
              </a:rPr>
              <a:t>1.4. </a:t>
            </a:r>
            <a:r>
              <a:rPr lang="sr-Cyrl-BA" sz="3200" b="1" dirty="0" smtClean="0">
                <a:latin typeface="Calibri" pitchFamily="34" charset="0"/>
              </a:rPr>
              <a:t>Тржишна </a:t>
            </a:r>
            <a:r>
              <a:rPr lang="sr-Cyrl-BA" sz="3200" b="1" dirty="0" smtClean="0">
                <a:latin typeface="Calibri" pitchFamily="34" charset="0"/>
              </a:rPr>
              <a:t>линија ХОВ 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4572000"/>
          </a:xfrm>
        </p:spPr>
        <p:txBody>
          <a:bodyPr/>
          <a:lstStyle/>
          <a:p>
            <a:r>
              <a:rPr lang="ru-RU" dirty="0" smtClean="0"/>
              <a:t>Према </a:t>
            </a:r>
            <a:r>
              <a:rPr lang="sr-Latn-BA" dirty="0" smtClean="0"/>
              <a:t>CAPM</a:t>
            </a:r>
            <a:r>
              <a:rPr lang="ru-RU" dirty="0" smtClean="0"/>
              <a:t>-у</a:t>
            </a:r>
            <a:r>
              <a:rPr lang="ru-RU" dirty="0" smtClean="0"/>
              <a:t>, ако је очекивана стопа поврата на ХОВ и њен ризик представљен бетом испод тржишне линије акције (као што је случај с ХОВ X), она неће бити тачно процијењена (поврат јој је мањи од оног на тржишној линији). </a:t>
            </a:r>
            <a:endParaRPr lang="sr-Latn-BA" dirty="0" smtClean="0"/>
          </a:p>
          <a:p>
            <a:r>
              <a:rPr lang="ru-RU" dirty="0" smtClean="0"/>
              <a:t>Да </a:t>
            </a:r>
            <a:r>
              <a:rPr lang="ru-RU" dirty="0" smtClean="0"/>
              <a:t>би ХОВ била у равнотежи, њена цијена мора да опадне док се поврат не усклади с </a:t>
            </a:r>
            <a:r>
              <a:rPr lang="ru-RU" dirty="0" smtClean="0"/>
              <a:t>ризиком.</a:t>
            </a:r>
            <a:endParaRPr lang="sr-Latn-BA" dirty="0" smtClean="0"/>
          </a:p>
          <a:p>
            <a:r>
              <a:rPr lang="ru-RU" dirty="0" smtClean="0"/>
              <a:t>Када </a:t>
            </a:r>
            <a:r>
              <a:rPr lang="ru-RU" dirty="0" smtClean="0"/>
              <a:t>би тржише било у стању равнотеже, све акције би се подударале с тржишном линијом акција.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>
            <a:normAutofit/>
          </a:bodyPr>
          <a:lstStyle/>
          <a:p>
            <a:r>
              <a:rPr lang="sr-Latn-BA" sz="3200" b="1" dirty="0" smtClean="0">
                <a:latin typeface="Calibri" pitchFamily="34" charset="0"/>
              </a:rPr>
              <a:t>1.5. </a:t>
            </a:r>
            <a:r>
              <a:rPr lang="sr-Cyrl-BA" sz="3200" b="1" dirty="0" smtClean="0">
                <a:latin typeface="Calibri" pitchFamily="34" charset="0"/>
              </a:rPr>
              <a:t>Примјена </a:t>
            </a:r>
            <a:r>
              <a:rPr lang="sr-Latn-BA" sz="3200" b="1" dirty="0" smtClean="0">
                <a:latin typeface="Calibri" pitchFamily="34" charset="0"/>
              </a:rPr>
              <a:t>CAPM-a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91264" cy="5184576"/>
          </a:xfrm>
        </p:spPr>
        <p:txBody>
          <a:bodyPr>
            <a:normAutofit/>
          </a:bodyPr>
          <a:lstStyle/>
          <a:p>
            <a:r>
              <a:rPr lang="sr-Latn-BA" dirty="0" smtClean="0"/>
              <a:t>M</a:t>
            </a:r>
            <a:r>
              <a:rPr lang="ru-RU" dirty="0" smtClean="0"/>
              <a:t>одел </a:t>
            </a:r>
            <a:r>
              <a:rPr lang="sr-Cyrl-BA" dirty="0" smtClean="0"/>
              <a:t>вредновања</a:t>
            </a:r>
            <a:r>
              <a:rPr lang="ru-RU" dirty="0" smtClean="0"/>
              <a:t> </a:t>
            </a:r>
            <a:r>
              <a:rPr lang="ru-RU" dirty="0" smtClean="0"/>
              <a:t>капиталне активе је камен темељац модерне теорије тржишта </a:t>
            </a:r>
            <a:r>
              <a:rPr lang="ru-RU" dirty="0" smtClean="0"/>
              <a:t>капитала.</a:t>
            </a:r>
            <a:endParaRPr lang="sr-Latn-BA" dirty="0" smtClean="0"/>
          </a:p>
          <a:p>
            <a:r>
              <a:rPr lang="sr-Cyrl-BA" dirty="0" smtClean="0"/>
              <a:t>Примјењује се у инвестиционом инжињерингу, за процјену исплативости инвестиционих пројеката, за утврђивање цијена акција и у процјенама вриједности капитала/предузећа.</a:t>
            </a:r>
            <a:endParaRPr lang="sr-Latn-BA" dirty="0" smtClean="0"/>
          </a:p>
          <a:p>
            <a:r>
              <a:rPr lang="ru-RU" dirty="0" smtClean="0"/>
              <a:t>Његов </a:t>
            </a:r>
            <a:r>
              <a:rPr lang="ru-RU" dirty="0" smtClean="0"/>
              <a:t>значај </a:t>
            </a:r>
            <a:r>
              <a:rPr lang="ru-RU" dirty="0" smtClean="0"/>
              <a:t>је </a:t>
            </a:r>
            <a:r>
              <a:rPr lang="ru-RU" dirty="0" smtClean="0"/>
              <a:t>у томе што </a:t>
            </a:r>
            <a:r>
              <a:rPr lang="ru-RU" dirty="0" smtClean="0"/>
              <a:t>ХОВ </a:t>
            </a:r>
            <a:r>
              <a:rPr lang="ru-RU" dirty="0" smtClean="0"/>
              <a:t>представља једну од могућих инвестиционих могућности на тржишту капитала, те стога цијена </a:t>
            </a:r>
            <a:r>
              <a:rPr lang="ru-RU" dirty="0" smtClean="0"/>
              <a:t>те ХОВ (или инвестиције) треба </a:t>
            </a:r>
            <a:r>
              <a:rPr lang="ru-RU" dirty="0" smtClean="0"/>
              <a:t>да се посматра према истим економским принципима који регулишу цијене других инвестиционих </a:t>
            </a:r>
            <a:r>
              <a:rPr lang="ru-RU" dirty="0" smtClean="0"/>
              <a:t>актива.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922114"/>
          </a:xfrm>
        </p:spPr>
        <p:txBody>
          <a:bodyPr>
            <a:normAutofit/>
          </a:bodyPr>
          <a:lstStyle/>
          <a:p>
            <a:pPr algn="ctr"/>
            <a:r>
              <a:rPr lang="sr-Latn-BA" sz="3600" b="1" dirty="0" smtClean="0">
                <a:latin typeface="Calibri" pitchFamily="34" charset="0"/>
              </a:rPr>
              <a:t>2. CAPM </a:t>
            </a:r>
            <a:r>
              <a:rPr lang="sr-Cyrl-BA" sz="3600" b="1" dirty="0" smtClean="0">
                <a:latin typeface="Calibri" pitchFamily="34" charset="0"/>
              </a:rPr>
              <a:t>и индексни модели</a:t>
            </a:r>
            <a:endParaRPr lang="en-US" sz="36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291264" cy="5184576"/>
          </a:xfrm>
        </p:spPr>
        <p:txBody>
          <a:bodyPr/>
          <a:lstStyle/>
          <a:p>
            <a:r>
              <a:rPr lang="sr-Latn-BA" sz="2800" dirty="0" smtClean="0">
                <a:latin typeface="Cambria" pitchFamily="18" charset="0"/>
              </a:rPr>
              <a:t>CAPM</a:t>
            </a:r>
            <a:r>
              <a:rPr lang="sr-Cyrl-BA" sz="2800" dirty="0" smtClean="0">
                <a:latin typeface="Cambria" pitchFamily="18" charset="0"/>
              </a:rPr>
              <a:t> има два ограничења: ослања се на теоријски тржишни портфолио коју обухвата сву акстиву и бави се очекиваним, а не стварним приносима.</a:t>
            </a:r>
          </a:p>
          <a:p>
            <a:r>
              <a:rPr lang="sr-Cyrl-BA" sz="2800" dirty="0" smtClean="0">
                <a:latin typeface="Cambria" pitchFamily="18" charset="0"/>
              </a:rPr>
              <a:t>Стога да би се</a:t>
            </a:r>
            <a:r>
              <a:rPr lang="sr-Cyrl-BA" sz="2800" dirty="0" smtClean="0"/>
              <a:t> </a:t>
            </a:r>
            <a:r>
              <a:rPr lang="sr-Latn-BA" sz="2800" dirty="0" smtClean="0"/>
              <a:t>CAPM </a:t>
            </a:r>
            <a:r>
              <a:rPr lang="sr-Cyrl-BA" sz="2800" dirty="0" smtClean="0"/>
              <a:t>примијенио, приказујемо га у облику индексног модела и користимо остварене а не очекиване приносе.</a:t>
            </a:r>
            <a:r>
              <a:rPr lang="sr-Cyrl-BA" dirty="0" smtClean="0">
                <a:latin typeface="Cambria" pitchFamily="18" charset="0"/>
              </a:rPr>
              <a:t> </a:t>
            </a:r>
          </a:p>
          <a:p>
            <a:endParaRPr lang="sr-Cyrl-BA" dirty="0" smtClean="0">
              <a:latin typeface="Cambria" pitchFamily="18" charset="0"/>
            </a:endParaRPr>
          </a:p>
          <a:p>
            <a:endParaRPr lang="sr-Cyrl-BA" dirty="0" smtClean="0">
              <a:latin typeface="Cambria" pitchFamily="18" charset="0"/>
            </a:endParaRPr>
          </a:p>
          <a:p>
            <a:pPr>
              <a:buNone/>
            </a:pPr>
            <a:r>
              <a:rPr lang="sr-Cyrl-BA" dirty="0" smtClean="0">
                <a:latin typeface="Cambria" pitchFamily="18" charset="0"/>
              </a:rPr>
              <a:t>=&gt; Резидуал = стварни принос – предвиђени принос предузећа </a:t>
            </a:r>
            <a:r>
              <a:rPr lang="sr-Latn-BA" dirty="0" smtClean="0">
                <a:latin typeface="Cambria" pitchFamily="18" charset="0"/>
              </a:rPr>
              <a:t>i </a:t>
            </a:r>
            <a:r>
              <a:rPr lang="sr-Cyrl-BA" dirty="0" smtClean="0">
                <a:latin typeface="Cambria" pitchFamily="18" charset="0"/>
              </a:rPr>
              <a:t>заснован на приносу тржишта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4293096"/>
            <a:ext cx="2830133" cy="657707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4797152"/>
            <a:ext cx="2811081" cy="504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23">
      <a:dk1>
        <a:sysClr val="windowText" lastClr="000000"/>
      </a:dk1>
      <a:lt1>
        <a:srgbClr val="E7DEC9"/>
      </a:lt1>
      <a:dk2>
        <a:srgbClr val="4F271C"/>
      </a:dk2>
      <a:lt2>
        <a:srgbClr val="D49887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197</TotalTime>
  <Words>2270</Words>
  <Application>Microsoft Office PowerPoint</Application>
  <PresentationFormat>On-screen Show (4:3)</PresentationFormat>
  <Paragraphs>181</Paragraphs>
  <Slides>30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Equity</vt:lpstr>
      <vt:lpstr>Microsoft Office Word Document</vt:lpstr>
      <vt:lpstr>Модел вредновања капиталне активе (CAPM) и теорија арбитражног вредновања</vt:lpstr>
      <vt:lpstr>1. Модел вредновања капиталне активе - CAPM</vt:lpstr>
      <vt:lpstr>1.1. Пасивна стратегија је ефикасна</vt:lpstr>
      <vt:lpstr>1.2. Ризико премија тржишног портфолија – тржишна премија ризика</vt:lpstr>
      <vt:lpstr>1.3. Очекивани приноси појединачних ХОВ</vt:lpstr>
      <vt:lpstr>1.4. Тржишна линија ХОВ </vt:lpstr>
      <vt:lpstr>1.4. Тржишна линија ХОВ </vt:lpstr>
      <vt:lpstr>1.5. Примјена CAPM-a</vt:lpstr>
      <vt:lpstr>2. CAPM и индексни модели</vt:lpstr>
      <vt:lpstr>2.1. Резултати индексног модела</vt:lpstr>
      <vt:lpstr>2.3. Предвиђање бете</vt:lpstr>
      <vt:lpstr>3. CAPM и мултифакторски модели</vt:lpstr>
      <vt:lpstr>3.1. Fama-French трофакторски модел</vt:lpstr>
      <vt:lpstr>3.1. Fama-French трофакторски модел</vt:lpstr>
      <vt:lpstr>4. Факторски модели и теорија арбитражног вредновања: CAPM и APT</vt:lpstr>
      <vt:lpstr>CAPM и APT</vt:lpstr>
      <vt:lpstr>4.1. APT модел </vt:lpstr>
      <vt:lpstr>4.1. APT модел </vt:lpstr>
      <vt:lpstr>5. Други модели за утврђивање цијене капитала</vt:lpstr>
      <vt:lpstr>5.1. Модел зидања (Build-up Model)</vt:lpstr>
      <vt:lpstr>5.1. Модел зидања (Build-up Model)</vt:lpstr>
      <vt:lpstr>5.2. Модел дисконтовања дивиденди</vt:lpstr>
      <vt:lpstr>а) Модел константног раста дивиденди</vt:lpstr>
      <vt:lpstr>а) Модел константног раста дивиденди</vt:lpstr>
      <vt:lpstr>а) Модел константног раста дивиденди</vt:lpstr>
      <vt:lpstr>б) Двофакторски модел дисконтовања дивиденди </vt:lpstr>
      <vt:lpstr>б) Двофакторски модел дисконтовања дивиденди </vt:lpstr>
      <vt:lpstr>в) Мултифакторски модел дисконтовања дивиденди</vt:lpstr>
      <vt:lpstr>в) Мултифакторски модел дисконтовања дивиденди</vt:lpstr>
      <vt:lpstr>в) Мултифакторски модел дисконтовања дивиденди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 вредновања капиталне активе (CAPM) и теорија арбитражног вредновања</dc:title>
  <dc:creator>efbl</dc:creator>
  <cp:lastModifiedBy>efbl</cp:lastModifiedBy>
  <cp:revision>40</cp:revision>
  <dcterms:created xsi:type="dcterms:W3CDTF">2019-04-22T08:56:25Z</dcterms:created>
  <dcterms:modified xsi:type="dcterms:W3CDTF">2019-04-22T12:13:30Z</dcterms:modified>
</cp:coreProperties>
</file>