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84" r:id="rId6"/>
    <p:sldId id="261" r:id="rId7"/>
    <p:sldId id="286" r:id="rId8"/>
    <p:sldId id="287" r:id="rId9"/>
    <p:sldId id="260" r:id="rId10"/>
    <p:sldId id="285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289" r:id="rId23"/>
    <p:sldId id="301" r:id="rId24"/>
    <p:sldId id="302" r:id="rId25"/>
    <p:sldId id="303" r:id="rId26"/>
    <p:sldId id="262" r:id="rId27"/>
  </p:sldIdLst>
  <p:sldSz cx="9144000" cy="5143500" type="screen16x9"/>
  <p:notesSz cx="6858000" cy="9144000"/>
  <p:embeddedFontLst>
    <p:embeddedFont>
      <p:font typeface="Segoe UI Black" charset="0"/>
      <p:bold r:id="rId29"/>
      <p:boldItalic r:id="rId30"/>
    </p:embeddedFont>
    <p:embeddedFont>
      <p:font typeface="Sniglet" charset="0"/>
      <p:regular r:id="rId31"/>
    </p:embeddedFont>
    <p:embeddedFont>
      <p:font typeface="Segoe UI Light" pitchFamily="34" charset="0"/>
      <p:regular r:id="rId32"/>
    </p:embeddedFont>
    <p:embeddedFont>
      <p:font typeface="Dosis" charset="0"/>
      <p:regular r:id="rId33"/>
      <p:bold r:id="rId34"/>
    </p:embeddedFont>
    <p:embeddedFont>
      <p:font typeface="Wingdings 2" pitchFamily="18" charset="2"/>
      <p:regular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97AF4E2-9B96-444E-A4D3-D641C8C24ACA}">
  <a:tblStyle styleId="{597AF4E2-9B96-444E-A4D3-D641C8C24AC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164" d="100"/>
          <a:sy n="164" d="100"/>
        </p:scale>
        <p:origin x="-114" y="-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"/>
          <p:cNvSpPr txBox="1">
            <a:spLocks noGrp="1"/>
          </p:cNvSpPr>
          <p:nvPr>
            <p:ph type="ctrTitle"/>
          </p:nvPr>
        </p:nvSpPr>
        <p:spPr>
          <a:xfrm>
            <a:off x="2305100" y="1161050"/>
            <a:ext cx="6153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"/>
          <p:cNvSpPr/>
          <p:nvPr/>
        </p:nvSpPr>
        <p:spPr>
          <a:xfrm>
            <a:off x="723692" y="4220091"/>
            <a:ext cx="794875" cy="985737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4" name="Google Shape;164;p2"/>
          <p:cNvSpPr/>
          <p:nvPr/>
        </p:nvSpPr>
        <p:spPr>
          <a:xfrm>
            <a:off x="-58319" y="3053287"/>
            <a:ext cx="782014" cy="890356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5" name="Google Shape;165;p2"/>
          <p:cNvSpPr/>
          <p:nvPr/>
        </p:nvSpPr>
        <p:spPr>
          <a:xfrm>
            <a:off x="4025101" y="3422420"/>
            <a:ext cx="370865" cy="809588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6" name="Google Shape;166;p2"/>
          <p:cNvSpPr/>
          <p:nvPr/>
        </p:nvSpPr>
        <p:spPr>
          <a:xfrm>
            <a:off x="3078045" y="3128354"/>
            <a:ext cx="730671" cy="895811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7" name="Google Shape;167;p2"/>
          <p:cNvSpPr/>
          <p:nvPr/>
        </p:nvSpPr>
        <p:spPr>
          <a:xfrm>
            <a:off x="5401648" y="3285712"/>
            <a:ext cx="805934" cy="75083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8" name="Google Shape;168;p2"/>
          <p:cNvSpPr/>
          <p:nvPr/>
        </p:nvSpPr>
        <p:spPr>
          <a:xfrm>
            <a:off x="8364459" y="3346843"/>
            <a:ext cx="873792" cy="600260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9" name="Google Shape;169;p2"/>
          <p:cNvSpPr/>
          <p:nvPr/>
        </p:nvSpPr>
        <p:spPr>
          <a:xfrm>
            <a:off x="4551116" y="3125540"/>
            <a:ext cx="657208" cy="679227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0" name="Google Shape;170;p2"/>
          <p:cNvSpPr/>
          <p:nvPr/>
        </p:nvSpPr>
        <p:spPr>
          <a:xfrm>
            <a:off x="4419881" y="3994834"/>
            <a:ext cx="919681" cy="950908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1" name="Google Shape;171;p2"/>
          <p:cNvSpPr/>
          <p:nvPr/>
        </p:nvSpPr>
        <p:spPr>
          <a:xfrm>
            <a:off x="2644912" y="4036538"/>
            <a:ext cx="890356" cy="706800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2" name="Google Shape;172;p2"/>
          <p:cNvSpPr/>
          <p:nvPr/>
        </p:nvSpPr>
        <p:spPr>
          <a:xfrm>
            <a:off x="2116542" y="3186156"/>
            <a:ext cx="829755" cy="780163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3" name="Google Shape;173;p2"/>
          <p:cNvSpPr/>
          <p:nvPr/>
        </p:nvSpPr>
        <p:spPr>
          <a:xfrm>
            <a:off x="1347361" y="3186147"/>
            <a:ext cx="599146" cy="706812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4" name="Google Shape;174;p2"/>
          <p:cNvSpPr/>
          <p:nvPr/>
        </p:nvSpPr>
        <p:spPr>
          <a:xfrm>
            <a:off x="2681615" y="4813558"/>
            <a:ext cx="816944" cy="313967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5" name="Google Shape;175;p2"/>
          <p:cNvSpPr/>
          <p:nvPr/>
        </p:nvSpPr>
        <p:spPr>
          <a:xfrm>
            <a:off x="7146421" y="4508764"/>
            <a:ext cx="1040884" cy="730620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6" name="Google Shape;176;p2"/>
          <p:cNvSpPr/>
          <p:nvPr/>
        </p:nvSpPr>
        <p:spPr>
          <a:xfrm>
            <a:off x="7146430" y="3104432"/>
            <a:ext cx="684732" cy="721463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7" name="Google Shape;177;p2"/>
          <p:cNvSpPr/>
          <p:nvPr/>
        </p:nvSpPr>
        <p:spPr>
          <a:xfrm>
            <a:off x="5262207" y="4729516"/>
            <a:ext cx="525046" cy="372666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8" name="Google Shape;178;p2"/>
          <p:cNvSpPr/>
          <p:nvPr/>
        </p:nvSpPr>
        <p:spPr>
          <a:xfrm>
            <a:off x="8376372" y="4729061"/>
            <a:ext cx="508532" cy="324976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9" name="Google Shape;179;p2"/>
          <p:cNvSpPr/>
          <p:nvPr/>
        </p:nvSpPr>
        <p:spPr>
          <a:xfrm>
            <a:off x="3808716" y="4429326"/>
            <a:ext cx="570935" cy="567282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0" name="Google Shape;180;p2"/>
          <p:cNvSpPr/>
          <p:nvPr/>
        </p:nvSpPr>
        <p:spPr>
          <a:xfrm>
            <a:off x="7975391" y="3053272"/>
            <a:ext cx="541560" cy="67927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1" name="Google Shape;181;p2"/>
          <p:cNvSpPr/>
          <p:nvPr/>
        </p:nvSpPr>
        <p:spPr>
          <a:xfrm>
            <a:off x="1570785" y="4028295"/>
            <a:ext cx="734324" cy="723314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2" name="Google Shape;182;p2"/>
          <p:cNvSpPr/>
          <p:nvPr/>
        </p:nvSpPr>
        <p:spPr>
          <a:xfrm>
            <a:off x="247060" y="4094875"/>
            <a:ext cx="275434" cy="244207"/>
          </a:xfrm>
          <a:custGeom>
            <a:avLst/>
            <a:gdLst/>
            <a:ahLst/>
            <a:cxnLst/>
            <a:rect l="l" t="t" r="r" b="b"/>
            <a:pathLst>
              <a:path w="5504" h="4880" extrusionOk="0">
                <a:moveTo>
                  <a:pt x="5173" y="0"/>
                </a:moveTo>
                <a:lnTo>
                  <a:pt x="5063" y="37"/>
                </a:lnTo>
                <a:lnTo>
                  <a:pt x="4990" y="110"/>
                </a:lnTo>
                <a:lnTo>
                  <a:pt x="4770" y="404"/>
                </a:lnTo>
                <a:lnTo>
                  <a:pt x="4513" y="624"/>
                </a:lnTo>
                <a:lnTo>
                  <a:pt x="4219" y="844"/>
                </a:lnTo>
                <a:lnTo>
                  <a:pt x="3926" y="991"/>
                </a:lnTo>
                <a:lnTo>
                  <a:pt x="3742" y="1064"/>
                </a:lnTo>
                <a:lnTo>
                  <a:pt x="3559" y="1101"/>
                </a:lnTo>
                <a:lnTo>
                  <a:pt x="3229" y="1101"/>
                </a:lnTo>
                <a:lnTo>
                  <a:pt x="2862" y="1028"/>
                </a:lnTo>
                <a:lnTo>
                  <a:pt x="2532" y="917"/>
                </a:lnTo>
                <a:lnTo>
                  <a:pt x="2239" y="807"/>
                </a:lnTo>
                <a:lnTo>
                  <a:pt x="1908" y="734"/>
                </a:lnTo>
                <a:lnTo>
                  <a:pt x="1578" y="661"/>
                </a:lnTo>
                <a:lnTo>
                  <a:pt x="1248" y="624"/>
                </a:lnTo>
                <a:lnTo>
                  <a:pt x="918" y="661"/>
                </a:lnTo>
                <a:lnTo>
                  <a:pt x="625" y="771"/>
                </a:lnTo>
                <a:lnTo>
                  <a:pt x="478" y="844"/>
                </a:lnTo>
                <a:lnTo>
                  <a:pt x="368" y="954"/>
                </a:lnTo>
                <a:lnTo>
                  <a:pt x="258" y="1064"/>
                </a:lnTo>
                <a:lnTo>
                  <a:pt x="148" y="1211"/>
                </a:lnTo>
                <a:lnTo>
                  <a:pt x="111" y="1284"/>
                </a:lnTo>
                <a:lnTo>
                  <a:pt x="111" y="1321"/>
                </a:lnTo>
                <a:lnTo>
                  <a:pt x="148" y="1431"/>
                </a:lnTo>
                <a:lnTo>
                  <a:pt x="258" y="1468"/>
                </a:lnTo>
                <a:lnTo>
                  <a:pt x="368" y="1468"/>
                </a:lnTo>
                <a:lnTo>
                  <a:pt x="698" y="1284"/>
                </a:lnTo>
                <a:lnTo>
                  <a:pt x="1028" y="1174"/>
                </a:lnTo>
                <a:lnTo>
                  <a:pt x="1028" y="2531"/>
                </a:lnTo>
                <a:lnTo>
                  <a:pt x="955" y="3228"/>
                </a:lnTo>
                <a:lnTo>
                  <a:pt x="881" y="3925"/>
                </a:lnTo>
                <a:lnTo>
                  <a:pt x="698" y="3852"/>
                </a:lnTo>
                <a:lnTo>
                  <a:pt x="551" y="3742"/>
                </a:lnTo>
                <a:lnTo>
                  <a:pt x="368" y="3632"/>
                </a:lnTo>
                <a:lnTo>
                  <a:pt x="184" y="3522"/>
                </a:lnTo>
                <a:lnTo>
                  <a:pt x="111" y="3522"/>
                </a:lnTo>
                <a:lnTo>
                  <a:pt x="38" y="3595"/>
                </a:lnTo>
                <a:lnTo>
                  <a:pt x="1" y="3669"/>
                </a:lnTo>
                <a:lnTo>
                  <a:pt x="1" y="3779"/>
                </a:lnTo>
                <a:lnTo>
                  <a:pt x="38" y="3962"/>
                </a:lnTo>
                <a:lnTo>
                  <a:pt x="148" y="4145"/>
                </a:lnTo>
                <a:lnTo>
                  <a:pt x="294" y="4256"/>
                </a:lnTo>
                <a:lnTo>
                  <a:pt x="514" y="4402"/>
                </a:lnTo>
                <a:lnTo>
                  <a:pt x="735" y="4476"/>
                </a:lnTo>
                <a:lnTo>
                  <a:pt x="1175" y="4476"/>
                </a:lnTo>
                <a:lnTo>
                  <a:pt x="1248" y="4439"/>
                </a:lnTo>
                <a:lnTo>
                  <a:pt x="1321" y="4402"/>
                </a:lnTo>
                <a:lnTo>
                  <a:pt x="1395" y="4256"/>
                </a:lnTo>
                <a:lnTo>
                  <a:pt x="1505" y="3485"/>
                </a:lnTo>
                <a:lnTo>
                  <a:pt x="1578" y="2715"/>
                </a:lnTo>
                <a:lnTo>
                  <a:pt x="1578" y="1908"/>
                </a:lnTo>
                <a:lnTo>
                  <a:pt x="1542" y="1504"/>
                </a:lnTo>
                <a:lnTo>
                  <a:pt x="1505" y="1138"/>
                </a:lnTo>
                <a:lnTo>
                  <a:pt x="1762" y="1174"/>
                </a:lnTo>
                <a:lnTo>
                  <a:pt x="2128" y="1321"/>
                </a:lnTo>
                <a:lnTo>
                  <a:pt x="2459" y="1431"/>
                </a:lnTo>
                <a:lnTo>
                  <a:pt x="2825" y="1578"/>
                </a:lnTo>
                <a:lnTo>
                  <a:pt x="3192" y="1651"/>
                </a:lnTo>
                <a:lnTo>
                  <a:pt x="3486" y="1651"/>
                </a:lnTo>
                <a:lnTo>
                  <a:pt x="3449" y="2531"/>
                </a:lnTo>
                <a:lnTo>
                  <a:pt x="3412" y="3449"/>
                </a:lnTo>
                <a:lnTo>
                  <a:pt x="3412" y="3999"/>
                </a:lnTo>
                <a:lnTo>
                  <a:pt x="3412" y="4256"/>
                </a:lnTo>
                <a:lnTo>
                  <a:pt x="3412" y="4366"/>
                </a:lnTo>
                <a:lnTo>
                  <a:pt x="3412" y="4402"/>
                </a:lnTo>
                <a:lnTo>
                  <a:pt x="3449" y="4402"/>
                </a:lnTo>
                <a:lnTo>
                  <a:pt x="3412" y="4476"/>
                </a:lnTo>
                <a:lnTo>
                  <a:pt x="3376" y="4512"/>
                </a:lnTo>
                <a:lnTo>
                  <a:pt x="3376" y="4659"/>
                </a:lnTo>
                <a:lnTo>
                  <a:pt x="3376" y="4696"/>
                </a:lnTo>
                <a:lnTo>
                  <a:pt x="3412" y="4806"/>
                </a:lnTo>
                <a:lnTo>
                  <a:pt x="3522" y="4879"/>
                </a:lnTo>
                <a:lnTo>
                  <a:pt x="3632" y="4879"/>
                </a:lnTo>
                <a:lnTo>
                  <a:pt x="3742" y="4842"/>
                </a:lnTo>
                <a:lnTo>
                  <a:pt x="3853" y="4732"/>
                </a:lnTo>
                <a:lnTo>
                  <a:pt x="3926" y="4586"/>
                </a:lnTo>
                <a:lnTo>
                  <a:pt x="3926" y="4439"/>
                </a:lnTo>
                <a:lnTo>
                  <a:pt x="3926" y="4256"/>
                </a:lnTo>
                <a:lnTo>
                  <a:pt x="3963" y="3045"/>
                </a:lnTo>
                <a:lnTo>
                  <a:pt x="3963" y="1871"/>
                </a:lnTo>
                <a:lnTo>
                  <a:pt x="3963" y="1541"/>
                </a:lnTo>
                <a:lnTo>
                  <a:pt x="4366" y="1394"/>
                </a:lnTo>
                <a:lnTo>
                  <a:pt x="4733" y="1138"/>
                </a:lnTo>
                <a:lnTo>
                  <a:pt x="5063" y="844"/>
                </a:lnTo>
                <a:lnTo>
                  <a:pt x="5320" y="551"/>
                </a:lnTo>
                <a:lnTo>
                  <a:pt x="5467" y="367"/>
                </a:lnTo>
                <a:lnTo>
                  <a:pt x="5503" y="257"/>
                </a:lnTo>
                <a:lnTo>
                  <a:pt x="5503" y="184"/>
                </a:lnTo>
                <a:lnTo>
                  <a:pt x="5430" y="74"/>
                </a:lnTo>
                <a:lnTo>
                  <a:pt x="5356" y="37"/>
                </a:lnTo>
                <a:lnTo>
                  <a:pt x="528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3" name="Google Shape;183;p2"/>
          <p:cNvSpPr/>
          <p:nvPr/>
        </p:nvSpPr>
        <p:spPr>
          <a:xfrm>
            <a:off x="8516944" y="4082884"/>
            <a:ext cx="690236" cy="510383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4" name="Google Shape;184;p2"/>
          <p:cNvSpPr/>
          <p:nvPr/>
        </p:nvSpPr>
        <p:spPr>
          <a:xfrm>
            <a:off x="859713" y="3417443"/>
            <a:ext cx="317620" cy="659010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5" name="Google Shape;185;p2"/>
          <p:cNvSpPr/>
          <p:nvPr/>
        </p:nvSpPr>
        <p:spPr>
          <a:xfrm rot="1920742">
            <a:off x="5707038" y="4213989"/>
            <a:ext cx="884797" cy="750834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6" name="Google Shape;186;p2"/>
          <p:cNvSpPr/>
          <p:nvPr/>
        </p:nvSpPr>
        <p:spPr>
          <a:xfrm rot="-3496844">
            <a:off x="115839" y="4509560"/>
            <a:ext cx="537852" cy="464440"/>
          </a:xfrm>
          <a:custGeom>
            <a:avLst/>
            <a:gdLst/>
            <a:ahLst/>
            <a:cxnLst/>
            <a:rect l="l" t="t" r="r" b="b"/>
            <a:pathLst>
              <a:path w="10748" h="9281" extrusionOk="0">
                <a:moveTo>
                  <a:pt x="4072" y="550"/>
                </a:moveTo>
                <a:lnTo>
                  <a:pt x="4329" y="587"/>
                </a:lnTo>
                <a:lnTo>
                  <a:pt x="4585" y="697"/>
                </a:lnTo>
                <a:lnTo>
                  <a:pt x="4842" y="844"/>
                </a:lnTo>
                <a:lnTo>
                  <a:pt x="5025" y="1064"/>
                </a:lnTo>
                <a:lnTo>
                  <a:pt x="5136" y="1211"/>
                </a:lnTo>
                <a:lnTo>
                  <a:pt x="5209" y="1394"/>
                </a:lnTo>
                <a:lnTo>
                  <a:pt x="5246" y="1541"/>
                </a:lnTo>
                <a:lnTo>
                  <a:pt x="5282" y="1724"/>
                </a:lnTo>
                <a:lnTo>
                  <a:pt x="5282" y="2091"/>
                </a:lnTo>
                <a:lnTo>
                  <a:pt x="5246" y="2458"/>
                </a:lnTo>
                <a:lnTo>
                  <a:pt x="5209" y="2641"/>
                </a:lnTo>
                <a:lnTo>
                  <a:pt x="4695" y="1761"/>
                </a:lnTo>
                <a:lnTo>
                  <a:pt x="4072" y="550"/>
                </a:lnTo>
                <a:close/>
                <a:moveTo>
                  <a:pt x="1357" y="3008"/>
                </a:moveTo>
                <a:lnTo>
                  <a:pt x="1504" y="3265"/>
                </a:lnTo>
                <a:lnTo>
                  <a:pt x="1614" y="3558"/>
                </a:lnTo>
                <a:lnTo>
                  <a:pt x="1797" y="3852"/>
                </a:lnTo>
                <a:lnTo>
                  <a:pt x="1467" y="3778"/>
                </a:lnTo>
                <a:lnTo>
                  <a:pt x="1137" y="3742"/>
                </a:lnTo>
                <a:lnTo>
                  <a:pt x="1321" y="3118"/>
                </a:lnTo>
                <a:lnTo>
                  <a:pt x="1357" y="3008"/>
                </a:lnTo>
                <a:close/>
                <a:moveTo>
                  <a:pt x="3815" y="550"/>
                </a:moveTo>
                <a:lnTo>
                  <a:pt x="4072" y="1174"/>
                </a:lnTo>
                <a:lnTo>
                  <a:pt x="4329" y="1798"/>
                </a:lnTo>
                <a:lnTo>
                  <a:pt x="4695" y="2531"/>
                </a:lnTo>
                <a:lnTo>
                  <a:pt x="5099" y="3265"/>
                </a:lnTo>
                <a:lnTo>
                  <a:pt x="4989" y="3852"/>
                </a:lnTo>
                <a:lnTo>
                  <a:pt x="4732" y="3191"/>
                </a:lnTo>
                <a:lnTo>
                  <a:pt x="4475" y="2531"/>
                </a:lnTo>
                <a:lnTo>
                  <a:pt x="4255" y="1981"/>
                </a:lnTo>
                <a:lnTo>
                  <a:pt x="4035" y="1467"/>
                </a:lnTo>
                <a:lnTo>
                  <a:pt x="3742" y="880"/>
                </a:lnTo>
                <a:lnTo>
                  <a:pt x="3558" y="587"/>
                </a:lnTo>
                <a:lnTo>
                  <a:pt x="3815" y="550"/>
                </a:lnTo>
                <a:close/>
                <a:moveTo>
                  <a:pt x="1761" y="1724"/>
                </a:moveTo>
                <a:lnTo>
                  <a:pt x="1724" y="1798"/>
                </a:lnTo>
                <a:lnTo>
                  <a:pt x="1761" y="1944"/>
                </a:lnTo>
                <a:lnTo>
                  <a:pt x="1834" y="2018"/>
                </a:lnTo>
                <a:lnTo>
                  <a:pt x="1944" y="2054"/>
                </a:lnTo>
                <a:lnTo>
                  <a:pt x="2054" y="2054"/>
                </a:lnTo>
                <a:lnTo>
                  <a:pt x="2274" y="2531"/>
                </a:lnTo>
                <a:lnTo>
                  <a:pt x="2458" y="2971"/>
                </a:lnTo>
                <a:lnTo>
                  <a:pt x="3008" y="4182"/>
                </a:lnTo>
                <a:lnTo>
                  <a:pt x="3081" y="4329"/>
                </a:lnTo>
                <a:lnTo>
                  <a:pt x="2825" y="4255"/>
                </a:lnTo>
                <a:lnTo>
                  <a:pt x="2458" y="4072"/>
                </a:lnTo>
                <a:lnTo>
                  <a:pt x="2164" y="3742"/>
                </a:lnTo>
                <a:lnTo>
                  <a:pt x="1944" y="3375"/>
                </a:lnTo>
                <a:lnTo>
                  <a:pt x="1724" y="2935"/>
                </a:lnTo>
                <a:lnTo>
                  <a:pt x="1651" y="2715"/>
                </a:lnTo>
                <a:lnTo>
                  <a:pt x="1504" y="2494"/>
                </a:lnTo>
                <a:lnTo>
                  <a:pt x="1724" y="1761"/>
                </a:lnTo>
                <a:lnTo>
                  <a:pt x="1761" y="1724"/>
                </a:lnTo>
                <a:close/>
                <a:moveTo>
                  <a:pt x="2604" y="1174"/>
                </a:moveTo>
                <a:lnTo>
                  <a:pt x="2715" y="1614"/>
                </a:lnTo>
                <a:lnTo>
                  <a:pt x="2861" y="2054"/>
                </a:lnTo>
                <a:lnTo>
                  <a:pt x="3228" y="2898"/>
                </a:lnTo>
                <a:lnTo>
                  <a:pt x="3998" y="4695"/>
                </a:lnTo>
                <a:lnTo>
                  <a:pt x="3632" y="4549"/>
                </a:lnTo>
                <a:lnTo>
                  <a:pt x="3522" y="4365"/>
                </a:lnTo>
                <a:lnTo>
                  <a:pt x="3301" y="3888"/>
                </a:lnTo>
                <a:lnTo>
                  <a:pt x="2861" y="2935"/>
                </a:lnTo>
                <a:lnTo>
                  <a:pt x="2274" y="1834"/>
                </a:lnTo>
                <a:lnTo>
                  <a:pt x="2311" y="1651"/>
                </a:lnTo>
                <a:lnTo>
                  <a:pt x="2421" y="1467"/>
                </a:lnTo>
                <a:lnTo>
                  <a:pt x="2604" y="1174"/>
                </a:lnTo>
                <a:close/>
                <a:moveTo>
                  <a:pt x="3338" y="660"/>
                </a:moveTo>
                <a:lnTo>
                  <a:pt x="3375" y="770"/>
                </a:lnTo>
                <a:lnTo>
                  <a:pt x="3668" y="1467"/>
                </a:lnTo>
                <a:lnTo>
                  <a:pt x="3962" y="2164"/>
                </a:lnTo>
                <a:lnTo>
                  <a:pt x="4182" y="2788"/>
                </a:lnTo>
                <a:lnTo>
                  <a:pt x="4402" y="3412"/>
                </a:lnTo>
                <a:lnTo>
                  <a:pt x="4769" y="4659"/>
                </a:lnTo>
                <a:lnTo>
                  <a:pt x="4732" y="4805"/>
                </a:lnTo>
                <a:lnTo>
                  <a:pt x="4659" y="4805"/>
                </a:lnTo>
                <a:lnTo>
                  <a:pt x="4549" y="4842"/>
                </a:lnTo>
                <a:lnTo>
                  <a:pt x="3668" y="2971"/>
                </a:lnTo>
                <a:lnTo>
                  <a:pt x="3191" y="1981"/>
                </a:lnTo>
                <a:lnTo>
                  <a:pt x="2971" y="1504"/>
                </a:lnTo>
                <a:lnTo>
                  <a:pt x="2788" y="991"/>
                </a:lnTo>
                <a:lnTo>
                  <a:pt x="3045" y="807"/>
                </a:lnTo>
                <a:lnTo>
                  <a:pt x="3338" y="660"/>
                </a:lnTo>
                <a:close/>
                <a:moveTo>
                  <a:pt x="7703" y="4952"/>
                </a:moveTo>
                <a:lnTo>
                  <a:pt x="7960" y="5246"/>
                </a:lnTo>
                <a:lnTo>
                  <a:pt x="7960" y="5246"/>
                </a:lnTo>
                <a:lnTo>
                  <a:pt x="7887" y="5209"/>
                </a:lnTo>
                <a:lnTo>
                  <a:pt x="7593" y="5319"/>
                </a:lnTo>
                <a:lnTo>
                  <a:pt x="7300" y="5466"/>
                </a:lnTo>
                <a:lnTo>
                  <a:pt x="7190" y="5356"/>
                </a:lnTo>
                <a:lnTo>
                  <a:pt x="7080" y="5246"/>
                </a:lnTo>
                <a:lnTo>
                  <a:pt x="7373" y="5099"/>
                </a:lnTo>
                <a:lnTo>
                  <a:pt x="7703" y="4952"/>
                </a:lnTo>
                <a:close/>
                <a:moveTo>
                  <a:pt x="8070" y="5356"/>
                </a:moveTo>
                <a:lnTo>
                  <a:pt x="8180" y="5466"/>
                </a:lnTo>
                <a:lnTo>
                  <a:pt x="7923" y="5576"/>
                </a:lnTo>
                <a:lnTo>
                  <a:pt x="7923" y="5576"/>
                </a:lnTo>
                <a:lnTo>
                  <a:pt x="8033" y="5429"/>
                </a:lnTo>
                <a:lnTo>
                  <a:pt x="8070" y="5356"/>
                </a:lnTo>
                <a:close/>
                <a:moveTo>
                  <a:pt x="7556" y="5612"/>
                </a:moveTo>
                <a:lnTo>
                  <a:pt x="7483" y="5722"/>
                </a:lnTo>
                <a:lnTo>
                  <a:pt x="7483" y="5686"/>
                </a:lnTo>
                <a:lnTo>
                  <a:pt x="7556" y="5612"/>
                </a:lnTo>
                <a:close/>
                <a:moveTo>
                  <a:pt x="8327" y="5649"/>
                </a:moveTo>
                <a:lnTo>
                  <a:pt x="8327" y="5686"/>
                </a:lnTo>
                <a:lnTo>
                  <a:pt x="7850" y="6163"/>
                </a:lnTo>
                <a:lnTo>
                  <a:pt x="7740" y="6016"/>
                </a:lnTo>
                <a:lnTo>
                  <a:pt x="7997" y="5796"/>
                </a:lnTo>
                <a:lnTo>
                  <a:pt x="8327" y="5649"/>
                </a:lnTo>
                <a:close/>
                <a:moveTo>
                  <a:pt x="8437" y="5796"/>
                </a:moveTo>
                <a:lnTo>
                  <a:pt x="8584" y="6053"/>
                </a:lnTo>
                <a:lnTo>
                  <a:pt x="8143" y="6163"/>
                </a:lnTo>
                <a:lnTo>
                  <a:pt x="8437" y="5796"/>
                </a:lnTo>
                <a:close/>
                <a:moveTo>
                  <a:pt x="8437" y="6346"/>
                </a:moveTo>
                <a:lnTo>
                  <a:pt x="8180" y="6676"/>
                </a:lnTo>
                <a:lnTo>
                  <a:pt x="8107" y="6493"/>
                </a:lnTo>
                <a:lnTo>
                  <a:pt x="8437" y="6346"/>
                </a:lnTo>
                <a:close/>
                <a:moveTo>
                  <a:pt x="8767" y="6309"/>
                </a:moveTo>
                <a:lnTo>
                  <a:pt x="8840" y="6419"/>
                </a:lnTo>
                <a:lnTo>
                  <a:pt x="8547" y="6676"/>
                </a:lnTo>
                <a:lnTo>
                  <a:pt x="8767" y="6309"/>
                </a:lnTo>
                <a:close/>
                <a:moveTo>
                  <a:pt x="9024" y="4695"/>
                </a:moveTo>
                <a:lnTo>
                  <a:pt x="9244" y="4732"/>
                </a:lnTo>
                <a:lnTo>
                  <a:pt x="9464" y="4805"/>
                </a:lnTo>
                <a:lnTo>
                  <a:pt x="9647" y="4915"/>
                </a:lnTo>
                <a:lnTo>
                  <a:pt x="9831" y="5062"/>
                </a:lnTo>
                <a:lnTo>
                  <a:pt x="9904" y="5099"/>
                </a:lnTo>
                <a:lnTo>
                  <a:pt x="9941" y="5099"/>
                </a:lnTo>
                <a:lnTo>
                  <a:pt x="10051" y="5209"/>
                </a:lnTo>
                <a:lnTo>
                  <a:pt x="10161" y="5429"/>
                </a:lnTo>
                <a:lnTo>
                  <a:pt x="10198" y="5649"/>
                </a:lnTo>
                <a:lnTo>
                  <a:pt x="10234" y="5869"/>
                </a:lnTo>
                <a:lnTo>
                  <a:pt x="10198" y="6089"/>
                </a:lnTo>
                <a:lnTo>
                  <a:pt x="10161" y="6346"/>
                </a:lnTo>
                <a:lnTo>
                  <a:pt x="10088" y="6566"/>
                </a:lnTo>
                <a:lnTo>
                  <a:pt x="9941" y="7006"/>
                </a:lnTo>
                <a:lnTo>
                  <a:pt x="9904" y="7080"/>
                </a:lnTo>
                <a:lnTo>
                  <a:pt x="9647" y="6676"/>
                </a:lnTo>
                <a:lnTo>
                  <a:pt x="9024" y="5832"/>
                </a:lnTo>
                <a:lnTo>
                  <a:pt x="8620" y="5282"/>
                </a:lnTo>
                <a:lnTo>
                  <a:pt x="8400" y="5025"/>
                </a:lnTo>
                <a:lnTo>
                  <a:pt x="8143" y="4842"/>
                </a:lnTo>
                <a:lnTo>
                  <a:pt x="8584" y="4732"/>
                </a:lnTo>
                <a:lnTo>
                  <a:pt x="8804" y="4695"/>
                </a:lnTo>
                <a:close/>
                <a:moveTo>
                  <a:pt x="1064" y="3962"/>
                </a:moveTo>
                <a:lnTo>
                  <a:pt x="1357" y="4182"/>
                </a:lnTo>
                <a:lnTo>
                  <a:pt x="1651" y="4329"/>
                </a:lnTo>
                <a:lnTo>
                  <a:pt x="2348" y="4585"/>
                </a:lnTo>
                <a:lnTo>
                  <a:pt x="2458" y="4659"/>
                </a:lnTo>
                <a:lnTo>
                  <a:pt x="2494" y="4695"/>
                </a:lnTo>
                <a:lnTo>
                  <a:pt x="2568" y="4732"/>
                </a:lnTo>
                <a:lnTo>
                  <a:pt x="2641" y="4695"/>
                </a:lnTo>
                <a:lnTo>
                  <a:pt x="4329" y="5319"/>
                </a:lnTo>
                <a:lnTo>
                  <a:pt x="4329" y="5356"/>
                </a:lnTo>
                <a:lnTo>
                  <a:pt x="4292" y="5319"/>
                </a:lnTo>
                <a:lnTo>
                  <a:pt x="3888" y="5172"/>
                </a:lnTo>
                <a:lnTo>
                  <a:pt x="3705" y="5136"/>
                </a:lnTo>
                <a:lnTo>
                  <a:pt x="3485" y="5099"/>
                </a:lnTo>
                <a:lnTo>
                  <a:pt x="3448" y="5136"/>
                </a:lnTo>
                <a:lnTo>
                  <a:pt x="3411" y="5172"/>
                </a:lnTo>
                <a:lnTo>
                  <a:pt x="3448" y="5246"/>
                </a:lnTo>
                <a:lnTo>
                  <a:pt x="3595" y="5392"/>
                </a:lnTo>
                <a:lnTo>
                  <a:pt x="3852" y="5539"/>
                </a:lnTo>
                <a:lnTo>
                  <a:pt x="4108" y="5686"/>
                </a:lnTo>
                <a:lnTo>
                  <a:pt x="4402" y="5759"/>
                </a:lnTo>
                <a:lnTo>
                  <a:pt x="4365" y="5906"/>
                </a:lnTo>
                <a:lnTo>
                  <a:pt x="4035" y="5906"/>
                </a:lnTo>
                <a:lnTo>
                  <a:pt x="3742" y="5869"/>
                </a:lnTo>
                <a:lnTo>
                  <a:pt x="3411" y="5759"/>
                </a:lnTo>
                <a:lnTo>
                  <a:pt x="3228" y="5686"/>
                </a:lnTo>
                <a:lnTo>
                  <a:pt x="3191" y="5612"/>
                </a:lnTo>
                <a:lnTo>
                  <a:pt x="3155" y="5576"/>
                </a:lnTo>
                <a:lnTo>
                  <a:pt x="3118" y="5539"/>
                </a:lnTo>
                <a:lnTo>
                  <a:pt x="3081" y="5502"/>
                </a:lnTo>
                <a:lnTo>
                  <a:pt x="3045" y="5502"/>
                </a:lnTo>
                <a:lnTo>
                  <a:pt x="3008" y="5539"/>
                </a:lnTo>
                <a:lnTo>
                  <a:pt x="2971" y="5649"/>
                </a:lnTo>
                <a:lnTo>
                  <a:pt x="2971" y="5722"/>
                </a:lnTo>
                <a:lnTo>
                  <a:pt x="3008" y="5796"/>
                </a:lnTo>
                <a:lnTo>
                  <a:pt x="3045" y="5869"/>
                </a:lnTo>
                <a:lnTo>
                  <a:pt x="3191" y="6016"/>
                </a:lnTo>
                <a:lnTo>
                  <a:pt x="3338" y="6126"/>
                </a:lnTo>
                <a:lnTo>
                  <a:pt x="3522" y="6199"/>
                </a:lnTo>
                <a:lnTo>
                  <a:pt x="3742" y="6273"/>
                </a:lnTo>
                <a:lnTo>
                  <a:pt x="3962" y="6309"/>
                </a:lnTo>
                <a:lnTo>
                  <a:pt x="4182" y="6309"/>
                </a:lnTo>
                <a:lnTo>
                  <a:pt x="3962" y="6676"/>
                </a:lnTo>
                <a:lnTo>
                  <a:pt x="3742" y="6603"/>
                </a:lnTo>
                <a:lnTo>
                  <a:pt x="3228" y="6456"/>
                </a:lnTo>
                <a:lnTo>
                  <a:pt x="2971" y="6419"/>
                </a:lnTo>
                <a:lnTo>
                  <a:pt x="2715" y="6383"/>
                </a:lnTo>
                <a:lnTo>
                  <a:pt x="2641" y="6383"/>
                </a:lnTo>
                <a:lnTo>
                  <a:pt x="2641" y="6456"/>
                </a:lnTo>
                <a:lnTo>
                  <a:pt x="2641" y="6493"/>
                </a:lnTo>
                <a:lnTo>
                  <a:pt x="2678" y="6529"/>
                </a:lnTo>
                <a:lnTo>
                  <a:pt x="2861" y="6676"/>
                </a:lnTo>
                <a:lnTo>
                  <a:pt x="3081" y="6786"/>
                </a:lnTo>
                <a:lnTo>
                  <a:pt x="3522" y="6970"/>
                </a:lnTo>
                <a:lnTo>
                  <a:pt x="3742" y="7080"/>
                </a:lnTo>
                <a:lnTo>
                  <a:pt x="3632" y="7226"/>
                </a:lnTo>
                <a:lnTo>
                  <a:pt x="3522" y="7336"/>
                </a:lnTo>
                <a:lnTo>
                  <a:pt x="2935" y="7080"/>
                </a:lnTo>
                <a:lnTo>
                  <a:pt x="2311" y="6823"/>
                </a:lnTo>
                <a:lnTo>
                  <a:pt x="2238" y="6823"/>
                </a:lnTo>
                <a:lnTo>
                  <a:pt x="2201" y="6860"/>
                </a:lnTo>
                <a:lnTo>
                  <a:pt x="2201" y="6896"/>
                </a:lnTo>
                <a:lnTo>
                  <a:pt x="2201" y="6970"/>
                </a:lnTo>
                <a:lnTo>
                  <a:pt x="2458" y="7190"/>
                </a:lnTo>
                <a:lnTo>
                  <a:pt x="2678" y="7410"/>
                </a:lnTo>
                <a:lnTo>
                  <a:pt x="2971" y="7557"/>
                </a:lnTo>
                <a:lnTo>
                  <a:pt x="3265" y="7703"/>
                </a:lnTo>
                <a:lnTo>
                  <a:pt x="2971" y="7960"/>
                </a:lnTo>
                <a:lnTo>
                  <a:pt x="2641" y="7960"/>
                </a:lnTo>
                <a:lnTo>
                  <a:pt x="2311" y="7887"/>
                </a:lnTo>
                <a:lnTo>
                  <a:pt x="1981" y="7777"/>
                </a:lnTo>
                <a:lnTo>
                  <a:pt x="1871" y="7777"/>
                </a:lnTo>
                <a:lnTo>
                  <a:pt x="1834" y="7813"/>
                </a:lnTo>
                <a:lnTo>
                  <a:pt x="1797" y="7850"/>
                </a:lnTo>
                <a:lnTo>
                  <a:pt x="1797" y="7923"/>
                </a:lnTo>
                <a:lnTo>
                  <a:pt x="1834" y="8070"/>
                </a:lnTo>
                <a:lnTo>
                  <a:pt x="1944" y="8143"/>
                </a:lnTo>
                <a:lnTo>
                  <a:pt x="2091" y="8217"/>
                </a:lnTo>
                <a:lnTo>
                  <a:pt x="2238" y="8290"/>
                </a:lnTo>
                <a:lnTo>
                  <a:pt x="2348" y="8327"/>
                </a:lnTo>
                <a:lnTo>
                  <a:pt x="2164" y="8364"/>
                </a:lnTo>
                <a:lnTo>
                  <a:pt x="1944" y="8364"/>
                </a:lnTo>
                <a:lnTo>
                  <a:pt x="1761" y="8327"/>
                </a:lnTo>
                <a:lnTo>
                  <a:pt x="1541" y="8253"/>
                </a:lnTo>
                <a:lnTo>
                  <a:pt x="1247" y="8070"/>
                </a:lnTo>
                <a:lnTo>
                  <a:pt x="1027" y="7850"/>
                </a:lnTo>
                <a:lnTo>
                  <a:pt x="844" y="7593"/>
                </a:lnTo>
                <a:lnTo>
                  <a:pt x="697" y="7300"/>
                </a:lnTo>
                <a:lnTo>
                  <a:pt x="624" y="6970"/>
                </a:lnTo>
                <a:lnTo>
                  <a:pt x="550" y="6676"/>
                </a:lnTo>
                <a:lnTo>
                  <a:pt x="550" y="6346"/>
                </a:lnTo>
                <a:lnTo>
                  <a:pt x="550" y="6016"/>
                </a:lnTo>
                <a:lnTo>
                  <a:pt x="624" y="5502"/>
                </a:lnTo>
                <a:lnTo>
                  <a:pt x="734" y="4989"/>
                </a:lnTo>
                <a:lnTo>
                  <a:pt x="1064" y="3962"/>
                </a:lnTo>
                <a:close/>
                <a:moveTo>
                  <a:pt x="6786" y="5429"/>
                </a:moveTo>
                <a:lnTo>
                  <a:pt x="6860" y="5649"/>
                </a:lnTo>
                <a:lnTo>
                  <a:pt x="6970" y="5832"/>
                </a:lnTo>
                <a:lnTo>
                  <a:pt x="7006" y="5906"/>
                </a:lnTo>
                <a:lnTo>
                  <a:pt x="7043" y="5979"/>
                </a:lnTo>
                <a:lnTo>
                  <a:pt x="7116" y="6016"/>
                </a:lnTo>
                <a:lnTo>
                  <a:pt x="7813" y="7006"/>
                </a:lnTo>
                <a:lnTo>
                  <a:pt x="8143" y="7520"/>
                </a:lnTo>
                <a:lnTo>
                  <a:pt x="8143" y="7667"/>
                </a:lnTo>
                <a:lnTo>
                  <a:pt x="8143" y="7740"/>
                </a:lnTo>
                <a:lnTo>
                  <a:pt x="8217" y="7813"/>
                </a:lnTo>
                <a:lnTo>
                  <a:pt x="8290" y="7850"/>
                </a:lnTo>
                <a:lnTo>
                  <a:pt x="8363" y="7850"/>
                </a:lnTo>
                <a:lnTo>
                  <a:pt x="8400" y="7813"/>
                </a:lnTo>
                <a:lnTo>
                  <a:pt x="8510" y="7887"/>
                </a:lnTo>
                <a:lnTo>
                  <a:pt x="8584" y="7923"/>
                </a:lnTo>
                <a:lnTo>
                  <a:pt x="8694" y="7960"/>
                </a:lnTo>
                <a:lnTo>
                  <a:pt x="8767" y="7923"/>
                </a:lnTo>
                <a:lnTo>
                  <a:pt x="8877" y="7997"/>
                </a:lnTo>
                <a:lnTo>
                  <a:pt x="8987" y="7997"/>
                </a:lnTo>
                <a:lnTo>
                  <a:pt x="9060" y="8033"/>
                </a:lnTo>
                <a:lnTo>
                  <a:pt x="9134" y="7997"/>
                </a:lnTo>
                <a:lnTo>
                  <a:pt x="9207" y="7923"/>
                </a:lnTo>
                <a:lnTo>
                  <a:pt x="9207" y="7813"/>
                </a:lnTo>
                <a:lnTo>
                  <a:pt x="9207" y="7740"/>
                </a:lnTo>
                <a:lnTo>
                  <a:pt x="9134" y="7667"/>
                </a:lnTo>
                <a:lnTo>
                  <a:pt x="9170" y="7557"/>
                </a:lnTo>
                <a:lnTo>
                  <a:pt x="9207" y="7483"/>
                </a:lnTo>
                <a:lnTo>
                  <a:pt x="9244" y="7410"/>
                </a:lnTo>
                <a:lnTo>
                  <a:pt x="9244" y="7373"/>
                </a:lnTo>
                <a:lnTo>
                  <a:pt x="9207" y="7300"/>
                </a:lnTo>
                <a:lnTo>
                  <a:pt x="9170" y="7263"/>
                </a:lnTo>
                <a:lnTo>
                  <a:pt x="9134" y="7226"/>
                </a:lnTo>
                <a:lnTo>
                  <a:pt x="8987" y="7226"/>
                </a:lnTo>
                <a:lnTo>
                  <a:pt x="8694" y="7336"/>
                </a:lnTo>
                <a:lnTo>
                  <a:pt x="8694" y="7300"/>
                </a:lnTo>
                <a:lnTo>
                  <a:pt x="8877" y="7153"/>
                </a:lnTo>
                <a:lnTo>
                  <a:pt x="9060" y="6970"/>
                </a:lnTo>
                <a:lnTo>
                  <a:pt x="9134" y="6860"/>
                </a:lnTo>
                <a:lnTo>
                  <a:pt x="9244" y="7043"/>
                </a:lnTo>
                <a:lnTo>
                  <a:pt x="9501" y="7446"/>
                </a:lnTo>
                <a:lnTo>
                  <a:pt x="9537" y="7593"/>
                </a:lnTo>
                <a:lnTo>
                  <a:pt x="9317" y="7887"/>
                </a:lnTo>
                <a:lnTo>
                  <a:pt x="9024" y="8143"/>
                </a:lnTo>
                <a:lnTo>
                  <a:pt x="8730" y="8364"/>
                </a:lnTo>
                <a:lnTo>
                  <a:pt x="8400" y="8547"/>
                </a:lnTo>
                <a:lnTo>
                  <a:pt x="8070" y="8657"/>
                </a:lnTo>
                <a:lnTo>
                  <a:pt x="7703" y="8694"/>
                </a:lnTo>
                <a:lnTo>
                  <a:pt x="7520" y="8694"/>
                </a:lnTo>
                <a:lnTo>
                  <a:pt x="7373" y="8657"/>
                </a:lnTo>
                <a:lnTo>
                  <a:pt x="7190" y="8620"/>
                </a:lnTo>
                <a:lnTo>
                  <a:pt x="7006" y="8547"/>
                </a:lnTo>
                <a:lnTo>
                  <a:pt x="6823" y="8437"/>
                </a:lnTo>
                <a:lnTo>
                  <a:pt x="6676" y="8290"/>
                </a:lnTo>
                <a:lnTo>
                  <a:pt x="6419" y="7997"/>
                </a:lnTo>
                <a:lnTo>
                  <a:pt x="6199" y="7667"/>
                </a:lnTo>
                <a:lnTo>
                  <a:pt x="6053" y="7300"/>
                </a:lnTo>
                <a:lnTo>
                  <a:pt x="6016" y="6896"/>
                </a:lnTo>
                <a:lnTo>
                  <a:pt x="6016" y="6676"/>
                </a:lnTo>
                <a:lnTo>
                  <a:pt x="6053" y="6493"/>
                </a:lnTo>
                <a:lnTo>
                  <a:pt x="6089" y="6309"/>
                </a:lnTo>
                <a:lnTo>
                  <a:pt x="6163" y="6126"/>
                </a:lnTo>
                <a:lnTo>
                  <a:pt x="6273" y="5943"/>
                </a:lnTo>
                <a:lnTo>
                  <a:pt x="6383" y="5759"/>
                </a:lnTo>
                <a:lnTo>
                  <a:pt x="6566" y="5576"/>
                </a:lnTo>
                <a:lnTo>
                  <a:pt x="6786" y="5429"/>
                </a:lnTo>
                <a:close/>
                <a:moveTo>
                  <a:pt x="3852" y="0"/>
                </a:moveTo>
                <a:lnTo>
                  <a:pt x="3522" y="37"/>
                </a:lnTo>
                <a:lnTo>
                  <a:pt x="3191" y="110"/>
                </a:lnTo>
                <a:lnTo>
                  <a:pt x="2898" y="257"/>
                </a:lnTo>
                <a:lnTo>
                  <a:pt x="2604" y="440"/>
                </a:lnTo>
                <a:lnTo>
                  <a:pt x="2348" y="660"/>
                </a:lnTo>
                <a:lnTo>
                  <a:pt x="2091" y="660"/>
                </a:lnTo>
                <a:lnTo>
                  <a:pt x="1871" y="734"/>
                </a:lnTo>
                <a:lnTo>
                  <a:pt x="1687" y="880"/>
                </a:lnTo>
                <a:lnTo>
                  <a:pt x="1541" y="1064"/>
                </a:lnTo>
                <a:lnTo>
                  <a:pt x="1394" y="1284"/>
                </a:lnTo>
                <a:lnTo>
                  <a:pt x="1321" y="1504"/>
                </a:lnTo>
                <a:lnTo>
                  <a:pt x="1137" y="1944"/>
                </a:lnTo>
                <a:lnTo>
                  <a:pt x="660" y="3522"/>
                </a:lnTo>
                <a:lnTo>
                  <a:pt x="404" y="4292"/>
                </a:lnTo>
                <a:lnTo>
                  <a:pt x="183" y="5062"/>
                </a:lnTo>
                <a:lnTo>
                  <a:pt x="37" y="5759"/>
                </a:lnTo>
                <a:lnTo>
                  <a:pt x="0" y="6126"/>
                </a:lnTo>
                <a:lnTo>
                  <a:pt x="0" y="6456"/>
                </a:lnTo>
                <a:lnTo>
                  <a:pt x="0" y="6786"/>
                </a:lnTo>
                <a:lnTo>
                  <a:pt x="73" y="7153"/>
                </a:lnTo>
                <a:lnTo>
                  <a:pt x="183" y="7483"/>
                </a:lnTo>
                <a:lnTo>
                  <a:pt x="330" y="7813"/>
                </a:lnTo>
                <a:lnTo>
                  <a:pt x="477" y="8033"/>
                </a:lnTo>
                <a:lnTo>
                  <a:pt x="660" y="8253"/>
                </a:lnTo>
                <a:lnTo>
                  <a:pt x="880" y="8474"/>
                </a:lnTo>
                <a:lnTo>
                  <a:pt x="1101" y="8657"/>
                </a:lnTo>
                <a:lnTo>
                  <a:pt x="1357" y="8767"/>
                </a:lnTo>
                <a:lnTo>
                  <a:pt x="1651" y="8877"/>
                </a:lnTo>
                <a:lnTo>
                  <a:pt x="1908" y="8914"/>
                </a:lnTo>
                <a:lnTo>
                  <a:pt x="2201" y="8950"/>
                </a:lnTo>
                <a:lnTo>
                  <a:pt x="2458" y="8914"/>
                </a:lnTo>
                <a:lnTo>
                  <a:pt x="2678" y="8840"/>
                </a:lnTo>
                <a:lnTo>
                  <a:pt x="2898" y="8730"/>
                </a:lnTo>
                <a:lnTo>
                  <a:pt x="3081" y="8620"/>
                </a:lnTo>
                <a:lnTo>
                  <a:pt x="3448" y="8290"/>
                </a:lnTo>
                <a:lnTo>
                  <a:pt x="3778" y="7923"/>
                </a:lnTo>
                <a:lnTo>
                  <a:pt x="3815" y="7960"/>
                </a:lnTo>
                <a:lnTo>
                  <a:pt x="3925" y="7960"/>
                </a:lnTo>
                <a:lnTo>
                  <a:pt x="4035" y="7887"/>
                </a:lnTo>
                <a:lnTo>
                  <a:pt x="4108" y="7813"/>
                </a:lnTo>
                <a:lnTo>
                  <a:pt x="4108" y="7740"/>
                </a:lnTo>
                <a:lnTo>
                  <a:pt x="4072" y="7593"/>
                </a:lnTo>
                <a:lnTo>
                  <a:pt x="4182" y="7446"/>
                </a:lnTo>
                <a:lnTo>
                  <a:pt x="4512" y="6896"/>
                </a:lnTo>
                <a:lnTo>
                  <a:pt x="4769" y="6309"/>
                </a:lnTo>
                <a:lnTo>
                  <a:pt x="5025" y="5722"/>
                </a:lnTo>
                <a:lnTo>
                  <a:pt x="5209" y="5099"/>
                </a:lnTo>
                <a:lnTo>
                  <a:pt x="5246" y="5062"/>
                </a:lnTo>
                <a:lnTo>
                  <a:pt x="5282" y="4989"/>
                </a:lnTo>
                <a:lnTo>
                  <a:pt x="5282" y="4915"/>
                </a:lnTo>
                <a:lnTo>
                  <a:pt x="5466" y="4292"/>
                </a:lnTo>
                <a:lnTo>
                  <a:pt x="5612" y="3632"/>
                </a:lnTo>
                <a:lnTo>
                  <a:pt x="5722" y="2971"/>
                </a:lnTo>
                <a:lnTo>
                  <a:pt x="5796" y="2311"/>
                </a:lnTo>
                <a:lnTo>
                  <a:pt x="5832" y="1981"/>
                </a:lnTo>
                <a:lnTo>
                  <a:pt x="5796" y="1651"/>
                </a:lnTo>
                <a:lnTo>
                  <a:pt x="5759" y="1357"/>
                </a:lnTo>
                <a:lnTo>
                  <a:pt x="5649" y="1064"/>
                </a:lnTo>
                <a:lnTo>
                  <a:pt x="5539" y="807"/>
                </a:lnTo>
                <a:lnTo>
                  <a:pt x="5356" y="587"/>
                </a:lnTo>
                <a:lnTo>
                  <a:pt x="5099" y="367"/>
                </a:lnTo>
                <a:lnTo>
                  <a:pt x="4842" y="184"/>
                </a:lnTo>
                <a:lnTo>
                  <a:pt x="4512" y="73"/>
                </a:lnTo>
                <a:lnTo>
                  <a:pt x="4182" y="0"/>
                </a:lnTo>
                <a:close/>
                <a:moveTo>
                  <a:pt x="8730" y="3962"/>
                </a:moveTo>
                <a:lnTo>
                  <a:pt x="8584" y="4072"/>
                </a:lnTo>
                <a:lnTo>
                  <a:pt x="8437" y="4182"/>
                </a:lnTo>
                <a:lnTo>
                  <a:pt x="8327" y="4329"/>
                </a:lnTo>
                <a:lnTo>
                  <a:pt x="7887" y="4439"/>
                </a:lnTo>
                <a:lnTo>
                  <a:pt x="7336" y="4585"/>
                </a:lnTo>
                <a:lnTo>
                  <a:pt x="6786" y="4842"/>
                </a:lnTo>
                <a:lnTo>
                  <a:pt x="6566" y="4989"/>
                </a:lnTo>
                <a:lnTo>
                  <a:pt x="6309" y="5172"/>
                </a:lnTo>
                <a:lnTo>
                  <a:pt x="6089" y="5356"/>
                </a:lnTo>
                <a:lnTo>
                  <a:pt x="5906" y="5576"/>
                </a:lnTo>
                <a:lnTo>
                  <a:pt x="5759" y="5796"/>
                </a:lnTo>
                <a:lnTo>
                  <a:pt x="5612" y="6053"/>
                </a:lnTo>
                <a:lnTo>
                  <a:pt x="5539" y="6309"/>
                </a:lnTo>
                <a:lnTo>
                  <a:pt x="5502" y="6603"/>
                </a:lnTo>
                <a:lnTo>
                  <a:pt x="5466" y="6860"/>
                </a:lnTo>
                <a:lnTo>
                  <a:pt x="5502" y="7116"/>
                </a:lnTo>
                <a:lnTo>
                  <a:pt x="5539" y="7373"/>
                </a:lnTo>
                <a:lnTo>
                  <a:pt x="5612" y="7630"/>
                </a:lnTo>
                <a:lnTo>
                  <a:pt x="5722" y="7887"/>
                </a:lnTo>
                <a:lnTo>
                  <a:pt x="5869" y="8107"/>
                </a:lnTo>
                <a:lnTo>
                  <a:pt x="6016" y="8327"/>
                </a:lnTo>
                <a:lnTo>
                  <a:pt x="6199" y="8547"/>
                </a:lnTo>
                <a:lnTo>
                  <a:pt x="6419" y="8730"/>
                </a:lnTo>
                <a:lnTo>
                  <a:pt x="6639" y="8914"/>
                </a:lnTo>
                <a:lnTo>
                  <a:pt x="6860" y="9060"/>
                </a:lnTo>
                <a:lnTo>
                  <a:pt x="7116" y="9170"/>
                </a:lnTo>
                <a:lnTo>
                  <a:pt x="7410" y="9244"/>
                </a:lnTo>
                <a:lnTo>
                  <a:pt x="7703" y="9281"/>
                </a:lnTo>
                <a:lnTo>
                  <a:pt x="8033" y="9244"/>
                </a:lnTo>
                <a:lnTo>
                  <a:pt x="8327" y="9170"/>
                </a:lnTo>
                <a:lnTo>
                  <a:pt x="8620" y="9024"/>
                </a:lnTo>
                <a:lnTo>
                  <a:pt x="8877" y="8877"/>
                </a:lnTo>
                <a:lnTo>
                  <a:pt x="9391" y="8547"/>
                </a:lnTo>
                <a:lnTo>
                  <a:pt x="9611" y="8364"/>
                </a:lnTo>
                <a:lnTo>
                  <a:pt x="9794" y="8143"/>
                </a:lnTo>
                <a:lnTo>
                  <a:pt x="9977" y="7923"/>
                </a:lnTo>
                <a:lnTo>
                  <a:pt x="10161" y="7703"/>
                </a:lnTo>
                <a:lnTo>
                  <a:pt x="10418" y="7190"/>
                </a:lnTo>
                <a:lnTo>
                  <a:pt x="10638" y="6676"/>
                </a:lnTo>
                <a:lnTo>
                  <a:pt x="10711" y="6346"/>
                </a:lnTo>
                <a:lnTo>
                  <a:pt x="10748" y="6053"/>
                </a:lnTo>
                <a:lnTo>
                  <a:pt x="10748" y="5722"/>
                </a:lnTo>
                <a:lnTo>
                  <a:pt x="10711" y="5466"/>
                </a:lnTo>
                <a:lnTo>
                  <a:pt x="10601" y="5172"/>
                </a:lnTo>
                <a:lnTo>
                  <a:pt x="10454" y="4915"/>
                </a:lnTo>
                <a:lnTo>
                  <a:pt x="10271" y="4659"/>
                </a:lnTo>
                <a:lnTo>
                  <a:pt x="10051" y="4439"/>
                </a:lnTo>
                <a:lnTo>
                  <a:pt x="9794" y="4255"/>
                </a:lnTo>
                <a:lnTo>
                  <a:pt x="9537" y="4108"/>
                </a:lnTo>
                <a:lnTo>
                  <a:pt x="9244" y="3998"/>
                </a:lnTo>
                <a:lnTo>
                  <a:pt x="8950" y="396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7" name="Google Shape;187;p2"/>
          <p:cNvSpPr/>
          <p:nvPr/>
        </p:nvSpPr>
        <p:spPr>
          <a:xfrm>
            <a:off x="7518184" y="3966329"/>
            <a:ext cx="846269" cy="598458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8" name="Google Shape;188;p2"/>
          <p:cNvSpPr/>
          <p:nvPr/>
        </p:nvSpPr>
        <p:spPr>
          <a:xfrm rot="-5400000">
            <a:off x="6496794" y="3021441"/>
            <a:ext cx="493819" cy="63153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9" name="Google Shape;189;p2"/>
          <p:cNvSpPr/>
          <p:nvPr/>
        </p:nvSpPr>
        <p:spPr>
          <a:xfrm>
            <a:off x="6453205" y="3705907"/>
            <a:ext cx="666366" cy="752689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0" name="Google Shape;190;p2"/>
          <p:cNvSpPr/>
          <p:nvPr/>
        </p:nvSpPr>
        <p:spPr>
          <a:xfrm>
            <a:off x="1866011" y="4742879"/>
            <a:ext cx="681078" cy="455287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1" name="Google Shape;191;p2"/>
          <p:cNvSpPr/>
          <p:nvPr/>
        </p:nvSpPr>
        <p:spPr>
          <a:xfrm>
            <a:off x="6669805" y="4614395"/>
            <a:ext cx="308462" cy="330481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"/>
          <p:cNvSpPr txBox="1">
            <a:spLocks noGrp="1"/>
          </p:cNvSpPr>
          <p:nvPr>
            <p:ph type="ctrTitle"/>
          </p:nvPr>
        </p:nvSpPr>
        <p:spPr>
          <a:xfrm>
            <a:off x="3210935" y="1661762"/>
            <a:ext cx="5301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9pPr>
          </a:lstStyle>
          <a:p>
            <a:endParaRPr/>
          </a:p>
        </p:txBody>
      </p:sp>
      <p:sp>
        <p:nvSpPr>
          <p:cNvPr id="194" name="Google Shape;194;p3"/>
          <p:cNvSpPr txBox="1">
            <a:spLocks noGrp="1"/>
          </p:cNvSpPr>
          <p:nvPr>
            <p:ph type="subTitle" idx="1"/>
          </p:nvPr>
        </p:nvSpPr>
        <p:spPr>
          <a:xfrm>
            <a:off x="3210885" y="2864177"/>
            <a:ext cx="5301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600"/>
              <a:buNone/>
              <a:defRPr>
                <a:solidFill>
                  <a:srgbClr val="1C4587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3"/>
          <p:cNvSpPr/>
          <p:nvPr/>
        </p:nvSpPr>
        <p:spPr>
          <a:xfrm>
            <a:off x="4412080" y="4661638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3968826" y="4000288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6283364" y="42095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8" name="Google Shape;198;p3"/>
          <p:cNvSpPr/>
          <p:nvPr/>
        </p:nvSpPr>
        <p:spPr>
          <a:xfrm>
            <a:off x="5746560" y="4042836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9" name="Google Shape;199;p3"/>
          <p:cNvSpPr/>
          <p:nvPr/>
        </p:nvSpPr>
        <p:spPr>
          <a:xfrm>
            <a:off x="7063610" y="4132028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0" name="Google Shape;200;p3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6581517" y="4041241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6507132" y="453396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55010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5201567" y="4075599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4765584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55218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8" name="Google Shape;208;p3"/>
          <p:cNvSpPr/>
          <p:nvPr/>
        </p:nvSpPr>
        <p:spPr>
          <a:xfrm>
            <a:off x="8052577" y="402927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9" name="Google Shape;209;p3"/>
          <p:cNvSpPr/>
          <p:nvPr/>
        </p:nvSpPr>
        <p:spPr>
          <a:xfrm>
            <a:off x="6984573" y="4950383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0" name="Google Shape;210;p3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1" name="Google Shape;211;p3"/>
          <p:cNvSpPr/>
          <p:nvPr/>
        </p:nvSpPr>
        <p:spPr>
          <a:xfrm>
            <a:off x="6160715" y="4780234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2" name="Google Shape;212;p3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3" name="Google Shape;213;p3"/>
          <p:cNvSpPr/>
          <p:nvPr/>
        </p:nvSpPr>
        <p:spPr>
          <a:xfrm>
            <a:off x="48922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4" name="Google Shape;214;p3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5" name="Google Shape;215;p3"/>
          <p:cNvSpPr/>
          <p:nvPr/>
        </p:nvSpPr>
        <p:spPr>
          <a:xfrm>
            <a:off x="4489179" y="4206693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6" name="Google Shape;216;p3"/>
          <p:cNvSpPr/>
          <p:nvPr/>
        </p:nvSpPr>
        <p:spPr>
          <a:xfrm rot="1920548">
            <a:off x="7236726" y="46581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7" name="Google Shape;217;p3"/>
          <p:cNvSpPr/>
          <p:nvPr/>
        </p:nvSpPr>
        <p:spPr>
          <a:xfrm>
            <a:off x="8263292" y="4517805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8" name="Google Shape;218;p3"/>
          <p:cNvSpPr/>
          <p:nvPr/>
        </p:nvSpPr>
        <p:spPr>
          <a:xfrm rot="-5400000">
            <a:off x="7684355" y="39822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9" name="Google Shape;219;p3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0" name="Google Shape;220;p3"/>
          <p:cNvSpPr/>
          <p:nvPr/>
        </p:nvSpPr>
        <p:spPr>
          <a:xfrm>
            <a:off x="50595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1" name="Google Shape;221;p3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2" name="Google Shape;222;p3"/>
          <p:cNvSpPr/>
          <p:nvPr/>
        </p:nvSpPr>
        <p:spPr>
          <a:xfrm>
            <a:off x="1482765" y="42095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3" name="Google Shape;223;p3"/>
          <p:cNvSpPr/>
          <p:nvPr/>
        </p:nvSpPr>
        <p:spPr>
          <a:xfrm>
            <a:off x="945960" y="4042836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4" name="Google Shape;224;p3"/>
          <p:cNvSpPr/>
          <p:nvPr/>
        </p:nvSpPr>
        <p:spPr>
          <a:xfrm>
            <a:off x="2263010" y="4132028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5" name="Google Shape;225;p3"/>
          <p:cNvSpPr/>
          <p:nvPr/>
        </p:nvSpPr>
        <p:spPr>
          <a:xfrm>
            <a:off x="1780917" y="4041241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6" name="Google Shape;226;p3"/>
          <p:cNvSpPr/>
          <p:nvPr/>
        </p:nvSpPr>
        <p:spPr>
          <a:xfrm>
            <a:off x="1706532" y="453396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7" name="Google Shape;227;p3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8" name="Google Shape;228;p3"/>
          <p:cNvSpPr/>
          <p:nvPr/>
        </p:nvSpPr>
        <p:spPr>
          <a:xfrm>
            <a:off x="400967" y="4075599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9" name="Google Shape;229;p3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0" name="Google Shape;230;p3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1" name="Google Shape;231;p3"/>
          <p:cNvSpPr/>
          <p:nvPr/>
        </p:nvSpPr>
        <p:spPr>
          <a:xfrm>
            <a:off x="32519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2" name="Google Shape;232;p3"/>
          <p:cNvSpPr/>
          <p:nvPr/>
        </p:nvSpPr>
        <p:spPr>
          <a:xfrm>
            <a:off x="3251978" y="402927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3" name="Google Shape;233;p3"/>
          <p:cNvSpPr/>
          <p:nvPr/>
        </p:nvSpPr>
        <p:spPr>
          <a:xfrm>
            <a:off x="2183974" y="4950383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4" name="Google Shape;234;p3"/>
          <p:cNvSpPr/>
          <p:nvPr/>
        </p:nvSpPr>
        <p:spPr>
          <a:xfrm>
            <a:off x="39491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5" name="Google Shape;235;p3"/>
          <p:cNvSpPr/>
          <p:nvPr/>
        </p:nvSpPr>
        <p:spPr>
          <a:xfrm>
            <a:off x="1360115" y="4780234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6" name="Google Shape;236;p3"/>
          <p:cNvSpPr/>
          <p:nvPr/>
        </p:nvSpPr>
        <p:spPr>
          <a:xfrm>
            <a:off x="37218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7" name="Google Shape;237;p3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8" name="Google Shape;238;p3"/>
          <p:cNvSpPr/>
          <p:nvPr/>
        </p:nvSpPr>
        <p:spPr>
          <a:xfrm>
            <a:off x="40288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9" name="Google Shape;239;p3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0" name="Google Shape;240;p3"/>
          <p:cNvSpPr/>
          <p:nvPr/>
        </p:nvSpPr>
        <p:spPr>
          <a:xfrm rot="1920548">
            <a:off x="2436125" y="46581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1" name="Google Shape;241;p3"/>
          <p:cNvSpPr/>
          <p:nvPr/>
        </p:nvSpPr>
        <p:spPr>
          <a:xfrm>
            <a:off x="3462692" y="4517805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2" name="Google Shape;242;p3"/>
          <p:cNvSpPr/>
          <p:nvPr/>
        </p:nvSpPr>
        <p:spPr>
          <a:xfrm rot="-5400000">
            <a:off x="2883755" y="39822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3" name="Google Shape;243;p3"/>
          <p:cNvSpPr/>
          <p:nvPr/>
        </p:nvSpPr>
        <p:spPr>
          <a:xfrm>
            <a:off x="28590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4" name="Google Shape;244;p3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5" name="Google Shape;245;p3"/>
          <p:cNvSpPr/>
          <p:nvPr/>
        </p:nvSpPr>
        <p:spPr>
          <a:xfrm>
            <a:off x="29818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"/>
          <p:cNvSpPr txBox="1">
            <a:spLocks noGrp="1"/>
          </p:cNvSpPr>
          <p:nvPr>
            <p:ph type="body" idx="1"/>
          </p:nvPr>
        </p:nvSpPr>
        <p:spPr>
          <a:xfrm>
            <a:off x="2159325" y="2161800"/>
            <a:ext cx="48255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7350" algn="ctr" rtl="0">
              <a:spcBef>
                <a:spcPts val="600"/>
              </a:spcBef>
              <a:spcAft>
                <a:spcPts val="0"/>
              </a:spcAft>
              <a:buClr>
                <a:srgbClr val="1C4587"/>
              </a:buClr>
              <a:buSzPts val="2500"/>
              <a:buChar char="✘"/>
              <a:defRPr sz="2500" b="1">
                <a:solidFill>
                  <a:srgbClr val="1C4587"/>
                </a:solidFill>
              </a:defRPr>
            </a:lvl1pPr>
            <a:lvl2pPr marL="914400" lvl="1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✗"/>
              <a:defRPr sz="2500" b="1">
                <a:solidFill>
                  <a:srgbClr val="1C4587"/>
                </a:solidFill>
              </a:defRPr>
            </a:lvl2pPr>
            <a:lvl3pPr marL="1371600" lvl="2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■"/>
              <a:defRPr sz="2500" b="1">
                <a:solidFill>
                  <a:srgbClr val="1C4587"/>
                </a:solidFill>
              </a:defRPr>
            </a:lvl3pPr>
            <a:lvl4pPr marL="1828800" lvl="3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●"/>
              <a:defRPr sz="2500" b="1">
                <a:solidFill>
                  <a:srgbClr val="1C4587"/>
                </a:solidFill>
              </a:defRPr>
            </a:lvl4pPr>
            <a:lvl5pPr marL="2286000" lvl="4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○"/>
              <a:defRPr sz="2500" b="1">
                <a:solidFill>
                  <a:srgbClr val="1C4587"/>
                </a:solidFill>
              </a:defRPr>
            </a:lvl5pPr>
            <a:lvl6pPr marL="2743200" lvl="5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■"/>
              <a:defRPr sz="2500" b="1">
                <a:solidFill>
                  <a:srgbClr val="1C4587"/>
                </a:solidFill>
              </a:defRPr>
            </a:lvl6pPr>
            <a:lvl7pPr marL="3200400" lvl="6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●"/>
              <a:defRPr sz="2500" b="1">
                <a:solidFill>
                  <a:srgbClr val="1C4587"/>
                </a:solidFill>
              </a:defRPr>
            </a:lvl7pPr>
            <a:lvl8pPr marL="3657600" lvl="7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○"/>
              <a:defRPr sz="2500" b="1">
                <a:solidFill>
                  <a:srgbClr val="1C4587"/>
                </a:solidFill>
              </a:defRPr>
            </a:lvl8pPr>
            <a:lvl9pPr marL="4114800" lvl="8" indent="-387350" algn="ct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■"/>
              <a:defRPr sz="2500" b="1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248" name="Google Shape;248;p4"/>
          <p:cNvSpPr/>
          <p:nvPr/>
        </p:nvSpPr>
        <p:spPr>
          <a:xfrm>
            <a:off x="7302880" y="-294362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9" name="Google Shape;249;p4"/>
          <p:cNvSpPr/>
          <p:nvPr/>
        </p:nvSpPr>
        <p:spPr>
          <a:xfrm>
            <a:off x="-35374" y="3366963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0" name="Google Shape;250;p4"/>
          <p:cNvSpPr/>
          <p:nvPr/>
        </p:nvSpPr>
        <p:spPr>
          <a:xfrm>
            <a:off x="8817948" y="34396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1" name="Google Shape;251;p4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2" name="Google Shape;252;p4"/>
          <p:cNvSpPr/>
          <p:nvPr/>
        </p:nvSpPr>
        <p:spPr>
          <a:xfrm>
            <a:off x="8360955" y="450691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3" name="Google Shape;253;p4"/>
          <p:cNvSpPr/>
          <p:nvPr/>
        </p:nvSpPr>
        <p:spPr>
          <a:xfrm>
            <a:off x="-77078" y="1488018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4" name="Google Shape;254;p4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5" name="Google Shape;255;p4"/>
          <p:cNvSpPr/>
          <p:nvPr/>
        </p:nvSpPr>
        <p:spPr>
          <a:xfrm>
            <a:off x="8052577" y="413232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6" name="Google Shape;256;p4"/>
          <p:cNvSpPr/>
          <p:nvPr/>
        </p:nvSpPr>
        <p:spPr>
          <a:xfrm>
            <a:off x="7430898" y="4873171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7" name="Google Shape;257;p4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8963979" y="1338718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1" name="Google Shape;261;p4"/>
          <p:cNvSpPr/>
          <p:nvPr/>
        </p:nvSpPr>
        <p:spPr>
          <a:xfrm rot="-2426120">
            <a:off x="7110132" y="4877011"/>
            <a:ext cx="279910" cy="357971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8797588" y="3078732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346877" y="6086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6" name="Google Shape;266;p4"/>
          <p:cNvSpPr/>
          <p:nvPr/>
        </p:nvSpPr>
        <p:spPr>
          <a:xfrm>
            <a:off x="645010" y="3559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7" name="Google Shape;267;p4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8" name="Google Shape;268;p4"/>
          <p:cNvSpPr/>
          <p:nvPr/>
        </p:nvSpPr>
        <p:spPr>
          <a:xfrm>
            <a:off x="-8" y="101336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9" name="Google Shape;269;p4"/>
          <p:cNvSpPr/>
          <p:nvPr/>
        </p:nvSpPr>
        <p:spPr>
          <a:xfrm>
            <a:off x="8699356" y="17911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0" name="Google Shape;270;p4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1" name="Google Shape;271;p4"/>
          <p:cNvSpPr/>
          <p:nvPr/>
        </p:nvSpPr>
        <p:spPr>
          <a:xfrm>
            <a:off x="258967" y="-86251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2" name="Google Shape;272;p4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3" name="Google Shape;273;p4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4" name="Google Shape;274;p4"/>
          <p:cNvSpPr/>
          <p:nvPr/>
        </p:nvSpPr>
        <p:spPr>
          <a:xfrm>
            <a:off x="-243128" y="5421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6" name="Google Shape;276;p4"/>
          <p:cNvSpPr/>
          <p:nvPr/>
        </p:nvSpPr>
        <p:spPr>
          <a:xfrm>
            <a:off x="-38626" y="579046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7" name="Google Shape;277;p4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8" name="Google Shape;278;p4"/>
          <p:cNvSpPr/>
          <p:nvPr/>
        </p:nvSpPr>
        <p:spPr>
          <a:xfrm>
            <a:off x="955990" y="-57166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9" name="Google Shape;279;p4"/>
          <p:cNvSpPr/>
          <p:nvPr/>
        </p:nvSpPr>
        <p:spPr>
          <a:xfrm>
            <a:off x="1333294" y="4678454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0" name="Google Shape;280;p4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1" name="Google Shape;281;p4"/>
          <p:cNvSpPr/>
          <p:nvPr/>
        </p:nvSpPr>
        <p:spPr>
          <a:xfrm>
            <a:off x="1525678" y="4911343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2" name="Google Shape;282;p4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3" name="Google Shape;283;p4"/>
          <p:cNvSpPr/>
          <p:nvPr/>
        </p:nvSpPr>
        <p:spPr>
          <a:xfrm rot="1920548">
            <a:off x="8225551" y="6252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4" name="Google Shape;284;p4"/>
          <p:cNvSpPr/>
          <p:nvPr/>
        </p:nvSpPr>
        <p:spPr>
          <a:xfrm>
            <a:off x="346867" y="4064142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5" name="Google Shape;285;p4"/>
          <p:cNvSpPr/>
          <p:nvPr/>
        </p:nvSpPr>
        <p:spPr>
          <a:xfrm rot="-5400000">
            <a:off x="7996280" y="3169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6" name="Google Shape;286;p4"/>
          <p:cNvSpPr/>
          <p:nvPr/>
        </p:nvSpPr>
        <p:spPr>
          <a:xfrm>
            <a:off x="8801760" y="790271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7" name="Google Shape;287;p4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8" name="Google Shape;288;p4"/>
          <p:cNvSpPr/>
          <p:nvPr/>
        </p:nvSpPr>
        <p:spPr>
          <a:xfrm>
            <a:off x="8699345" y="1151407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9" name="Google Shape;289;p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5"/>
          <p:cNvSpPr txBox="1">
            <a:spLocks noGrp="1"/>
          </p:cNvSpPr>
          <p:nvPr>
            <p:ph type="body" idx="1"/>
          </p:nvPr>
        </p:nvSpPr>
        <p:spPr>
          <a:xfrm>
            <a:off x="747925" y="1302837"/>
            <a:ext cx="61404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7350">
              <a:spcBef>
                <a:spcPts val="600"/>
              </a:spcBef>
              <a:spcAft>
                <a:spcPts val="0"/>
              </a:spcAft>
              <a:buSzPts val="2500"/>
              <a:buChar char="✘"/>
              <a:defRPr sz="25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grpSp>
        <p:nvGrpSpPr>
          <p:cNvPr id="293" name="Google Shape;293;p5"/>
          <p:cNvGrpSpPr/>
          <p:nvPr/>
        </p:nvGrpSpPr>
        <p:grpSpPr>
          <a:xfrm>
            <a:off x="7442902" y="-91154"/>
            <a:ext cx="1796289" cy="5330574"/>
            <a:chOff x="6023725" y="842300"/>
            <a:chExt cx="1358150" cy="4030375"/>
          </a:xfrm>
        </p:grpSpPr>
        <p:sp>
          <p:nvSpPr>
            <p:cNvPr id="294" name="Google Shape;294;p5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l" t="t" r="r" b="b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l" t="t" r="r" b="b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l" t="t" r="r" b="b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l" t="t" r="r" b="b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l" t="t" r="r" b="b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l" t="t" r="r" b="b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l" t="t" r="r" b="b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l" t="t" r="r" b="b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l" t="t" r="r" b="b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l" t="t" r="r" b="b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l" t="t" r="r" b="b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l" t="t" r="r" b="b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l" t="t" r="r" b="b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l" t="t" r="r" b="b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l" t="t" r="r" b="b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l" t="t" r="r" b="b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l" t="t" r="r" b="b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l" t="t" r="r" b="b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l" t="t" r="r" b="b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l" t="t" r="r" b="b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l" t="t" r="r" b="b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l" t="t" r="r" b="b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l" t="t" r="r" b="b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l" t="t" r="r" b="b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l" t="t" r="r" b="b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l" t="t" r="r" b="b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l" t="t" r="r" b="b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l" t="t" r="r" b="b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l" t="t" r="r" b="b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</p:grpSp>
      <p:cxnSp>
        <p:nvCxnSpPr>
          <p:cNvPr id="323" name="Google Shape;323;p5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24" name="Google Shape;324;p5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6"/>
          <p:cNvSpPr txBox="1">
            <a:spLocks noGrp="1"/>
          </p:cNvSpPr>
          <p:nvPr>
            <p:ph type="body" idx="1"/>
          </p:nvPr>
        </p:nvSpPr>
        <p:spPr>
          <a:xfrm>
            <a:off x="747925" y="1363153"/>
            <a:ext cx="31590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28" name="Google Shape;328;p6"/>
          <p:cNvSpPr txBox="1">
            <a:spLocks noGrp="1"/>
          </p:cNvSpPr>
          <p:nvPr>
            <p:ph type="body" idx="2"/>
          </p:nvPr>
        </p:nvSpPr>
        <p:spPr>
          <a:xfrm>
            <a:off x="4097098" y="1363153"/>
            <a:ext cx="31590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grpSp>
        <p:nvGrpSpPr>
          <p:cNvPr id="329" name="Google Shape;329;p6"/>
          <p:cNvGrpSpPr/>
          <p:nvPr/>
        </p:nvGrpSpPr>
        <p:grpSpPr>
          <a:xfrm>
            <a:off x="7442902" y="-91154"/>
            <a:ext cx="1796289" cy="5330574"/>
            <a:chOff x="6023725" y="842300"/>
            <a:chExt cx="1358150" cy="4030375"/>
          </a:xfrm>
        </p:grpSpPr>
        <p:sp>
          <p:nvSpPr>
            <p:cNvPr id="330" name="Google Shape;330;p6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l" t="t" r="r" b="b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l" t="t" r="r" b="b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l" t="t" r="r" b="b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l" t="t" r="r" b="b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l" t="t" r="r" b="b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l" t="t" r="r" b="b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l" t="t" r="r" b="b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l" t="t" r="r" b="b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l" t="t" r="r" b="b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l" t="t" r="r" b="b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l" t="t" r="r" b="b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l" t="t" r="r" b="b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l" t="t" r="r" b="b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l" t="t" r="r" b="b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l" t="t" r="r" b="b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l" t="t" r="r" b="b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l" t="t" r="r" b="b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l" t="t" r="r" b="b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l" t="t" r="r" b="b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l" t="t" r="r" b="b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l" t="t" r="r" b="b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l" t="t" r="r" b="b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l" t="t" r="r" b="b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l" t="t" r="r" b="b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l" t="t" r="r" b="b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6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l" t="t" r="r" b="b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l" t="t" r="r" b="b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l" t="t" r="r" b="b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l" t="t" r="r" b="b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59" name="Google Shape;359;p6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60" name="Google Shape;360;p6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0"/>
          <p:cNvSpPr/>
          <p:nvPr/>
        </p:nvSpPr>
        <p:spPr>
          <a:xfrm>
            <a:off x="7302880" y="-294362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8" name="Google Shape;478;p10"/>
          <p:cNvSpPr/>
          <p:nvPr/>
        </p:nvSpPr>
        <p:spPr>
          <a:xfrm>
            <a:off x="-35374" y="3366963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9" name="Google Shape;479;p10"/>
          <p:cNvSpPr/>
          <p:nvPr/>
        </p:nvSpPr>
        <p:spPr>
          <a:xfrm>
            <a:off x="8817948" y="34396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0" name="Google Shape;480;p10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1" name="Google Shape;481;p10"/>
          <p:cNvSpPr/>
          <p:nvPr/>
        </p:nvSpPr>
        <p:spPr>
          <a:xfrm>
            <a:off x="8360955" y="450691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2" name="Google Shape;482;p10"/>
          <p:cNvSpPr/>
          <p:nvPr/>
        </p:nvSpPr>
        <p:spPr>
          <a:xfrm>
            <a:off x="-77078" y="1488018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3" name="Google Shape;483;p10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4" name="Google Shape;484;p10"/>
          <p:cNvSpPr/>
          <p:nvPr/>
        </p:nvSpPr>
        <p:spPr>
          <a:xfrm>
            <a:off x="8052577" y="413232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5" name="Google Shape;485;p10"/>
          <p:cNvSpPr/>
          <p:nvPr/>
        </p:nvSpPr>
        <p:spPr>
          <a:xfrm>
            <a:off x="7430898" y="4873171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6" name="Google Shape;486;p10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7" name="Google Shape;487;p10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8" name="Google Shape;488;p10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9" name="Google Shape;489;p10"/>
          <p:cNvSpPr/>
          <p:nvPr/>
        </p:nvSpPr>
        <p:spPr>
          <a:xfrm>
            <a:off x="8963979" y="1338718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0" name="Google Shape;490;p10"/>
          <p:cNvSpPr/>
          <p:nvPr/>
        </p:nvSpPr>
        <p:spPr>
          <a:xfrm rot="-2426120">
            <a:off x="7110132" y="4877011"/>
            <a:ext cx="279910" cy="357971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1" name="Google Shape;491;p10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2" name="Google Shape;492;p10"/>
          <p:cNvSpPr/>
          <p:nvPr/>
        </p:nvSpPr>
        <p:spPr>
          <a:xfrm>
            <a:off x="8797588" y="3078732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3" name="Google Shape;493;p10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4" name="Google Shape;494;p10"/>
          <p:cNvSpPr/>
          <p:nvPr/>
        </p:nvSpPr>
        <p:spPr>
          <a:xfrm>
            <a:off x="346877" y="6086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5" name="Google Shape;495;p10"/>
          <p:cNvSpPr/>
          <p:nvPr/>
        </p:nvSpPr>
        <p:spPr>
          <a:xfrm>
            <a:off x="645010" y="3559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6" name="Google Shape;496;p10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7" name="Google Shape;497;p10"/>
          <p:cNvSpPr/>
          <p:nvPr/>
        </p:nvSpPr>
        <p:spPr>
          <a:xfrm>
            <a:off x="-8" y="101336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8" name="Google Shape;498;p10"/>
          <p:cNvSpPr/>
          <p:nvPr/>
        </p:nvSpPr>
        <p:spPr>
          <a:xfrm>
            <a:off x="8699356" y="17911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9" name="Google Shape;499;p10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0" name="Google Shape;500;p10"/>
          <p:cNvSpPr/>
          <p:nvPr/>
        </p:nvSpPr>
        <p:spPr>
          <a:xfrm>
            <a:off x="258967" y="-86251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1" name="Google Shape;501;p10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2" name="Google Shape;502;p10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3" name="Google Shape;503;p10"/>
          <p:cNvSpPr/>
          <p:nvPr/>
        </p:nvSpPr>
        <p:spPr>
          <a:xfrm>
            <a:off x="-243128" y="5421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4" name="Google Shape;504;p10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5" name="Google Shape;505;p10"/>
          <p:cNvSpPr/>
          <p:nvPr/>
        </p:nvSpPr>
        <p:spPr>
          <a:xfrm>
            <a:off x="-38626" y="579046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6" name="Google Shape;506;p10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7" name="Google Shape;507;p10"/>
          <p:cNvSpPr/>
          <p:nvPr/>
        </p:nvSpPr>
        <p:spPr>
          <a:xfrm>
            <a:off x="955990" y="-57166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8" name="Google Shape;508;p10"/>
          <p:cNvSpPr/>
          <p:nvPr/>
        </p:nvSpPr>
        <p:spPr>
          <a:xfrm>
            <a:off x="1333294" y="4678454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9" name="Google Shape;509;p10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0" name="Google Shape;510;p10"/>
          <p:cNvSpPr/>
          <p:nvPr/>
        </p:nvSpPr>
        <p:spPr>
          <a:xfrm>
            <a:off x="1525678" y="4911343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1" name="Google Shape;511;p10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2" name="Google Shape;512;p10"/>
          <p:cNvSpPr/>
          <p:nvPr/>
        </p:nvSpPr>
        <p:spPr>
          <a:xfrm rot="1920548">
            <a:off x="8225551" y="6252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3" name="Google Shape;513;p10"/>
          <p:cNvSpPr/>
          <p:nvPr/>
        </p:nvSpPr>
        <p:spPr>
          <a:xfrm>
            <a:off x="346867" y="4064142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4" name="Google Shape;514;p10"/>
          <p:cNvSpPr/>
          <p:nvPr/>
        </p:nvSpPr>
        <p:spPr>
          <a:xfrm rot="-5400000">
            <a:off x="7996280" y="3169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5" name="Google Shape;515;p10"/>
          <p:cNvSpPr/>
          <p:nvPr/>
        </p:nvSpPr>
        <p:spPr>
          <a:xfrm>
            <a:off x="8801760" y="790271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6" name="Google Shape;516;p10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7" name="Google Shape;517;p10"/>
          <p:cNvSpPr/>
          <p:nvPr/>
        </p:nvSpPr>
        <p:spPr>
          <a:xfrm>
            <a:off x="8699345" y="1151407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8" name="Google Shape;518;p10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6" y="-23"/>
            <a:ext cx="9143797" cy="5143378"/>
            <a:chOff x="239950" y="872550"/>
            <a:chExt cx="7042900" cy="3961625"/>
          </a:xfrm>
        </p:grpSpPr>
        <p:sp>
          <p:nvSpPr>
            <p:cNvPr id="7" name="Google Shape;7;p1"/>
            <p:cNvSpPr/>
            <p:nvPr/>
          </p:nvSpPr>
          <p:spPr>
            <a:xfrm>
              <a:off x="239950" y="872550"/>
              <a:ext cx="7042900" cy="3961625"/>
            </a:xfrm>
            <a:custGeom>
              <a:avLst/>
              <a:gdLst/>
              <a:ahLst/>
              <a:cxnLst/>
              <a:rect l="l" t="t" r="r" b="b"/>
              <a:pathLst>
                <a:path w="281716" h="158465" fill="none" extrusionOk="0">
                  <a:moveTo>
                    <a:pt x="0" y="0"/>
                  </a:moveTo>
                  <a:lnTo>
                    <a:pt x="281715" y="0"/>
                  </a:lnTo>
                  <a:lnTo>
                    <a:pt x="281715" y="158464"/>
                  </a:lnTo>
                  <a:lnTo>
                    <a:pt x="0" y="1584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239950" y="47617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239950" y="46901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239950" y="46177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239950" y="45462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239950" y="44737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239950" y="44022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239950" y="43297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239950" y="42582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239950" y="41858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239950" y="41142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239950" y="40418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239950" y="39693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239950" y="38978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239950" y="38254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239950" y="37538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239950" y="36814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239950" y="36099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239950" y="35374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239950" y="34659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239950" y="33934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239950" y="33219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239950" y="32495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239950" y="31770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239950" y="31055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239950" y="3033100"/>
              <a:ext cx="7042900" cy="0"/>
            </a:xfrm>
            <a:custGeom>
              <a:avLst/>
              <a:gdLst/>
              <a:ahLst/>
              <a:cxnLst/>
              <a:rect l="l" t="t" r="r" b="b"/>
              <a:pathLst>
                <a:path w="281716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239950" y="29615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239950" y="28891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239950" y="28175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239950" y="27451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239950" y="26736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239950" y="26011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239950" y="25296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239950" y="24572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239950" y="23847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239950" y="23132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239950" y="22407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239950" y="21692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239950" y="20968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239950" y="20252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239950" y="19528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239950" y="18813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239950" y="18088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239950" y="17373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239950" y="16648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239950" y="15924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239950" y="15209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239950" y="14484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239950" y="13769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239950" y="13044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239950" y="12329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239950" y="11605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239950" y="10889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239950" y="10165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239950" y="9450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7210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7137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7064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6992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69196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6847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6774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6702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6628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65565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6484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6411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6339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62667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6193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6120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6048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59760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59036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5830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5757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5685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56129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55404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54680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5394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53222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52497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51773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5104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5032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49590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48866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48141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4741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4669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4596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45234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44510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4378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4306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4233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41603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4087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4015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39429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38705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3798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3724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3652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3579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3507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3434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3362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3289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3216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3144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3071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2999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29259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28535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2781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2708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2636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"/>
            <p:cNvSpPr/>
            <p:nvPr/>
          </p:nvSpPr>
          <p:spPr>
            <a:xfrm>
              <a:off x="25637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2490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2417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2345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22730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2200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2128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2054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1982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19098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18374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1764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"/>
            <p:cNvSpPr/>
            <p:nvPr/>
          </p:nvSpPr>
          <p:spPr>
            <a:xfrm>
              <a:off x="1692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1619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15467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14742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1401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"/>
            <p:cNvSpPr/>
            <p:nvPr/>
          </p:nvSpPr>
          <p:spPr>
            <a:xfrm>
              <a:off x="1329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12560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1183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1111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1038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"/>
            <p:cNvSpPr/>
            <p:nvPr/>
          </p:nvSpPr>
          <p:spPr>
            <a:xfrm>
              <a:off x="966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893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8204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747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675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"/>
            <p:cNvSpPr/>
            <p:nvPr/>
          </p:nvSpPr>
          <p:spPr>
            <a:xfrm>
              <a:off x="603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530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4582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384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312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" name="Google Shape;158;p1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791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159" name="Google Shape;159;p1"/>
          <p:cNvSpPr txBox="1">
            <a:spLocks noGrp="1"/>
          </p:cNvSpPr>
          <p:nvPr>
            <p:ph type="body" idx="1"/>
          </p:nvPr>
        </p:nvSpPr>
        <p:spPr>
          <a:xfrm>
            <a:off x="747925" y="1314900"/>
            <a:ext cx="6791700" cy="3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ts val="2600"/>
              <a:buFont typeface="Dosis"/>
              <a:buChar char="✘"/>
              <a:defRPr sz="26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2000"/>
              <a:buFont typeface="Dosis"/>
              <a:buChar char="✗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2000"/>
              <a:buFont typeface="Dosis"/>
              <a:buChar char="■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●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○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■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●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○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■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160" name="Google Shape;160;p1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0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1.png"/><Relationship Id="rId4" Type="http://schemas.openxmlformats.org/officeDocument/2006/relationships/oleObject" Target="../embeddings/oleObject17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1.png"/><Relationship Id="rId4" Type="http://schemas.openxmlformats.org/officeDocument/2006/relationships/oleObject" Target="../embeddings/oleObject20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2"/>
          <p:cNvSpPr txBox="1">
            <a:spLocks noGrp="1"/>
          </p:cNvSpPr>
          <p:nvPr>
            <p:ph type="ctrTitle"/>
          </p:nvPr>
        </p:nvSpPr>
        <p:spPr>
          <a:xfrm>
            <a:off x="2305100" y="666750"/>
            <a:ext cx="6153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STATISTIKA</a:t>
            </a:r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304800" y="1581150"/>
            <a:ext cx="8610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Font typeface="Sniglet"/>
              <a:buNone/>
              <a:tabLst/>
              <a:defRPr/>
            </a:pP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 pitchFamily="34" charset="0"/>
                <a:sym typeface="Sniglet"/>
              </a:rPr>
              <a:t>TESTIRANJE STATISTIČKIH HIPOTEZA</a:t>
            </a:r>
            <a:b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 pitchFamily="34" charset="0"/>
                <a:sym typeface="Sniglet"/>
              </a:rPr>
            </a:b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Light" pitchFamily="34" charset="0"/>
                <a:ea typeface="Segoe UI Black" pitchFamily="34" charset="0"/>
                <a:cs typeface="Segoe UI Light" pitchFamily="34" charset="0"/>
                <a:sym typeface="Sniglet"/>
              </a:rPr>
              <a:t>Testovi zasnovani na jednom i dva uzorka</a:t>
            </a:r>
            <a:endParaRPr kumimoji="0" lang="sr-Latn-BA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Sniglet"/>
            </a:endParaRPr>
          </a:p>
        </p:txBody>
      </p:sp>
      <p:sp>
        <p:nvSpPr>
          <p:cNvPr id="5" name="Google Shape;464;p13"/>
          <p:cNvSpPr txBox="1">
            <a:spLocks/>
          </p:cNvSpPr>
          <p:nvPr/>
        </p:nvSpPr>
        <p:spPr>
          <a:xfrm>
            <a:off x="0" y="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b="1" dirty="0" smtClean="0">
                <a:solidFill>
                  <a:srgbClr val="002060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 Milunović, mr,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dirty="0" smtClean="0">
                <a:solidFill>
                  <a:srgbClr val="002060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darko.milunovic@ef.unibl.org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Zadatak 2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0" name="Google Shape;560;p17"/>
          <p:cNvSpPr txBox="1">
            <a:spLocks noGrp="1"/>
          </p:cNvSpPr>
          <p:nvPr>
            <p:ph type="body" idx="1"/>
          </p:nvPr>
        </p:nvSpPr>
        <p:spPr>
          <a:xfrm>
            <a:off x="762000" y="1123951"/>
            <a:ext cx="6629400" cy="17525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65176" indent="-265176">
              <a:buNone/>
              <a:defRPr/>
            </a:pPr>
            <a:r>
              <a:rPr lang="hr-HR" sz="1400" dirty="0" smtClean="0">
                <a:latin typeface="+mj-lt"/>
              </a:rPr>
              <a:t>Rukovodilac jednog odjela (Odnos sa korisnicima usluga) kompanije M:tel smatra</a:t>
            </a:r>
          </a:p>
          <a:p>
            <a:pPr marL="265176" indent="-265176">
              <a:buNone/>
              <a:defRPr/>
            </a:pPr>
            <a:r>
              <a:rPr lang="hr-HR" sz="1400" dirty="0" smtClean="0">
                <a:latin typeface="+mj-lt"/>
              </a:rPr>
              <a:t>da se mjesečni iznos, koji klijenti plaćaju za korišćenje njihovih usluga, povećao te</a:t>
            </a:r>
          </a:p>
          <a:p>
            <a:pPr marL="265176" indent="-265176">
              <a:buNone/>
              <a:defRPr/>
            </a:pPr>
            <a:r>
              <a:rPr lang="hr-HR" sz="1400" dirty="0" smtClean="0">
                <a:latin typeface="+mj-lt"/>
              </a:rPr>
              <a:t>sada iznosi prosječno preko 52 KM.</a:t>
            </a:r>
          </a:p>
          <a:p>
            <a:pPr marL="265176" indent="-265176">
              <a:buNone/>
              <a:defRPr/>
            </a:pPr>
            <a:r>
              <a:rPr lang="hr-HR" sz="1400" dirty="0" smtClean="0">
                <a:latin typeface="+mj-lt"/>
              </a:rPr>
              <a:t>Kompanija želi testirati ovu tvrdnju. (poznato je da odstupanje od prosjeka iznosi </a:t>
            </a:r>
          </a:p>
          <a:p>
            <a:pPr marL="265176" indent="-265176">
              <a:buNone/>
              <a:defRPr/>
            </a:pPr>
            <a:r>
              <a:rPr lang="hr-HR" sz="1400" dirty="0" smtClean="0">
                <a:latin typeface="+mj-lt"/>
              </a:rPr>
              <a:t>10 KM).</a:t>
            </a:r>
            <a:endParaRPr lang="en-US" sz="1400" dirty="0" smtClean="0">
              <a:latin typeface="+mj-lt"/>
              <a:sym typeface="Symbol" pitchFamily="18" charset="2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990600" y="3105150"/>
            <a:ext cx="5943600" cy="6093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dirty="0"/>
              <a:t>H</a:t>
            </a:r>
            <a:r>
              <a:rPr lang="en-US" b="1" baseline="-25000" dirty="0"/>
              <a:t>0</a:t>
            </a:r>
            <a:r>
              <a:rPr lang="en-US" b="1" dirty="0"/>
              <a:t>: </a:t>
            </a:r>
            <a:r>
              <a:rPr lang="el-GR" b="1" dirty="0">
                <a:sym typeface="Symbol" pitchFamily="18" charset="2"/>
              </a:rPr>
              <a:t>μ</a:t>
            </a:r>
            <a:r>
              <a:rPr lang="en-US" b="1" dirty="0">
                <a:sym typeface="Symbol" pitchFamily="18" charset="2"/>
              </a:rPr>
              <a:t> ≤ 52     </a:t>
            </a:r>
            <a:r>
              <a:rPr lang="sr-Latn-CS" b="1" dirty="0" smtClean="0">
                <a:sym typeface="Symbol" pitchFamily="18" charset="2"/>
              </a:rPr>
              <a:t>prosječna </a:t>
            </a:r>
            <a:r>
              <a:rPr lang="sr-Latn-CS" b="1" dirty="0">
                <a:sym typeface="Symbol" pitchFamily="18" charset="2"/>
              </a:rPr>
              <a:t>potrošnja </a:t>
            </a:r>
            <a:r>
              <a:rPr lang="en-US" b="1" dirty="0">
                <a:solidFill>
                  <a:srgbClr val="0000FF"/>
                </a:solidFill>
                <a:sym typeface="Symbol" pitchFamily="18" charset="2"/>
              </a:rPr>
              <a:t>n</a:t>
            </a:r>
            <a:r>
              <a:rPr lang="sr-Latn-CS" b="1" dirty="0">
                <a:solidFill>
                  <a:srgbClr val="0000FF"/>
                </a:solidFill>
                <a:sym typeface="Symbol" pitchFamily="18" charset="2"/>
              </a:rPr>
              <a:t>ije</a:t>
            </a:r>
            <a:r>
              <a:rPr lang="en-US" b="1" dirty="0">
                <a:sym typeface="Symbol" pitchFamily="18" charset="2"/>
              </a:rPr>
              <a:t> </a:t>
            </a:r>
            <a:r>
              <a:rPr lang="sr-Latn-CS" b="1" dirty="0">
                <a:sym typeface="Symbol" pitchFamily="18" charset="2"/>
              </a:rPr>
              <a:t>preko </a:t>
            </a:r>
            <a:r>
              <a:rPr lang="en-US" b="1" dirty="0">
                <a:sym typeface="Symbol" pitchFamily="18" charset="2"/>
              </a:rPr>
              <a:t>52 </a:t>
            </a:r>
            <a:r>
              <a:rPr lang="sr-Latn-CS" b="1" dirty="0">
                <a:sym typeface="Symbol" pitchFamily="18" charset="2"/>
              </a:rPr>
              <a:t>KM mjesečno</a:t>
            </a:r>
            <a:endParaRPr lang="en-US" b="1" dirty="0">
              <a:sym typeface="Symbol" pitchFamily="18" charset="2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b="1" dirty="0"/>
              <a:t>H</a:t>
            </a:r>
            <a:r>
              <a:rPr lang="en-US" b="1" baseline="-25000" dirty="0"/>
              <a:t>1</a:t>
            </a:r>
            <a:r>
              <a:rPr lang="en-US" b="1" dirty="0"/>
              <a:t>: </a:t>
            </a:r>
            <a:r>
              <a:rPr lang="el-GR" b="1" dirty="0">
                <a:sym typeface="Symbol" pitchFamily="18" charset="2"/>
              </a:rPr>
              <a:t>μ</a:t>
            </a:r>
            <a:r>
              <a:rPr lang="en-US" b="1" dirty="0">
                <a:sym typeface="Symbol" pitchFamily="18" charset="2"/>
              </a:rPr>
              <a:t> &gt; 52 </a:t>
            </a:r>
            <a:r>
              <a:rPr lang="sr-Latn-CS" b="1" dirty="0">
                <a:sym typeface="Symbol" pitchFamily="18" charset="2"/>
              </a:rPr>
              <a:t>    </a:t>
            </a:r>
            <a:r>
              <a:rPr lang="sr-Latn-CS" b="1" dirty="0" smtClean="0">
                <a:sym typeface="Symbol" pitchFamily="18" charset="2"/>
              </a:rPr>
              <a:t>prosječna </a:t>
            </a:r>
            <a:r>
              <a:rPr lang="sr-Latn-CS" b="1" dirty="0">
                <a:sym typeface="Symbol" pitchFamily="18" charset="2"/>
              </a:rPr>
              <a:t>potrošnja </a:t>
            </a:r>
            <a:r>
              <a:rPr lang="sr-Latn-CS" b="1" dirty="0">
                <a:solidFill>
                  <a:srgbClr val="0000FF"/>
                </a:solidFill>
                <a:sym typeface="Symbol" pitchFamily="18" charset="2"/>
              </a:rPr>
              <a:t>jeste</a:t>
            </a:r>
            <a:r>
              <a:rPr lang="en-US" b="1" dirty="0">
                <a:sym typeface="Symbol" pitchFamily="18" charset="2"/>
              </a:rPr>
              <a:t> </a:t>
            </a:r>
            <a:r>
              <a:rPr lang="sr-Latn-CS" b="1" dirty="0">
                <a:sym typeface="Symbol" pitchFamily="18" charset="2"/>
              </a:rPr>
              <a:t>preko </a:t>
            </a:r>
            <a:r>
              <a:rPr lang="en-US" b="1" dirty="0">
                <a:sym typeface="Symbol" pitchFamily="18" charset="2"/>
              </a:rPr>
              <a:t>52 </a:t>
            </a:r>
            <a:r>
              <a:rPr lang="sr-Latn-CS" b="1" dirty="0">
                <a:sym typeface="Symbol" pitchFamily="18" charset="2"/>
              </a:rPr>
              <a:t>KM mjesečno </a:t>
            </a:r>
            <a:endParaRPr lang="en-US" b="1" dirty="0">
              <a:sym typeface="Symbol" pitchFamily="18" charset="2"/>
            </a:endParaRPr>
          </a:p>
        </p:txBody>
      </p:sp>
      <p:pic>
        <p:nvPicPr>
          <p:cNvPr id="79874" name="Picture 2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28383">
            <a:off x="6660444" y="316795"/>
            <a:ext cx="748379" cy="748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Zadatak 2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0" name="Google Shape;560;p17"/>
          <p:cNvSpPr txBox="1">
            <a:spLocks noGrp="1"/>
          </p:cNvSpPr>
          <p:nvPr>
            <p:ph type="body" idx="1"/>
          </p:nvPr>
        </p:nvSpPr>
        <p:spPr>
          <a:xfrm>
            <a:off x="762000" y="1123951"/>
            <a:ext cx="6629400" cy="17525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65176" indent="-265176">
              <a:buNone/>
              <a:defRPr/>
            </a:pPr>
            <a:r>
              <a:rPr lang="hr-HR" sz="1600" dirty="0" smtClean="0">
                <a:latin typeface="+mj-lt"/>
              </a:rPr>
              <a:t>Ako znamo da je nivo značajnosti testa .10, na sljedeći način </a:t>
            </a:r>
          </a:p>
          <a:p>
            <a:pPr marL="265176" indent="-265176">
              <a:buNone/>
              <a:defRPr/>
            </a:pPr>
            <a:r>
              <a:rPr lang="hr-HR" sz="1600" dirty="0" smtClean="0">
                <a:latin typeface="+mj-lt"/>
              </a:rPr>
              <a:t>pronalazimo kritičnu oblast (što je ujedno i pravilo odlučivanja):</a:t>
            </a:r>
            <a:endParaRPr lang="en-US" sz="1600" dirty="0" smtClean="0">
              <a:latin typeface="+mj-lt"/>
              <a:sym typeface="Symbol" pitchFamily="18" charset="2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pic>
        <p:nvPicPr>
          <p:cNvPr id="79874" name="Picture 2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28383">
            <a:off x="6660444" y="316795"/>
            <a:ext cx="748379" cy="748380"/>
          </a:xfrm>
          <a:prstGeom prst="rect">
            <a:avLst/>
          </a:prstGeom>
          <a:noFill/>
        </p:spPr>
      </p:pic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3429000" y="2419350"/>
            <a:ext cx="0" cy="1371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881562" y="4019550"/>
            <a:ext cx="1671637" cy="3077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 sz="1400" dirty="0" smtClean="0"/>
              <a:t>Odbacujemo </a:t>
            </a:r>
            <a:r>
              <a:rPr lang="en-US" sz="1400" dirty="0"/>
              <a:t>H</a:t>
            </a:r>
            <a:r>
              <a:rPr lang="en-US" sz="1400" baseline="-25000" dirty="0"/>
              <a:t>0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247900" y="4019550"/>
            <a:ext cx="1943100" cy="3079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 sz="1400"/>
              <a:t>Ne odbacujemo</a:t>
            </a:r>
            <a:r>
              <a:rPr lang="en-US" sz="1400"/>
              <a:t> H</a:t>
            </a:r>
            <a:r>
              <a:rPr lang="en-US" sz="1400" baseline="-25000"/>
              <a:t>0</a:t>
            </a:r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4570413" y="3375025"/>
            <a:ext cx="1150937" cy="414337"/>
          </a:xfrm>
          <a:custGeom>
            <a:avLst/>
            <a:gdLst>
              <a:gd name="T0" fmla="*/ 2147483647 w 725"/>
              <a:gd name="T1" fmla="*/ 2147483647 h 261"/>
              <a:gd name="T2" fmla="*/ 2147483647 w 725"/>
              <a:gd name="T3" fmla="*/ 2147483647 h 261"/>
              <a:gd name="T4" fmla="*/ 2147483647 w 725"/>
              <a:gd name="T5" fmla="*/ 2147483647 h 261"/>
              <a:gd name="T6" fmla="*/ 2147483647 w 725"/>
              <a:gd name="T7" fmla="*/ 2147483647 h 261"/>
              <a:gd name="T8" fmla="*/ 2147483647 w 725"/>
              <a:gd name="T9" fmla="*/ 2147483647 h 261"/>
              <a:gd name="T10" fmla="*/ 0 w 725"/>
              <a:gd name="T11" fmla="*/ 0 h 261"/>
              <a:gd name="T12" fmla="*/ 0 w 725"/>
              <a:gd name="T13" fmla="*/ 2147483647 h 261"/>
              <a:gd name="T14" fmla="*/ 2147483647 w 725"/>
              <a:gd name="T15" fmla="*/ 2147483647 h 261"/>
              <a:gd name="T16" fmla="*/ 2147483647 w 725"/>
              <a:gd name="T17" fmla="*/ 2147483647 h 26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25"/>
              <a:gd name="T28" fmla="*/ 0 h 261"/>
              <a:gd name="T29" fmla="*/ 725 w 725"/>
              <a:gd name="T30" fmla="*/ 261 h 26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25" h="261">
                <a:moveTo>
                  <a:pt x="717" y="257"/>
                </a:moveTo>
                <a:lnTo>
                  <a:pt x="725" y="222"/>
                </a:lnTo>
                <a:lnTo>
                  <a:pt x="490" y="208"/>
                </a:lnTo>
                <a:lnTo>
                  <a:pt x="339" y="170"/>
                </a:lnTo>
                <a:lnTo>
                  <a:pt x="192" y="120"/>
                </a:lnTo>
                <a:lnTo>
                  <a:pt x="0" y="0"/>
                </a:lnTo>
                <a:lnTo>
                  <a:pt x="0" y="261"/>
                </a:lnTo>
                <a:lnTo>
                  <a:pt x="717" y="261"/>
                </a:lnTo>
                <a:lnTo>
                  <a:pt x="717" y="257"/>
                </a:lnTo>
              </a:path>
            </a:pathLst>
          </a:custGeom>
          <a:solidFill>
            <a:srgbClr val="C3DBFF"/>
          </a:solidFill>
          <a:ln w="12700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1066800" y="2419350"/>
            <a:ext cx="2362200" cy="1295400"/>
          </a:xfrm>
          <a:custGeom>
            <a:avLst/>
            <a:gdLst>
              <a:gd name="T0" fmla="*/ 0 w 600"/>
              <a:gd name="T1" fmla="*/ 2147483647 h 576"/>
              <a:gd name="T2" fmla="*/ 2147483647 w 600"/>
              <a:gd name="T3" fmla="*/ 2147483647 h 576"/>
              <a:gd name="T4" fmla="*/ 2147483647 w 600"/>
              <a:gd name="T5" fmla="*/ 2147483647 h 576"/>
              <a:gd name="T6" fmla="*/ 2147483647 w 600"/>
              <a:gd name="T7" fmla="*/ 2147483647 h 576"/>
              <a:gd name="T8" fmla="*/ 2147483647 w 600"/>
              <a:gd name="T9" fmla="*/ 2147483647 h 576"/>
              <a:gd name="T10" fmla="*/ 2147483647 w 600"/>
              <a:gd name="T11" fmla="*/ 2147483647 h 576"/>
              <a:gd name="T12" fmla="*/ 2147483647 w 600"/>
              <a:gd name="T13" fmla="*/ 2147483647 h 576"/>
              <a:gd name="T14" fmla="*/ 2147483647 w 600"/>
              <a:gd name="T15" fmla="*/ 2147483647 h 576"/>
              <a:gd name="T16" fmla="*/ 2147483647 w 600"/>
              <a:gd name="T17" fmla="*/ 2147483647 h 576"/>
              <a:gd name="T18" fmla="*/ 2147483647 w 600"/>
              <a:gd name="T19" fmla="*/ 2147483647 h 576"/>
              <a:gd name="T20" fmla="*/ 2147483647 w 600"/>
              <a:gd name="T21" fmla="*/ 2147483647 h 576"/>
              <a:gd name="T22" fmla="*/ 2147483647 w 600"/>
              <a:gd name="T23" fmla="*/ 2147483647 h 576"/>
              <a:gd name="T24" fmla="*/ 2147483647 w 600"/>
              <a:gd name="T25" fmla="*/ 2147483647 h 576"/>
              <a:gd name="T26" fmla="*/ 2147483647 w 600"/>
              <a:gd name="T27" fmla="*/ 2147483647 h 576"/>
              <a:gd name="T28" fmla="*/ 2147483647 w 600"/>
              <a:gd name="T29" fmla="*/ 2147483647 h 576"/>
              <a:gd name="T30" fmla="*/ 2147483647 w 600"/>
              <a:gd name="T31" fmla="*/ 0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600"/>
              <a:gd name="T49" fmla="*/ 0 h 576"/>
              <a:gd name="T50" fmla="*/ 600 w 600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600" h="576">
                <a:moveTo>
                  <a:pt x="0" y="575"/>
                </a:moveTo>
                <a:lnTo>
                  <a:pt x="63" y="570"/>
                </a:lnTo>
                <a:lnTo>
                  <a:pt x="95" y="562"/>
                </a:lnTo>
                <a:lnTo>
                  <a:pt x="127" y="553"/>
                </a:lnTo>
                <a:lnTo>
                  <a:pt x="158" y="540"/>
                </a:lnTo>
                <a:lnTo>
                  <a:pt x="190" y="521"/>
                </a:lnTo>
                <a:lnTo>
                  <a:pt x="222" y="498"/>
                </a:lnTo>
                <a:lnTo>
                  <a:pt x="284" y="432"/>
                </a:lnTo>
                <a:lnTo>
                  <a:pt x="347" y="338"/>
                </a:lnTo>
                <a:lnTo>
                  <a:pt x="410" y="224"/>
                </a:lnTo>
                <a:lnTo>
                  <a:pt x="441" y="167"/>
                </a:lnTo>
                <a:lnTo>
                  <a:pt x="473" y="114"/>
                </a:lnTo>
                <a:lnTo>
                  <a:pt x="505" y="67"/>
                </a:lnTo>
                <a:lnTo>
                  <a:pt x="535" y="31"/>
                </a:lnTo>
                <a:lnTo>
                  <a:pt x="567" y="8"/>
                </a:lnTo>
                <a:lnTo>
                  <a:pt x="599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8"/>
          <p:cNvSpPr>
            <a:spLocks/>
          </p:cNvSpPr>
          <p:nvPr/>
        </p:nvSpPr>
        <p:spPr bwMode="auto">
          <a:xfrm>
            <a:off x="3429000" y="2419350"/>
            <a:ext cx="2209800" cy="1295400"/>
          </a:xfrm>
          <a:custGeom>
            <a:avLst/>
            <a:gdLst>
              <a:gd name="T0" fmla="*/ 2147483647 w 576"/>
              <a:gd name="T1" fmla="*/ 2147483647 h 576"/>
              <a:gd name="T2" fmla="*/ 2147483647 w 576"/>
              <a:gd name="T3" fmla="*/ 2147483647 h 576"/>
              <a:gd name="T4" fmla="*/ 2147483647 w 576"/>
              <a:gd name="T5" fmla="*/ 2147483647 h 576"/>
              <a:gd name="T6" fmla="*/ 2147483647 w 576"/>
              <a:gd name="T7" fmla="*/ 2147483647 h 576"/>
              <a:gd name="T8" fmla="*/ 2147483647 w 576"/>
              <a:gd name="T9" fmla="*/ 2147483647 h 576"/>
              <a:gd name="T10" fmla="*/ 2147483647 w 576"/>
              <a:gd name="T11" fmla="*/ 2147483647 h 576"/>
              <a:gd name="T12" fmla="*/ 2147483647 w 576"/>
              <a:gd name="T13" fmla="*/ 2147483647 h 576"/>
              <a:gd name="T14" fmla="*/ 2147483647 w 576"/>
              <a:gd name="T15" fmla="*/ 2147483647 h 576"/>
              <a:gd name="T16" fmla="*/ 2147483647 w 576"/>
              <a:gd name="T17" fmla="*/ 2147483647 h 576"/>
              <a:gd name="T18" fmla="*/ 2147483647 w 576"/>
              <a:gd name="T19" fmla="*/ 2147483647 h 576"/>
              <a:gd name="T20" fmla="*/ 2147483647 w 576"/>
              <a:gd name="T21" fmla="*/ 2147483647 h 576"/>
              <a:gd name="T22" fmla="*/ 2147483647 w 576"/>
              <a:gd name="T23" fmla="*/ 2147483647 h 576"/>
              <a:gd name="T24" fmla="*/ 2147483647 w 576"/>
              <a:gd name="T25" fmla="*/ 2147483647 h 576"/>
              <a:gd name="T26" fmla="*/ 2147483647 w 576"/>
              <a:gd name="T27" fmla="*/ 2147483647 h 576"/>
              <a:gd name="T28" fmla="*/ 2147483647 w 576"/>
              <a:gd name="T29" fmla="*/ 2147483647 h 576"/>
              <a:gd name="T30" fmla="*/ 0 w 576"/>
              <a:gd name="T31" fmla="*/ 0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76"/>
              <a:gd name="T49" fmla="*/ 0 h 576"/>
              <a:gd name="T50" fmla="*/ 576 w 576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76" h="576">
                <a:moveTo>
                  <a:pt x="575" y="575"/>
                </a:moveTo>
                <a:lnTo>
                  <a:pt x="515" y="570"/>
                </a:lnTo>
                <a:lnTo>
                  <a:pt x="484" y="562"/>
                </a:lnTo>
                <a:lnTo>
                  <a:pt x="455" y="553"/>
                </a:lnTo>
                <a:lnTo>
                  <a:pt x="424" y="540"/>
                </a:lnTo>
                <a:lnTo>
                  <a:pt x="393" y="521"/>
                </a:lnTo>
                <a:lnTo>
                  <a:pt x="364" y="498"/>
                </a:lnTo>
                <a:lnTo>
                  <a:pt x="303" y="432"/>
                </a:lnTo>
                <a:lnTo>
                  <a:pt x="242" y="338"/>
                </a:lnTo>
                <a:lnTo>
                  <a:pt x="182" y="224"/>
                </a:lnTo>
                <a:lnTo>
                  <a:pt x="151" y="167"/>
                </a:lnTo>
                <a:lnTo>
                  <a:pt x="120" y="114"/>
                </a:lnTo>
                <a:lnTo>
                  <a:pt x="91" y="67"/>
                </a:lnTo>
                <a:lnTo>
                  <a:pt x="60" y="31"/>
                </a:lnTo>
                <a:lnTo>
                  <a:pt x="30" y="8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>
            <a:off x="838200" y="3790950"/>
            <a:ext cx="5105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 flipH="1">
            <a:off x="5029200" y="3181350"/>
            <a:ext cx="4572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 flipH="1">
            <a:off x="5410200" y="2845361"/>
            <a:ext cx="1447800" cy="33598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b="1" i="1" dirty="0">
                <a:latin typeface="Symbol" pitchFamily="18" charset="2"/>
                <a:sym typeface="Symbol" pitchFamily="18" charset="2"/>
              </a:rPr>
              <a:t> </a:t>
            </a:r>
            <a:r>
              <a:rPr lang="en-US" sz="1600" b="1" dirty="0"/>
              <a:t>= </a:t>
            </a:r>
            <a:r>
              <a:rPr lang="sr-Latn-CS" sz="1600" b="1" dirty="0"/>
              <a:t>0</a:t>
            </a:r>
            <a:r>
              <a:rPr lang="en-US" sz="1600" b="1" dirty="0"/>
              <a:t>.10</a:t>
            </a:r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>
            <a:off x="4572000" y="386715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4572000" y="4019550"/>
            <a:ext cx="1600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4038600" y="4171950"/>
            <a:ext cx="1143000" cy="3968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chemeClr val="folHlink"/>
                </a:solidFill>
              </a:rPr>
              <a:t>1.28</a:t>
            </a:r>
            <a:endParaRPr lang="el-GR" sz="2000" b="1">
              <a:solidFill>
                <a:schemeClr val="folHlink"/>
              </a:solidFill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685800" y="4019550"/>
            <a:ext cx="3886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3200400" y="4338638"/>
            <a:ext cx="457200" cy="3667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/>
              <a:t>0</a:t>
            </a:r>
            <a:endParaRPr lang="el-GR" sz="1800" baseline="-25000" dirty="0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>
            <a:off x="4572000" y="2266950"/>
            <a:ext cx="1676400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 flipV="1">
            <a:off x="4572000" y="2266950"/>
            <a:ext cx="0" cy="16764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Zadatak 2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0" name="Google Shape;560;p17"/>
          <p:cNvSpPr txBox="1">
            <a:spLocks noGrp="1"/>
          </p:cNvSpPr>
          <p:nvPr>
            <p:ph type="body" idx="1"/>
          </p:nvPr>
        </p:nvSpPr>
        <p:spPr>
          <a:xfrm>
            <a:off x="762000" y="971550"/>
            <a:ext cx="6629400" cy="2057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65176" indent="-265176">
              <a:buNone/>
              <a:defRPr/>
            </a:pPr>
            <a:r>
              <a:rPr lang="hr-HR" sz="1600" b="1" dirty="0" smtClean="0">
                <a:latin typeface="+mj-lt"/>
              </a:rPr>
              <a:t>Uzimamo uzorak...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Ø"/>
            </a:pPr>
            <a:r>
              <a:rPr lang="sr-Latn-CS" sz="1600" dirty="0" smtClean="0">
                <a:latin typeface="+mj-lt"/>
              </a:rPr>
              <a:t>Na uzorku od 64 ispitanika dobijamo da je prosječna mjesečna potrošnja 53,1 KM. 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Ø"/>
            </a:pPr>
            <a:r>
              <a:rPr lang="sr-Latn-CS" sz="1600" dirty="0" smtClean="0">
                <a:latin typeface="+mj-lt"/>
              </a:rPr>
              <a:t>Na osnovu ovih rezultata izračunavamo Statistiku testa Z:</a:t>
            </a:r>
            <a:endParaRPr lang="en-US" sz="1600" dirty="0" smtClean="0">
              <a:latin typeface="+mj-lt"/>
            </a:endParaRPr>
          </a:p>
          <a:p>
            <a:pPr marL="265176" indent="-265176">
              <a:buNone/>
              <a:defRPr/>
            </a:pPr>
            <a:endParaRPr lang="en-US" sz="1600" dirty="0" smtClean="0">
              <a:latin typeface="+mj-lt"/>
              <a:sym typeface="Symbol" pitchFamily="18" charset="2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pic>
        <p:nvPicPr>
          <p:cNvPr id="79874" name="Picture 2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228383">
            <a:off x="6660444" y="316795"/>
            <a:ext cx="748379" cy="748380"/>
          </a:xfrm>
          <a:prstGeom prst="rect">
            <a:avLst/>
          </a:prstGeom>
          <a:noFill/>
        </p:spPr>
      </p:pic>
      <p:graphicFrame>
        <p:nvGraphicFramePr>
          <p:cNvPr id="24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2133600" y="2495550"/>
          <a:ext cx="3429000" cy="762000"/>
        </p:xfrm>
        <a:graphic>
          <a:graphicData uri="http://schemas.openxmlformats.org/presentationml/2006/ole">
            <p:oleObj spid="_x0000_s82946" name="Equation" r:id="rId5" imgW="2209680" imgH="609480" progId="Equation.3">
              <p:embed/>
            </p:oleObj>
          </a:graphicData>
        </a:graphic>
      </p:graphicFrame>
      <p:graphicFrame>
        <p:nvGraphicFramePr>
          <p:cNvPr id="25" name="Object 26">
            <a:hlinkClick r:id="" action="ppaction://ole?verb=0"/>
          </p:cNvPr>
          <p:cNvGraphicFramePr>
            <a:graphicFrameLocks/>
          </p:cNvGraphicFramePr>
          <p:nvPr/>
        </p:nvGraphicFramePr>
        <p:xfrm>
          <a:off x="762000" y="3409950"/>
          <a:ext cx="4800599" cy="609599"/>
        </p:xfrm>
        <a:graphic>
          <a:graphicData uri="http://schemas.openxmlformats.org/presentationml/2006/ole">
            <p:oleObj spid="_x0000_s82947" name="Equation" r:id="rId6" imgW="2603160" imgH="419040" progId="Equation.3">
              <p:embed/>
            </p:oleObj>
          </a:graphicData>
        </a:graphic>
      </p:graphicFrame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1600200" y="4095750"/>
            <a:ext cx="5276850" cy="5878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CS" b="1" dirty="0">
                <a:solidFill>
                  <a:schemeClr val="accent1">
                    <a:lumMod val="50000"/>
                  </a:schemeClr>
                </a:solidFill>
              </a:rPr>
              <a:t>Nećemo odbaciti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H</a:t>
            </a:r>
            <a:r>
              <a:rPr lang="en-US" b="1" baseline="-25000" dirty="0">
                <a:solidFill>
                  <a:schemeClr val="accent1">
                    <a:lumMod val="50000"/>
                  </a:schemeClr>
                </a:solidFill>
              </a:rPr>
              <a:t>0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CS" b="1" dirty="0">
                <a:solidFill>
                  <a:schemeClr val="accent1">
                    <a:lumMod val="50000"/>
                  </a:schemeClr>
                </a:solidFill>
              </a:rPr>
              <a:t>jer je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z = 0.88 &lt; 1.28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sr-Latn-CS" dirty="0"/>
              <a:t>Zaključujemo da potrošnja (mjesečna) nije veća od 52 KM...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5" name="Picture 7" descr="Image result for chicago skyline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81000" y="1727623"/>
            <a:ext cx="9906000" cy="4501727"/>
          </a:xfrm>
          <a:prstGeom prst="rect">
            <a:avLst/>
          </a:prstGeom>
          <a:noFill/>
        </p:spPr>
      </p:pic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Zadatak 3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0" name="Google Shape;560;p17"/>
          <p:cNvSpPr txBox="1">
            <a:spLocks noGrp="1"/>
          </p:cNvSpPr>
          <p:nvPr>
            <p:ph type="body" idx="1"/>
          </p:nvPr>
        </p:nvSpPr>
        <p:spPr>
          <a:xfrm>
            <a:off x="762000" y="971550"/>
            <a:ext cx="6629400" cy="2057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sr-Latn-BA" sz="1400" dirty="0" smtClean="0">
                <a:latin typeface="+mj-lt"/>
              </a:rPr>
              <a:t>Kruži priča da je prosječna cijena hotelske sobe u Čikagu </a:t>
            </a:r>
            <a:r>
              <a:rPr lang="en-US" sz="1400" b="1" dirty="0" smtClean="0">
                <a:latin typeface="+mj-lt"/>
              </a:rPr>
              <a:t>$168 </a:t>
            </a:r>
            <a:r>
              <a:rPr lang="sr-Latn-BA" sz="1400" dirty="0" smtClean="0">
                <a:latin typeface="+mj-lt"/>
              </a:rPr>
              <a:t>za polupansion.</a:t>
            </a:r>
            <a:r>
              <a:rPr lang="en-US" sz="1400" dirty="0" smtClean="0">
                <a:latin typeface="+mj-lt"/>
              </a:rPr>
              <a:t>  </a:t>
            </a:r>
            <a:endParaRPr lang="sr-Latn-BA" sz="1400" dirty="0" smtClean="0">
              <a:latin typeface="+mj-lt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sr-Latn-BA" sz="1400" dirty="0" smtClean="0">
                <a:latin typeface="+mj-lt"/>
              </a:rPr>
              <a:t>Slučajno izaberemo </a:t>
            </a:r>
            <a:r>
              <a:rPr lang="en-US" sz="1400" dirty="0" smtClean="0">
                <a:latin typeface="+mj-lt"/>
              </a:rPr>
              <a:t>25 hotel</a:t>
            </a:r>
            <a:r>
              <a:rPr lang="sr-Latn-BA" sz="1400" dirty="0" smtClean="0">
                <a:latin typeface="+mj-lt"/>
              </a:rPr>
              <a:t>a</a:t>
            </a:r>
            <a:r>
              <a:rPr lang="en-US" sz="1400" dirty="0" smtClean="0">
                <a:latin typeface="+mj-lt"/>
              </a:rPr>
              <a:t> </a:t>
            </a:r>
            <a:r>
              <a:rPr lang="sr-Latn-BA" sz="1400" dirty="0" smtClean="0">
                <a:latin typeface="+mj-lt"/>
              </a:rPr>
              <a:t>i dobijemo sljedeće rezultate: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1600" dirty="0" smtClean="0">
                <a:latin typeface="+mj-lt"/>
              </a:rPr>
              <a:t>   x  = $172.50  </a:t>
            </a:r>
            <a:r>
              <a:rPr lang="sr-Latn-BA" sz="1600" dirty="0" smtClean="0">
                <a:latin typeface="+mj-lt"/>
              </a:rPr>
              <a:t>i</a:t>
            </a:r>
            <a:endParaRPr lang="en-US" sz="1600" dirty="0" smtClean="0">
              <a:latin typeface="+mj-lt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600" dirty="0" smtClean="0">
                <a:latin typeface="+mj-lt"/>
              </a:rPr>
              <a:t> s = $15.40. </a:t>
            </a:r>
            <a:endParaRPr lang="sr-Latn-BA" sz="1600" dirty="0" smtClean="0">
              <a:latin typeface="+mj-lt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sr-Latn-BA" sz="1400" dirty="0" smtClean="0">
                <a:latin typeface="+mj-lt"/>
              </a:rPr>
              <a:t>Testirati tvrdnju na nivou značajnosti od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600" b="1" dirty="0" smtClean="0">
                <a:latin typeface="+mj-lt"/>
                <a:sym typeface="Symbol" pitchFamily="18" charset="2"/>
              </a:rPr>
              <a:t></a:t>
            </a:r>
            <a:r>
              <a:rPr lang="en-US" sz="1400" dirty="0" smtClean="0">
                <a:latin typeface="+mj-lt"/>
              </a:rPr>
              <a:t> = 0.05.</a:t>
            </a:r>
            <a:endParaRPr lang="sr-Latn-BA" sz="1400" dirty="0" smtClean="0">
              <a:latin typeface="+mj-lt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sr-Latn-BA" sz="1400" dirty="0" smtClean="0">
                <a:latin typeface="+mj-lt"/>
              </a:rPr>
              <a:t>(pretpostavka je da populacija ima normalnu distribuciju...)</a:t>
            </a:r>
            <a:endParaRPr lang="en-US" sz="1400" dirty="0" smtClean="0">
              <a:latin typeface="+mj-lt"/>
            </a:endParaRPr>
          </a:p>
          <a:p>
            <a:pPr marL="265176" indent="-265176">
              <a:buNone/>
              <a:defRPr/>
            </a:pPr>
            <a:endParaRPr lang="en-US" sz="1400" dirty="0" smtClean="0">
              <a:latin typeface="+mj-lt"/>
              <a:sym typeface="Symbol" pitchFamily="18" charset="2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019800" y="1809750"/>
            <a:ext cx="2057400" cy="893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sz="2000" b="1" dirty="0"/>
              <a:t>H</a:t>
            </a:r>
            <a:r>
              <a:rPr lang="en-US" sz="2000" b="1" baseline="-25000" dirty="0"/>
              <a:t>0</a:t>
            </a:r>
            <a:r>
              <a:rPr lang="en-US" sz="2000" b="1" dirty="0"/>
              <a:t>: </a:t>
            </a:r>
            <a:r>
              <a:rPr lang="el-GR" sz="2000" b="1" dirty="0"/>
              <a:t>μ</a:t>
            </a:r>
            <a:r>
              <a:rPr lang="en-US" sz="2000" b="1" dirty="0">
                <a:latin typeface="Symbol" pitchFamily="18" charset="2"/>
              </a:rPr>
              <a:t> </a:t>
            </a:r>
            <a:r>
              <a:rPr lang="en-US" sz="2000" b="1" dirty="0"/>
              <a:t>= 168   </a:t>
            </a:r>
            <a:endParaRPr lang="sr-Latn-BA" sz="2000" b="1" dirty="0" smtClean="0"/>
          </a:p>
          <a:p>
            <a:pPr eaLnBrk="0" hangingPunct="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sz="2000" b="1" dirty="0" smtClean="0"/>
              <a:t>H</a:t>
            </a:r>
            <a:r>
              <a:rPr lang="en-US" sz="2000" b="1" baseline="-25000" dirty="0" smtClean="0"/>
              <a:t>1</a:t>
            </a:r>
            <a:r>
              <a:rPr lang="en-US" sz="2000" b="1" dirty="0"/>
              <a:t>: </a:t>
            </a:r>
            <a:r>
              <a:rPr lang="el-GR" sz="2000" b="1" dirty="0"/>
              <a:t>μ</a:t>
            </a:r>
            <a:r>
              <a:rPr lang="en-US" sz="2000" b="1" dirty="0">
                <a:latin typeface="Symbol" pitchFamily="18" charset="2"/>
              </a:rPr>
              <a:t> ¹</a:t>
            </a:r>
            <a:r>
              <a:rPr lang="en-US" sz="2000" b="1" dirty="0"/>
              <a:t> 168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8305800" y="485340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0" y="209550"/>
            <a:ext cx="9144000" cy="742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Koristi</a:t>
            </a:r>
            <a:r>
              <a:rPr kumimoji="0" lang="sr-Latn-BA" sz="32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se t-test</a:t>
            </a:r>
            <a:endParaRPr kumimoji="0" lang="sr-Latn-BA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9600" y="1047750"/>
            <a:ext cx="4572000" cy="186512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40000"/>
              </a:spcBef>
              <a:buSzPct val="70000"/>
            </a:pPr>
            <a:r>
              <a:rPr lang="en-US" sz="1600" dirty="0" smtClean="0">
                <a:latin typeface="+mj-lt"/>
              </a:rPr>
              <a:t>a = 0.05</a:t>
            </a:r>
          </a:p>
          <a:p>
            <a:pPr eaLnBrk="1" hangingPunct="1">
              <a:spcBef>
                <a:spcPct val="40000"/>
              </a:spcBef>
              <a:buSzPct val="70000"/>
            </a:pPr>
            <a:r>
              <a:rPr lang="en-US" sz="1600" dirty="0" smtClean="0">
                <a:latin typeface="+mj-lt"/>
              </a:rPr>
              <a:t>n</a:t>
            </a:r>
            <a:r>
              <a:rPr lang="en-US" sz="1600" i="1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= 25</a:t>
            </a:r>
          </a:p>
          <a:p>
            <a:pPr eaLnBrk="1" hangingPunct="1">
              <a:spcBef>
                <a:spcPct val="40000"/>
              </a:spcBef>
              <a:buSzPct val="70000"/>
            </a:pPr>
            <a:r>
              <a:rPr lang="en-US" sz="1600" dirty="0" smtClean="0">
                <a:latin typeface="+mj-lt"/>
                <a:sym typeface="Symbol" pitchFamily="18" charset="2"/>
              </a:rPr>
              <a:t> </a:t>
            </a:r>
            <a:r>
              <a:rPr lang="sr-Latn-BA" sz="1600" dirty="0" smtClean="0">
                <a:latin typeface="+mj-lt"/>
                <a:sym typeface="Symbol" pitchFamily="18" charset="2"/>
              </a:rPr>
              <a:t>je</a:t>
            </a:r>
            <a:r>
              <a:rPr lang="en-US" sz="1600" dirty="0" smtClean="0">
                <a:latin typeface="+mj-lt"/>
                <a:sym typeface="Symbol" pitchFamily="18" charset="2"/>
              </a:rPr>
              <a:t> </a:t>
            </a:r>
            <a:r>
              <a:rPr lang="sr-Latn-BA" sz="1600" dirty="0" smtClean="0">
                <a:latin typeface="+mj-lt"/>
                <a:sym typeface="Symbol" pitchFamily="18" charset="2"/>
              </a:rPr>
              <a:t>nepoznata</a:t>
            </a:r>
            <a:r>
              <a:rPr lang="en-US" sz="1600" dirty="0" smtClean="0">
                <a:latin typeface="+mj-lt"/>
                <a:sym typeface="Symbol" pitchFamily="18" charset="2"/>
              </a:rPr>
              <a:t>, </a:t>
            </a:r>
            <a:r>
              <a:rPr lang="sr-Latn-BA" sz="1600" dirty="0" smtClean="0">
                <a:latin typeface="+mj-lt"/>
                <a:sym typeface="Symbol" pitchFamily="18" charset="2"/>
              </a:rPr>
              <a:t>pa koristimo</a:t>
            </a:r>
            <a:r>
              <a:rPr lang="en-US" sz="1600" dirty="0" smtClean="0">
                <a:latin typeface="+mj-lt"/>
                <a:sym typeface="Symbol" pitchFamily="18" charset="2"/>
              </a:rPr>
              <a:t> </a:t>
            </a:r>
            <a:r>
              <a:rPr lang="en-US" sz="1600" b="1" dirty="0" smtClean="0">
                <a:solidFill>
                  <a:schemeClr val="hlink"/>
                </a:solidFill>
                <a:latin typeface="+mj-lt"/>
                <a:sym typeface="Symbol" pitchFamily="18" charset="2"/>
              </a:rPr>
              <a:t>t statistic</a:t>
            </a:r>
          </a:p>
          <a:p>
            <a:pPr eaLnBrk="1" hangingPunct="1">
              <a:spcBef>
                <a:spcPct val="40000"/>
              </a:spcBef>
              <a:buSzPct val="70000"/>
            </a:pPr>
            <a:r>
              <a:rPr lang="sr-Latn-BA" sz="1600" dirty="0" smtClean="0">
                <a:latin typeface="+mj-lt"/>
              </a:rPr>
              <a:t>Kritična vrijednost je:</a:t>
            </a:r>
            <a:endParaRPr lang="en-US" sz="1600" dirty="0" smtClean="0">
              <a:latin typeface="+mj-lt"/>
            </a:endParaRPr>
          </a:p>
          <a:p>
            <a:pPr eaLnBrk="1" hangingPunct="1">
              <a:lnSpc>
                <a:spcPct val="12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en-US" sz="1600" dirty="0" smtClean="0">
                <a:latin typeface="+mj-lt"/>
              </a:rPr>
              <a:t>     </a:t>
            </a:r>
            <a:r>
              <a:rPr lang="en-US" sz="1800" dirty="0" smtClean="0">
                <a:latin typeface="+mj-lt"/>
              </a:rPr>
              <a:t>t</a:t>
            </a:r>
            <a:r>
              <a:rPr lang="en-US" sz="1800" baseline="-25000" dirty="0" smtClean="0">
                <a:latin typeface="+mj-lt"/>
              </a:rPr>
              <a:t>24 , .025 </a:t>
            </a:r>
            <a:r>
              <a:rPr lang="en-US" sz="1600" dirty="0" smtClean="0">
                <a:latin typeface="+mj-lt"/>
              </a:rPr>
              <a:t>= ± 2.0639</a:t>
            </a:r>
            <a:endParaRPr lang="en-US" sz="1600" dirty="0">
              <a:latin typeface="+mj-lt"/>
            </a:endParaRPr>
          </a:p>
        </p:txBody>
      </p:sp>
      <p:sp>
        <p:nvSpPr>
          <p:cNvPr id="61" name="Text Box 10"/>
          <p:cNvSpPr txBox="1">
            <a:spLocks noChangeArrowheads="1"/>
          </p:cNvSpPr>
          <p:nvPr/>
        </p:nvSpPr>
        <p:spPr bwMode="auto">
          <a:xfrm>
            <a:off x="8007350" y="2724150"/>
            <a:ext cx="990600" cy="30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r-Latn-BA" sz="1400" dirty="0"/>
              <a:t>Odb.</a:t>
            </a:r>
            <a:r>
              <a:rPr lang="en-US" sz="1400" dirty="0"/>
              <a:t>H</a:t>
            </a:r>
            <a:r>
              <a:rPr lang="en-US" sz="1400" baseline="-25000" dirty="0"/>
              <a:t>0</a:t>
            </a:r>
          </a:p>
        </p:txBody>
      </p:sp>
      <p:sp>
        <p:nvSpPr>
          <p:cNvPr id="62" name="Text Box 11"/>
          <p:cNvSpPr txBox="1">
            <a:spLocks noChangeArrowheads="1"/>
          </p:cNvSpPr>
          <p:nvPr/>
        </p:nvSpPr>
        <p:spPr bwMode="auto">
          <a:xfrm>
            <a:off x="3621088" y="2724150"/>
            <a:ext cx="990600" cy="30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r-Latn-BA" sz="1400" dirty="0"/>
              <a:t>Odb.</a:t>
            </a:r>
            <a:r>
              <a:rPr lang="en-US" sz="1400" dirty="0"/>
              <a:t>H</a:t>
            </a:r>
            <a:r>
              <a:rPr lang="en-US" sz="1400" baseline="-25000" dirty="0"/>
              <a:t>0</a:t>
            </a:r>
          </a:p>
        </p:txBody>
      </p:sp>
      <p:sp>
        <p:nvSpPr>
          <p:cNvPr id="63" name="Freeform 12"/>
          <p:cNvSpPr>
            <a:spLocks/>
          </p:cNvSpPr>
          <p:nvPr/>
        </p:nvSpPr>
        <p:spPr bwMode="auto">
          <a:xfrm flipH="1">
            <a:off x="7848600" y="2266950"/>
            <a:ext cx="842963" cy="228600"/>
          </a:xfrm>
          <a:custGeom>
            <a:avLst/>
            <a:gdLst>
              <a:gd name="T0" fmla="*/ 2147483647 w 582"/>
              <a:gd name="T1" fmla="*/ 2147483647 h 183"/>
              <a:gd name="T2" fmla="*/ 0 w 582"/>
              <a:gd name="T3" fmla="*/ 2147483647 h 183"/>
              <a:gd name="T4" fmla="*/ 2147483647 w 582"/>
              <a:gd name="T5" fmla="*/ 2147483647 h 183"/>
              <a:gd name="T6" fmla="*/ 2147483647 w 582"/>
              <a:gd name="T7" fmla="*/ 2147483647 h 183"/>
              <a:gd name="T8" fmla="*/ 2147483647 w 582"/>
              <a:gd name="T9" fmla="*/ 2147483647 h 183"/>
              <a:gd name="T10" fmla="*/ 2147483647 w 582"/>
              <a:gd name="T11" fmla="*/ 0 h 183"/>
              <a:gd name="T12" fmla="*/ 2147483647 w 582"/>
              <a:gd name="T13" fmla="*/ 2147483647 h 183"/>
              <a:gd name="T14" fmla="*/ 2147483647 w 582"/>
              <a:gd name="T15" fmla="*/ 2147483647 h 183"/>
              <a:gd name="T16" fmla="*/ 2147483647 w 582"/>
              <a:gd name="T17" fmla="*/ 2147483647 h 18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82"/>
              <a:gd name="T28" fmla="*/ 0 h 183"/>
              <a:gd name="T29" fmla="*/ 582 w 582"/>
              <a:gd name="T30" fmla="*/ 183 h 18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82" h="183">
                <a:moveTo>
                  <a:pt x="9" y="177"/>
                </a:moveTo>
                <a:lnTo>
                  <a:pt x="0" y="132"/>
                </a:lnTo>
                <a:lnTo>
                  <a:pt x="258" y="114"/>
                </a:lnTo>
                <a:lnTo>
                  <a:pt x="423" y="66"/>
                </a:lnTo>
                <a:lnTo>
                  <a:pt x="504" y="48"/>
                </a:lnTo>
                <a:lnTo>
                  <a:pt x="582" y="0"/>
                </a:lnTo>
                <a:lnTo>
                  <a:pt x="582" y="183"/>
                </a:lnTo>
                <a:lnTo>
                  <a:pt x="9" y="182"/>
                </a:lnTo>
                <a:lnTo>
                  <a:pt x="9" y="177"/>
                </a:lnTo>
              </a:path>
            </a:pathLst>
          </a:custGeom>
          <a:solidFill>
            <a:srgbClr val="C3DBFF"/>
          </a:solidFill>
          <a:ln w="12700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4" name="Freeform 13"/>
          <p:cNvSpPr>
            <a:spLocks/>
          </p:cNvSpPr>
          <p:nvPr/>
        </p:nvSpPr>
        <p:spPr bwMode="auto">
          <a:xfrm>
            <a:off x="3962400" y="2266950"/>
            <a:ext cx="833438" cy="228600"/>
          </a:xfrm>
          <a:custGeom>
            <a:avLst/>
            <a:gdLst>
              <a:gd name="T0" fmla="*/ 2147483647 w 582"/>
              <a:gd name="T1" fmla="*/ 2147483647 h 183"/>
              <a:gd name="T2" fmla="*/ 0 w 582"/>
              <a:gd name="T3" fmla="*/ 2147483647 h 183"/>
              <a:gd name="T4" fmla="*/ 2147483647 w 582"/>
              <a:gd name="T5" fmla="*/ 2147483647 h 183"/>
              <a:gd name="T6" fmla="*/ 2147483647 w 582"/>
              <a:gd name="T7" fmla="*/ 2147483647 h 183"/>
              <a:gd name="T8" fmla="*/ 2147483647 w 582"/>
              <a:gd name="T9" fmla="*/ 2147483647 h 183"/>
              <a:gd name="T10" fmla="*/ 2147483647 w 582"/>
              <a:gd name="T11" fmla="*/ 0 h 183"/>
              <a:gd name="T12" fmla="*/ 2147483647 w 582"/>
              <a:gd name="T13" fmla="*/ 2147483647 h 183"/>
              <a:gd name="T14" fmla="*/ 2147483647 w 582"/>
              <a:gd name="T15" fmla="*/ 2147483647 h 183"/>
              <a:gd name="T16" fmla="*/ 2147483647 w 582"/>
              <a:gd name="T17" fmla="*/ 2147483647 h 18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82"/>
              <a:gd name="T28" fmla="*/ 0 h 183"/>
              <a:gd name="T29" fmla="*/ 582 w 582"/>
              <a:gd name="T30" fmla="*/ 183 h 18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82" h="183">
                <a:moveTo>
                  <a:pt x="9" y="177"/>
                </a:moveTo>
                <a:lnTo>
                  <a:pt x="0" y="132"/>
                </a:lnTo>
                <a:lnTo>
                  <a:pt x="258" y="114"/>
                </a:lnTo>
                <a:lnTo>
                  <a:pt x="423" y="66"/>
                </a:lnTo>
                <a:lnTo>
                  <a:pt x="504" y="48"/>
                </a:lnTo>
                <a:lnTo>
                  <a:pt x="582" y="0"/>
                </a:lnTo>
                <a:lnTo>
                  <a:pt x="582" y="183"/>
                </a:lnTo>
                <a:lnTo>
                  <a:pt x="9" y="182"/>
                </a:lnTo>
                <a:lnTo>
                  <a:pt x="9" y="177"/>
                </a:lnTo>
              </a:path>
            </a:pathLst>
          </a:custGeom>
          <a:solidFill>
            <a:srgbClr val="C3DBFF"/>
          </a:solidFill>
          <a:ln w="12700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5" name="Freeform 14"/>
          <p:cNvSpPr>
            <a:spLocks/>
          </p:cNvSpPr>
          <p:nvPr/>
        </p:nvSpPr>
        <p:spPr bwMode="auto">
          <a:xfrm>
            <a:off x="4038600" y="1123950"/>
            <a:ext cx="2362200" cy="1295400"/>
          </a:xfrm>
          <a:custGeom>
            <a:avLst/>
            <a:gdLst>
              <a:gd name="T0" fmla="*/ 0 w 600"/>
              <a:gd name="T1" fmla="*/ 2147483647 h 576"/>
              <a:gd name="T2" fmla="*/ 2147483647 w 600"/>
              <a:gd name="T3" fmla="*/ 2147483647 h 576"/>
              <a:gd name="T4" fmla="*/ 2147483647 w 600"/>
              <a:gd name="T5" fmla="*/ 2147483647 h 576"/>
              <a:gd name="T6" fmla="*/ 2147483647 w 600"/>
              <a:gd name="T7" fmla="*/ 2147483647 h 576"/>
              <a:gd name="T8" fmla="*/ 2147483647 w 600"/>
              <a:gd name="T9" fmla="*/ 2147483647 h 576"/>
              <a:gd name="T10" fmla="*/ 2147483647 w 600"/>
              <a:gd name="T11" fmla="*/ 2147483647 h 576"/>
              <a:gd name="T12" fmla="*/ 2147483647 w 600"/>
              <a:gd name="T13" fmla="*/ 2147483647 h 576"/>
              <a:gd name="T14" fmla="*/ 2147483647 w 600"/>
              <a:gd name="T15" fmla="*/ 2147483647 h 576"/>
              <a:gd name="T16" fmla="*/ 2147483647 w 600"/>
              <a:gd name="T17" fmla="*/ 2147483647 h 576"/>
              <a:gd name="T18" fmla="*/ 2147483647 w 600"/>
              <a:gd name="T19" fmla="*/ 2147483647 h 576"/>
              <a:gd name="T20" fmla="*/ 2147483647 w 600"/>
              <a:gd name="T21" fmla="*/ 2147483647 h 576"/>
              <a:gd name="T22" fmla="*/ 2147483647 w 600"/>
              <a:gd name="T23" fmla="*/ 2147483647 h 576"/>
              <a:gd name="T24" fmla="*/ 2147483647 w 600"/>
              <a:gd name="T25" fmla="*/ 2147483647 h 576"/>
              <a:gd name="T26" fmla="*/ 2147483647 w 600"/>
              <a:gd name="T27" fmla="*/ 2147483647 h 576"/>
              <a:gd name="T28" fmla="*/ 2147483647 w 600"/>
              <a:gd name="T29" fmla="*/ 2147483647 h 576"/>
              <a:gd name="T30" fmla="*/ 2147483647 w 600"/>
              <a:gd name="T31" fmla="*/ 0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600"/>
              <a:gd name="T49" fmla="*/ 0 h 576"/>
              <a:gd name="T50" fmla="*/ 600 w 600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600" h="576">
                <a:moveTo>
                  <a:pt x="0" y="575"/>
                </a:moveTo>
                <a:lnTo>
                  <a:pt x="63" y="570"/>
                </a:lnTo>
                <a:lnTo>
                  <a:pt x="95" y="562"/>
                </a:lnTo>
                <a:lnTo>
                  <a:pt x="127" y="553"/>
                </a:lnTo>
                <a:lnTo>
                  <a:pt x="158" y="540"/>
                </a:lnTo>
                <a:lnTo>
                  <a:pt x="190" y="521"/>
                </a:lnTo>
                <a:lnTo>
                  <a:pt x="222" y="498"/>
                </a:lnTo>
                <a:lnTo>
                  <a:pt x="284" y="432"/>
                </a:lnTo>
                <a:lnTo>
                  <a:pt x="347" y="338"/>
                </a:lnTo>
                <a:lnTo>
                  <a:pt x="410" y="224"/>
                </a:lnTo>
                <a:lnTo>
                  <a:pt x="441" y="167"/>
                </a:lnTo>
                <a:lnTo>
                  <a:pt x="473" y="114"/>
                </a:lnTo>
                <a:lnTo>
                  <a:pt x="505" y="67"/>
                </a:lnTo>
                <a:lnTo>
                  <a:pt x="535" y="31"/>
                </a:lnTo>
                <a:lnTo>
                  <a:pt x="567" y="8"/>
                </a:lnTo>
                <a:lnTo>
                  <a:pt x="599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6" name="Freeform 15"/>
          <p:cNvSpPr>
            <a:spLocks/>
          </p:cNvSpPr>
          <p:nvPr/>
        </p:nvSpPr>
        <p:spPr bwMode="auto">
          <a:xfrm>
            <a:off x="6400800" y="1123950"/>
            <a:ext cx="2209800" cy="1295400"/>
          </a:xfrm>
          <a:custGeom>
            <a:avLst/>
            <a:gdLst>
              <a:gd name="T0" fmla="*/ 2147483647 w 576"/>
              <a:gd name="T1" fmla="*/ 2147483647 h 576"/>
              <a:gd name="T2" fmla="*/ 2147483647 w 576"/>
              <a:gd name="T3" fmla="*/ 2147483647 h 576"/>
              <a:gd name="T4" fmla="*/ 2147483647 w 576"/>
              <a:gd name="T5" fmla="*/ 2147483647 h 576"/>
              <a:gd name="T6" fmla="*/ 2147483647 w 576"/>
              <a:gd name="T7" fmla="*/ 2147483647 h 576"/>
              <a:gd name="T8" fmla="*/ 2147483647 w 576"/>
              <a:gd name="T9" fmla="*/ 2147483647 h 576"/>
              <a:gd name="T10" fmla="*/ 2147483647 w 576"/>
              <a:gd name="T11" fmla="*/ 2147483647 h 576"/>
              <a:gd name="T12" fmla="*/ 2147483647 w 576"/>
              <a:gd name="T13" fmla="*/ 2147483647 h 576"/>
              <a:gd name="T14" fmla="*/ 2147483647 w 576"/>
              <a:gd name="T15" fmla="*/ 2147483647 h 576"/>
              <a:gd name="T16" fmla="*/ 2147483647 w 576"/>
              <a:gd name="T17" fmla="*/ 2147483647 h 576"/>
              <a:gd name="T18" fmla="*/ 2147483647 w 576"/>
              <a:gd name="T19" fmla="*/ 2147483647 h 576"/>
              <a:gd name="T20" fmla="*/ 2147483647 w 576"/>
              <a:gd name="T21" fmla="*/ 2147483647 h 576"/>
              <a:gd name="T22" fmla="*/ 2147483647 w 576"/>
              <a:gd name="T23" fmla="*/ 2147483647 h 576"/>
              <a:gd name="T24" fmla="*/ 2147483647 w 576"/>
              <a:gd name="T25" fmla="*/ 2147483647 h 576"/>
              <a:gd name="T26" fmla="*/ 2147483647 w 576"/>
              <a:gd name="T27" fmla="*/ 2147483647 h 576"/>
              <a:gd name="T28" fmla="*/ 2147483647 w 576"/>
              <a:gd name="T29" fmla="*/ 2147483647 h 576"/>
              <a:gd name="T30" fmla="*/ 0 w 576"/>
              <a:gd name="T31" fmla="*/ 0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76"/>
              <a:gd name="T49" fmla="*/ 0 h 576"/>
              <a:gd name="T50" fmla="*/ 576 w 576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76" h="576">
                <a:moveTo>
                  <a:pt x="575" y="575"/>
                </a:moveTo>
                <a:lnTo>
                  <a:pt x="515" y="570"/>
                </a:lnTo>
                <a:lnTo>
                  <a:pt x="484" y="562"/>
                </a:lnTo>
                <a:lnTo>
                  <a:pt x="455" y="553"/>
                </a:lnTo>
                <a:lnTo>
                  <a:pt x="424" y="540"/>
                </a:lnTo>
                <a:lnTo>
                  <a:pt x="393" y="521"/>
                </a:lnTo>
                <a:lnTo>
                  <a:pt x="364" y="498"/>
                </a:lnTo>
                <a:lnTo>
                  <a:pt x="303" y="432"/>
                </a:lnTo>
                <a:lnTo>
                  <a:pt x="242" y="338"/>
                </a:lnTo>
                <a:lnTo>
                  <a:pt x="182" y="224"/>
                </a:lnTo>
                <a:lnTo>
                  <a:pt x="151" y="167"/>
                </a:lnTo>
                <a:lnTo>
                  <a:pt x="120" y="114"/>
                </a:lnTo>
                <a:lnTo>
                  <a:pt x="91" y="67"/>
                </a:lnTo>
                <a:lnTo>
                  <a:pt x="60" y="31"/>
                </a:lnTo>
                <a:lnTo>
                  <a:pt x="30" y="8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7" name="Line 16"/>
          <p:cNvSpPr>
            <a:spLocks noChangeShapeType="1"/>
          </p:cNvSpPr>
          <p:nvPr/>
        </p:nvSpPr>
        <p:spPr bwMode="auto">
          <a:xfrm>
            <a:off x="3810000" y="2495550"/>
            <a:ext cx="5105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Line 17"/>
          <p:cNvSpPr>
            <a:spLocks noChangeShapeType="1"/>
          </p:cNvSpPr>
          <p:nvPr/>
        </p:nvSpPr>
        <p:spPr bwMode="auto">
          <a:xfrm flipH="1">
            <a:off x="4495800" y="1428750"/>
            <a:ext cx="15240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Rectangle 18"/>
          <p:cNvSpPr>
            <a:spLocks noChangeArrowheads="1"/>
          </p:cNvSpPr>
          <p:nvPr/>
        </p:nvSpPr>
        <p:spPr bwMode="auto">
          <a:xfrm flipH="1">
            <a:off x="4038600" y="1047750"/>
            <a:ext cx="1219200" cy="393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 dirty="0">
                <a:latin typeface="Symbol" pitchFamily="18" charset="2"/>
              </a:rPr>
              <a:t>a</a:t>
            </a:r>
            <a:r>
              <a:rPr lang="en-US" sz="2000" dirty="0"/>
              <a:t>/2=.025</a:t>
            </a:r>
          </a:p>
        </p:txBody>
      </p:sp>
      <p:sp>
        <p:nvSpPr>
          <p:cNvPr id="70" name="Line 19"/>
          <p:cNvSpPr>
            <a:spLocks noChangeShapeType="1"/>
          </p:cNvSpPr>
          <p:nvPr/>
        </p:nvSpPr>
        <p:spPr bwMode="auto">
          <a:xfrm>
            <a:off x="6400800" y="1123950"/>
            <a:ext cx="0" cy="1371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1" name="Line 20"/>
          <p:cNvSpPr>
            <a:spLocks noChangeShapeType="1"/>
          </p:cNvSpPr>
          <p:nvPr/>
        </p:nvSpPr>
        <p:spPr bwMode="auto">
          <a:xfrm>
            <a:off x="4800600" y="257175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Text Box 21"/>
          <p:cNvSpPr txBox="1">
            <a:spLocks noChangeArrowheads="1"/>
          </p:cNvSpPr>
          <p:nvPr/>
        </p:nvSpPr>
        <p:spPr bwMode="auto">
          <a:xfrm>
            <a:off x="4419600" y="2876550"/>
            <a:ext cx="1066800" cy="3968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-t</a:t>
            </a:r>
            <a:r>
              <a:rPr lang="en-US" sz="2000" baseline="-25000"/>
              <a:t> n-1,</a:t>
            </a:r>
            <a:r>
              <a:rPr lang="el-GR" sz="2000" baseline="-25000"/>
              <a:t>α</a:t>
            </a:r>
            <a:r>
              <a:rPr lang="en-US" sz="2000" baseline="-25000"/>
              <a:t>/2</a:t>
            </a:r>
            <a:endParaRPr lang="el-GR" sz="2000" baseline="-25000"/>
          </a:p>
        </p:txBody>
      </p:sp>
      <p:sp>
        <p:nvSpPr>
          <p:cNvPr id="73" name="Line 22"/>
          <p:cNvSpPr>
            <a:spLocks noChangeShapeType="1"/>
          </p:cNvSpPr>
          <p:nvPr/>
        </p:nvSpPr>
        <p:spPr bwMode="auto">
          <a:xfrm>
            <a:off x="4800600" y="2724150"/>
            <a:ext cx="304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Text Box 23"/>
          <p:cNvSpPr txBox="1">
            <a:spLocks noChangeArrowheads="1"/>
          </p:cNvSpPr>
          <p:nvPr/>
        </p:nvSpPr>
        <p:spPr bwMode="auto">
          <a:xfrm>
            <a:off x="5376863" y="2724150"/>
            <a:ext cx="1524000" cy="30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r-Latn-BA" sz="1400" dirty="0"/>
              <a:t>Prihvata se </a:t>
            </a:r>
            <a:r>
              <a:rPr lang="en-US" sz="1400" dirty="0"/>
              <a:t>H</a:t>
            </a:r>
            <a:r>
              <a:rPr lang="en-US" sz="1400" baseline="-25000" dirty="0"/>
              <a:t>0</a:t>
            </a:r>
          </a:p>
        </p:txBody>
      </p:sp>
      <p:sp>
        <p:nvSpPr>
          <p:cNvPr id="75" name="Line 24"/>
          <p:cNvSpPr>
            <a:spLocks noChangeShapeType="1"/>
          </p:cNvSpPr>
          <p:nvPr/>
        </p:nvSpPr>
        <p:spPr bwMode="auto">
          <a:xfrm>
            <a:off x="3657600" y="2724150"/>
            <a:ext cx="1143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Text Box 25"/>
          <p:cNvSpPr txBox="1">
            <a:spLocks noChangeArrowheads="1"/>
          </p:cNvSpPr>
          <p:nvPr/>
        </p:nvSpPr>
        <p:spPr bwMode="auto">
          <a:xfrm>
            <a:off x="6172200" y="2952750"/>
            <a:ext cx="457200" cy="3667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/>
              <a:t>0</a:t>
            </a:r>
            <a:endParaRPr lang="el-GR" sz="1800" baseline="-25000"/>
          </a:p>
        </p:txBody>
      </p:sp>
      <p:sp>
        <p:nvSpPr>
          <p:cNvPr id="77" name="Line 26"/>
          <p:cNvSpPr>
            <a:spLocks noChangeShapeType="1"/>
          </p:cNvSpPr>
          <p:nvPr/>
        </p:nvSpPr>
        <p:spPr bwMode="auto">
          <a:xfrm>
            <a:off x="7848600" y="257175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Line 27"/>
          <p:cNvSpPr>
            <a:spLocks noChangeShapeType="1"/>
          </p:cNvSpPr>
          <p:nvPr/>
        </p:nvSpPr>
        <p:spPr bwMode="auto">
          <a:xfrm>
            <a:off x="7848600" y="2724150"/>
            <a:ext cx="1143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" name="Line 28"/>
          <p:cNvSpPr>
            <a:spLocks noChangeShapeType="1"/>
          </p:cNvSpPr>
          <p:nvPr/>
        </p:nvSpPr>
        <p:spPr bwMode="auto">
          <a:xfrm flipH="1">
            <a:off x="8001000" y="1581150"/>
            <a:ext cx="30480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" name="Rectangle 29"/>
          <p:cNvSpPr>
            <a:spLocks noChangeArrowheads="1"/>
          </p:cNvSpPr>
          <p:nvPr/>
        </p:nvSpPr>
        <p:spPr bwMode="auto">
          <a:xfrm flipH="1">
            <a:off x="7696200" y="1200150"/>
            <a:ext cx="1219200" cy="393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 dirty="0">
                <a:latin typeface="Symbol" pitchFamily="18" charset="2"/>
              </a:rPr>
              <a:t>a</a:t>
            </a:r>
            <a:r>
              <a:rPr lang="en-US" sz="2000" dirty="0"/>
              <a:t>/2=.025</a:t>
            </a:r>
          </a:p>
        </p:txBody>
      </p:sp>
      <p:sp>
        <p:nvSpPr>
          <p:cNvPr id="81" name="Rectangle 30"/>
          <p:cNvSpPr>
            <a:spLocks noChangeArrowheads="1"/>
          </p:cNvSpPr>
          <p:nvPr/>
        </p:nvSpPr>
        <p:spPr bwMode="auto">
          <a:xfrm flipH="1">
            <a:off x="4495800" y="3257550"/>
            <a:ext cx="914400" cy="33598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488" tIns="44450" rIns="90488" bIns="44450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600" b="1" dirty="0"/>
              <a:t>-2.0639</a:t>
            </a:r>
          </a:p>
        </p:txBody>
      </p:sp>
      <p:sp>
        <p:nvSpPr>
          <p:cNvPr id="82" name="Rectangle 31"/>
          <p:cNvSpPr>
            <a:spLocks noChangeArrowheads="1"/>
          </p:cNvSpPr>
          <p:nvPr/>
        </p:nvSpPr>
        <p:spPr bwMode="auto">
          <a:xfrm flipH="1">
            <a:off x="7467600" y="3254375"/>
            <a:ext cx="914400" cy="33598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488" tIns="44450" rIns="90488" bIns="44450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600" b="1" dirty="0"/>
              <a:t>2.0639</a:t>
            </a:r>
          </a:p>
        </p:txBody>
      </p:sp>
      <p:sp>
        <p:nvSpPr>
          <p:cNvPr id="83" name="Text Box 37"/>
          <p:cNvSpPr txBox="1">
            <a:spLocks noChangeArrowheads="1"/>
          </p:cNvSpPr>
          <p:nvPr/>
        </p:nvSpPr>
        <p:spPr bwMode="auto">
          <a:xfrm>
            <a:off x="7169150" y="2800350"/>
            <a:ext cx="1066800" cy="3968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t</a:t>
            </a:r>
            <a:r>
              <a:rPr lang="en-US" sz="2000" baseline="-25000"/>
              <a:t> n-1,</a:t>
            </a:r>
            <a:r>
              <a:rPr lang="el-GR" sz="2000" baseline="-25000"/>
              <a:t>α</a:t>
            </a:r>
            <a:r>
              <a:rPr lang="en-US" sz="2000" baseline="-25000"/>
              <a:t>/2</a:t>
            </a:r>
            <a:endParaRPr lang="el-GR" sz="2000" baseline="-25000"/>
          </a:p>
        </p:txBody>
      </p:sp>
      <p:graphicFrame>
        <p:nvGraphicFramePr>
          <p:cNvPr id="89090" name="Object 32">
            <a:hlinkClick r:id="" action="ppaction://ole?verb=0"/>
          </p:cNvPr>
          <p:cNvGraphicFramePr>
            <a:graphicFrameLocks/>
          </p:cNvGraphicFramePr>
          <p:nvPr/>
        </p:nvGraphicFramePr>
        <p:xfrm>
          <a:off x="2667000" y="3790950"/>
          <a:ext cx="3535362" cy="921932"/>
        </p:xfrm>
        <a:graphic>
          <a:graphicData uri="http://schemas.openxmlformats.org/presentationml/2006/ole">
            <p:oleObj spid="_x0000_s89090" name="Equation" r:id="rId4" imgW="2222280" imgH="609480" progId="Equation.3">
              <p:embed/>
            </p:oleObj>
          </a:graphicData>
        </a:graphic>
      </p:graphicFrame>
      <p:cxnSp>
        <p:nvCxnSpPr>
          <p:cNvPr id="87" name="Straight Arrow Connector 86"/>
          <p:cNvCxnSpPr/>
          <p:nvPr/>
        </p:nvCxnSpPr>
        <p:spPr>
          <a:xfrm rot="5400000" flipH="1" flipV="1">
            <a:off x="6057900" y="2838450"/>
            <a:ext cx="1371600" cy="1143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8305800" y="485340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0" y="209550"/>
            <a:ext cx="9144000" cy="742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Zadaci</a:t>
            </a:r>
            <a:endParaRPr kumimoji="0" lang="sr-Latn-BA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9600" y="742950"/>
            <a:ext cx="8077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sr-Latn-BA" sz="2000" b="1" dirty="0" smtClean="0"/>
              <a:t>Zadatak br. 4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sz="1600" dirty="0" err="1" smtClean="0"/>
              <a:t>Jedan</a:t>
            </a:r>
            <a:r>
              <a:rPr lang="sr-Cyrl-BA" sz="1600" dirty="0" smtClean="0"/>
              <a:t> </a:t>
            </a:r>
            <a:r>
              <a:rPr lang="en-US" sz="1600" dirty="0" err="1" smtClean="0"/>
              <a:t>poljoprivredni</a:t>
            </a:r>
            <a:r>
              <a:rPr lang="sr-Cyrl-BA" sz="1600" dirty="0" smtClean="0"/>
              <a:t> </a:t>
            </a:r>
            <a:r>
              <a:rPr lang="en-US" sz="1600" dirty="0" err="1" smtClean="0"/>
              <a:t>kombinat</a:t>
            </a:r>
            <a:r>
              <a:rPr lang="sr-Cyrl-BA" sz="1600" dirty="0" smtClean="0"/>
              <a:t> </a:t>
            </a:r>
            <a:r>
              <a:rPr lang="en-US" sz="1600" dirty="0" err="1" smtClean="0"/>
              <a:t>želi</a:t>
            </a:r>
            <a:r>
              <a:rPr lang="sr-Cyrl-BA" sz="1600" dirty="0" smtClean="0"/>
              <a:t> </a:t>
            </a:r>
            <a:r>
              <a:rPr lang="en-US" sz="1600" dirty="0" err="1" smtClean="0"/>
              <a:t>da</a:t>
            </a:r>
            <a:r>
              <a:rPr lang="sr-Cyrl-BA" sz="1600" dirty="0" smtClean="0"/>
              <a:t> </a:t>
            </a:r>
            <a:r>
              <a:rPr lang="en-US" sz="1600" dirty="0" err="1" smtClean="0"/>
              <a:t>utvrdi</a:t>
            </a:r>
            <a:r>
              <a:rPr lang="sr-Cyrl-BA" sz="1600" dirty="0" smtClean="0"/>
              <a:t> </a:t>
            </a:r>
            <a:r>
              <a:rPr lang="en-US" sz="1600" dirty="0" err="1" smtClean="0"/>
              <a:t>da</a:t>
            </a:r>
            <a:r>
              <a:rPr lang="sr-Cyrl-BA" sz="1600" dirty="0" smtClean="0"/>
              <a:t> </a:t>
            </a:r>
            <a:r>
              <a:rPr lang="en-US" sz="1600" dirty="0" err="1" smtClean="0"/>
              <a:t>li</a:t>
            </a:r>
            <a:r>
              <a:rPr lang="sr-Cyrl-BA" sz="1600" dirty="0" smtClean="0"/>
              <a:t> </a:t>
            </a:r>
            <a:r>
              <a:rPr lang="en-US" sz="1600" dirty="0" smtClean="0"/>
              <a:t>u</a:t>
            </a:r>
            <a:r>
              <a:rPr lang="sr-Cyrl-BA" sz="1600" dirty="0" smtClean="0"/>
              <a:t> </a:t>
            </a:r>
            <a:r>
              <a:rPr lang="en-US" sz="1600" dirty="0" err="1" smtClean="0"/>
              <a:t>tekućoj</a:t>
            </a:r>
            <a:r>
              <a:rPr lang="sr-Cyrl-BA" sz="1600" dirty="0" smtClean="0"/>
              <a:t> </a:t>
            </a:r>
            <a:r>
              <a:rPr lang="en-US" sz="1600" dirty="0" err="1" smtClean="0"/>
              <a:t>godini</a:t>
            </a:r>
            <a:r>
              <a:rPr lang="sr-Cyrl-BA" sz="1600" dirty="0" smtClean="0"/>
              <a:t> </a:t>
            </a:r>
            <a:r>
              <a:rPr lang="en-US" sz="1600" dirty="0" err="1" smtClean="0"/>
              <a:t>može</a:t>
            </a:r>
            <a:r>
              <a:rPr lang="sr-Cyrl-BA" sz="1600" dirty="0" smtClean="0"/>
              <a:t> </a:t>
            </a:r>
            <a:r>
              <a:rPr lang="en-US" sz="1600" dirty="0" err="1" smtClean="0"/>
              <a:t>očekivati</a:t>
            </a:r>
            <a:r>
              <a:rPr lang="sr-Cyrl-BA" sz="1600" dirty="0" smtClean="0"/>
              <a:t> </a:t>
            </a:r>
            <a:r>
              <a:rPr lang="en-US" sz="1600" dirty="0" err="1" smtClean="0"/>
              <a:t>sa</a:t>
            </a:r>
            <a:r>
              <a:rPr lang="sr-Cyrl-BA" sz="1600" dirty="0" smtClean="0"/>
              <a:t> </a:t>
            </a:r>
            <a:r>
              <a:rPr lang="en-US" sz="1600" dirty="0" err="1" smtClean="0"/>
              <a:t>zasijanih</a:t>
            </a:r>
            <a:r>
              <a:rPr lang="sr-Cyrl-BA" sz="1600" dirty="0" smtClean="0"/>
              <a:t> </a:t>
            </a:r>
            <a:r>
              <a:rPr lang="en-US" sz="1600" dirty="0" err="1" smtClean="0"/>
              <a:t>površina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prošlogodišnji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prinos</a:t>
            </a:r>
            <a:r>
              <a:rPr lang="sr-Cyrl-BA" sz="1600" dirty="0" smtClean="0"/>
              <a:t> </a:t>
            </a:r>
            <a:r>
              <a:rPr lang="en-US" sz="1600" dirty="0" err="1" smtClean="0"/>
              <a:t>pšenice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</a:t>
            </a:r>
            <a:r>
              <a:rPr lang="sr-Cyrl-BA" sz="1600" dirty="0" smtClean="0"/>
              <a:t> 3 </a:t>
            </a:r>
            <a:r>
              <a:rPr lang="en-US" sz="1600" dirty="0" smtClean="0"/>
              <a:t>t/ha</a:t>
            </a:r>
            <a:r>
              <a:rPr lang="sr-Cyrl-BA" sz="1600" dirty="0" smtClean="0"/>
              <a:t>. </a:t>
            </a:r>
            <a:r>
              <a:rPr lang="en-US" sz="1600" dirty="0" err="1" smtClean="0"/>
              <a:t>Slučajno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odabranih</a:t>
            </a:r>
            <a:r>
              <a:rPr lang="sr-Cyrl-BA" sz="1600" dirty="0" smtClean="0"/>
              <a:t> 16 </a:t>
            </a:r>
            <a:r>
              <a:rPr lang="en-US" sz="1600" dirty="0" smtClean="0"/>
              <a:t>ha </a:t>
            </a:r>
            <a:r>
              <a:rPr lang="en-US" sz="1600" dirty="0" err="1" smtClean="0"/>
              <a:t>zasijane</a:t>
            </a:r>
            <a:r>
              <a:rPr lang="sr-Cyrl-BA" sz="1600" dirty="0" smtClean="0"/>
              <a:t> </a:t>
            </a:r>
            <a:r>
              <a:rPr lang="en-US" sz="1600" dirty="0" err="1" smtClean="0"/>
              <a:t>površine</a:t>
            </a:r>
            <a:r>
              <a:rPr lang="sr-Cyrl-BA" sz="1600" dirty="0" smtClean="0"/>
              <a:t> </a:t>
            </a:r>
            <a:r>
              <a:rPr lang="en-US" sz="1600" dirty="0" err="1" smtClean="0"/>
              <a:t>dalo</a:t>
            </a:r>
            <a:r>
              <a:rPr lang="sr-Cyrl-BA" sz="1600" dirty="0" smtClean="0"/>
              <a:t> </a:t>
            </a:r>
            <a:r>
              <a:rPr lang="en-US" sz="1600" dirty="0" smtClean="0"/>
              <a:t>je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prosječan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prinos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</a:t>
            </a:r>
            <a:r>
              <a:rPr lang="sr-Cyrl-BA" sz="1600" dirty="0" smtClean="0"/>
              <a:t> 2,6 </a:t>
            </a:r>
            <a:r>
              <a:rPr lang="en-US" sz="1600" dirty="0" smtClean="0"/>
              <a:t>t/ha</a:t>
            </a:r>
            <a:r>
              <a:rPr lang="sr-Cyrl-BA" sz="1600" dirty="0" smtClean="0"/>
              <a:t>, </a:t>
            </a:r>
            <a:r>
              <a:rPr lang="en-US" sz="1600" dirty="0" err="1" smtClean="0"/>
              <a:t>sa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prosječnim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odstupanjem</a:t>
            </a:r>
            <a:r>
              <a:rPr lang="en-US" sz="1600" dirty="0" smtClean="0"/>
              <a:t> 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</a:t>
            </a:r>
            <a:r>
              <a:rPr lang="sr-Cyrl-BA" sz="1600" dirty="0" smtClean="0"/>
              <a:t> </a:t>
            </a:r>
            <a:r>
              <a:rPr lang="en-US" sz="1600" dirty="0" smtClean="0"/>
              <a:t>0,23 t.</a:t>
            </a:r>
            <a:r>
              <a:rPr lang="sr-Cyrl-BA" sz="1600" dirty="0" smtClean="0"/>
              <a:t> </a:t>
            </a:r>
            <a:r>
              <a:rPr lang="en-US" sz="1600" dirty="0" err="1" smtClean="0"/>
              <a:t>Utvrditi</a:t>
            </a:r>
            <a:r>
              <a:rPr lang="sr-Cyrl-BA" sz="1600" dirty="0" smtClean="0"/>
              <a:t> </a:t>
            </a:r>
            <a:r>
              <a:rPr lang="en-US" sz="1600" dirty="0" err="1" smtClean="0"/>
              <a:t>uz</a:t>
            </a:r>
            <a:r>
              <a:rPr lang="sr-Cyrl-BA" sz="1600" dirty="0" smtClean="0"/>
              <a:t> 5% </a:t>
            </a:r>
            <a:r>
              <a:rPr lang="en-US" sz="1600" dirty="0" err="1" smtClean="0"/>
              <a:t>rizika</a:t>
            </a:r>
            <a:r>
              <a:rPr lang="sr-Cyrl-BA" sz="1600" dirty="0" smtClean="0"/>
              <a:t> </a:t>
            </a:r>
            <a:r>
              <a:rPr lang="en-US" sz="1600" dirty="0" err="1" smtClean="0"/>
              <a:t>da</a:t>
            </a:r>
            <a:r>
              <a:rPr lang="sr-Cyrl-BA" sz="1600" dirty="0" smtClean="0"/>
              <a:t> </a:t>
            </a:r>
            <a:r>
              <a:rPr lang="en-US" sz="1600" dirty="0" err="1" smtClean="0"/>
              <a:t>li</a:t>
            </a:r>
            <a:r>
              <a:rPr lang="sr-Cyrl-BA" sz="1600" dirty="0" smtClean="0"/>
              <a:t> </a:t>
            </a:r>
            <a:r>
              <a:rPr lang="en-US" sz="1600" dirty="0" smtClean="0"/>
              <a:t>se</a:t>
            </a:r>
            <a:r>
              <a:rPr lang="sr-Cyrl-BA" sz="1600" dirty="0" smtClean="0"/>
              <a:t> </a:t>
            </a:r>
            <a:r>
              <a:rPr lang="en-US" sz="1600" dirty="0" err="1" smtClean="0"/>
              <a:t>može</a:t>
            </a:r>
            <a:r>
              <a:rPr lang="sr-Cyrl-BA" sz="1600" dirty="0" smtClean="0"/>
              <a:t> </a:t>
            </a:r>
            <a:r>
              <a:rPr lang="en-US" sz="1600" dirty="0" err="1" smtClean="0"/>
              <a:t>očekivati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prošlogodišnji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prinos</a:t>
            </a:r>
            <a:r>
              <a:rPr lang="sr-Cyrl-BA" sz="1600" dirty="0" smtClean="0"/>
              <a:t> </a:t>
            </a:r>
            <a:r>
              <a:rPr lang="en-US" sz="1600" dirty="0" err="1" smtClean="0"/>
              <a:t>pšenice</a:t>
            </a:r>
            <a:r>
              <a:rPr lang="sr-Cyrl-BA" sz="1600" dirty="0" smtClean="0"/>
              <a:t> </a:t>
            </a:r>
            <a:r>
              <a:rPr lang="en-US" sz="1600" dirty="0" err="1" smtClean="0"/>
              <a:t>sa</a:t>
            </a:r>
            <a:r>
              <a:rPr lang="sr-Cyrl-BA" sz="1600" dirty="0" smtClean="0"/>
              <a:t> </a:t>
            </a:r>
            <a:r>
              <a:rPr lang="en-US" sz="1600" dirty="0" err="1" smtClean="0"/>
              <a:t>zasijanih</a:t>
            </a:r>
            <a:r>
              <a:rPr lang="sr-Cyrl-BA" sz="1600" dirty="0" smtClean="0"/>
              <a:t> </a:t>
            </a:r>
            <a:r>
              <a:rPr lang="en-US" sz="1600" dirty="0" err="1" smtClean="0"/>
              <a:t>površina</a:t>
            </a:r>
            <a:r>
              <a:rPr lang="sr-Cyrl-BA" sz="1600" dirty="0" smtClean="0"/>
              <a:t>, </a:t>
            </a:r>
            <a:r>
              <a:rPr lang="en-US" sz="1600" dirty="0" err="1" smtClean="0"/>
              <a:t>ako</a:t>
            </a:r>
            <a:r>
              <a:rPr lang="sr-Cyrl-BA" sz="1600" dirty="0" smtClean="0"/>
              <a:t> </a:t>
            </a:r>
            <a:r>
              <a:rPr lang="en-US" sz="1600" dirty="0" err="1" smtClean="0"/>
              <a:t>znamo</a:t>
            </a:r>
            <a:r>
              <a:rPr lang="sr-Cyrl-BA" sz="1600" dirty="0" smtClean="0"/>
              <a:t> </a:t>
            </a:r>
            <a:r>
              <a:rPr lang="en-US" sz="1600" dirty="0" err="1" smtClean="0"/>
              <a:t>da</a:t>
            </a:r>
            <a:r>
              <a:rPr lang="sr-Cyrl-BA" sz="1600" dirty="0" smtClean="0"/>
              <a:t> </a:t>
            </a:r>
            <a:r>
              <a:rPr lang="en-US" sz="1600" dirty="0" err="1" smtClean="0"/>
              <a:t>su</a:t>
            </a:r>
            <a:r>
              <a:rPr lang="sr-Cyrl-BA" sz="1600" dirty="0" smtClean="0"/>
              <a:t> </a:t>
            </a:r>
            <a:r>
              <a:rPr lang="en-US" sz="1600" dirty="0" err="1" smtClean="0"/>
              <a:t>zasijane</a:t>
            </a:r>
            <a:r>
              <a:rPr lang="sr-Cyrl-BA" sz="1600" dirty="0" smtClean="0"/>
              <a:t> </a:t>
            </a:r>
            <a:r>
              <a:rPr lang="en-US" sz="1600" dirty="0" err="1" smtClean="0"/>
              <a:t>površine</a:t>
            </a:r>
            <a:r>
              <a:rPr lang="sr-Cyrl-BA" sz="1600" dirty="0" smtClean="0"/>
              <a:t> </a:t>
            </a:r>
            <a:r>
              <a:rPr lang="en-US" sz="1600" dirty="0" err="1" smtClean="0"/>
              <a:t>normalno</a:t>
            </a:r>
            <a:r>
              <a:rPr lang="sr-Cyrl-BA" sz="1600" dirty="0" smtClean="0"/>
              <a:t> </a:t>
            </a:r>
            <a:r>
              <a:rPr lang="en-US" sz="1600" dirty="0" err="1" smtClean="0"/>
              <a:t>raspore</a:t>
            </a:r>
            <a:r>
              <a:rPr lang="vi-VN" sz="1600" dirty="0" smtClean="0"/>
              <a:t>đ</a:t>
            </a:r>
            <a:r>
              <a:rPr lang="en-US" sz="1600" dirty="0" err="1" smtClean="0"/>
              <a:t>ene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prema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prinosu</a:t>
            </a:r>
            <a:r>
              <a:rPr lang="sr-Cyrl-BA" sz="1600" dirty="0" smtClean="0"/>
              <a:t>.</a:t>
            </a:r>
            <a:r>
              <a:rPr lang="en-US" sz="1600" dirty="0" smtClean="0"/>
              <a:t> </a:t>
            </a:r>
            <a:endParaRPr lang="sr-Latn-BA" sz="1600" dirty="0" smtClean="0"/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sr-Latn-BA" sz="1600" dirty="0" smtClean="0"/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sr-Latn-BA" sz="1600" dirty="0" smtClean="0"/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BA" sz="2000" b="1" dirty="0" smtClean="0"/>
              <a:t>Zadatak br. 5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sz="1600" dirty="0" err="1" smtClean="0"/>
              <a:t>Prema</a:t>
            </a:r>
            <a:r>
              <a:rPr lang="sr-Cyrl-BA" sz="1600" dirty="0" smtClean="0"/>
              <a:t> </a:t>
            </a:r>
            <a:r>
              <a:rPr lang="en-US" sz="1600" dirty="0" err="1" smtClean="0"/>
              <a:t>deklaraciji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proizvo</a:t>
            </a:r>
            <a:r>
              <a:rPr lang="vi-VN" sz="1600" dirty="0" smtClean="0"/>
              <a:t>đ</a:t>
            </a:r>
            <a:r>
              <a:rPr lang="en-US" sz="1600" dirty="0" err="1" smtClean="0"/>
              <a:t>ača</a:t>
            </a:r>
            <a:r>
              <a:rPr lang="sr-Cyrl-BA" sz="1600" dirty="0" smtClean="0"/>
              <a:t> </a:t>
            </a:r>
            <a:r>
              <a:rPr lang="en-US" sz="1600" dirty="0" err="1" smtClean="0"/>
              <a:t>sijalica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prosječan</a:t>
            </a:r>
            <a:r>
              <a:rPr lang="sr-Cyrl-BA" sz="1600" dirty="0" smtClean="0"/>
              <a:t> </a:t>
            </a:r>
            <a:r>
              <a:rPr lang="en-US" sz="1600" dirty="0" err="1" smtClean="0"/>
              <a:t>vijek</a:t>
            </a:r>
            <a:r>
              <a:rPr lang="sr-Cyrl-BA" sz="1600" dirty="0" smtClean="0"/>
              <a:t> </a:t>
            </a:r>
            <a:r>
              <a:rPr lang="en-US" sz="1600" dirty="0" err="1" smtClean="0"/>
              <a:t>trajanja</a:t>
            </a:r>
            <a:r>
              <a:rPr lang="sr-Cyrl-BA" sz="1600" dirty="0" smtClean="0"/>
              <a:t> </a:t>
            </a:r>
            <a:r>
              <a:rPr lang="en-US" sz="1600" dirty="0" err="1" smtClean="0"/>
              <a:t>njegovih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proizvoda</a:t>
            </a:r>
            <a:r>
              <a:rPr lang="sr-Cyrl-BA" sz="1600" dirty="0" smtClean="0"/>
              <a:t> </a:t>
            </a:r>
            <a:r>
              <a:rPr lang="en-US" sz="1600" dirty="0" err="1" smtClean="0"/>
              <a:t>iznosi</a:t>
            </a:r>
            <a:r>
              <a:rPr lang="sr-Cyrl-BA" sz="1600" dirty="0" smtClean="0"/>
              <a:t> </a:t>
            </a:r>
            <a:r>
              <a:rPr lang="en-US" sz="1600" dirty="0" err="1" smtClean="0"/>
              <a:t>više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</a:t>
            </a:r>
            <a:r>
              <a:rPr lang="sr-Cyrl-BA" sz="1600" dirty="0" smtClean="0"/>
              <a:t> 2000 </a:t>
            </a:r>
            <a:r>
              <a:rPr lang="en-US" sz="1600" dirty="0" err="1" smtClean="0"/>
              <a:t>časova</a:t>
            </a:r>
            <a:r>
              <a:rPr lang="sr-Cyrl-BA" sz="1600" dirty="0" smtClean="0"/>
              <a:t>, </a:t>
            </a:r>
            <a:r>
              <a:rPr lang="en-US" sz="1600" dirty="0" err="1" smtClean="0"/>
              <a:t>sa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prosječnim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odstupanjem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</a:t>
            </a:r>
            <a:r>
              <a:rPr lang="sr-Cyrl-BA" sz="1600" dirty="0" smtClean="0"/>
              <a:t> 70 </a:t>
            </a:r>
            <a:r>
              <a:rPr lang="en-US" sz="1600" dirty="0" err="1" smtClean="0"/>
              <a:t>časova</a:t>
            </a:r>
            <a:r>
              <a:rPr lang="sr-Cyrl-BA" sz="1600" dirty="0" smtClean="0"/>
              <a:t>. </a:t>
            </a:r>
            <a:r>
              <a:rPr lang="en-US" sz="1600" dirty="0" err="1" smtClean="0"/>
              <a:t>Slučajno</a:t>
            </a:r>
            <a:r>
              <a:rPr lang="sr-Cyrl-BA" sz="1600" dirty="0" smtClean="0"/>
              <a:t> </a:t>
            </a:r>
            <a:r>
              <a:rPr lang="en-US" sz="1600" dirty="0" err="1" smtClean="0"/>
              <a:t>smo</a:t>
            </a:r>
            <a:r>
              <a:rPr lang="sr-Cyrl-BA" sz="1600" dirty="0" smtClean="0"/>
              <a:t> </a:t>
            </a:r>
            <a:r>
              <a:rPr lang="en-US" sz="1600" dirty="0" err="1" smtClean="0"/>
              <a:t>izabrali</a:t>
            </a:r>
            <a:r>
              <a:rPr lang="sr-Cyrl-BA" sz="1600" dirty="0" smtClean="0"/>
              <a:t> 30 </a:t>
            </a:r>
            <a:r>
              <a:rPr lang="en-US" sz="1600" dirty="0" err="1" smtClean="0"/>
              <a:t>sijalica</a:t>
            </a:r>
            <a:r>
              <a:rPr lang="sr-Cyrl-BA" sz="1600" dirty="0" smtClean="0"/>
              <a:t> </a:t>
            </a:r>
            <a:r>
              <a:rPr lang="en-US" sz="1600" dirty="0" err="1" smtClean="0"/>
              <a:t>i</a:t>
            </a:r>
            <a:r>
              <a:rPr lang="sr-Cyrl-BA" sz="1600" dirty="0" smtClean="0"/>
              <a:t> </a:t>
            </a:r>
            <a:r>
              <a:rPr lang="en-US" sz="1600" dirty="0" err="1" smtClean="0"/>
              <a:t>utvrdili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prosječan</a:t>
            </a:r>
            <a:r>
              <a:rPr lang="sr-Cyrl-BA" sz="1600" dirty="0" smtClean="0"/>
              <a:t> </a:t>
            </a:r>
            <a:r>
              <a:rPr lang="en-US" sz="1600" dirty="0" err="1" smtClean="0"/>
              <a:t>vijek</a:t>
            </a:r>
            <a:r>
              <a:rPr lang="sr-Cyrl-BA" sz="1600" dirty="0" smtClean="0"/>
              <a:t> </a:t>
            </a:r>
            <a:r>
              <a:rPr lang="en-US" sz="1600" dirty="0" err="1" smtClean="0"/>
              <a:t>trajanja</a:t>
            </a:r>
            <a:r>
              <a:rPr lang="sr-Cyrl-BA" sz="1600" dirty="0" smtClean="0"/>
              <a:t> </a:t>
            </a:r>
            <a:r>
              <a:rPr lang="en-US" sz="1600" dirty="0" err="1" smtClean="0"/>
              <a:t>tih</a:t>
            </a:r>
            <a:r>
              <a:rPr lang="sr-Cyrl-BA" sz="1600" dirty="0" smtClean="0"/>
              <a:t> </a:t>
            </a:r>
            <a:r>
              <a:rPr lang="en-US" sz="1600" dirty="0" err="1" smtClean="0"/>
              <a:t>sijalica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</a:t>
            </a:r>
            <a:r>
              <a:rPr lang="sr-Cyrl-BA" sz="1600" dirty="0" smtClean="0"/>
              <a:t> 1988 </a:t>
            </a:r>
            <a:r>
              <a:rPr lang="en-US" sz="1600" dirty="0" err="1" smtClean="0"/>
              <a:t>časova</a:t>
            </a:r>
            <a:r>
              <a:rPr lang="sr-Cyrl-BA" sz="1600" dirty="0" smtClean="0"/>
              <a:t>. </a:t>
            </a:r>
            <a:r>
              <a:rPr lang="en-US" sz="1600" dirty="0" err="1" smtClean="0"/>
              <a:t>Provjeriti</a:t>
            </a:r>
            <a:r>
              <a:rPr lang="sr-Cyrl-BA" sz="1600" dirty="0" smtClean="0"/>
              <a:t> </a:t>
            </a:r>
            <a:r>
              <a:rPr lang="en-US" sz="1600" dirty="0" err="1" smtClean="0"/>
              <a:t>da</a:t>
            </a:r>
            <a:r>
              <a:rPr lang="sr-Cyrl-BA" sz="1600" dirty="0" smtClean="0"/>
              <a:t> </a:t>
            </a:r>
            <a:r>
              <a:rPr lang="en-US" sz="1600" dirty="0" err="1" smtClean="0"/>
              <a:t>li</a:t>
            </a:r>
            <a:r>
              <a:rPr lang="sr-Cyrl-BA" sz="1600" dirty="0" smtClean="0"/>
              <a:t> </a:t>
            </a:r>
            <a:r>
              <a:rPr lang="en-US" sz="1600" dirty="0" err="1" smtClean="0"/>
              <a:t>možemo</a:t>
            </a:r>
            <a:r>
              <a:rPr lang="sr-Cyrl-BA" sz="1600" dirty="0" smtClean="0"/>
              <a:t>, </a:t>
            </a:r>
            <a:r>
              <a:rPr lang="en-US" sz="1600" dirty="0" err="1" smtClean="0"/>
              <a:t>uz</a:t>
            </a:r>
            <a:r>
              <a:rPr lang="sr-Cyrl-BA" sz="1600" dirty="0" smtClean="0"/>
              <a:t> 5% </a:t>
            </a:r>
            <a:r>
              <a:rPr lang="en-US" sz="1600" dirty="0" err="1" smtClean="0"/>
              <a:t>rizika</a:t>
            </a:r>
            <a:r>
              <a:rPr lang="sr-Cyrl-BA" sz="1600" dirty="0" smtClean="0"/>
              <a:t>, </a:t>
            </a:r>
            <a:r>
              <a:rPr lang="en-US" sz="1600" dirty="0" err="1" smtClean="0"/>
              <a:t>prihvatiti</a:t>
            </a:r>
            <a:r>
              <a:rPr lang="sr-Cyrl-BA" sz="1600" dirty="0" smtClean="0"/>
              <a:t> </a:t>
            </a:r>
            <a:r>
              <a:rPr lang="en-US" sz="1600" dirty="0" err="1" smtClean="0"/>
              <a:t>tvrdnju</a:t>
            </a:r>
            <a:r>
              <a:rPr lang="sr-Cyrl-BA" sz="1600" dirty="0" smtClean="0"/>
              <a:t> </a:t>
            </a:r>
            <a:r>
              <a:rPr lang="en-US" sz="1600" dirty="0" err="1" smtClean="0"/>
              <a:t>ovog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proizvo</a:t>
            </a:r>
            <a:r>
              <a:rPr lang="vi-VN" sz="1600" dirty="0" smtClean="0"/>
              <a:t>đ</a:t>
            </a:r>
            <a:r>
              <a:rPr lang="en-US" sz="1600" dirty="0" err="1" smtClean="0"/>
              <a:t>ača</a:t>
            </a:r>
            <a:r>
              <a:rPr lang="sr-Cyrl-BA" sz="1600" dirty="0" smtClean="0"/>
              <a:t> </a:t>
            </a:r>
            <a:r>
              <a:rPr lang="en-US" sz="1600" dirty="0" err="1" smtClean="0"/>
              <a:t>kao</a:t>
            </a:r>
            <a:r>
              <a:rPr lang="sr-Cyrl-BA" sz="1600" dirty="0" smtClean="0"/>
              <a:t> </a:t>
            </a:r>
            <a:r>
              <a:rPr lang="en-US" sz="1600" dirty="0" err="1" smtClean="0"/>
              <a:t>tačnu</a:t>
            </a:r>
            <a:r>
              <a:rPr lang="sr-Cyrl-BA" sz="1600" dirty="0" smtClean="0"/>
              <a:t> (</a:t>
            </a:r>
            <a:r>
              <a:rPr lang="en-US" sz="1600" dirty="0" smtClean="0"/>
              <a:t>pod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pretpostavkom</a:t>
            </a:r>
            <a:r>
              <a:rPr lang="sr-Cyrl-BA" sz="1600" dirty="0" smtClean="0"/>
              <a:t> </a:t>
            </a:r>
            <a:r>
              <a:rPr lang="en-US" sz="1600" dirty="0" err="1" smtClean="0"/>
              <a:t>da</a:t>
            </a:r>
            <a:r>
              <a:rPr lang="sr-Cyrl-BA" sz="1600" dirty="0" smtClean="0"/>
              <a:t> </a:t>
            </a:r>
            <a:r>
              <a:rPr lang="en-US" sz="1600" dirty="0" err="1" smtClean="0"/>
              <a:t>raspored</a:t>
            </a:r>
            <a:r>
              <a:rPr lang="sr-Cyrl-BA" sz="1600" dirty="0" smtClean="0"/>
              <a:t> </a:t>
            </a:r>
            <a:r>
              <a:rPr lang="en-US" sz="1600" dirty="0" err="1" smtClean="0"/>
              <a:t>sijalica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prema</a:t>
            </a:r>
            <a:r>
              <a:rPr lang="sr-Cyrl-BA" sz="1600" dirty="0" smtClean="0"/>
              <a:t> </a:t>
            </a:r>
            <a:r>
              <a:rPr lang="en-US" sz="1600" dirty="0" err="1" smtClean="0"/>
              <a:t>vijeku</a:t>
            </a:r>
            <a:r>
              <a:rPr lang="sr-Cyrl-BA" sz="1600" dirty="0" smtClean="0"/>
              <a:t> </a:t>
            </a:r>
            <a:r>
              <a:rPr lang="en-US" sz="1600" dirty="0" err="1" smtClean="0"/>
              <a:t>trajanja</a:t>
            </a:r>
            <a:r>
              <a:rPr lang="sr-Cyrl-BA" sz="1600" dirty="0" smtClean="0"/>
              <a:t> </a:t>
            </a:r>
            <a:r>
              <a:rPr lang="en-US" sz="1600" dirty="0" err="1" smtClean="0"/>
              <a:t>ima</a:t>
            </a:r>
            <a:r>
              <a:rPr lang="sr-Cyrl-BA" sz="1600" dirty="0" smtClean="0"/>
              <a:t> </a:t>
            </a:r>
            <a:r>
              <a:rPr lang="en-US" sz="1600" dirty="0" err="1" smtClean="0"/>
              <a:t>karakteristike</a:t>
            </a:r>
            <a:r>
              <a:rPr lang="sr-Cyrl-BA" sz="1600" dirty="0" smtClean="0"/>
              <a:t> </a:t>
            </a:r>
            <a:r>
              <a:rPr lang="en-US" sz="1600" dirty="0" err="1" smtClean="0"/>
              <a:t>normalnog</a:t>
            </a:r>
            <a:r>
              <a:rPr lang="sr-Cyrl-BA" sz="1600" dirty="0" smtClean="0"/>
              <a:t> </a:t>
            </a:r>
            <a:r>
              <a:rPr lang="en-US" sz="1600" dirty="0" err="1" smtClean="0"/>
              <a:t>rasporeda</a:t>
            </a:r>
            <a:r>
              <a:rPr lang="sr-Cyrl-BA" sz="1600" dirty="0" smtClean="0"/>
              <a:t>).</a:t>
            </a:r>
            <a:endParaRPr lang="sr-Latn-BA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8305800" y="485340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0" y="209550"/>
            <a:ext cx="9144000" cy="742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Testiranje proporcije (jedan uzorak)</a:t>
            </a:r>
            <a:endParaRPr kumimoji="0" lang="sr-Latn-BA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9600" y="1276350"/>
            <a:ext cx="8077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sr-Latn-BA" sz="1800" dirty="0" smtClean="0"/>
              <a:t>Uključuje i kategorijalne varijable.</a:t>
            </a:r>
            <a:endParaRPr lang="en-US" sz="1800" dirty="0" smtClean="0">
              <a:solidFill>
                <a:schemeClr val="folHlink"/>
              </a:solidFill>
            </a:endParaRPr>
          </a:p>
          <a:p>
            <a:pPr eaLnBrk="1" hangingPunct="1">
              <a:spcBef>
                <a:spcPts val="600"/>
              </a:spcBef>
            </a:pPr>
            <a:r>
              <a:rPr lang="sr-Latn-BA" sz="1600" dirty="0" smtClean="0"/>
              <a:t>Dva ishoda se posmatraju, gdje je jedan okarakterisan kao:</a:t>
            </a:r>
            <a:endParaRPr lang="en-US" sz="1600" dirty="0" smtClean="0"/>
          </a:p>
          <a:p>
            <a:pPr lvl="1" eaLnBrk="1" hangingPunct="1">
              <a:spcBef>
                <a:spcPts val="600"/>
              </a:spcBef>
            </a:pPr>
            <a:r>
              <a:rPr lang="sr-Latn-BA" sz="1600" dirty="0" smtClean="0"/>
              <a:t>	</a:t>
            </a:r>
            <a:r>
              <a:rPr lang="en-US" sz="1600" b="1" dirty="0" smtClean="0">
                <a:solidFill>
                  <a:srgbClr val="0070C0"/>
                </a:solidFill>
              </a:rPr>
              <a:t>“</a:t>
            </a:r>
            <a:r>
              <a:rPr lang="sr-Latn-BA" sz="1600" b="1" dirty="0" smtClean="0">
                <a:solidFill>
                  <a:srgbClr val="0070C0"/>
                </a:solidFill>
              </a:rPr>
              <a:t>uspjeh</a:t>
            </a:r>
            <a:r>
              <a:rPr lang="en-US" sz="1600" b="1" dirty="0" smtClean="0">
                <a:solidFill>
                  <a:srgbClr val="0070C0"/>
                </a:solidFill>
              </a:rPr>
              <a:t>” </a:t>
            </a:r>
            <a:r>
              <a:rPr lang="en-US" sz="1600" dirty="0" smtClean="0"/>
              <a:t>(</a:t>
            </a:r>
            <a:r>
              <a:rPr lang="sr-Latn-BA" sz="1600" dirty="0" smtClean="0"/>
              <a:t>na bazi osobine koja se posmatra</a:t>
            </a:r>
            <a:r>
              <a:rPr lang="en-US" sz="1600" dirty="0" smtClean="0"/>
              <a:t>)</a:t>
            </a:r>
          </a:p>
          <a:p>
            <a:pPr lvl="1" eaLnBrk="1" hangingPunct="1">
              <a:spcBef>
                <a:spcPts val="600"/>
              </a:spcBef>
            </a:pPr>
            <a:r>
              <a:rPr lang="sr-Latn-BA" sz="1600" dirty="0" smtClean="0"/>
              <a:t>	</a:t>
            </a:r>
            <a:r>
              <a:rPr lang="en-US" sz="1600" b="1" dirty="0" smtClean="0">
                <a:solidFill>
                  <a:srgbClr val="0070C0"/>
                </a:solidFill>
              </a:rPr>
              <a:t>“</a:t>
            </a:r>
            <a:r>
              <a:rPr lang="sr-Latn-BA" sz="1600" b="1" dirty="0" smtClean="0">
                <a:solidFill>
                  <a:srgbClr val="0070C0"/>
                </a:solidFill>
              </a:rPr>
              <a:t>neuspjeh</a:t>
            </a:r>
            <a:r>
              <a:rPr lang="en-US" sz="1600" b="1" dirty="0" smtClean="0">
                <a:solidFill>
                  <a:srgbClr val="0070C0"/>
                </a:solidFill>
              </a:rPr>
              <a:t>” </a:t>
            </a:r>
            <a:r>
              <a:rPr lang="en-US" sz="1600" dirty="0" smtClean="0"/>
              <a:t>(</a:t>
            </a:r>
            <a:r>
              <a:rPr lang="sr-Latn-BA" sz="1600" dirty="0" smtClean="0"/>
              <a:t>sve ostalo...</a:t>
            </a:r>
            <a:r>
              <a:rPr lang="en-US" sz="1600" dirty="0" smtClean="0"/>
              <a:t>)</a:t>
            </a:r>
          </a:p>
          <a:p>
            <a:pPr eaLnBrk="1" hangingPunct="1">
              <a:spcBef>
                <a:spcPts val="600"/>
              </a:spcBef>
            </a:pPr>
            <a:r>
              <a:rPr lang="sr-Latn-BA" sz="1600" dirty="0" smtClean="0"/>
              <a:t>Koriste se veliki uzorci (moraju se ispuniti određeni uslovi).</a:t>
            </a:r>
          </a:p>
          <a:p>
            <a:pPr eaLnBrk="1" hangingPunct="1">
              <a:spcBef>
                <a:spcPts val="600"/>
              </a:spcBef>
            </a:pPr>
            <a:endParaRPr lang="sr-Latn-BA" sz="1600" dirty="0" smtClean="0"/>
          </a:p>
          <a:p>
            <a:pPr eaLnBrk="1" hangingPunct="1">
              <a:spcBef>
                <a:spcPts val="600"/>
              </a:spcBef>
            </a:pPr>
            <a:r>
              <a:rPr lang="sr-Latn-BA" sz="1600" dirty="0" smtClean="0"/>
              <a:t>Kada je </a:t>
            </a:r>
            <a:r>
              <a:rPr lang="en-US" sz="1600" dirty="0" err="1" smtClean="0"/>
              <a:t>nP</a:t>
            </a:r>
            <a:r>
              <a:rPr lang="en-US" sz="1600" dirty="0" smtClean="0"/>
              <a:t>(1 – P) &gt; 5, </a:t>
            </a:r>
            <a:r>
              <a:rPr lang="sr-Latn-BA" sz="1600" dirty="0" smtClean="0"/>
              <a:t>tada se prporcija uzorka može aproksimirati normalnom distribucijom sa</a:t>
            </a:r>
            <a:r>
              <a:rPr lang="en-US" sz="1600" dirty="0" smtClean="0"/>
              <a:t> </a:t>
            </a:r>
            <a:r>
              <a:rPr lang="sr-Latn-BA" sz="1600" dirty="0" smtClean="0"/>
              <a:t>sredinom i std. devijacijom.</a:t>
            </a:r>
            <a:endParaRPr lang="en-US" sz="1600" dirty="0" smtClean="0"/>
          </a:p>
          <a:p>
            <a:pPr eaLnBrk="1" hangingPunct="1">
              <a:buFont typeface="Wingdings 2" pitchFamily="18" charset="2"/>
              <a:buNone/>
              <a:defRPr/>
            </a:pPr>
            <a:endParaRPr lang="sr-Latn-BA" sz="2000" b="1" dirty="0" smtClean="0"/>
          </a:p>
        </p:txBody>
      </p:sp>
      <p:pic>
        <p:nvPicPr>
          <p:cNvPr id="92162" name="Picture 2" descr="pen, pencil, school, stationery i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38827">
            <a:off x="6860859" y="1126807"/>
            <a:ext cx="1219200" cy="1219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8305800" y="485340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0" y="209550"/>
            <a:ext cx="9144000" cy="742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Zadatak</a:t>
            </a:r>
            <a:r>
              <a:rPr kumimoji="0" lang="sr-Latn-BA" sz="32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1</a:t>
            </a:r>
            <a:endParaRPr kumimoji="0" lang="sr-Latn-BA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9600" y="895350"/>
            <a:ext cx="8077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sz="1800" dirty="0" smtClean="0"/>
              <a:t>Na</a:t>
            </a:r>
            <a:r>
              <a:rPr lang="sr-Cyrl-BA" sz="1800" dirty="0" smtClean="0"/>
              <a:t> </a:t>
            </a:r>
            <a:r>
              <a:rPr lang="en-US" sz="1800" dirty="0" err="1" smtClean="0"/>
              <a:t>jednoj</a:t>
            </a:r>
            <a:r>
              <a:rPr lang="sr-Cyrl-BA" sz="1800" dirty="0" smtClean="0"/>
              <a:t> </a:t>
            </a:r>
            <a:r>
              <a:rPr lang="en-US" sz="1800" dirty="0" err="1" smtClean="0"/>
              <a:t>fudbalskoj</a:t>
            </a:r>
            <a:r>
              <a:rPr lang="sr-Cyrl-BA" sz="1800" dirty="0" smtClean="0"/>
              <a:t> </a:t>
            </a:r>
            <a:r>
              <a:rPr lang="en-US" sz="1800" dirty="0" err="1" smtClean="0"/>
              <a:t>utakmici</a:t>
            </a:r>
            <a:r>
              <a:rPr lang="sr-Cyrl-BA" sz="1800" dirty="0" smtClean="0"/>
              <a:t> </a:t>
            </a:r>
            <a:r>
              <a:rPr lang="en-US" sz="1800" dirty="0" err="1" smtClean="0"/>
              <a:t>slučajno</a:t>
            </a:r>
            <a:r>
              <a:rPr lang="sr-Cyrl-BA" sz="1800" dirty="0" smtClean="0"/>
              <a:t> </a:t>
            </a:r>
            <a:r>
              <a:rPr lang="en-US" sz="1800" dirty="0" smtClean="0"/>
              <a:t>je</a:t>
            </a:r>
            <a:r>
              <a:rPr lang="sr-Cyrl-BA" sz="1800" dirty="0" smtClean="0"/>
              <a:t> </a:t>
            </a:r>
            <a:r>
              <a:rPr lang="en-US" sz="1800" dirty="0" err="1" smtClean="0"/>
              <a:t>izabrano</a:t>
            </a:r>
            <a:r>
              <a:rPr lang="sr-Cyrl-BA" sz="1800" dirty="0" smtClean="0"/>
              <a:t> 500 </a:t>
            </a:r>
            <a:r>
              <a:rPr lang="en-US" sz="1800" dirty="0" err="1" smtClean="0"/>
              <a:t>gledalaca</a:t>
            </a:r>
            <a:r>
              <a:rPr lang="sr-Cyrl-BA" sz="1800" dirty="0" smtClean="0"/>
              <a:t> </a:t>
            </a:r>
            <a:r>
              <a:rPr lang="en-US" sz="1800" dirty="0" smtClean="0"/>
              <a:t>me</a:t>
            </a:r>
            <a:r>
              <a:rPr lang="vi-VN" sz="1800" dirty="0" smtClean="0"/>
              <a:t>đ</a:t>
            </a:r>
            <a:r>
              <a:rPr lang="en-US" sz="1800" dirty="0" smtClean="0"/>
              <a:t>u</a:t>
            </a:r>
            <a:r>
              <a:rPr lang="sr-Cyrl-BA" sz="1800" dirty="0" smtClean="0"/>
              <a:t> </a:t>
            </a:r>
            <a:r>
              <a:rPr lang="en-US" sz="1800" dirty="0" err="1" smtClean="0"/>
              <a:t>kojima</a:t>
            </a:r>
            <a:r>
              <a:rPr lang="sr-Cyrl-BA" sz="1800" dirty="0" smtClean="0"/>
              <a:t> </a:t>
            </a:r>
            <a:r>
              <a:rPr lang="en-US" sz="1800" dirty="0" smtClean="0"/>
              <a:t>je</a:t>
            </a:r>
            <a:r>
              <a:rPr lang="sr-Cyrl-BA" sz="1800" dirty="0" smtClean="0"/>
              <a:t> </a:t>
            </a:r>
            <a:r>
              <a:rPr lang="en-US" sz="1800" dirty="0" err="1" smtClean="0"/>
              <a:t>bilo</a:t>
            </a:r>
            <a:r>
              <a:rPr lang="sr-Cyrl-BA" sz="1800" dirty="0" smtClean="0"/>
              <a:t> 375 </a:t>
            </a:r>
            <a:r>
              <a:rPr lang="en-US" sz="1800" dirty="0" err="1" smtClean="0"/>
              <a:t>muškaraca</a:t>
            </a:r>
            <a:r>
              <a:rPr lang="sr-Cyrl-BA" sz="1800" dirty="0" smtClean="0"/>
              <a:t>. </a:t>
            </a:r>
            <a:r>
              <a:rPr lang="en-US" sz="1800" dirty="0" err="1" smtClean="0"/>
              <a:t>Ispitati</a:t>
            </a:r>
            <a:r>
              <a:rPr lang="sr-Cyrl-BA" sz="1800" dirty="0" smtClean="0"/>
              <a:t>, </a:t>
            </a:r>
            <a:r>
              <a:rPr lang="en-US" sz="1800" dirty="0" err="1" smtClean="0"/>
              <a:t>uz</a:t>
            </a:r>
            <a:r>
              <a:rPr lang="sr-Cyrl-BA" sz="1800" dirty="0" smtClean="0"/>
              <a:t> 5% </a:t>
            </a:r>
            <a:r>
              <a:rPr lang="en-US" sz="1800" dirty="0" err="1" smtClean="0"/>
              <a:t>rizika</a:t>
            </a:r>
            <a:r>
              <a:rPr lang="sr-Cyrl-BA" sz="1800" dirty="0" smtClean="0"/>
              <a:t>, </a:t>
            </a:r>
            <a:r>
              <a:rPr lang="en-US" sz="1800" dirty="0" err="1" smtClean="0"/>
              <a:t>pretpostavku</a:t>
            </a:r>
            <a:r>
              <a:rPr lang="sr-Cyrl-BA" sz="1800" dirty="0" smtClean="0"/>
              <a:t> </a:t>
            </a:r>
            <a:r>
              <a:rPr lang="en-US" sz="1800" dirty="0" err="1" smtClean="0"/>
              <a:t>da</a:t>
            </a:r>
            <a:r>
              <a:rPr lang="sr-Cyrl-BA" sz="1800" dirty="0" smtClean="0"/>
              <a:t> </a:t>
            </a:r>
            <a:r>
              <a:rPr lang="en-US" sz="1800" dirty="0" err="1" smtClean="0"/>
              <a:t>fudbalskoj</a:t>
            </a:r>
            <a:r>
              <a:rPr lang="sr-Cyrl-BA" sz="1800" dirty="0" smtClean="0"/>
              <a:t> </a:t>
            </a:r>
            <a:r>
              <a:rPr lang="en-US" sz="1800" dirty="0" err="1" smtClean="0"/>
              <a:t>utakmici</a:t>
            </a:r>
            <a:r>
              <a:rPr lang="sr-Cyrl-BA" sz="1800" dirty="0" smtClean="0"/>
              <a:t> </a:t>
            </a:r>
            <a:r>
              <a:rPr lang="en-US" sz="1800" dirty="0" err="1" smtClean="0"/>
              <a:t>prisustvuje</a:t>
            </a:r>
            <a:r>
              <a:rPr lang="sr-Cyrl-BA" sz="1800" dirty="0" smtClean="0"/>
              <a:t>:</a:t>
            </a:r>
          </a:p>
          <a:p>
            <a:pPr marL="571500" indent="-571500" eaLnBrk="1" hangingPunct="1">
              <a:buFont typeface="Wingdings" pitchFamily="2" charset="2"/>
              <a:buNone/>
              <a:defRPr/>
            </a:pPr>
            <a:r>
              <a:rPr lang="en-US" sz="1800" dirty="0" smtClean="0"/>
              <a:t>a</a:t>
            </a:r>
            <a:r>
              <a:rPr lang="sr-Cyrl-BA" sz="1800" dirty="0" smtClean="0"/>
              <a:t>) 70% </a:t>
            </a:r>
            <a:r>
              <a:rPr lang="en-US" sz="1800" dirty="0" err="1" smtClean="0"/>
              <a:t>muškaraca</a:t>
            </a:r>
            <a:r>
              <a:rPr lang="sr-Cyrl-BA" sz="1800" dirty="0" smtClean="0"/>
              <a:t>,</a:t>
            </a:r>
          </a:p>
          <a:p>
            <a:pPr marL="571500" indent="-571500" eaLnBrk="1" hangingPunct="1">
              <a:buFont typeface="Wingdings" pitchFamily="2" charset="2"/>
              <a:buNone/>
              <a:defRPr/>
            </a:pPr>
            <a:r>
              <a:rPr lang="en-US" sz="1800" dirty="0" smtClean="0"/>
              <a:t>b</a:t>
            </a:r>
            <a:r>
              <a:rPr lang="sr-Cyrl-BA" sz="1800" dirty="0" smtClean="0"/>
              <a:t>) </a:t>
            </a:r>
            <a:r>
              <a:rPr lang="en-US" sz="1800" dirty="0" err="1" smtClean="0"/>
              <a:t>manje</a:t>
            </a:r>
            <a:r>
              <a:rPr lang="sr-Cyrl-BA" sz="1800" dirty="0" smtClean="0"/>
              <a:t> </a:t>
            </a:r>
            <a:r>
              <a:rPr lang="en-US" sz="1800" dirty="0" err="1" smtClean="0"/>
              <a:t>od</a:t>
            </a:r>
            <a:r>
              <a:rPr lang="sr-Cyrl-BA" sz="1800" dirty="0" smtClean="0"/>
              <a:t> 30% </a:t>
            </a:r>
            <a:r>
              <a:rPr lang="en-US" sz="1800" dirty="0" err="1" smtClean="0"/>
              <a:t>gledalaca</a:t>
            </a:r>
            <a:r>
              <a:rPr lang="sr-Cyrl-BA" sz="1800" dirty="0" smtClean="0"/>
              <a:t> </a:t>
            </a:r>
            <a:r>
              <a:rPr lang="en-US" sz="1800" dirty="0" err="1" smtClean="0"/>
              <a:t>ženskog</a:t>
            </a:r>
            <a:r>
              <a:rPr lang="sr-Cyrl-BA" sz="1800" dirty="0" smtClean="0"/>
              <a:t> </a:t>
            </a:r>
            <a:r>
              <a:rPr lang="en-US" sz="1800" dirty="0" err="1" smtClean="0"/>
              <a:t>pola</a:t>
            </a:r>
            <a:r>
              <a:rPr lang="sr-Cyrl-BA" sz="1800" dirty="0" smtClean="0"/>
              <a:t>.</a:t>
            </a:r>
            <a:endParaRPr lang="sr-Latn-BA" sz="1800" dirty="0" smtClean="0"/>
          </a:p>
          <a:p>
            <a:pPr marL="571500" indent="-571500" eaLnBrk="1" hangingPunct="1">
              <a:buFont typeface="Wingdings" pitchFamily="2" charset="2"/>
              <a:buNone/>
              <a:defRPr/>
            </a:pPr>
            <a:endParaRPr lang="sr-Latn-BA" sz="1800" dirty="0" smtClean="0"/>
          </a:p>
          <a:p>
            <a:pPr marL="571500" indent="-571500" eaLnBrk="1" hangingPunct="1">
              <a:buFont typeface="Wingdings" pitchFamily="2" charset="2"/>
              <a:buNone/>
              <a:defRPr/>
            </a:pPr>
            <a:endParaRPr lang="sr-Latn-BA" sz="1800" dirty="0" smtClean="0"/>
          </a:p>
          <a:p>
            <a:pPr marL="571500" indent="-571500" eaLnBrk="1" hangingPunct="1">
              <a:buFont typeface="Wingdings" pitchFamily="2" charset="2"/>
              <a:buNone/>
              <a:defRPr/>
            </a:pPr>
            <a:endParaRPr lang="sr-Latn-BA" sz="1800" dirty="0" smtClean="0"/>
          </a:p>
          <a:p>
            <a:pPr marL="571500" indent="-571500" eaLnBrk="1" hangingPunct="1">
              <a:buFont typeface="Wingdings" pitchFamily="2" charset="2"/>
              <a:buNone/>
              <a:defRPr/>
            </a:pPr>
            <a:endParaRPr lang="sr-Latn-BA" sz="1800" dirty="0" smtClean="0"/>
          </a:p>
          <a:p>
            <a:pPr marL="571500" indent="-571500" eaLnBrk="1" hangingPunct="1">
              <a:buFont typeface="Wingdings" pitchFamily="2" charset="2"/>
              <a:buNone/>
              <a:defRPr/>
            </a:pPr>
            <a:r>
              <a:rPr lang="sr-Latn-BA" sz="1800" b="1" dirty="0" smtClean="0"/>
              <a:t>            </a:t>
            </a:r>
          </a:p>
          <a:p>
            <a:pPr marL="571500" indent="-571500" eaLnBrk="1" hangingPunct="1">
              <a:buFont typeface="Wingdings" pitchFamily="2" charset="2"/>
              <a:buNone/>
              <a:defRPr/>
            </a:pPr>
            <a:r>
              <a:rPr lang="sr-Latn-BA" sz="1800" b="1" dirty="0" smtClean="0"/>
              <a:t>Hipoteze...</a:t>
            </a:r>
          </a:p>
          <a:p>
            <a:pPr marL="571500" indent="-571500" eaLnBrk="1" hangingPunct="1">
              <a:buFont typeface="Wingdings" pitchFamily="2" charset="2"/>
              <a:buNone/>
              <a:defRPr/>
            </a:pPr>
            <a:r>
              <a:rPr lang="sr-Latn-BA" sz="1800" dirty="0" smtClean="0"/>
              <a:t>			a)</a:t>
            </a:r>
            <a:endParaRPr lang="sr-Latn-BA" sz="2000" b="1" dirty="0" smtClean="0"/>
          </a:p>
        </p:txBody>
      </p:sp>
      <p:pic>
        <p:nvPicPr>
          <p:cNvPr id="92162" name="Picture 2" descr="pen, pencil, school, stationery ic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38827">
            <a:off x="2996032" y="233781"/>
            <a:ext cx="529021" cy="529021"/>
          </a:xfrm>
          <a:prstGeom prst="rect">
            <a:avLst/>
          </a:prstGeom>
          <a:noFill/>
        </p:spPr>
      </p:pic>
      <p:graphicFrame>
        <p:nvGraphicFramePr>
          <p:cNvPr id="95234" name="Object 2"/>
          <p:cNvGraphicFramePr>
            <a:graphicFrameLocks noChangeAspect="1"/>
          </p:cNvGraphicFramePr>
          <p:nvPr/>
        </p:nvGraphicFramePr>
        <p:xfrm>
          <a:off x="990600" y="2495550"/>
          <a:ext cx="932815" cy="990600"/>
        </p:xfrm>
        <a:graphic>
          <a:graphicData uri="http://schemas.openxmlformats.org/presentationml/2006/ole">
            <p:oleObj spid="_x0000_s95234" name="Equation" r:id="rId5" imgW="609600" imgH="647700" progId="Equation.3">
              <p:embed/>
            </p:oleObj>
          </a:graphicData>
        </a:graphic>
      </p:graphicFrame>
      <p:graphicFrame>
        <p:nvGraphicFramePr>
          <p:cNvPr id="95235" name="Object 3"/>
          <p:cNvGraphicFramePr>
            <a:graphicFrameLocks noChangeAspect="1"/>
          </p:cNvGraphicFramePr>
          <p:nvPr/>
        </p:nvGraphicFramePr>
        <p:xfrm>
          <a:off x="2667000" y="2495550"/>
          <a:ext cx="2630857" cy="838200"/>
        </p:xfrm>
        <a:graphic>
          <a:graphicData uri="http://schemas.openxmlformats.org/presentationml/2006/ole">
            <p:oleObj spid="_x0000_s95235" name="Equation" r:id="rId6" imgW="1231366" imgH="393529" progId="Equation.3">
              <p:embed/>
            </p:oleObj>
          </a:graphicData>
        </a:graphic>
      </p:graphicFrame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2819400" y="4019550"/>
          <a:ext cx="1295400" cy="725487"/>
        </p:xfrm>
        <a:graphic>
          <a:graphicData uri="http://schemas.openxmlformats.org/presentationml/2006/ole">
            <p:oleObj spid="_x0000_s95236" name="Equation" r:id="rId7" imgW="799753" imgH="444307" progId="Equation.3">
              <p:embed/>
            </p:oleObj>
          </a:graphicData>
        </a:graphic>
      </p:graphicFrame>
      <p:pic>
        <p:nvPicPr>
          <p:cNvPr id="95238" name="Picture 6" descr="Image result for male female 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96000" y="1885950"/>
            <a:ext cx="1828800" cy="1828800"/>
          </a:xfrm>
          <a:prstGeom prst="rect">
            <a:avLst/>
          </a:prstGeom>
          <a:noFill/>
        </p:spPr>
      </p:pic>
      <p:pic>
        <p:nvPicPr>
          <p:cNvPr id="95240" name="Picture 8" descr="Image result for football 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05600" y="3181350"/>
            <a:ext cx="1123950" cy="1123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8305800" y="485340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0" y="209550"/>
            <a:ext cx="9144000" cy="742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Zadatak</a:t>
            </a:r>
            <a:r>
              <a:rPr kumimoji="0" lang="sr-Latn-BA" sz="32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1</a:t>
            </a:r>
            <a:endParaRPr kumimoji="0" lang="sr-Latn-BA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9600" y="895350"/>
            <a:ext cx="80772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sr-Latn-BA" sz="1800" dirty="0" smtClean="0"/>
              <a:t>Koristi se </a:t>
            </a:r>
            <a:r>
              <a:rPr lang="sr-Latn-BA" sz="1800" b="1" dirty="0" smtClean="0"/>
              <a:t>Statistika testa Z</a:t>
            </a:r>
            <a:r>
              <a:rPr lang="sr-Latn-BA" sz="1800" dirty="0" smtClean="0"/>
              <a:t>, ako su ispunjeni određeni uslovi:</a:t>
            </a:r>
            <a:endParaRPr lang="sr-Cyrl-BA" sz="1800" dirty="0" smtClean="0"/>
          </a:p>
          <a:p>
            <a:pPr eaLnBrk="1" hangingPunct="1"/>
            <a:endParaRPr lang="sr-Cyrl-BA" sz="1200" dirty="0" smtClean="0"/>
          </a:p>
          <a:p>
            <a:pPr eaLnBrk="1" hangingPunct="1"/>
            <a:r>
              <a:rPr lang="en-US" sz="1800" b="1" dirty="0" err="1" smtClean="0"/>
              <a:t>Rizik</a:t>
            </a:r>
            <a:r>
              <a:rPr lang="sr-Cyrl-BA" sz="1800" b="1" dirty="0" smtClean="0"/>
              <a:t> </a:t>
            </a:r>
            <a:r>
              <a:rPr lang="en-US" sz="1800" b="1" dirty="0" smtClean="0"/>
              <a:t>je</a:t>
            </a:r>
            <a:r>
              <a:rPr lang="sr-Cyrl-BA" sz="1800" b="1" dirty="0" smtClean="0"/>
              <a:t> 5%</a:t>
            </a:r>
            <a:r>
              <a:rPr lang="sr-Cyrl-BA" sz="1800" dirty="0" smtClean="0"/>
              <a:t>, </a:t>
            </a:r>
            <a:r>
              <a:rPr lang="en-US" sz="1800" dirty="0" smtClean="0"/>
              <a:t>a</a:t>
            </a:r>
            <a:r>
              <a:rPr lang="sr-Cyrl-BA" sz="1800" dirty="0" smtClean="0"/>
              <a:t> </a:t>
            </a:r>
            <a:r>
              <a:rPr lang="en-US" sz="1800" dirty="0" err="1" smtClean="0"/>
              <a:t>kritične</a:t>
            </a:r>
            <a:r>
              <a:rPr lang="sr-Cyrl-BA" sz="1800" dirty="0" smtClean="0"/>
              <a:t> </a:t>
            </a:r>
            <a:r>
              <a:rPr lang="en-US" sz="1800" dirty="0" err="1" smtClean="0"/>
              <a:t>vrijednosti</a:t>
            </a:r>
            <a:r>
              <a:rPr lang="sr-Cyrl-BA" sz="1800" dirty="0" smtClean="0"/>
              <a:t> </a:t>
            </a:r>
            <a:r>
              <a:rPr lang="en-US" sz="1800" dirty="0" err="1" smtClean="0"/>
              <a:t>su</a:t>
            </a:r>
            <a:r>
              <a:rPr lang="sr-Cyrl-BA" sz="1800" dirty="0" smtClean="0"/>
              <a:t> </a:t>
            </a:r>
            <a:r>
              <a:rPr lang="en-US" sz="1800" dirty="0" err="1" smtClean="0"/>
              <a:t>raspore</a:t>
            </a:r>
            <a:r>
              <a:rPr lang="vi-VN" sz="1800" dirty="0" smtClean="0"/>
              <a:t>đ</a:t>
            </a:r>
            <a:r>
              <a:rPr lang="en-US" sz="1800" dirty="0" err="1" smtClean="0"/>
              <a:t>ene</a:t>
            </a:r>
            <a:r>
              <a:rPr lang="sr-Cyrl-BA" sz="1800" dirty="0" smtClean="0"/>
              <a:t> </a:t>
            </a:r>
            <a:r>
              <a:rPr lang="en-US" sz="1800" dirty="0" err="1" smtClean="0"/>
              <a:t>simetrično</a:t>
            </a:r>
            <a:r>
              <a:rPr lang="sr-Cyrl-BA" sz="1800" dirty="0" smtClean="0"/>
              <a:t>, </a:t>
            </a:r>
            <a:r>
              <a:rPr lang="en-US" sz="1800" dirty="0" err="1" smtClean="0"/>
              <a:t>na</a:t>
            </a:r>
            <a:r>
              <a:rPr lang="sr-Cyrl-BA" sz="1800" dirty="0" smtClean="0"/>
              <a:t> </a:t>
            </a:r>
            <a:r>
              <a:rPr lang="en-US" sz="1800" dirty="0" err="1" smtClean="0"/>
              <a:t>krajevima</a:t>
            </a:r>
            <a:r>
              <a:rPr lang="sr-Cyrl-BA" sz="1800" dirty="0" smtClean="0"/>
              <a:t> </a:t>
            </a:r>
            <a:r>
              <a:rPr lang="en-US" sz="1800" dirty="0" err="1" smtClean="0"/>
              <a:t>normalnog</a:t>
            </a:r>
            <a:r>
              <a:rPr lang="sr-Cyrl-BA" sz="1800" dirty="0" smtClean="0"/>
              <a:t> </a:t>
            </a:r>
            <a:r>
              <a:rPr lang="en-US" sz="1800" dirty="0" err="1" smtClean="0"/>
              <a:t>raspreda</a:t>
            </a:r>
            <a:r>
              <a:rPr lang="sr-Cyrl-BA" sz="1800" dirty="0" smtClean="0"/>
              <a:t>...</a:t>
            </a:r>
          </a:p>
          <a:p>
            <a:pPr eaLnBrk="1" hangingPunct="1"/>
            <a:endParaRPr lang="sr-Cyrl-BA" sz="1800" dirty="0" smtClean="0"/>
          </a:p>
          <a:p>
            <a:pPr eaLnBrk="1" hangingPunct="1"/>
            <a:endParaRPr lang="sr-Cyrl-BA" sz="1800" dirty="0" smtClean="0"/>
          </a:p>
          <a:p>
            <a:pPr eaLnBrk="1" hangingPunct="1"/>
            <a:endParaRPr lang="sr-Cyrl-BA" sz="1800" dirty="0" smtClean="0"/>
          </a:p>
          <a:p>
            <a:pPr eaLnBrk="1" hangingPunct="1"/>
            <a:endParaRPr lang="sr-Cyrl-BA" sz="1800" dirty="0" smtClean="0"/>
          </a:p>
          <a:p>
            <a:pPr eaLnBrk="1" hangingPunct="1"/>
            <a:endParaRPr lang="sr-Latn-BA" sz="1800" dirty="0" smtClean="0"/>
          </a:p>
          <a:p>
            <a:pPr eaLnBrk="1" hangingPunct="1"/>
            <a:endParaRPr lang="sr-Latn-BA" sz="1800" dirty="0" smtClean="0"/>
          </a:p>
          <a:p>
            <a:pPr eaLnBrk="1" hangingPunct="1"/>
            <a:endParaRPr lang="sr-Cyrl-BA" sz="18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sz="1800" b="1" dirty="0" err="1" smtClean="0"/>
              <a:t>Pravilo</a:t>
            </a:r>
            <a:r>
              <a:rPr lang="sr-Cyrl-BA" sz="1800" b="1" dirty="0" smtClean="0"/>
              <a:t> </a:t>
            </a:r>
            <a:r>
              <a:rPr lang="en-US" sz="1800" b="1" dirty="0" err="1" smtClean="0"/>
              <a:t>odlučivanja</a:t>
            </a:r>
            <a:r>
              <a:rPr lang="sr-Cyrl-BA" sz="1800" b="1" dirty="0" smtClean="0"/>
              <a:t> </a:t>
            </a:r>
            <a:r>
              <a:rPr lang="en-US" sz="1800" b="1" dirty="0" err="1" smtClean="0"/>
              <a:t>glasi</a:t>
            </a:r>
            <a:r>
              <a:rPr lang="sr-Cyrl-BA" sz="1800" b="1" dirty="0" smtClean="0"/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BA" sz="1800" dirty="0" smtClean="0"/>
              <a:t>H</a:t>
            </a:r>
            <a:r>
              <a:rPr lang="sr-Latn-BA" sz="1800" baseline="-25000" dirty="0" smtClean="0"/>
              <a:t>0</a:t>
            </a:r>
            <a:r>
              <a:rPr lang="sr-Latn-BA" sz="1800" dirty="0" smtClean="0"/>
              <a:t> </a:t>
            </a:r>
            <a:r>
              <a:rPr lang="en-US" sz="1800" dirty="0" err="1" smtClean="0"/>
              <a:t>nećemo</a:t>
            </a:r>
            <a:r>
              <a:rPr lang="sr-Cyrl-BA" sz="1800" dirty="0" smtClean="0"/>
              <a:t> </a:t>
            </a:r>
            <a:r>
              <a:rPr lang="en-US" sz="1800" dirty="0" err="1" smtClean="0"/>
              <a:t>odbaciti</a:t>
            </a:r>
            <a:r>
              <a:rPr lang="sr-Cyrl-BA" sz="1800" dirty="0" smtClean="0"/>
              <a:t> </a:t>
            </a:r>
            <a:r>
              <a:rPr lang="en-US" sz="1800" dirty="0" err="1" smtClean="0"/>
              <a:t>ako</a:t>
            </a:r>
            <a:r>
              <a:rPr lang="sr-Cyrl-BA" sz="1800" dirty="0" smtClean="0"/>
              <a:t> </a:t>
            </a:r>
            <a:r>
              <a:rPr lang="en-US" sz="1800" dirty="0" smtClean="0"/>
              <a:t>je</a:t>
            </a:r>
            <a:r>
              <a:rPr lang="sr-Cyrl-BA" sz="1800" dirty="0" smtClean="0"/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BA" sz="1800" dirty="0" smtClean="0"/>
              <a:t>H</a:t>
            </a:r>
            <a:r>
              <a:rPr lang="sr-Latn-BA" sz="1800" baseline="-25000" dirty="0" smtClean="0"/>
              <a:t>0</a:t>
            </a:r>
            <a:r>
              <a:rPr lang="sr-Latn-BA" sz="1800" dirty="0" smtClean="0"/>
              <a:t> </a:t>
            </a:r>
            <a:r>
              <a:rPr lang="en-US" sz="1800" dirty="0" err="1" smtClean="0"/>
              <a:t>ćemo</a:t>
            </a:r>
            <a:r>
              <a:rPr lang="sr-Cyrl-BA" sz="1800" dirty="0" smtClean="0"/>
              <a:t> </a:t>
            </a:r>
            <a:r>
              <a:rPr lang="en-US" sz="1800" dirty="0" err="1" smtClean="0"/>
              <a:t>odbaciti</a:t>
            </a:r>
            <a:r>
              <a:rPr lang="sr-Cyrl-BA" sz="1800" dirty="0" smtClean="0"/>
              <a:t> </a:t>
            </a:r>
            <a:r>
              <a:rPr lang="en-US" sz="1800" dirty="0" err="1" smtClean="0"/>
              <a:t>ako</a:t>
            </a:r>
            <a:r>
              <a:rPr lang="sr-Cyrl-BA" sz="1800" dirty="0" smtClean="0"/>
              <a:t> </a:t>
            </a:r>
            <a:r>
              <a:rPr lang="en-US" sz="1800" dirty="0" smtClean="0"/>
              <a:t>je</a:t>
            </a:r>
            <a:r>
              <a:rPr lang="sr-Cyrl-BA" sz="1800" dirty="0" smtClean="0"/>
              <a:t>:</a:t>
            </a:r>
            <a:endParaRPr lang="en-US" sz="1800" dirty="0" smtClean="0"/>
          </a:p>
        </p:txBody>
      </p:sp>
      <p:pic>
        <p:nvPicPr>
          <p:cNvPr id="95240" name="Picture 8" descr="Image result for football 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209550"/>
            <a:ext cx="514350" cy="514350"/>
          </a:xfrm>
          <a:prstGeom prst="rect">
            <a:avLst/>
          </a:prstGeom>
          <a:noFill/>
        </p:spPr>
      </p:pic>
      <p:graphicFrame>
        <p:nvGraphicFramePr>
          <p:cNvPr id="97285" name="Object 3"/>
          <p:cNvGraphicFramePr>
            <a:graphicFrameLocks noChangeAspect="1"/>
          </p:cNvGraphicFramePr>
          <p:nvPr/>
        </p:nvGraphicFramePr>
        <p:xfrm>
          <a:off x="2286000" y="1733550"/>
          <a:ext cx="5105400" cy="2115858"/>
        </p:xfrm>
        <a:graphic>
          <a:graphicData uri="http://schemas.openxmlformats.org/presentationml/2006/ole">
            <p:oleObj spid="_x0000_s97285" name="Picture" r:id="rId5" imgW="5073396" imgH="1851660" progId="Word.Picture.8">
              <p:embed/>
            </p:oleObj>
          </a:graphicData>
        </a:graphic>
      </p:graphicFrame>
      <p:graphicFrame>
        <p:nvGraphicFramePr>
          <p:cNvPr id="97286" name="Object 4"/>
          <p:cNvGraphicFramePr>
            <a:graphicFrameLocks noChangeAspect="1"/>
          </p:cNvGraphicFramePr>
          <p:nvPr/>
        </p:nvGraphicFramePr>
        <p:xfrm>
          <a:off x="3505200" y="4019550"/>
          <a:ext cx="2057400" cy="428625"/>
        </p:xfrm>
        <a:graphic>
          <a:graphicData uri="http://schemas.openxmlformats.org/presentationml/2006/ole">
            <p:oleObj spid="_x0000_s97286" name="Equation" r:id="rId6" imgW="1091726" imgH="228501" progId="Equation.3">
              <p:embed/>
            </p:oleObj>
          </a:graphicData>
        </a:graphic>
      </p:graphicFrame>
      <p:graphicFrame>
        <p:nvGraphicFramePr>
          <p:cNvPr id="97287" name="Object 5"/>
          <p:cNvGraphicFramePr>
            <a:graphicFrameLocks noChangeAspect="1"/>
          </p:cNvGraphicFramePr>
          <p:nvPr/>
        </p:nvGraphicFramePr>
        <p:xfrm>
          <a:off x="3352800" y="4476750"/>
          <a:ext cx="1828800" cy="381000"/>
        </p:xfrm>
        <a:graphic>
          <a:graphicData uri="http://schemas.openxmlformats.org/presentationml/2006/ole">
            <p:oleObj spid="_x0000_s97287" name="Equation" r:id="rId7" imgW="1091726" imgH="22850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311" name="Object 4"/>
          <p:cNvGraphicFramePr>
            <a:graphicFrameLocks noChangeAspect="1"/>
          </p:cNvGraphicFramePr>
          <p:nvPr/>
        </p:nvGraphicFramePr>
        <p:xfrm>
          <a:off x="3276599" y="3181350"/>
          <a:ext cx="5245757" cy="1795889"/>
        </p:xfrm>
        <a:graphic>
          <a:graphicData uri="http://schemas.openxmlformats.org/presentationml/2006/ole">
            <p:oleObj spid="_x0000_s98311" name="Picture" r:id="rId4" imgW="5081016" imgH="1856232" progId="Word.Picture.8">
              <p:embed/>
            </p:oleObj>
          </a:graphicData>
        </a:graphic>
      </p:graphicFrame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8305800" y="485340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0" y="209550"/>
            <a:ext cx="9144000" cy="742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Zadatak</a:t>
            </a:r>
            <a:r>
              <a:rPr kumimoji="0" lang="sr-Latn-BA" sz="32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1</a:t>
            </a:r>
            <a:endParaRPr kumimoji="0" lang="sr-Latn-BA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9600" y="895350"/>
            <a:ext cx="80772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BA" sz="1600" b="1" dirty="0" smtClean="0"/>
              <a:t>Statistika testa Z se dobije na osnovu naredne formule i iznosi:</a:t>
            </a:r>
            <a:endParaRPr lang="sr-Cyrl-BA" sz="1600" b="1" dirty="0" smtClean="0"/>
          </a:p>
          <a:p>
            <a:pPr marL="571500" indent="-571500" eaLnBrk="1" hangingPunct="1">
              <a:defRPr/>
            </a:pPr>
            <a:endParaRPr lang="sr-Cyrl-BA" sz="1800" dirty="0" smtClean="0"/>
          </a:p>
          <a:p>
            <a:pPr marL="571500" indent="-571500" eaLnBrk="1" hangingPunct="1">
              <a:defRPr/>
            </a:pPr>
            <a:endParaRPr lang="sr-Cyrl-BA" sz="1800" dirty="0" smtClean="0"/>
          </a:p>
          <a:p>
            <a:pPr marL="571500" indent="-571500" eaLnBrk="1" hangingPunct="1">
              <a:defRPr/>
            </a:pPr>
            <a:endParaRPr lang="sr-Cyrl-BA" sz="1800" dirty="0" smtClean="0"/>
          </a:p>
          <a:p>
            <a:pPr marL="571500" indent="-571500" eaLnBrk="1" hangingPunct="1">
              <a:buFont typeface="Wingdings 2" pitchFamily="18" charset="2"/>
              <a:buNone/>
              <a:defRPr/>
            </a:pPr>
            <a:r>
              <a:rPr lang="sr-Latn-BA" sz="1600" b="1" dirty="0" smtClean="0"/>
              <a:t>Zaključak...</a:t>
            </a:r>
            <a:endParaRPr lang="sr-Cyrl-BA" sz="1600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1600" i="1" dirty="0" err="1" smtClean="0"/>
              <a:t>Odbacujemo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nultu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hipotezu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i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uz</a:t>
            </a:r>
            <a:r>
              <a:rPr lang="sr-Cyrl-BA" sz="1600" i="1" dirty="0" smtClean="0"/>
              <a:t> 5% </a:t>
            </a:r>
            <a:r>
              <a:rPr lang="en-US" sz="1600" i="1" dirty="0" err="1" smtClean="0"/>
              <a:t>rizika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zaključujemo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da</a:t>
            </a:r>
            <a:r>
              <a:rPr lang="sr-Cyrl-BA" sz="1600" i="1" dirty="0" smtClean="0"/>
              <a:t> </a:t>
            </a:r>
            <a:r>
              <a:rPr lang="en-US" sz="1600" i="1" dirty="0" smtClean="0"/>
              <a:t>se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učešće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gledalaca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muškog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pola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statistički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značajno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razlikuje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od</a:t>
            </a:r>
            <a:r>
              <a:rPr lang="sr-Cyrl-BA" sz="1600" i="1" dirty="0" smtClean="0"/>
              <a:t> 70%...</a:t>
            </a:r>
          </a:p>
          <a:p>
            <a:pPr marL="571500" indent="-571500" eaLnBrk="1" hangingPunct="1">
              <a:buFont typeface="Wingdings" pitchFamily="2" charset="2"/>
              <a:buNone/>
              <a:defRPr/>
            </a:pPr>
            <a:endParaRPr lang="sr-Cyrl-BA" sz="1600" i="1" dirty="0" smtClean="0"/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BA" sz="1600" dirty="0" smtClean="0"/>
              <a:t>b</a:t>
            </a:r>
            <a:r>
              <a:rPr lang="sr-Cyrl-BA" sz="1600" dirty="0" smtClean="0"/>
              <a:t>)</a:t>
            </a:r>
            <a:r>
              <a:rPr lang="sr-Latn-BA" sz="1600" dirty="0" smtClean="0"/>
              <a:t> </a:t>
            </a:r>
            <a:r>
              <a:rPr lang="en-US" sz="1600" dirty="0" err="1" smtClean="0"/>
              <a:t>Ovde</a:t>
            </a:r>
            <a:r>
              <a:rPr lang="sr-Cyrl-BA" sz="1600" dirty="0" smtClean="0"/>
              <a:t> </a:t>
            </a:r>
            <a:r>
              <a:rPr lang="en-US" sz="1600" dirty="0" smtClean="0"/>
              <a:t>se</a:t>
            </a:r>
            <a:r>
              <a:rPr lang="sr-Cyrl-BA" sz="1600" dirty="0" smtClean="0"/>
              <a:t> </a:t>
            </a:r>
            <a:r>
              <a:rPr lang="sr-Latn-BA" sz="1600" dirty="0" smtClean="0"/>
              <a:t>r</a:t>
            </a:r>
            <a:r>
              <a:rPr lang="en-US" sz="1600" dirty="0" err="1" smtClean="0"/>
              <a:t>adi</a:t>
            </a:r>
            <a:r>
              <a:rPr lang="sr-Cyrl-BA" sz="1600" dirty="0" smtClean="0"/>
              <a:t> </a:t>
            </a:r>
            <a:r>
              <a:rPr lang="en-US" sz="1600" dirty="0" smtClean="0"/>
              <a:t>o</a:t>
            </a:r>
            <a:r>
              <a:rPr lang="sr-Cyrl-BA" sz="1600" dirty="0" smtClean="0"/>
              <a:t> </a:t>
            </a:r>
            <a:r>
              <a:rPr lang="en-US" sz="1600" dirty="0" err="1" smtClean="0"/>
              <a:t>jednostranom</a:t>
            </a:r>
            <a:r>
              <a:rPr lang="sr-Cyrl-BA" sz="1600" dirty="0" smtClean="0"/>
              <a:t> </a:t>
            </a:r>
            <a:r>
              <a:rPr lang="en-US" sz="1600" dirty="0" err="1" smtClean="0"/>
              <a:t>testu</a:t>
            </a:r>
            <a:r>
              <a:rPr lang="sr-Cyrl-BA" sz="1600" dirty="0" smtClean="0"/>
              <a:t> (</a:t>
            </a:r>
            <a:r>
              <a:rPr lang="en-US" sz="1600" dirty="0" err="1" smtClean="0"/>
              <a:t>lijevo</a:t>
            </a:r>
            <a:r>
              <a:rPr lang="sr-Cyrl-BA" sz="1600" dirty="0" smtClean="0"/>
              <a:t> </a:t>
            </a:r>
            <a:r>
              <a:rPr lang="en-US" sz="1600" dirty="0" smtClean="0"/>
              <a:t>je</a:t>
            </a:r>
            <a:r>
              <a:rPr lang="sr-Cyrl-BA" sz="1600" dirty="0" smtClean="0"/>
              <a:t> </a:t>
            </a:r>
            <a:r>
              <a:rPr lang="en-US" sz="1600" dirty="0" err="1" smtClean="0"/>
              <a:t>kritična</a:t>
            </a:r>
            <a:r>
              <a:rPr lang="sr-Cyrl-BA" sz="1600" dirty="0" smtClean="0"/>
              <a:t> </a:t>
            </a:r>
            <a:r>
              <a:rPr lang="en-US" sz="1600" dirty="0" smtClean="0"/>
              <a:t>oblast</a:t>
            </a:r>
            <a:r>
              <a:rPr lang="sr-Cyrl-BA" sz="1600" dirty="0" smtClean="0"/>
              <a:t>...)</a:t>
            </a:r>
            <a:endParaRPr lang="sr-Latn-BA" sz="1600" dirty="0" smtClean="0"/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sr-Latn-BA" sz="1800" dirty="0" smtClean="0"/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BA" sz="1600" b="1" dirty="0" smtClean="0"/>
              <a:t>Hipoteze su:</a:t>
            </a:r>
            <a:endParaRPr lang="en-US" sz="1600" b="1" dirty="0"/>
          </a:p>
        </p:txBody>
      </p:sp>
      <p:pic>
        <p:nvPicPr>
          <p:cNvPr id="95240" name="Picture 8" descr="Image result for football 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9400" y="209550"/>
            <a:ext cx="514350" cy="514350"/>
          </a:xfrm>
          <a:prstGeom prst="rect">
            <a:avLst/>
          </a:prstGeom>
          <a:noFill/>
        </p:spPr>
      </p:pic>
      <p:graphicFrame>
        <p:nvGraphicFramePr>
          <p:cNvPr id="98309" name="Object 2"/>
          <p:cNvGraphicFramePr>
            <a:graphicFrameLocks noChangeAspect="1"/>
          </p:cNvGraphicFramePr>
          <p:nvPr/>
        </p:nvGraphicFramePr>
        <p:xfrm>
          <a:off x="990600" y="1276350"/>
          <a:ext cx="6096000" cy="980570"/>
        </p:xfrm>
        <a:graphic>
          <a:graphicData uri="http://schemas.openxmlformats.org/presentationml/2006/ole">
            <p:oleObj spid="_x0000_s98309" name="Equation" r:id="rId6" imgW="4254500" imgH="685800" progId="Equation.3">
              <p:embed/>
            </p:oleObj>
          </a:graphicData>
        </a:graphic>
      </p:graphicFrame>
      <p:graphicFrame>
        <p:nvGraphicFramePr>
          <p:cNvPr id="98310" name="Object 3"/>
          <p:cNvGraphicFramePr>
            <a:graphicFrameLocks noChangeAspect="1"/>
          </p:cNvGraphicFramePr>
          <p:nvPr/>
        </p:nvGraphicFramePr>
        <p:xfrm>
          <a:off x="990600" y="3790950"/>
          <a:ext cx="1600200" cy="871538"/>
        </p:xfrm>
        <a:graphic>
          <a:graphicData uri="http://schemas.openxmlformats.org/presentationml/2006/ole">
            <p:oleObj spid="_x0000_s98310" name="Equation" r:id="rId7" imgW="8382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3"/>
          <p:cNvSpPr txBox="1">
            <a:spLocks noGrp="1"/>
          </p:cNvSpPr>
          <p:nvPr>
            <p:ph type="title"/>
          </p:nvPr>
        </p:nvSpPr>
        <p:spPr>
          <a:xfrm>
            <a:off x="747924" y="225025"/>
            <a:ext cx="793887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600" dirty="0" smtClean="0">
                <a:latin typeface="Segoe UI Black" pitchFamily="34" charset="0"/>
                <a:ea typeface="Segoe UI Black" pitchFamily="34" charset="0"/>
              </a:rPr>
              <a:t>Nakon ovog poglavlja možemo...</a:t>
            </a:r>
            <a:endParaRPr sz="36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34" name="Google Shape;534;p13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1581150"/>
            <a:ext cx="708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Shvatiti značaj, logiku i ograničenja statističkog testiranja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Spoznati tzv. p – vrijednost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Primjenjivati najpoznatije parametarske testov</a:t>
            </a:r>
            <a:r>
              <a:rPr lang="sr-Latn-BA" sz="1600" dirty="0" smtClean="0"/>
              <a:t>e</a:t>
            </a:r>
            <a:r>
              <a:rPr lang="vi-VN" sz="1600" dirty="0" smtClean="0"/>
              <a:t> (sa jednim ili dva uzorka)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Tip greške I i II vrste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Tumačiti kompjuterski izlaz za bilo koji test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311" name="Object 4"/>
          <p:cNvGraphicFramePr>
            <a:graphicFrameLocks noChangeAspect="1"/>
          </p:cNvGraphicFramePr>
          <p:nvPr/>
        </p:nvGraphicFramePr>
        <p:xfrm>
          <a:off x="3276599" y="3181350"/>
          <a:ext cx="5245757" cy="1795889"/>
        </p:xfrm>
        <a:graphic>
          <a:graphicData uri="http://schemas.openxmlformats.org/presentationml/2006/ole">
            <p:oleObj spid="_x0000_s99332" name="Picture" r:id="rId4" imgW="5081016" imgH="1856232" progId="Word.Picture.8">
              <p:embed/>
            </p:oleObj>
          </a:graphicData>
        </a:graphic>
      </p:graphicFrame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8305800" y="485340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0" y="209550"/>
            <a:ext cx="9144000" cy="742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Zadatak</a:t>
            </a:r>
            <a:r>
              <a:rPr kumimoji="0" lang="sr-Latn-BA" sz="32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1</a:t>
            </a:r>
            <a:endParaRPr kumimoji="0" lang="sr-Latn-BA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9600" y="895350"/>
            <a:ext cx="80772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sz="1600" dirty="0" smtClean="0"/>
              <a:t>Sa</a:t>
            </a:r>
            <a:r>
              <a:rPr lang="sr-Cyrl-BA" sz="1600" dirty="0" smtClean="0"/>
              <a:t> </a:t>
            </a:r>
            <a:r>
              <a:rPr lang="en-US" sz="1600" dirty="0" err="1" smtClean="0"/>
              <a:t>slike</a:t>
            </a:r>
            <a:r>
              <a:rPr lang="sr-Cyrl-BA" sz="1600" dirty="0" smtClean="0"/>
              <a:t> </a:t>
            </a:r>
            <a:r>
              <a:rPr lang="en-US" sz="1600" dirty="0" smtClean="0"/>
              <a:t>se</a:t>
            </a:r>
            <a:r>
              <a:rPr lang="sr-Cyrl-BA" sz="1600" dirty="0" smtClean="0"/>
              <a:t> </a:t>
            </a:r>
            <a:r>
              <a:rPr lang="en-US" sz="1600" dirty="0" err="1" smtClean="0"/>
              <a:t>jasno</a:t>
            </a:r>
            <a:r>
              <a:rPr lang="sr-Cyrl-BA" sz="1600" dirty="0" smtClean="0"/>
              <a:t> </a:t>
            </a:r>
            <a:r>
              <a:rPr lang="en-US" sz="1600" dirty="0" err="1" smtClean="0"/>
              <a:t>vidi</a:t>
            </a:r>
            <a:r>
              <a:rPr lang="sr-Cyrl-BA" sz="1600" dirty="0" smtClean="0"/>
              <a:t> </a:t>
            </a:r>
            <a:r>
              <a:rPr lang="en-US" sz="1600" dirty="0" err="1" smtClean="0"/>
              <a:t>da</a:t>
            </a:r>
            <a:r>
              <a:rPr lang="sr-Cyrl-BA" sz="1600" dirty="0" smtClean="0"/>
              <a:t> </a:t>
            </a:r>
            <a:r>
              <a:rPr lang="en-US" sz="1600" dirty="0" err="1" smtClean="0"/>
              <a:t>ćemo</a:t>
            </a:r>
            <a:r>
              <a:rPr lang="sr-Cyrl-BA" sz="1600" dirty="0" smtClean="0"/>
              <a:t> </a:t>
            </a:r>
            <a:r>
              <a:rPr lang="en-US" sz="1600" dirty="0" err="1" smtClean="0"/>
              <a:t>nultu</a:t>
            </a:r>
            <a:r>
              <a:rPr lang="sr-Cyrl-BA" sz="1600" dirty="0" smtClean="0"/>
              <a:t> </a:t>
            </a:r>
            <a:r>
              <a:rPr lang="en-US" sz="1600" dirty="0" err="1" smtClean="0"/>
              <a:t>hipotezu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odbaciti</a:t>
            </a:r>
            <a:r>
              <a:rPr lang="sr-Cyrl-BA" sz="1600" dirty="0" smtClean="0"/>
              <a:t> </a:t>
            </a:r>
            <a:r>
              <a:rPr lang="en-US" sz="1600" dirty="0" err="1" smtClean="0"/>
              <a:t>ako</a:t>
            </a:r>
            <a:r>
              <a:rPr lang="sr-Cyrl-BA" sz="1600" dirty="0" smtClean="0"/>
              <a:t> </a:t>
            </a:r>
            <a:r>
              <a:rPr lang="en-US" sz="1600" dirty="0" smtClean="0"/>
              <a:t>je</a:t>
            </a:r>
            <a:r>
              <a:rPr lang="sr-Cyrl-BA" sz="1600" dirty="0" smtClean="0"/>
              <a:t> </a:t>
            </a:r>
            <a:r>
              <a:rPr lang="en-US" sz="1600" dirty="0" err="1" smtClean="0"/>
              <a:t>realizovana</a:t>
            </a:r>
            <a:r>
              <a:rPr lang="sr-Cyrl-BA" sz="1600" dirty="0" smtClean="0"/>
              <a:t> </a:t>
            </a:r>
            <a:r>
              <a:rPr lang="en-US" sz="1600" dirty="0" err="1" smtClean="0"/>
              <a:t>vrijednost</a:t>
            </a:r>
            <a:r>
              <a:rPr lang="sr-Cyrl-BA" sz="1600" dirty="0" smtClean="0"/>
              <a:t> </a:t>
            </a:r>
            <a:r>
              <a:rPr lang="en-US" sz="1600" dirty="0" err="1" smtClean="0"/>
              <a:t>manja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</a:t>
            </a:r>
            <a:r>
              <a:rPr lang="sr-Cyrl-BA" sz="1600" dirty="0" smtClean="0"/>
              <a:t> -1,65 </a:t>
            </a:r>
            <a:r>
              <a:rPr lang="en-US" sz="1600" dirty="0" err="1" smtClean="0"/>
              <a:t>i</a:t>
            </a:r>
            <a:r>
              <a:rPr lang="sr-Cyrl-BA" sz="1600" dirty="0" smtClean="0"/>
              <a:t> </a:t>
            </a:r>
            <a:r>
              <a:rPr lang="en-US" sz="1600" dirty="0" err="1" smtClean="0"/>
              <a:t>obrnuto</a:t>
            </a:r>
            <a:r>
              <a:rPr lang="sr-Cyrl-BA" sz="1600" dirty="0" smtClean="0"/>
              <a:t>...</a:t>
            </a:r>
            <a:r>
              <a:rPr lang="sr-Latn-BA" sz="1600" dirty="0" smtClean="0"/>
              <a:t> Što je ujedno i </a:t>
            </a:r>
            <a:r>
              <a:rPr lang="sr-Latn-BA" sz="1600" b="1" dirty="0" smtClean="0"/>
              <a:t>pravilo odlučivanja</a:t>
            </a:r>
            <a:r>
              <a:rPr lang="sr-Latn-BA" sz="1600" dirty="0" smtClean="0"/>
              <a:t>.</a:t>
            </a:r>
            <a:endParaRPr lang="sr-Cyrl-BA" sz="1600" dirty="0" smtClean="0"/>
          </a:p>
          <a:p>
            <a:pPr eaLnBrk="1" hangingPunct="1">
              <a:defRPr/>
            </a:pPr>
            <a:endParaRPr lang="sr-Cyrl-BA" sz="1200" dirty="0" smtClean="0"/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en-US" sz="1600" b="1" dirty="0" err="1" smtClean="0"/>
              <a:t>Realizovana</a:t>
            </a:r>
            <a:r>
              <a:rPr lang="sr-Cyrl-BA" sz="1600" b="1" dirty="0" smtClean="0"/>
              <a:t> </a:t>
            </a:r>
            <a:r>
              <a:rPr lang="en-US" sz="1600" b="1" dirty="0" err="1" smtClean="0"/>
              <a:t>vrijednost</a:t>
            </a:r>
            <a:r>
              <a:rPr lang="sr-Cyrl-BA" sz="1600" b="1" dirty="0" smtClean="0"/>
              <a:t>:</a:t>
            </a:r>
          </a:p>
          <a:p>
            <a:pPr eaLnBrk="1" hangingPunct="1">
              <a:defRPr/>
            </a:pPr>
            <a:endParaRPr lang="sr-Cyrl-BA" sz="1200" dirty="0" smtClean="0"/>
          </a:p>
          <a:p>
            <a:pPr eaLnBrk="1" hangingPunct="1">
              <a:defRPr/>
            </a:pPr>
            <a:endParaRPr lang="sr-Cyrl-BA" sz="1200" dirty="0" smtClean="0"/>
          </a:p>
          <a:p>
            <a:pPr eaLnBrk="1" hangingPunct="1">
              <a:defRPr/>
            </a:pPr>
            <a:endParaRPr lang="sr-Cyrl-BA" sz="1200" dirty="0" smtClean="0"/>
          </a:p>
          <a:p>
            <a:pPr eaLnBrk="1" hangingPunct="1">
              <a:defRPr/>
            </a:pPr>
            <a:endParaRPr lang="sr-Cyrl-BA" sz="1200" dirty="0" smtClean="0"/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en-US" sz="1600" b="1" dirty="0" err="1" smtClean="0"/>
              <a:t>Zaključak</a:t>
            </a:r>
            <a:r>
              <a:rPr lang="sr-Cyrl-BA" sz="1600" b="1" dirty="0" smtClean="0"/>
              <a:t>: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1600" i="1" dirty="0" err="1" smtClean="0">
                <a:solidFill>
                  <a:srgbClr val="0070C0"/>
                </a:solidFill>
              </a:rPr>
              <a:t>Odbacujemo</a:t>
            </a:r>
            <a:r>
              <a:rPr lang="sr-Cyrl-BA" sz="1600" i="1" dirty="0" smtClean="0">
                <a:solidFill>
                  <a:srgbClr val="0070C0"/>
                </a:solidFill>
              </a:rPr>
              <a:t> </a:t>
            </a:r>
            <a:r>
              <a:rPr lang="en-US" sz="1600" i="1" dirty="0" err="1" smtClean="0">
                <a:solidFill>
                  <a:srgbClr val="0070C0"/>
                </a:solidFill>
              </a:rPr>
              <a:t>nultu</a:t>
            </a:r>
            <a:r>
              <a:rPr lang="sr-Cyrl-BA" sz="1600" i="1" dirty="0" smtClean="0">
                <a:solidFill>
                  <a:srgbClr val="0070C0"/>
                </a:solidFill>
              </a:rPr>
              <a:t> </a:t>
            </a:r>
            <a:r>
              <a:rPr lang="en-US" sz="1600" i="1" dirty="0" err="1" smtClean="0">
                <a:solidFill>
                  <a:srgbClr val="0070C0"/>
                </a:solidFill>
              </a:rPr>
              <a:t>hipotezu</a:t>
            </a:r>
            <a:r>
              <a:rPr lang="sr-Cyrl-BA" sz="1600" i="1" dirty="0" smtClean="0">
                <a:solidFill>
                  <a:srgbClr val="0070C0"/>
                </a:solidFill>
              </a:rPr>
              <a:t> </a:t>
            </a:r>
            <a:r>
              <a:rPr lang="en-US" sz="1600" i="1" dirty="0" err="1" smtClean="0"/>
              <a:t>i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uz</a:t>
            </a:r>
            <a:r>
              <a:rPr lang="sr-Cyrl-BA" sz="1600" i="1" dirty="0" smtClean="0"/>
              <a:t> 5% </a:t>
            </a:r>
            <a:r>
              <a:rPr lang="en-US" sz="1600" i="1" dirty="0" err="1" smtClean="0"/>
              <a:t>rizika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konstatujemo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da</a:t>
            </a:r>
            <a:r>
              <a:rPr lang="sr-Cyrl-BA" sz="1600" i="1" dirty="0" smtClean="0"/>
              <a:t> </a:t>
            </a:r>
            <a:r>
              <a:rPr lang="en-US" sz="1600" i="1" dirty="0" smtClean="0"/>
              <a:t>je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učešće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gledalaca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ženskog</a:t>
            </a:r>
            <a:r>
              <a:rPr lang="sr-Cyrl-BA" sz="1600" i="1" dirty="0" smtClean="0"/>
              <a:t> </a:t>
            </a:r>
            <a:r>
              <a:rPr lang="en-US" sz="1600" i="1" dirty="0" err="1" smtClean="0"/>
              <a:t>pola</a:t>
            </a:r>
            <a:r>
              <a:rPr lang="sr-Cyrl-BA" sz="1600" i="1" dirty="0" smtClean="0"/>
              <a:t> </a:t>
            </a:r>
            <a:r>
              <a:rPr lang="en-US" sz="1600" i="1" dirty="0" err="1" smtClean="0">
                <a:solidFill>
                  <a:srgbClr val="0070C0"/>
                </a:solidFill>
              </a:rPr>
              <a:t>manje</a:t>
            </a:r>
            <a:r>
              <a:rPr lang="sr-Cyrl-BA" sz="1600" i="1" dirty="0" smtClean="0">
                <a:solidFill>
                  <a:srgbClr val="0070C0"/>
                </a:solidFill>
              </a:rPr>
              <a:t> </a:t>
            </a:r>
            <a:r>
              <a:rPr lang="en-US" sz="1600" i="1" dirty="0" err="1" smtClean="0">
                <a:solidFill>
                  <a:srgbClr val="0070C0"/>
                </a:solidFill>
              </a:rPr>
              <a:t>od</a:t>
            </a:r>
            <a:r>
              <a:rPr lang="sr-Cyrl-BA" sz="1600" i="1" dirty="0" smtClean="0">
                <a:solidFill>
                  <a:srgbClr val="0070C0"/>
                </a:solidFill>
              </a:rPr>
              <a:t> 30%.</a:t>
            </a:r>
            <a:endParaRPr lang="en-US" sz="1600" i="1" dirty="0">
              <a:solidFill>
                <a:srgbClr val="0070C0"/>
              </a:solidFill>
            </a:endParaRPr>
          </a:p>
        </p:txBody>
      </p:sp>
      <p:pic>
        <p:nvPicPr>
          <p:cNvPr id="95240" name="Picture 8" descr="Image result for football 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9400" y="209550"/>
            <a:ext cx="514350" cy="514350"/>
          </a:xfrm>
          <a:prstGeom prst="rect">
            <a:avLst/>
          </a:prstGeom>
          <a:noFill/>
        </p:spPr>
      </p:pic>
      <p:graphicFrame>
        <p:nvGraphicFramePr>
          <p:cNvPr id="99333" name="Object 2"/>
          <p:cNvGraphicFramePr>
            <a:graphicFrameLocks noChangeAspect="1"/>
          </p:cNvGraphicFramePr>
          <p:nvPr/>
        </p:nvGraphicFramePr>
        <p:xfrm>
          <a:off x="3276600" y="1581150"/>
          <a:ext cx="3810000" cy="814387"/>
        </p:xfrm>
        <a:graphic>
          <a:graphicData uri="http://schemas.openxmlformats.org/presentationml/2006/ole">
            <p:oleObj spid="_x0000_s99333" name="Equation" r:id="rId6" imgW="2094591" imgH="444307" progId="Equation.3">
              <p:embed/>
            </p:oleObj>
          </a:graphicData>
        </a:graphic>
      </p:graphicFrame>
      <p:graphicFrame>
        <p:nvGraphicFramePr>
          <p:cNvPr id="99334" name="Object 3"/>
          <p:cNvGraphicFramePr>
            <a:graphicFrameLocks noChangeAspect="1"/>
          </p:cNvGraphicFramePr>
          <p:nvPr/>
        </p:nvGraphicFramePr>
        <p:xfrm>
          <a:off x="1371600" y="3714750"/>
          <a:ext cx="1600200" cy="871538"/>
        </p:xfrm>
        <a:graphic>
          <a:graphicData uri="http://schemas.openxmlformats.org/presentationml/2006/ole">
            <p:oleObj spid="_x0000_s99334" name="Equation" r:id="rId7" imgW="838200" imgH="457200" progId="Equation.3">
              <p:embed/>
            </p:oleObj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295400" y="3638550"/>
            <a:ext cx="190500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219200" y="3638550"/>
            <a:ext cx="198120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295400" y="4171950"/>
            <a:ext cx="1676400" cy="3810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8305800" y="485340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0" y="209550"/>
            <a:ext cx="9144000" cy="742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Zadaci</a:t>
            </a:r>
            <a:endParaRPr kumimoji="0" lang="sr-Latn-BA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9600" y="742950"/>
            <a:ext cx="80772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eaLnBrk="1" hangingPunct="1">
              <a:buFont typeface="Wingdings 2" pitchFamily="18" charset="2"/>
              <a:buNone/>
              <a:defRPr/>
            </a:pPr>
            <a:r>
              <a:rPr lang="sr-Latn-BA" sz="2400" b="1" dirty="0" smtClean="0"/>
              <a:t>Zadatak br. 2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sz="2000" dirty="0" err="1" smtClean="0"/>
              <a:t>Procenat</a:t>
            </a:r>
            <a:r>
              <a:rPr lang="sr-Cyrl-BA" sz="2000" dirty="0" smtClean="0"/>
              <a:t> </a:t>
            </a:r>
            <a:r>
              <a:rPr lang="en-US" sz="2000" dirty="0" err="1" smtClean="0"/>
              <a:t>masnoće</a:t>
            </a:r>
            <a:r>
              <a:rPr lang="sr-Cyrl-BA" sz="2000" dirty="0" smtClean="0"/>
              <a:t> </a:t>
            </a:r>
            <a:r>
              <a:rPr lang="en-US" sz="2000" dirty="0" smtClean="0"/>
              <a:t>u</a:t>
            </a:r>
            <a:r>
              <a:rPr lang="sr-Cyrl-BA" sz="2000" dirty="0" smtClean="0"/>
              <a:t> </a:t>
            </a:r>
            <a:r>
              <a:rPr lang="en-US" sz="2000" dirty="0" err="1" smtClean="0"/>
              <a:t>jednoj</a:t>
            </a:r>
            <a:r>
              <a:rPr lang="sr-Cyrl-BA" sz="2000" dirty="0" smtClean="0"/>
              <a:t> </a:t>
            </a:r>
            <a:r>
              <a:rPr lang="en-US" sz="2000" dirty="0" err="1" smtClean="0"/>
              <a:t>litri</a:t>
            </a:r>
            <a:r>
              <a:rPr lang="sr-Cyrl-BA" sz="2000" dirty="0" smtClean="0"/>
              <a:t> </a:t>
            </a:r>
            <a:r>
              <a:rPr lang="en-US" sz="2000" dirty="0" err="1" smtClean="0"/>
              <a:t>mlijeka</a:t>
            </a:r>
            <a:r>
              <a:rPr lang="sr-Cyrl-BA" sz="2000" dirty="0" smtClean="0"/>
              <a:t> </a:t>
            </a:r>
            <a:r>
              <a:rPr lang="en-US" sz="2000" dirty="0" err="1" smtClean="0"/>
              <a:t>na</a:t>
            </a:r>
            <a:r>
              <a:rPr lang="sr-Cyrl-BA" sz="2000" dirty="0" smtClean="0"/>
              <a:t> </a:t>
            </a:r>
            <a:r>
              <a:rPr lang="en-US" sz="2000" dirty="0" err="1" smtClean="0"/>
              <a:t>jednoj</a:t>
            </a:r>
            <a:r>
              <a:rPr lang="sr-Cyrl-BA" sz="2000" dirty="0" smtClean="0"/>
              <a:t> </a:t>
            </a:r>
            <a:r>
              <a:rPr lang="en-US" sz="2000" dirty="0" err="1" smtClean="0"/>
              <a:t>farmi</a:t>
            </a:r>
            <a:r>
              <a:rPr lang="sr-Cyrl-BA" sz="2000" dirty="0" smtClean="0"/>
              <a:t> </a:t>
            </a:r>
            <a:r>
              <a:rPr lang="en-US" sz="2000" dirty="0" err="1" smtClean="0"/>
              <a:t>treba</a:t>
            </a:r>
            <a:r>
              <a:rPr lang="sr-Cyrl-BA" sz="2000" dirty="0" smtClean="0"/>
              <a:t> </a:t>
            </a:r>
            <a:r>
              <a:rPr lang="en-US" sz="2000" dirty="0" err="1" smtClean="0"/>
              <a:t>da</a:t>
            </a:r>
            <a:r>
              <a:rPr lang="sr-Cyrl-BA" sz="2000" dirty="0" smtClean="0"/>
              <a:t> </a:t>
            </a:r>
            <a:r>
              <a:rPr lang="en-US" sz="2000" dirty="0" err="1" smtClean="0"/>
              <a:t>iznosi</a:t>
            </a:r>
            <a:r>
              <a:rPr lang="sr-Cyrl-BA" sz="2000" dirty="0" smtClean="0"/>
              <a:t> </a:t>
            </a:r>
            <a:r>
              <a:rPr lang="en-US" sz="2000" dirty="0" err="1" smtClean="0"/>
              <a:t>najmanje</a:t>
            </a:r>
            <a:r>
              <a:rPr lang="sr-Cyrl-BA" sz="2000" dirty="0" smtClean="0"/>
              <a:t> 3.5%. </a:t>
            </a:r>
            <a:r>
              <a:rPr lang="en-US" sz="2000" dirty="0" err="1" smtClean="0"/>
              <a:t>Slučajno</a:t>
            </a:r>
            <a:r>
              <a:rPr lang="sr-Cyrl-BA" sz="2000" dirty="0" smtClean="0"/>
              <a:t> </a:t>
            </a:r>
            <a:r>
              <a:rPr lang="en-US" sz="2000" dirty="0" err="1" smtClean="0"/>
              <a:t>smo</a:t>
            </a:r>
            <a:r>
              <a:rPr lang="sr-Cyrl-BA" sz="2000" dirty="0" smtClean="0"/>
              <a:t> </a:t>
            </a:r>
            <a:r>
              <a:rPr lang="en-US" sz="2000" dirty="0" err="1" smtClean="0"/>
              <a:t>izabrali</a:t>
            </a:r>
            <a:r>
              <a:rPr lang="sr-Cyrl-BA" sz="2000" dirty="0" smtClean="0"/>
              <a:t> 250 </a:t>
            </a:r>
            <a:r>
              <a:rPr lang="en-US" sz="2000" dirty="0" err="1" smtClean="0"/>
              <a:t>litara</a:t>
            </a:r>
            <a:r>
              <a:rPr lang="sr-Cyrl-BA" sz="2000" dirty="0" smtClean="0"/>
              <a:t> </a:t>
            </a:r>
            <a:r>
              <a:rPr lang="en-US" sz="2000" dirty="0" err="1" smtClean="0"/>
              <a:t>mlijeka</a:t>
            </a:r>
            <a:r>
              <a:rPr lang="sr-Cyrl-BA" sz="2000" dirty="0" smtClean="0"/>
              <a:t> </a:t>
            </a:r>
            <a:r>
              <a:rPr lang="en-US" sz="2000" dirty="0" err="1" smtClean="0"/>
              <a:t>i</a:t>
            </a:r>
            <a:r>
              <a:rPr lang="sr-Cyrl-BA" sz="2000" dirty="0" smtClean="0"/>
              <a:t> </a:t>
            </a:r>
            <a:r>
              <a:rPr lang="en-US" sz="2000" dirty="0" err="1" smtClean="0"/>
              <a:t>utvrdili</a:t>
            </a:r>
            <a:r>
              <a:rPr lang="sr-Cyrl-BA" sz="2000" dirty="0" smtClean="0"/>
              <a:t> </a:t>
            </a:r>
            <a:r>
              <a:rPr lang="en-US" sz="2000" dirty="0" err="1" smtClean="0"/>
              <a:t>da</a:t>
            </a:r>
            <a:r>
              <a:rPr lang="sr-Cyrl-BA" sz="2000" dirty="0" smtClean="0"/>
              <a:t> </a:t>
            </a:r>
            <a:r>
              <a:rPr lang="en-US" sz="2000" dirty="0" err="1" smtClean="0"/>
              <a:t>procenat</a:t>
            </a:r>
            <a:r>
              <a:rPr lang="sr-Cyrl-BA" sz="2000" dirty="0" smtClean="0"/>
              <a:t> </a:t>
            </a:r>
            <a:r>
              <a:rPr lang="en-US" sz="2000" dirty="0" err="1" smtClean="0"/>
              <a:t>masnoće</a:t>
            </a:r>
            <a:r>
              <a:rPr lang="sr-Cyrl-BA" sz="2000" dirty="0" smtClean="0"/>
              <a:t> </a:t>
            </a:r>
            <a:r>
              <a:rPr lang="en-US" sz="2000" dirty="0" err="1" smtClean="0"/>
              <a:t>iznosi</a:t>
            </a:r>
            <a:r>
              <a:rPr lang="sr-Cyrl-BA" sz="2000" dirty="0" smtClean="0"/>
              <a:t> 3%. </a:t>
            </a:r>
            <a:r>
              <a:rPr lang="en-US" sz="2000" dirty="0" err="1" smtClean="0"/>
              <a:t>Ispitati</a:t>
            </a:r>
            <a:r>
              <a:rPr lang="sr-Cyrl-BA" sz="2000" dirty="0" smtClean="0"/>
              <a:t> </a:t>
            </a:r>
            <a:r>
              <a:rPr lang="en-US" sz="2000" dirty="0" err="1" smtClean="0"/>
              <a:t>uz</a:t>
            </a:r>
            <a:r>
              <a:rPr lang="sr-Cyrl-BA" sz="2000" dirty="0" smtClean="0"/>
              <a:t> </a:t>
            </a:r>
            <a:r>
              <a:rPr lang="en-US" sz="2000" dirty="0" err="1" smtClean="0"/>
              <a:t>koji</a:t>
            </a:r>
            <a:r>
              <a:rPr lang="sr-Cyrl-BA" sz="2000" dirty="0" smtClean="0"/>
              <a:t> </a:t>
            </a:r>
            <a:r>
              <a:rPr lang="en-US" sz="2000" dirty="0" err="1" smtClean="0"/>
              <a:t>najveći</a:t>
            </a:r>
            <a:r>
              <a:rPr lang="sr-Cyrl-BA" sz="2000" dirty="0" smtClean="0"/>
              <a:t> </a:t>
            </a:r>
            <a:r>
              <a:rPr lang="en-US" sz="2000" dirty="0" err="1" smtClean="0"/>
              <a:t>stepen</a:t>
            </a:r>
            <a:r>
              <a:rPr lang="sr-Cyrl-BA" sz="2000" dirty="0" smtClean="0"/>
              <a:t> </a:t>
            </a:r>
            <a:r>
              <a:rPr lang="en-US" sz="2000" dirty="0" err="1" smtClean="0"/>
              <a:t>rizika</a:t>
            </a:r>
            <a:r>
              <a:rPr lang="sr-Cyrl-BA" sz="2000" dirty="0" smtClean="0"/>
              <a:t> </a:t>
            </a:r>
            <a:r>
              <a:rPr lang="en-US" sz="2000" dirty="0" err="1" smtClean="0"/>
              <a:t>možemo</a:t>
            </a:r>
            <a:r>
              <a:rPr lang="sr-Cyrl-BA" sz="2000" dirty="0" smtClean="0"/>
              <a:t> </a:t>
            </a:r>
            <a:r>
              <a:rPr lang="en-US" sz="2000" dirty="0" err="1" smtClean="0"/>
              <a:t>prihvatiti</a:t>
            </a:r>
            <a:r>
              <a:rPr lang="sr-Cyrl-BA" sz="2000" dirty="0" smtClean="0"/>
              <a:t> </a:t>
            </a:r>
            <a:r>
              <a:rPr lang="en-US" sz="2000" dirty="0" err="1" smtClean="0"/>
              <a:t>ovu</a:t>
            </a:r>
            <a:r>
              <a:rPr lang="sr-Cyrl-BA" sz="2000" dirty="0" smtClean="0"/>
              <a:t> </a:t>
            </a:r>
            <a:r>
              <a:rPr lang="en-US" sz="2000" dirty="0" err="1" smtClean="0"/>
              <a:t>hipotezu</a:t>
            </a:r>
            <a:r>
              <a:rPr lang="sr-Cyrl-BA" sz="2000" dirty="0" smtClean="0"/>
              <a:t>.</a:t>
            </a:r>
            <a:endParaRPr lang="sr-Latn-BA" sz="2000" dirty="0" smtClean="0"/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sr-Latn-BA" sz="2000" dirty="0" smtClean="0"/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BA" sz="2400" b="1" dirty="0" smtClean="0"/>
              <a:t>Zadatak br. 3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BA" sz="2000" dirty="0" smtClean="0"/>
              <a:t>Marketing kompanija tvrdi da 8% njenih klijenata ekspresno odgovara na mail. Da bi provjerili ovu pretpostavku, poslali su 500 upita na različite mail-ove i ustanovili da je 25 klijenata odmah poslalo odgovor na upit. Ispitati ovu tvrdnju (nivo pouzdanosti 95%)!</a:t>
            </a:r>
            <a:endParaRPr lang="sr-Cyrl-BA" sz="2000" dirty="0"/>
          </a:p>
        </p:txBody>
      </p:sp>
      <p:sp>
        <p:nvSpPr>
          <p:cNvPr id="5" name="Google Shape;776;p38"/>
          <p:cNvSpPr/>
          <p:nvPr/>
        </p:nvSpPr>
        <p:spPr>
          <a:xfrm rot="19958419">
            <a:off x="6501652" y="4198516"/>
            <a:ext cx="941438" cy="66803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" name="Google Shape;777;p38"/>
          <p:cNvSpPr/>
          <p:nvPr/>
        </p:nvSpPr>
        <p:spPr>
          <a:xfrm rot="702694">
            <a:off x="7854480" y="2123754"/>
            <a:ext cx="934259" cy="904559"/>
          </a:xfrm>
          <a:custGeom>
            <a:avLst/>
            <a:gdLst/>
            <a:ahLst/>
            <a:cxnLst/>
            <a:rect l="l" t="t" r="r" b="b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4" y="225025"/>
            <a:ext cx="7176875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Testiranje hipoteza (2 uzorka)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743200" y="1276350"/>
            <a:ext cx="3657600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r-Latn-BA" sz="2400" dirty="0"/>
              <a:t>Testovi sa 2 uzorka</a:t>
            </a:r>
            <a:endParaRPr lang="en-US" sz="2400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402013" y="2353330"/>
            <a:ext cx="234315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r-Latn-BA" dirty="0"/>
              <a:t>Sredina populacije (nezavisni uzorci)</a:t>
            </a:r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28663" y="2328863"/>
            <a:ext cx="19050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r-Latn-BA" b="1" dirty="0"/>
              <a:t>Sredina populacija (zavisni uzorci)</a:t>
            </a:r>
            <a:endParaRPr lang="en-US" b="1" dirty="0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4572000" y="171926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1219200" y="2024063"/>
            <a:ext cx="6781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4572000" y="202406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475038" y="3317875"/>
            <a:ext cx="2120900" cy="7571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600" dirty="0" err="1"/>
              <a:t>Gr</a:t>
            </a:r>
            <a:r>
              <a:rPr lang="sr-Latn-BA" sz="1600" dirty="0"/>
              <a:t>u</a:t>
            </a:r>
            <a:r>
              <a:rPr lang="en-US" sz="1600" dirty="0"/>
              <a:t>p</a:t>
            </a:r>
            <a:r>
              <a:rPr lang="sr-Latn-BA" sz="1600" dirty="0"/>
              <a:t>a</a:t>
            </a:r>
            <a:r>
              <a:rPr lang="en-US" sz="1600" dirty="0"/>
              <a:t> 1 vs. </a:t>
            </a:r>
            <a:r>
              <a:rPr lang="en-US" sz="1600" dirty="0" err="1"/>
              <a:t>Grup</a:t>
            </a:r>
            <a:r>
              <a:rPr lang="sr-Latn-BA" sz="1600" dirty="0"/>
              <a:t>a</a:t>
            </a:r>
            <a:r>
              <a:rPr lang="en-US" sz="1600" dirty="0"/>
              <a:t> 2</a:t>
            </a:r>
            <a:r>
              <a:rPr lang="sr-Latn-BA" sz="1600" dirty="0"/>
              <a:t> (dvije nezavisne grupe)</a:t>
            </a:r>
            <a:endParaRPr lang="en-US" sz="1600" dirty="0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749300" y="3257550"/>
            <a:ext cx="1811338" cy="5355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defRPr/>
            </a:pPr>
            <a:r>
              <a:rPr lang="sr-Latn-BA" sz="1600" b="1" dirty="0"/>
              <a:t>Ista grupa prije i poslije tretmana</a:t>
            </a:r>
            <a:endParaRPr lang="en-US" sz="1600" b="1" dirty="0"/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6400800" y="2341563"/>
            <a:ext cx="1905000" cy="3077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r-Latn-BA" dirty="0"/>
              <a:t>Proporcija populacije</a:t>
            </a:r>
            <a:endParaRPr lang="en-US" dirty="0"/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6354763" y="3311021"/>
            <a:ext cx="2057400" cy="7571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defRPr/>
            </a:pPr>
            <a:r>
              <a:rPr lang="sr-Latn-BA" sz="1600" dirty="0"/>
              <a:t>U dvije različite grupe se posmatra udio neke pojave...</a:t>
            </a:r>
            <a:endParaRPr lang="en-US" sz="1600" dirty="0"/>
          </a:p>
        </p:txBody>
      </p:sp>
      <p:sp>
        <p:nvSpPr>
          <p:cNvPr id="16" name="Line 22"/>
          <p:cNvSpPr>
            <a:spLocks noChangeShapeType="1"/>
          </p:cNvSpPr>
          <p:nvPr/>
        </p:nvSpPr>
        <p:spPr bwMode="auto">
          <a:xfrm>
            <a:off x="8010525" y="202406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1219200" y="2024063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4" y="225025"/>
            <a:ext cx="7176875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Zadatak 1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57200" y="1200150"/>
            <a:ext cx="6934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dirty="0" err="1" smtClean="0"/>
              <a:t>Jedno</a:t>
            </a:r>
            <a:r>
              <a:rPr lang="en-US" dirty="0" smtClean="0"/>
              <a:t> </a:t>
            </a:r>
            <a:r>
              <a:rPr lang="en-US" dirty="0" err="1" smtClean="0"/>
              <a:t>preduze</a:t>
            </a:r>
            <a:r>
              <a:rPr lang="sr-Latn-BA" dirty="0" smtClean="0"/>
              <a:t>ć</a:t>
            </a:r>
            <a:r>
              <a:rPr lang="en-US" dirty="0" smtClean="0"/>
              <a:t>e </a:t>
            </a:r>
            <a:r>
              <a:rPr lang="sr-Latn-BA" dirty="0" smtClean="0"/>
              <a:t>ž</a:t>
            </a:r>
            <a:r>
              <a:rPr lang="en-US" dirty="0" err="1" smtClean="0"/>
              <a:t>eli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uporedi</a:t>
            </a:r>
            <a:r>
              <a:rPr lang="en-US" dirty="0" smtClean="0"/>
              <a:t> </a:t>
            </a:r>
            <a:r>
              <a:rPr lang="en-US" dirty="0" err="1" smtClean="0"/>
              <a:t>kvalitet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2 ma</a:t>
            </a:r>
            <a:r>
              <a:rPr lang="sr-Latn-BA" dirty="0" smtClean="0"/>
              <a:t>š</a:t>
            </a:r>
            <a:r>
              <a:rPr lang="en-US" dirty="0" err="1" smtClean="0"/>
              <a:t>ine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je </a:t>
            </a:r>
            <a:r>
              <a:rPr lang="en-US" dirty="0" err="1" smtClean="0"/>
              <a:t>nabavilo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proizvod</a:t>
            </a:r>
            <a:r>
              <a:rPr lang="sr-Latn-BA" dirty="0" smtClean="0"/>
              <a:t>nj</a:t>
            </a:r>
            <a:r>
              <a:rPr lang="en-US" dirty="0" smtClean="0"/>
              <a:t>u </a:t>
            </a:r>
            <a:r>
              <a:rPr lang="en-US" dirty="0" err="1" smtClean="0"/>
              <a:t>odre</a:t>
            </a:r>
            <a:r>
              <a:rPr lang="sr-Latn-BA" dirty="0" smtClean="0"/>
              <a:t>đ</a:t>
            </a:r>
            <a:r>
              <a:rPr lang="en-US" dirty="0" err="1" smtClean="0"/>
              <a:t>enog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. </a:t>
            </a:r>
            <a:r>
              <a:rPr lang="en-US" dirty="0" err="1" smtClean="0"/>
              <a:t>Slu</a:t>
            </a:r>
            <a:r>
              <a:rPr lang="sr-Latn-BA" dirty="0" smtClean="0"/>
              <a:t>č</a:t>
            </a:r>
            <a:r>
              <a:rPr lang="en-US" dirty="0" err="1" smtClean="0"/>
              <a:t>ajno</a:t>
            </a:r>
            <a:r>
              <a:rPr lang="en-US" dirty="0" smtClean="0"/>
              <a:t> </a:t>
            </a:r>
            <a:r>
              <a:rPr lang="en-US" dirty="0" err="1" smtClean="0"/>
              <a:t>odabranih</a:t>
            </a:r>
            <a:r>
              <a:rPr lang="en-US" dirty="0" smtClean="0"/>
              <a:t> </a:t>
            </a:r>
            <a:r>
              <a:rPr lang="en-US" b="1" dirty="0" smtClean="0"/>
              <a:t>120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b="1" dirty="0" smtClean="0"/>
              <a:t>ma</a:t>
            </a:r>
            <a:r>
              <a:rPr lang="sr-Latn-BA" b="1" dirty="0" smtClean="0"/>
              <a:t>š</a:t>
            </a:r>
            <a:r>
              <a:rPr lang="en-US" b="1" dirty="0" err="1" smtClean="0"/>
              <a:t>ine</a:t>
            </a:r>
            <a:r>
              <a:rPr lang="en-US" b="1" dirty="0" smtClean="0"/>
              <a:t> A </a:t>
            </a:r>
            <a:r>
              <a:rPr lang="en-US" dirty="0" err="1" smtClean="0"/>
              <a:t>imalo</a:t>
            </a:r>
            <a:r>
              <a:rPr lang="en-US" dirty="0" smtClean="0"/>
              <a:t> je </a:t>
            </a:r>
            <a:r>
              <a:rPr lang="en-US" dirty="0" err="1" smtClean="0"/>
              <a:t>prosje</a:t>
            </a:r>
            <a:r>
              <a:rPr lang="sr-Latn-BA" dirty="0" smtClean="0"/>
              <a:t>č</a:t>
            </a:r>
            <a:r>
              <a:rPr lang="en-US" dirty="0" smtClean="0"/>
              <a:t>no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 err="1" smtClean="0"/>
              <a:t>izrade</a:t>
            </a:r>
            <a:r>
              <a:rPr lang="en-US" dirty="0" smtClean="0"/>
              <a:t> </a:t>
            </a:r>
            <a:r>
              <a:rPr lang="en-US" b="1" dirty="0" smtClean="0"/>
              <a:t>75</a:t>
            </a:r>
            <a:r>
              <a:rPr lang="en-US" dirty="0" smtClean="0"/>
              <a:t> </a:t>
            </a:r>
            <a:r>
              <a:rPr lang="en-US" dirty="0" err="1" smtClean="0"/>
              <a:t>minuta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je </a:t>
            </a:r>
            <a:r>
              <a:rPr lang="en-US" b="1" dirty="0" smtClean="0"/>
              <a:t>150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b="1" dirty="0" smtClean="0"/>
              <a:t>ma</a:t>
            </a:r>
            <a:r>
              <a:rPr lang="sr-Latn-BA" b="1" dirty="0" smtClean="0"/>
              <a:t>š</a:t>
            </a:r>
            <a:r>
              <a:rPr lang="en-US" b="1" dirty="0" err="1" smtClean="0"/>
              <a:t>ine</a:t>
            </a:r>
            <a:r>
              <a:rPr lang="en-US" b="1" dirty="0" smtClean="0"/>
              <a:t> B </a:t>
            </a:r>
            <a:r>
              <a:rPr lang="en-US" dirty="0" err="1" smtClean="0"/>
              <a:t>imalo</a:t>
            </a:r>
            <a:r>
              <a:rPr lang="en-US" dirty="0" smtClean="0"/>
              <a:t> </a:t>
            </a:r>
            <a:r>
              <a:rPr lang="en-US" dirty="0" err="1" smtClean="0"/>
              <a:t>prosje</a:t>
            </a:r>
            <a:r>
              <a:rPr lang="sr-Latn-BA" dirty="0" smtClean="0"/>
              <a:t>č</a:t>
            </a:r>
            <a:r>
              <a:rPr lang="en-US" dirty="0" smtClean="0"/>
              <a:t>no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 err="1" smtClean="0"/>
              <a:t>izrade</a:t>
            </a:r>
            <a:r>
              <a:rPr lang="en-US" dirty="0" smtClean="0"/>
              <a:t> </a:t>
            </a:r>
            <a:r>
              <a:rPr lang="en-US" b="1" dirty="0" smtClean="0"/>
              <a:t>90</a:t>
            </a:r>
            <a:r>
              <a:rPr lang="en-US" dirty="0" smtClean="0"/>
              <a:t> </a:t>
            </a:r>
            <a:r>
              <a:rPr lang="en-US" dirty="0" err="1" smtClean="0"/>
              <a:t>minuta</a:t>
            </a:r>
            <a:r>
              <a:rPr lang="en-US" dirty="0" smtClean="0"/>
              <a:t>.</a:t>
            </a:r>
            <a:r>
              <a:rPr lang="sr-Latn-BA" dirty="0" smtClean="0"/>
              <a:t> </a:t>
            </a:r>
            <a:r>
              <a:rPr lang="en-US" dirty="0" err="1" smtClean="0"/>
              <a:t>Ispitati</a:t>
            </a:r>
            <a:r>
              <a:rPr lang="en-US" dirty="0" smtClean="0"/>
              <a:t> 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b="1" dirty="0" smtClean="0"/>
              <a:t>5% </a:t>
            </a:r>
            <a:r>
              <a:rPr lang="en-US" b="1" dirty="0" err="1" smtClean="0"/>
              <a:t>rizika</a:t>
            </a:r>
            <a:r>
              <a:rPr lang="en-US" b="1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je </a:t>
            </a:r>
            <a:r>
              <a:rPr lang="en-US" dirty="0" err="1" smtClean="0"/>
              <a:t>statisti</a:t>
            </a:r>
            <a:r>
              <a:rPr lang="sr-Latn-BA" dirty="0" smtClean="0"/>
              <a:t>č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zna</a:t>
            </a:r>
            <a:r>
              <a:rPr lang="sr-Latn-BA" dirty="0" smtClean="0"/>
              <a:t>č</a:t>
            </a:r>
            <a:r>
              <a:rPr lang="en-US" dirty="0" err="1" smtClean="0"/>
              <a:t>ajna</a:t>
            </a:r>
            <a:r>
              <a:rPr lang="en-US" dirty="0" smtClean="0"/>
              <a:t> </a:t>
            </a:r>
            <a:r>
              <a:rPr lang="en-US" dirty="0" err="1" smtClean="0"/>
              <a:t>razlika</a:t>
            </a:r>
            <a:r>
              <a:rPr lang="en-US" dirty="0" smtClean="0"/>
              <a:t> u </a:t>
            </a:r>
            <a:r>
              <a:rPr lang="en-US" dirty="0" err="1" smtClean="0"/>
              <a:t>kvalitetu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ma</a:t>
            </a:r>
            <a:r>
              <a:rPr lang="sr-Latn-BA" dirty="0" smtClean="0"/>
              <a:t>š</a:t>
            </a:r>
            <a:r>
              <a:rPr lang="en-US" dirty="0" err="1" smtClean="0"/>
              <a:t>ina</a:t>
            </a:r>
            <a:r>
              <a:rPr lang="en-US" dirty="0" smtClean="0"/>
              <a:t> A </a:t>
            </a:r>
            <a:r>
              <a:rPr lang="en-US" dirty="0" err="1" smtClean="0"/>
              <a:t>i</a:t>
            </a:r>
            <a:r>
              <a:rPr lang="en-US" dirty="0" smtClean="0"/>
              <a:t> B </a:t>
            </a:r>
            <a:r>
              <a:rPr lang="sr-Latn-BA" dirty="0" smtClean="0"/>
              <a:t>pod pretpostavkom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standardne</a:t>
            </a:r>
            <a:r>
              <a:rPr lang="en-US" dirty="0" smtClean="0"/>
              <a:t> </a:t>
            </a:r>
            <a:r>
              <a:rPr lang="en-US" dirty="0" err="1" smtClean="0"/>
              <a:t>devijacije</a:t>
            </a:r>
            <a:r>
              <a:rPr lang="en-US" dirty="0" smtClean="0"/>
              <a:t> ova 2 </a:t>
            </a:r>
            <a:r>
              <a:rPr lang="en-US" dirty="0" err="1" smtClean="0"/>
              <a:t>skupa</a:t>
            </a:r>
            <a:r>
              <a:rPr lang="en-US" dirty="0" smtClean="0"/>
              <a:t> </a:t>
            </a:r>
            <a:r>
              <a:rPr lang="en-US" dirty="0" err="1" smtClean="0"/>
              <a:t>jednake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iznos</a:t>
            </a:r>
            <a:r>
              <a:rPr lang="sr-Latn-BA" dirty="0" smtClean="0"/>
              <a:t>e</a:t>
            </a:r>
            <a:r>
              <a:rPr lang="en-US" dirty="0" smtClean="0"/>
              <a:t> </a:t>
            </a:r>
            <a:r>
              <a:rPr lang="en-US" b="1" dirty="0" smtClean="0"/>
              <a:t>25</a:t>
            </a:r>
            <a:r>
              <a:rPr lang="en-US" dirty="0" smtClean="0"/>
              <a:t> </a:t>
            </a:r>
            <a:r>
              <a:rPr lang="en-US" dirty="0" err="1" smtClean="0"/>
              <a:t>minuta</a:t>
            </a:r>
            <a:r>
              <a:rPr lang="sr-Latn-BA" dirty="0" smtClean="0"/>
              <a:t>.</a:t>
            </a:r>
          </a:p>
        </p:txBody>
      </p:sp>
      <p:graphicFrame>
        <p:nvGraphicFramePr>
          <p:cNvPr id="19" name="Object 4"/>
          <p:cNvGraphicFramePr>
            <a:graphicFrameLocks noChangeAspect="1"/>
          </p:cNvGraphicFramePr>
          <p:nvPr/>
        </p:nvGraphicFramePr>
        <p:xfrm>
          <a:off x="609600" y="2724150"/>
          <a:ext cx="1276557" cy="1698625"/>
        </p:xfrm>
        <a:graphic>
          <a:graphicData uri="http://schemas.openxmlformats.org/presentationml/2006/ole">
            <p:oleObj spid="_x0000_s100354" name="Equation" r:id="rId4" imgW="838200" imgH="1117600" progId="Equation.3">
              <p:embed/>
            </p:oleObj>
          </a:graphicData>
        </a:graphic>
      </p:graphicFrame>
      <p:graphicFrame>
        <p:nvGraphicFramePr>
          <p:cNvPr id="20" name="Object 6"/>
          <p:cNvGraphicFramePr>
            <a:graphicFrameLocks noChangeAspect="1"/>
          </p:cNvGraphicFramePr>
          <p:nvPr/>
        </p:nvGraphicFramePr>
        <p:xfrm>
          <a:off x="2438400" y="2647950"/>
          <a:ext cx="1295400" cy="770744"/>
        </p:xfrm>
        <a:graphic>
          <a:graphicData uri="http://schemas.openxmlformats.org/presentationml/2006/ole">
            <p:oleObj spid="_x0000_s100355" name="Equation" r:id="rId5" imgW="748975" imgH="444307" progId="Equation.3">
              <p:embed/>
            </p:oleObj>
          </a:graphicData>
        </a:graphic>
      </p:graphicFrame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2590800" y="3638550"/>
            <a:ext cx="3827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b="1" dirty="0">
                <a:latin typeface="+mn-lt"/>
                <a:ea typeface="Times New Roman" pitchFamily="18" charset="0"/>
              </a:rPr>
              <a:t>Po</a:t>
            </a:r>
            <a:r>
              <a:rPr lang="sr-Latn-BA" b="1" dirty="0">
                <a:latin typeface="+mn-lt"/>
                <a:ea typeface="Times New Roman" pitchFamily="18" charset="0"/>
              </a:rPr>
              <a:t>š</a:t>
            </a:r>
            <a:r>
              <a:rPr lang="en-US" b="1" dirty="0">
                <a:latin typeface="+mn-lt"/>
                <a:ea typeface="Times New Roman" pitchFamily="18" charset="0"/>
              </a:rPr>
              <a:t>to </a:t>
            </a:r>
            <a:r>
              <a:rPr lang="en-US" b="1" dirty="0" err="1">
                <a:latin typeface="+mn-lt"/>
                <a:ea typeface="Times New Roman" pitchFamily="18" charset="0"/>
              </a:rPr>
              <a:t>su</a:t>
            </a:r>
            <a:r>
              <a:rPr lang="en-US" b="1" dirty="0">
                <a:latin typeface="+mn-lt"/>
                <a:ea typeface="Times New Roman" pitchFamily="18" charset="0"/>
              </a:rPr>
              <a:t> </a:t>
            </a:r>
            <a:r>
              <a:rPr lang="en-US" b="1" dirty="0" err="1">
                <a:latin typeface="+mn-lt"/>
                <a:ea typeface="Times New Roman" pitchFamily="18" charset="0"/>
              </a:rPr>
              <a:t>varijanse</a:t>
            </a:r>
            <a:r>
              <a:rPr lang="en-US" b="1" dirty="0">
                <a:latin typeface="+mn-lt"/>
                <a:ea typeface="Times New Roman" pitchFamily="18" charset="0"/>
              </a:rPr>
              <a:t> </a:t>
            </a:r>
            <a:r>
              <a:rPr lang="en-US" b="1" dirty="0" err="1">
                <a:latin typeface="+mn-lt"/>
                <a:ea typeface="Times New Roman" pitchFamily="18" charset="0"/>
              </a:rPr>
              <a:t>poznate</a:t>
            </a:r>
            <a:r>
              <a:rPr lang="en-US" b="1" dirty="0">
                <a:latin typeface="+mn-lt"/>
                <a:ea typeface="Times New Roman" pitchFamily="18" charset="0"/>
              </a:rPr>
              <a:t> </a:t>
            </a:r>
            <a:r>
              <a:rPr lang="en-US" b="1" dirty="0" err="1">
                <a:latin typeface="+mn-lt"/>
                <a:ea typeface="Times New Roman" pitchFamily="18" charset="0"/>
              </a:rPr>
              <a:t>i</a:t>
            </a:r>
            <a:r>
              <a:rPr lang="en-US" b="1" dirty="0">
                <a:latin typeface="+mn-lt"/>
                <a:ea typeface="Times New Roman" pitchFamily="18" charset="0"/>
              </a:rPr>
              <a:t> </a:t>
            </a:r>
          </a:p>
        </p:txBody>
      </p:sp>
      <p:graphicFrame>
        <p:nvGraphicFramePr>
          <p:cNvPr id="22" name="Object 8"/>
          <p:cNvGraphicFramePr>
            <a:graphicFrameLocks noChangeAspect="1"/>
          </p:cNvGraphicFramePr>
          <p:nvPr/>
        </p:nvGraphicFramePr>
        <p:xfrm>
          <a:off x="5181600" y="3714750"/>
          <a:ext cx="1000018" cy="347663"/>
        </p:xfrm>
        <a:graphic>
          <a:graphicData uri="http://schemas.openxmlformats.org/presentationml/2006/ole">
            <p:oleObj spid="_x0000_s100356" name="Equation" r:id="rId6" imgW="660400" imgH="228600" progId="Equation.3">
              <p:embed/>
            </p:oleObj>
          </a:graphicData>
        </a:graphic>
      </p:graphicFrame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3200400" y="4019550"/>
            <a:ext cx="26148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rgbClr val="0070C0"/>
                </a:solidFill>
                <a:latin typeface="+mn-lt"/>
                <a:ea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+mn-lt"/>
                <a:ea typeface="Times New Roman" pitchFamily="18" charset="0"/>
              </a:rPr>
              <a:t>koristimo</a:t>
            </a:r>
            <a:r>
              <a:rPr lang="sr-Latn-BA" b="1" dirty="0">
                <a:solidFill>
                  <a:srgbClr val="0070C0"/>
                </a:solidFill>
                <a:latin typeface="+mn-lt"/>
                <a:ea typeface="Times New Roman" pitchFamily="18" charset="0"/>
              </a:rPr>
              <a:t> </a:t>
            </a:r>
            <a:r>
              <a:rPr lang="en-US" sz="1100" b="1" dirty="0">
                <a:solidFill>
                  <a:srgbClr val="0070C0"/>
                </a:solidFill>
                <a:latin typeface="+mn-lt"/>
                <a:ea typeface="Times New Roman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+mn-lt"/>
                <a:ea typeface="Times New Roman" pitchFamily="18" charset="0"/>
              </a:rPr>
              <a:t>statistiku</a:t>
            </a:r>
            <a:r>
              <a:rPr lang="en-US" b="1" dirty="0">
                <a:solidFill>
                  <a:srgbClr val="0070C0"/>
                </a:solidFill>
                <a:latin typeface="+mn-lt"/>
                <a:ea typeface="Times New Roman" pitchFamily="18" charset="0"/>
              </a:rPr>
              <a:t> Z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  <a:ea typeface="Times New Roman" pitchFamily="18" charset="0"/>
              </a:rPr>
              <a:t>testa</a:t>
            </a:r>
            <a:r>
              <a:rPr lang="sr-Latn-BA" b="1" dirty="0" smtClean="0">
                <a:solidFill>
                  <a:srgbClr val="0070C0"/>
                </a:solidFill>
                <a:latin typeface="+mn-lt"/>
                <a:ea typeface="Times New Roman" pitchFamily="18" charset="0"/>
              </a:rPr>
              <a:t>.</a:t>
            </a:r>
            <a:r>
              <a:rPr lang="en-US" sz="1100" b="1" dirty="0" smtClean="0">
                <a:solidFill>
                  <a:srgbClr val="0070C0"/>
                </a:solidFill>
                <a:latin typeface="+mn-lt"/>
                <a:ea typeface="Times New Roman" pitchFamily="18" charset="0"/>
              </a:rPr>
              <a:t> </a:t>
            </a:r>
            <a:endParaRPr lang="en-US" b="1" dirty="0">
              <a:solidFill>
                <a:srgbClr val="0070C0"/>
              </a:solidFill>
              <a:latin typeface="+mn-lt"/>
              <a:ea typeface="Times New Roman" pitchFamily="18" charset="0"/>
            </a:endParaRPr>
          </a:p>
        </p:txBody>
      </p:sp>
      <p:sp>
        <p:nvSpPr>
          <p:cNvPr id="24" name="Google Shape;802;p38"/>
          <p:cNvSpPr/>
          <p:nvPr/>
        </p:nvSpPr>
        <p:spPr>
          <a:xfrm>
            <a:off x="-152400" y="-171450"/>
            <a:ext cx="927726" cy="923813"/>
          </a:xfrm>
          <a:custGeom>
            <a:avLst/>
            <a:gdLst/>
            <a:ahLst/>
            <a:cxnLst/>
            <a:rect l="l" t="t" r="r" b="b"/>
            <a:pathLst>
              <a:path w="17301" h="17228" extrusionOk="0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25" name="Google Shape;803;p38"/>
          <p:cNvSpPr/>
          <p:nvPr/>
        </p:nvSpPr>
        <p:spPr>
          <a:xfrm>
            <a:off x="5638800" y="2647950"/>
            <a:ext cx="1102037" cy="891430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4" y="225025"/>
            <a:ext cx="7176875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Zadatak 1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57200" y="1200150"/>
            <a:ext cx="693420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dirty="0" err="1" smtClean="0"/>
              <a:t>Radi</a:t>
            </a:r>
            <a:r>
              <a:rPr lang="en-US" dirty="0" smtClean="0"/>
              <a:t> se o </a:t>
            </a:r>
            <a:r>
              <a:rPr lang="en-US" dirty="0" err="1" smtClean="0"/>
              <a:t>dvosmjernom</a:t>
            </a:r>
            <a:r>
              <a:rPr lang="en-US" dirty="0" smtClean="0"/>
              <a:t> </a:t>
            </a:r>
            <a:r>
              <a:rPr lang="en-US" dirty="0" err="1" smtClean="0"/>
              <a:t>testu</a:t>
            </a:r>
            <a:r>
              <a:rPr lang="en-US" dirty="0" smtClean="0"/>
              <a:t> pa </a:t>
            </a:r>
            <a:r>
              <a:rPr lang="en-US" dirty="0" err="1" smtClean="0"/>
              <a:t>imamo</a:t>
            </a:r>
            <a:r>
              <a:rPr lang="en-US" dirty="0" smtClean="0"/>
              <a:t>:</a:t>
            </a:r>
            <a:endParaRPr lang="sr-Latn-BA" dirty="0" smtClean="0"/>
          </a:p>
          <a:p>
            <a:pPr eaLnBrk="1" hangingPunct="1"/>
            <a:endParaRPr lang="sr-Latn-BA" sz="1100" dirty="0" smtClean="0"/>
          </a:p>
          <a:p>
            <a:pPr eaLnBrk="1" hangingPunct="1"/>
            <a:endParaRPr lang="sr-Latn-BA" sz="1100" dirty="0" smtClean="0"/>
          </a:p>
          <a:p>
            <a:pPr eaLnBrk="1" hangingPunct="1"/>
            <a:endParaRPr lang="sr-Latn-BA" sz="1100" dirty="0" smtClean="0"/>
          </a:p>
          <a:p>
            <a:pPr eaLnBrk="1" hangingPunct="1"/>
            <a:endParaRPr lang="sr-Latn-BA" sz="1100" dirty="0" smtClean="0"/>
          </a:p>
          <a:p>
            <a:pPr eaLnBrk="1" hangingPunct="1"/>
            <a:endParaRPr lang="sr-Latn-BA" sz="1100" dirty="0" smtClean="0"/>
          </a:p>
          <a:p>
            <a:pPr eaLnBrk="1" hangingPunct="1"/>
            <a:endParaRPr lang="sr-Latn-BA" sz="1100" dirty="0" smtClean="0"/>
          </a:p>
          <a:p>
            <a:pPr eaLnBrk="1" hangingPunct="1"/>
            <a:endParaRPr lang="sr-Latn-BA" sz="1100" dirty="0" smtClean="0"/>
          </a:p>
          <a:p>
            <a:pPr eaLnBrk="1" hangingPunct="1"/>
            <a:endParaRPr lang="sr-Latn-BA" sz="1100" dirty="0" smtClean="0"/>
          </a:p>
          <a:p>
            <a:pPr eaLnBrk="1" hangingPunct="1"/>
            <a:endParaRPr lang="sr-Latn-BA" sz="11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sr-Latn-BA" b="1" dirty="0" smtClean="0"/>
              <a:t>Pravilo odlučivanja: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BA" dirty="0" smtClean="0"/>
              <a:t>H</a:t>
            </a:r>
            <a:r>
              <a:rPr lang="sr-Latn-BA" baseline="-25000" dirty="0" smtClean="0"/>
              <a:t>0 </a:t>
            </a:r>
            <a:r>
              <a:rPr lang="en-US" dirty="0" smtClean="0"/>
              <a:t>ne</a:t>
            </a:r>
            <a:r>
              <a:rPr lang="sr-Latn-BA" dirty="0" smtClean="0"/>
              <a:t>ć</a:t>
            </a:r>
            <a:r>
              <a:rPr lang="en-US" dirty="0" err="1" smtClean="0"/>
              <a:t>emo</a:t>
            </a:r>
            <a:r>
              <a:rPr lang="en-US" dirty="0" smtClean="0"/>
              <a:t> </a:t>
            </a:r>
            <a:r>
              <a:rPr lang="en-US" dirty="0" err="1" smtClean="0"/>
              <a:t>odbaciti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je</a:t>
            </a:r>
            <a:r>
              <a:rPr lang="sr-Latn-BA" dirty="0" smtClean="0"/>
              <a:t>:                     H</a:t>
            </a:r>
            <a:r>
              <a:rPr lang="sr-Latn-BA" baseline="-25000" dirty="0" smtClean="0"/>
              <a:t>0 </a:t>
            </a:r>
            <a:r>
              <a:rPr lang="sr-Latn-BA" dirty="0" smtClean="0"/>
              <a:t>ć</a:t>
            </a:r>
            <a:r>
              <a:rPr lang="en-US" dirty="0" err="1" smtClean="0"/>
              <a:t>emo</a:t>
            </a:r>
            <a:r>
              <a:rPr lang="en-US" dirty="0" smtClean="0"/>
              <a:t> </a:t>
            </a:r>
            <a:r>
              <a:rPr lang="en-US" dirty="0" err="1" smtClean="0"/>
              <a:t>odbaciti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je</a:t>
            </a:r>
            <a:r>
              <a:rPr lang="sr-Latn-BA" dirty="0" smtClean="0"/>
              <a:t>:</a:t>
            </a:r>
          </a:p>
          <a:p>
            <a:pPr eaLnBrk="1" hangingPunct="1">
              <a:buFont typeface="Wingdings" pitchFamily="2" charset="2"/>
              <a:buNone/>
            </a:pPr>
            <a:endParaRPr lang="sr-Latn-BA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sr-Latn-BA" b="1" dirty="0" smtClean="0"/>
              <a:t>Realizovana vrijednost Statistike testa Z:</a:t>
            </a:r>
          </a:p>
          <a:p>
            <a:pPr eaLnBrk="1" hangingPunct="1">
              <a:buFont typeface="Wingdings" pitchFamily="2" charset="2"/>
              <a:buNone/>
            </a:pPr>
            <a:endParaRPr lang="sr-Latn-BA" b="1" dirty="0" smtClean="0"/>
          </a:p>
          <a:p>
            <a:pPr eaLnBrk="1" hangingPunct="1">
              <a:buFont typeface="Wingdings" pitchFamily="2" charset="2"/>
              <a:buNone/>
            </a:pPr>
            <a:endParaRPr lang="sr-Latn-BA" b="1" dirty="0" smtClean="0"/>
          </a:p>
          <a:p>
            <a:pPr eaLnBrk="1" hangingPunct="1">
              <a:buFont typeface="Wingdings" pitchFamily="2" charset="2"/>
              <a:buNone/>
            </a:pPr>
            <a:endParaRPr lang="sr-Latn-BA" b="1" dirty="0" smtClean="0"/>
          </a:p>
          <a:p>
            <a:pPr eaLnBrk="1" hangingPunct="1">
              <a:buFont typeface="Wingdings" pitchFamily="2" charset="2"/>
              <a:buNone/>
            </a:pPr>
            <a:endParaRPr lang="sr-Latn-BA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sr-Latn-BA" b="1" dirty="0" smtClean="0"/>
              <a:t>Zaključak...</a:t>
            </a:r>
            <a:endParaRPr lang="sr-Latn-BA" dirty="0" smtClean="0"/>
          </a:p>
        </p:txBody>
      </p:sp>
      <p:graphicFrame>
        <p:nvGraphicFramePr>
          <p:cNvPr id="101381" name="Object 4"/>
          <p:cNvGraphicFramePr>
            <a:graphicFrameLocks noChangeAspect="1"/>
          </p:cNvGraphicFramePr>
          <p:nvPr/>
        </p:nvGraphicFramePr>
        <p:xfrm>
          <a:off x="609599" y="1504950"/>
          <a:ext cx="2431471" cy="990600"/>
        </p:xfrm>
        <a:graphic>
          <a:graphicData uri="http://schemas.openxmlformats.org/presentationml/2006/ole">
            <p:oleObj spid="_x0000_s101381" name="Equation" r:id="rId4" imgW="1524000" imgH="622300" progId="Equation.3">
              <p:embed/>
            </p:oleObj>
          </a:graphicData>
        </a:graphic>
      </p:graphicFrame>
      <p:graphicFrame>
        <p:nvGraphicFramePr>
          <p:cNvPr id="101382" name="Object 6"/>
          <p:cNvGraphicFramePr>
            <a:graphicFrameLocks noChangeAspect="1"/>
          </p:cNvGraphicFramePr>
          <p:nvPr/>
        </p:nvGraphicFramePr>
        <p:xfrm>
          <a:off x="3048000" y="1201699"/>
          <a:ext cx="4595812" cy="1827251"/>
        </p:xfrm>
        <a:graphic>
          <a:graphicData uri="http://schemas.openxmlformats.org/presentationml/2006/ole">
            <p:oleObj spid="_x0000_s101382" name="Picture" r:id="rId5" imgW="5073396" imgH="1851660" progId="Word.Picture.8">
              <p:embed/>
            </p:oleObj>
          </a:graphicData>
        </a:graphic>
      </p:graphicFrame>
      <p:graphicFrame>
        <p:nvGraphicFramePr>
          <p:cNvPr id="101383" name="Object 16"/>
          <p:cNvGraphicFramePr>
            <a:graphicFrameLocks noChangeAspect="1"/>
          </p:cNvGraphicFramePr>
          <p:nvPr/>
        </p:nvGraphicFramePr>
        <p:xfrm>
          <a:off x="2667000" y="3105150"/>
          <a:ext cx="877887" cy="329208"/>
        </p:xfrm>
        <a:graphic>
          <a:graphicData uri="http://schemas.openxmlformats.org/presentationml/2006/ole">
            <p:oleObj spid="_x0000_s101383" name="Equation" r:id="rId6" imgW="609600" imgH="228600" progId="Equation.3">
              <p:embed/>
            </p:oleObj>
          </a:graphicData>
        </a:graphic>
      </p:graphicFrame>
      <p:graphicFrame>
        <p:nvGraphicFramePr>
          <p:cNvPr id="101384" name="Object 18"/>
          <p:cNvGraphicFramePr>
            <a:graphicFrameLocks noChangeAspect="1"/>
          </p:cNvGraphicFramePr>
          <p:nvPr/>
        </p:nvGraphicFramePr>
        <p:xfrm>
          <a:off x="5562600" y="3164086"/>
          <a:ext cx="858837" cy="322064"/>
        </p:xfrm>
        <a:graphic>
          <a:graphicData uri="http://schemas.openxmlformats.org/presentationml/2006/ole">
            <p:oleObj spid="_x0000_s101384" name="Equation" r:id="rId7" imgW="609600" imgH="228600" progId="Equation.3">
              <p:embed/>
            </p:oleObj>
          </a:graphicData>
        </a:graphic>
      </p:graphicFrame>
      <p:graphicFrame>
        <p:nvGraphicFramePr>
          <p:cNvPr id="101385" name="Object 20"/>
          <p:cNvGraphicFramePr>
            <a:graphicFrameLocks noChangeAspect="1"/>
          </p:cNvGraphicFramePr>
          <p:nvPr/>
        </p:nvGraphicFramePr>
        <p:xfrm>
          <a:off x="1524000" y="3865563"/>
          <a:ext cx="5217825" cy="1068387"/>
        </p:xfrm>
        <a:graphic>
          <a:graphicData uri="http://schemas.openxmlformats.org/presentationml/2006/ole">
            <p:oleObj spid="_x0000_s101385" name="Equation" r:id="rId8" imgW="3200400" imgH="6985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4" y="225025"/>
            <a:ext cx="7176875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Zadatak 2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57200" y="1200150"/>
            <a:ext cx="6934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dirty="0" err="1" smtClean="0"/>
              <a:t>Praćenjem</a:t>
            </a:r>
            <a:r>
              <a:rPr lang="en-US" dirty="0" smtClean="0"/>
              <a:t> </a:t>
            </a:r>
            <a:r>
              <a:rPr lang="en-US" dirty="0" err="1" smtClean="0"/>
              <a:t>gledanosti</a:t>
            </a:r>
            <a:r>
              <a:rPr lang="en-US" dirty="0" smtClean="0"/>
              <a:t> </a:t>
            </a:r>
            <a:r>
              <a:rPr lang="en-US" dirty="0" err="1" smtClean="0"/>
              <a:t>jedne</a:t>
            </a:r>
            <a:r>
              <a:rPr lang="en-US" dirty="0" smtClean="0"/>
              <a:t> TV </a:t>
            </a:r>
            <a:r>
              <a:rPr lang="en-US" dirty="0" err="1" smtClean="0"/>
              <a:t>emisije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području</a:t>
            </a:r>
            <a:r>
              <a:rPr lang="en-US" dirty="0" smtClean="0"/>
              <a:t> A </a:t>
            </a:r>
            <a:r>
              <a:rPr lang="en-US" dirty="0" err="1" smtClean="0"/>
              <a:t>slučajno</a:t>
            </a:r>
            <a:r>
              <a:rPr lang="en-US" dirty="0" smtClean="0"/>
              <a:t> je </a:t>
            </a:r>
            <a:r>
              <a:rPr lang="en-US" dirty="0" err="1" smtClean="0"/>
              <a:t>odabrano</a:t>
            </a:r>
            <a:r>
              <a:rPr lang="en-US" dirty="0" smtClean="0"/>
              <a:t> 1000 </a:t>
            </a:r>
            <a:r>
              <a:rPr lang="en-US" dirty="0" err="1" smtClean="0"/>
              <a:t>gledaoca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kojih</a:t>
            </a:r>
            <a:r>
              <a:rPr lang="en-US" dirty="0" smtClean="0"/>
              <a:t> 410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emisiju</a:t>
            </a:r>
            <a:r>
              <a:rPr lang="en-US" dirty="0" smtClean="0"/>
              <a:t> </a:t>
            </a:r>
            <a:r>
              <a:rPr lang="en-US" dirty="0" err="1" smtClean="0"/>
              <a:t>redovno</a:t>
            </a:r>
            <a:r>
              <a:rPr lang="en-US" dirty="0" smtClean="0"/>
              <a:t> </a:t>
            </a:r>
            <a:r>
              <a:rPr lang="en-US" dirty="0" err="1" smtClean="0"/>
              <a:t>prati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500 </a:t>
            </a:r>
            <a:r>
              <a:rPr lang="en-US" dirty="0" err="1" smtClean="0"/>
              <a:t>slučajno</a:t>
            </a:r>
            <a:r>
              <a:rPr lang="en-US" dirty="0" smtClean="0"/>
              <a:t> </a:t>
            </a:r>
            <a:r>
              <a:rPr lang="en-US" dirty="0" err="1" smtClean="0"/>
              <a:t>odabranih</a:t>
            </a:r>
            <a:r>
              <a:rPr lang="en-US" dirty="0" smtClean="0"/>
              <a:t> </a:t>
            </a:r>
            <a:r>
              <a:rPr lang="en-US" dirty="0" err="1" smtClean="0"/>
              <a:t>gledaoca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područja</a:t>
            </a:r>
            <a:r>
              <a:rPr lang="en-US" dirty="0" smtClean="0"/>
              <a:t> B 52%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redovni</a:t>
            </a:r>
            <a:r>
              <a:rPr lang="en-US" dirty="0" smtClean="0"/>
              <a:t> </a:t>
            </a:r>
            <a:r>
              <a:rPr lang="en-US" dirty="0" err="1" smtClean="0"/>
              <a:t>gledaoci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TV </a:t>
            </a:r>
            <a:r>
              <a:rPr lang="en-US" dirty="0" err="1" smtClean="0"/>
              <a:t>emisije</a:t>
            </a:r>
            <a:r>
              <a:rPr lang="en-US" dirty="0" smtClean="0"/>
              <a:t>.</a:t>
            </a:r>
            <a:endParaRPr lang="sr-Latn-BA" dirty="0" smtClean="0"/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en-US" b="1" dirty="0" smtClean="0"/>
          </a:p>
          <a:p>
            <a:pPr marL="342900" indent="-342900" eaLnBrk="1" hangingPunct="1">
              <a:defRPr/>
            </a:pPr>
            <a:r>
              <a:rPr lang="sr-Latn-BA" dirty="0" smtClean="0"/>
              <a:t>a) </a:t>
            </a:r>
            <a:r>
              <a:rPr lang="en-US" dirty="0" err="1" smtClean="0"/>
              <a:t>Utvrditi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5%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gledaoci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područja</a:t>
            </a:r>
            <a:r>
              <a:rPr lang="en-US" dirty="0" smtClean="0"/>
              <a:t> B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zainteresovani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ovu</a:t>
            </a:r>
            <a:r>
              <a:rPr lang="en-US" dirty="0" smtClean="0"/>
              <a:t> TV </a:t>
            </a:r>
            <a:r>
              <a:rPr lang="en-US" dirty="0" err="1" smtClean="0"/>
              <a:t>emisiju</a:t>
            </a:r>
            <a:r>
              <a:rPr lang="en-US" dirty="0" smtClean="0"/>
              <a:t>;</a:t>
            </a:r>
            <a:endParaRPr lang="sr-Latn-BA" dirty="0" smtClean="0"/>
          </a:p>
          <a:p>
            <a:pPr marL="342900" indent="-342900" eaLnBrk="1" hangingPunct="1">
              <a:defRPr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sr-Latn-BA" dirty="0" smtClean="0"/>
              <a:t>b) </a:t>
            </a:r>
            <a:r>
              <a:rPr lang="en-US" dirty="0" err="1" smtClean="0"/>
              <a:t>Odrediti</a:t>
            </a:r>
            <a:r>
              <a:rPr lang="en-US" dirty="0" smtClean="0"/>
              <a:t> </a:t>
            </a:r>
            <a:r>
              <a:rPr lang="en-US" dirty="0" err="1" smtClean="0"/>
              <a:t>najveći</a:t>
            </a:r>
            <a:r>
              <a:rPr lang="en-US" dirty="0" smtClean="0"/>
              <a:t> </a:t>
            </a:r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možemo</a:t>
            </a:r>
            <a:r>
              <a:rPr lang="en-US" dirty="0" smtClean="0"/>
              <a:t> </a:t>
            </a:r>
            <a:r>
              <a:rPr lang="en-US" dirty="0" err="1" smtClean="0"/>
              <a:t>prihvatiti</a:t>
            </a:r>
            <a:r>
              <a:rPr lang="en-US" dirty="0" smtClean="0"/>
              <a:t> </a:t>
            </a:r>
            <a:r>
              <a:rPr lang="en-US" dirty="0" err="1" smtClean="0"/>
              <a:t>pretpostavku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značajne</a:t>
            </a:r>
            <a:r>
              <a:rPr lang="en-US" dirty="0" smtClean="0"/>
              <a:t> </a:t>
            </a:r>
            <a:r>
              <a:rPr lang="en-US" dirty="0" err="1" smtClean="0"/>
              <a:t>razlike</a:t>
            </a:r>
            <a:r>
              <a:rPr lang="en-US" dirty="0" smtClean="0"/>
              <a:t> u </a:t>
            </a:r>
            <a:r>
              <a:rPr lang="en-US" dirty="0" err="1" smtClean="0"/>
              <a:t>zainteresovanosti</a:t>
            </a:r>
            <a:r>
              <a:rPr lang="en-US" dirty="0" smtClean="0"/>
              <a:t> </a:t>
            </a:r>
            <a:r>
              <a:rPr lang="en-US" dirty="0" err="1" smtClean="0"/>
              <a:t>gledaoca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područjima</a:t>
            </a:r>
            <a:r>
              <a:rPr lang="en-US" dirty="0" smtClean="0"/>
              <a:t> A </a:t>
            </a:r>
            <a:r>
              <a:rPr lang="en-US" dirty="0" err="1" smtClean="0"/>
              <a:t>i</a:t>
            </a:r>
            <a:r>
              <a:rPr lang="en-US" dirty="0" smtClean="0"/>
              <a:t> B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ovu</a:t>
            </a:r>
            <a:r>
              <a:rPr lang="en-US" dirty="0" smtClean="0"/>
              <a:t> TV </a:t>
            </a:r>
            <a:r>
              <a:rPr lang="en-US" dirty="0" err="1" smtClean="0"/>
              <a:t>emisiju</a:t>
            </a:r>
            <a:r>
              <a:rPr lang="en-US" dirty="0" smtClean="0"/>
              <a:t>.</a:t>
            </a:r>
          </a:p>
        </p:txBody>
      </p:sp>
      <p:sp>
        <p:nvSpPr>
          <p:cNvPr id="10" name="Google Shape;811;p38"/>
          <p:cNvSpPr/>
          <p:nvPr/>
        </p:nvSpPr>
        <p:spPr>
          <a:xfrm>
            <a:off x="914400" y="3486150"/>
            <a:ext cx="1604288" cy="1181261"/>
          </a:xfrm>
          <a:custGeom>
            <a:avLst/>
            <a:gdLst/>
            <a:ahLst/>
            <a:cxnLst/>
            <a:rect l="l" t="t" r="r" b="b"/>
            <a:pathLst>
              <a:path w="18177" h="13384" extrusionOk="0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8"/>
          <p:cNvSpPr txBox="1">
            <a:spLocks noGrp="1"/>
          </p:cNvSpPr>
          <p:nvPr>
            <p:ph type="ctrTitle" idx="4294967295"/>
          </p:nvPr>
        </p:nvSpPr>
        <p:spPr>
          <a:xfrm>
            <a:off x="685800" y="2286499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6000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sz="60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70" name="Google Shape;570;p18"/>
          <p:cNvSpPr/>
          <p:nvPr/>
        </p:nvSpPr>
        <p:spPr>
          <a:xfrm>
            <a:off x="4316768" y="518958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571" name="Google Shape;571;p18"/>
          <p:cNvSpPr/>
          <p:nvPr/>
        </p:nvSpPr>
        <p:spPr>
          <a:xfrm rot="2487273">
            <a:off x="4098884" y="2012731"/>
            <a:ext cx="241052" cy="234241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572" name="Google Shape;572;p18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/>
          </a:p>
        </p:txBody>
      </p:sp>
      <p:sp>
        <p:nvSpPr>
          <p:cNvPr id="9" name="Google Shape;734;p35"/>
          <p:cNvSpPr/>
          <p:nvPr/>
        </p:nvSpPr>
        <p:spPr>
          <a:xfrm>
            <a:off x="3048000" y="742950"/>
            <a:ext cx="1180108" cy="1089975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78D8"/>
              </a:solidFill>
            </a:endParaRPr>
          </a:p>
        </p:txBody>
      </p:sp>
      <p:sp>
        <p:nvSpPr>
          <p:cNvPr id="10" name="Google Shape;787;p38"/>
          <p:cNvSpPr/>
          <p:nvPr/>
        </p:nvSpPr>
        <p:spPr>
          <a:xfrm rot="1087811">
            <a:off x="4784143" y="953965"/>
            <a:ext cx="1032159" cy="1038413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747924" y="225025"/>
            <a:ext cx="793887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Hipoteza</a:t>
            </a:r>
            <a:endParaRPr kumimoji="0" lang="sr-Latn-BA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1200150"/>
            <a:ext cx="7086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b="1" dirty="0" smtClean="0"/>
              <a:t>Hipoteza</a:t>
            </a:r>
            <a:r>
              <a:rPr lang="vi-VN" sz="1600" dirty="0" smtClean="0"/>
              <a:t> je tvrdnja o parametru populacije: </a:t>
            </a:r>
            <a:endParaRPr lang="sr-Latn-BA" sz="1600" dirty="0" smtClean="0"/>
          </a:p>
          <a:p>
            <a:pPr>
              <a:lnSpc>
                <a:spcPct val="150000"/>
              </a:lnSpc>
            </a:pPr>
            <a:r>
              <a:rPr lang="vi-VN" sz="1600" b="1" dirty="0" smtClean="0"/>
              <a:t>Sredina </a:t>
            </a:r>
            <a:endParaRPr lang="sr-Latn-BA" sz="1600" b="1" dirty="0" smtClean="0"/>
          </a:p>
          <a:p>
            <a:pPr>
              <a:lnSpc>
                <a:spcPct val="150000"/>
              </a:lnSpc>
            </a:pPr>
            <a:endParaRPr lang="sr-Latn-BA" sz="1600" dirty="0" smtClean="0"/>
          </a:p>
          <a:p>
            <a:pPr>
              <a:lnSpc>
                <a:spcPct val="150000"/>
              </a:lnSpc>
            </a:pPr>
            <a:endParaRPr lang="sr-Latn-BA" sz="1600" dirty="0" smtClean="0"/>
          </a:p>
          <a:p>
            <a:pPr>
              <a:lnSpc>
                <a:spcPct val="150000"/>
              </a:lnSpc>
            </a:pPr>
            <a:r>
              <a:rPr lang="vi-VN" sz="1600" b="1" dirty="0" smtClean="0"/>
              <a:t>Proporcija </a:t>
            </a:r>
            <a:endParaRPr lang="sr-Latn-BA" sz="1600" b="1" dirty="0" smtClean="0"/>
          </a:p>
          <a:p>
            <a:pPr>
              <a:lnSpc>
                <a:spcPct val="150000"/>
              </a:lnSpc>
            </a:pPr>
            <a:endParaRPr lang="sr-Latn-BA" sz="1600" dirty="0" smtClean="0"/>
          </a:p>
          <a:p>
            <a:pPr>
              <a:lnSpc>
                <a:spcPct val="150000"/>
              </a:lnSpc>
            </a:pP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Tradicionalno, testiranje se koristi kada imamo neko prethodno saznanje o parametru skupa</a:t>
            </a:r>
            <a:r>
              <a:rPr lang="sr-Latn-BA" sz="1600" dirty="0" smtClean="0"/>
              <a:t>.</a:t>
            </a:r>
            <a:endParaRPr lang="en-US" sz="1600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14400" y="2114550"/>
            <a:ext cx="5638800" cy="3052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sr-Latn-CS" b="1" dirty="0"/>
              <a:t>Primjer</a:t>
            </a:r>
            <a:r>
              <a:rPr lang="en-US" b="1" dirty="0"/>
              <a:t>: </a:t>
            </a:r>
            <a:r>
              <a:rPr lang="sr-Latn-CS" b="1" dirty="0"/>
              <a:t>Prosječni mjesečni račun za telefon u RS je </a:t>
            </a:r>
            <a:r>
              <a:rPr lang="el-GR" b="1" dirty="0">
                <a:sym typeface="Symbol" pitchFamily="18" charset="2"/>
              </a:rPr>
              <a:t>μ</a:t>
            </a:r>
            <a:r>
              <a:rPr lang="en-US" b="1" dirty="0">
                <a:sym typeface="Symbol" pitchFamily="18" charset="2"/>
              </a:rPr>
              <a:t> =</a:t>
            </a:r>
            <a:r>
              <a:rPr lang="en-US" b="1" dirty="0"/>
              <a:t> </a:t>
            </a:r>
            <a:r>
              <a:rPr lang="sr-Latn-CS" b="1" dirty="0"/>
              <a:t>42 KM</a:t>
            </a:r>
            <a:endParaRPr lang="en-US" b="1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914400" y="3181350"/>
            <a:ext cx="6629400" cy="3052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sr-Latn-CS" b="1" dirty="0"/>
              <a:t>Primjer</a:t>
            </a:r>
            <a:r>
              <a:rPr lang="en-US" b="1" dirty="0"/>
              <a:t>:  </a:t>
            </a:r>
            <a:r>
              <a:rPr lang="sr-Latn-CS" b="1" dirty="0"/>
              <a:t>Udio odraslih u RS koji imaju bar jedan mobilni telefon je </a:t>
            </a:r>
            <a:r>
              <a:rPr lang="en-US" b="1" dirty="0"/>
              <a:t>p = </a:t>
            </a:r>
            <a:r>
              <a:rPr lang="sr-Latn-CS" b="1" dirty="0"/>
              <a:t>0</a:t>
            </a:r>
            <a:r>
              <a:rPr lang="en-US" b="1" dirty="0"/>
              <a:t>.68</a:t>
            </a:r>
          </a:p>
        </p:txBody>
      </p:sp>
      <p:sp>
        <p:nvSpPr>
          <p:cNvPr id="13" name="Google Shape;797;p38"/>
          <p:cNvSpPr/>
          <p:nvPr/>
        </p:nvSpPr>
        <p:spPr>
          <a:xfrm rot="1043719">
            <a:off x="6962018" y="1631980"/>
            <a:ext cx="457200" cy="765802"/>
          </a:xfrm>
          <a:custGeom>
            <a:avLst/>
            <a:gdLst/>
            <a:ahLst/>
            <a:cxnLst/>
            <a:rect l="l" t="t" r="r" b="b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4" name="Google Shape;810;p38"/>
          <p:cNvSpPr/>
          <p:nvPr/>
        </p:nvSpPr>
        <p:spPr>
          <a:xfrm rot="19740425">
            <a:off x="7670116" y="2544071"/>
            <a:ext cx="914400" cy="922701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5"/>
          <p:cNvSpPr txBox="1">
            <a:spLocks noGrp="1"/>
          </p:cNvSpPr>
          <p:nvPr>
            <p:ph type="ctrTitle"/>
          </p:nvPr>
        </p:nvSpPr>
        <p:spPr>
          <a:xfrm>
            <a:off x="533400" y="285750"/>
            <a:ext cx="5704465" cy="8337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Postupak testiranja</a:t>
            </a:r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1189494"/>
            <a:ext cx="5867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en-US" sz="1600" dirty="0" err="1" smtClean="0"/>
              <a:t>Formiraju</a:t>
            </a:r>
            <a:r>
              <a:rPr lang="en-US" sz="1600" dirty="0" smtClean="0"/>
              <a:t> se </a:t>
            </a:r>
            <a:r>
              <a:rPr lang="en-US" sz="1600" dirty="0" err="1" smtClean="0"/>
              <a:t>hipoteze</a:t>
            </a:r>
            <a:r>
              <a:rPr lang="en-US" sz="1600" dirty="0" smtClean="0"/>
              <a:t> (H</a:t>
            </a:r>
            <a:r>
              <a:rPr lang="en-US" sz="1050" dirty="0" smtClean="0"/>
              <a:t>0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H</a:t>
            </a:r>
            <a:r>
              <a:rPr lang="en-US" sz="1050" dirty="0" smtClean="0"/>
              <a:t>1</a:t>
            </a:r>
            <a:r>
              <a:rPr lang="en-US" sz="1600" dirty="0" smtClean="0"/>
              <a:t>) –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bazi</a:t>
            </a:r>
            <a:r>
              <a:rPr lang="en-US" sz="1600" dirty="0" smtClean="0"/>
              <a:t> </a:t>
            </a:r>
            <a:r>
              <a:rPr lang="en-US" sz="1600" dirty="0" err="1" smtClean="0"/>
              <a:t>ranije</a:t>
            </a:r>
            <a:r>
              <a:rPr lang="en-US" sz="1600" dirty="0" smtClean="0"/>
              <a:t> </a:t>
            </a:r>
            <a:r>
              <a:rPr lang="en-US" sz="1600" dirty="0" err="1" smtClean="0"/>
              <a:t>definisanog</a:t>
            </a:r>
            <a:r>
              <a:rPr lang="en-US" sz="1600" dirty="0" smtClean="0"/>
              <a:t> </a:t>
            </a:r>
            <a:r>
              <a:rPr lang="en-US" sz="1600" dirty="0" err="1" smtClean="0"/>
              <a:t>problema</a:t>
            </a:r>
            <a:r>
              <a:rPr lang="en-US" sz="1600" dirty="0" smtClean="0"/>
              <a:t>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en-US" sz="1600" dirty="0" err="1" smtClean="0"/>
              <a:t>Izbor</a:t>
            </a:r>
            <a:r>
              <a:rPr lang="en-US" sz="1600" dirty="0" smtClean="0"/>
              <a:t> </a:t>
            </a:r>
            <a:r>
              <a:rPr lang="en-US" sz="1600" dirty="0" err="1" smtClean="0"/>
              <a:t>testa</a:t>
            </a:r>
            <a:r>
              <a:rPr lang="en-US" sz="1600" dirty="0" smtClean="0"/>
              <a:t> (</a:t>
            </a:r>
            <a:r>
              <a:rPr lang="en-US" sz="1600" dirty="0" err="1" smtClean="0"/>
              <a:t>uz</a:t>
            </a:r>
            <a:r>
              <a:rPr lang="en-US" sz="1600" dirty="0" smtClean="0"/>
              <a:t> </a:t>
            </a:r>
            <a:r>
              <a:rPr lang="en-US" sz="1600" dirty="0" err="1" smtClean="0"/>
              <a:t>provjeru</a:t>
            </a:r>
            <a:r>
              <a:rPr lang="en-US" sz="1600" dirty="0" smtClean="0"/>
              <a:t> </a:t>
            </a:r>
            <a:r>
              <a:rPr lang="en-US" sz="1600" dirty="0" err="1" smtClean="0"/>
              <a:t>pretpostavki</a:t>
            </a:r>
            <a:r>
              <a:rPr lang="en-US" sz="1600" dirty="0" smtClean="0"/>
              <a:t>)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nivo</a:t>
            </a:r>
            <a:r>
              <a:rPr lang="en-US" sz="1600" dirty="0" smtClean="0"/>
              <a:t> </a:t>
            </a:r>
            <a:r>
              <a:rPr lang="en-US" sz="1600" dirty="0" err="1" smtClean="0"/>
              <a:t>značajnosti</a:t>
            </a:r>
            <a:r>
              <a:rPr lang="en-US" sz="1600" dirty="0" smtClean="0"/>
              <a:t>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en-US" sz="1600" dirty="0" err="1" smtClean="0"/>
              <a:t>Formuliše</a:t>
            </a:r>
            <a:r>
              <a:rPr lang="en-US" sz="1600" dirty="0" smtClean="0"/>
              <a:t> se </a:t>
            </a:r>
            <a:r>
              <a:rPr lang="en-US" sz="1600" dirty="0" err="1" smtClean="0"/>
              <a:t>pravilo</a:t>
            </a:r>
            <a:r>
              <a:rPr lang="en-US" sz="1600" dirty="0" smtClean="0"/>
              <a:t> </a:t>
            </a:r>
            <a:r>
              <a:rPr lang="en-US" sz="1600" dirty="0" err="1" smtClean="0"/>
              <a:t>odlučivanja</a:t>
            </a:r>
            <a:r>
              <a:rPr lang="en-US" sz="1600" dirty="0" smtClean="0"/>
              <a:t>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en-US" sz="1600" dirty="0" err="1" smtClean="0"/>
              <a:t>Realizovana</a:t>
            </a:r>
            <a:r>
              <a:rPr lang="en-US" sz="1600" dirty="0" smtClean="0"/>
              <a:t> </a:t>
            </a:r>
            <a:r>
              <a:rPr lang="en-US" sz="1600" dirty="0" err="1" smtClean="0"/>
              <a:t>vrijednost</a:t>
            </a:r>
            <a:r>
              <a:rPr lang="en-US" sz="1600" dirty="0" smtClean="0"/>
              <a:t> </a:t>
            </a:r>
            <a:r>
              <a:rPr lang="en-US" sz="1600" dirty="0" err="1" smtClean="0"/>
              <a:t>Statistike</a:t>
            </a:r>
            <a:r>
              <a:rPr lang="en-US" sz="1600" dirty="0" smtClean="0"/>
              <a:t> </a:t>
            </a:r>
            <a:r>
              <a:rPr lang="en-US" sz="1600" dirty="0" err="1" smtClean="0"/>
              <a:t>testa</a:t>
            </a:r>
            <a:r>
              <a:rPr lang="en-US" sz="1600" dirty="0" smtClean="0"/>
              <a:t> (</a:t>
            </a:r>
            <a:r>
              <a:rPr lang="en-US" sz="1600" dirty="0" err="1" smtClean="0"/>
              <a:t>kriterijum</a:t>
            </a:r>
            <a:r>
              <a:rPr lang="en-US" sz="1600" dirty="0" smtClean="0"/>
              <a:t> </a:t>
            </a:r>
            <a:r>
              <a:rPr lang="en-US" sz="1600" dirty="0" err="1" smtClean="0"/>
              <a:t>za</a:t>
            </a:r>
            <a:r>
              <a:rPr lang="en-US" sz="1600" dirty="0" smtClean="0"/>
              <a:t> </a:t>
            </a:r>
            <a:r>
              <a:rPr lang="en-US" sz="1600" dirty="0" err="1" smtClean="0"/>
              <a:t>odlučivanje</a:t>
            </a:r>
            <a:r>
              <a:rPr lang="en-US" sz="1600" dirty="0" smtClean="0"/>
              <a:t>...)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en-US" sz="1600" dirty="0" err="1" smtClean="0"/>
              <a:t>Zaključak</a:t>
            </a:r>
            <a:r>
              <a:rPr lang="en-US" sz="1600" dirty="0" smtClean="0"/>
              <a:t> o </a:t>
            </a:r>
            <a:r>
              <a:rPr lang="en-US" sz="1600" dirty="0" err="1" smtClean="0"/>
              <a:t>postavljenom</a:t>
            </a:r>
            <a:r>
              <a:rPr lang="en-US" sz="1600" dirty="0" smtClean="0"/>
              <a:t> </a:t>
            </a:r>
            <a:r>
              <a:rPr lang="en-US" sz="1600" dirty="0" err="1" smtClean="0"/>
              <a:t>problemu</a:t>
            </a:r>
            <a:endParaRPr lang="en-US" sz="1600" dirty="0"/>
          </a:p>
        </p:txBody>
      </p:sp>
      <p:pic>
        <p:nvPicPr>
          <p:cNvPr id="52226" name="Picture 2" descr="lab, school, science, tube i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1428750"/>
            <a:ext cx="990600" cy="990601"/>
          </a:xfrm>
          <a:prstGeom prst="rect">
            <a:avLst/>
          </a:prstGeom>
          <a:noFill/>
        </p:spPr>
      </p:pic>
      <p:pic>
        <p:nvPicPr>
          <p:cNvPr id="52228" name="Picture 4" descr="calculator, math, school, tool ic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839957">
            <a:off x="6642332" y="1898881"/>
            <a:ext cx="914400" cy="914401"/>
          </a:xfrm>
          <a:prstGeom prst="rect">
            <a:avLst/>
          </a:prstGeom>
          <a:noFill/>
        </p:spPr>
      </p:pic>
      <p:pic>
        <p:nvPicPr>
          <p:cNvPr id="52230" name="Picture 6" descr="book, note, paper, school ic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849683">
            <a:off x="7141015" y="2473766"/>
            <a:ext cx="1219200" cy="1219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8305800" y="485340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0" y="209550"/>
            <a:ext cx="9144000" cy="742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Nivo značajnosti</a:t>
            </a:r>
            <a:r>
              <a:rPr kumimoji="0" lang="sr-Latn-BA" sz="28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i oblast odbacivanja hipoteze</a:t>
            </a:r>
            <a:endParaRPr kumimoji="0" lang="sr-Latn-BA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457200" y="4095750"/>
            <a:ext cx="1100932" cy="6991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sz="1800" dirty="0"/>
              <a:t>H</a:t>
            </a:r>
            <a:r>
              <a:rPr lang="en-US" sz="1800" baseline="-25000" dirty="0"/>
              <a:t>0</a:t>
            </a:r>
            <a:r>
              <a:rPr lang="en-US" sz="1800" dirty="0"/>
              <a:t>: </a:t>
            </a:r>
            <a:r>
              <a:rPr lang="el-GR" sz="1800" dirty="0"/>
              <a:t>μ</a:t>
            </a:r>
            <a:r>
              <a:rPr lang="en-US" sz="1800" dirty="0"/>
              <a:t> ≥ 3   H</a:t>
            </a:r>
            <a:r>
              <a:rPr lang="en-US" sz="1800" baseline="-25000" dirty="0"/>
              <a:t>1</a:t>
            </a:r>
            <a:r>
              <a:rPr lang="en-US" sz="1800" dirty="0"/>
              <a:t>: </a:t>
            </a:r>
            <a:r>
              <a:rPr lang="el-GR" sz="1800" dirty="0"/>
              <a:t>μ</a:t>
            </a:r>
            <a:r>
              <a:rPr lang="en-US" sz="1800" dirty="0"/>
              <a:t> &lt; 3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457200" y="2876550"/>
            <a:ext cx="1117800" cy="6991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sz="1800" dirty="0"/>
              <a:t>H</a:t>
            </a:r>
            <a:r>
              <a:rPr lang="en-US" sz="1800" baseline="-25000" dirty="0"/>
              <a:t>0</a:t>
            </a:r>
            <a:r>
              <a:rPr lang="en-US" sz="1800" dirty="0"/>
              <a:t>: </a:t>
            </a:r>
            <a:r>
              <a:rPr lang="el-GR" sz="1800" dirty="0"/>
              <a:t>μ</a:t>
            </a:r>
            <a:r>
              <a:rPr lang="en-US" sz="1800" dirty="0"/>
              <a:t> ≤ 3  H</a:t>
            </a:r>
            <a:r>
              <a:rPr lang="en-US" sz="1800" baseline="-25000" dirty="0"/>
              <a:t>1</a:t>
            </a:r>
            <a:r>
              <a:rPr lang="en-US" sz="1800" dirty="0"/>
              <a:t>: </a:t>
            </a:r>
            <a:r>
              <a:rPr lang="el-GR" sz="1800" dirty="0"/>
              <a:t>μ</a:t>
            </a:r>
            <a:r>
              <a:rPr lang="en-US" sz="1800" dirty="0"/>
              <a:t> &gt; </a:t>
            </a:r>
            <a:r>
              <a:rPr lang="en-US" sz="1800" dirty="0" smtClean="0"/>
              <a:t>3</a:t>
            </a:r>
            <a:endParaRPr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934200" y="1581150"/>
            <a:ext cx="1992312" cy="52065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050" b="1" dirty="0"/>
              <a:t>     </a:t>
            </a:r>
            <a:r>
              <a:rPr lang="sr-Latn-CS" b="1" dirty="0"/>
              <a:t>predstavlja kritičnu vrijednost</a:t>
            </a:r>
            <a:endParaRPr lang="en-US" b="1" dirty="0"/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533400" y="1123950"/>
            <a:ext cx="1600200" cy="2769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sr-Latn-CS" sz="1200" dirty="0"/>
              <a:t>Nivo značajnosti =</a:t>
            </a:r>
            <a:endParaRPr lang="en-US" sz="1200" dirty="0"/>
          </a:p>
        </p:txBody>
      </p:sp>
      <p:sp>
        <p:nvSpPr>
          <p:cNvPr id="18" name="Rectangle 33"/>
          <p:cNvSpPr>
            <a:spLocks noChangeArrowheads="1"/>
          </p:cNvSpPr>
          <p:nvPr/>
        </p:nvSpPr>
        <p:spPr bwMode="auto">
          <a:xfrm>
            <a:off x="6781800" y="2724150"/>
            <a:ext cx="1314450" cy="52065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sr-Latn-CS" b="1" dirty="0"/>
              <a:t>Kritična oblast</a:t>
            </a:r>
            <a:endParaRPr lang="en-US" b="1" dirty="0"/>
          </a:p>
        </p:txBody>
      </p:sp>
      <p:sp>
        <p:nvSpPr>
          <p:cNvPr id="19" name="Rectangle 49"/>
          <p:cNvSpPr>
            <a:spLocks noChangeArrowheads="1"/>
          </p:cNvSpPr>
          <p:nvPr/>
        </p:nvSpPr>
        <p:spPr bwMode="auto">
          <a:xfrm>
            <a:off x="512763" y="1673225"/>
            <a:ext cx="1087437" cy="6991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sz="1800" dirty="0"/>
              <a:t>H</a:t>
            </a:r>
            <a:r>
              <a:rPr lang="en-US" sz="1800" baseline="-25000" dirty="0"/>
              <a:t>0</a:t>
            </a:r>
            <a:r>
              <a:rPr lang="en-US" sz="1800" dirty="0"/>
              <a:t>: </a:t>
            </a:r>
            <a:r>
              <a:rPr lang="el-GR" sz="1800" dirty="0"/>
              <a:t>μ</a:t>
            </a:r>
            <a:r>
              <a:rPr lang="en-US" sz="1800" dirty="0"/>
              <a:t> = 3    H</a:t>
            </a:r>
            <a:r>
              <a:rPr lang="en-US" sz="1800" baseline="-25000" dirty="0"/>
              <a:t>1</a:t>
            </a:r>
            <a:r>
              <a:rPr lang="en-US" sz="1800" dirty="0"/>
              <a:t>: </a:t>
            </a:r>
            <a:r>
              <a:rPr lang="el-GR" sz="1800" dirty="0"/>
              <a:t>μ</a:t>
            </a:r>
            <a:r>
              <a:rPr lang="en-US" sz="1800" dirty="0"/>
              <a:t> ≠ 3</a:t>
            </a: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1524000" y="4248150"/>
            <a:ext cx="1616075" cy="30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/>
              <a:t>Ljevostrani test</a:t>
            </a:r>
            <a:endParaRPr lang="en-US"/>
          </a:p>
        </p:txBody>
      </p:sp>
      <p:sp>
        <p:nvSpPr>
          <p:cNvPr id="21" name="Rectangle 31"/>
          <p:cNvSpPr>
            <a:spLocks noChangeArrowheads="1"/>
          </p:cNvSpPr>
          <p:nvPr/>
        </p:nvSpPr>
        <p:spPr bwMode="auto">
          <a:xfrm>
            <a:off x="1524000" y="3105150"/>
            <a:ext cx="1762125" cy="30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 dirty="0"/>
              <a:t>Desnostrani test</a:t>
            </a:r>
            <a:endParaRPr lang="en-US" dirty="0"/>
          </a:p>
        </p:txBody>
      </p:sp>
      <p:sp>
        <p:nvSpPr>
          <p:cNvPr id="22" name="Rectangle 32"/>
          <p:cNvSpPr>
            <a:spLocks noChangeArrowheads="1"/>
          </p:cNvSpPr>
          <p:nvPr/>
        </p:nvSpPr>
        <p:spPr bwMode="auto">
          <a:xfrm>
            <a:off x="1600200" y="1809750"/>
            <a:ext cx="1524000" cy="30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 dirty="0"/>
              <a:t>Dvostrani test</a:t>
            </a:r>
            <a:endParaRPr lang="en-US" dirty="0"/>
          </a:p>
        </p:txBody>
      </p:sp>
      <p:sp>
        <p:nvSpPr>
          <p:cNvPr id="23" name="Rectangle 20"/>
          <p:cNvSpPr>
            <a:spLocks noChangeArrowheads="1"/>
          </p:cNvSpPr>
          <p:nvPr/>
        </p:nvSpPr>
        <p:spPr bwMode="auto">
          <a:xfrm flipH="1">
            <a:off x="1752600" y="1031205"/>
            <a:ext cx="334962" cy="39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i="1" dirty="0">
                <a:latin typeface="Symbol" pitchFamily="18" charset="2"/>
              </a:rPr>
              <a:t>a</a:t>
            </a:r>
          </a:p>
        </p:txBody>
      </p:sp>
      <p:sp>
        <p:nvSpPr>
          <p:cNvPr id="24" name="Freeform 16"/>
          <p:cNvSpPr>
            <a:spLocks/>
          </p:cNvSpPr>
          <p:nvPr/>
        </p:nvSpPr>
        <p:spPr bwMode="auto">
          <a:xfrm>
            <a:off x="6934200" y="1581150"/>
            <a:ext cx="230188" cy="230188"/>
          </a:xfrm>
          <a:custGeom>
            <a:avLst/>
            <a:gdLst>
              <a:gd name="T0" fmla="*/ 2147483647 w 193"/>
              <a:gd name="T1" fmla="*/ 2147483647 h 193"/>
              <a:gd name="T2" fmla="*/ 2147483647 w 193"/>
              <a:gd name="T3" fmla="*/ 2147483647 h 193"/>
              <a:gd name="T4" fmla="*/ 2147483647 w 193"/>
              <a:gd name="T5" fmla="*/ 0 h 193"/>
              <a:gd name="T6" fmla="*/ 2147483647 w 193"/>
              <a:gd name="T7" fmla="*/ 2147483647 h 193"/>
              <a:gd name="T8" fmla="*/ 0 w 193"/>
              <a:gd name="T9" fmla="*/ 2147483647 h 193"/>
              <a:gd name="T10" fmla="*/ 2147483647 w 193"/>
              <a:gd name="T11" fmla="*/ 2147483647 h 193"/>
              <a:gd name="T12" fmla="*/ 2147483647 w 193"/>
              <a:gd name="T13" fmla="*/ 2147483647 h 193"/>
              <a:gd name="T14" fmla="*/ 2147483647 w 193"/>
              <a:gd name="T15" fmla="*/ 2147483647 h 193"/>
              <a:gd name="T16" fmla="*/ 2147483647 w 193"/>
              <a:gd name="T17" fmla="*/ 2147483647 h 1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3"/>
              <a:gd name="T28" fmla="*/ 0 h 193"/>
              <a:gd name="T29" fmla="*/ 193 w 193"/>
              <a:gd name="T30" fmla="*/ 193 h 19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3" h="193">
                <a:moveTo>
                  <a:pt x="192" y="96"/>
                </a:moveTo>
                <a:lnTo>
                  <a:pt x="113" y="79"/>
                </a:lnTo>
                <a:lnTo>
                  <a:pt x="96" y="0"/>
                </a:lnTo>
                <a:lnTo>
                  <a:pt x="79" y="79"/>
                </a:lnTo>
                <a:lnTo>
                  <a:pt x="0" y="96"/>
                </a:lnTo>
                <a:lnTo>
                  <a:pt x="79" y="113"/>
                </a:lnTo>
                <a:lnTo>
                  <a:pt x="96" y="192"/>
                </a:lnTo>
                <a:lnTo>
                  <a:pt x="113" y="113"/>
                </a:lnTo>
                <a:lnTo>
                  <a:pt x="192" y="96"/>
                </a:lnTo>
              </a:path>
            </a:pathLst>
          </a:custGeom>
          <a:solidFill>
            <a:srgbClr val="F8F800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" name="Line 18"/>
          <p:cNvSpPr>
            <a:spLocks noChangeShapeType="1"/>
          </p:cNvSpPr>
          <p:nvPr/>
        </p:nvSpPr>
        <p:spPr bwMode="auto">
          <a:xfrm>
            <a:off x="4648200" y="3867150"/>
            <a:ext cx="0" cy="990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>
            <a:off x="4648200" y="2495550"/>
            <a:ext cx="0" cy="990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" name="Line 42"/>
          <p:cNvSpPr>
            <a:spLocks noChangeShapeType="1"/>
          </p:cNvSpPr>
          <p:nvPr/>
        </p:nvSpPr>
        <p:spPr bwMode="auto">
          <a:xfrm>
            <a:off x="4643438" y="1123950"/>
            <a:ext cx="0" cy="990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8" name="Freeform 4"/>
          <p:cNvSpPr>
            <a:spLocks/>
          </p:cNvSpPr>
          <p:nvPr/>
        </p:nvSpPr>
        <p:spPr bwMode="auto">
          <a:xfrm>
            <a:off x="3124200" y="4400550"/>
            <a:ext cx="911225" cy="455612"/>
          </a:xfrm>
          <a:custGeom>
            <a:avLst/>
            <a:gdLst>
              <a:gd name="T0" fmla="*/ 0 w 574"/>
              <a:gd name="T1" fmla="*/ 2147483647 h 287"/>
              <a:gd name="T2" fmla="*/ 2147483647 w 574"/>
              <a:gd name="T3" fmla="*/ 2147483647 h 287"/>
              <a:gd name="T4" fmla="*/ 2147483647 w 574"/>
              <a:gd name="T5" fmla="*/ 2147483647 h 287"/>
              <a:gd name="T6" fmla="*/ 2147483647 w 574"/>
              <a:gd name="T7" fmla="*/ 2147483647 h 287"/>
              <a:gd name="T8" fmla="*/ 2147483647 w 574"/>
              <a:gd name="T9" fmla="*/ 2147483647 h 287"/>
              <a:gd name="T10" fmla="*/ 2147483647 w 574"/>
              <a:gd name="T11" fmla="*/ 0 h 287"/>
              <a:gd name="T12" fmla="*/ 2147483647 w 574"/>
              <a:gd name="T13" fmla="*/ 2147483647 h 287"/>
              <a:gd name="T14" fmla="*/ 0 w 574"/>
              <a:gd name="T15" fmla="*/ 2147483647 h 287"/>
              <a:gd name="T16" fmla="*/ 0 w 574"/>
              <a:gd name="T17" fmla="*/ 2147483647 h 2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4"/>
              <a:gd name="T28" fmla="*/ 0 h 287"/>
              <a:gd name="T29" fmla="*/ 574 w 574"/>
              <a:gd name="T30" fmla="*/ 287 h 2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4" h="287">
                <a:moveTo>
                  <a:pt x="0" y="282"/>
                </a:moveTo>
                <a:lnTo>
                  <a:pt x="48" y="240"/>
                </a:lnTo>
                <a:lnTo>
                  <a:pt x="246" y="207"/>
                </a:lnTo>
                <a:lnTo>
                  <a:pt x="345" y="174"/>
                </a:lnTo>
                <a:lnTo>
                  <a:pt x="456" y="105"/>
                </a:lnTo>
                <a:lnTo>
                  <a:pt x="574" y="0"/>
                </a:lnTo>
                <a:lnTo>
                  <a:pt x="574" y="287"/>
                </a:lnTo>
                <a:lnTo>
                  <a:pt x="0" y="287"/>
                </a:lnTo>
                <a:lnTo>
                  <a:pt x="0" y="282"/>
                </a:lnTo>
              </a:path>
            </a:pathLst>
          </a:custGeom>
          <a:solidFill>
            <a:srgbClr val="C3DBFF"/>
          </a:solidFill>
          <a:ln w="12700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9" name="Freeform 5"/>
          <p:cNvSpPr>
            <a:spLocks/>
          </p:cNvSpPr>
          <p:nvPr/>
        </p:nvSpPr>
        <p:spPr bwMode="auto">
          <a:xfrm>
            <a:off x="3200400" y="3867150"/>
            <a:ext cx="1447800" cy="914400"/>
          </a:xfrm>
          <a:custGeom>
            <a:avLst/>
            <a:gdLst>
              <a:gd name="T0" fmla="*/ 0 w 600"/>
              <a:gd name="T1" fmla="*/ 2147483647 h 576"/>
              <a:gd name="T2" fmla="*/ 2147483647 w 600"/>
              <a:gd name="T3" fmla="*/ 2147483647 h 576"/>
              <a:gd name="T4" fmla="*/ 2147483647 w 600"/>
              <a:gd name="T5" fmla="*/ 2147483647 h 576"/>
              <a:gd name="T6" fmla="*/ 2147483647 w 600"/>
              <a:gd name="T7" fmla="*/ 2147483647 h 576"/>
              <a:gd name="T8" fmla="*/ 2147483647 w 600"/>
              <a:gd name="T9" fmla="*/ 2147483647 h 576"/>
              <a:gd name="T10" fmla="*/ 2147483647 w 600"/>
              <a:gd name="T11" fmla="*/ 2147483647 h 576"/>
              <a:gd name="T12" fmla="*/ 2147483647 w 600"/>
              <a:gd name="T13" fmla="*/ 2147483647 h 576"/>
              <a:gd name="T14" fmla="*/ 2147483647 w 600"/>
              <a:gd name="T15" fmla="*/ 2147483647 h 576"/>
              <a:gd name="T16" fmla="*/ 2147483647 w 600"/>
              <a:gd name="T17" fmla="*/ 2147483647 h 576"/>
              <a:gd name="T18" fmla="*/ 2147483647 w 600"/>
              <a:gd name="T19" fmla="*/ 2147483647 h 576"/>
              <a:gd name="T20" fmla="*/ 2147483647 w 600"/>
              <a:gd name="T21" fmla="*/ 2147483647 h 576"/>
              <a:gd name="T22" fmla="*/ 2147483647 w 600"/>
              <a:gd name="T23" fmla="*/ 2147483647 h 576"/>
              <a:gd name="T24" fmla="*/ 2147483647 w 600"/>
              <a:gd name="T25" fmla="*/ 2147483647 h 576"/>
              <a:gd name="T26" fmla="*/ 2147483647 w 600"/>
              <a:gd name="T27" fmla="*/ 2147483647 h 576"/>
              <a:gd name="T28" fmla="*/ 2147483647 w 600"/>
              <a:gd name="T29" fmla="*/ 2147483647 h 576"/>
              <a:gd name="T30" fmla="*/ 2147483647 w 600"/>
              <a:gd name="T31" fmla="*/ 0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600"/>
              <a:gd name="T49" fmla="*/ 0 h 576"/>
              <a:gd name="T50" fmla="*/ 600 w 600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600" h="576">
                <a:moveTo>
                  <a:pt x="0" y="575"/>
                </a:moveTo>
                <a:lnTo>
                  <a:pt x="63" y="570"/>
                </a:lnTo>
                <a:lnTo>
                  <a:pt x="95" y="562"/>
                </a:lnTo>
                <a:lnTo>
                  <a:pt x="127" y="553"/>
                </a:lnTo>
                <a:lnTo>
                  <a:pt x="158" y="540"/>
                </a:lnTo>
                <a:lnTo>
                  <a:pt x="190" y="521"/>
                </a:lnTo>
                <a:lnTo>
                  <a:pt x="222" y="498"/>
                </a:lnTo>
                <a:lnTo>
                  <a:pt x="284" y="432"/>
                </a:lnTo>
                <a:lnTo>
                  <a:pt x="347" y="338"/>
                </a:lnTo>
                <a:lnTo>
                  <a:pt x="410" y="224"/>
                </a:lnTo>
                <a:lnTo>
                  <a:pt x="441" y="167"/>
                </a:lnTo>
                <a:lnTo>
                  <a:pt x="473" y="114"/>
                </a:lnTo>
                <a:lnTo>
                  <a:pt x="505" y="67"/>
                </a:lnTo>
                <a:lnTo>
                  <a:pt x="535" y="31"/>
                </a:lnTo>
                <a:lnTo>
                  <a:pt x="567" y="8"/>
                </a:lnTo>
                <a:lnTo>
                  <a:pt x="599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0" name="Freeform 6"/>
          <p:cNvSpPr>
            <a:spLocks/>
          </p:cNvSpPr>
          <p:nvPr/>
        </p:nvSpPr>
        <p:spPr bwMode="auto">
          <a:xfrm>
            <a:off x="4648200" y="3867150"/>
            <a:ext cx="1447800" cy="914400"/>
          </a:xfrm>
          <a:custGeom>
            <a:avLst/>
            <a:gdLst>
              <a:gd name="T0" fmla="*/ 2147483647 w 576"/>
              <a:gd name="T1" fmla="*/ 2147483647 h 576"/>
              <a:gd name="T2" fmla="*/ 2147483647 w 576"/>
              <a:gd name="T3" fmla="*/ 2147483647 h 576"/>
              <a:gd name="T4" fmla="*/ 2147483647 w 576"/>
              <a:gd name="T5" fmla="*/ 2147483647 h 576"/>
              <a:gd name="T6" fmla="*/ 2147483647 w 576"/>
              <a:gd name="T7" fmla="*/ 2147483647 h 576"/>
              <a:gd name="T8" fmla="*/ 2147483647 w 576"/>
              <a:gd name="T9" fmla="*/ 2147483647 h 576"/>
              <a:gd name="T10" fmla="*/ 2147483647 w 576"/>
              <a:gd name="T11" fmla="*/ 2147483647 h 576"/>
              <a:gd name="T12" fmla="*/ 2147483647 w 576"/>
              <a:gd name="T13" fmla="*/ 2147483647 h 576"/>
              <a:gd name="T14" fmla="*/ 2147483647 w 576"/>
              <a:gd name="T15" fmla="*/ 2147483647 h 576"/>
              <a:gd name="T16" fmla="*/ 2147483647 w 576"/>
              <a:gd name="T17" fmla="*/ 2147483647 h 576"/>
              <a:gd name="T18" fmla="*/ 2147483647 w 576"/>
              <a:gd name="T19" fmla="*/ 2147483647 h 576"/>
              <a:gd name="T20" fmla="*/ 2147483647 w 576"/>
              <a:gd name="T21" fmla="*/ 2147483647 h 576"/>
              <a:gd name="T22" fmla="*/ 2147483647 w 576"/>
              <a:gd name="T23" fmla="*/ 2147483647 h 576"/>
              <a:gd name="T24" fmla="*/ 2147483647 w 576"/>
              <a:gd name="T25" fmla="*/ 2147483647 h 576"/>
              <a:gd name="T26" fmla="*/ 2147483647 w 576"/>
              <a:gd name="T27" fmla="*/ 2147483647 h 576"/>
              <a:gd name="T28" fmla="*/ 2147483647 w 576"/>
              <a:gd name="T29" fmla="*/ 2147483647 h 576"/>
              <a:gd name="T30" fmla="*/ 0 w 576"/>
              <a:gd name="T31" fmla="*/ 0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76"/>
              <a:gd name="T49" fmla="*/ 0 h 576"/>
              <a:gd name="T50" fmla="*/ 576 w 576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76" h="576">
                <a:moveTo>
                  <a:pt x="575" y="575"/>
                </a:moveTo>
                <a:lnTo>
                  <a:pt x="515" y="570"/>
                </a:lnTo>
                <a:lnTo>
                  <a:pt x="484" y="562"/>
                </a:lnTo>
                <a:lnTo>
                  <a:pt x="455" y="553"/>
                </a:lnTo>
                <a:lnTo>
                  <a:pt x="424" y="540"/>
                </a:lnTo>
                <a:lnTo>
                  <a:pt x="393" y="521"/>
                </a:lnTo>
                <a:lnTo>
                  <a:pt x="364" y="498"/>
                </a:lnTo>
                <a:lnTo>
                  <a:pt x="303" y="432"/>
                </a:lnTo>
                <a:lnTo>
                  <a:pt x="242" y="338"/>
                </a:lnTo>
                <a:lnTo>
                  <a:pt x="182" y="224"/>
                </a:lnTo>
                <a:lnTo>
                  <a:pt x="151" y="167"/>
                </a:lnTo>
                <a:lnTo>
                  <a:pt x="120" y="114"/>
                </a:lnTo>
                <a:lnTo>
                  <a:pt x="91" y="67"/>
                </a:lnTo>
                <a:lnTo>
                  <a:pt x="60" y="31"/>
                </a:lnTo>
                <a:lnTo>
                  <a:pt x="30" y="8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1" name="Line 8"/>
          <p:cNvSpPr>
            <a:spLocks noChangeShapeType="1"/>
          </p:cNvSpPr>
          <p:nvPr/>
        </p:nvSpPr>
        <p:spPr bwMode="auto">
          <a:xfrm>
            <a:off x="3124200" y="4857750"/>
            <a:ext cx="3048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4495800" y="4781550"/>
            <a:ext cx="3048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/>
              <a:t>0</a:t>
            </a:r>
          </a:p>
        </p:txBody>
      </p:sp>
      <p:sp>
        <p:nvSpPr>
          <p:cNvPr id="33" name="Line 11"/>
          <p:cNvSpPr>
            <a:spLocks noChangeShapeType="1"/>
          </p:cNvSpPr>
          <p:nvPr/>
        </p:nvSpPr>
        <p:spPr bwMode="auto">
          <a:xfrm>
            <a:off x="3276600" y="4324350"/>
            <a:ext cx="4572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 flipH="1">
            <a:off x="2895600" y="3867150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i="1" dirty="0">
                <a:latin typeface="Symbol" pitchFamily="18" charset="2"/>
              </a:rPr>
              <a:t>a</a:t>
            </a:r>
          </a:p>
        </p:txBody>
      </p:sp>
      <p:sp>
        <p:nvSpPr>
          <p:cNvPr id="35" name="Rectangle 13"/>
          <p:cNvSpPr>
            <a:spLocks noChangeArrowheads="1"/>
          </p:cNvSpPr>
          <p:nvPr/>
        </p:nvSpPr>
        <p:spPr bwMode="auto">
          <a:xfrm>
            <a:off x="6019800" y="2571750"/>
            <a:ext cx="385763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i="1">
                <a:latin typeface="Symbol" pitchFamily="18" charset="2"/>
              </a:rPr>
              <a:t>a</a:t>
            </a:r>
          </a:p>
        </p:txBody>
      </p:sp>
      <p:sp>
        <p:nvSpPr>
          <p:cNvPr id="36" name="Freeform 14"/>
          <p:cNvSpPr>
            <a:spLocks/>
          </p:cNvSpPr>
          <p:nvPr/>
        </p:nvSpPr>
        <p:spPr bwMode="auto">
          <a:xfrm>
            <a:off x="4724400" y="5507038"/>
            <a:ext cx="306388" cy="306387"/>
          </a:xfrm>
          <a:custGeom>
            <a:avLst/>
            <a:gdLst>
              <a:gd name="T0" fmla="*/ 2147483647 w 193"/>
              <a:gd name="T1" fmla="*/ 2147483647 h 193"/>
              <a:gd name="T2" fmla="*/ 2147483647 w 193"/>
              <a:gd name="T3" fmla="*/ 2147483647 h 193"/>
              <a:gd name="T4" fmla="*/ 2147483647 w 193"/>
              <a:gd name="T5" fmla="*/ 0 h 193"/>
              <a:gd name="T6" fmla="*/ 2147483647 w 193"/>
              <a:gd name="T7" fmla="*/ 2147483647 h 193"/>
              <a:gd name="T8" fmla="*/ 0 w 193"/>
              <a:gd name="T9" fmla="*/ 2147483647 h 193"/>
              <a:gd name="T10" fmla="*/ 2147483647 w 193"/>
              <a:gd name="T11" fmla="*/ 2147483647 h 193"/>
              <a:gd name="T12" fmla="*/ 2147483647 w 193"/>
              <a:gd name="T13" fmla="*/ 2147483647 h 193"/>
              <a:gd name="T14" fmla="*/ 2147483647 w 193"/>
              <a:gd name="T15" fmla="*/ 2147483647 h 193"/>
              <a:gd name="T16" fmla="*/ 2147483647 w 193"/>
              <a:gd name="T17" fmla="*/ 2147483647 h 1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3"/>
              <a:gd name="T28" fmla="*/ 0 h 193"/>
              <a:gd name="T29" fmla="*/ 193 w 193"/>
              <a:gd name="T30" fmla="*/ 193 h 19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3" h="193">
                <a:moveTo>
                  <a:pt x="192" y="96"/>
                </a:moveTo>
                <a:lnTo>
                  <a:pt x="113" y="79"/>
                </a:lnTo>
                <a:lnTo>
                  <a:pt x="96" y="0"/>
                </a:lnTo>
                <a:lnTo>
                  <a:pt x="79" y="79"/>
                </a:lnTo>
                <a:lnTo>
                  <a:pt x="0" y="96"/>
                </a:lnTo>
                <a:lnTo>
                  <a:pt x="79" y="113"/>
                </a:lnTo>
                <a:lnTo>
                  <a:pt x="96" y="192"/>
                </a:lnTo>
                <a:lnTo>
                  <a:pt x="113" y="113"/>
                </a:lnTo>
                <a:lnTo>
                  <a:pt x="192" y="96"/>
                </a:lnTo>
              </a:path>
            </a:pathLst>
          </a:custGeom>
          <a:solidFill>
            <a:srgbClr val="F8F800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7" name="Freeform 21"/>
          <p:cNvSpPr>
            <a:spLocks/>
          </p:cNvSpPr>
          <p:nvPr/>
        </p:nvSpPr>
        <p:spPr bwMode="auto">
          <a:xfrm flipH="1">
            <a:off x="5257800" y="3028950"/>
            <a:ext cx="917575" cy="455612"/>
          </a:xfrm>
          <a:custGeom>
            <a:avLst/>
            <a:gdLst>
              <a:gd name="T0" fmla="*/ 0 w 574"/>
              <a:gd name="T1" fmla="*/ 2147483647 h 287"/>
              <a:gd name="T2" fmla="*/ 2147483647 w 574"/>
              <a:gd name="T3" fmla="*/ 2147483647 h 287"/>
              <a:gd name="T4" fmla="*/ 2147483647 w 574"/>
              <a:gd name="T5" fmla="*/ 2147483647 h 287"/>
              <a:gd name="T6" fmla="*/ 2147483647 w 574"/>
              <a:gd name="T7" fmla="*/ 2147483647 h 287"/>
              <a:gd name="T8" fmla="*/ 2147483647 w 574"/>
              <a:gd name="T9" fmla="*/ 2147483647 h 287"/>
              <a:gd name="T10" fmla="*/ 2147483647 w 574"/>
              <a:gd name="T11" fmla="*/ 0 h 287"/>
              <a:gd name="T12" fmla="*/ 2147483647 w 574"/>
              <a:gd name="T13" fmla="*/ 2147483647 h 287"/>
              <a:gd name="T14" fmla="*/ 0 w 574"/>
              <a:gd name="T15" fmla="*/ 2147483647 h 287"/>
              <a:gd name="T16" fmla="*/ 0 w 574"/>
              <a:gd name="T17" fmla="*/ 2147483647 h 2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4"/>
              <a:gd name="T28" fmla="*/ 0 h 287"/>
              <a:gd name="T29" fmla="*/ 574 w 574"/>
              <a:gd name="T30" fmla="*/ 287 h 2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4" h="287">
                <a:moveTo>
                  <a:pt x="0" y="282"/>
                </a:moveTo>
                <a:lnTo>
                  <a:pt x="48" y="240"/>
                </a:lnTo>
                <a:lnTo>
                  <a:pt x="246" y="207"/>
                </a:lnTo>
                <a:lnTo>
                  <a:pt x="345" y="174"/>
                </a:lnTo>
                <a:lnTo>
                  <a:pt x="456" y="105"/>
                </a:lnTo>
                <a:lnTo>
                  <a:pt x="574" y="0"/>
                </a:lnTo>
                <a:lnTo>
                  <a:pt x="574" y="287"/>
                </a:lnTo>
                <a:lnTo>
                  <a:pt x="0" y="287"/>
                </a:lnTo>
                <a:lnTo>
                  <a:pt x="0" y="282"/>
                </a:lnTo>
              </a:path>
            </a:pathLst>
          </a:custGeom>
          <a:solidFill>
            <a:srgbClr val="C3DBFF"/>
          </a:solidFill>
          <a:ln w="12700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8" name="Freeform 22"/>
          <p:cNvSpPr>
            <a:spLocks/>
          </p:cNvSpPr>
          <p:nvPr/>
        </p:nvSpPr>
        <p:spPr bwMode="auto">
          <a:xfrm>
            <a:off x="3200400" y="2495550"/>
            <a:ext cx="1447800" cy="914400"/>
          </a:xfrm>
          <a:custGeom>
            <a:avLst/>
            <a:gdLst>
              <a:gd name="T0" fmla="*/ 0 w 600"/>
              <a:gd name="T1" fmla="*/ 2147483647 h 576"/>
              <a:gd name="T2" fmla="*/ 2147483647 w 600"/>
              <a:gd name="T3" fmla="*/ 2147483647 h 576"/>
              <a:gd name="T4" fmla="*/ 2147483647 w 600"/>
              <a:gd name="T5" fmla="*/ 2147483647 h 576"/>
              <a:gd name="T6" fmla="*/ 2147483647 w 600"/>
              <a:gd name="T7" fmla="*/ 2147483647 h 576"/>
              <a:gd name="T8" fmla="*/ 2147483647 w 600"/>
              <a:gd name="T9" fmla="*/ 2147483647 h 576"/>
              <a:gd name="T10" fmla="*/ 2147483647 w 600"/>
              <a:gd name="T11" fmla="*/ 2147483647 h 576"/>
              <a:gd name="T12" fmla="*/ 2147483647 w 600"/>
              <a:gd name="T13" fmla="*/ 2147483647 h 576"/>
              <a:gd name="T14" fmla="*/ 2147483647 w 600"/>
              <a:gd name="T15" fmla="*/ 2147483647 h 576"/>
              <a:gd name="T16" fmla="*/ 2147483647 w 600"/>
              <a:gd name="T17" fmla="*/ 2147483647 h 576"/>
              <a:gd name="T18" fmla="*/ 2147483647 w 600"/>
              <a:gd name="T19" fmla="*/ 2147483647 h 576"/>
              <a:gd name="T20" fmla="*/ 2147483647 w 600"/>
              <a:gd name="T21" fmla="*/ 2147483647 h 576"/>
              <a:gd name="T22" fmla="*/ 2147483647 w 600"/>
              <a:gd name="T23" fmla="*/ 2147483647 h 576"/>
              <a:gd name="T24" fmla="*/ 2147483647 w 600"/>
              <a:gd name="T25" fmla="*/ 2147483647 h 576"/>
              <a:gd name="T26" fmla="*/ 2147483647 w 600"/>
              <a:gd name="T27" fmla="*/ 2147483647 h 576"/>
              <a:gd name="T28" fmla="*/ 2147483647 w 600"/>
              <a:gd name="T29" fmla="*/ 2147483647 h 576"/>
              <a:gd name="T30" fmla="*/ 2147483647 w 600"/>
              <a:gd name="T31" fmla="*/ 0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600"/>
              <a:gd name="T49" fmla="*/ 0 h 576"/>
              <a:gd name="T50" fmla="*/ 600 w 600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600" h="576">
                <a:moveTo>
                  <a:pt x="0" y="575"/>
                </a:moveTo>
                <a:lnTo>
                  <a:pt x="63" y="570"/>
                </a:lnTo>
                <a:lnTo>
                  <a:pt x="95" y="562"/>
                </a:lnTo>
                <a:lnTo>
                  <a:pt x="127" y="553"/>
                </a:lnTo>
                <a:lnTo>
                  <a:pt x="158" y="540"/>
                </a:lnTo>
                <a:lnTo>
                  <a:pt x="190" y="521"/>
                </a:lnTo>
                <a:lnTo>
                  <a:pt x="222" y="498"/>
                </a:lnTo>
                <a:lnTo>
                  <a:pt x="284" y="432"/>
                </a:lnTo>
                <a:lnTo>
                  <a:pt x="347" y="338"/>
                </a:lnTo>
                <a:lnTo>
                  <a:pt x="410" y="224"/>
                </a:lnTo>
                <a:lnTo>
                  <a:pt x="441" y="167"/>
                </a:lnTo>
                <a:lnTo>
                  <a:pt x="473" y="114"/>
                </a:lnTo>
                <a:lnTo>
                  <a:pt x="505" y="67"/>
                </a:lnTo>
                <a:lnTo>
                  <a:pt x="535" y="31"/>
                </a:lnTo>
                <a:lnTo>
                  <a:pt x="567" y="8"/>
                </a:lnTo>
                <a:lnTo>
                  <a:pt x="599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Freeform 23"/>
          <p:cNvSpPr>
            <a:spLocks/>
          </p:cNvSpPr>
          <p:nvPr/>
        </p:nvSpPr>
        <p:spPr bwMode="auto">
          <a:xfrm>
            <a:off x="4648200" y="2495550"/>
            <a:ext cx="1447800" cy="914400"/>
          </a:xfrm>
          <a:custGeom>
            <a:avLst/>
            <a:gdLst>
              <a:gd name="T0" fmla="*/ 2147483647 w 576"/>
              <a:gd name="T1" fmla="*/ 2147483647 h 576"/>
              <a:gd name="T2" fmla="*/ 2147483647 w 576"/>
              <a:gd name="T3" fmla="*/ 2147483647 h 576"/>
              <a:gd name="T4" fmla="*/ 2147483647 w 576"/>
              <a:gd name="T5" fmla="*/ 2147483647 h 576"/>
              <a:gd name="T6" fmla="*/ 2147483647 w 576"/>
              <a:gd name="T7" fmla="*/ 2147483647 h 576"/>
              <a:gd name="T8" fmla="*/ 2147483647 w 576"/>
              <a:gd name="T9" fmla="*/ 2147483647 h 576"/>
              <a:gd name="T10" fmla="*/ 2147483647 w 576"/>
              <a:gd name="T11" fmla="*/ 2147483647 h 576"/>
              <a:gd name="T12" fmla="*/ 2147483647 w 576"/>
              <a:gd name="T13" fmla="*/ 2147483647 h 576"/>
              <a:gd name="T14" fmla="*/ 2147483647 w 576"/>
              <a:gd name="T15" fmla="*/ 2147483647 h 576"/>
              <a:gd name="T16" fmla="*/ 2147483647 w 576"/>
              <a:gd name="T17" fmla="*/ 2147483647 h 576"/>
              <a:gd name="T18" fmla="*/ 2147483647 w 576"/>
              <a:gd name="T19" fmla="*/ 2147483647 h 576"/>
              <a:gd name="T20" fmla="*/ 2147483647 w 576"/>
              <a:gd name="T21" fmla="*/ 2147483647 h 576"/>
              <a:gd name="T22" fmla="*/ 2147483647 w 576"/>
              <a:gd name="T23" fmla="*/ 2147483647 h 576"/>
              <a:gd name="T24" fmla="*/ 2147483647 w 576"/>
              <a:gd name="T25" fmla="*/ 2147483647 h 576"/>
              <a:gd name="T26" fmla="*/ 2147483647 w 576"/>
              <a:gd name="T27" fmla="*/ 2147483647 h 576"/>
              <a:gd name="T28" fmla="*/ 2147483647 w 576"/>
              <a:gd name="T29" fmla="*/ 2147483647 h 576"/>
              <a:gd name="T30" fmla="*/ 0 w 576"/>
              <a:gd name="T31" fmla="*/ 0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76"/>
              <a:gd name="T49" fmla="*/ 0 h 576"/>
              <a:gd name="T50" fmla="*/ 576 w 576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76" h="576">
                <a:moveTo>
                  <a:pt x="575" y="575"/>
                </a:moveTo>
                <a:lnTo>
                  <a:pt x="515" y="570"/>
                </a:lnTo>
                <a:lnTo>
                  <a:pt x="484" y="562"/>
                </a:lnTo>
                <a:lnTo>
                  <a:pt x="455" y="553"/>
                </a:lnTo>
                <a:lnTo>
                  <a:pt x="424" y="540"/>
                </a:lnTo>
                <a:lnTo>
                  <a:pt x="393" y="521"/>
                </a:lnTo>
                <a:lnTo>
                  <a:pt x="364" y="498"/>
                </a:lnTo>
                <a:lnTo>
                  <a:pt x="303" y="432"/>
                </a:lnTo>
                <a:lnTo>
                  <a:pt x="242" y="338"/>
                </a:lnTo>
                <a:lnTo>
                  <a:pt x="182" y="224"/>
                </a:lnTo>
                <a:lnTo>
                  <a:pt x="151" y="167"/>
                </a:lnTo>
                <a:lnTo>
                  <a:pt x="120" y="114"/>
                </a:lnTo>
                <a:lnTo>
                  <a:pt x="91" y="67"/>
                </a:lnTo>
                <a:lnTo>
                  <a:pt x="60" y="31"/>
                </a:lnTo>
                <a:lnTo>
                  <a:pt x="30" y="8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24"/>
          <p:cNvSpPr>
            <a:spLocks noChangeShapeType="1"/>
          </p:cNvSpPr>
          <p:nvPr/>
        </p:nvSpPr>
        <p:spPr bwMode="auto">
          <a:xfrm>
            <a:off x="3124200" y="3486150"/>
            <a:ext cx="3048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Rectangle 25"/>
          <p:cNvSpPr>
            <a:spLocks noChangeArrowheads="1"/>
          </p:cNvSpPr>
          <p:nvPr/>
        </p:nvSpPr>
        <p:spPr bwMode="auto">
          <a:xfrm>
            <a:off x="4495800" y="3409950"/>
            <a:ext cx="3048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/>
              <a:t>0</a:t>
            </a:r>
          </a:p>
        </p:txBody>
      </p:sp>
      <p:sp>
        <p:nvSpPr>
          <p:cNvPr id="42" name="Freeform 26"/>
          <p:cNvSpPr>
            <a:spLocks/>
          </p:cNvSpPr>
          <p:nvPr/>
        </p:nvSpPr>
        <p:spPr bwMode="auto">
          <a:xfrm>
            <a:off x="5105400" y="3333750"/>
            <a:ext cx="306388" cy="306387"/>
          </a:xfrm>
          <a:custGeom>
            <a:avLst/>
            <a:gdLst>
              <a:gd name="T0" fmla="*/ 2147483647 w 193"/>
              <a:gd name="T1" fmla="*/ 2147483647 h 193"/>
              <a:gd name="T2" fmla="*/ 2147483647 w 193"/>
              <a:gd name="T3" fmla="*/ 2147483647 h 193"/>
              <a:gd name="T4" fmla="*/ 2147483647 w 193"/>
              <a:gd name="T5" fmla="*/ 0 h 193"/>
              <a:gd name="T6" fmla="*/ 2147483647 w 193"/>
              <a:gd name="T7" fmla="*/ 2147483647 h 193"/>
              <a:gd name="T8" fmla="*/ 0 w 193"/>
              <a:gd name="T9" fmla="*/ 2147483647 h 193"/>
              <a:gd name="T10" fmla="*/ 2147483647 w 193"/>
              <a:gd name="T11" fmla="*/ 2147483647 h 193"/>
              <a:gd name="T12" fmla="*/ 2147483647 w 193"/>
              <a:gd name="T13" fmla="*/ 2147483647 h 193"/>
              <a:gd name="T14" fmla="*/ 2147483647 w 193"/>
              <a:gd name="T15" fmla="*/ 2147483647 h 193"/>
              <a:gd name="T16" fmla="*/ 2147483647 w 193"/>
              <a:gd name="T17" fmla="*/ 2147483647 h 1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3"/>
              <a:gd name="T28" fmla="*/ 0 h 193"/>
              <a:gd name="T29" fmla="*/ 193 w 193"/>
              <a:gd name="T30" fmla="*/ 193 h 19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3" h="193">
                <a:moveTo>
                  <a:pt x="192" y="96"/>
                </a:moveTo>
                <a:lnTo>
                  <a:pt x="113" y="79"/>
                </a:lnTo>
                <a:lnTo>
                  <a:pt x="96" y="0"/>
                </a:lnTo>
                <a:lnTo>
                  <a:pt x="79" y="79"/>
                </a:lnTo>
                <a:lnTo>
                  <a:pt x="0" y="96"/>
                </a:lnTo>
                <a:lnTo>
                  <a:pt x="79" y="113"/>
                </a:lnTo>
                <a:lnTo>
                  <a:pt x="96" y="192"/>
                </a:lnTo>
                <a:lnTo>
                  <a:pt x="113" y="113"/>
                </a:lnTo>
                <a:lnTo>
                  <a:pt x="192" y="96"/>
                </a:lnTo>
              </a:path>
            </a:pathLst>
          </a:custGeom>
          <a:solidFill>
            <a:srgbClr val="F8F800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3" name="Line 28"/>
          <p:cNvSpPr>
            <a:spLocks noChangeShapeType="1"/>
          </p:cNvSpPr>
          <p:nvPr/>
        </p:nvSpPr>
        <p:spPr bwMode="auto">
          <a:xfrm flipH="1">
            <a:off x="5486400" y="2952750"/>
            <a:ext cx="6096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Freeform 34"/>
          <p:cNvSpPr>
            <a:spLocks/>
          </p:cNvSpPr>
          <p:nvPr/>
        </p:nvSpPr>
        <p:spPr bwMode="auto">
          <a:xfrm>
            <a:off x="5405438" y="1819275"/>
            <a:ext cx="762000" cy="304800"/>
          </a:xfrm>
          <a:custGeom>
            <a:avLst/>
            <a:gdLst>
              <a:gd name="T0" fmla="*/ 2147483647 w 480"/>
              <a:gd name="T1" fmla="*/ 2147483647 h 192"/>
              <a:gd name="T2" fmla="*/ 2147483647 w 480"/>
              <a:gd name="T3" fmla="*/ 2147483647 h 192"/>
              <a:gd name="T4" fmla="*/ 2147483647 w 480"/>
              <a:gd name="T5" fmla="*/ 2147483647 h 192"/>
              <a:gd name="T6" fmla="*/ 2147483647 w 480"/>
              <a:gd name="T7" fmla="*/ 2147483647 h 192"/>
              <a:gd name="T8" fmla="*/ 2147483647 w 480"/>
              <a:gd name="T9" fmla="*/ 2147483647 h 192"/>
              <a:gd name="T10" fmla="*/ 0 w 480"/>
              <a:gd name="T11" fmla="*/ 0 h 192"/>
              <a:gd name="T12" fmla="*/ 2147483647 w 480"/>
              <a:gd name="T13" fmla="*/ 2147483647 h 192"/>
              <a:gd name="T14" fmla="*/ 2147483647 w 480"/>
              <a:gd name="T15" fmla="*/ 2147483647 h 192"/>
              <a:gd name="T16" fmla="*/ 2147483647 w 480"/>
              <a:gd name="T17" fmla="*/ 2147483647 h 19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80"/>
              <a:gd name="T28" fmla="*/ 0 h 192"/>
              <a:gd name="T29" fmla="*/ 480 w 480"/>
              <a:gd name="T30" fmla="*/ 192 h 19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80" h="192">
                <a:moveTo>
                  <a:pt x="480" y="180"/>
                </a:moveTo>
                <a:lnTo>
                  <a:pt x="432" y="138"/>
                </a:lnTo>
                <a:lnTo>
                  <a:pt x="233" y="105"/>
                </a:lnTo>
                <a:lnTo>
                  <a:pt x="134" y="72"/>
                </a:lnTo>
                <a:lnTo>
                  <a:pt x="22" y="3"/>
                </a:lnTo>
                <a:lnTo>
                  <a:pt x="0" y="0"/>
                </a:lnTo>
                <a:lnTo>
                  <a:pt x="12" y="192"/>
                </a:lnTo>
                <a:lnTo>
                  <a:pt x="480" y="185"/>
                </a:lnTo>
                <a:lnTo>
                  <a:pt x="480" y="180"/>
                </a:lnTo>
              </a:path>
            </a:pathLst>
          </a:custGeom>
          <a:solidFill>
            <a:srgbClr val="C3DBFF"/>
          </a:solidFill>
          <a:ln w="12700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5" name="Rectangle 35"/>
          <p:cNvSpPr>
            <a:spLocks noChangeArrowheads="1"/>
          </p:cNvSpPr>
          <p:nvPr/>
        </p:nvSpPr>
        <p:spPr bwMode="auto">
          <a:xfrm>
            <a:off x="5938838" y="1276350"/>
            <a:ext cx="690562" cy="39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/>
              <a:t> /2</a:t>
            </a:r>
          </a:p>
        </p:txBody>
      </p:sp>
      <p:sp>
        <p:nvSpPr>
          <p:cNvPr id="46" name="Freeform 36"/>
          <p:cNvSpPr>
            <a:spLocks/>
          </p:cNvSpPr>
          <p:nvPr/>
        </p:nvSpPr>
        <p:spPr bwMode="auto">
          <a:xfrm>
            <a:off x="3119438" y="1809750"/>
            <a:ext cx="752475" cy="303212"/>
          </a:xfrm>
          <a:custGeom>
            <a:avLst/>
            <a:gdLst>
              <a:gd name="T0" fmla="*/ 0 w 474"/>
              <a:gd name="T1" fmla="*/ 2147483647 h 191"/>
              <a:gd name="T2" fmla="*/ 2147483647 w 474"/>
              <a:gd name="T3" fmla="*/ 2147483647 h 191"/>
              <a:gd name="T4" fmla="*/ 2147483647 w 474"/>
              <a:gd name="T5" fmla="*/ 2147483647 h 191"/>
              <a:gd name="T6" fmla="*/ 2147483647 w 474"/>
              <a:gd name="T7" fmla="*/ 2147483647 h 191"/>
              <a:gd name="T8" fmla="*/ 2147483647 w 474"/>
              <a:gd name="T9" fmla="*/ 2147483647 h 191"/>
              <a:gd name="T10" fmla="*/ 2147483647 w 474"/>
              <a:gd name="T11" fmla="*/ 0 h 191"/>
              <a:gd name="T12" fmla="*/ 2147483647 w 474"/>
              <a:gd name="T13" fmla="*/ 2147483647 h 191"/>
              <a:gd name="T14" fmla="*/ 0 w 474"/>
              <a:gd name="T15" fmla="*/ 2147483647 h 191"/>
              <a:gd name="T16" fmla="*/ 0 w 474"/>
              <a:gd name="T17" fmla="*/ 2147483647 h 19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4"/>
              <a:gd name="T28" fmla="*/ 0 h 191"/>
              <a:gd name="T29" fmla="*/ 474 w 474"/>
              <a:gd name="T30" fmla="*/ 191 h 19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4" h="191">
                <a:moveTo>
                  <a:pt x="0" y="186"/>
                </a:moveTo>
                <a:lnTo>
                  <a:pt x="48" y="144"/>
                </a:lnTo>
                <a:lnTo>
                  <a:pt x="246" y="111"/>
                </a:lnTo>
                <a:lnTo>
                  <a:pt x="345" y="78"/>
                </a:lnTo>
                <a:lnTo>
                  <a:pt x="456" y="9"/>
                </a:lnTo>
                <a:lnTo>
                  <a:pt x="474" y="0"/>
                </a:lnTo>
                <a:lnTo>
                  <a:pt x="468" y="186"/>
                </a:lnTo>
                <a:lnTo>
                  <a:pt x="0" y="191"/>
                </a:lnTo>
                <a:lnTo>
                  <a:pt x="0" y="186"/>
                </a:lnTo>
              </a:path>
            </a:pathLst>
          </a:custGeom>
          <a:solidFill>
            <a:srgbClr val="C3DBFF"/>
          </a:solidFill>
          <a:ln w="12700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7" name="Freeform 37"/>
          <p:cNvSpPr>
            <a:spLocks/>
          </p:cNvSpPr>
          <p:nvPr/>
        </p:nvSpPr>
        <p:spPr bwMode="auto">
          <a:xfrm>
            <a:off x="3195638" y="1123950"/>
            <a:ext cx="1447800" cy="914400"/>
          </a:xfrm>
          <a:custGeom>
            <a:avLst/>
            <a:gdLst>
              <a:gd name="T0" fmla="*/ 0 w 600"/>
              <a:gd name="T1" fmla="*/ 2147483647 h 576"/>
              <a:gd name="T2" fmla="*/ 2147483647 w 600"/>
              <a:gd name="T3" fmla="*/ 2147483647 h 576"/>
              <a:gd name="T4" fmla="*/ 2147483647 w 600"/>
              <a:gd name="T5" fmla="*/ 2147483647 h 576"/>
              <a:gd name="T6" fmla="*/ 2147483647 w 600"/>
              <a:gd name="T7" fmla="*/ 2147483647 h 576"/>
              <a:gd name="T8" fmla="*/ 2147483647 w 600"/>
              <a:gd name="T9" fmla="*/ 2147483647 h 576"/>
              <a:gd name="T10" fmla="*/ 2147483647 w 600"/>
              <a:gd name="T11" fmla="*/ 2147483647 h 576"/>
              <a:gd name="T12" fmla="*/ 2147483647 w 600"/>
              <a:gd name="T13" fmla="*/ 2147483647 h 576"/>
              <a:gd name="T14" fmla="*/ 2147483647 w 600"/>
              <a:gd name="T15" fmla="*/ 2147483647 h 576"/>
              <a:gd name="T16" fmla="*/ 2147483647 w 600"/>
              <a:gd name="T17" fmla="*/ 2147483647 h 576"/>
              <a:gd name="T18" fmla="*/ 2147483647 w 600"/>
              <a:gd name="T19" fmla="*/ 2147483647 h 576"/>
              <a:gd name="T20" fmla="*/ 2147483647 w 600"/>
              <a:gd name="T21" fmla="*/ 2147483647 h 576"/>
              <a:gd name="T22" fmla="*/ 2147483647 w 600"/>
              <a:gd name="T23" fmla="*/ 2147483647 h 576"/>
              <a:gd name="T24" fmla="*/ 2147483647 w 600"/>
              <a:gd name="T25" fmla="*/ 2147483647 h 576"/>
              <a:gd name="T26" fmla="*/ 2147483647 w 600"/>
              <a:gd name="T27" fmla="*/ 2147483647 h 576"/>
              <a:gd name="T28" fmla="*/ 2147483647 w 600"/>
              <a:gd name="T29" fmla="*/ 2147483647 h 576"/>
              <a:gd name="T30" fmla="*/ 2147483647 w 600"/>
              <a:gd name="T31" fmla="*/ 0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600"/>
              <a:gd name="T49" fmla="*/ 0 h 576"/>
              <a:gd name="T50" fmla="*/ 600 w 600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600" h="576">
                <a:moveTo>
                  <a:pt x="0" y="575"/>
                </a:moveTo>
                <a:lnTo>
                  <a:pt x="63" y="570"/>
                </a:lnTo>
                <a:lnTo>
                  <a:pt x="95" y="562"/>
                </a:lnTo>
                <a:lnTo>
                  <a:pt x="127" y="553"/>
                </a:lnTo>
                <a:lnTo>
                  <a:pt x="158" y="540"/>
                </a:lnTo>
                <a:lnTo>
                  <a:pt x="190" y="521"/>
                </a:lnTo>
                <a:lnTo>
                  <a:pt x="222" y="498"/>
                </a:lnTo>
                <a:lnTo>
                  <a:pt x="284" y="432"/>
                </a:lnTo>
                <a:lnTo>
                  <a:pt x="347" y="338"/>
                </a:lnTo>
                <a:lnTo>
                  <a:pt x="410" y="224"/>
                </a:lnTo>
                <a:lnTo>
                  <a:pt x="441" y="167"/>
                </a:lnTo>
                <a:lnTo>
                  <a:pt x="473" y="114"/>
                </a:lnTo>
                <a:lnTo>
                  <a:pt x="505" y="67"/>
                </a:lnTo>
                <a:lnTo>
                  <a:pt x="535" y="31"/>
                </a:lnTo>
                <a:lnTo>
                  <a:pt x="567" y="8"/>
                </a:lnTo>
                <a:lnTo>
                  <a:pt x="599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8" name="Freeform 38"/>
          <p:cNvSpPr>
            <a:spLocks/>
          </p:cNvSpPr>
          <p:nvPr/>
        </p:nvSpPr>
        <p:spPr bwMode="auto">
          <a:xfrm>
            <a:off x="4643438" y="1123950"/>
            <a:ext cx="1447800" cy="914400"/>
          </a:xfrm>
          <a:custGeom>
            <a:avLst/>
            <a:gdLst>
              <a:gd name="T0" fmla="*/ 2147483647 w 576"/>
              <a:gd name="T1" fmla="*/ 2147483647 h 576"/>
              <a:gd name="T2" fmla="*/ 2147483647 w 576"/>
              <a:gd name="T3" fmla="*/ 2147483647 h 576"/>
              <a:gd name="T4" fmla="*/ 2147483647 w 576"/>
              <a:gd name="T5" fmla="*/ 2147483647 h 576"/>
              <a:gd name="T6" fmla="*/ 2147483647 w 576"/>
              <a:gd name="T7" fmla="*/ 2147483647 h 576"/>
              <a:gd name="T8" fmla="*/ 2147483647 w 576"/>
              <a:gd name="T9" fmla="*/ 2147483647 h 576"/>
              <a:gd name="T10" fmla="*/ 2147483647 w 576"/>
              <a:gd name="T11" fmla="*/ 2147483647 h 576"/>
              <a:gd name="T12" fmla="*/ 2147483647 w 576"/>
              <a:gd name="T13" fmla="*/ 2147483647 h 576"/>
              <a:gd name="T14" fmla="*/ 2147483647 w 576"/>
              <a:gd name="T15" fmla="*/ 2147483647 h 576"/>
              <a:gd name="T16" fmla="*/ 2147483647 w 576"/>
              <a:gd name="T17" fmla="*/ 2147483647 h 576"/>
              <a:gd name="T18" fmla="*/ 2147483647 w 576"/>
              <a:gd name="T19" fmla="*/ 2147483647 h 576"/>
              <a:gd name="T20" fmla="*/ 2147483647 w 576"/>
              <a:gd name="T21" fmla="*/ 2147483647 h 576"/>
              <a:gd name="T22" fmla="*/ 2147483647 w 576"/>
              <a:gd name="T23" fmla="*/ 2147483647 h 576"/>
              <a:gd name="T24" fmla="*/ 2147483647 w 576"/>
              <a:gd name="T25" fmla="*/ 2147483647 h 576"/>
              <a:gd name="T26" fmla="*/ 2147483647 w 576"/>
              <a:gd name="T27" fmla="*/ 2147483647 h 576"/>
              <a:gd name="T28" fmla="*/ 2147483647 w 576"/>
              <a:gd name="T29" fmla="*/ 2147483647 h 576"/>
              <a:gd name="T30" fmla="*/ 0 w 576"/>
              <a:gd name="T31" fmla="*/ 0 h 57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76"/>
              <a:gd name="T49" fmla="*/ 0 h 576"/>
              <a:gd name="T50" fmla="*/ 576 w 576"/>
              <a:gd name="T51" fmla="*/ 576 h 57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76" h="576">
                <a:moveTo>
                  <a:pt x="575" y="575"/>
                </a:moveTo>
                <a:lnTo>
                  <a:pt x="515" y="570"/>
                </a:lnTo>
                <a:lnTo>
                  <a:pt x="484" y="562"/>
                </a:lnTo>
                <a:lnTo>
                  <a:pt x="455" y="553"/>
                </a:lnTo>
                <a:lnTo>
                  <a:pt x="424" y="540"/>
                </a:lnTo>
                <a:lnTo>
                  <a:pt x="393" y="521"/>
                </a:lnTo>
                <a:lnTo>
                  <a:pt x="364" y="498"/>
                </a:lnTo>
                <a:lnTo>
                  <a:pt x="303" y="432"/>
                </a:lnTo>
                <a:lnTo>
                  <a:pt x="242" y="338"/>
                </a:lnTo>
                <a:lnTo>
                  <a:pt x="182" y="224"/>
                </a:lnTo>
                <a:lnTo>
                  <a:pt x="151" y="167"/>
                </a:lnTo>
                <a:lnTo>
                  <a:pt x="120" y="114"/>
                </a:lnTo>
                <a:lnTo>
                  <a:pt x="91" y="67"/>
                </a:lnTo>
                <a:lnTo>
                  <a:pt x="60" y="31"/>
                </a:lnTo>
                <a:lnTo>
                  <a:pt x="30" y="8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39"/>
          <p:cNvSpPr>
            <a:spLocks noChangeShapeType="1"/>
          </p:cNvSpPr>
          <p:nvPr/>
        </p:nvSpPr>
        <p:spPr bwMode="auto">
          <a:xfrm>
            <a:off x="3119438" y="2114550"/>
            <a:ext cx="3048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Rectangle 40"/>
          <p:cNvSpPr>
            <a:spLocks noChangeArrowheads="1"/>
          </p:cNvSpPr>
          <p:nvPr/>
        </p:nvSpPr>
        <p:spPr bwMode="auto">
          <a:xfrm>
            <a:off x="4491038" y="2038350"/>
            <a:ext cx="3048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/>
              <a:t>0</a:t>
            </a:r>
          </a:p>
        </p:txBody>
      </p:sp>
      <p:sp>
        <p:nvSpPr>
          <p:cNvPr id="51" name="Freeform 41"/>
          <p:cNvSpPr>
            <a:spLocks/>
          </p:cNvSpPr>
          <p:nvPr/>
        </p:nvSpPr>
        <p:spPr bwMode="auto">
          <a:xfrm>
            <a:off x="3729038" y="1962150"/>
            <a:ext cx="306388" cy="306387"/>
          </a:xfrm>
          <a:custGeom>
            <a:avLst/>
            <a:gdLst>
              <a:gd name="T0" fmla="*/ 2147483647 w 193"/>
              <a:gd name="T1" fmla="*/ 2147483647 h 193"/>
              <a:gd name="T2" fmla="*/ 2147483647 w 193"/>
              <a:gd name="T3" fmla="*/ 2147483647 h 193"/>
              <a:gd name="T4" fmla="*/ 2147483647 w 193"/>
              <a:gd name="T5" fmla="*/ 0 h 193"/>
              <a:gd name="T6" fmla="*/ 2147483647 w 193"/>
              <a:gd name="T7" fmla="*/ 2147483647 h 193"/>
              <a:gd name="T8" fmla="*/ 0 w 193"/>
              <a:gd name="T9" fmla="*/ 2147483647 h 193"/>
              <a:gd name="T10" fmla="*/ 2147483647 w 193"/>
              <a:gd name="T11" fmla="*/ 2147483647 h 193"/>
              <a:gd name="T12" fmla="*/ 2147483647 w 193"/>
              <a:gd name="T13" fmla="*/ 2147483647 h 193"/>
              <a:gd name="T14" fmla="*/ 2147483647 w 193"/>
              <a:gd name="T15" fmla="*/ 2147483647 h 193"/>
              <a:gd name="T16" fmla="*/ 2147483647 w 193"/>
              <a:gd name="T17" fmla="*/ 2147483647 h 1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3"/>
              <a:gd name="T28" fmla="*/ 0 h 193"/>
              <a:gd name="T29" fmla="*/ 193 w 193"/>
              <a:gd name="T30" fmla="*/ 193 h 19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3" h="193">
                <a:moveTo>
                  <a:pt x="192" y="96"/>
                </a:moveTo>
                <a:lnTo>
                  <a:pt x="113" y="79"/>
                </a:lnTo>
                <a:lnTo>
                  <a:pt x="96" y="0"/>
                </a:lnTo>
                <a:lnTo>
                  <a:pt x="79" y="79"/>
                </a:lnTo>
                <a:lnTo>
                  <a:pt x="0" y="96"/>
                </a:lnTo>
                <a:lnTo>
                  <a:pt x="79" y="113"/>
                </a:lnTo>
                <a:lnTo>
                  <a:pt x="96" y="192"/>
                </a:lnTo>
                <a:lnTo>
                  <a:pt x="113" y="113"/>
                </a:lnTo>
                <a:lnTo>
                  <a:pt x="192" y="96"/>
                </a:lnTo>
              </a:path>
            </a:pathLst>
          </a:custGeom>
          <a:solidFill>
            <a:srgbClr val="F8F800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2" name="Freeform 43"/>
          <p:cNvSpPr>
            <a:spLocks/>
          </p:cNvSpPr>
          <p:nvPr/>
        </p:nvSpPr>
        <p:spPr bwMode="auto">
          <a:xfrm>
            <a:off x="5251451" y="1962150"/>
            <a:ext cx="306387" cy="306387"/>
          </a:xfrm>
          <a:custGeom>
            <a:avLst/>
            <a:gdLst>
              <a:gd name="T0" fmla="*/ 2147483647 w 193"/>
              <a:gd name="T1" fmla="*/ 2147483647 h 193"/>
              <a:gd name="T2" fmla="*/ 2147483647 w 193"/>
              <a:gd name="T3" fmla="*/ 2147483647 h 193"/>
              <a:gd name="T4" fmla="*/ 2147483647 w 193"/>
              <a:gd name="T5" fmla="*/ 0 h 193"/>
              <a:gd name="T6" fmla="*/ 2147483647 w 193"/>
              <a:gd name="T7" fmla="*/ 2147483647 h 193"/>
              <a:gd name="T8" fmla="*/ 0 w 193"/>
              <a:gd name="T9" fmla="*/ 2147483647 h 193"/>
              <a:gd name="T10" fmla="*/ 2147483647 w 193"/>
              <a:gd name="T11" fmla="*/ 2147483647 h 193"/>
              <a:gd name="T12" fmla="*/ 2147483647 w 193"/>
              <a:gd name="T13" fmla="*/ 2147483647 h 193"/>
              <a:gd name="T14" fmla="*/ 2147483647 w 193"/>
              <a:gd name="T15" fmla="*/ 2147483647 h 193"/>
              <a:gd name="T16" fmla="*/ 2147483647 w 193"/>
              <a:gd name="T17" fmla="*/ 2147483647 h 1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3"/>
              <a:gd name="T28" fmla="*/ 0 h 193"/>
              <a:gd name="T29" fmla="*/ 193 w 193"/>
              <a:gd name="T30" fmla="*/ 193 h 19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3" h="193">
                <a:moveTo>
                  <a:pt x="192" y="96"/>
                </a:moveTo>
                <a:lnTo>
                  <a:pt x="113" y="79"/>
                </a:lnTo>
                <a:lnTo>
                  <a:pt x="96" y="0"/>
                </a:lnTo>
                <a:lnTo>
                  <a:pt x="79" y="79"/>
                </a:lnTo>
                <a:lnTo>
                  <a:pt x="0" y="96"/>
                </a:lnTo>
                <a:lnTo>
                  <a:pt x="79" y="113"/>
                </a:lnTo>
                <a:lnTo>
                  <a:pt x="96" y="192"/>
                </a:lnTo>
                <a:lnTo>
                  <a:pt x="113" y="113"/>
                </a:lnTo>
                <a:lnTo>
                  <a:pt x="192" y="96"/>
                </a:lnTo>
              </a:path>
            </a:pathLst>
          </a:custGeom>
          <a:solidFill>
            <a:srgbClr val="F8F800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3" name="Rectangle 44"/>
          <p:cNvSpPr>
            <a:spLocks noChangeArrowheads="1"/>
          </p:cNvSpPr>
          <p:nvPr/>
        </p:nvSpPr>
        <p:spPr bwMode="auto">
          <a:xfrm>
            <a:off x="5710238" y="1127125"/>
            <a:ext cx="385763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i="1">
                <a:latin typeface="Symbol" pitchFamily="18" charset="2"/>
              </a:rPr>
              <a:t>a</a:t>
            </a:r>
          </a:p>
        </p:txBody>
      </p:sp>
      <p:sp>
        <p:nvSpPr>
          <p:cNvPr id="54" name="Rectangle 45"/>
          <p:cNvSpPr>
            <a:spLocks noChangeArrowheads="1"/>
          </p:cNvSpPr>
          <p:nvPr/>
        </p:nvSpPr>
        <p:spPr bwMode="auto">
          <a:xfrm>
            <a:off x="3190876" y="1276350"/>
            <a:ext cx="690562" cy="39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/>
              <a:t> /2</a:t>
            </a:r>
          </a:p>
        </p:txBody>
      </p:sp>
      <p:sp>
        <p:nvSpPr>
          <p:cNvPr id="55" name="Rectangle 46"/>
          <p:cNvSpPr>
            <a:spLocks noChangeArrowheads="1"/>
          </p:cNvSpPr>
          <p:nvPr/>
        </p:nvSpPr>
        <p:spPr bwMode="auto">
          <a:xfrm>
            <a:off x="2967038" y="1127125"/>
            <a:ext cx="385763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i="1">
                <a:latin typeface="Symbol" pitchFamily="18" charset="2"/>
              </a:rPr>
              <a:t>a</a:t>
            </a:r>
          </a:p>
        </p:txBody>
      </p:sp>
      <p:sp>
        <p:nvSpPr>
          <p:cNvPr id="56" name="Line 47"/>
          <p:cNvSpPr>
            <a:spLocks noChangeShapeType="1"/>
          </p:cNvSpPr>
          <p:nvPr/>
        </p:nvSpPr>
        <p:spPr bwMode="auto">
          <a:xfrm>
            <a:off x="3424238" y="1657350"/>
            <a:ext cx="381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" name="Line 48"/>
          <p:cNvSpPr>
            <a:spLocks noChangeShapeType="1"/>
          </p:cNvSpPr>
          <p:nvPr/>
        </p:nvSpPr>
        <p:spPr bwMode="auto">
          <a:xfrm flipH="1">
            <a:off x="5481638" y="1581150"/>
            <a:ext cx="5334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Greške pri testiranju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0" name="Google Shape;560;p17"/>
          <p:cNvSpPr txBox="1">
            <a:spLocks noGrp="1"/>
          </p:cNvSpPr>
          <p:nvPr>
            <p:ph type="body" idx="1"/>
          </p:nvPr>
        </p:nvSpPr>
        <p:spPr>
          <a:xfrm>
            <a:off x="747925" y="1302837"/>
            <a:ext cx="6140400" cy="5831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spcBef>
                <a:spcPts val="600"/>
              </a:spcBef>
              <a:spcAft>
                <a:spcPts val="0"/>
              </a:spcAft>
              <a:buSzPts val="2500"/>
              <a:buNone/>
            </a:pPr>
            <a:r>
              <a:rPr lang="sr-Latn-BA" sz="2000" dirty="0" smtClean="0">
                <a:latin typeface="+mj-lt"/>
              </a:rPr>
              <a:t>Mogući ishodi:</a:t>
            </a:r>
            <a:endParaRPr sz="2000">
              <a:latin typeface="+mj-lt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990600" y="2190750"/>
          <a:ext cx="6096000" cy="1778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sz="1600" dirty="0" smtClean="0"/>
                        <a:t>Trenutna situacija</a:t>
                      </a:r>
                      <a:endParaRPr lang="en-US" sz="16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/>
                        <a:t>Odluka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H₀ istinita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H₀ pogrešna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BA" dirty="0" smtClean="0"/>
                        <a:t>H₀ nije odbačena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Nema</a:t>
                      </a:r>
                      <a:r>
                        <a:rPr lang="sr-Latn-BA" baseline="0" dirty="0" smtClean="0"/>
                        <a:t> greške</a:t>
                      </a:r>
                    </a:p>
                    <a:p>
                      <a:pPr algn="ctr"/>
                      <a:r>
                        <a:rPr lang="sr-Latn-BA" dirty="0" smtClean="0"/>
                        <a:t>1 - </a:t>
                      </a:r>
                      <a:r>
                        <a:rPr lang="el-GR" dirty="0" smtClean="0"/>
                        <a:t>α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Greška II vrste</a:t>
                      </a:r>
                    </a:p>
                    <a:p>
                      <a:pPr algn="ctr"/>
                      <a:r>
                        <a:rPr lang="el-GR" dirty="0" smtClean="0"/>
                        <a:t>β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BA" dirty="0" smtClean="0"/>
                        <a:t>H₀ odbačena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Greška</a:t>
                      </a:r>
                      <a:r>
                        <a:rPr lang="sr-Latn-BA" baseline="0" dirty="0" smtClean="0"/>
                        <a:t> I vrste</a:t>
                      </a:r>
                    </a:p>
                    <a:p>
                      <a:pPr algn="ctr"/>
                      <a:r>
                        <a:rPr lang="el-GR" dirty="0" smtClean="0"/>
                        <a:t>α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Nema</a:t>
                      </a:r>
                      <a:r>
                        <a:rPr lang="sr-Latn-BA" baseline="0" dirty="0" smtClean="0"/>
                        <a:t> greške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BA" baseline="0" dirty="0" smtClean="0"/>
                        <a:t>1 - </a:t>
                      </a:r>
                      <a:r>
                        <a:rPr lang="el-GR" dirty="0" smtClean="0"/>
                        <a:t>β</a:t>
                      </a:r>
                      <a:endParaRPr lang="en-US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62000" y="342750"/>
            <a:ext cx="8534400" cy="123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Testiranje aritmetičke sredine </a:t>
            </a:r>
            <a:br>
              <a:rPr lang="sr-Latn-BA" sz="3200" dirty="0" smtClean="0">
                <a:latin typeface="Segoe UI Black" pitchFamily="34" charset="0"/>
                <a:ea typeface="Segoe UI Black" pitchFamily="34" charset="0"/>
              </a:rPr>
            </a:b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(jedan uzorak)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0" name="Google Shape;560;p17"/>
          <p:cNvSpPr txBox="1">
            <a:spLocks noGrp="1"/>
          </p:cNvSpPr>
          <p:nvPr>
            <p:ph type="body" idx="1"/>
          </p:nvPr>
        </p:nvSpPr>
        <p:spPr>
          <a:xfrm>
            <a:off x="685800" y="1455237"/>
            <a:ext cx="7253076" cy="23357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1500" indent="-571500" eaLnBrk="1" hangingPunct="1">
              <a:buFont typeface="Wingdings 2" pitchFamily="18" charset="2"/>
              <a:buNone/>
              <a:defRPr/>
            </a:pPr>
            <a:r>
              <a:rPr lang="hr-HR" sz="2000" b="1" dirty="0" smtClean="0">
                <a:latin typeface="Segoe UI Black" pitchFamily="34" charset="0"/>
                <a:ea typeface="Segoe UI Black" pitchFamily="34" charset="0"/>
              </a:rPr>
              <a:t>Zadatak br. 1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sz="1600" dirty="0" smtClean="0">
                <a:latin typeface="+mj-lt"/>
              </a:rPr>
              <a:t>U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izvještaju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jednog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preduzeća</a:t>
            </a:r>
            <a:r>
              <a:rPr lang="sr-Latn-BA" sz="1600" dirty="0" smtClean="0">
                <a:latin typeface="+mj-lt"/>
              </a:rPr>
              <a:t>,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koje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ima</a:t>
            </a:r>
            <a:r>
              <a:rPr lang="en-US" sz="1600" dirty="0" smtClean="0">
                <a:latin typeface="+mj-lt"/>
              </a:rPr>
              <a:t> 3.000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radnika</a:t>
            </a:r>
            <a:r>
              <a:rPr lang="sr-Cyrl-BA" sz="1600" dirty="0" smtClean="0">
                <a:latin typeface="+mj-lt"/>
              </a:rPr>
              <a:t>, </a:t>
            </a:r>
            <a:r>
              <a:rPr lang="en-US" sz="1600" dirty="0" smtClean="0">
                <a:latin typeface="+mj-lt"/>
              </a:rPr>
              <a:t>pi</a:t>
            </a:r>
            <a:r>
              <a:rPr lang="sr-Latn-BA" sz="1600" dirty="0" smtClean="0">
                <a:latin typeface="+mj-lt"/>
              </a:rPr>
              <a:t>še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da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je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prosječna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plata</a:t>
            </a:r>
            <a:r>
              <a:rPr lang="sr-Cyrl-BA" sz="1600" dirty="0" smtClean="0">
                <a:latin typeface="+mj-lt"/>
              </a:rPr>
              <a:t> 600 </a:t>
            </a:r>
            <a:r>
              <a:rPr lang="en-US" sz="1600" dirty="0" smtClean="0">
                <a:latin typeface="+mj-lt"/>
              </a:rPr>
              <a:t>KM</a:t>
            </a:r>
            <a:r>
              <a:rPr lang="sr-Cyrl-BA" sz="1600" dirty="0" smtClean="0">
                <a:latin typeface="+mj-lt"/>
              </a:rPr>
              <a:t> </a:t>
            </a:r>
            <a:r>
              <a:rPr lang="sr-Latn-BA" sz="1600" dirty="0" smtClean="0">
                <a:latin typeface="+mj-lt"/>
              </a:rPr>
              <a:t>(</a:t>
            </a:r>
            <a:r>
              <a:rPr lang="en-US" sz="1600" dirty="0" err="1" smtClean="0">
                <a:latin typeface="+mj-lt"/>
              </a:rPr>
              <a:t>sa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prosječnim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odstupanjem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od</a:t>
            </a:r>
            <a:r>
              <a:rPr lang="sr-Cyrl-BA" sz="1600" dirty="0" smtClean="0">
                <a:latin typeface="+mj-lt"/>
              </a:rPr>
              <a:t> 40 </a:t>
            </a:r>
            <a:r>
              <a:rPr lang="en-US" sz="1600" dirty="0" smtClean="0">
                <a:latin typeface="+mj-lt"/>
              </a:rPr>
              <a:t>KM</a:t>
            </a:r>
            <a:r>
              <a:rPr lang="sr-Latn-BA" sz="1600" dirty="0" smtClean="0">
                <a:latin typeface="+mj-lt"/>
              </a:rPr>
              <a:t>)</a:t>
            </a:r>
            <a:r>
              <a:rPr lang="sr-Cyrl-BA" sz="1600" dirty="0" smtClean="0">
                <a:latin typeface="+mj-lt"/>
              </a:rPr>
              <a:t>.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Slučajno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smo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izabrali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80 </a:t>
            </a:r>
            <a:r>
              <a:rPr lang="en-US" sz="1600" dirty="0" err="1" smtClean="0">
                <a:latin typeface="+mj-lt"/>
              </a:rPr>
              <a:t>radnika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tog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preduzeća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i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utvrdili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prosječnu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platu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od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590 KM. </a:t>
            </a:r>
            <a:r>
              <a:rPr lang="en-US" sz="1600" dirty="0" err="1" smtClean="0">
                <a:latin typeface="+mj-lt"/>
              </a:rPr>
              <a:t>Ispitati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uz</a:t>
            </a:r>
            <a:r>
              <a:rPr lang="sr-Cyrl-BA" sz="1600" dirty="0" smtClean="0">
                <a:latin typeface="+mj-lt"/>
              </a:rPr>
              <a:t> 5% </a:t>
            </a:r>
            <a:r>
              <a:rPr lang="en-US" sz="1600" dirty="0" err="1" smtClean="0">
                <a:latin typeface="+mj-lt"/>
              </a:rPr>
              <a:t>rizika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da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li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navedenu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tvrdnju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možemo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prihvatiti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kao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tačnu</a:t>
            </a:r>
            <a:r>
              <a:rPr lang="sr-Cyrl-BA" sz="1600" dirty="0" smtClean="0">
                <a:latin typeface="+mj-lt"/>
              </a:rPr>
              <a:t>?</a:t>
            </a:r>
            <a:endParaRPr lang="sr-Latn-BA" sz="1600" dirty="0" smtClean="0">
              <a:latin typeface="+mj-lt"/>
            </a:endParaRP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BA" sz="1600" dirty="0" smtClean="0">
                <a:latin typeface="+mj-lt"/>
              </a:rPr>
              <a:t>Podaci:</a:t>
            </a: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graphicFrame>
        <p:nvGraphicFramePr>
          <p:cNvPr id="70658" name="Object 2"/>
          <p:cNvGraphicFramePr>
            <a:graphicFrameLocks noChangeAspect="1"/>
          </p:cNvGraphicFramePr>
          <p:nvPr/>
        </p:nvGraphicFramePr>
        <p:xfrm>
          <a:off x="1676400" y="3105150"/>
          <a:ext cx="1066799" cy="1846996"/>
        </p:xfrm>
        <a:graphic>
          <a:graphicData uri="http://schemas.openxmlformats.org/presentationml/2006/ole">
            <p:oleObj spid="_x0000_s70658" name="Equation" r:id="rId4" imgW="634725" imgH="110442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7"/>
          <p:cNvSpPr txBox="1">
            <a:spLocks noGrp="1"/>
          </p:cNvSpPr>
          <p:nvPr>
            <p:ph type="body" idx="1"/>
          </p:nvPr>
        </p:nvSpPr>
        <p:spPr>
          <a:xfrm>
            <a:off x="685800" y="438150"/>
            <a:ext cx="7253076" cy="44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formulisanje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nulte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i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alternativne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hipoteze</a:t>
            </a:r>
            <a:endParaRPr lang="sr-Cyrl-BA" sz="16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defRPr/>
            </a:pPr>
            <a:endParaRPr lang="sr-Cyrl-BA" sz="1600" dirty="0" smtClean="0">
              <a:latin typeface="+mj-lt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sr-Latn-BA" sz="1600" dirty="0" smtClean="0">
              <a:latin typeface="+mj-lt"/>
            </a:endParaRPr>
          </a:p>
          <a:p>
            <a:pPr eaLnBrk="1" hangingPunct="1">
              <a:defRPr/>
            </a:pPr>
            <a:endParaRPr lang="sr-Latn-BA" sz="16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izbor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statistike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testa</a:t>
            </a:r>
            <a:r>
              <a:rPr lang="sr-Latn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i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nivoa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značajnosti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testa</a:t>
            </a:r>
            <a:endParaRPr lang="sr-Latn-BA" sz="16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sz="1600" dirty="0" err="1" smtClean="0">
                <a:latin typeface="+mj-lt"/>
              </a:rPr>
              <a:t>Pošto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je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varijansa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osnovnog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skupa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poznata</a:t>
            </a:r>
            <a:r>
              <a:rPr lang="sr-Cyrl-BA" sz="1600" dirty="0" smtClean="0">
                <a:latin typeface="+mj-lt"/>
              </a:rPr>
              <a:t>, </a:t>
            </a:r>
            <a:r>
              <a:rPr lang="en-US" sz="1600" dirty="0" smtClean="0">
                <a:latin typeface="+mj-lt"/>
              </a:rPr>
              <a:t>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uzorak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veći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od</a:t>
            </a:r>
            <a:r>
              <a:rPr lang="sr-Cyrl-BA" sz="1600" dirty="0" smtClean="0">
                <a:latin typeface="+mj-lt"/>
              </a:rPr>
              <a:t> 30 </a:t>
            </a:r>
            <a:r>
              <a:rPr lang="en-US" sz="1600" dirty="0" err="1" smtClean="0">
                <a:latin typeface="+mj-lt"/>
              </a:rPr>
              <a:t>elemenata</a:t>
            </a:r>
            <a:r>
              <a:rPr lang="sr-Cyrl-BA" sz="1600" dirty="0" smtClean="0">
                <a:latin typeface="+mj-lt"/>
              </a:rPr>
              <a:t>, </a:t>
            </a:r>
            <a:r>
              <a:rPr lang="en-US" sz="1600" dirty="0" err="1" smtClean="0">
                <a:latin typeface="+mj-lt"/>
              </a:rPr>
              <a:t>koristi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se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statistika</a:t>
            </a:r>
            <a:r>
              <a:rPr lang="sr-Cyrl-BA" sz="1600" dirty="0" smtClean="0">
                <a:latin typeface="+mj-lt"/>
              </a:rPr>
              <a:t> </a:t>
            </a:r>
            <a:r>
              <a:rPr lang="sr-Latn-BA" sz="1600" dirty="0" smtClean="0">
                <a:latin typeface="+mj-lt"/>
              </a:rPr>
              <a:t>Z </a:t>
            </a:r>
            <a:r>
              <a:rPr lang="en-US" sz="1600" dirty="0" err="1" smtClean="0">
                <a:latin typeface="+mj-lt"/>
              </a:rPr>
              <a:t>testa</a:t>
            </a:r>
            <a:r>
              <a:rPr lang="sr-Cyrl-BA" sz="1600" dirty="0" smtClean="0">
                <a:latin typeface="+mj-lt"/>
              </a:rPr>
              <a:t>...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en-US" sz="1600" dirty="0" err="1" smtClean="0">
                <a:latin typeface="+mj-lt"/>
              </a:rPr>
              <a:t>Zaključak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se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donosi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uz</a:t>
            </a:r>
            <a:r>
              <a:rPr lang="sr-Cyrl-BA" sz="1600" dirty="0" smtClean="0">
                <a:latin typeface="+mj-lt"/>
              </a:rPr>
              <a:t> 5% </a:t>
            </a:r>
            <a:r>
              <a:rPr lang="en-US" sz="1600" dirty="0" err="1" smtClean="0">
                <a:latin typeface="+mj-lt"/>
              </a:rPr>
              <a:t>rizika</a:t>
            </a:r>
            <a:r>
              <a:rPr lang="sr-Cyrl-BA" sz="1600" dirty="0" smtClean="0">
                <a:latin typeface="+mj-lt"/>
              </a:rPr>
              <a:t>!</a:t>
            </a:r>
          </a:p>
          <a:p>
            <a:pPr eaLnBrk="1" hangingPunct="1">
              <a:defRPr/>
            </a:pPr>
            <a:endParaRPr lang="sr-Latn-BA" sz="16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formulisanje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pravila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na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osnovu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kojih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će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se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vršiti</a:t>
            </a:r>
            <a:r>
              <a:rPr lang="sr-Cyrl-BA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zaključivanje</a:t>
            </a:r>
            <a:endParaRPr lang="sr-Cyrl-BA" sz="16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1600" dirty="0" err="1" smtClean="0">
                <a:latin typeface="+mj-lt"/>
              </a:rPr>
              <a:t>Kritična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oblast</a:t>
            </a:r>
            <a:r>
              <a:rPr lang="sr-Cyrl-BA" sz="1600" dirty="0" smtClean="0">
                <a:latin typeface="+mj-lt"/>
              </a:rPr>
              <a:t> (</a:t>
            </a:r>
            <a:r>
              <a:rPr lang="en-US" sz="1600" dirty="0" smtClean="0">
                <a:latin typeface="+mj-lt"/>
              </a:rPr>
              <a:t>oblast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odbacivanja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nulte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hipoteze</a:t>
            </a:r>
            <a:r>
              <a:rPr lang="sr-Cyrl-BA" sz="1600" dirty="0" smtClean="0">
                <a:latin typeface="+mj-lt"/>
              </a:rPr>
              <a:t>) </a:t>
            </a:r>
            <a:r>
              <a:rPr lang="en-US" sz="1600" dirty="0" smtClean="0">
                <a:latin typeface="+mj-lt"/>
              </a:rPr>
              <a:t>je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raspore</a:t>
            </a:r>
            <a:r>
              <a:rPr lang="vi-VN" sz="1600" dirty="0" smtClean="0">
                <a:latin typeface="+mj-lt"/>
              </a:rPr>
              <a:t>đ</a:t>
            </a:r>
            <a:r>
              <a:rPr lang="en-US" sz="1600" dirty="0" err="1" smtClean="0">
                <a:latin typeface="+mj-lt"/>
              </a:rPr>
              <a:t>ena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simetrično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na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krajevima</a:t>
            </a:r>
            <a:r>
              <a:rPr lang="sr-Cyrl-BA" sz="1600" dirty="0" smtClean="0">
                <a:latin typeface="+mj-lt"/>
              </a:rPr>
              <a:t> </a:t>
            </a:r>
            <a:r>
              <a:rPr lang="sr-Latn-BA" sz="1600" dirty="0" smtClean="0">
                <a:latin typeface="+mj-lt"/>
              </a:rPr>
              <a:t>Z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rasporeda</a:t>
            </a:r>
            <a:r>
              <a:rPr lang="sr-Cyrl-BA" sz="1600" dirty="0" smtClean="0">
                <a:latin typeface="+mj-lt"/>
              </a:rPr>
              <a:t>, </a:t>
            </a:r>
            <a:r>
              <a:rPr lang="en-US" sz="1600" dirty="0" smtClean="0">
                <a:latin typeface="+mj-lt"/>
              </a:rPr>
              <a:t>pa</a:t>
            </a:r>
            <a:r>
              <a:rPr lang="sr-Cyrl-BA" sz="1600" dirty="0" smtClean="0">
                <a:latin typeface="+mj-lt"/>
              </a:rPr>
              <a:t> </a:t>
            </a:r>
            <a:r>
              <a:rPr lang="sr-Latn-BA" sz="1600" dirty="0" smtClean="0">
                <a:latin typeface="+mj-lt"/>
              </a:rPr>
              <a:t>kritičnu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vrijednost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nalazimo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u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Tablicama</a:t>
            </a:r>
            <a:r>
              <a:rPr lang="sr-Cyrl-BA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br</a:t>
            </a:r>
            <a:r>
              <a:rPr lang="sr-Cyrl-BA" sz="1600" dirty="0" smtClean="0">
                <a:latin typeface="+mj-lt"/>
              </a:rPr>
              <a:t>. 3</a:t>
            </a:r>
            <a:endParaRPr lang="en-US" sz="1600" dirty="0" smtClean="0">
              <a:latin typeface="+mj-lt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graphicFrame>
        <p:nvGraphicFramePr>
          <p:cNvPr id="71683" name="Object 2"/>
          <p:cNvGraphicFramePr>
            <a:graphicFrameLocks noChangeAspect="1"/>
          </p:cNvGraphicFramePr>
          <p:nvPr/>
        </p:nvGraphicFramePr>
        <p:xfrm>
          <a:off x="1219200" y="965200"/>
          <a:ext cx="1371600" cy="768350"/>
        </p:xfrm>
        <a:graphic>
          <a:graphicData uri="http://schemas.openxmlformats.org/presentationml/2006/ole">
            <p:oleObj spid="_x0000_s71683" name="Equation" r:id="rId4" imgW="799753" imgH="444307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6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85800" y="586591"/>
            <a:ext cx="7772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en-US" sz="1600" b="1" dirty="0" err="1" smtClean="0"/>
              <a:t>Upravo</a:t>
            </a:r>
            <a:r>
              <a:rPr lang="sr-Cyrl-BA" sz="1600" b="1" dirty="0" smtClean="0"/>
              <a:t>, </a:t>
            </a:r>
            <a:r>
              <a:rPr lang="en-US" sz="1600" b="1" dirty="0" err="1" smtClean="0"/>
              <a:t>na</a:t>
            </a:r>
            <a:r>
              <a:rPr lang="sr-Cyrl-BA" sz="1600" b="1" dirty="0" smtClean="0"/>
              <a:t> </a:t>
            </a:r>
            <a:r>
              <a:rPr lang="en-US" sz="1600" b="1" dirty="0" err="1" smtClean="0"/>
              <a:t>osnovu</a:t>
            </a:r>
            <a:r>
              <a:rPr lang="sr-Cyrl-BA" sz="1600" b="1" dirty="0" smtClean="0"/>
              <a:t> </a:t>
            </a:r>
            <a:r>
              <a:rPr lang="en-US" sz="1600" b="1" dirty="0" err="1" smtClean="0"/>
              <a:t>kritične</a:t>
            </a:r>
            <a:r>
              <a:rPr lang="sr-Cyrl-BA" sz="1600" b="1" dirty="0" smtClean="0"/>
              <a:t> </a:t>
            </a:r>
            <a:r>
              <a:rPr lang="en-US" sz="1600" b="1" dirty="0" err="1" smtClean="0"/>
              <a:t>vrijednosti</a:t>
            </a:r>
            <a:r>
              <a:rPr lang="sr-Cyrl-BA" sz="1600" b="1" dirty="0" smtClean="0"/>
              <a:t> </a:t>
            </a:r>
            <a:r>
              <a:rPr lang="en-US" sz="1600" b="1" dirty="0" err="1" smtClean="0"/>
              <a:t>formiraju</a:t>
            </a:r>
            <a:r>
              <a:rPr lang="sr-Cyrl-BA" sz="1600" b="1" dirty="0" smtClean="0"/>
              <a:t> </a:t>
            </a:r>
            <a:r>
              <a:rPr lang="en-US" sz="1600" b="1" dirty="0" smtClean="0"/>
              <a:t>se</a:t>
            </a:r>
            <a:r>
              <a:rPr lang="sr-Cyrl-BA" sz="1600" b="1" dirty="0" smtClean="0"/>
              <a:t> </a:t>
            </a:r>
            <a:r>
              <a:rPr lang="en-US" sz="1600" b="1" dirty="0" err="1" smtClean="0"/>
              <a:t>pravila</a:t>
            </a:r>
            <a:r>
              <a:rPr lang="sr-Cyrl-BA" sz="1600" b="1" dirty="0" smtClean="0"/>
              <a:t> </a:t>
            </a:r>
            <a:r>
              <a:rPr lang="en-US" sz="1600" b="1" dirty="0" err="1" smtClean="0"/>
              <a:t>odlučivanja</a:t>
            </a:r>
            <a:r>
              <a:rPr lang="sr-Cyrl-BA" sz="1600" b="1" dirty="0" smtClean="0"/>
              <a:t>:</a:t>
            </a:r>
          </a:p>
          <a:p>
            <a:pPr eaLnBrk="1" hangingPunct="1">
              <a:defRPr/>
            </a:pPr>
            <a:endParaRPr lang="sr-Latn-BA" sz="1600" dirty="0" smtClean="0"/>
          </a:p>
          <a:p>
            <a:pPr eaLnBrk="1" hangingPunct="1">
              <a:defRPr/>
            </a:pPr>
            <a:r>
              <a:rPr lang="sr-Latn-BA" sz="1600" dirty="0" smtClean="0"/>
              <a:t>H</a:t>
            </a:r>
            <a:r>
              <a:rPr lang="sr-Latn-BA" sz="1600" baseline="-25000" dirty="0" smtClean="0"/>
              <a:t>0</a:t>
            </a:r>
            <a:r>
              <a:rPr lang="sr-Cyrl-BA" sz="1600" dirty="0" smtClean="0"/>
              <a:t> </a:t>
            </a:r>
            <a:r>
              <a:rPr lang="en-US" sz="1600" b="1" dirty="0" smtClean="0"/>
              <a:t>ne</a:t>
            </a:r>
            <a:r>
              <a:rPr lang="sr-Cyrl-BA" sz="1600" b="1" dirty="0" smtClean="0"/>
              <a:t> </a:t>
            </a:r>
            <a:r>
              <a:rPr lang="en-US" sz="1600" b="1" dirty="0" err="1" smtClean="0"/>
              <a:t>treba</a:t>
            </a:r>
            <a:r>
              <a:rPr lang="sr-Cyrl-BA" sz="1600" b="1" dirty="0" smtClean="0"/>
              <a:t> </a:t>
            </a:r>
            <a:r>
              <a:rPr lang="en-US" sz="1600" dirty="0" err="1" smtClean="0"/>
              <a:t>odbaciti</a:t>
            </a:r>
            <a:r>
              <a:rPr lang="sr-Cyrl-BA" sz="1600" dirty="0" smtClean="0"/>
              <a:t> </a:t>
            </a:r>
            <a:r>
              <a:rPr lang="en-US" sz="1600" dirty="0" err="1" smtClean="0"/>
              <a:t>ako</a:t>
            </a:r>
            <a:r>
              <a:rPr lang="sr-Cyrl-BA" sz="1600" dirty="0" smtClean="0"/>
              <a:t> </a:t>
            </a:r>
            <a:r>
              <a:rPr lang="en-US" sz="1600" dirty="0" smtClean="0"/>
              <a:t>je</a:t>
            </a:r>
            <a:endParaRPr lang="sr-Latn-BA" sz="1600" dirty="0" smtClean="0"/>
          </a:p>
          <a:p>
            <a:pPr eaLnBrk="1" hangingPunct="1">
              <a:defRPr/>
            </a:pPr>
            <a:endParaRPr lang="sr-Cyrl-BA" sz="1600" dirty="0" smtClean="0"/>
          </a:p>
          <a:p>
            <a:pPr eaLnBrk="1" hangingPunct="1">
              <a:defRPr/>
            </a:pPr>
            <a:r>
              <a:rPr lang="sr-Latn-BA" sz="1600" dirty="0" smtClean="0"/>
              <a:t>H</a:t>
            </a:r>
            <a:r>
              <a:rPr lang="sr-Cyrl-BA" sz="1600" baseline="-25000" dirty="0" smtClean="0"/>
              <a:t>0</a:t>
            </a:r>
            <a:r>
              <a:rPr lang="sr-Cyrl-BA" sz="1600" dirty="0" smtClean="0"/>
              <a:t> </a:t>
            </a:r>
            <a:r>
              <a:rPr lang="en-US" sz="1600" b="1" dirty="0" err="1" smtClean="0"/>
              <a:t>treba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odbaciti</a:t>
            </a:r>
            <a:r>
              <a:rPr lang="sr-Cyrl-BA" sz="1600" dirty="0" smtClean="0"/>
              <a:t> </a:t>
            </a:r>
            <a:r>
              <a:rPr lang="en-US" sz="1600" dirty="0" err="1" smtClean="0"/>
              <a:t>ako</a:t>
            </a:r>
            <a:r>
              <a:rPr lang="sr-Cyrl-BA" sz="1600" dirty="0" smtClean="0"/>
              <a:t> </a:t>
            </a:r>
            <a:r>
              <a:rPr lang="en-US" sz="1600" dirty="0" smtClean="0"/>
              <a:t>je</a:t>
            </a:r>
            <a:endParaRPr lang="sr-Cyrl-BA" sz="1600" dirty="0" smtClean="0"/>
          </a:p>
          <a:p>
            <a:pPr eaLnBrk="1" hangingPunct="1">
              <a:defRPr/>
            </a:pPr>
            <a:endParaRPr lang="sr-Cyrl-BA" sz="1600" dirty="0" smtClean="0"/>
          </a:p>
          <a:p>
            <a:pPr eaLnBrk="1" hangingPunct="1">
              <a:defRPr/>
            </a:pPr>
            <a:endParaRPr lang="sr-Cyrl-BA" sz="1600" dirty="0" smtClean="0"/>
          </a:p>
          <a:p>
            <a:pPr eaLnBrk="1" hangingPunct="1">
              <a:defRPr/>
            </a:pPr>
            <a:endParaRPr lang="sr-Cyrl-BA" sz="1600" dirty="0" smtClean="0"/>
          </a:p>
          <a:p>
            <a:pPr eaLnBrk="1" hangingPunct="1">
              <a:defRPr/>
            </a:pPr>
            <a:endParaRPr lang="sr-Cyrl-BA" sz="1600" dirty="0" smtClean="0"/>
          </a:p>
          <a:p>
            <a:pPr eaLnBrk="1" hangingPunct="1">
              <a:defRPr/>
            </a:pPr>
            <a:r>
              <a:rPr lang="en-US" sz="1600" b="1" dirty="0" err="1" smtClean="0">
                <a:solidFill>
                  <a:schemeClr val="tx1"/>
                </a:solidFill>
              </a:rPr>
              <a:t>odre</a:t>
            </a:r>
            <a:r>
              <a:rPr lang="vi-VN" sz="1600" b="1" dirty="0" smtClean="0">
                <a:solidFill>
                  <a:schemeClr val="tx1"/>
                </a:solidFill>
              </a:rPr>
              <a:t>đ</a:t>
            </a:r>
            <a:r>
              <a:rPr lang="en-US" sz="1600" b="1" dirty="0" err="1" smtClean="0">
                <a:solidFill>
                  <a:schemeClr val="tx1"/>
                </a:solidFill>
              </a:rPr>
              <a:t>ivanje</a:t>
            </a:r>
            <a:r>
              <a:rPr lang="sr-Cyrl-BA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realizovane</a:t>
            </a:r>
            <a:r>
              <a:rPr lang="sr-Cyrl-BA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vrijednosti</a:t>
            </a:r>
            <a:r>
              <a:rPr lang="sr-Latn-BA" sz="1600" b="1" dirty="0" smtClean="0">
                <a:solidFill>
                  <a:schemeClr val="tx1"/>
                </a:solidFill>
              </a:rPr>
              <a:t>:</a:t>
            </a:r>
          </a:p>
          <a:p>
            <a:pPr eaLnBrk="1" hangingPunct="1">
              <a:defRPr/>
            </a:pPr>
            <a:endParaRPr lang="sr-Latn-BA" sz="1600" dirty="0" smtClean="0"/>
          </a:p>
          <a:p>
            <a:pPr eaLnBrk="1" hangingPunct="1">
              <a:defRPr/>
            </a:pPr>
            <a:endParaRPr lang="sr-Latn-BA" sz="1600" dirty="0" smtClean="0"/>
          </a:p>
          <a:p>
            <a:pPr eaLnBrk="1" hangingPunct="1">
              <a:defRPr/>
            </a:pPr>
            <a:endParaRPr lang="sr-Latn-BA" sz="1600" dirty="0" smtClean="0"/>
          </a:p>
          <a:p>
            <a:pPr eaLnBrk="1" hangingPunct="1">
              <a:defRPr/>
            </a:pPr>
            <a:endParaRPr lang="sr-Latn-BA" sz="1600" dirty="0" smtClean="0"/>
          </a:p>
          <a:p>
            <a:pPr eaLnBrk="1" hangingPunct="1">
              <a:defRPr/>
            </a:pPr>
            <a:endParaRPr lang="sr-Latn-BA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sr-Latn-BA" sz="1600" b="1" dirty="0" smtClean="0">
                <a:solidFill>
                  <a:schemeClr val="accent1">
                    <a:lumMod val="50000"/>
                  </a:schemeClr>
                </a:solidFill>
              </a:rPr>
              <a:t>Zaključak...</a:t>
            </a:r>
            <a:endParaRPr lang="sr-Cyrl-BA" sz="16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0177" name="Object 2"/>
          <p:cNvGraphicFramePr>
            <a:graphicFrameLocks noChangeAspect="1"/>
          </p:cNvGraphicFramePr>
          <p:nvPr/>
        </p:nvGraphicFramePr>
        <p:xfrm>
          <a:off x="3581400" y="1123950"/>
          <a:ext cx="5345438" cy="1759799"/>
        </p:xfrm>
        <a:graphic>
          <a:graphicData uri="http://schemas.openxmlformats.org/presentationml/2006/ole">
            <p:oleObj spid="_x0000_s50177" name="Picture" r:id="rId4" imgW="5101389" imgH="1864895" progId="Word.Picture.8">
              <p:embed/>
            </p:oleObj>
          </a:graphicData>
        </a:graphic>
      </p:graphicFrame>
      <p:graphicFrame>
        <p:nvGraphicFramePr>
          <p:cNvPr id="50178" name="Object 3"/>
          <p:cNvGraphicFramePr>
            <a:graphicFrameLocks noChangeAspect="1"/>
          </p:cNvGraphicFramePr>
          <p:nvPr/>
        </p:nvGraphicFramePr>
        <p:xfrm>
          <a:off x="3276600" y="1047750"/>
          <a:ext cx="990600" cy="346075"/>
        </p:xfrm>
        <a:graphic>
          <a:graphicData uri="http://schemas.openxmlformats.org/presentationml/2006/ole">
            <p:oleObj spid="_x0000_s50178" name="Equation" r:id="rId5" imgW="571252" imgH="203112" progId="Equation.3">
              <p:embed/>
            </p:oleObj>
          </a:graphicData>
        </a:graphic>
      </p:graphicFrame>
      <p:graphicFrame>
        <p:nvGraphicFramePr>
          <p:cNvPr id="50179" name="Object 4"/>
          <p:cNvGraphicFramePr>
            <a:graphicFrameLocks noChangeAspect="1"/>
          </p:cNvGraphicFramePr>
          <p:nvPr/>
        </p:nvGraphicFramePr>
        <p:xfrm>
          <a:off x="3048000" y="1504950"/>
          <a:ext cx="1066800" cy="438044"/>
        </p:xfrm>
        <a:graphic>
          <a:graphicData uri="http://schemas.openxmlformats.org/presentationml/2006/ole">
            <p:oleObj spid="_x0000_s50179" name="Equation" r:id="rId6" imgW="609480" imgH="253800" progId="Equation.3">
              <p:embed/>
            </p:oleObj>
          </a:graphicData>
        </a:graphic>
      </p:graphicFrame>
      <p:graphicFrame>
        <p:nvGraphicFramePr>
          <p:cNvPr id="50180" name="Object 5"/>
          <p:cNvGraphicFramePr>
            <a:graphicFrameLocks noChangeAspect="1"/>
          </p:cNvGraphicFramePr>
          <p:nvPr/>
        </p:nvGraphicFramePr>
        <p:xfrm>
          <a:off x="914400" y="3181350"/>
          <a:ext cx="1512887" cy="1017588"/>
        </p:xfrm>
        <a:graphic>
          <a:graphicData uri="http://schemas.openxmlformats.org/presentationml/2006/ole">
            <p:oleObj spid="_x0000_s50180" name="Equation" r:id="rId7" imgW="698500" imgH="469900" progId="Equation.3">
              <p:embed/>
            </p:oleObj>
          </a:graphicData>
        </a:graphic>
      </p:graphicFrame>
      <p:graphicFrame>
        <p:nvGraphicFramePr>
          <p:cNvPr id="50181" name="Object 16"/>
          <p:cNvGraphicFramePr>
            <a:graphicFrameLocks noChangeAspect="1"/>
          </p:cNvGraphicFramePr>
          <p:nvPr/>
        </p:nvGraphicFramePr>
        <p:xfrm>
          <a:off x="2971800" y="3181350"/>
          <a:ext cx="4802474" cy="1219200"/>
        </p:xfrm>
        <a:graphic>
          <a:graphicData uri="http://schemas.openxmlformats.org/presentationml/2006/ole">
            <p:oleObj spid="_x0000_s50181" name="Equation" r:id="rId8" imgW="2514600" imgH="635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ia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1540</Words>
  <Application>Microsoft Office PowerPoint</Application>
  <PresentationFormat>On-screen Show (16:9)</PresentationFormat>
  <Paragraphs>270</Paragraphs>
  <Slides>26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Segoe UI Black</vt:lpstr>
      <vt:lpstr>Sniglet</vt:lpstr>
      <vt:lpstr>Segoe UI Light</vt:lpstr>
      <vt:lpstr>Oswald</vt:lpstr>
      <vt:lpstr>Wingdings</vt:lpstr>
      <vt:lpstr>Symbol</vt:lpstr>
      <vt:lpstr>Dosis</vt:lpstr>
      <vt:lpstr>Wingdings 2</vt:lpstr>
      <vt:lpstr>Times New Roman</vt:lpstr>
      <vt:lpstr>Friar template</vt:lpstr>
      <vt:lpstr>Equation</vt:lpstr>
      <vt:lpstr>Picture</vt:lpstr>
      <vt:lpstr>STATISTIKA</vt:lpstr>
      <vt:lpstr>Nakon ovog poglavlja možemo...</vt:lpstr>
      <vt:lpstr>Slide 3</vt:lpstr>
      <vt:lpstr>Postupak testiranja</vt:lpstr>
      <vt:lpstr>Slide 5</vt:lpstr>
      <vt:lpstr>Greške pri testiranju</vt:lpstr>
      <vt:lpstr>Testiranje aritmetičke sredine  (jedan uzorak)</vt:lpstr>
      <vt:lpstr>Slide 8</vt:lpstr>
      <vt:lpstr>Slide 9</vt:lpstr>
      <vt:lpstr>Zadatak 2</vt:lpstr>
      <vt:lpstr>Zadatak 2</vt:lpstr>
      <vt:lpstr>Zadatak 2</vt:lpstr>
      <vt:lpstr>Zadatak 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Testiranje hipoteza (2 uzorka)</vt:lpstr>
      <vt:lpstr>Zadatak 1</vt:lpstr>
      <vt:lpstr>Zadatak 1</vt:lpstr>
      <vt:lpstr>Zadatak 2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WIN7</dc:creator>
  <cp:lastModifiedBy>WIN7</cp:lastModifiedBy>
  <cp:revision>22</cp:revision>
  <dcterms:modified xsi:type="dcterms:W3CDTF">2019-04-21T19:27:03Z</dcterms:modified>
</cp:coreProperties>
</file>