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notesMasterIdLst>
    <p:notesMasterId r:id="rId46"/>
  </p:notesMasterIdLst>
  <p:sldIdLst>
    <p:sldId id="256" r:id="rId2"/>
    <p:sldId id="258" r:id="rId3"/>
    <p:sldId id="259" r:id="rId4"/>
    <p:sldId id="261" r:id="rId5"/>
    <p:sldId id="262" r:id="rId6"/>
    <p:sldId id="263" r:id="rId7"/>
    <p:sldId id="264" r:id="rId8"/>
    <p:sldId id="265" r:id="rId9"/>
    <p:sldId id="274" r:id="rId10"/>
    <p:sldId id="275" r:id="rId11"/>
    <p:sldId id="276" r:id="rId12"/>
    <p:sldId id="314" r:id="rId13"/>
    <p:sldId id="278" r:id="rId14"/>
    <p:sldId id="279" r:id="rId15"/>
    <p:sldId id="277" r:id="rId16"/>
    <p:sldId id="266" r:id="rId17"/>
    <p:sldId id="267" r:id="rId18"/>
    <p:sldId id="280" r:id="rId19"/>
    <p:sldId id="281" r:id="rId20"/>
    <p:sldId id="291" r:id="rId21"/>
    <p:sldId id="270" r:id="rId22"/>
    <p:sldId id="282" r:id="rId23"/>
    <p:sldId id="293" r:id="rId24"/>
    <p:sldId id="283" r:id="rId25"/>
    <p:sldId id="284" r:id="rId26"/>
    <p:sldId id="317" r:id="rId27"/>
    <p:sldId id="304" r:id="rId28"/>
    <p:sldId id="305" r:id="rId29"/>
    <p:sldId id="306" r:id="rId30"/>
    <p:sldId id="307" r:id="rId31"/>
    <p:sldId id="308" r:id="rId32"/>
    <p:sldId id="309" r:id="rId33"/>
    <p:sldId id="310" r:id="rId34"/>
    <p:sldId id="311" r:id="rId35"/>
    <p:sldId id="313" r:id="rId36"/>
    <p:sldId id="294" r:id="rId37"/>
    <p:sldId id="296" r:id="rId38"/>
    <p:sldId id="295" r:id="rId39"/>
    <p:sldId id="290" r:id="rId40"/>
    <p:sldId id="297" r:id="rId41"/>
    <p:sldId id="298" r:id="rId42"/>
    <p:sldId id="299" r:id="rId43"/>
    <p:sldId id="300" r:id="rId44"/>
    <p:sldId id="301" r:id="rId4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54667" autoAdjust="0"/>
  </p:normalViewPr>
  <p:slideViewPr>
    <p:cSldViewPr>
      <p:cViewPr varScale="1">
        <p:scale>
          <a:sx n="56" d="100"/>
          <a:sy n="56" d="100"/>
        </p:scale>
        <p:origin x="3144"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A504D-61BC-2C49-8AFF-1F9AE592679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a:extLst>
              <a:ext uri="{FF2B5EF4-FFF2-40B4-BE49-F238E27FC236}">
                <a16:creationId xmlns:a16="http://schemas.microsoft.com/office/drawing/2014/main" id="{4FC7BCBA-23CA-C24E-8636-6B6D76A1CED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ED3ADE0-19AC-3C43-9E5D-169917E3FFDB}" type="datetimeFigureOut">
              <a:rPr lang="en-GB"/>
              <a:pPr>
                <a:defRPr/>
              </a:pPr>
              <a:t>05/07/2026</a:t>
            </a:fld>
            <a:endParaRPr lang="en-GB"/>
          </a:p>
        </p:txBody>
      </p:sp>
      <p:sp>
        <p:nvSpPr>
          <p:cNvPr id="4" name="Slide Image Placeholder 3">
            <a:extLst>
              <a:ext uri="{FF2B5EF4-FFF2-40B4-BE49-F238E27FC236}">
                <a16:creationId xmlns:a16="http://schemas.microsoft.com/office/drawing/2014/main" id="{34C3ECF4-81A3-3D49-9CD9-2ED4D6094126}"/>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EE0A11CE-4C78-5049-A4C3-DD4E1CF1739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2B732719-8CC6-4044-93ED-99F121C1358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a:extLst>
              <a:ext uri="{FF2B5EF4-FFF2-40B4-BE49-F238E27FC236}">
                <a16:creationId xmlns:a16="http://schemas.microsoft.com/office/drawing/2014/main" id="{0464F0C8-B2AE-8D46-AC78-45685260D41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12E70BAD-86D4-BC47-BC97-4DCE39DBD1D6}"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A8158DB8-A33A-A042-B6B3-EA75C4792038}"/>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6071357-1A77-B741-A499-7D96E51FCCF3}" type="slidenum">
              <a:rPr lang="en-GB" altLang="en-US">
                <a:latin typeface="Calibri" panose="020F0502020204030204" pitchFamily="34" charset="0"/>
              </a:rPr>
              <a:pPr eaLnBrk="1" hangingPunct="1"/>
              <a:t>2</a:t>
            </a:fld>
            <a:endParaRPr lang="en-GB" altLang="en-US">
              <a:latin typeface="Calibri" panose="020F0502020204030204" pitchFamily="34" charset="0"/>
            </a:endParaRPr>
          </a:p>
        </p:txBody>
      </p:sp>
      <p:sp>
        <p:nvSpPr>
          <p:cNvPr id="48131" name="Rectangle 2">
            <a:extLst>
              <a:ext uri="{FF2B5EF4-FFF2-40B4-BE49-F238E27FC236}">
                <a16:creationId xmlns:a16="http://schemas.microsoft.com/office/drawing/2014/main" id="{E7BC2CA5-2FA4-334C-9E6C-5AA95A6EE175}"/>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2" name="Rectangle 3">
            <a:extLst>
              <a:ext uri="{FF2B5EF4-FFF2-40B4-BE49-F238E27FC236}">
                <a16:creationId xmlns:a16="http://schemas.microsoft.com/office/drawing/2014/main" id="{3043CB1B-9637-344F-8AAD-ECAE364E4B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r-Latn-C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BDF8AE30-7AC0-2644-9F81-CBC0AFB6E2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ABDEB36D-036F-8849-8A32-E0A12B49911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sr-Latn-BA" altLang="en-US"/>
              <a:t> </a:t>
            </a:r>
          </a:p>
        </p:txBody>
      </p:sp>
      <p:sp>
        <p:nvSpPr>
          <p:cNvPr id="4" name="Slide Number Placeholder 3">
            <a:extLst>
              <a:ext uri="{FF2B5EF4-FFF2-40B4-BE49-F238E27FC236}">
                <a16:creationId xmlns:a16="http://schemas.microsoft.com/office/drawing/2014/main" id="{8CBCFF94-673F-3548-BE22-25A5F41EAEA5}"/>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31AD729-96E8-A644-A284-F10F71283AB9}" type="slidenum">
              <a:rPr lang="en-GB" altLang="en-US">
                <a:latin typeface="Calibri" panose="020F0502020204030204" pitchFamily="34" charset="0"/>
              </a:rPr>
              <a:pPr eaLnBrk="1" hangingPunct="1"/>
              <a:t>20</a:t>
            </a:fld>
            <a:endParaRPr lang="en-GB"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64D3A41-2A4A-DF43-AF04-76409C9D18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F1B1E6ED-01D1-1A40-92BE-B78247A506B9}"/>
              </a:ext>
            </a:extLst>
          </p:cNvPr>
          <p:cNvSpPr>
            <a:spLocks noGrp="1"/>
          </p:cNvSpPr>
          <p:nvPr>
            <p:ph type="body" idx="1"/>
          </p:nvPr>
        </p:nvSpPr>
        <p:spPr bwMode="auto"/>
        <p:txBody>
          <a:bodyPr wrap="square" numCol="1" anchor="t" anchorCtr="0" compatLnSpc="1">
            <a:prstTxWarp prst="textNoShape">
              <a:avLst/>
            </a:prstTxWarp>
            <a:normAutofit fontScale="70000" lnSpcReduction="20000"/>
          </a:bodyPr>
          <a:lstStyle/>
          <a:p>
            <a:r>
              <a:rPr lang="sr-Latn-BA" altLang="en-US"/>
              <a:t>Veći brojevi imaju veću vrijednost (priznanje oslobađa sve i  osumnjičeni dijele profit) </a:t>
            </a:r>
          </a:p>
          <a:p>
            <a:r>
              <a:rPr lang="sr-Latn-BA" altLang="en-US"/>
              <a:t>1 prizna (dobije 10 jedinica vrijednosti) drugi ne  (ide u zatvor  i u minus 4 jedinice vrijednosti)</a:t>
            </a:r>
          </a:p>
          <a:p>
            <a:r>
              <a:rPr lang="sr-Latn-BA" altLang="en-US"/>
              <a:t>Ako oba  priznaju dobiju manje kazne i po 1 jedinicu vrijednosti: </a:t>
            </a:r>
            <a:r>
              <a:rPr lang="sr-Latn-CS" altLang="en-US"/>
              <a:t>bоlје nеgо dа drugi zаtvоrеnik priznа, аli nе tаkо dоbаr kао oslobađajuća presuda </a:t>
            </a:r>
            <a:r>
              <a:rPr lang="sr-Latn-BA" altLang="en-US"/>
              <a:t> </a:t>
            </a:r>
            <a:endParaRPr lang="en-GB" altLang="en-US"/>
          </a:p>
          <a:p>
            <a:pPr eaLnBrk="1" hangingPunct="1">
              <a:spcBef>
                <a:spcPct val="0"/>
              </a:spcBef>
            </a:pPr>
            <a:endParaRPr lang="sr-Latn-BA" altLang="en-US"/>
          </a:p>
          <a:p>
            <a:pPr eaLnBrk="1" hangingPunct="1">
              <a:spcBef>
                <a:spcPct val="0"/>
              </a:spcBef>
            </a:pPr>
            <a:r>
              <a:rPr lang="en-GB" altLang="en-US"/>
              <a:t>Note that higher numbers are better (more value). If neither suspect confesses, they go free, and split the profits of their crime which we represent by 5 units of utility for each suspect. However, if one prisoner confesses and the other does not, the prisoner who confesses testifies against the other in exchange for going free and gets the entire 10 units of utility, while the prisoner who did not confess goes to prison and which results in the low utility of -4. If both prisoners confess, then both are given a reduced term, but both are convicted, which we represent by giving each 1 unit of utility: better than having the other prisoner confess, but not so good as going free.</a:t>
            </a:r>
            <a:endParaRPr lang="sr-Latn-BA" altLang="en-US"/>
          </a:p>
          <a:p>
            <a:pPr algn="just"/>
            <a:r>
              <a:rPr lang="sr-Latn-BA" altLang="en-US" b="1">
                <a:latin typeface="Arial Narrow" panose="020B0604020202020204" pitchFamily="34" charset="0"/>
              </a:rPr>
              <a:t>DRUGO: </a:t>
            </a:r>
            <a:r>
              <a:rPr lang="sr-Latn-BA" altLang="en-US"/>
              <a:t>očigledno je kao be se inteligentne individue trebale ponašati, bez obzira šta će druga  strana napraviti uvijek je najbolje priznati- ako drugi ne prizna moguce je dobiti 10 umjesto 5. ako  je suprotno  dobije se 1 umjesto – 4, međutim  nastojanje pojedinaca  da se ponašaju senzibilno rezultira da obadvije strane  dobiju 1 puno manje od 5 kada nema priznanja  (ovaj konflikt između  težnje  pojedinaca i zajedničkog cilja je ključni problem većeg broja teorije igara) </a:t>
            </a:r>
          </a:p>
          <a:p>
            <a:pPr algn="just"/>
            <a:endParaRPr lang="sr-Latn-BA" altLang="en-US" sz="1000"/>
          </a:p>
          <a:p>
            <a:pPr algn="just"/>
            <a:r>
              <a:rPr lang="sr-Latn-BA" altLang="en-US" b="1">
                <a:latin typeface="Arial Narrow" panose="020B0604020202020204" pitchFamily="34" charset="0"/>
              </a:rPr>
              <a:t>TREĆE</a:t>
            </a:r>
            <a:r>
              <a:rPr lang="sr-Latn-BA" altLang="en-US">
                <a:latin typeface="Arial Narrow" panose="020B0604020202020204" pitchFamily="34" charset="0"/>
              </a:rPr>
              <a:t>: mijenja se na vrlo značajan način – ako se igra ponavlja  ili ako će učesnici (igrači)  biti u interakciju u budućnosti. Primjer zatvorenika nakon izlazka iz zatvora i mogucnost  razlicite/ponovljene  reakcije  u novoj situaciji (kako će osumnjičeni reagovati u novoj situaciji?), predpostavka je da će osumnjičeni u budućnosti više sarađivati.  </a:t>
            </a:r>
            <a:endParaRPr lang="en-GB" altLang="en-US">
              <a:latin typeface="Arial Narrow" panose="020B0604020202020204" pitchFamily="34" charset="0"/>
            </a:endParaRPr>
          </a:p>
          <a:p>
            <a:r>
              <a:rPr lang="en-GB" altLang="en-US" b="1">
                <a:solidFill>
                  <a:srgbClr val="FF0000"/>
                </a:solidFill>
              </a:rPr>
              <a:t>A second </a:t>
            </a:r>
            <a:r>
              <a:rPr lang="en-GB" altLang="en-US">
                <a:solidFill>
                  <a:srgbClr val="FF0000"/>
                </a:solidFill>
              </a:rPr>
              <a:t>feature </a:t>
            </a:r>
            <a:r>
              <a:rPr lang="en-GB" altLang="en-US"/>
              <a:t>of this game, is that it is self-evident how an intelligent individual should behave. No matter what a suspect believes his partner is going to do, it is always best to confess. If the partner in the other cell is not confessing, it is possible to get 10 instead of 5. If the partner in the other cell is confessing, it is possible to get 1 instead of -4. Yet the pursuit of individually sensible behaviour results in each player getting only 1 unit of utility, much less than the 5 units each that they would get if neither confessed. This conflict between the pursuit of individual goals and the common good is at the heart of many game theoretic problems.</a:t>
            </a:r>
          </a:p>
          <a:p>
            <a:r>
              <a:rPr lang="en-GB" altLang="en-US" b="1">
                <a:solidFill>
                  <a:srgbClr val="FF0000"/>
                </a:solidFill>
              </a:rPr>
              <a:t>A third feature </a:t>
            </a:r>
            <a:r>
              <a:rPr lang="en-GB" altLang="en-US"/>
              <a:t>of this game is that it changes in a very significant way if the game is repeated, or if the players will interact with each other again in the future. Suppose for example that after this game is over, and the suspects either are freed or are released from jail they will commit another crime and the game will be played again. In this case in the first period the suspects may reason that they should not confess because if they do not their partner will not confess in the second game. Strictly speaking, this conclusion is not valid, since in the second game both suspects will confess no matter what happened in the first game. However, repetition opens up the possibility of being rewarded or punished in the future for current behavior, and game theorists have provided a number of theories to explain the obvious intuition that if the game is repeated often enough, the suspects ought to cooperate</a:t>
            </a:r>
          </a:p>
          <a:p>
            <a:endParaRPr lang="en-GB" altLang="en-US"/>
          </a:p>
          <a:p>
            <a:pPr eaLnBrk="1" hangingPunct="1">
              <a:spcBef>
                <a:spcPct val="0"/>
              </a:spcBef>
            </a:pPr>
            <a:endParaRPr lang="sr-Latn-CS" altLang="en-US"/>
          </a:p>
        </p:txBody>
      </p:sp>
      <p:sp>
        <p:nvSpPr>
          <p:cNvPr id="28676" name="Slide Number Placeholder 3">
            <a:extLst>
              <a:ext uri="{FF2B5EF4-FFF2-40B4-BE49-F238E27FC236}">
                <a16:creationId xmlns:a16="http://schemas.microsoft.com/office/drawing/2014/main" id="{5568C87A-C905-4746-AE18-549859AC16B2}"/>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B60BB4D-84BA-0249-8241-860757353ED3}" type="slidenum">
              <a:rPr lang="en-GB" altLang="en-US">
                <a:latin typeface="Calibri" panose="020F0502020204030204" pitchFamily="34" charset="0"/>
              </a:rPr>
              <a:pPr eaLnBrk="1" hangingPunct="1"/>
              <a:t>21</a:t>
            </a:fld>
            <a:endParaRPr lang="en-GB"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E5DCD0F9-D587-DD47-AE3B-3EBEE3A8EC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9653684C-C41C-624F-A86F-4EA1A34A958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9700" name="Slide Number Placeholder 3">
            <a:extLst>
              <a:ext uri="{FF2B5EF4-FFF2-40B4-BE49-F238E27FC236}">
                <a16:creationId xmlns:a16="http://schemas.microsoft.com/office/drawing/2014/main" id="{3EAD4A7D-E035-DA4A-928F-46E53C4DDDF7}"/>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ABB3D6E-ACEA-A148-9005-79D2085732F0}" type="slidenum">
              <a:rPr lang="en-GB" altLang="en-US">
                <a:latin typeface="Calibri" panose="020F0502020204030204" pitchFamily="34" charset="0"/>
              </a:rPr>
              <a:pPr eaLnBrk="1" hangingPunct="1"/>
              <a:t>23</a:t>
            </a:fld>
            <a:endParaRPr lang="en-GB"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416D46F7-7673-BA45-87DB-15D6DE8E7D4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C3D047F2-6812-764D-9C68-986AFD287E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a:p>
            <a:endParaRPr lang="en-GB" altLang="en-US"/>
          </a:p>
          <a:p>
            <a:r>
              <a:rPr lang="sr-Latn-BA" altLang="en-US"/>
              <a:t> </a:t>
            </a:r>
            <a:endParaRPr lang="en-GB" altLang="en-US" b="1" i="1"/>
          </a:p>
          <a:p>
            <a:endParaRPr lang="en-GB" altLang="en-US"/>
          </a:p>
          <a:p>
            <a:endParaRPr lang="en-GB" altLang="en-US"/>
          </a:p>
          <a:p>
            <a:r>
              <a:rPr lang="sr-Latn-BA" altLang="en-US" b="1"/>
              <a:t> </a:t>
            </a:r>
            <a:endParaRPr lang="en-GB" altLang="en-US"/>
          </a:p>
          <a:p>
            <a:endParaRPr lang="en-GB" altLang="en-US"/>
          </a:p>
          <a:p>
            <a:r>
              <a:rPr lang="sr-Latn-BA" altLang="en-US"/>
              <a:t> </a:t>
            </a:r>
            <a:endParaRPr lang="en-GB" altLang="en-US"/>
          </a:p>
          <a:p>
            <a:endParaRPr lang="en-GB" altLang="en-US"/>
          </a:p>
        </p:txBody>
      </p:sp>
      <p:sp>
        <p:nvSpPr>
          <p:cNvPr id="4" name="Slide Number Placeholder 3">
            <a:extLst>
              <a:ext uri="{FF2B5EF4-FFF2-40B4-BE49-F238E27FC236}">
                <a16:creationId xmlns:a16="http://schemas.microsoft.com/office/drawing/2014/main" id="{844050F3-BD25-E743-98D1-0A607598175B}"/>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36DADB1-9CDF-B149-9757-E7E310AAB366}" type="slidenum">
              <a:rPr lang="en-GB" altLang="en-US">
                <a:latin typeface="Calibri" panose="020F0502020204030204" pitchFamily="34" charset="0"/>
              </a:rPr>
              <a:pPr eaLnBrk="1" hangingPunct="1"/>
              <a:t>24</a:t>
            </a:fld>
            <a:endParaRPr lang="en-GB"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EF989A85-BF39-8D44-ADEC-B146321EB0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BA598D07-F377-A44C-82F5-C4C5C3AB92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4" name="Slide Number Placeholder 3">
            <a:extLst>
              <a:ext uri="{FF2B5EF4-FFF2-40B4-BE49-F238E27FC236}">
                <a16:creationId xmlns:a16="http://schemas.microsoft.com/office/drawing/2014/main" id="{B11D0B60-ED7A-2E40-8D23-FA011440551A}"/>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83A94FA-9977-A94D-87A5-B057001C10BA}" type="slidenum">
              <a:rPr lang="en-GB" altLang="en-US">
                <a:latin typeface="Calibri" panose="020F0502020204030204" pitchFamily="34" charset="0"/>
              </a:rPr>
              <a:pPr eaLnBrk="1" hangingPunct="1"/>
              <a:t>25</a:t>
            </a:fld>
            <a:endParaRPr lang="en-GB"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244C98CE-6D3C-D541-8B0F-C697A83DC5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1F482761-4C9E-7C42-855A-ECE83E7EB3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sr-Latn-BA" altLang="en-US" i="1"/>
              <a:t>Extremi funkcija više varijable </a:t>
            </a:r>
          </a:p>
          <a:p>
            <a:r>
              <a:rPr lang="sr-Latn-BA" altLang="en-US"/>
              <a:t>nije ni </a:t>
            </a:r>
            <a:r>
              <a:rPr lang="sr-Latn-BA" altLang="en-US" b="1" i="1"/>
              <a:t>tačka</a:t>
            </a:r>
            <a:r>
              <a:rPr lang="sr-Latn-BA" altLang="en-US"/>
              <a:t> lokalnog maksimuma ni </a:t>
            </a:r>
            <a:r>
              <a:rPr lang="sr-Latn-BA" altLang="en-US" b="1" i="1"/>
              <a:t>tačka</a:t>
            </a:r>
            <a:r>
              <a:rPr lang="sr-Latn-BA" altLang="en-US"/>
              <a:t> lokalnog minimuma. </a:t>
            </a:r>
            <a:r>
              <a:rPr lang="sr-Latn-BA" altLang="en-US" b="1" i="1"/>
              <a:t>Tačku</a:t>
            </a:r>
            <a:r>
              <a:rPr lang="sr-Latn-BA" altLang="en-US"/>
              <a:t> $ (0,0)$ zovemo </a:t>
            </a:r>
            <a:r>
              <a:rPr lang="sr-Latn-BA" altLang="en-US" b="1" i="1"/>
              <a:t>sedlastom</a:t>
            </a:r>
            <a:r>
              <a:rPr lang="sr-Latn-BA" altLang="en-US"/>
              <a:t> tačkom plohe $ z=xy$ . Jednačina tangencijalne ravnine na </a:t>
            </a:r>
            <a:r>
              <a:rPr lang="sr-Latn-BA" altLang="en-US" b="1"/>
              <a:t>...</a:t>
            </a:r>
            <a:br>
              <a:rPr lang="sr-Latn-BA" altLang="en-US"/>
            </a:br>
            <a:endParaRPr lang="sr-Latn-BA" altLang="en-US"/>
          </a:p>
          <a:p>
            <a:endParaRPr lang="en-GB" altLang="en-US"/>
          </a:p>
        </p:txBody>
      </p:sp>
      <p:sp>
        <p:nvSpPr>
          <p:cNvPr id="4" name="Slide Number Placeholder 3">
            <a:extLst>
              <a:ext uri="{FF2B5EF4-FFF2-40B4-BE49-F238E27FC236}">
                <a16:creationId xmlns:a16="http://schemas.microsoft.com/office/drawing/2014/main" id="{2C7949FA-0B3F-EA4B-9778-68142A1EF202}"/>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0A25A37-119A-EA4B-83BB-68735555F7A1}" type="slidenum">
              <a:rPr lang="en-GB" altLang="en-US">
                <a:latin typeface="Calibri" panose="020F0502020204030204" pitchFamily="34" charset="0"/>
              </a:rPr>
              <a:pPr eaLnBrk="1" hangingPunct="1"/>
              <a:t>33</a:t>
            </a:fld>
            <a:endParaRPr lang="en-GB"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925AB014-76DB-5942-A4BC-03F89FF7F2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2CCCABA0-AA29-B440-9827-03A7A4CE03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a:p>
            <a:r>
              <a:rPr lang="sr-Latn-BA" altLang="en-US"/>
              <a:t> </a:t>
            </a:r>
            <a:endParaRPr lang="en-GB" altLang="en-US"/>
          </a:p>
        </p:txBody>
      </p:sp>
      <p:sp>
        <p:nvSpPr>
          <p:cNvPr id="4" name="Slide Number Placeholder 3">
            <a:extLst>
              <a:ext uri="{FF2B5EF4-FFF2-40B4-BE49-F238E27FC236}">
                <a16:creationId xmlns:a16="http://schemas.microsoft.com/office/drawing/2014/main" id="{32B4FB36-46C9-6A4E-8D82-E4DBE5488C97}"/>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B7CC2CF-114F-E840-969C-AB2CC28BB8DA}" type="slidenum">
              <a:rPr lang="en-GB" altLang="en-US">
                <a:latin typeface="Calibri" panose="020F0502020204030204" pitchFamily="34" charset="0"/>
              </a:rPr>
              <a:pPr eaLnBrk="1" hangingPunct="1"/>
              <a:t>35</a:t>
            </a:fld>
            <a:endParaRPr lang="en-GB"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1705499E-3815-8744-8012-02CBE7F0EC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C82B0774-7D35-8643-9BC4-53DDEC93BD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a:p>
            <a:endParaRPr lang="en-GB" altLang="en-US"/>
          </a:p>
          <a:p>
            <a:endParaRPr lang="en-GB" altLang="en-US"/>
          </a:p>
        </p:txBody>
      </p:sp>
      <p:sp>
        <p:nvSpPr>
          <p:cNvPr id="4" name="Slide Number Placeholder 3">
            <a:extLst>
              <a:ext uri="{FF2B5EF4-FFF2-40B4-BE49-F238E27FC236}">
                <a16:creationId xmlns:a16="http://schemas.microsoft.com/office/drawing/2014/main" id="{90C6A67D-1E34-6449-96F1-EA2E17F617C6}"/>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4C75361-7152-5247-9693-8339601AD3EE}" type="slidenum">
              <a:rPr lang="en-GB" altLang="en-US">
                <a:latin typeface="Calibri" panose="020F0502020204030204" pitchFamily="34" charset="0"/>
              </a:rPr>
              <a:pPr eaLnBrk="1" hangingPunct="1"/>
              <a:t>36</a:t>
            </a:fld>
            <a:endParaRPr lang="en-GB"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2007A62E-95D7-8042-A041-D16768DF84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4303E4CB-9D1F-C246-A673-7AE0356C40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a:p>
            <a:endParaRPr lang="en-GB" altLang="en-US"/>
          </a:p>
        </p:txBody>
      </p:sp>
      <p:sp>
        <p:nvSpPr>
          <p:cNvPr id="4" name="Slide Number Placeholder 3">
            <a:extLst>
              <a:ext uri="{FF2B5EF4-FFF2-40B4-BE49-F238E27FC236}">
                <a16:creationId xmlns:a16="http://schemas.microsoft.com/office/drawing/2014/main" id="{C7042ED2-8B6B-CC47-9F3B-3B4B2753526B}"/>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F1B80BE-2842-4042-A6C4-451197F895C7}" type="slidenum">
              <a:rPr lang="en-GB" altLang="en-US">
                <a:latin typeface="Calibri" panose="020F0502020204030204" pitchFamily="34" charset="0"/>
              </a:rPr>
              <a:pPr eaLnBrk="1" hangingPunct="1"/>
              <a:t>37</a:t>
            </a:fld>
            <a:endParaRPr lang="en-GB" altLang="en-US">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6BCA7EA7-517B-B740-91A5-D7EC9CBDA4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FA376F9E-AD84-CA49-8EE4-4EC4829F88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a:p>
            <a:endParaRPr lang="en-GB" altLang="en-US"/>
          </a:p>
        </p:txBody>
      </p:sp>
      <p:sp>
        <p:nvSpPr>
          <p:cNvPr id="4" name="Slide Number Placeholder 3">
            <a:extLst>
              <a:ext uri="{FF2B5EF4-FFF2-40B4-BE49-F238E27FC236}">
                <a16:creationId xmlns:a16="http://schemas.microsoft.com/office/drawing/2014/main" id="{0D0BB52F-DE0E-CB44-8352-53855E0F6E9D}"/>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4FEF522-BB66-904A-BC84-588BAD220E84}" type="slidenum">
              <a:rPr lang="en-GB" altLang="en-US">
                <a:latin typeface="Calibri" panose="020F0502020204030204" pitchFamily="34" charset="0"/>
              </a:rPr>
              <a:pPr eaLnBrk="1" hangingPunct="1"/>
              <a:t>39</a:t>
            </a:fld>
            <a:endParaRPr lang="en-GB"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A094FC2B-0801-3542-A8EE-2D0DC340F9EC}"/>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A4664A3-959E-F144-BCB3-B92A587173DA}" type="slidenum">
              <a:rPr lang="en-GB" altLang="en-US">
                <a:latin typeface="Calibri" panose="020F0502020204030204" pitchFamily="34" charset="0"/>
              </a:rPr>
              <a:pPr eaLnBrk="1" hangingPunct="1"/>
              <a:t>3</a:t>
            </a:fld>
            <a:endParaRPr lang="en-GB" altLang="en-US">
              <a:latin typeface="Calibri" panose="020F0502020204030204" pitchFamily="34" charset="0"/>
            </a:endParaRPr>
          </a:p>
        </p:txBody>
      </p:sp>
      <p:sp>
        <p:nvSpPr>
          <p:cNvPr id="49155" name="Rectangle 2">
            <a:extLst>
              <a:ext uri="{FF2B5EF4-FFF2-40B4-BE49-F238E27FC236}">
                <a16:creationId xmlns:a16="http://schemas.microsoft.com/office/drawing/2014/main" id="{79F64540-D17D-B246-A3BE-5D7730CBC0F0}"/>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6" name="Rectangle 3">
            <a:extLst>
              <a:ext uri="{FF2B5EF4-FFF2-40B4-BE49-F238E27FC236}">
                <a16:creationId xmlns:a16="http://schemas.microsoft.com/office/drawing/2014/main" id="{7D55FB74-835B-1B4E-8981-EC8338A7A6E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r-Latn-C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503FC96D-C3B2-484C-BA64-EB6812BBD2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090CBD62-A2E9-A746-B447-23E7963F53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a:p>
            <a:endParaRPr lang="en-GB" altLang="en-US"/>
          </a:p>
        </p:txBody>
      </p:sp>
      <p:sp>
        <p:nvSpPr>
          <p:cNvPr id="4" name="Slide Number Placeholder 3">
            <a:extLst>
              <a:ext uri="{FF2B5EF4-FFF2-40B4-BE49-F238E27FC236}">
                <a16:creationId xmlns:a16="http://schemas.microsoft.com/office/drawing/2014/main" id="{3B91C635-C75B-1846-B43C-5C2C7A5CA52F}"/>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7EC0F7F-61A0-334F-AB9F-92C927F8A078}" type="slidenum">
              <a:rPr lang="en-GB" altLang="en-US">
                <a:latin typeface="Calibri" panose="020F0502020204030204" pitchFamily="34" charset="0"/>
              </a:rPr>
              <a:pPr eaLnBrk="1" hangingPunct="1"/>
              <a:t>41</a:t>
            </a:fld>
            <a:endParaRPr lang="en-GB"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2F44FC4C-CF7B-1A4F-8413-CACF6392DC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D0241D12-A836-D943-96D8-1B08AC1E07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4" name="Slide Number Placeholder 3">
            <a:extLst>
              <a:ext uri="{FF2B5EF4-FFF2-40B4-BE49-F238E27FC236}">
                <a16:creationId xmlns:a16="http://schemas.microsoft.com/office/drawing/2014/main" id="{E6A63597-C297-3B4A-B286-A77A7630A390}"/>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E1CF163-5B54-E445-81E7-BB8502FCE996}" type="slidenum">
              <a:rPr lang="en-GB" altLang="en-US">
                <a:latin typeface="Calibri" panose="020F0502020204030204" pitchFamily="34" charset="0"/>
              </a:rPr>
              <a:pPr eaLnBrk="1" hangingPunct="1"/>
              <a:t>42</a:t>
            </a:fld>
            <a:endParaRPr lang="en-GB" altLang="en-US">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A84E8309-915C-7943-9971-CECAE5AD54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D3CEA9E9-560A-444E-8B27-036867FAD0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a:p>
            <a:endParaRPr lang="en-GB" altLang="en-US"/>
          </a:p>
        </p:txBody>
      </p:sp>
      <p:sp>
        <p:nvSpPr>
          <p:cNvPr id="4" name="Slide Number Placeholder 3">
            <a:extLst>
              <a:ext uri="{FF2B5EF4-FFF2-40B4-BE49-F238E27FC236}">
                <a16:creationId xmlns:a16="http://schemas.microsoft.com/office/drawing/2014/main" id="{C825E180-8A2E-AF4F-984B-EB3E3BC30E41}"/>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44C8AEE-7808-9943-9029-A03302184745}" type="slidenum">
              <a:rPr lang="en-GB" altLang="en-US">
                <a:latin typeface="Calibri" panose="020F0502020204030204" pitchFamily="34" charset="0"/>
              </a:rPr>
              <a:pPr eaLnBrk="1" hangingPunct="1"/>
              <a:t>43</a:t>
            </a:fld>
            <a:endParaRPr lang="en-GB"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2064D240-191B-6345-A37E-8B55520223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29F120F5-A7DD-F84C-9FDE-3D7DF29BD5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4" name="Slide Number Placeholder 3">
            <a:extLst>
              <a:ext uri="{FF2B5EF4-FFF2-40B4-BE49-F238E27FC236}">
                <a16:creationId xmlns:a16="http://schemas.microsoft.com/office/drawing/2014/main" id="{16053D6B-F964-6646-92F1-579604B9BF8E}"/>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AF5D56C-F646-B44C-AE62-1C2D58463C98}" type="slidenum">
              <a:rPr lang="en-GB" altLang="en-US">
                <a:latin typeface="Calibri" panose="020F0502020204030204" pitchFamily="34" charset="0"/>
              </a:rPr>
              <a:pPr eaLnBrk="1" hangingPunct="1"/>
              <a:t>44</a:t>
            </a:fld>
            <a:endParaRPr lang="en-GB"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03AF4C25-95A5-2243-8DFA-A0BFA32F82D8}"/>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4CC5F69-4337-A245-B479-F82034CEC1B2}" type="slidenum">
              <a:rPr lang="en-GB" altLang="en-US">
                <a:latin typeface="Calibri" panose="020F0502020204030204" pitchFamily="34" charset="0"/>
              </a:rPr>
              <a:pPr eaLnBrk="1" hangingPunct="1"/>
              <a:t>4</a:t>
            </a:fld>
            <a:endParaRPr lang="en-GB" altLang="en-US">
              <a:latin typeface="Calibri" panose="020F0502020204030204" pitchFamily="34" charset="0"/>
            </a:endParaRPr>
          </a:p>
        </p:txBody>
      </p:sp>
      <p:sp>
        <p:nvSpPr>
          <p:cNvPr id="50179" name="Rectangle 2">
            <a:extLst>
              <a:ext uri="{FF2B5EF4-FFF2-40B4-BE49-F238E27FC236}">
                <a16:creationId xmlns:a16="http://schemas.microsoft.com/office/drawing/2014/main" id="{B69D2C7E-B0ED-5046-BF25-F97ED7DA3BC6}"/>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0" name="Rectangle 3">
            <a:extLst>
              <a:ext uri="{FF2B5EF4-FFF2-40B4-BE49-F238E27FC236}">
                <a16:creationId xmlns:a16="http://schemas.microsoft.com/office/drawing/2014/main" id="{F98B844D-6932-9241-979B-BC7EFD70FE12}"/>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r-Latn-C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14A59103-89D3-664E-A092-6B547ED85BBF}"/>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C9CECB6-8664-A24C-A5B1-0B428CF7F53C}" type="slidenum">
              <a:rPr lang="en-GB" altLang="en-US">
                <a:latin typeface="Calibri" panose="020F0502020204030204" pitchFamily="34" charset="0"/>
              </a:rPr>
              <a:pPr eaLnBrk="1" hangingPunct="1"/>
              <a:t>5</a:t>
            </a:fld>
            <a:endParaRPr lang="en-GB" altLang="en-US">
              <a:latin typeface="Calibri" panose="020F0502020204030204" pitchFamily="34" charset="0"/>
            </a:endParaRPr>
          </a:p>
        </p:txBody>
      </p:sp>
      <p:sp>
        <p:nvSpPr>
          <p:cNvPr id="51203" name="Rectangle 2">
            <a:extLst>
              <a:ext uri="{FF2B5EF4-FFF2-40B4-BE49-F238E27FC236}">
                <a16:creationId xmlns:a16="http://schemas.microsoft.com/office/drawing/2014/main" id="{BA891726-6561-3646-9FF7-3D8586258DBF}"/>
              </a:ext>
            </a:extLst>
          </p:cNvPr>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3">
            <a:extLst>
              <a:ext uri="{FF2B5EF4-FFF2-40B4-BE49-F238E27FC236}">
                <a16:creationId xmlns:a16="http://schemas.microsoft.com/office/drawing/2014/main" id="{960B574B-E196-EC40-A12C-0CBE1A25A123}"/>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r-Latn-C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843CB5F9-C5B1-5740-B9D3-023C1D5D81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547176E8-08BB-104E-B54E-804495A0F2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r-Latn-CS" altLang="en-US"/>
          </a:p>
        </p:txBody>
      </p:sp>
      <p:sp>
        <p:nvSpPr>
          <p:cNvPr id="25604" name="Slide Number Placeholder 3">
            <a:extLst>
              <a:ext uri="{FF2B5EF4-FFF2-40B4-BE49-F238E27FC236}">
                <a16:creationId xmlns:a16="http://schemas.microsoft.com/office/drawing/2014/main" id="{1DC02446-5064-4A49-8944-47B862DB10D6}"/>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CEF07B8-780D-5643-B4C8-5517F5EC749C}" type="slidenum">
              <a:rPr lang="en-GB" altLang="en-US">
                <a:latin typeface="Calibri" panose="020F0502020204030204" pitchFamily="34" charset="0"/>
              </a:rPr>
              <a:pPr eaLnBrk="1" hangingPunct="1"/>
              <a:t>8</a:t>
            </a:fld>
            <a:endParaRPr lang="en-GB"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52A64CB2-34E8-8F4F-B269-5A5225196A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88047AD7-C3F5-814A-958A-F49AC39DA0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Override </a:t>
            </a:r>
          </a:p>
        </p:txBody>
      </p:sp>
      <p:sp>
        <p:nvSpPr>
          <p:cNvPr id="4" name="Slide Number Placeholder 3">
            <a:extLst>
              <a:ext uri="{FF2B5EF4-FFF2-40B4-BE49-F238E27FC236}">
                <a16:creationId xmlns:a16="http://schemas.microsoft.com/office/drawing/2014/main" id="{39666035-CD3D-864A-B200-AA105D7B1616}"/>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BDDAB09-665C-A74B-947A-95D7022B8F4E}" type="slidenum">
              <a:rPr lang="en-GB" altLang="en-US">
                <a:latin typeface="Calibri" panose="020F0502020204030204" pitchFamily="34" charset="0"/>
              </a:rPr>
              <a:pPr eaLnBrk="1" hangingPunct="1"/>
              <a:t>12</a:t>
            </a:fld>
            <a:endParaRPr lang="en-GB"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404182B5-23F8-2145-977D-B8F7E7E079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3DA755B5-5456-7B40-A75F-63661D49A2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Scaleable </a:t>
            </a:r>
          </a:p>
          <a:p>
            <a:endParaRPr lang="en-GB" altLang="en-US"/>
          </a:p>
        </p:txBody>
      </p:sp>
      <p:sp>
        <p:nvSpPr>
          <p:cNvPr id="4" name="Slide Number Placeholder 3">
            <a:extLst>
              <a:ext uri="{FF2B5EF4-FFF2-40B4-BE49-F238E27FC236}">
                <a16:creationId xmlns:a16="http://schemas.microsoft.com/office/drawing/2014/main" id="{F5F55E81-ACFE-A64F-9012-A6F8FDDE76F5}"/>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4E7F43D-1EF5-F84A-A4B4-CFD884F5BF32}" type="slidenum">
              <a:rPr lang="en-GB" altLang="en-US">
                <a:latin typeface="Calibri" panose="020F0502020204030204" pitchFamily="34" charset="0"/>
              </a:rPr>
              <a:pPr eaLnBrk="1" hangingPunct="1"/>
              <a:t>14</a:t>
            </a:fld>
            <a:endParaRPr lang="en-GB"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DE91A4BE-9B63-5B46-99FC-AC816CEFFF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6A1CFB6C-1C4B-DF4A-B9E9-F89CA4E175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r-Latn-CS" altLang="en-US"/>
          </a:p>
        </p:txBody>
      </p:sp>
      <p:sp>
        <p:nvSpPr>
          <p:cNvPr id="26628" name="Slide Number Placeholder 3">
            <a:extLst>
              <a:ext uri="{FF2B5EF4-FFF2-40B4-BE49-F238E27FC236}">
                <a16:creationId xmlns:a16="http://schemas.microsoft.com/office/drawing/2014/main" id="{99D69B80-CF90-4947-B7A8-AB7553D6D3F7}"/>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343B052-4665-174D-B623-33A7222EAF27}" type="slidenum">
              <a:rPr lang="en-GB" altLang="en-US">
                <a:latin typeface="Calibri" panose="020F0502020204030204" pitchFamily="34" charset="0"/>
              </a:rPr>
              <a:pPr eaLnBrk="1" hangingPunct="1"/>
              <a:t>17</a:t>
            </a:fld>
            <a:endParaRPr lang="en-GB"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B907F9C5-F3E6-0F47-B06A-B705D65EB8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ACF0EE7A-2744-CF43-821C-BD33ED11A5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a:p>
            <a:endParaRPr lang="en-GB" altLang="en-US"/>
          </a:p>
          <a:p>
            <a:r>
              <a:rPr lang="sr-Latn-BA" altLang="en-US" b="1"/>
              <a:t> </a:t>
            </a:r>
            <a:endParaRPr lang="en-GB" altLang="en-US"/>
          </a:p>
        </p:txBody>
      </p:sp>
      <p:sp>
        <p:nvSpPr>
          <p:cNvPr id="4" name="Slide Number Placeholder 3">
            <a:extLst>
              <a:ext uri="{FF2B5EF4-FFF2-40B4-BE49-F238E27FC236}">
                <a16:creationId xmlns:a16="http://schemas.microsoft.com/office/drawing/2014/main" id="{8CF40F8D-A313-B742-9B4E-8B837B17764B}"/>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3EDEFE1-35EA-9D47-A297-42EC19604A09}" type="slidenum">
              <a:rPr lang="en-GB" altLang="en-US">
                <a:latin typeface="Calibri" panose="020F0502020204030204" pitchFamily="34" charset="0"/>
              </a:rPr>
              <a:pPr eaLnBrk="1" hangingPunct="1"/>
              <a:t>19</a:t>
            </a:fld>
            <a:endParaRPr lang="en-GB"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869B965-2361-AA4F-AC25-883FF14D2A23}"/>
              </a:ext>
            </a:extLst>
          </p:cNvPr>
          <p:cNvSpPr>
            <a:spLocks noGrp="1"/>
          </p:cNvSpPr>
          <p:nvPr>
            <p:ph type="dt" sz="half" idx="10"/>
          </p:nvPr>
        </p:nvSpPr>
        <p:spPr/>
        <p:txBody>
          <a:bodyPr/>
          <a:lstStyle>
            <a:lvl1pPr>
              <a:defRPr/>
            </a:lvl1pPr>
          </a:lstStyle>
          <a:p>
            <a:pPr>
              <a:defRPr/>
            </a:pPr>
            <a:fld id="{12D7D9CF-2556-5B4C-95C3-35898A4877D8}" type="datetime1">
              <a:rPr lang="en-GB"/>
              <a:pPr>
                <a:defRPr/>
              </a:pPr>
              <a:t>05/07/2026</a:t>
            </a:fld>
            <a:endParaRPr lang="en-GB"/>
          </a:p>
        </p:txBody>
      </p:sp>
      <p:sp>
        <p:nvSpPr>
          <p:cNvPr id="5" name="Footer Placeholder 4">
            <a:extLst>
              <a:ext uri="{FF2B5EF4-FFF2-40B4-BE49-F238E27FC236}">
                <a16:creationId xmlns:a16="http://schemas.microsoft.com/office/drawing/2014/main" id="{F867AAD2-4A02-6943-BB05-BE17ADDF073E}"/>
              </a:ext>
            </a:extLst>
          </p:cNvPr>
          <p:cNvSpPr>
            <a:spLocks noGrp="1"/>
          </p:cNvSpPr>
          <p:nvPr>
            <p:ph type="ftr" sz="quarter" idx="11"/>
          </p:nvPr>
        </p:nvSpPr>
        <p:spPr/>
        <p:txBody>
          <a:bodyPr/>
          <a:lstStyle>
            <a:lvl1pPr>
              <a:defRPr/>
            </a:lvl1pPr>
          </a:lstStyle>
          <a:p>
            <a:pPr>
              <a:defRPr/>
            </a:pPr>
            <a:r>
              <a:rPr lang="en-GB"/>
              <a:t>Prrof. Jovo Ateljevic, EFBL </a:t>
            </a:r>
          </a:p>
        </p:txBody>
      </p:sp>
      <p:sp>
        <p:nvSpPr>
          <p:cNvPr id="6" name="Slide Number Placeholder 5">
            <a:extLst>
              <a:ext uri="{FF2B5EF4-FFF2-40B4-BE49-F238E27FC236}">
                <a16:creationId xmlns:a16="http://schemas.microsoft.com/office/drawing/2014/main" id="{F1C05DA4-7475-FB48-A4AC-6377033BF098}"/>
              </a:ext>
            </a:extLst>
          </p:cNvPr>
          <p:cNvSpPr>
            <a:spLocks noGrp="1"/>
          </p:cNvSpPr>
          <p:nvPr>
            <p:ph type="sldNum" sz="quarter" idx="12"/>
          </p:nvPr>
        </p:nvSpPr>
        <p:spPr/>
        <p:txBody>
          <a:bodyPr/>
          <a:lstStyle>
            <a:lvl1pPr>
              <a:defRPr/>
            </a:lvl1pPr>
          </a:lstStyle>
          <a:p>
            <a:fld id="{87DCB29F-7F9D-AB44-8CE2-269EDE3E00FC}" type="slidenum">
              <a:rPr lang="en-GB" altLang="en-US"/>
              <a:pPr/>
              <a:t>‹#›</a:t>
            </a:fld>
            <a:endParaRPr lang="en-GB" altLang="en-US"/>
          </a:p>
        </p:txBody>
      </p:sp>
    </p:spTree>
    <p:extLst>
      <p:ext uri="{BB962C8B-B14F-4D97-AF65-F5344CB8AC3E}">
        <p14:creationId xmlns:p14="http://schemas.microsoft.com/office/powerpoint/2010/main" val="1577598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C599BB-B3B4-6248-9FA0-5D157D378FC0}"/>
              </a:ext>
            </a:extLst>
          </p:cNvPr>
          <p:cNvSpPr>
            <a:spLocks noGrp="1"/>
          </p:cNvSpPr>
          <p:nvPr>
            <p:ph type="dt" sz="half" idx="10"/>
          </p:nvPr>
        </p:nvSpPr>
        <p:spPr/>
        <p:txBody>
          <a:bodyPr/>
          <a:lstStyle>
            <a:lvl1pPr>
              <a:defRPr/>
            </a:lvl1pPr>
          </a:lstStyle>
          <a:p>
            <a:pPr>
              <a:defRPr/>
            </a:pPr>
            <a:fld id="{FABB2D9A-80AF-F842-950E-D3B9A185C0DD}" type="datetime1">
              <a:rPr lang="en-GB"/>
              <a:pPr>
                <a:defRPr/>
              </a:pPr>
              <a:t>05/07/2026</a:t>
            </a:fld>
            <a:endParaRPr lang="en-GB"/>
          </a:p>
        </p:txBody>
      </p:sp>
      <p:sp>
        <p:nvSpPr>
          <p:cNvPr id="5" name="Footer Placeholder 4">
            <a:extLst>
              <a:ext uri="{FF2B5EF4-FFF2-40B4-BE49-F238E27FC236}">
                <a16:creationId xmlns:a16="http://schemas.microsoft.com/office/drawing/2014/main" id="{C2985388-8638-944A-8D03-35EEC751F208}"/>
              </a:ext>
            </a:extLst>
          </p:cNvPr>
          <p:cNvSpPr>
            <a:spLocks noGrp="1"/>
          </p:cNvSpPr>
          <p:nvPr>
            <p:ph type="ftr" sz="quarter" idx="11"/>
          </p:nvPr>
        </p:nvSpPr>
        <p:spPr/>
        <p:txBody>
          <a:bodyPr/>
          <a:lstStyle>
            <a:lvl1pPr>
              <a:defRPr/>
            </a:lvl1pPr>
          </a:lstStyle>
          <a:p>
            <a:pPr>
              <a:defRPr/>
            </a:pPr>
            <a:r>
              <a:rPr lang="en-GB"/>
              <a:t>Prrof. Jovo Ateljevic, EFBL </a:t>
            </a:r>
          </a:p>
        </p:txBody>
      </p:sp>
      <p:sp>
        <p:nvSpPr>
          <p:cNvPr id="6" name="Slide Number Placeholder 5">
            <a:extLst>
              <a:ext uri="{FF2B5EF4-FFF2-40B4-BE49-F238E27FC236}">
                <a16:creationId xmlns:a16="http://schemas.microsoft.com/office/drawing/2014/main" id="{4ACB4891-B128-F849-9BB7-8E012C8A86DC}"/>
              </a:ext>
            </a:extLst>
          </p:cNvPr>
          <p:cNvSpPr>
            <a:spLocks noGrp="1"/>
          </p:cNvSpPr>
          <p:nvPr>
            <p:ph type="sldNum" sz="quarter" idx="12"/>
          </p:nvPr>
        </p:nvSpPr>
        <p:spPr/>
        <p:txBody>
          <a:bodyPr/>
          <a:lstStyle>
            <a:lvl1pPr>
              <a:defRPr/>
            </a:lvl1pPr>
          </a:lstStyle>
          <a:p>
            <a:fld id="{A3C3603C-7F34-0640-9D49-0067DC836EF0}" type="slidenum">
              <a:rPr lang="en-GB" altLang="en-US"/>
              <a:pPr/>
              <a:t>‹#›</a:t>
            </a:fld>
            <a:endParaRPr lang="en-GB" altLang="en-US"/>
          </a:p>
        </p:txBody>
      </p:sp>
    </p:spTree>
    <p:extLst>
      <p:ext uri="{BB962C8B-B14F-4D97-AF65-F5344CB8AC3E}">
        <p14:creationId xmlns:p14="http://schemas.microsoft.com/office/powerpoint/2010/main" val="3041312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1F8832-E10A-444B-A61B-6565BE8A31F9}"/>
              </a:ext>
            </a:extLst>
          </p:cNvPr>
          <p:cNvSpPr>
            <a:spLocks noGrp="1"/>
          </p:cNvSpPr>
          <p:nvPr>
            <p:ph type="dt" sz="half" idx="10"/>
          </p:nvPr>
        </p:nvSpPr>
        <p:spPr/>
        <p:txBody>
          <a:bodyPr/>
          <a:lstStyle>
            <a:lvl1pPr>
              <a:defRPr/>
            </a:lvl1pPr>
          </a:lstStyle>
          <a:p>
            <a:pPr>
              <a:defRPr/>
            </a:pPr>
            <a:fld id="{DC0C8A04-43E7-6643-935F-831862B49802}" type="datetime1">
              <a:rPr lang="en-GB"/>
              <a:pPr>
                <a:defRPr/>
              </a:pPr>
              <a:t>05/07/2026</a:t>
            </a:fld>
            <a:endParaRPr lang="en-GB"/>
          </a:p>
        </p:txBody>
      </p:sp>
      <p:sp>
        <p:nvSpPr>
          <p:cNvPr id="5" name="Footer Placeholder 4">
            <a:extLst>
              <a:ext uri="{FF2B5EF4-FFF2-40B4-BE49-F238E27FC236}">
                <a16:creationId xmlns:a16="http://schemas.microsoft.com/office/drawing/2014/main" id="{A2BFB7D3-A1F6-AF4E-8DD0-8902C37C00FE}"/>
              </a:ext>
            </a:extLst>
          </p:cNvPr>
          <p:cNvSpPr>
            <a:spLocks noGrp="1"/>
          </p:cNvSpPr>
          <p:nvPr>
            <p:ph type="ftr" sz="quarter" idx="11"/>
          </p:nvPr>
        </p:nvSpPr>
        <p:spPr/>
        <p:txBody>
          <a:bodyPr/>
          <a:lstStyle>
            <a:lvl1pPr>
              <a:defRPr/>
            </a:lvl1pPr>
          </a:lstStyle>
          <a:p>
            <a:pPr>
              <a:defRPr/>
            </a:pPr>
            <a:r>
              <a:rPr lang="en-GB"/>
              <a:t>Prrof. Jovo Ateljevic, EFBL </a:t>
            </a:r>
          </a:p>
        </p:txBody>
      </p:sp>
      <p:sp>
        <p:nvSpPr>
          <p:cNvPr id="6" name="Slide Number Placeholder 5">
            <a:extLst>
              <a:ext uri="{FF2B5EF4-FFF2-40B4-BE49-F238E27FC236}">
                <a16:creationId xmlns:a16="http://schemas.microsoft.com/office/drawing/2014/main" id="{03D5935C-8216-7F47-AF5E-6DDBA433561C}"/>
              </a:ext>
            </a:extLst>
          </p:cNvPr>
          <p:cNvSpPr>
            <a:spLocks noGrp="1"/>
          </p:cNvSpPr>
          <p:nvPr>
            <p:ph type="sldNum" sz="quarter" idx="12"/>
          </p:nvPr>
        </p:nvSpPr>
        <p:spPr/>
        <p:txBody>
          <a:bodyPr/>
          <a:lstStyle>
            <a:lvl1pPr>
              <a:defRPr/>
            </a:lvl1pPr>
          </a:lstStyle>
          <a:p>
            <a:fld id="{F7F8CCC5-5345-3443-AC67-6691710E996C}" type="slidenum">
              <a:rPr lang="en-GB" altLang="en-US"/>
              <a:pPr/>
              <a:t>‹#›</a:t>
            </a:fld>
            <a:endParaRPr lang="en-GB" altLang="en-US"/>
          </a:p>
        </p:txBody>
      </p:sp>
    </p:spTree>
    <p:extLst>
      <p:ext uri="{BB962C8B-B14F-4D97-AF65-F5344CB8AC3E}">
        <p14:creationId xmlns:p14="http://schemas.microsoft.com/office/powerpoint/2010/main" val="3378623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C49A7-AED0-0141-8398-C04EB3F6CC0B}"/>
              </a:ext>
            </a:extLst>
          </p:cNvPr>
          <p:cNvSpPr>
            <a:spLocks noGrp="1"/>
          </p:cNvSpPr>
          <p:nvPr>
            <p:ph type="dt" sz="half" idx="10"/>
          </p:nvPr>
        </p:nvSpPr>
        <p:spPr/>
        <p:txBody>
          <a:bodyPr/>
          <a:lstStyle>
            <a:lvl1pPr>
              <a:defRPr/>
            </a:lvl1pPr>
          </a:lstStyle>
          <a:p>
            <a:pPr>
              <a:defRPr/>
            </a:pPr>
            <a:fld id="{95014F8C-6E25-9148-B686-40A8C21368B8}" type="datetime1">
              <a:rPr lang="en-GB"/>
              <a:pPr>
                <a:defRPr/>
              </a:pPr>
              <a:t>05/07/2026</a:t>
            </a:fld>
            <a:endParaRPr lang="en-GB"/>
          </a:p>
        </p:txBody>
      </p:sp>
      <p:sp>
        <p:nvSpPr>
          <p:cNvPr id="5" name="Footer Placeholder 4">
            <a:extLst>
              <a:ext uri="{FF2B5EF4-FFF2-40B4-BE49-F238E27FC236}">
                <a16:creationId xmlns:a16="http://schemas.microsoft.com/office/drawing/2014/main" id="{DE49905B-FDAF-6549-87D4-C36B373AB628}"/>
              </a:ext>
            </a:extLst>
          </p:cNvPr>
          <p:cNvSpPr>
            <a:spLocks noGrp="1"/>
          </p:cNvSpPr>
          <p:nvPr>
            <p:ph type="ftr" sz="quarter" idx="11"/>
          </p:nvPr>
        </p:nvSpPr>
        <p:spPr/>
        <p:txBody>
          <a:bodyPr/>
          <a:lstStyle>
            <a:lvl1pPr>
              <a:defRPr/>
            </a:lvl1pPr>
          </a:lstStyle>
          <a:p>
            <a:pPr>
              <a:defRPr/>
            </a:pPr>
            <a:r>
              <a:rPr lang="en-GB"/>
              <a:t>Prrof. Jovo Ateljevic, EFBL </a:t>
            </a:r>
          </a:p>
        </p:txBody>
      </p:sp>
      <p:sp>
        <p:nvSpPr>
          <p:cNvPr id="6" name="Slide Number Placeholder 5">
            <a:extLst>
              <a:ext uri="{FF2B5EF4-FFF2-40B4-BE49-F238E27FC236}">
                <a16:creationId xmlns:a16="http://schemas.microsoft.com/office/drawing/2014/main" id="{266960C2-6D94-5449-9321-C3872F392FFD}"/>
              </a:ext>
            </a:extLst>
          </p:cNvPr>
          <p:cNvSpPr>
            <a:spLocks noGrp="1"/>
          </p:cNvSpPr>
          <p:nvPr>
            <p:ph type="sldNum" sz="quarter" idx="12"/>
          </p:nvPr>
        </p:nvSpPr>
        <p:spPr/>
        <p:txBody>
          <a:bodyPr/>
          <a:lstStyle>
            <a:lvl1pPr>
              <a:defRPr/>
            </a:lvl1pPr>
          </a:lstStyle>
          <a:p>
            <a:fld id="{E2BE5CBD-8965-4947-8E7C-64CE438B2033}" type="slidenum">
              <a:rPr lang="en-GB" altLang="en-US"/>
              <a:pPr/>
              <a:t>‹#›</a:t>
            </a:fld>
            <a:endParaRPr lang="en-GB" altLang="en-US"/>
          </a:p>
        </p:txBody>
      </p:sp>
    </p:spTree>
    <p:extLst>
      <p:ext uri="{BB962C8B-B14F-4D97-AF65-F5344CB8AC3E}">
        <p14:creationId xmlns:p14="http://schemas.microsoft.com/office/powerpoint/2010/main" val="2874389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D14A48-D926-6647-BCD3-AA9483D78ED6}"/>
              </a:ext>
            </a:extLst>
          </p:cNvPr>
          <p:cNvSpPr>
            <a:spLocks noGrp="1"/>
          </p:cNvSpPr>
          <p:nvPr>
            <p:ph type="dt" sz="half" idx="10"/>
          </p:nvPr>
        </p:nvSpPr>
        <p:spPr/>
        <p:txBody>
          <a:bodyPr/>
          <a:lstStyle>
            <a:lvl1pPr>
              <a:defRPr/>
            </a:lvl1pPr>
          </a:lstStyle>
          <a:p>
            <a:pPr>
              <a:defRPr/>
            </a:pPr>
            <a:fld id="{D3BC0FF4-AE87-1749-A573-F292B5A11A8D}" type="datetime1">
              <a:rPr lang="en-GB"/>
              <a:pPr>
                <a:defRPr/>
              </a:pPr>
              <a:t>05/07/2026</a:t>
            </a:fld>
            <a:endParaRPr lang="en-GB"/>
          </a:p>
        </p:txBody>
      </p:sp>
      <p:sp>
        <p:nvSpPr>
          <p:cNvPr id="5" name="Footer Placeholder 4">
            <a:extLst>
              <a:ext uri="{FF2B5EF4-FFF2-40B4-BE49-F238E27FC236}">
                <a16:creationId xmlns:a16="http://schemas.microsoft.com/office/drawing/2014/main" id="{21E1E2D2-C593-C54E-B937-17966D6D4C13}"/>
              </a:ext>
            </a:extLst>
          </p:cNvPr>
          <p:cNvSpPr>
            <a:spLocks noGrp="1"/>
          </p:cNvSpPr>
          <p:nvPr>
            <p:ph type="ftr" sz="quarter" idx="11"/>
          </p:nvPr>
        </p:nvSpPr>
        <p:spPr/>
        <p:txBody>
          <a:bodyPr/>
          <a:lstStyle>
            <a:lvl1pPr>
              <a:defRPr/>
            </a:lvl1pPr>
          </a:lstStyle>
          <a:p>
            <a:pPr>
              <a:defRPr/>
            </a:pPr>
            <a:r>
              <a:rPr lang="en-GB"/>
              <a:t>Prrof. Jovo Ateljevic, EFBL </a:t>
            </a:r>
          </a:p>
        </p:txBody>
      </p:sp>
      <p:sp>
        <p:nvSpPr>
          <p:cNvPr id="6" name="Slide Number Placeholder 5">
            <a:extLst>
              <a:ext uri="{FF2B5EF4-FFF2-40B4-BE49-F238E27FC236}">
                <a16:creationId xmlns:a16="http://schemas.microsoft.com/office/drawing/2014/main" id="{53A865BE-DE72-D348-ACB1-67024B098B3C}"/>
              </a:ext>
            </a:extLst>
          </p:cNvPr>
          <p:cNvSpPr>
            <a:spLocks noGrp="1"/>
          </p:cNvSpPr>
          <p:nvPr>
            <p:ph type="sldNum" sz="quarter" idx="12"/>
          </p:nvPr>
        </p:nvSpPr>
        <p:spPr/>
        <p:txBody>
          <a:bodyPr/>
          <a:lstStyle>
            <a:lvl1pPr>
              <a:defRPr/>
            </a:lvl1pPr>
          </a:lstStyle>
          <a:p>
            <a:fld id="{7FD380B7-5AC3-1F4C-A9F4-CC4AA721F926}" type="slidenum">
              <a:rPr lang="en-GB" altLang="en-US"/>
              <a:pPr/>
              <a:t>‹#›</a:t>
            </a:fld>
            <a:endParaRPr lang="en-GB" altLang="en-US"/>
          </a:p>
        </p:txBody>
      </p:sp>
    </p:spTree>
    <p:extLst>
      <p:ext uri="{BB962C8B-B14F-4D97-AF65-F5344CB8AC3E}">
        <p14:creationId xmlns:p14="http://schemas.microsoft.com/office/powerpoint/2010/main" val="2634258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FA6F1C9-E481-2A4E-9B69-AAE5247A8444}"/>
              </a:ext>
            </a:extLst>
          </p:cNvPr>
          <p:cNvSpPr>
            <a:spLocks noGrp="1"/>
          </p:cNvSpPr>
          <p:nvPr>
            <p:ph type="dt" sz="half" idx="10"/>
          </p:nvPr>
        </p:nvSpPr>
        <p:spPr/>
        <p:txBody>
          <a:bodyPr/>
          <a:lstStyle>
            <a:lvl1pPr>
              <a:defRPr/>
            </a:lvl1pPr>
          </a:lstStyle>
          <a:p>
            <a:pPr>
              <a:defRPr/>
            </a:pPr>
            <a:fld id="{42A38ECE-546F-6641-A469-5EBD56744955}" type="datetime1">
              <a:rPr lang="en-GB"/>
              <a:pPr>
                <a:defRPr/>
              </a:pPr>
              <a:t>05/07/2026</a:t>
            </a:fld>
            <a:endParaRPr lang="en-GB"/>
          </a:p>
        </p:txBody>
      </p:sp>
      <p:sp>
        <p:nvSpPr>
          <p:cNvPr id="6" name="Footer Placeholder 4">
            <a:extLst>
              <a:ext uri="{FF2B5EF4-FFF2-40B4-BE49-F238E27FC236}">
                <a16:creationId xmlns:a16="http://schemas.microsoft.com/office/drawing/2014/main" id="{83057538-70B7-FF47-90F9-9D2C0D54FB1D}"/>
              </a:ext>
            </a:extLst>
          </p:cNvPr>
          <p:cNvSpPr>
            <a:spLocks noGrp="1"/>
          </p:cNvSpPr>
          <p:nvPr>
            <p:ph type="ftr" sz="quarter" idx="11"/>
          </p:nvPr>
        </p:nvSpPr>
        <p:spPr/>
        <p:txBody>
          <a:bodyPr/>
          <a:lstStyle>
            <a:lvl1pPr>
              <a:defRPr/>
            </a:lvl1pPr>
          </a:lstStyle>
          <a:p>
            <a:pPr>
              <a:defRPr/>
            </a:pPr>
            <a:r>
              <a:rPr lang="en-GB"/>
              <a:t>Prrof. Jovo Ateljevic, EFBL </a:t>
            </a:r>
          </a:p>
        </p:txBody>
      </p:sp>
      <p:sp>
        <p:nvSpPr>
          <p:cNvPr id="7" name="Slide Number Placeholder 5">
            <a:extLst>
              <a:ext uri="{FF2B5EF4-FFF2-40B4-BE49-F238E27FC236}">
                <a16:creationId xmlns:a16="http://schemas.microsoft.com/office/drawing/2014/main" id="{961D2EC0-2157-B04C-AC9F-7F83ABB5F1F0}"/>
              </a:ext>
            </a:extLst>
          </p:cNvPr>
          <p:cNvSpPr>
            <a:spLocks noGrp="1"/>
          </p:cNvSpPr>
          <p:nvPr>
            <p:ph type="sldNum" sz="quarter" idx="12"/>
          </p:nvPr>
        </p:nvSpPr>
        <p:spPr/>
        <p:txBody>
          <a:bodyPr/>
          <a:lstStyle>
            <a:lvl1pPr>
              <a:defRPr/>
            </a:lvl1pPr>
          </a:lstStyle>
          <a:p>
            <a:fld id="{43C9AC52-66FA-434B-8D50-993FB7F71E64}" type="slidenum">
              <a:rPr lang="en-GB" altLang="en-US"/>
              <a:pPr/>
              <a:t>‹#›</a:t>
            </a:fld>
            <a:endParaRPr lang="en-GB" altLang="en-US"/>
          </a:p>
        </p:txBody>
      </p:sp>
    </p:spTree>
    <p:extLst>
      <p:ext uri="{BB962C8B-B14F-4D97-AF65-F5344CB8AC3E}">
        <p14:creationId xmlns:p14="http://schemas.microsoft.com/office/powerpoint/2010/main" val="166768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C637848-BC1E-1E4D-BBEB-DC529C7DFCDE}"/>
              </a:ext>
            </a:extLst>
          </p:cNvPr>
          <p:cNvSpPr>
            <a:spLocks noGrp="1"/>
          </p:cNvSpPr>
          <p:nvPr>
            <p:ph type="dt" sz="half" idx="10"/>
          </p:nvPr>
        </p:nvSpPr>
        <p:spPr/>
        <p:txBody>
          <a:bodyPr/>
          <a:lstStyle>
            <a:lvl1pPr>
              <a:defRPr/>
            </a:lvl1pPr>
          </a:lstStyle>
          <a:p>
            <a:pPr>
              <a:defRPr/>
            </a:pPr>
            <a:fld id="{4A68378F-2E2B-3648-9FF8-6CF9CE1E08E8}" type="datetime1">
              <a:rPr lang="en-GB"/>
              <a:pPr>
                <a:defRPr/>
              </a:pPr>
              <a:t>05/07/2026</a:t>
            </a:fld>
            <a:endParaRPr lang="en-GB"/>
          </a:p>
        </p:txBody>
      </p:sp>
      <p:sp>
        <p:nvSpPr>
          <p:cNvPr id="8" name="Footer Placeholder 4">
            <a:extLst>
              <a:ext uri="{FF2B5EF4-FFF2-40B4-BE49-F238E27FC236}">
                <a16:creationId xmlns:a16="http://schemas.microsoft.com/office/drawing/2014/main" id="{65AE5362-19CF-4F4B-BA1A-13C0E869F7E0}"/>
              </a:ext>
            </a:extLst>
          </p:cNvPr>
          <p:cNvSpPr>
            <a:spLocks noGrp="1"/>
          </p:cNvSpPr>
          <p:nvPr>
            <p:ph type="ftr" sz="quarter" idx="11"/>
          </p:nvPr>
        </p:nvSpPr>
        <p:spPr/>
        <p:txBody>
          <a:bodyPr/>
          <a:lstStyle>
            <a:lvl1pPr>
              <a:defRPr/>
            </a:lvl1pPr>
          </a:lstStyle>
          <a:p>
            <a:pPr>
              <a:defRPr/>
            </a:pPr>
            <a:r>
              <a:rPr lang="en-GB"/>
              <a:t>Prrof. Jovo Ateljevic, EFBL </a:t>
            </a:r>
          </a:p>
        </p:txBody>
      </p:sp>
      <p:sp>
        <p:nvSpPr>
          <p:cNvPr id="9" name="Slide Number Placeholder 5">
            <a:extLst>
              <a:ext uri="{FF2B5EF4-FFF2-40B4-BE49-F238E27FC236}">
                <a16:creationId xmlns:a16="http://schemas.microsoft.com/office/drawing/2014/main" id="{3455FFE2-31EC-A742-AC90-C00F05C2B465}"/>
              </a:ext>
            </a:extLst>
          </p:cNvPr>
          <p:cNvSpPr>
            <a:spLocks noGrp="1"/>
          </p:cNvSpPr>
          <p:nvPr>
            <p:ph type="sldNum" sz="quarter" idx="12"/>
          </p:nvPr>
        </p:nvSpPr>
        <p:spPr/>
        <p:txBody>
          <a:bodyPr/>
          <a:lstStyle>
            <a:lvl1pPr>
              <a:defRPr/>
            </a:lvl1pPr>
          </a:lstStyle>
          <a:p>
            <a:fld id="{9D9FCA2C-329B-A048-BF9A-C8F58F794FEA}" type="slidenum">
              <a:rPr lang="en-GB" altLang="en-US"/>
              <a:pPr/>
              <a:t>‹#›</a:t>
            </a:fld>
            <a:endParaRPr lang="en-GB" altLang="en-US"/>
          </a:p>
        </p:txBody>
      </p:sp>
    </p:spTree>
    <p:extLst>
      <p:ext uri="{BB962C8B-B14F-4D97-AF65-F5344CB8AC3E}">
        <p14:creationId xmlns:p14="http://schemas.microsoft.com/office/powerpoint/2010/main" val="316432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807E3675-6847-D94F-8A90-88C6C5AB862E}"/>
              </a:ext>
            </a:extLst>
          </p:cNvPr>
          <p:cNvSpPr>
            <a:spLocks noGrp="1"/>
          </p:cNvSpPr>
          <p:nvPr>
            <p:ph type="dt" sz="half" idx="10"/>
          </p:nvPr>
        </p:nvSpPr>
        <p:spPr/>
        <p:txBody>
          <a:bodyPr/>
          <a:lstStyle>
            <a:lvl1pPr>
              <a:defRPr/>
            </a:lvl1pPr>
          </a:lstStyle>
          <a:p>
            <a:pPr>
              <a:defRPr/>
            </a:pPr>
            <a:fld id="{DE4FB2F6-BD1C-8B41-B353-F4192DDBFF23}" type="datetime1">
              <a:rPr lang="en-GB"/>
              <a:pPr>
                <a:defRPr/>
              </a:pPr>
              <a:t>05/07/2026</a:t>
            </a:fld>
            <a:endParaRPr lang="en-GB"/>
          </a:p>
        </p:txBody>
      </p:sp>
      <p:sp>
        <p:nvSpPr>
          <p:cNvPr id="4" name="Footer Placeholder 4">
            <a:extLst>
              <a:ext uri="{FF2B5EF4-FFF2-40B4-BE49-F238E27FC236}">
                <a16:creationId xmlns:a16="http://schemas.microsoft.com/office/drawing/2014/main" id="{C438AB29-8166-EB4D-8B4A-24A4C24ED13C}"/>
              </a:ext>
            </a:extLst>
          </p:cNvPr>
          <p:cNvSpPr>
            <a:spLocks noGrp="1"/>
          </p:cNvSpPr>
          <p:nvPr>
            <p:ph type="ftr" sz="quarter" idx="11"/>
          </p:nvPr>
        </p:nvSpPr>
        <p:spPr/>
        <p:txBody>
          <a:bodyPr/>
          <a:lstStyle>
            <a:lvl1pPr>
              <a:defRPr/>
            </a:lvl1pPr>
          </a:lstStyle>
          <a:p>
            <a:pPr>
              <a:defRPr/>
            </a:pPr>
            <a:r>
              <a:rPr lang="en-GB"/>
              <a:t>Prrof. Jovo Ateljevic, EFBL </a:t>
            </a:r>
          </a:p>
        </p:txBody>
      </p:sp>
      <p:sp>
        <p:nvSpPr>
          <p:cNvPr id="5" name="Slide Number Placeholder 5">
            <a:extLst>
              <a:ext uri="{FF2B5EF4-FFF2-40B4-BE49-F238E27FC236}">
                <a16:creationId xmlns:a16="http://schemas.microsoft.com/office/drawing/2014/main" id="{818AF861-01D7-EC42-ADBA-EC9E0A790CD8}"/>
              </a:ext>
            </a:extLst>
          </p:cNvPr>
          <p:cNvSpPr>
            <a:spLocks noGrp="1"/>
          </p:cNvSpPr>
          <p:nvPr>
            <p:ph type="sldNum" sz="quarter" idx="12"/>
          </p:nvPr>
        </p:nvSpPr>
        <p:spPr/>
        <p:txBody>
          <a:bodyPr/>
          <a:lstStyle>
            <a:lvl1pPr>
              <a:defRPr/>
            </a:lvl1pPr>
          </a:lstStyle>
          <a:p>
            <a:fld id="{32B19422-B312-1D44-85C1-0F8FDFB3C4FF}" type="slidenum">
              <a:rPr lang="en-GB" altLang="en-US"/>
              <a:pPr/>
              <a:t>‹#›</a:t>
            </a:fld>
            <a:endParaRPr lang="en-GB" altLang="en-US"/>
          </a:p>
        </p:txBody>
      </p:sp>
    </p:spTree>
    <p:extLst>
      <p:ext uri="{BB962C8B-B14F-4D97-AF65-F5344CB8AC3E}">
        <p14:creationId xmlns:p14="http://schemas.microsoft.com/office/powerpoint/2010/main" val="1045423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ECA637B-AB38-174F-AB80-D1FA018A33EA}"/>
              </a:ext>
            </a:extLst>
          </p:cNvPr>
          <p:cNvSpPr>
            <a:spLocks noGrp="1"/>
          </p:cNvSpPr>
          <p:nvPr>
            <p:ph type="dt" sz="half" idx="10"/>
          </p:nvPr>
        </p:nvSpPr>
        <p:spPr/>
        <p:txBody>
          <a:bodyPr/>
          <a:lstStyle>
            <a:lvl1pPr>
              <a:defRPr/>
            </a:lvl1pPr>
          </a:lstStyle>
          <a:p>
            <a:pPr>
              <a:defRPr/>
            </a:pPr>
            <a:fld id="{79588EF8-7597-A244-897C-1BA3C52D3EA1}" type="datetime1">
              <a:rPr lang="en-GB"/>
              <a:pPr>
                <a:defRPr/>
              </a:pPr>
              <a:t>05/07/2026</a:t>
            </a:fld>
            <a:endParaRPr lang="en-GB"/>
          </a:p>
        </p:txBody>
      </p:sp>
      <p:sp>
        <p:nvSpPr>
          <p:cNvPr id="3" name="Footer Placeholder 4">
            <a:extLst>
              <a:ext uri="{FF2B5EF4-FFF2-40B4-BE49-F238E27FC236}">
                <a16:creationId xmlns:a16="http://schemas.microsoft.com/office/drawing/2014/main" id="{8579E7B2-C52E-434E-B6BD-6CC462B1712A}"/>
              </a:ext>
            </a:extLst>
          </p:cNvPr>
          <p:cNvSpPr>
            <a:spLocks noGrp="1"/>
          </p:cNvSpPr>
          <p:nvPr>
            <p:ph type="ftr" sz="quarter" idx="11"/>
          </p:nvPr>
        </p:nvSpPr>
        <p:spPr/>
        <p:txBody>
          <a:bodyPr/>
          <a:lstStyle>
            <a:lvl1pPr>
              <a:defRPr/>
            </a:lvl1pPr>
          </a:lstStyle>
          <a:p>
            <a:pPr>
              <a:defRPr/>
            </a:pPr>
            <a:r>
              <a:rPr lang="en-GB"/>
              <a:t>Prrof. Jovo Ateljevic, EFBL </a:t>
            </a:r>
          </a:p>
        </p:txBody>
      </p:sp>
      <p:sp>
        <p:nvSpPr>
          <p:cNvPr id="4" name="Slide Number Placeholder 5">
            <a:extLst>
              <a:ext uri="{FF2B5EF4-FFF2-40B4-BE49-F238E27FC236}">
                <a16:creationId xmlns:a16="http://schemas.microsoft.com/office/drawing/2014/main" id="{C2D3A9E7-4A58-0C4B-BC43-8B9311EBB5A4}"/>
              </a:ext>
            </a:extLst>
          </p:cNvPr>
          <p:cNvSpPr>
            <a:spLocks noGrp="1"/>
          </p:cNvSpPr>
          <p:nvPr>
            <p:ph type="sldNum" sz="quarter" idx="12"/>
          </p:nvPr>
        </p:nvSpPr>
        <p:spPr/>
        <p:txBody>
          <a:bodyPr/>
          <a:lstStyle>
            <a:lvl1pPr>
              <a:defRPr/>
            </a:lvl1pPr>
          </a:lstStyle>
          <a:p>
            <a:fld id="{E17353FF-445B-A943-B382-818CF715F7AE}" type="slidenum">
              <a:rPr lang="en-GB" altLang="en-US"/>
              <a:pPr/>
              <a:t>‹#›</a:t>
            </a:fld>
            <a:endParaRPr lang="en-GB" altLang="en-US"/>
          </a:p>
        </p:txBody>
      </p:sp>
    </p:spTree>
    <p:extLst>
      <p:ext uri="{BB962C8B-B14F-4D97-AF65-F5344CB8AC3E}">
        <p14:creationId xmlns:p14="http://schemas.microsoft.com/office/powerpoint/2010/main" val="1422135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EDA30E8-57B0-0340-ACD5-28B9D25F7926}"/>
              </a:ext>
            </a:extLst>
          </p:cNvPr>
          <p:cNvSpPr>
            <a:spLocks noGrp="1"/>
          </p:cNvSpPr>
          <p:nvPr>
            <p:ph type="dt" sz="half" idx="10"/>
          </p:nvPr>
        </p:nvSpPr>
        <p:spPr/>
        <p:txBody>
          <a:bodyPr/>
          <a:lstStyle>
            <a:lvl1pPr>
              <a:defRPr/>
            </a:lvl1pPr>
          </a:lstStyle>
          <a:p>
            <a:pPr>
              <a:defRPr/>
            </a:pPr>
            <a:fld id="{5B6659F1-B924-FB49-8870-018693129AED}" type="datetime1">
              <a:rPr lang="en-GB"/>
              <a:pPr>
                <a:defRPr/>
              </a:pPr>
              <a:t>05/07/2026</a:t>
            </a:fld>
            <a:endParaRPr lang="en-GB"/>
          </a:p>
        </p:txBody>
      </p:sp>
      <p:sp>
        <p:nvSpPr>
          <p:cNvPr id="6" name="Footer Placeholder 4">
            <a:extLst>
              <a:ext uri="{FF2B5EF4-FFF2-40B4-BE49-F238E27FC236}">
                <a16:creationId xmlns:a16="http://schemas.microsoft.com/office/drawing/2014/main" id="{14A9C437-0FA5-3447-9CDA-F53F029A3BEA}"/>
              </a:ext>
            </a:extLst>
          </p:cNvPr>
          <p:cNvSpPr>
            <a:spLocks noGrp="1"/>
          </p:cNvSpPr>
          <p:nvPr>
            <p:ph type="ftr" sz="quarter" idx="11"/>
          </p:nvPr>
        </p:nvSpPr>
        <p:spPr/>
        <p:txBody>
          <a:bodyPr/>
          <a:lstStyle>
            <a:lvl1pPr>
              <a:defRPr/>
            </a:lvl1pPr>
          </a:lstStyle>
          <a:p>
            <a:pPr>
              <a:defRPr/>
            </a:pPr>
            <a:r>
              <a:rPr lang="en-GB"/>
              <a:t>Prrof. Jovo Ateljevic, EFBL </a:t>
            </a:r>
          </a:p>
        </p:txBody>
      </p:sp>
      <p:sp>
        <p:nvSpPr>
          <p:cNvPr id="7" name="Slide Number Placeholder 5">
            <a:extLst>
              <a:ext uri="{FF2B5EF4-FFF2-40B4-BE49-F238E27FC236}">
                <a16:creationId xmlns:a16="http://schemas.microsoft.com/office/drawing/2014/main" id="{D13044CB-BA66-DB42-94C2-142D9C27579D}"/>
              </a:ext>
            </a:extLst>
          </p:cNvPr>
          <p:cNvSpPr>
            <a:spLocks noGrp="1"/>
          </p:cNvSpPr>
          <p:nvPr>
            <p:ph type="sldNum" sz="quarter" idx="12"/>
          </p:nvPr>
        </p:nvSpPr>
        <p:spPr/>
        <p:txBody>
          <a:bodyPr/>
          <a:lstStyle>
            <a:lvl1pPr>
              <a:defRPr/>
            </a:lvl1pPr>
          </a:lstStyle>
          <a:p>
            <a:fld id="{4994A49C-FFB5-F642-925E-B469A8D004D0}" type="slidenum">
              <a:rPr lang="en-GB" altLang="en-US"/>
              <a:pPr/>
              <a:t>‹#›</a:t>
            </a:fld>
            <a:endParaRPr lang="en-GB" altLang="en-US"/>
          </a:p>
        </p:txBody>
      </p:sp>
    </p:spTree>
    <p:extLst>
      <p:ext uri="{BB962C8B-B14F-4D97-AF65-F5344CB8AC3E}">
        <p14:creationId xmlns:p14="http://schemas.microsoft.com/office/powerpoint/2010/main" val="1728580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FBA8AC2-B3D8-2D41-AA24-243E857BEB46}"/>
              </a:ext>
            </a:extLst>
          </p:cNvPr>
          <p:cNvSpPr>
            <a:spLocks noGrp="1"/>
          </p:cNvSpPr>
          <p:nvPr>
            <p:ph type="dt" sz="half" idx="10"/>
          </p:nvPr>
        </p:nvSpPr>
        <p:spPr/>
        <p:txBody>
          <a:bodyPr/>
          <a:lstStyle>
            <a:lvl1pPr>
              <a:defRPr/>
            </a:lvl1pPr>
          </a:lstStyle>
          <a:p>
            <a:pPr>
              <a:defRPr/>
            </a:pPr>
            <a:fld id="{DAB1F1D3-58A0-474C-A84C-D2F877E319F5}" type="datetime1">
              <a:rPr lang="en-GB"/>
              <a:pPr>
                <a:defRPr/>
              </a:pPr>
              <a:t>05/07/2026</a:t>
            </a:fld>
            <a:endParaRPr lang="en-GB"/>
          </a:p>
        </p:txBody>
      </p:sp>
      <p:sp>
        <p:nvSpPr>
          <p:cNvPr id="6" name="Footer Placeholder 4">
            <a:extLst>
              <a:ext uri="{FF2B5EF4-FFF2-40B4-BE49-F238E27FC236}">
                <a16:creationId xmlns:a16="http://schemas.microsoft.com/office/drawing/2014/main" id="{B20676AF-B5FC-8E43-B0B1-A7199F238DF8}"/>
              </a:ext>
            </a:extLst>
          </p:cNvPr>
          <p:cNvSpPr>
            <a:spLocks noGrp="1"/>
          </p:cNvSpPr>
          <p:nvPr>
            <p:ph type="ftr" sz="quarter" idx="11"/>
          </p:nvPr>
        </p:nvSpPr>
        <p:spPr/>
        <p:txBody>
          <a:bodyPr/>
          <a:lstStyle>
            <a:lvl1pPr>
              <a:defRPr/>
            </a:lvl1pPr>
          </a:lstStyle>
          <a:p>
            <a:pPr>
              <a:defRPr/>
            </a:pPr>
            <a:r>
              <a:rPr lang="en-GB"/>
              <a:t>Prrof. Jovo Ateljevic, EFBL </a:t>
            </a:r>
          </a:p>
        </p:txBody>
      </p:sp>
      <p:sp>
        <p:nvSpPr>
          <p:cNvPr id="7" name="Slide Number Placeholder 5">
            <a:extLst>
              <a:ext uri="{FF2B5EF4-FFF2-40B4-BE49-F238E27FC236}">
                <a16:creationId xmlns:a16="http://schemas.microsoft.com/office/drawing/2014/main" id="{8CE4E939-9F4E-B34D-9E0B-CDA3D75AF004}"/>
              </a:ext>
            </a:extLst>
          </p:cNvPr>
          <p:cNvSpPr>
            <a:spLocks noGrp="1"/>
          </p:cNvSpPr>
          <p:nvPr>
            <p:ph type="sldNum" sz="quarter" idx="12"/>
          </p:nvPr>
        </p:nvSpPr>
        <p:spPr/>
        <p:txBody>
          <a:bodyPr/>
          <a:lstStyle>
            <a:lvl1pPr>
              <a:defRPr/>
            </a:lvl1pPr>
          </a:lstStyle>
          <a:p>
            <a:fld id="{353D1BAB-E139-F447-B999-B2DBDB6A843C}" type="slidenum">
              <a:rPr lang="en-GB" altLang="en-US"/>
              <a:pPr/>
              <a:t>‹#›</a:t>
            </a:fld>
            <a:endParaRPr lang="en-GB" altLang="en-US"/>
          </a:p>
        </p:txBody>
      </p:sp>
    </p:spTree>
    <p:extLst>
      <p:ext uri="{BB962C8B-B14F-4D97-AF65-F5344CB8AC3E}">
        <p14:creationId xmlns:p14="http://schemas.microsoft.com/office/powerpoint/2010/main" val="4020879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F683B9A-60BA-B54B-9BE0-66287A2D42D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6D769795-65C9-F748-8950-0504A1094CB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8689A3AC-9159-C942-AF6C-E4E4DC7E5BB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BAD8E39-AEC5-F14E-BFAF-9816C40EEE5D}" type="datetime1">
              <a:rPr lang="en-GB"/>
              <a:pPr>
                <a:defRPr/>
              </a:pPr>
              <a:t>05/07/2026</a:t>
            </a:fld>
            <a:endParaRPr lang="en-GB"/>
          </a:p>
        </p:txBody>
      </p:sp>
      <p:sp>
        <p:nvSpPr>
          <p:cNvPr id="5" name="Footer Placeholder 4">
            <a:extLst>
              <a:ext uri="{FF2B5EF4-FFF2-40B4-BE49-F238E27FC236}">
                <a16:creationId xmlns:a16="http://schemas.microsoft.com/office/drawing/2014/main" id="{DA1A0452-ADDD-F649-BEBE-924B52243B7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GB"/>
              <a:t>Prrof. Jovo Ateljevic, EFBL </a:t>
            </a:r>
          </a:p>
        </p:txBody>
      </p:sp>
      <p:sp>
        <p:nvSpPr>
          <p:cNvPr id="6" name="Slide Number Placeholder 5">
            <a:extLst>
              <a:ext uri="{FF2B5EF4-FFF2-40B4-BE49-F238E27FC236}">
                <a16:creationId xmlns:a16="http://schemas.microsoft.com/office/drawing/2014/main" id="{28B13030-E0C7-2447-B520-E95DF096A48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29ADF24C-F891-D74F-AF21-80E18817325D}"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58BEF56B-D823-634D-95E5-D9FE3952CDCE}"/>
              </a:ext>
            </a:extLst>
          </p:cNvPr>
          <p:cNvSpPr>
            <a:spLocks noGrp="1"/>
          </p:cNvSpPr>
          <p:nvPr>
            <p:ph type="ctrTitle"/>
          </p:nvPr>
        </p:nvSpPr>
        <p:spPr>
          <a:xfrm>
            <a:off x="684213" y="1268413"/>
            <a:ext cx="7772400" cy="1800225"/>
          </a:xfrm>
        </p:spPr>
        <p:txBody>
          <a:bodyPr/>
          <a:lstStyle/>
          <a:p>
            <a:pPr eaLnBrk="1" hangingPunct="1"/>
            <a:r>
              <a:rPr lang="en-GB" altLang="en-US" b="1"/>
              <a:t>II Strategijski izbor</a:t>
            </a:r>
            <a:r>
              <a:rPr lang="en-GB" altLang="en-US"/>
              <a:t> </a:t>
            </a:r>
            <a:br>
              <a:rPr lang="en-GB" altLang="en-US"/>
            </a:br>
            <a:r>
              <a:rPr lang="en-GB" altLang="en-US" i="1"/>
              <a:t>Strategija biznis nivoa </a:t>
            </a:r>
            <a:endParaRPr lang="en-GB" altLang="en-US"/>
          </a:p>
        </p:txBody>
      </p:sp>
      <p:sp>
        <p:nvSpPr>
          <p:cNvPr id="3" name="Subtitle 2">
            <a:extLst>
              <a:ext uri="{FF2B5EF4-FFF2-40B4-BE49-F238E27FC236}">
                <a16:creationId xmlns:a16="http://schemas.microsoft.com/office/drawing/2014/main" id="{24E30214-9CB4-1C4A-BCBD-EB93E54103A5}"/>
              </a:ext>
            </a:extLst>
          </p:cNvPr>
          <p:cNvSpPr>
            <a:spLocks noGrp="1"/>
          </p:cNvSpPr>
          <p:nvPr>
            <p:ph type="subTitle" idx="1"/>
          </p:nvPr>
        </p:nvSpPr>
        <p:spPr/>
        <p:txBody>
          <a:bodyPr rtlCol="0">
            <a:normAutofit/>
          </a:bodyPr>
          <a:lstStyle/>
          <a:p>
            <a:pPr eaLnBrk="1" fontAlgn="auto" hangingPunct="1">
              <a:spcAft>
                <a:spcPts val="0"/>
              </a:spcAft>
              <a:defRPr/>
            </a:pPr>
            <a:r>
              <a:rPr lang="en-GB" dirty="0"/>
              <a:t> </a:t>
            </a:r>
          </a:p>
          <a:p>
            <a:pPr eaLnBrk="1" fontAlgn="auto" hangingPunct="1">
              <a:spcAft>
                <a:spcPts val="0"/>
              </a:spcAft>
              <a:defRPr/>
            </a:pPr>
            <a:r>
              <a:rPr lang="en-GB" dirty="0"/>
              <a:t>EFBL, </a:t>
            </a:r>
            <a:r>
              <a:rPr lang="sr-Latn-BA" dirty="0"/>
              <a:t>12</a:t>
            </a:r>
            <a:r>
              <a:rPr lang="en-GB" dirty="0"/>
              <a:t>/01</a:t>
            </a:r>
            <a:r>
              <a:rPr lang="sr-Latn-BA" dirty="0"/>
              <a:t>7</a:t>
            </a:r>
            <a:endParaRPr lang="en-GB" dirty="0"/>
          </a:p>
          <a:p>
            <a:pPr eaLnBrk="1" fontAlgn="auto" hangingPunct="1">
              <a:spcAft>
                <a:spcPts val="0"/>
              </a:spcAft>
              <a:defRPr/>
            </a:pPr>
            <a:endParaRPr lang="en-GB" dirty="0"/>
          </a:p>
        </p:txBody>
      </p:sp>
      <p:sp>
        <p:nvSpPr>
          <p:cNvPr id="4" name="Slide Number Placeholder 3">
            <a:extLst>
              <a:ext uri="{FF2B5EF4-FFF2-40B4-BE49-F238E27FC236}">
                <a16:creationId xmlns:a16="http://schemas.microsoft.com/office/drawing/2014/main" id="{9EB60C10-BA81-A741-B2C5-CBE063D72087}"/>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6F62998-C466-244E-B075-5C6B42D2E39B}" type="slidenum">
              <a:rPr lang="en-GB" altLang="en-US">
                <a:solidFill>
                  <a:srgbClr val="898989"/>
                </a:solidFill>
                <a:latin typeface="Calibri" panose="020F0502020204030204" pitchFamily="34" charset="0"/>
              </a:rPr>
              <a:pPr eaLnBrk="1" hangingPunct="1"/>
              <a:t>1</a:t>
            </a:fld>
            <a:endParaRPr lang="en-GB" altLang="en-US">
              <a:solidFill>
                <a:srgbClr val="898989"/>
              </a:solidFill>
              <a:latin typeface="Calibri" panose="020F0502020204030204" pitchFamily="34" charset="0"/>
            </a:endParaRPr>
          </a:p>
        </p:txBody>
      </p:sp>
      <p:sp>
        <p:nvSpPr>
          <p:cNvPr id="5" name="Footer Placeholder 4">
            <a:extLst>
              <a:ext uri="{FF2B5EF4-FFF2-40B4-BE49-F238E27FC236}">
                <a16:creationId xmlns:a16="http://schemas.microsoft.com/office/drawing/2014/main" id="{2934036B-6FB3-5742-A4AF-9EA539895C41}"/>
              </a:ext>
            </a:extLst>
          </p:cNvPr>
          <p:cNvSpPr>
            <a:spLocks noGrp="1"/>
          </p:cNvSpPr>
          <p:nvPr>
            <p:ph type="ftr" sz="quarter" idx="11"/>
          </p:nvPr>
        </p:nvSpPr>
        <p:spPr/>
        <p:txBody>
          <a:bodyPr/>
          <a:lstStyle/>
          <a:p>
            <a:pPr>
              <a:defRPr/>
            </a:pPr>
            <a:r>
              <a:rPr lang="en-GB"/>
              <a:t>Prrof. Jovo Ateljevic, EFBL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503250-BB40-744A-A001-AAFA828AE802}"/>
              </a:ext>
            </a:extLst>
          </p:cNvPr>
          <p:cNvSpPr>
            <a:spLocks noGrp="1"/>
          </p:cNvSpPr>
          <p:nvPr>
            <p:ph type="ftr" sz="quarter" idx="11"/>
          </p:nvPr>
        </p:nvSpPr>
        <p:spPr/>
        <p:txBody>
          <a:bodyPr/>
          <a:lstStyle/>
          <a:p>
            <a:pPr>
              <a:defRPr/>
            </a:pPr>
            <a:r>
              <a:rPr lang="en-GB"/>
              <a:t>Prrof. Jovo Ateljevic, EFBL </a:t>
            </a:r>
          </a:p>
        </p:txBody>
      </p:sp>
      <p:sp>
        <p:nvSpPr>
          <p:cNvPr id="3" name="Slide Number Placeholder 2">
            <a:extLst>
              <a:ext uri="{FF2B5EF4-FFF2-40B4-BE49-F238E27FC236}">
                <a16:creationId xmlns:a16="http://schemas.microsoft.com/office/drawing/2014/main" id="{5A7DC8E5-4505-3B44-AE94-4BF7D320ECAB}"/>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92B3BD4-D783-E645-9368-75C9661990B1}" type="slidenum">
              <a:rPr lang="en-GB" altLang="en-US">
                <a:solidFill>
                  <a:srgbClr val="898989"/>
                </a:solidFill>
                <a:latin typeface="Calibri" panose="020F0502020204030204" pitchFamily="34" charset="0"/>
              </a:rPr>
              <a:pPr eaLnBrk="1" hangingPunct="1"/>
              <a:t>10</a:t>
            </a:fld>
            <a:endParaRPr lang="en-GB" altLang="en-US">
              <a:solidFill>
                <a:srgbClr val="898989"/>
              </a:solidFill>
              <a:latin typeface="Calibri" panose="020F0502020204030204" pitchFamily="34" charset="0"/>
            </a:endParaRPr>
          </a:p>
        </p:txBody>
      </p:sp>
      <p:pic>
        <p:nvPicPr>
          <p:cNvPr id="11268" name="Picture 2">
            <a:extLst>
              <a:ext uri="{FF2B5EF4-FFF2-40B4-BE49-F238E27FC236}">
                <a16:creationId xmlns:a16="http://schemas.microsoft.com/office/drawing/2014/main" id="{2ED0CE08-CA8A-EF40-934D-78DCA286AAE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27088" y="309563"/>
            <a:ext cx="7705725" cy="62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9F10DF6-1E12-824D-9EFE-0CA369760D6C}"/>
              </a:ext>
            </a:extLst>
          </p:cNvPr>
          <p:cNvSpPr>
            <a:spLocks noGrp="1"/>
          </p:cNvSpPr>
          <p:nvPr>
            <p:ph type="ftr" sz="quarter" idx="11"/>
          </p:nvPr>
        </p:nvSpPr>
        <p:spPr/>
        <p:txBody>
          <a:bodyPr/>
          <a:lstStyle/>
          <a:p>
            <a:pPr>
              <a:defRPr/>
            </a:pPr>
            <a:r>
              <a:rPr lang="en-GB"/>
              <a:t>Prrof. Jovo Ateljevic, EFBL </a:t>
            </a:r>
          </a:p>
        </p:txBody>
      </p:sp>
      <p:sp>
        <p:nvSpPr>
          <p:cNvPr id="3" name="Slide Number Placeholder 2">
            <a:extLst>
              <a:ext uri="{FF2B5EF4-FFF2-40B4-BE49-F238E27FC236}">
                <a16:creationId xmlns:a16="http://schemas.microsoft.com/office/drawing/2014/main" id="{0D8C7F07-BF14-7D49-A660-7F6F43790C2B}"/>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047EB8B-4419-F949-BCC2-CB4775950186}" type="slidenum">
              <a:rPr lang="en-GB" altLang="en-US">
                <a:solidFill>
                  <a:srgbClr val="898989"/>
                </a:solidFill>
                <a:latin typeface="Calibri" panose="020F0502020204030204" pitchFamily="34" charset="0"/>
              </a:rPr>
              <a:pPr eaLnBrk="1" hangingPunct="1"/>
              <a:t>11</a:t>
            </a:fld>
            <a:endParaRPr lang="en-GB" altLang="en-US">
              <a:solidFill>
                <a:srgbClr val="898989"/>
              </a:solidFill>
              <a:latin typeface="Calibri" panose="020F0502020204030204" pitchFamily="34" charset="0"/>
            </a:endParaRPr>
          </a:p>
        </p:txBody>
      </p:sp>
      <p:pic>
        <p:nvPicPr>
          <p:cNvPr id="12292" name="Picture 2">
            <a:extLst>
              <a:ext uri="{FF2B5EF4-FFF2-40B4-BE49-F238E27FC236}">
                <a16:creationId xmlns:a16="http://schemas.microsoft.com/office/drawing/2014/main" id="{E09304A4-4407-974E-847F-9774BAA75F6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9750" y="0"/>
            <a:ext cx="74168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C0F925D-8A8A-5A43-BE0F-0B8B8EAF8071}"/>
              </a:ext>
            </a:extLst>
          </p:cNvPr>
          <p:cNvSpPr>
            <a:spLocks noGrp="1"/>
          </p:cNvSpPr>
          <p:nvPr>
            <p:ph type="ftr" sz="quarter" idx="11"/>
          </p:nvPr>
        </p:nvSpPr>
        <p:spPr/>
        <p:txBody>
          <a:bodyPr/>
          <a:lstStyle/>
          <a:p>
            <a:pPr>
              <a:defRPr/>
            </a:pPr>
            <a:r>
              <a:rPr lang="en-GB"/>
              <a:t>Prrof. Jovo Ateljevic, EFBL </a:t>
            </a:r>
          </a:p>
        </p:txBody>
      </p:sp>
      <p:sp>
        <p:nvSpPr>
          <p:cNvPr id="3" name="Slide Number Placeholder 2">
            <a:extLst>
              <a:ext uri="{FF2B5EF4-FFF2-40B4-BE49-F238E27FC236}">
                <a16:creationId xmlns:a16="http://schemas.microsoft.com/office/drawing/2014/main" id="{14643614-55A4-C74C-A284-3C48BD2478D7}"/>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C19DF7F-2576-7A45-AF3F-F6EC6CA708C5}" type="slidenum">
              <a:rPr lang="en-GB" altLang="en-US">
                <a:solidFill>
                  <a:srgbClr val="898989"/>
                </a:solidFill>
                <a:latin typeface="Calibri" panose="020F0502020204030204" pitchFamily="34" charset="0"/>
              </a:rPr>
              <a:pPr eaLnBrk="1" hangingPunct="1"/>
              <a:t>12</a:t>
            </a:fld>
            <a:endParaRPr lang="en-GB" altLang="en-US">
              <a:solidFill>
                <a:srgbClr val="898989"/>
              </a:solidFill>
              <a:latin typeface="Calibri" panose="020F0502020204030204" pitchFamily="34" charset="0"/>
            </a:endParaRPr>
          </a:p>
        </p:txBody>
      </p:sp>
      <p:sp>
        <p:nvSpPr>
          <p:cNvPr id="13316" name="Rectangle 3">
            <a:extLst>
              <a:ext uri="{FF2B5EF4-FFF2-40B4-BE49-F238E27FC236}">
                <a16:creationId xmlns:a16="http://schemas.microsoft.com/office/drawing/2014/main" id="{1EEE5EE9-6AB5-CD46-9F6C-015519593A11}"/>
              </a:ext>
            </a:extLst>
          </p:cNvPr>
          <p:cNvSpPr>
            <a:spLocks noChangeArrowheads="1"/>
          </p:cNvSpPr>
          <p:nvPr/>
        </p:nvSpPr>
        <p:spPr bwMode="auto">
          <a:xfrm>
            <a:off x="0" y="115888"/>
            <a:ext cx="8748713"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400" b="1">
                <a:solidFill>
                  <a:srgbClr val="00B0F0"/>
                </a:solidFill>
              </a:rPr>
              <a:t>easyJet’s ‘no frills’ strategy</a:t>
            </a:r>
            <a:endParaRPr lang="sr-Latn-BA" altLang="en-US" sz="2400" b="1">
              <a:solidFill>
                <a:srgbClr val="00B0F0"/>
              </a:solidFill>
            </a:endParaRPr>
          </a:p>
          <a:p>
            <a:pPr eaLnBrk="1" hangingPunct="1"/>
            <a:r>
              <a:rPr lang="en-US" altLang="en-US" sz="2400"/>
              <a:t>Launched in 1995, easyJet was seen as the brash</a:t>
            </a:r>
            <a:r>
              <a:rPr lang="sr-Latn-BA" altLang="en-US" sz="2400"/>
              <a:t> </a:t>
            </a:r>
            <a:r>
              <a:rPr lang="en-US" altLang="en-US" sz="2400"/>
              <a:t>young upstart of the European airline industry and</a:t>
            </a:r>
            <a:r>
              <a:rPr lang="sr-Latn-BA" altLang="en-US" sz="2400"/>
              <a:t> </a:t>
            </a:r>
            <a:r>
              <a:rPr lang="en-US" altLang="en-US" sz="2400"/>
              <a:t>widely tipped to fail. But by the mid-2000s this Lutonbased</a:t>
            </a:r>
          </a:p>
          <a:p>
            <a:pPr eaLnBrk="1" hangingPunct="1"/>
            <a:r>
              <a:rPr lang="en-US" altLang="en-US" sz="2400"/>
              <a:t>airline has done more than survive. From a</a:t>
            </a:r>
            <a:r>
              <a:rPr lang="sr-Latn-BA" altLang="en-US" sz="2400"/>
              <a:t> </a:t>
            </a:r>
            <a:r>
              <a:rPr lang="en-US" altLang="en-US" sz="2400"/>
              <a:t>starting point of six hired planes working one route,</a:t>
            </a:r>
            <a:r>
              <a:rPr lang="sr-Latn-BA" altLang="en-US" sz="2400"/>
              <a:t> </a:t>
            </a:r>
            <a:r>
              <a:rPr lang="en-US" altLang="en-US" sz="2400"/>
              <a:t>by 2003 it had 74 aircraft flying 105 routes to</a:t>
            </a:r>
            <a:r>
              <a:rPr lang="sr-Latn-BA" altLang="en-US" sz="2400"/>
              <a:t> </a:t>
            </a:r>
            <a:r>
              <a:rPr lang="en-US" altLang="en-US" sz="2400"/>
              <a:t>38 airports and carrying over 20 million passengers</a:t>
            </a:r>
            <a:r>
              <a:rPr lang="sr-Latn-BA" altLang="en-US" sz="2400"/>
              <a:t> </a:t>
            </a:r>
            <a:r>
              <a:rPr lang="en-GB" altLang="en-US" sz="2400"/>
              <a:t>per annum.</a:t>
            </a:r>
            <a:r>
              <a:rPr lang="sr-Latn-BA" altLang="en-US" sz="2400"/>
              <a:t> </a:t>
            </a:r>
            <a:r>
              <a:rPr lang="en-US" altLang="en-US" sz="2400"/>
              <a:t>Beneath the surface of easyJet’s cosmetic cost</a:t>
            </a:r>
            <a:r>
              <a:rPr lang="sr-Latn-BA" altLang="en-US" sz="2400"/>
              <a:t> </a:t>
            </a:r>
            <a:r>
              <a:rPr lang="en-US" altLang="en-US" sz="2400"/>
              <a:t>savings of not offering free in-flight refreshments or</a:t>
            </a:r>
            <a:r>
              <a:rPr lang="sr-Latn-BA" altLang="en-US" sz="2400"/>
              <a:t> </a:t>
            </a:r>
            <a:r>
              <a:rPr lang="en-US" altLang="en-US" sz="2400"/>
              <a:t>different first, business and economy classes, was a</a:t>
            </a:r>
            <a:r>
              <a:rPr lang="sr-Latn-BA" altLang="en-US" sz="2400"/>
              <a:t> </a:t>
            </a:r>
            <a:r>
              <a:rPr lang="en-US" altLang="en-US" sz="2400"/>
              <a:t>philosophy of cost saving that permeated through</a:t>
            </a:r>
          </a:p>
          <a:p>
            <a:pPr eaLnBrk="1" hangingPunct="1"/>
            <a:r>
              <a:rPr lang="en-US" altLang="en-US" sz="2400"/>
              <a:t>the whole company. The 2002/03 annual report</a:t>
            </a:r>
            <a:r>
              <a:rPr lang="sr-Latn-BA" altLang="en-US" sz="2400"/>
              <a:t> </a:t>
            </a:r>
            <a:r>
              <a:rPr lang="en-US" altLang="en-US" sz="2400"/>
              <a:t>reconfirmed this business model for the airline:</a:t>
            </a:r>
            <a:r>
              <a:rPr lang="sr-Latn-BA" altLang="en-US" sz="2400"/>
              <a:t> </a:t>
            </a:r>
            <a:r>
              <a:rPr lang="en-US" altLang="en-US" sz="2400"/>
              <a:t>‘Our overriding commitment is to safety and customer</a:t>
            </a:r>
            <a:r>
              <a:rPr lang="sr-Latn-BA" altLang="en-US" sz="2400"/>
              <a:t> </a:t>
            </a:r>
            <a:r>
              <a:rPr lang="en-US" altLang="en-US" sz="2400"/>
              <a:t>service, rooted in a strong and dynamic culture that can</a:t>
            </a:r>
            <a:r>
              <a:rPr lang="sr-Latn-BA" altLang="en-US" sz="2400"/>
              <a:t> </a:t>
            </a:r>
            <a:r>
              <a:rPr lang="en-US" altLang="en-US" sz="2400"/>
              <a:t>accommodate our continuing rate of growth. The</a:t>
            </a:r>
            <a:r>
              <a:rPr lang="sr-Latn-BA" altLang="en-US" sz="2400"/>
              <a:t> </a:t>
            </a:r>
            <a:r>
              <a:rPr lang="en-GB" altLang="en-US" sz="2400"/>
              <a:t>business model 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EEF0BB-1733-CD43-B126-D5FA21085FED}"/>
              </a:ext>
            </a:extLst>
          </p:cNvPr>
          <p:cNvSpPr>
            <a:spLocks noGrp="1"/>
          </p:cNvSpPr>
          <p:nvPr>
            <p:ph type="ftr" sz="quarter" idx="11"/>
          </p:nvPr>
        </p:nvSpPr>
        <p:spPr/>
        <p:txBody>
          <a:bodyPr/>
          <a:lstStyle/>
          <a:p>
            <a:pPr>
              <a:defRPr/>
            </a:pPr>
            <a:r>
              <a:rPr lang="en-GB"/>
              <a:t>Prrof. Jovo Ateljevic, EFBL </a:t>
            </a:r>
          </a:p>
        </p:txBody>
      </p:sp>
      <p:sp>
        <p:nvSpPr>
          <p:cNvPr id="3" name="Slide Number Placeholder 2">
            <a:extLst>
              <a:ext uri="{FF2B5EF4-FFF2-40B4-BE49-F238E27FC236}">
                <a16:creationId xmlns:a16="http://schemas.microsoft.com/office/drawing/2014/main" id="{3E26640C-08BE-0E44-B7FC-634906701703}"/>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C6BD54D-A94D-1546-A4C9-3A25D662D236}" type="slidenum">
              <a:rPr lang="en-GB" altLang="en-US">
                <a:solidFill>
                  <a:srgbClr val="898989"/>
                </a:solidFill>
                <a:latin typeface="Calibri" panose="020F0502020204030204" pitchFamily="34" charset="0"/>
              </a:rPr>
              <a:pPr eaLnBrk="1" hangingPunct="1"/>
              <a:t>13</a:t>
            </a:fld>
            <a:endParaRPr lang="en-GB" altLang="en-US">
              <a:solidFill>
                <a:srgbClr val="898989"/>
              </a:solidFill>
              <a:latin typeface="Calibri" panose="020F0502020204030204" pitchFamily="34" charset="0"/>
            </a:endParaRPr>
          </a:p>
        </p:txBody>
      </p:sp>
      <p:pic>
        <p:nvPicPr>
          <p:cNvPr id="14340" name="Picture 2">
            <a:extLst>
              <a:ext uri="{FF2B5EF4-FFF2-40B4-BE49-F238E27FC236}">
                <a16:creationId xmlns:a16="http://schemas.microsoft.com/office/drawing/2014/main" id="{1EDC3AA9-BACE-5D4C-AB36-0875F92AA92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55650" y="80963"/>
            <a:ext cx="7488238" cy="669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1196EE5-63A1-2E48-9AF6-30D701B90321}"/>
              </a:ext>
            </a:extLst>
          </p:cNvPr>
          <p:cNvSpPr>
            <a:spLocks noGrp="1"/>
          </p:cNvSpPr>
          <p:nvPr>
            <p:ph type="ftr" sz="quarter" idx="11"/>
          </p:nvPr>
        </p:nvSpPr>
        <p:spPr/>
        <p:txBody>
          <a:bodyPr/>
          <a:lstStyle/>
          <a:p>
            <a:pPr>
              <a:defRPr/>
            </a:pPr>
            <a:r>
              <a:rPr lang="en-GB"/>
              <a:t>Prrof. Jovo Ateljevic, EFBL </a:t>
            </a:r>
          </a:p>
        </p:txBody>
      </p:sp>
      <p:sp>
        <p:nvSpPr>
          <p:cNvPr id="3" name="Slide Number Placeholder 2">
            <a:extLst>
              <a:ext uri="{FF2B5EF4-FFF2-40B4-BE49-F238E27FC236}">
                <a16:creationId xmlns:a16="http://schemas.microsoft.com/office/drawing/2014/main" id="{E7AA3EF4-0D2A-814D-9F65-A75E74E315FF}"/>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A9A4160-A024-2E41-BF0A-F35FE6617026}" type="slidenum">
              <a:rPr lang="en-GB" altLang="en-US">
                <a:solidFill>
                  <a:srgbClr val="898989"/>
                </a:solidFill>
                <a:latin typeface="Calibri" panose="020F0502020204030204" pitchFamily="34" charset="0"/>
              </a:rPr>
              <a:pPr eaLnBrk="1" hangingPunct="1"/>
              <a:t>14</a:t>
            </a:fld>
            <a:endParaRPr lang="en-GB" altLang="en-US">
              <a:solidFill>
                <a:srgbClr val="898989"/>
              </a:solidFill>
              <a:latin typeface="Calibri" panose="020F0502020204030204" pitchFamily="34" charset="0"/>
            </a:endParaRPr>
          </a:p>
        </p:txBody>
      </p:sp>
      <p:pic>
        <p:nvPicPr>
          <p:cNvPr id="15364" name="Picture 2">
            <a:extLst>
              <a:ext uri="{FF2B5EF4-FFF2-40B4-BE49-F238E27FC236}">
                <a16:creationId xmlns:a16="http://schemas.microsoft.com/office/drawing/2014/main" id="{35664758-06CD-794A-9460-AD38C578C00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03350" y="0"/>
            <a:ext cx="7345363"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3">
            <a:extLst>
              <a:ext uri="{FF2B5EF4-FFF2-40B4-BE49-F238E27FC236}">
                <a16:creationId xmlns:a16="http://schemas.microsoft.com/office/drawing/2014/main" id="{619D835C-8103-4D44-AB29-DD54416CE79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92275" y="4005263"/>
            <a:ext cx="6911975" cy="285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4DAE84-B189-4848-901C-49F6A66A8BA0}"/>
              </a:ext>
            </a:extLst>
          </p:cNvPr>
          <p:cNvSpPr>
            <a:spLocks noGrp="1"/>
          </p:cNvSpPr>
          <p:nvPr>
            <p:ph type="ftr" sz="quarter" idx="11"/>
          </p:nvPr>
        </p:nvSpPr>
        <p:spPr/>
        <p:txBody>
          <a:bodyPr/>
          <a:lstStyle/>
          <a:p>
            <a:pPr>
              <a:defRPr/>
            </a:pPr>
            <a:r>
              <a:rPr lang="en-GB"/>
              <a:t>Prrof. Jovo Ateljevic, EFBL </a:t>
            </a:r>
          </a:p>
        </p:txBody>
      </p:sp>
      <p:sp>
        <p:nvSpPr>
          <p:cNvPr id="3" name="Slide Number Placeholder 2">
            <a:extLst>
              <a:ext uri="{FF2B5EF4-FFF2-40B4-BE49-F238E27FC236}">
                <a16:creationId xmlns:a16="http://schemas.microsoft.com/office/drawing/2014/main" id="{1AF6E91F-8C13-274B-A02A-4CCD4006A376}"/>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9F1C7D5-8129-9847-9542-BB441854E932}" type="slidenum">
              <a:rPr lang="en-GB" altLang="en-US">
                <a:solidFill>
                  <a:srgbClr val="898989"/>
                </a:solidFill>
                <a:latin typeface="Calibri" panose="020F0502020204030204" pitchFamily="34" charset="0"/>
              </a:rPr>
              <a:pPr eaLnBrk="1" hangingPunct="1"/>
              <a:t>15</a:t>
            </a:fld>
            <a:endParaRPr lang="en-GB" altLang="en-US">
              <a:solidFill>
                <a:srgbClr val="898989"/>
              </a:solidFill>
              <a:latin typeface="Calibri" panose="020F0502020204030204" pitchFamily="34" charset="0"/>
            </a:endParaRPr>
          </a:p>
        </p:txBody>
      </p:sp>
      <p:pic>
        <p:nvPicPr>
          <p:cNvPr id="16388" name="Picture 2">
            <a:extLst>
              <a:ext uri="{FF2B5EF4-FFF2-40B4-BE49-F238E27FC236}">
                <a16:creationId xmlns:a16="http://schemas.microsoft.com/office/drawing/2014/main" id="{C03E2D9F-523B-FE46-BD36-7CD635347D4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4678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a:extLst>
              <a:ext uri="{FF2B5EF4-FFF2-40B4-BE49-F238E27FC236}">
                <a16:creationId xmlns:a16="http://schemas.microsoft.com/office/drawing/2014/main" id="{A11C1093-1B2C-7A4E-BD72-9A7B7B351F0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3850" y="428625"/>
            <a:ext cx="8351838"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582436B6-3443-9B47-8C7D-36DA529C966F}"/>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BAE1974-5AA1-BA41-9778-73D24C763571}" type="slidenum">
              <a:rPr lang="en-GB" altLang="en-US">
                <a:solidFill>
                  <a:srgbClr val="898989"/>
                </a:solidFill>
                <a:latin typeface="Calibri" panose="020F0502020204030204" pitchFamily="34" charset="0"/>
              </a:rPr>
              <a:pPr eaLnBrk="1" hangingPunct="1"/>
              <a:t>16</a:t>
            </a:fld>
            <a:endParaRPr lang="en-GB" altLang="en-US">
              <a:solidFill>
                <a:srgbClr val="898989"/>
              </a:solidFill>
              <a:latin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07097776-938B-1043-B388-0184E3DF1A9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0825" y="260350"/>
            <a:ext cx="8569325" cy="619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7AE08312-997E-7442-A8BA-7AB47FA0C3AA}"/>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2D1CB8E-5341-B04D-9B33-96B10B92C9CA}" type="slidenum">
              <a:rPr lang="en-GB" altLang="en-US">
                <a:solidFill>
                  <a:srgbClr val="898989"/>
                </a:solidFill>
                <a:latin typeface="Calibri" panose="020F0502020204030204" pitchFamily="34" charset="0"/>
              </a:rPr>
              <a:pPr eaLnBrk="1" hangingPunct="1"/>
              <a:t>17</a:t>
            </a:fld>
            <a:endParaRPr lang="en-GB" altLang="en-US">
              <a:solidFill>
                <a:srgbClr val="898989"/>
              </a:solidFill>
              <a:latin typeface="Calibri" panose="020F0502020204030204" pitchFamily="34" charset="0"/>
            </a:endParaRPr>
          </a:p>
        </p:txBody>
      </p:sp>
      <p:sp>
        <p:nvSpPr>
          <p:cNvPr id="4" name="Footer Placeholder 3">
            <a:extLst>
              <a:ext uri="{FF2B5EF4-FFF2-40B4-BE49-F238E27FC236}">
                <a16:creationId xmlns:a16="http://schemas.microsoft.com/office/drawing/2014/main" id="{231BF1E4-0EB4-254A-BE02-2E89C5E9B6B5}"/>
              </a:ext>
            </a:extLst>
          </p:cNvPr>
          <p:cNvSpPr>
            <a:spLocks noGrp="1"/>
          </p:cNvSpPr>
          <p:nvPr>
            <p:ph type="ftr" sz="quarter" idx="11"/>
          </p:nvPr>
        </p:nvSpPr>
        <p:spPr/>
        <p:txBody>
          <a:bodyPr/>
          <a:lstStyle/>
          <a:p>
            <a:pPr>
              <a:defRPr/>
            </a:pPr>
            <a:r>
              <a:rPr lang="en-GB"/>
              <a:t>Prrof. Jovo Ateljevic, EFBL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54394EEE-8488-0A49-9AB9-1C8A308EA920}"/>
              </a:ext>
            </a:extLst>
          </p:cNvPr>
          <p:cNvSpPr>
            <a:spLocks noGrp="1"/>
          </p:cNvSpPr>
          <p:nvPr>
            <p:ph type="title"/>
          </p:nvPr>
        </p:nvSpPr>
        <p:spPr>
          <a:xfrm>
            <a:off x="468313" y="0"/>
            <a:ext cx="8229600" cy="561975"/>
          </a:xfrm>
        </p:spPr>
        <p:txBody>
          <a:bodyPr/>
          <a:lstStyle/>
          <a:p>
            <a:r>
              <a:rPr lang="sr-Latn-BA" altLang="en-US" b="1">
                <a:solidFill>
                  <a:schemeClr val="accent1"/>
                </a:solidFill>
                <a:latin typeface="Arial" panose="020B0604020202020204" pitchFamily="34" charset="0"/>
                <a:cs typeface="Arial" panose="020B0604020202020204" pitchFamily="34" charset="0"/>
              </a:rPr>
              <a:t>Teorija igara (TI) </a:t>
            </a:r>
            <a:endParaRPr lang="en-GB" altLang="en-US" b="1">
              <a:solidFill>
                <a:schemeClr val="accent1"/>
              </a:solidFill>
              <a:latin typeface="Arial" panose="020B0604020202020204" pitchFamily="34" charset="0"/>
              <a:cs typeface="Arial" panose="020B0604020202020204" pitchFamily="34" charset="0"/>
            </a:endParaRPr>
          </a:p>
        </p:txBody>
      </p:sp>
      <p:sp>
        <p:nvSpPr>
          <p:cNvPr id="19459" name="Content Placeholder 2">
            <a:extLst>
              <a:ext uri="{FF2B5EF4-FFF2-40B4-BE49-F238E27FC236}">
                <a16:creationId xmlns:a16="http://schemas.microsoft.com/office/drawing/2014/main" id="{B4667600-0039-C545-9626-BE0B50999FBB}"/>
              </a:ext>
            </a:extLst>
          </p:cNvPr>
          <p:cNvSpPr>
            <a:spLocks noGrp="1"/>
          </p:cNvSpPr>
          <p:nvPr>
            <p:ph idx="1"/>
          </p:nvPr>
        </p:nvSpPr>
        <p:spPr>
          <a:xfrm>
            <a:off x="0" y="549275"/>
            <a:ext cx="9144000" cy="6048375"/>
          </a:xfrm>
        </p:spPr>
        <p:txBody>
          <a:bodyPr/>
          <a:lstStyle/>
          <a:p>
            <a:r>
              <a:rPr lang="en-GB" altLang="en-US" sz="2800">
                <a:latin typeface="Arial" panose="020B0604020202020204" pitchFamily="34" charset="0"/>
                <a:cs typeface="Arial" panose="020B0604020202020204" pitchFamily="34" charset="0"/>
              </a:rPr>
              <a:t>Teorija igara je matematička disciplina </a:t>
            </a:r>
            <a:r>
              <a:rPr lang="sr-Latn-BA" altLang="en-US" sz="2800">
                <a:latin typeface="Arial" panose="020B0604020202020204" pitchFamily="34" charset="0"/>
                <a:cs typeface="Arial" panose="020B0604020202020204" pitchFamily="34" charset="0"/>
              </a:rPr>
              <a:t>nastala </a:t>
            </a:r>
            <a:r>
              <a:rPr lang="en-GB" altLang="en-US" sz="2800">
                <a:latin typeface="Arial" panose="020B0604020202020204" pitchFamily="34" charset="0"/>
                <a:cs typeface="Arial" panose="020B0604020202020204" pitchFamily="34" charset="0"/>
              </a:rPr>
              <a:t>sredinom </a:t>
            </a:r>
            <a:r>
              <a:rPr lang="sr-Latn-BA" altLang="en-US" sz="2800">
                <a:latin typeface="Arial" panose="020B0604020202020204" pitchFamily="34" charset="0"/>
                <a:cs typeface="Arial" panose="020B0604020202020204" pitchFamily="34" charset="0"/>
              </a:rPr>
              <a:t>prošlog stoljeća </a:t>
            </a:r>
            <a:r>
              <a:rPr lang="en-GB" altLang="en-US" sz="2800">
                <a:latin typeface="Arial" panose="020B0604020202020204" pitchFamily="34" charset="0"/>
                <a:cs typeface="Arial" panose="020B0604020202020204" pitchFamily="34" charset="0"/>
              </a:rPr>
              <a:t> </a:t>
            </a:r>
            <a:endParaRPr lang="sr-Latn-BA" altLang="en-US" sz="2800">
              <a:latin typeface="Arial" panose="020B0604020202020204" pitchFamily="34" charset="0"/>
              <a:cs typeface="Arial" panose="020B0604020202020204" pitchFamily="34" charset="0"/>
            </a:endParaRPr>
          </a:p>
          <a:p>
            <a:r>
              <a:rPr lang="en-GB" altLang="en-US" sz="2800">
                <a:latin typeface="Arial" panose="020B0604020202020204" pitchFamily="34" charset="0"/>
                <a:cs typeface="Arial" panose="020B0604020202020204" pitchFamily="34" charset="0"/>
              </a:rPr>
              <a:t> teorija o pona</a:t>
            </a:r>
            <a:r>
              <a:rPr lang="sr-Latn-BA" altLang="en-US" sz="2800">
                <a:latin typeface="Arial" panose="020B0604020202020204" pitchFamily="34" charset="0"/>
                <a:cs typeface="Arial" panose="020B0604020202020204" pitchFamily="34" charset="0"/>
              </a:rPr>
              <a:t>š</a:t>
            </a:r>
            <a:r>
              <a:rPr lang="en-GB" altLang="en-US" sz="2800">
                <a:latin typeface="Arial" panose="020B0604020202020204" pitchFamily="34" charset="0"/>
                <a:cs typeface="Arial" panose="020B0604020202020204" pitchFamily="34" charset="0"/>
              </a:rPr>
              <a:t>anju, povezuje nekoliko grana matematike, aplikativna </a:t>
            </a:r>
            <a:r>
              <a:rPr lang="en-GB" altLang="en-US" sz="2800" b="1">
                <a:latin typeface="Arial" panose="020B0604020202020204" pitchFamily="34" charset="0"/>
                <a:cs typeface="Arial" panose="020B0604020202020204" pitchFamily="34" charset="0"/>
              </a:rPr>
              <a:t>ekonomiji</a:t>
            </a:r>
            <a:r>
              <a:rPr lang="sr-Latn-BA" altLang="en-US" sz="2800" b="1">
                <a:latin typeface="Arial" panose="020B0604020202020204" pitchFamily="34" charset="0"/>
                <a:cs typeface="Arial" panose="020B0604020202020204" pitchFamily="34" charset="0"/>
              </a:rPr>
              <a:t>/menadžmentu</a:t>
            </a:r>
            <a:r>
              <a:rPr lang="en-GB" altLang="en-US" sz="2800" b="1">
                <a:latin typeface="Arial" panose="020B0604020202020204" pitchFamily="34" charset="0"/>
                <a:cs typeface="Arial" panose="020B0604020202020204" pitchFamily="34" charset="0"/>
              </a:rPr>
              <a:t> u, sociologiji, psihologiji i teoriji evolucije. </a:t>
            </a:r>
            <a:endParaRPr lang="en-GB" altLang="en-US" sz="2800">
              <a:latin typeface="Arial" panose="020B0604020202020204" pitchFamily="34" charset="0"/>
              <a:cs typeface="Arial" panose="020B0604020202020204" pitchFamily="34" charset="0"/>
            </a:endParaRPr>
          </a:p>
          <a:p>
            <a:r>
              <a:rPr lang="en-GB" altLang="en-US" sz="2800">
                <a:latin typeface="Arial" panose="020B0604020202020204" pitchFamily="34" charset="0"/>
                <a:cs typeface="Arial" panose="020B0604020202020204" pitchFamily="34" charset="0"/>
              </a:rPr>
              <a:t>Prva knjiga na </a:t>
            </a:r>
            <a:r>
              <a:rPr lang="sr-Latn-BA" altLang="en-US" sz="2800">
                <a:latin typeface="Arial" panose="020B0604020202020204" pitchFamily="34" charset="0"/>
                <a:cs typeface="Arial" panose="020B0604020202020204" pitchFamily="34" charset="0"/>
              </a:rPr>
              <a:t>ovu </a:t>
            </a:r>
            <a:r>
              <a:rPr lang="en-GB" altLang="en-US" sz="2800">
                <a:latin typeface="Arial" panose="020B0604020202020204" pitchFamily="34" charset="0"/>
                <a:cs typeface="Arial" panose="020B0604020202020204" pitchFamily="34" charset="0"/>
              </a:rPr>
              <a:t>temu je </a:t>
            </a:r>
            <a:r>
              <a:rPr lang="en-GB" altLang="en-US" sz="2800" i="1">
                <a:latin typeface="Arial" panose="020B0604020202020204" pitchFamily="34" charset="0"/>
                <a:cs typeface="Arial" panose="020B0604020202020204" pitchFamily="34" charset="0"/>
              </a:rPr>
              <a:t>Theory of games and economic behaviour</a:t>
            </a:r>
            <a:r>
              <a:rPr lang="sr-Latn-BA" altLang="en-US" sz="2800" i="1">
                <a:latin typeface="Arial" panose="020B0604020202020204" pitchFamily="34" charset="0"/>
                <a:cs typeface="Arial" panose="020B0604020202020204" pitchFamily="34" charset="0"/>
              </a:rPr>
              <a:t>, </a:t>
            </a:r>
            <a:r>
              <a:rPr lang="sr-Latn-BA" altLang="en-US" sz="2800">
                <a:latin typeface="Arial" panose="020B0604020202020204" pitchFamily="34" charset="0"/>
                <a:cs typeface="Arial" panose="020B0604020202020204" pitchFamily="34" charset="0"/>
              </a:rPr>
              <a:t>autori</a:t>
            </a:r>
            <a:r>
              <a:rPr lang="sr-Latn-BA" altLang="en-US" sz="2800" i="1">
                <a:latin typeface="Arial" panose="020B0604020202020204" pitchFamily="34" charset="0"/>
                <a:cs typeface="Arial" panose="020B0604020202020204" pitchFamily="34" charset="0"/>
              </a:rPr>
              <a:t> </a:t>
            </a:r>
            <a:r>
              <a:rPr lang="en-GB" altLang="en-US" sz="2800">
                <a:latin typeface="Arial" panose="020B0604020202020204" pitchFamily="34" charset="0"/>
                <a:cs typeface="Arial" panose="020B0604020202020204" pitchFamily="34" charset="0"/>
              </a:rPr>
              <a:t>matematič</a:t>
            </a:r>
            <a:r>
              <a:rPr lang="sr-Latn-BA" altLang="en-US" sz="2800">
                <a:latin typeface="Arial" panose="020B0604020202020204" pitchFamily="34" charset="0"/>
                <a:cs typeface="Arial" panose="020B0604020202020204" pitchFamily="34" charset="0"/>
              </a:rPr>
              <a:t>ar</a:t>
            </a:r>
            <a:r>
              <a:rPr lang="en-GB" altLang="en-US" sz="2800">
                <a:latin typeface="Arial" panose="020B0604020202020204" pitchFamily="34" charset="0"/>
                <a:cs typeface="Arial" panose="020B0604020202020204" pitchFamily="34" charset="0"/>
              </a:rPr>
              <a:t> John von Neumann i ekonomist</a:t>
            </a:r>
            <a:r>
              <a:rPr lang="sr-Latn-BA" altLang="en-US" sz="2800">
                <a:latin typeface="Arial" panose="020B0604020202020204" pitchFamily="34" charset="0"/>
                <a:cs typeface="Arial" panose="020B0604020202020204" pitchFamily="34" charset="0"/>
              </a:rPr>
              <a:t>a</a:t>
            </a:r>
            <a:r>
              <a:rPr lang="en-GB" altLang="en-US" sz="2800">
                <a:latin typeface="Arial" panose="020B0604020202020204" pitchFamily="34" charset="0"/>
                <a:cs typeface="Arial" panose="020B0604020202020204" pitchFamily="34" charset="0"/>
              </a:rPr>
              <a:t> Oskar Morgenstern. </a:t>
            </a:r>
          </a:p>
          <a:p>
            <a:r>
              <a:rPr lang="en-GB" altLang="en-US" sz="2800">
                <a:latin typeface="Arial" panose="020B0604020202020204" pitchFamily="34" charset="0"/>
                <a:cs typeface="Arial" panose="020B0604020202020204" pitchFamily="34" charset="0"/>
              </a:rPr>
              <a:t>Fundamentalni doprinos </a:t>
            </a:r>
            <a:r>
              <a:rPr lang="sr-Latn-BA" altLang="en-US" sz="2800">
                <a:latin typeface="Arial" panose="020B0604020202020204" pitchFamily="34" charset="0"/>
                <a:cs typeface="Arial" panose="020B0604020202020204" pitchFamily="34" charset="0"/>
              </a:rPr>
              <a:t>TI </a:t>
            </a:r>
            <a:r>
              <a:rPr lang="en-GB" altLang="en-US" sz="2800">
                <a:latin typeface="Arial" panose="020B0604020202020204" pitchFamily="34" charset="0"/>
                <a:cs typeface="Arial" panose="020B0604020202020204" pitchFamily="34" charset="0"/>
              </a:rPr>
              <a:t>dao je i John Nash u svome radu: Non-cooperative games, </a:t>
            </a:r>
            <a:r>
              <a:rPr lang="en-GB" altLang="en-US" sz="2800" i="1">
                <a:latin typeface="Arial" panose="020B0604020202020204" pitchFamily="34" charset="0"/>
                <a:cs typeface="Arial" panose="020B0604020202020204" pitchFamily="34" charset="0"/>
              </a:rPr>
              <a:t>Annals of Mathematics 54 (1951), </a:t>
            </a:r>
            <a:r>
              <a:rPr lang="sr-Latn-BA" altLang="en-US" sz="2800" i="1">
                <a:latin typeface="Arial" panose="020B0604020202020204" pitchFamily="34" charset="0"/>
                <a:cs typeface="Arial" panose="020B0604020202020204" pitchFamily="34" charset="0"/>
              </a:rPr>
              <a:t>za šta je dobio i </a:t>
            </a:r>
            <a:r>
              <a:rPr lang="en-GB" altLang="en-US" sz="2800" i="1">
                <a:latin typeface="Arial" panose="020B0604020202020204" pitchFamily="34" charset="0"/>
                <a:cs typeface="Arial" panose="020B0604020202020204" pitchFamily="34" charset="0"/>
              </a:rPr>
              <a:t>Nobelov</a:t>
            </a:r>
            <a:r>
              <a:rPr lang="sr-Latn-BA" altLang="en-US" sz="2800" i="1">
                <a:latin typeface="Arial" panose="020B0604020202020204" pitchFamily="34" charset="0"/>
                <a:cs typeface="Arial" panose="020B0604020202020204" pitchFamily="34" charset="0"/>
              </a:rPr>
              <a:t>u</a:t>
            </a:r>
            <a:r>
              <a:rPr lang="en-GB" altLang="en-US" sz="2800" i="1">
                <a:latin typeface="Arial" panose="020B0604020202020204" pitchFamily="34" charset="0"/>
                <a:cs typeface="Arial" panose="020B0604020202020204" pitchFamily="34" charset="0"/>
              </a:rPr>
              <a:t> nagrad</a:t>
            </a:r>
            <a:r>
              <a:rPr lang="sr-Latn-BA" altLang="en-US" sz="2800" i="1">
                <a:latin typeface="Arial" panose="020B0604020202020204" pitchFamily="34" charset="0"/>
                <a:cs typeface="Arial" panose="020B0604020202020204" pitchFamily="34" charset="0"/>
              </a:rPr>
              <a:t>u </a:t>
            </a:r>
            <a:r>
              <a:rPr lang="en-GB" altLang="en-US" sz="2800" i="1">
                <a:latin typeface="Arial" panose="020B0604020202020204" pitchFamily="34" charset="0"/>
                <a:cs typeface="Arial" panose="020B0604020202020204" pitchFamily="34" charset="0"/>
              </a:rPr>
              <a:t>za ekonomiju. </a:t>
            </a:r>
          </a:p>
          <a:p>
            <a:endParaRPr lang="en-GB" altLang="en-US"/>
          </a:p>
        </p:txBody>
      </p:sp>
      <p:sp>
        <p:nvSpPr>
          <p:cNvPr id="5" name="Slide Number Placeholder 4">
            <a:extLst>
              <a:ext uri="{FF2B5EF4-FFF2-40B4-BE49-F238E27FC236}">
                <a16:creationId xmlns:a16="http://schemas.microsoft.com/office/drawing/2014/main" id="{8A5C0171-1688-8A4E-8A87-035F28738873}"/>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3769C06-DDAE-334A-99BE-49552504EED6}" type="slidenum">
              <a:rPr lang="en-GB" altLang="en-US">
                <a:solidFill>
                  <a:srgbClr val="898989"/>
                </a:solidFill>
                <a:latin typeface="Calibri" panose="020F0502020204030204" pitchFamily="34" charset="0"/>
              </a:rPr>
              <a:pPr eaLnBrk="1" hangingPunct="1"/>
              <a:t>18</a:t>
            </a:fld>
            <a:endParaRPr lang="en-GB" altLang="en-US">
              <a:solidFill>
                <a:srgbClr val="898989"/>
              </a:solidFill>
              <a:latin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a:extLst>
              <a:ext uri="{FF2B5EF4-FFF2-40B4-BE49-F238E27FC236}">
                <a16:creationId xmlns:a16="http://schemas.microsoft.com/office/drawing/2014/main" id="{FA9C5761-0DC9-D04D-BBA6-DDEBB794C53E}"/>
              </a:ext>
            </a:extLst>
          </p:cNvPr>
          <p:cNvSpPr>
            <a:spLocks noGrp="1"/>
          </p:cNvSpPr>
          <p:nvPr>
            <p:ph idx="1"/>
          </p:nvPr>
        </p:nvSpPr>
        <p:spPr>
          <a:xfrm>
            <a:off x="0" y="0"/>
            <a:ext cx="8893175" cy="6381750"/>
          </a:xfrm>
        </p:spPr>
        <p:txBody>
          <a:bodyPr/>
          <a:lstStyle/>
          <a:p>
            <a:pPr>
              <a:buFont typeface="Arial" panose="020B0604020202020204" pitchFamily="34" charset="0"/>
              <a:buNone/>
            </a:pPr>
            <a:r>
              <a:rPr lang="sr-Latn-BA" altLang="en-US">
                <a:latin typeface="Arial" panose="020B0604020202020204" pitchFamily="34" charset="0"/>
                <a:cs typeface="Arial" panose="020B0604020202020204" pitchFamily="34" charset="0"/>
              </a:rPr>
              <a:t> </a:t>
            </a:r>
            <a:r>
              <a:rPr lang="sr-Latn-BA" altLang="en-US">
                <a:cs typeface="Arial" panose="020B0604020202020204" pitchFamily="34" charset="0"/>
              </a:rPr>
              <a:t> </a:t>
            </a:r>
            <a:endParaRPr lang="sr-Latn-BA" altLang="en-US">
              <a:latin typeface="Arial" panose="020B0604020202020204" pitchFamily="34" charset="0"/>
              <a:cs typeface="Arial" panose="020B0604020202020204" pitchFamily="34" charset="0"/>
            </a:endParaRPr>
          </a:p>
          <a:p>
            <a:r>
              <a:rPr lang="sr-Latn-BA" altLang="en-US">
                <a:latin typeface="Arial" panose="020B0604020202020204" pitchFamily="34" charset="0"/>
                <a:cs typeface="Arial" panose="020B0604020202020204" pitchFamily="34" charset="0"/>
              </a:rPr>
              <a:t>Ime teorije vuče korijene od precizne anlize  igara </a:t>
            </a:r>
            <a:endParaRPr lang="vi-VN" altLang="en-US">
              <a:cs typeface="Arial" panose="020B0604020202020204" pitchFamily="34" charset="0"/>
            </a:endParaRPr>
          </a:p>
          <a:p>
            <a:r>
              <a:rPr lang="vi-VN" altLang="en-US">
                <a:cs typeface="Arial" panose="020B0604020202020204" pitchFamily="34" charset="0"/>
              </a:rPr>
              <a:t>Teorija igara se bavi situacijama konflikta između dv</a:t>
            </a:r>
            <a:r>
              <a:rPr lang="sr-Latn-BA" altLang="en-US">
                <a:latin typeface="Arial" panose="020B0604020202020204" pitchFamily="34" charset="0"/>
                <a:cs typeface="Arial" panose="020B0604020202020204" pitchFamily="34" charset="0"/>
              </a:rPr>
              <a:t>oje</a:t>
            </a:r>
            <a:r>
              <a:rPr lang="sr-Latn-BA" altLang="en-US">
                <a:cs typeface="Arial" panose="020B0604020202020204" pitchFamily="34" charset="0"/>
              </a:rPr>
              <a:t> </a:t>
            </a:r>
            <a:r>
              <a:rPr lang="vi-VN" altLang="en-US">
                <a:cs typeface="Arial" panose="020B0604020202020204" pitchFamily="34" charset="0"/>
              </a:rPr>
              <a:t>ili više </a:t>
            </a:r>
            <a:r>
              <a:rPr lang="sr-Latn-BA" altLang="en-US">
                <a:latin typeface="Arial" panose="020B0604020202020204" pitchFamily="34" charset="0"/>
                <a:cs typeface="Arial" panose="020B0604020202020204" pitchFamily="34" charset="0"/>
              </a:rPr>
              <a:t>učesnika </a:t>
            </a:r>
            <a:endParaRPr lang="vi-VN" altLang="en-US">
              <a:cs typeface="Arial" panose="020B0604020202020204" pitchFamily="34" charset="0"/>
            </a:endParaRPr>
          </a:p>
          <a:p>
            <a:r>
              <a:rPr lang="en-GB" altLang="en-US" b="1">
                <a:latin typeface="Arial" panose="020B0604020202020204" pitchFamily="34" charset="0"/>
                <a:cs typeface="Arial" panose="020B0604020202020204" pitchFamily="34" charset="0"/>
              </a:rPr>
              <a:t>Osnovni cilj teorije igara jeste defini</a:t>
            </a:r>
            <a:r>
              <a:rPr lang="sr-Latn-BA" altLang="en-US" b="1">
                <a:latin typeface="Arial" panose="020B0604020202020204" pitchFamily="34" charset="0"/>
                <a:cs typeface="Arial" panose="020B0604020202020204" pitchFamily="34" charset="0"/>
              </a:rPr>
              <a:t>sanje </a:t>
            </a:r>
            <a:r>
              <a:rPr lang="en-GB" altLang="en-US" b="1">
                <a:latin typeface="Arial" panose="020B0604020202020204" pitchFamily="34" charset="0"/>
                <a:cs typeface="Arial" panose="020B0604020202020204" pitchFamily="34" charset="0"/>
              </a:rPr>
              <a:t> najpovoljnije</a:t>
            </a:r>
            <a:r>
              <a:rPr lang="sr-Latn-BA" altLang="en-US" b="1">
                <a:latin typeface="Arial" panose="020B0604020202020204" pitchFamily="34" charset="0"/>
                <a:cs typeface="Arial" panose="020B0604020202020204" pitchFamily="34" charset="0"/>
              </a:rPr>
              <a:t>g </a:t>
            </a:r>
            <a:r>
              <a:rPr lang="en-GB" altLang="en-US" b="1">
                <a:latin typeface="Arial" panose="020B0604020202020204" pitchFamily="34" charset="0"/>
                <a:cs typeface="Arial" panose="020B0604020202020204" pitchFamily="34" charset="0"/>
              </a:rPr>
              <a:t>ponašanje </a:t>
            </a:r>
            <a:r>
              <a:rPr lang="sr-Latn-BA" altLang="en-US" b="1">
                <a:latin typeface="Arial" panose="020B0604020202020204" pitchFamily="34" charset="0"/>
                <a:cs typeface="Arial" panose="020B0604020202020204" pitchFamily="34" charset="0"/>
              </a:rPr>
              <a:t>učesnika</a:t>
            </a:r>
            <a:r>
              <a:rPr lang="en-GB" altLang="en-US" b="1">
                <a:latin typeface="Arial" panose="020B0604020202020204" pitchFamily="34" charset="0"/>
                <a:cs typeface="Arial" panose="020B0604020202020204" pitchFamily="34" charset="0"/>
              </a:rPr>
              <a:t>, pod pretpostavkom njihove racionalnosti. </a:t>
            </a:r>
          </a:p>
          <a:p>
            <a:r>
              <a:rPr lang="vi-VN" altLang="en-US">
                <a:cs typeface="Arial" panose="020B0604020202020204" pitchFamily="34" charset="0"/>
              </a:rPr>
              <a:t>Konflikt između </a:t>
            </a:r>
            <a:r>
              <a:rPr lang="sr-Latn-BA" altLang="en-US">
                <a:latin typeface="Arial" panose="020B0604020202020204" pitchFamily="34" charset="0"/>
                <a:cs typeface="Arial" panose="020B0604020202020204" pitchFamily="34" charset="0"/>
              </a:rPr>
              <a:t>učesnika je strogo definisan </a:t>
            </a:r>
            <a:r>
              <a:rPr lang="vi-VN" altLang="en-US">
                <a:cs typeface="Arial" panose="020B0604020202020204" pitchFamily="34" charset="0"/>
              </a:rPr>
              <a:t>pravilima kao u društvenim igrama poput pokera, monopola, “čovječe ne ljuti se” i</a:t>
            </a:r>
            <a:r>
              <a:rPr lang="sr-Latn-BA" altLang="en-US">
                <a:latin typeface="Arial" panose="020B0604020202020204" pitchFamily="34" charset="0"/>
                <a:cs typeface="Arial" panose="020B0604020202020204" pitchFamily="34" charset="0"/>
              </a:rPr>
              <a:t>td. </a:t>
            </a:r>
            <a:endParaRPr lang="vi-VN" altLang="en-US">
              <a:cs typeface="Arial" panose="020B0604020202020204" pitchFamily="34" charset="0"/>
            </a:endParaRPr>
          </a:p>
          <a:p>
            <a:endParaRPr lang="en-GB" altLang="en-US"/>
          </a:p>
        </p:txBody>
      </p:sp>
      <p:sp>
        <p:nvSpPr>
          <p:cNvPr id="4" name="Footer Placeholder 3">
            <a:extLst>
              <a:ext uri="{FF2B5EF4-FFF2-40B4-BE49-F238E27FC236}">
                <a16:creationId xmlns:a16="http://schemas.microsoft.com/office/drawing/2014/main" id="{FA9A2B90-11CE-3A4C-A3AF-05B12688A16F}"/>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0997090A-DD9A-7644-9E4F-8D35C66E074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9702674-6B0C-B146-8252-E019EFA6C1A3}" type="slidenum">
              <a:rPr lang="en-GB" altLang="en-US">
                <a:solidFill>
                  <a:srgbClr val="898989"/>
                </a:solidFill>
                <a:latin typeface="Calibri" panose="020F0502020204030204" pitchFamily="34" charset="0"/>
              </a:rPr>
              <a:pPr eaLnBrk="1" hangingPunct="1"/>
              <a:t>19</a:t>
            </a:fld>
            <a:endParaRPr lang="en-GB" altLang="en-US">
              <a:solidFill>
                <a:srgbClr val="898989"/>
              </a:solidFill>
              <a:latin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BB0A54F-CE74-714D-9D89-754A2072E304}"/>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en-GB" dirty="0" err="1"/>
              <a:t>Generaln</a:t>
            </a:r>
            <a:r>
              <a:rPr lang="sr-Latn-BA" dirty="0"/>
              <a:t>i</a:t>
            </a:r>
            <a:r>
              <a:rPr lang="en-GB" dirty="0"/>
              <a:t> </a:t>
            </a:r>
            <a:r>
              <a:rPr lang="en-GB" dirty="0" err="1"/>
              <a:t>ciljevi</a:t>
            </a:r>
            <a:r>
              <a:rPr lang="en-GB" dirty="0"/>
              <a:t> </a:t>
            </a:r>
            <a:r>
              <a:rPr lang="en-GB" dirty="0" err="1"/>
              <a:t>Druge</a:t>
            </a:r>
            <a:r>
              <a:rPr lang="en-GB" dirty="0"/>
              <a:t> </a:t>
            </a:r>
            <a:r>
              <a:rPr lang="en-GB" dirty="0" err="1"/>
              <a:t>cjeline</a:t>
            </a:r>
            <a:r>
              <a:rPr lang="en-GB" dirty="0"/>
              <a:t>  (</a:t>
            </a:r>
            <a:r>
              <a:rPr lang="en-GB" dirty="0" err="1"/>
              <a:t>Starte</a:t>
            </a:r>
            <a:r>
              <a:rPr lang="sr-Latn-BA" dirty="0"/>
              <a:t>š</a:t>
            </a:r>
            <a:r>
              <a:rPr lang="en-GB" dirty="0" err="1"/>
              <a:t>ki</a:t>
            </a:r>
            <a:r>
              <a:rPr lang="en-GB" dirty="0"/>
              <a:t> </a:t>
            </a:r>
            <a:r>
              <a:rPr lang="en-GB" dirty="0" err="1"/>
              <a:t>Izbor</a:t>
            </a:r>
            <a:r>
              <a:rPr lang="en-GB" dirty="0"/>
              <a:t>)</a:t>
            </a:r>
            <a:endParaRPr lang="en-US" dirty="0"/>
          </a:p>
        </p:txBody>
      </p:sp>
      <p:sp>
        <p:nvSpPr>
          <p:cNvPr id="5123" name="Rectangle 3">
            <a:extLst>
              <a:ext uri="{FF2B5EF4-FFF2-40B4-BE49-F238E27FC236}">
                <a16:creationId xmlns:a16="http://schemas.microsoft.com/office/drawing/2014/main" id="{E97CD267-19C7-4A45-B4B3-7DFFB09E8FB0}"/>
              </a:ext>
            </a:extLst>
          </p:cNvPr>
          <p:cNvSpPr>
            <a:spLocks noGrp="1" noChangeArrowheads="1"/>
          </p:cNvSpPr>
          <p:nvPr>
            <p:ph type="body" idx="1"/>
          </p:nvPr>
        </p:nvSpPr>
        <p:spPr/>
        <p:txBody>
          <a:bodyPr/>
          <a:lstStyle/>
          <a:p>
            <a:pPr eaLnBrk="1" hangingPunct="1">
              <a:lnSpc>
                <a:spcPct val="90000"/>
              </a:lnSpc>
            </a:pPr>
            <a:r>
              <a:rPr lang="bs-Latn-BA" altLang="en-US" sz="2800"/>
              <a:t>Identifikacija nivoa i metoda strategijskih pravaca/izbora </a:t>
            </a:r>
            <a:r>
              <a:rPr lang="sr-Latn-BA" altLang="en-US" sz="2800"/>
              <a:t> </a:t>
            </a:r>
            <a:endParaRPr lang="en-US" altLang="en-US" sz="2800"/>
          </a:p>
          <a:p>
            <a:pPr eaLnBrk="1" hangingPunct="1">
              <a:lnSpc>
                <a:spcPct val="90000"/>
              </a:lnSpc>
            </a:pPr>
            <a:r>
              <a:rPr lang="bs-Latn-BA" altLang="en-US" sz="2800"/>
              <a:t>Tri </a:t>
            </a:r>
            <a:r>
              <a:rPr lang="en-GB" altLang="en-US" sz="2800"/>
              <a:t>k</a:t>
            </a:r>
            <a:r>
              <a:rPr lang="bs-Latn-BA" altLang="en-US" sz="2800"/>
              <a:t>riterija uspješnosti za ocjenu strarategijkih opcija: pogodnost, prihvatljivost i izvodljivost </a:t>
            </a:r>
            <a:endParaRPr lang="en-US" altLang="en-US" sz="2800"/>
          </a:p>
          <a:p>
            <a:pPr eaLnBrk="1" hangingPunct="1">
              <a:lnSpc>
                <a:spcPct val="90000"/>
              </a:lnSpc>
            </a:pPr>
            <a:r>
              <a:rPr lang="bs-Latn-BA" altLang="en-US" sz="2800"/>
              <a:t>Korišenje niza tehnika za procjenu strategiske opcije</a:t>
            </a:r>
            <a:endParaRPr lang="en-GB" altLang="en-US" sz="2800"/>
          </a:p>
          <a:p>
            <a:pPr eaLnBrk="1" hangingPunct="1">
              <a:lnSpc>
                <a:spcPct val="90000"/>
              </a:lnSpc>
              <a:buFontTx/>
              <a:buNone/>
            </a:pPr>
            <a:r>
              <a:rPr lang="bs-Latn-BA" altLang="en-US" sz="2800"/>
              <a:t> </a:t>
            </a:r>
            <a:endParaRPr lang="en-US" altLang="en-US" sz="2800"/>
          </a:p>
        </p:txBody>
      </p:sp>
      <p:sp>
        <p:nvSpPr>
          <p:cNvPr id="4" name="Slide Number Placeholder 3">
            <a:extLst>
              <a:ext uri="{FF2B5EF4-FFF2-40B4-BE49-F238E27FC236}">
                <a16:creationId xmlns:a16="http://schemas.microsoft.com/office/drawing/2014/main" id="{4BA950AF-0439-A741-89E6-D798CF4302F6}"/>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4164449-1928-A246-B668-306480445FCE}" type="slidenum">
              <a:rPr lang="en-GB" altLang="en-US">
                <a:solidFill>
                  <a:srgbClr val="898989"/>
                </a:solidFill>
                <a:latin typeface="Calibri" panose="020F0502020204030204" pitchFamily="34" charset="0"/>
              </a:rPr>
              <a:pPr eaLnBrk="1" hangingPunct="1"/>
              <a:t>2</a:t>
            </a:fld>
            <a:endParaRPr lang="en-GB" altLang="en-US">
              <a:solidFill>
                <a:srgbClr val="898989"/>
              </a:solidFill>
              <a:latin typeface="Calibri" panose="020F0502020204030204" pitchFamily="34" charset="0"/>
            </a:endParaRPr>
          </a:p>
        </p:txBody>
      </p:sp>
      <p:sp>
        <p:nvSpPr>
          <p:cNvPr id="5" name="Footer Placeholder 4">
            <a:extLst>
              <a:ext uri="{FF2B5EF4-FFF2-40B4-BE49-F238E27FC236}">
                <a16:creationId xmlns:a16="http://schemas.microsoft.com/office/drawing/2014/main" id="{BC0DACF2-FAC4-664A-9214-06D8F4FF0402}"/>
              </a:ext>
            </a:extLst>
          </p:cNvPr>
          <p:cNvSpPr>
            <a:spLocks noGrp="1"/>
          </p:cNvSpPr>
          <p:nvPr>
            <p:ph type="ftr" sz="quarter" idx="11"/>
          </p:nvPr>
        </p:nvSpPr>
        <p:spPr/>
        <p:txBody>
          <a:bodyPr/>
          <a:lstStyle/>
          <a:p>
            <a:pPr>
              <a:defRPr/>
            </a:pPr>
            <a:r>
              <a:rPr lang="en-GB"/>
              <a:t>Prrof. Jovo Ateljevic, EFBL </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blinds(horizontal)">
                                      <p:cBhvr>
                                        <p:cTn id="7" dur="500"/>
                                        <p:tgtEl>
                                          <p:spTgt spid="5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blinds(horizontal)">
                                      <p:cBhvr>
                                        <p:cTn id="12" dur="500"/>
                                        <p:tgtEl>
                                          <p:spTgt spid="51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123">
                                            <p:txEl>
                                              <p:pRg st="2" end="2"/>
                                            </p:txEl>
                                          </p:spTgt>
                                        </p:tgtEl>
                                        <p:attrNameLst>
                                          <p:attrName>style.visibility</p:attrName>
                                        </p:attrNameLst>
                                      </p:cBhvr>
                                      <p:to>
                                        <p:strVal val="visible"/>
                                      </p:to>
                                    </p:set>
                                    <p:animEffect transition="in" filter="blinds(horizontal)">
                                      <p:cBhvr>
                                        <p:cTn id="17" dur="500"/>
                                        <p:tgtEl>
                                          <p:spTgt spid="51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123">
                                            <p:txEl>
                                              <p:pRg st="3" end="3"/>
                                            </p:txEl>
                                          </p:spTgt>
                                        </p:tgtEl>
                                        <p:attrNameLst>
                                          <p:attrName>style.visibility</p:attrName>
                                        </p:attrNameLst>
                                      </p:cBhvr>
                                      <p:to>
                                        <p:strVal val="visible"/>
                                      </p:to>
                                    </p:set>
                                    <p:animEffect transition="in" filter="blinds(horizontal)">
                                      <p:cBhvr>
                                        <p:cTn id="22" dur="500"/>
                                        <p:tgtEl>
                                          <p:spTgt spid="51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id="{74E0EE30-4498-5444-801D-2DC9EB9DF209}"/>
              </a:ext>
            </a:extLst>
          </p:cNvPr>
          <p:cNvSpPr>
            <a:spLocks noChangeArrowheads="1"/>
          </p:cNvSpPr>
          <p:nvPr/>
        </p:nvSpPr>
        <p:spPr bwMode="auto">
          <a:xfrm>
            <a:off x="0" y="0"/>
            <a:ext cx="9144000"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sr-Latn-BA" altLang="en-US" sz="3600" b="1">
                <a:latin typeface="Calibri" panose="020F0502020204030204" pitchFamily="34" charset="0"/>
              </a:rPr>
              <a:t>Ključne karakteristike TI  </a:t>
            </a:r>
          </a:p>
          <a:p>
            <a:pPr algn="just" eaLnBrk="1" hangingPunct="1"/>
            <a:r>
              <a:rPr lang="sr-Latn-BA" altLang="en-US" sz="3600" b="1">
                <a:latin typeface="Arial Narrow" panose="020B0604020202020204" pitchFamily="34" charset="0"/>
              </a:rPr>
              <a:t>Prvo:</a:t>
            </a:r>
            <a:r>
              <a:rPr lang="sr-Latn-BA" altLang="en-US" sz="3600" b="1">
                <a:latin typeface="Arial Black" panose="020B0604020202020204" pitchFamily="34" charset="0"/>
              </a:rPr>
              <a:t> </a:t>
            </a:r>
            <a:r>
              <a:rPr lang="sr-Latn-CS" altLang="en-US" sz="2800"/>
              <a:t>јеdnоstаvnо prеdstаvlјаnjе rаznih vаžnih situаciја  </a:t>
            </a:r>
            <a:endParaRPr lang="sr-Latn-BA" altLang="en-US" sz="2800">
              <a:latin typeface="Calibri" panose="020F0502020204030204" pitchFamily="34" charset="0"/>
            </a:endParaRPr>
          </a:p>
          <a:p>
            <a:pPr algn="just" eaLnBrk="1" hangingPunct="1"/>
            <a:r>
              <a:rPr lang="sr-Latn-CS" altLang="en-US" sz="2800"/>
              <a:t>Npr. </a:t>
            </a:r>
            <a:r>
              <a:rPr lang="sr-Latn-CS" altLang="en-US" sz="2800" b="1"/>
              <a:t>Dilema osumnjičenih- </a:t>
            </a:r>
            <a:r>
              <a:rPr lang="sr-Latn-CS" altLang="en-US" sz="2800"/>
              <a:t>umjеstо dа </a:t>
            </a:r>
            <a:r>
              <a:rPr lang="sr-Latn-CS" altLang="en-US" sz="2800" i="1"/>
              <a:t>priznа / nе priznа </a:t>
            </a:r>
            <a:r>
              <a:rPr lang="sr-Latn-CS" altLang="en-US" sz="2800"/>
              <a:t>mоžеmо оznаčiti strаtеgiје "dоprinоsе оpštеm dоbru" ili "sеbičnо pоnаšnje." </a:t>
            </a:r>
          </a:p>
          <a:p>
            <a:pPr algn="just" eaLnBrk="1" hangingPunct="1"/>
            <a:endParaRPr lang="sr-Latn-CS" altLang="en-US" sz="2800"/>
          </a:p>
          <a:p>
            <a:pPr algn="just" eaLnBrk="1" hangingPunct="1">
              <a:buFontTx/>
              <a:buChar char="-"/>
            </a:pPr>
            <a:r>
              <a:rPr lang="sr-Latn-CS" altLang="en-US" sz="2800"/>
              <a:t>Obuhvаtа rаzličitе situаciје koje еkоnоmisti оpisuјu kао prоblеme јаvnih dоbаrа. (npr. Izgradnja mosta, dobro za sve ali najbolje ako neko drugi izgradi most)</a:t>
            </a:r>
          </a:p>
          <a:p>
            <a:pPr algn="just" eaLnBrk="1" hangingPunct="1">
              <a:buFontTx/>
              <a:buChar char="-"/>
            </a:pPr>
            <a:endParaRPr lang="sr-Latn-CS" altLang="en-US" sz="2800"/>
          </a:p>
          <a:p>
            <a:pPr algn="just" eaLnBrk="1" hangingPunct="1">
              <a:buFontTx/>
              <a:buChar char="-"/>
            </a:pPr>
            <a:r>
              <a:rPr lang="sr-Latn-CS" altLang="en-US" sz="2800"/>
              <a:t>Opis alternativa za dvije firme na istom tržištu – strategije visoke (dobro za obadvije) i niske cijene (najbolje za pojedinačnu firmu ako postavi nisku cijenu dok konkurencija ima visoku   </a:t>
            </a:r>
            <a:r>
              <a:rPr lang="sr-Latn-BA" altLang="en-US" sz="2800"/>
              <a:t> </a:t>
            </a:r>
          </a:p>
        </p:txBody>
      </p:sp>
      <p:sp>
        <p:nvSpPr>
          <p:cNvPr id="3" name="Slide Number Placeholder 2">
            <a:extLst>
              <a:ext uri="{FF2B5EF4-FFF2-40B4-BE49-F238E27FC236}">
                <a16:creationId xmlns:a16="http://schemas.microsoft.com/office/drawing/2014/main" id="{4E6AD91B-8443-194C-BC7B-49FCA050DCCB}"/>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BF9E334-0129-0640-8DAF-77AC31F0DB7E}" type="slidenum">
              <a:rPr lang="en-GB" altLang="en-US">
                <a:solidFill>
                  <a:srgbClr val="898989"/>
                </a:solidFill>
                <a:latin typeface="Calibri" panose="020F0502020204030204" pitchFamily="34" charset="0"/>
              </a:rPr>
              <a:pPr eaLnBrk="1" hangingPunct="1"/>
              <a:t>20</a:t>
            </a:fld>
            <a:endParaRPr lang="en-GB" altLang="en-US">
              <a:solidFill>
                <a:srgbClr val="898989"/>
              </a:solidFill>
              <a:latin typeface="Calibri" panose="020F050202020403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00C7BE9-63DC-4B4C-9808-C07BBD2439B5}"/>
              </a:ext>
            </a:extLst>
          </p:cNvPr>
          <p:cNvGraphicFramePr>
            <a:graphicFrameLocks noGrp="1"/>
          </p:cNvGraphicFramePr>
          <p:nvPr/>
        </p:nvGraphicFramePr>
        <p:xfrm>
          <a:off x="395288" y="549275"/>
          <a:ext cx="7777162" cy="1981200"/>
        </p:xfrm>
        <a:graphic>
          <a:graphicData uri="http://schemas.openxmlformats.org/drawingml/2006/table">
            <a:tbl>
              <a:tblPr firstRow="1" bandRow="1">
                <a:tableStyleId>{5940675A-B579-460E-94D1-54222C63F5DA}</a:tableStyleId>
              </a:tblPr>
              <a:tblGrid>
                <a:gridCol w="2592387">
                  <a:extLst>
                    <a:ext uri="{9D8B030D-6E8A-4147-A177-3AD203B41FA5}">
                      <a16:colId xmlns:a16="http://schemas.microsoft.com/office/drawing/2014/main" val="20000"/>
                    </a:ext>
                  </a:extLst>
                </a:gridCol>
                <a:gridCol w="2592387">
                  <a:extLst>
                    <a:ext uri="{9D8B030D-6E8A-4147-A177-3AD203B41FA5}">
                      <a16:colId xmlns:a16="http://schemas.microsoft.com/office/drawing/2014/main" val="20001"/>
                    </a:ext>
                  </a:extLst>
                </a:gridCol>
                <a:gridCol w="2592387">
                  <a:extLst>
                    <a:ext uri="{9D8B030D-6E8A-4147-A177-3AD203B41FA5}">
                      <a16:colId xmlns:a16="http://schemas.microsoft.com/office/drawing/2014/main" val="20002"/>
                    </a:ext>
                  </a:extLst>
                </a:gridCol>
              </a:tblGrid>
              <a:tr h="338868">
                <a:tc>
                  <a:txBody>
                    <a:bodyPr/>
                    <a:lstStyle/>
                    <a:p>
                      <a:endParaRPr lang="en-GB" sz="2800" dirty="0"/>
                    </a:p>
                  </a:txBody>
                  <a:tcPr marL="91441" marR="91441"/>
                </a:tc>
                <a:tc>
                  <a:txBody>
                    <a:bodyPr/>
                    <a:lstStyle/>
                    <a:p>
                      <a:r>
                        <a:rPr lang="sr-Latn-BA" sz="2800" dirty="0"/>
                        <a:t>Ne priznati</a:t>
                      </a:r>
                      <a:endParaRPr lang="en-GB" sz="2800" dirty="0"/>
                    </a:p>
                  </a:txBody>
                  <a:tcPr marL="91441" marR="91441"/>
                </a:tc>
                <a:tc>
                  <a:txBody>
                    <a:bodyPr/>
                    <a:lstStyle/>
                    <a:p>
                      <a:r>
                        <a:rPr lang="sr-Latn-BA" sz="2800" dirty="0"/>
                        <a:t>priznati</a:t>
                      </a:r>
                      <a:endParaRPr lang="en-GB" sz="2800" dirty="0"/>
                    </a:p>
                  </a:txBody>
                  <a:tcPr marL="91441" marR="91441"/>
                </a:tc>
                <a:extLst>
                  <a:ext uri="{0D108BD9-81ED-4DB2-BD59-A6C34878D82A}">
                    <a16:rowId xmlns:a16="http://schemas.microsoft.com/office/drawing/2014/main" val="10000"/>
                  </a:ext>
                </a:extLst>
              </a:tr>
              <a:tr h="7775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Latn-BA" sz="2800" dirty="0"/>
                        <a:t>Ne priznati </a:t>
                      </a:r>
                      <a:endParaRPr lang="en-GB" sz="2800" dirty="0"/>
                    </a:p>
                    <a:p>
                      <a:endParaRPr lang="en-GB" sz="2800" dirty="0"/>
                    </a:p>
                  </a:txBody>
                  <a:tcPr marL="91441" marR="91441"/>
                </a:tc>
                <a:tc>
                  <a:txBody>
                    <a:bodyPr/>
                    <a:lstStyle/>
                    <a:p>
                      <a:r>
                        <a:rPr lang="en-GB" sz="2800" dirty="0"/>
                        <a:t>5, 5</a:t>
                      </a:r>
                    </a:p>
                  </a:txBody>
                  <a:tcPr marL="91441" marR="91441"/>
                </a:tc>
                <a:tc>
                  <a:txBody>
                    <a:bodyPr/>
                    <a:lstStyle/>
                    <a:p>
                      <a:r>
                        <a:rPr lang="en-GB" sz="2800" dirty="0"/>
                        <a:t>-4,10</a:t>
                      </a:r>
                    </a:p>
                  </a:txBody>
                  <a:tcPr marL="91441" marR="91441"/>
                </a:tc>
                <a:extLst>
                  <a:ext uri="{0D108BD9-81ED-4DB2-BD59-A6C34878D82A}">
                    <a16:rowId xmlns:a16="http://schemas.microsoft.com/office/drawing/2014/main" val="10001"/>
                  </a:ext>
                </a:extLst>
              </a:tr>
              <a:tr h="338868">
                <a:tc>
                  <a:txBody>
                    <a:bodyPr/>
                    <a:lstStyle/>
                    <a:p>
                      <a:r>
                        <a:rPr lang="sr-Latn-BA" sz="2800" dirty="0"/>
                        <a:t>Priznati </a:t>
                      </a:r>
                      <a:endParaRPr lang="en-GB" sz="2800" dirty="0"/>
                    </a:p>
                  </a:txBody>
                  <a:tcPr marL="91441" marR="91441"/>
                </a:tc>
                <a:tc>
                  <a:txBody>
                    <a:bodyPr/>
                    <a:lstStyle/>
                    <a:p>
                      <a:r>
                        <a:rPr lang="en-GB" sz="2800" dirty="0"/>
                        <a:t>10, -4</a:t>
                      </a:r>
                    </a:p>
                  </a:txBody>
                  <a:tcPr marL="91441" marR="91441"/>
                </a:tc>
                <a:tc>
                  <a:txBody>
                    <a:bodyPr/>
                    <a:lstStyle/>
                    <a:p>
                      <a:r>
                        <a:rPr lang="en-GB" sz="2800" dirty="0"/>
                        <a:t>1,1</a:t>
                      </a:r>
                    </a:p>
                  </a:txBody>
                  <a:tcPr marL="91441" marR="91441"/>
                </a:tc>
                <a:extLst>
                  <a:ext uri="{0D108BD9-81ED-4DB2-BD59-A6C34878D82A}">
                    <a16:rowId xmlns:a16="http://schemas.microsoft.com/office/drawing/2014/main" val="10002"/>
                  </a:ext>
                </a:extLst>
              </a:tr>
            </a:tbl>
          </a:graphicData>
        </a:graphic>
      </p:graphicFrame>
      <p:sp>
        <p:nvSpPr>
          <p:cNvPr id="4" name="Slide Number Placeholder 3">
            <a:extLst>
              <a:ext uri="{FF2B5EF4-FFF2-40B4-BE49-F238E27FC236}">
                <a16:creationId xmlns:a16="http://schemas.microsoft.com/office/drawing/2014/main" id="{221B6D7A-D99A-2C4A-AC2A-A04C88869311}"/>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5313325-174C-874B-BD64-9A468B294A19}" type="slidenum">
              <a:rPr lang="en-GB" altLang="en-US">
                <a:solidFill>
                  <a:srgbClr val="898989"/>
                </a:solidFill>
                <a:latin typeface="Calibri" panose="020F0502020204030204" pitchFamily="34" charset="0"/>
              </a:rPr>
              <a:pPr eaLnBrk="1" hangingPunct="1"/>
              <a:t>21</a:t>
            </a:fld>
            <a:endParaRPr lang="en-GB" altLang="en-US">
              <a:solidFill>
                <a:srgbClr val="898989"/>
              </a:solidFill>
              <a:latin typeface="Calibri" panose="020F0502020204030204" pitchFamily="34" charset="0"/>
            </a:endParaRPr>
          </a:p>
        </p:txBody>
      </p:sp>
      <p:sp>
        <p:nvSpPr>
          <p:cNvPr id="22549" name="TextBox 6">
            <a:extLst>
              <a:ext uri="{FF2B5EF4-FFF2-40B4-BE49-F238E27FC236}">
                <a16:creationId xmlns:a16="http://schemas.microsoft.com/office/drawing/2014/main" id="{AA69E440-6DC4-B74C-94A7-D1A89DE16967}"/>
              </a:ext>
            </a:extLst>
          </p:cNvPr>
          <p:cNvSpPr txBox="1">
            <a:spLocks noChangeArrowheads="1"/>
          </p:cNvSpPr>
          <p:nvPr/>
        </p:nvSpPr>
        <p:spPr bwMode="auto">
          <a:xfrm>
            <a:off x="827088" y="0"/>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sr-Latn-BA" altLang="en-US" sz="3200" b="1"/>
              <a:t>Dilema (zatvorenika)osumnjičenih </a:t>
            </a:r>
            <a:endParaRPr lang="en-GB" altLang="en-US" sz="3200" b="1"/>
          </a:p>
        </p:txBody>
      </p:sp>
      <p:sp>
        <p:nvSpPr>
          <p:cNvPr id="22550" name="Rectangle 1">
            <a:extLst>
              <a:ext uri="{FF2B5EF4-FFF2-40B4-BE49-F238E27FC236}">
                <a16:creationId xmlns:a16="http://schemas.microsoft.com/office/drawing/2014/main" id="{C287BC4D-0EB8-0F42-90DC-69659DE0D059}"/>
              </a:ext>
            </a:extLst>
          </p:cNvPr>
          <p:cNvSpPr>
            <a:spLocks noChangeArrowheads="1"/>
          </p:cNvSpPr>
          <p:nvPr/>
        </p:nvSpPr>
        <p:spPr bwMode="auto">
          <a:xfrm>
            <a:off x="179388" y="3357563"/>
            <a:ext cx="914400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endParaRPr lang="sr-Latn-BA" altLang="en-US" sz="2800" b="1">
              <a:latin typeface="Arial Narrow" panose="020B0604020202020204" pitchFamily="34" charset="0"/>
            </a:endParaRPr>
          </a:p>
          <a:p>
            <a:pPr algn="just" eaLnBrk="1" hangingPunct="1"/>
            <a:r>
              <a:rPr lang="sr-Latn-BA" altLang="en-US" sz="2800" b="1">
                <a:latin typeface="Arial Narrow" panose="020B0604020202020204" pitchFamily="34" charset="0"/>
              </a:rPr>
              <a:t>Drugo</a:t>
            </a:r>
            <a:r>
              <a:rPr lang="sr-Latn-BA" altLang="en-US" sz="2800">
                <a:latin typeface="Arial Narrow" panose="020B0604020202020204" pitchFamily="34" charset="0"/>
              </a:rPr>
              <a:t>: očekivano ponašanje inteligentnih pojedinaca, bez obzira na ponašanje ostalih u igri </a:t>
            </a:r>
            <a:r>
              <a:rPr lang="sr-Latn-BA" altLang="en-US" sz="2800"/>
              <a:t> </a:t>
            </a:r>
          </a:p>
          <a:p>
            <a:pPr algn="just" eaLnBrk="1" hangingPunct="1"/>
            <a:r>
              <a:rPr lang="sr-Latn-BA" altLang="en-US" sz="2800" b="1">
                <a:latin typeface="Arial Narrow" panose="020B0604020202020204" pitchFamily="34" charset="0"/>
              </a:rPr>
              <a:t>Trece</a:t>
            </a:r>
            <a:r>
              <a:rPr lang="sr-Latn-BA" altLang="en-US" sz="2800">
                <a:latin typeface="Arial Narrow" panose="020B0604020202020204" pitchFamily="34" charset="0"/>
              </a:rPr>
              <a:t>: ponašanje u ponovljenoj igri, novoj situaciji?  predpostavka o većoj saradnji u budućnosti  </a:t>
            </a:r>
            <a:endParaRPr lang="en-GB" altLang="en-US" sz="2800">
              <a:latin typeface="Arial Narrow" panose="020B0604020202020204" pitchFamily="34" charset="0"/>
            </a:endParaRPr>
          </a:p>
        </p:txBody>
      </p:sp>
      <p:sp>
        <p:nvSpPr>
          <p:cNvPr id="22551" name="Rectangle 5">
            <a:extLst>
              <a:ext uri="{FF2B5EF4-FFF2-40B4-BE49-F238E27FC236}">
                <a16:creationId xmlns:a16="http://schemas.microsoft.com/office/drawing/2014/main" id="{738983E4-A833-5142-AFF9-C436EA5381FF}"/>
              </a:ext>
            </a:extLst>
          </p:cNvPr>
          <p:cNvSpPr>
            <a:spLocks noChangeArrowheads="1"/>
          </p:cNvSpPr>
          <p:nvPr/>
        </p:nvSpPr>
        <p:spPr bwMode="auto">
          <a:xfrm>
            <a:off x="250825" y="2492375"/>
            <a:ext cx="9074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sr-Latn-BA" altLang="en-US" sz="2400" b="1">
                <a:latin typeface="Arial Narrow" panose="020B0604020202020204" pitchFamily="34" charset="0"/>
              </a:rPr>
              <a:t>Karakteristike TI:</a:t>
            </a:r>
          </a:p>
          <a:p>
            <a:pPr eaLnBrk="1" hangingPunct="1"/>
            <a:r>
              <a:rPr lang="sr-Latn-BA" altLang="en-US" sz="2400" i="1"/>
              <a:t>konflikt između  težnje  pojedinaca i zajedničkog cilja je ključni problem većeg broja teorije igara</a:t>
            </a:r>
            <a:endParaRPr lang="en-GB" altLang="en-US" sz="2400" i="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57975CEF-FEC1-5A4D-92C0-0004936994CD}"/>
              </a:ext>
            </a:extLst>
          </p:cNvPr>
          <p:cNvSpPr>
            <a:spLocks noGrp="1"/>
          </p:cNvSpPr>
          <p:nvPr>
            <p:ph type="title"/>
          </p:nvPr>
        </p:nvSpPr>
        <p:spPr>
          <a:xfrm>
            <a:off x="179388" y="274638"/>
            <a:ext cx="8713787" cy="633412"/>
          </a:xfrm>
        </p:spPr>
        <p:txBody>
          <a:bodyPr/>
          <a:lstStyle/>
          <a:p>
            <a:r>
              <a:rPr lang="sr-Latn-BA" altLang="en-US" b="1"/>
              <a:t>TI: </a:t>
            </a:r>
            <a:r>
              <a:rPr lang="en-GB" altLang="en-US" b="1"/>
              <a:t>Strate</a:t>
            </a:r>
            <a:r>
              <a:rPr lang="sr-Latn-BA" altLang="en-US" b="1"/>
              <a:t>gijska primjena i </a:t>
            </a:r>
            <a:r>
              <a:rPr lang="en-GB" altLang="en-US" b="1"/>
              <a:t>interakcija </a:t>
            </a:r>
            <a:br>
              <a:rPr lang="en-GB" altLang="en-US" b="1"/>
            </a:br>
            <a:endParaRPr lang="en-GB" altLang="en-US"/>
          </a:p>
        </p:txBody>
      </p:sp>
      <p:sp>
        <p:nvSpPr>
          <p:cNvPr id="23555" name="Content Placeholder 2">
            <a:extLst>
              <a:ext uri="{FF2B5EF4-FFF2-40B4-BE49-F238E27FC236}">
                <a16:creationId xmlns:a16="http://schemas.microsoft.com/office/drawing/2014/main" id="{EAD57328-A793-C441-A2D1-AFBF4A2B7942}"/>
              </a:ext>
            </a:extLst>
          </p:cNvPr>
          <p:cNvSpPr>
            <a:spLocks noGrp="1"/>
          </p:cNvSpPr>
          <p:nvPr>
            <p:ph idx="1"/>
          </p:nvPr>
        </p:nvSpPr>
        <p:spPr>
          <a:xfrm>
            <a:off x="0" y="549275"/>
            <a:ext cx="8964613" cy="5327650"/>
          </a:xfrm>
        </p:spPr>
        <p:txBody>
          <a:bodyPr/>
          <a:lstStyle/>
          <a:p>
            <a:r>
              <a:rPr lang="sr-Latn-BA" altLang="en-US"/>
              <a:t> </a:t>
            </a:r>
            <a:r>
              <a:rPr lang="en-GB" altLang="en-US" b="1"/>
              <a:t>strateška interakcija predstavlja stanje u kojem poslovna strategija </a:t>
            </a:r>
            <a:r>
              <a:rPr lang="sr-Latn-BA" altLang="en-US" b="1"/>
              <a:t>organizacije zavisi od </a:t>
            </a:r>
            <a:r>
              <a:rPr lang="en-GB" altLang="en-US" b="1"/>
              <a:t>poslovni</a:t>
            </a:r>
            <a:r>
              <a:rPr lang="sr-Latn-BA" altLang="en-US" b="1"/>
              <a:t>h </a:t>
            </a:r>
            <a:r>
              <a:rPr lang="en-GB" altLang="en-US" b="1"/>
              <a:t>planov</a:t>
            </a:r>
            <a:r>
              <a:rPr lang="sr-Latn-BA" altLang="en-US" b="1"/>
              <a:t>a </a:t>
            </a:r>
            <a:r>
              <a:rPr lang="en-GB" altLang="en-US" b="1"/>
              <a:t> konkurenata. </a:t>
            </a:r>
          </a:p>
          <a:p>
            <a:r>
              <a:rPr lang="sr-Latn-BA" altLang="en-US"/>
              <a:t> ponašanje </a:t>
            </a:r>
            <a:r>
              <a:rPr lang="en-GB" altLang="en-US" b="1"/>
              <a:t>menadžer</a:t>
            </a:r>
            <a:r>
              <a:rPr lang="sr-Latn-BA" altLang="en-US" b="1"/>
              <a:t>a preduzeća- reakcija konkurenata na </a:t>
            </a:r>
            <a:r>
              <a:rPr lang="en-GB" altLang="en-US" b="1"/>
              <a:t>nj</a:t>
            </a:r>
            <a:r>
              <a:rPr lang="sr-Latn-BA" altLang="en-US" b="1"/>
              <a:t>ihovu </a:t>
            </a:r>
            <a:r>
              <a:rPr lang="en-GB" altLang="en-US" b="1"/>
              <a:t>strategiju </a:t>
            </a:r>
            <a:r>
              <a:rPr lang="sr-Latn-BA" altLang="en-US" b="1"/>
              <a:t>(kod </a:t>
            </a:r>
            <a:r>
              <a:rPr lang="en-GB" altLang="en-US" b="1"/>
              <a:t>strategij</a:t>
            </a:r>
            <a:r>
              <a:rPr lang="sr-Latn-BA" altLang="en-US" b="1"/>
              <a:t>e </a:t>
            </a:r>
            <a:r>
              <a:rPr lang="en-GB" altLang="en-US" b="1"/>
              <a:t>cijene</a:t>
            </a:r>
            <a:r>
              <a:rPr lang="sr-Latn-BA" altLang="en-US" b="1"/>
              <a:t>, marketinških aktivnosti).</a:t>
            </a:r>
            <a:endParaRPr lang="en-GB" altLang="en-US" b="1"/>
          </a:p>
          <a:p>
            <a:endParaRPr lang="en-GB" altLang="en-US"/>
          </a:p>
        </p:txBody>
      </p:sp>
      <p:sp>
        <p:nvSpPr>
          <p:cNvPr id="4" name="Footer Placeholder 3">
            <a:extLst>
              <a:ext uri="{FF2B5EF4-FFF2-40B4-BE49-F238E27FC236}">
                <a16:creationId xmlns:a16="http://schemas.microsoft.com/office/drawing/2014/main" id="{EF6CD8B0-3F7C-7345-A657-8C8C5934C4B2}"/>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95A0CF84-4E98-FE45-9939-BFC035C1AAAE}"/>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A2BDD3E-6882-454F-A9CF-D07D1F0241B7}" type="slidenum">
              <a:rPr lang="en-GB" altLang="en-US">
                <a:solidFill>
                  <a:srgbClr val="898989"/>
                </a:solidFill>
                <a:latin typeface="Calibri" panose="020F0502020204030204" pitchFamily="34" charset="0"/>
              </a:rPr>
              <a:pPr eaLnBrk="1" hangingPunct="1"/>
              <a:t>22</a:t>
            </a:fld>
            <a:endParaRPr lang="en-GB" altLang="en-US">
              <a:solidFill>
                <a:srgbClr val="898989"/>
              </a:solidFill>
              <a:latin typeface="Calibri" panose="020F050202020403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a:extLst>
              <a:ext uri="{FF2B5EF4-FFF2-40B4-BE49-F238E27FC236}">
                <a16:creationId xmlns:a16="http://schemas.microsoft.com/office/drawing/2014/main" id="{29487E3C-F608-5A4C-8A6E-556DB8C8E2E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2900" y="692150"/>
            <a:ext cx="845820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2">
            <a:extLst>
              <a:ext uri="{FF2B5EF4-FFF2-40B4-BE49-F238E27FC236}">
                <a16:creationId xmlns:a16="http://schemas.microsoft.com/office/drawing/2014/main" id="{B14FE1D4-AAC5-9942-90D7-774214F4DFE3}"/>
              </a:ext>
            </a:extLst>
          </p:cNvPr>
          <p:cNvSpPr txBox="1">
            <a:spLocks noChangeArrowheads="1"/>
          </p:cNvSpPr>
          <p:nvPr/>
        </p:nvSpPr>
        <p:spPr bwMode="auto">
          <a:xfrm>
            <a:off x="971550" y="0"/>
            <a:ext cx="7921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a:latin typeface="Calibri" panose="020F0502020204030204" pitchFamily="34" charset="0"/>
              </a:rPr>
              <a:t>Primjena </a:t>
            </a:r>
            <a:r>
              <a:rPr lang="en-GB" altLang="en-US" sz="3200" i="1">
                <a:latin typeface="Calibri" panose="020F0502020204030204" pitchFamily="34" charset="0"/>
              </a:rPr>
              <a:t>teorije igara </a:t>
            </a:r>
            <a:r>
              <a:rPr lang="en-GB" altLang="en-US" sz="3200">
                <a:latin typeface="Calibri" panose="020F0502020204030204" pitchFamily="34" charset="0"/>
              </a:rPr>
              <a:t>u menadzmentu / praksi  </a:t>
            </a:r>
          </a:p>
        </p:txBody>
      </p:sp>
      <p:sp>
        <p:nvSpPr>
          <p:cNvPr id="4" name="Slide Number Placeholder 3">
            <a:extLst>
              <a:ext uri="{FF2B5EF4-FFF2-40B4-BE49-F238E27FC236}">
                <a16:creationId xmlns:a16="http://schemas.microsoft.com/office/drawing/2014/main" id="{0F45E13F-97C6-704F-8A97-04006E04F46D}"/>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A0CC68B-61F6-AD47-8F70-003D791B071F}" type="slidenum">
              <a:rPr lang="en-GB" altLang="en-US">
                <a:solidFill>
                  <a:srgbClr val="898989"/>
                </a:solidFill>
                <a:latin typeface="Calibri" panose="020F0502020204030204" pitchFamily="34" charset="0"/>
              </a:rPr>
              <a:pPr eaLnBrk="1" hangingPunct="1"/>
              <a:t>23</a:t>
            </a:fld>
            <a:endParaRPr lang="en-GB" altLang="en-US">
              <a:solidFill>
                <a:srgbClr val="898989"/>
              </a:solidFill>
              <a:latin typeface="Calibri" panose="020F0502020204030204" pitchFamily="34" charset="0"/>
            </a:endParaRPr>
          </a:p>
        </p:txBody>
      </p:sp>
      <p:sp>
        <p:nvSpPr>
          <p:cNvPr id="5" name="Footer Placeholder 4">
            <a:extLst>
              <a:ext uri="{FF2B5EF4-FFF2-40B4-BE49-F238E27FC236}">
                <a16:creationId xmlns:a16="http://schemas.microsoft.com/office/drawing/2014/main" id="{26D54AB8-9558-2343-BBEF-C861A0165145}"/>
              </a:ext>
            </a:extLst>
          </p:cNvPr>
          <p:cNvSpPr>
            <a:spLocks noGrp="1"/>
          </p:cNvSpPr>
          <p:nvPr>
            <p:ph type="ftr" sz="quarter" idx="11"/>
          </p:nvPr>
        </p:nvSpPr>
        <p:spPr/>
        <p:txBody>
          <a:bodyPr/>
          <a:lstStyle/>
          <a:p>
            <a:pPr>
              <a:defRPr/>
            </a:pPr>
            <a:r>
              <a:rPr lang="en-GB"/>
              <a:t>Prrof. Jovo Ateljevic, EFBL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03DB3CD6-9356-F144-9DD1-CAA940C768DF}"/>
              </a:ext>
            </a:extLst>
          </p:cNvPr>
          <p:cNvSpPr>
            <a:spLocks noGrp="1"/>
          </p:cNvSpPr>
          <p:nvPr>
            <p:ph type="title"/>
          </p:nvPr>
        </p:nvSpPr>
        <p:spPr>
          <a:xfrm>
            <a:off x="468313" y="404813"/>
            <a:ext cx="8229600" cy="144462"/>
          </a:xfrm>
        </p:spPr>
        <p:txBody>
          <a:bodyPr/>
          <a:lstStyle/>
          <a:p>
            <a:r>
              <a:rPr lang="en-GB" altLang="en-US" sz="3600" b="1">
                <a:latin typeface="Arial" panose="020B0604020202020204" pitchFamily="34" charset="0"/>
                <a:cs typeface="Arial" panose="020B0604020202020204" pitchFamily="34" charset="0"/>
              </a:rPr>
              <a:t>Ravnoteža u strate</a:t>
            </a:r>
            <a:r>
              <a:rPr lang="sr-Latn-BA" altLang="en-US" sz="3600" b="1">
                <a:latin typeface="Arial" panose="020B0604020202020204" pitchFamily="34" charset="0"/>
                <a:cs typeface="Arial" panose="020B0604020202020204" pitchFamily="34" charset="0"/>
              </a:rPr>
              <a:t>gijskoj </a:t>
            </a:r>
            <a:r>
              <a:rPr lang="en-GB" altLang="en-US" sz="3600" b="1">
                <a:latin typeface="Arial" panose="020B0604020202020204" pitchFamily="34" charset="0"/>
                <a:cs typeface="Arial" panose="020B0604020202020204" pitchFamily="34" charset="0"/>
              </a:rPr>
              <a:t> interakciji </a:t>
            </a:r>
            <a:br>
              <a:rPr lang="en-GB" altLang="en-US" b="1">
                <a:latin typeface="Arial" panose="020B0604020202020204" pitchFamily="34" charset="0"/>
                <a:cs typeface="Arial" panose="020B0604020202020204" pitchFamily="34" charset="0"/>
              </a:rPr>
            </a:br>
            <a:endParaRPr lang="en-GB" altLang="en-US"/>
          </a:p>
        </p:txBody>
      </p:sp>
      <p:sp>
        <p:nvSpPr>
          <p:cNvPr id="25603" name="Content Placeholder 2">
            <a:extLst>
              <a:ext uri="{FF2B5EF4-FFF2-40B4-BE49-F238E27FC236}">
                <a16:creationId xmlns:a16="http://schemas.microsoft.com/office/drawing/2014/main" id="{E0886657-DFFF-7E4B-892F-934072A150AF}"/>
              </a:ext>
            </a:extLst>
          </p:cNvPr>
          <p:cNvSpPr>
            <a:spLocks noGrp="1"/>
          </p:cNvSpPr>
          <p:nvPr>
            <p:ph idx="1"/>
          </p:nvPr>
        </p:nvSpPr>
        <p:spPr>
          <a:xfrm>
            <a:off x="0" y="736600"/>
            <a:ext cx="9144000" cy="6121400"/>
          </a:xfrm>
        </p:spPr>
        <p:txBody>
          <a:bodyPr/>
          <a:lstStyle/>
          <a:p>
            <a:r>
              <a:rPr lang="sr-Latn-BA" altLang="en-US" sz="2600">
                <a:latin typeface="Arial" panose="020B0604020202020204" pitchFamily="34" charset="0"/>
                <a:cs typeface="Arial" panose="020B0604020202020204" pitchFamily="34" charset="0"/>
              </a:rPr>
              <a:t>Saradnja uz predpostavku </a:t>
            </a:r>
            <a:r>
              <a:rPr lang="vi-VN" altLang="en-US" sz="2600">
                <a:cs typeface="Arial" panose="020B0604020202020204" pitchFamily="34" charset="0"/>
              </a:rPr>
              <a:t>poveća</a:t>
            </a:r>
            <a:r>
              <a:rPr lang="sr-Latn-BA" altLang="en-US" sz="2600">
                <a:latin typeface="Arial" panose="020B0604020202020204" pitchFamily="34" charset="0"/>
                <a:cs typeface="Arial" panose="020B0604020202020204" pitchFamily="34" charset="0"/>
              </a:rPr>
              <a:t>nja v</a:t>
            </a:r>
            <a:r>
              <a:rPr lang="vi-VN" altLang="en-US" sz="2600">
                <a:cs typeface="Arial" panose="020B0604020202020204" pitchFamily="34" charset="0"/>
              </a:rPr>
              <a:t>lastit</a:t>
            </a:r>
            <a:r>
              <a:rPr lang="sr-Latn-BA" altLang="en-US" sz="2600">
                <a:latin typeface="Arial" panose="020B0604020202020204" pitchFamily="34" charset="0"/>
                <a:cs typeface="Arial" panose="020B0604020202020204" pitchFamily="34" charset="0"/>
              </a:rPr>
              <a:t>e </a:t>
            </a:r>
            <a:r>
              <a:rPr lang="vi-VN" altLang="en-US" sz="2600">
                <a:cs typeface="Arial" panose="020B0604020202020204" pitchFamily="34" charset="0"/>
              </a:rPr>
              <a:t>korist</a:t>
            </a:r>
            <a:r>
              <a:rPr lang="sr-Latn-BA" altLang="en-US" sz="2600">
                <a:latin typeface="Arial" panose="020B0604020202020204" pitchFamily="34" charset="0"/>
                <a:cs typeface="Arial" panose="020B0604020202020204" pitchFamily="34" charset="0"/>
              </a:rPr>
              <a:t>i</a:t>
            </a:r>
            <a:r>
              <a:rPr lang="vi-VN" altLang="en-US" sz="2600">
                <a:cs typeface="Arial" panose="020B0604020202020204" pitchFamily="34" charset="0"/>
              </a:rPr>
              <a:t>. </a:t>
            </a:r>
          </a:p>
          <a:p>
            <a:r>
              <a:rPr lang="vi-VN" altLang="en-US" sz="2600">
                <a:cs typeface="Arial" panose="020B0604020202020204" pitchFamily="34" charset="0"/>
              </a:rPr>
              <a:t>s</a:t>
            </a:r>
            <a:r>
              <a:rPr lang="sr-Latn-BA" altLang="en-US" sz="2600">
                <a:latin typeface="Arial" panose="020B0604020202020204" pitchFamily="34" charset="0"/>
                <a:cs typeface="Arial" panose="020B0604020202020204" pitchFamily="34" charset="0"/>
              </a:rPr>
              <a:t>a</a:t>
            </a:r>
            <a:r>
              <a:rPr lang="vi-VN" altLang="en-US" sz="2600">
                <a:cs typeface="Arial" panose="020B0604020202020204" pitchFamily="34" charset="0"/>
              </a:rPr>
              <a:t>radnja je veoma rijetk</a:t>
            </a:r>
            <a:r>
              <a:rPr lang="sr-Latn-BA" altLang="en-US" sz="2600">
                <a:latin typeface="Arial" panose="020B0604020202020204" pitchFamily="34" charset="0"/>
                <a:cs typeface="Arial" panose="020B0604020202020204" pitchFamily="34" charset="0"/>
              </a:rPr>
              <a:t>a</a:t>
            </a:r>
            <a:r>
              <a:rPr lang="vi-VN" altLang="en-US" sz="2600">
                <a:cs typeface="Arial" panose="020B0604020202020204" pitchFamily="34" charset="0"/>
              </a:rPr>
              <a:t> u interesu konkurenata</a:t>
            </a:r>
            <a:r>
              <a:rPr lang="sr-Latn-BA" altLang="en-US" sz="2600">
                <a:latin typeface="Arial" panose="020B0604020202020204" pitchFamily="34" charset="0"/>
                <a:cs typeface="Arial" panose="020B0604020202020204" pitchFamily="34" charset="0"/>
              </a:rPr>
              <a:t>, prestaje u trenutku spoznaje </a:t>
            </a:r>
            <a:r>
              <a:rPr lang="vi-VN" altLang="en-US" sz="2600">
                <a:cs typeface="Arial" panose="020B0604020202020204" pitchFamily="34" charset="0"/>
              </a:rPr>
              <a:t>poveća</a:t>
            </a:r>
            <a:r>
              <a:rPr lang="sr-Latn-BA" altLang="en-US" sz="2600">
                <a:latin typeface="Arial" panose="020B0604020202020204" pitchFamily="34" charset="0"/>
                <a:cs typeface="Arial" panose="020B0604020202020204" pitchFamily="34" charset="0"/>
              </a:rPr>
              <a:t>nja </a:t>
            </a:r>
            <a:r>
              <a:rPr lang="vi-VN" altLang="en-US" sz="2600">
                <a:cs typeface="Arial" panose="020B0604020202020204" pitchFamily="34" charset="0"/>
              </a:rPr>
              <a:t>vlastit</a:t>
            </a:r>
            <a:r>
              <a:rPr lang="sr-Latn-BA" altLang="en-US" sz="2600">
                <a:latin typeface="Arial" panose="020B0604020202020204" pitchFamily="34" charset="0"/>
                <a:cs typeface="Arial" panose="020B0604020202020204" pitchFamily="34" charset="0"/>
              </a:rPr>
              <a:t>og </a:t>
            </a:r>
            <a:r>
              <a:rPr lang="vi-VN" altLang="en-US" sz="2600">
                <a:cs typeface="Arial" panose="020B0604020202020204" pitchFamily="34" charset="0"/>
              </a:rPr>
              <a:t>profit</a:t>
            </a:r>
            <a:r>
              <a:rPr lang="sr-Latn-BA" altLang="en-US" sz="2600">
                <a:latin typeface="Arial" panose="020B0604020202020204" pitchFamily="34" charset="0"/>
                <a:cs typeface="Arial" panose="020B0604020202020204" pitchFamily="34" charset="0"/>
              </a:rPr>
              <a:t>a</a:t>
            </a:r>
            <a:r>
              <a:rPr lang="vi-VN" altLang="en-US" sz="2600">
                <a:cs typeface="Arial" panose="020B0604020202020204" pitchFamily="34" charset="0"/>
              </a:rPr>
              <a:t> na račun s</a:t>
            </a:r>
            <a:r>
              <a:rPr lang="sr-Latn-BA" altLang="en-US" sz="2600">
                <a:latin typeface="Arial" panose="020B0604020202020204" pitchFamily="34" charset="0"/>
                <a:cs typeface="Arial" panose="020B0604020202020204" pitchFamily="34" charset="0"/>
              </a:rPr>
              <a:t>a</a:t>
            </a:r>
            <a:r>
              <a:rPr lang="vi-VN" altLang="en-US" sz="2600">
                <a:cs typeface="Arial" panose="020B0604020202020204" pitchFamily="34" charset="0"/>
              </a:rPr>
              <a:t>radnje. </a:t>
            </a:r>
            <a:r>
              <a:rPr lang="sr-Latn-BA" altLang="en-US" sz="2600">
                <a:latin typeface="Arial" panose="020B0604020202020204" pitchFamily="34" charset="0"/>
                <a:cs typeface="Arial" panose="020B0604020202020204" pitchFamily="34" charset="0"/>
              </a:rPr>
              <a:t> </a:t>
            </a:r>
            <a:endParaRPr lang="vi-VN" altLang="en-US" sz="2600">
              <a:cs typeface="Arial" panose="020B0604020202020204" pitchFamily="34" charset="0"/>
            </a:endParaRPr>
          </a:p>
          <a:p>
            <a:r>
              <a:rPr lang="sr-Latn-BA" altLang="en-US" sz="2600">
                <a:latin typeface="Arial" panose="020B0604020202020204" pitchFamily="34" charset="0"/>
                <a:cs typeface="Arial" panose="020B0604020202020204" pitchFamily="34" charset="0"/>
              </a:rPr>
              <a:t>Dilema i posledice (briga za vlastitu korist – da li povećanje vlastitog profita smanjuje profit konkurencije) </a:t>
            </a:r>
          </a:p>
          <a:p>
            <a:r>
              <a:rPr lang="sr-Latn-BA" altLang="en-US" sz="2600">
                <a:latin typeface="Arial" panose="020B0604020202020204" pitchFamily="34" charset="0"/>
                <a:cs typeface="Arial" panose="020B0604020202020204" pitchFamily="34" charset="0"/>
              </a:rPr>
              <a:t>Na slobodnom tržištu preovladava racionalno ponašanje (saradnja iz zajedničkog interesa- izbor valstite strategije (ako to čine i konkurenti onda niko ne želi mijenjati svoju strategiju ako želi uvećati dobit</a:t>
            </a:r>
          </a:p>
          <a:p>
            <a:r>
              <a:rPr lang="sr-Latn-BA" altLang="en-US" sz="2600">
                <a:latin typeface="Arial" panose="020B0604020202020204" pitchFamily="34" charset="0"/>
                <a:cs typeface="Arial" panose="020B0604020202020204" pitchFamily="34" charset="0"/>
              </a:rPr>
              <a:t>Neformalni sporazum i bez vanjskih mehanizama za kontrolu (Katz, 1994)   </a:t>
            </a:r>
            <a:endParaRPr lang="en-GB" altLang="en-US" sz="2600">
              <a:latin typeface="Arial" panose="020B0604020202020204" pitchFamily="34" charset="0"/>
              <a:cs typeface="Arial" panose="020B0604020202020204" pitchFamily="34" charset="0"/>
            </a:endParaRPr>
          </a:p>
          <a:p>
            <a:endParaRPr lang="en-GB"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8B55FD4D-EA11-9845-9407-F86D4847AE9E}"/>
              </a:ext>
            </a:extLst>
          </p:cNvPr>
          <p:cNvSpPr>
            <a:spLocks noGrp="1"/>
          </p:cNvSpPr>
          <p:nvPr>
            <p:ph type="title"/>
          </p:nvPr>
        </p:nvSpPr>
        <p:spPr>
          <a:xfrm>
            <a:off x="457200" y="274638"/>
            <a:ext cx="8229600" cy="706437"/>
          </a:xfrm>
        </p:spPr>
        <p:txBody>
          <a:bodyPr/>
          <a:lstStyle/>
          <a:p>
            <a:r>
              <a:rPr lang="en-GB" altLang="en-US" b="1"/>
              <a:t>Nash</a:t>
            </a:r>
            <a:r>
              <a:rPr lang="sr-Latn-BA" altLang="en-US" b="1"/>
              <a:t>-</a:t>
            </a:r>
            <a:r>
              <a:rPr lang="en-GB" altLang="en-US" b="1"/>
              <a:t>ova ravnoteža </a:t>
            </a:r>
            <a:br>
              <a:rPr lang="en-GB" altLang="en-US" b="1"/>
            </a:br>
            <a:endParaRPr lang="en-GB" altLang="en-US"/>
          </a:p>
        </p:txBody>
      </p:sp>
      <p:sp>
        <p:nvSpPr>
          <p:cNvPr id="26627" name="Content Placeholder 2">
            <a:extLst>
              <a:ext uri="{FF2B5EF4-FFF2-40B4-BE49-F238E27FC236}">
                <a16:creationId xmlns:a16="http://schemas.microsoft.com/office/drawing/2014/main" id="{7BDB8518-E9E7-AD4C-B7E1-ADE1A509B5C4}"/>
              </a:ext>
            </a:extLst>
          </p:cNvPr>
          <p:cNvSpPr>
            <a:spLocks noGrp="1"/>
          </p:cNvSpPr>
          <p:nvPr>
            <p:ph idx="1"/>
          </p:nvPr>
        </p:nvSpPr>
        <p:spPr>
          <a:xfrm>
            <a:off x="0" y="908050"/>
            <a:ext cx="9144000" cy="5218113"/>
          </a:xfrm>
        </p:spPr>
        <p:txBody>
          <a:bodyPr/>
          <a:lstStyle/>
          <a:p>
            <a:endParaRPr lang="en-GB" altLang="en-US"/>
          </a:p>
          <a:p>
            <a:r>
              <a:rPr lang="en-GB" altLang="en-US"/>
              <a:t>Nashova ravnoteža je prisutna pri onoj kombinaciji strategija koja je stabilna tako da nijedna strana u interakciji nema interesa odstupiti od svoje vlastite strategije ako se svi ostali pridržavaju kombinacije strategija. </a:t>
            </a:r>
          </a:p>
          <a:p>
            <a:r>
              <a:rPr lang="en-GB" altLang="en-US" b="1"/>
              <a:t>svaka strana odgovara svojom najboljom strategijom na strategije ostalih, odnosno svojim najboljim odgovorom. </a:t>
            </a:r>
          </a:p>
          <a:p>
            <a:endParaRPr lang="en-GB" altLang="en-US"/>
          </a:p>
        </p:txBody>
      </p:sp>
      <p:sp>
        <p:nvSpPr>
          <p:cNvPr id="4" name="Footer Placeholder 3">
            <a:extLst>
              <a:ext uri="{FF2B5EF4-FFF2-40B4-BE49-F238E27FC236}">
                <a16:creationId xmlns:a16="http://schemas.microsoft.com/office/drawing/2014/main" id="{F13B326B-36E2-0441-8169-C821B6B96FA6}"/>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55C31704-BBDE-8843-8D2E-3F9990DC0493}"/>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7DE4F40-9DE0-FA46-9432-B04A279780E3}" type="slidenum">
              <a:rPr lang="en-GB" altLang="en-US">
                <a:solidFill>
                  <a:srgbClr val="898989"/>
                </a:solidFill>
                <a:latin typeface="Calibri" panose="020F0502020204030204" pitchFamily="34" charset="0"/>
              </a:rPr>
              <a:pPr eaLnBrk="1" hangingPunct="1"/>
              <a:t>25</a:t>
            </a:fld>
            <a:endParaRPr lang="en-GB" altLang="en-US">
              <a:solidFill>
                <a:srgbClr val="898989"/>
              </a:solidFill>
              <a:latin typeface="Calibri" panose="020F050202020403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F3DFC24B-57C3-8A43-A5F1-5D8823BC16C2}"/>
              </a:ext>
            </a:extLst>
          </p:cNvPr>
          <p:cNvSpPr>
            <a:spLocks noGrp="1"/>
          </p:cNvSpPr>
          <p:nvPr>
            <p:ph type="title"/>
          </p:nvPr>
        </p:nvSpPr>
        <p:spPr>
          <a:xfrm>
            <a:off x="457200" y="274638"/>
            <a:ext cx="8229600" cy="633412"/>
          </a:xfrm>
        </p:spPr>
        <p:txBody>
          <a:bodyPr/>
          <a:lstStyle/>
          <a:p>
            <a:r>
              <a:rPr lang="sr-Latn-BA" altLang="en-US" sz="3200" b="1"/>
              <a:t>Primjer </a:t>
            </a:r>
            <a:br>
              <a:rPr lang="sr-Latn-BA" altLang="en-US" sz="3200" b="1"/>
            </a:br>
            <a:r>
              <a:rPr lang="sr-Latn-BA" altLang="en-US" sz="3200" b="1"/>
              <a:t> Nash-ovog  ekvilibrija</a:t>
            </a:r>
            <a:r>
              <a:rPr lang="vi-VN" altLang="en-US" sz="3200" b="1"/>
              <a:t> </a:t>
            </a:r>
            <a:endParaRPr lang="en-GB" altLang="en-US" sz="3200"/>
          </a:p>
        </p:txBody>
      </p:sp>
      <p:sp>
        <p:nvSpPr>
          <p:cNvPr id="27651" name="Content Placeholder 2">
            <a:extLst>
              <a:ext uri="{FF2B5EF4-FFF2-40B4-BE49-F238E27FC236}">
                <a16:creationId xmlns:a16="http://schemas.microsoft.com/office/drawing/2014/main" id="{6AC5BA15-FFA8-894B-AD01-07D964C8B4BF}"/>
              </a:ext>
            </a:extLst>
          </p:cNvPr>
          <p:cNvSpPr>
            <a:spLocks noGrp="1"/>
          </p:cNvSpPr>
          <p:nvPr>
            <p:ph idx="1"/>
          </p:nvPr>
        </p:nvSpPr>
        <p:spPr>
          <a:xfrm>
            <a:off x="0" y="1052513"/>
            <a:ext cx="9144000" cy="5805487"/>
          </a:xfrm>
        </p:spPr>
        <p:txBody>
          <a:bodyPr/>
          <a:lstStyle/>
          <a:p>
            <a:r>
              <a:rPr lang="sr-Latn-BA" altLang="en-US" sz="2800"/>
              <a:t> </a:t>
            </a:r>
            <a:r>
              <a:rPr lang="vi-VN" altLang="en-US" sz="2800"/>
              <a:t>Neka su Marko i Jelena u vezi i dogovorili su se da izađu, ali još nisu utvrdili gd</a:t>
            </a:r>
            <a:r>
              <a:rPr lang="sr-Latn-BA" altLang="en-US" sz="2800"/>
              <a:t>J</a:t>
            </a:r>
            <a:r>
              <a:rPr lang="vi-VN" altLang="en-US" sz="2800"/>
              <a:t>e. Jelena obožava balet te je predložila da odu na predstavu baleta dok je Marko, kao strastveni „grobar“ predložio da odu na fudbalsku utakmicu tzv. „v</a:t>
            </a:r>
            <a:r>
              <a:rPr lang="sr-Latn-BA" altLang="en-US" sz="2800"/>
              <a:t>j</a:t>
            </a:r>
            <a:r>
              <a:rPr lang="vi-VN" altLang="en-US" sz="2800"/>
              <a:t>ečiti derbi“. Dogodi se situacija u kojoj se pokvare oba telefona te Marko i Jelena nemaju kako da se dogovore, već sami moraju da odluče gde će otići. Pretpostavimo da im je najbitnije da odu zajedno. Matrica plaćanja prikazana je na slici </a:t>
            </a:r>
            <a:r>
              <a:rPr lang="sr-Latn-BA" altLang="en-US" sz="2800"/>
              <a:t> </a:t>
            </a:r>
          </a:p>
          <a:p>
            <a:r>
              <a:rPr lang="vi-VN" altLang="en-US" sz="2800" b="1"/>
              <a:t>Jelena na fudbalu 	Jelena na baletu 	</a:t>
            </a:r>
          </a:p>
          <a:p>
            <a:r>
              <a:rPr lang="pl-PL" altLang="en-US" sz="2800" b="1"/>
              <a:t>Marko na fudbalu 	2,1 	0,0 	</a:t>
            </a:r>
          </a:p>
          <a:p>
            <a:r>
              <a:rPr lang="pl-PL" altLang="en-US" sz="2800" b="1"/>
              <a:t>Marko na baletu 	0,0 	1,2 </a:t>
            </a:r>
            <a:r>
              <a:rPr lang="pl-PL" altLang="en-US" sz="2800"/>
              <a:t>	</a:t>
            </a:r>
          </a:p>
          <a:p>
            <a:endParaRPr lang="en-GB" altLang="en-US"/>
          </a:p>
        </p:txBody>
      </p:sp>
      <p:sp>
        <p:nvSpPr>
          <p:cNvPr id="4" name="Footer Placeholder 3">
            <a:extLst>
              <a:ext uri="{FF2B5EF4-FFF2-40B4-BE49-F238E27FC236}">
                <a16:creationId xmlns:a16="http://schemas.microsoft.com/office/drawing/2014/main" id="{F1074F72-37F6-684E-BB4C-3FA44EF75727}"/>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EA332499-A795-DE4E-A4B2-539D562E4502}"/>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B8AF1FB-8F96-1248-9A56-01CA28A88EAA}" type="slidenum">
              <a:rPr lang="en-GB" altLang="en-US">
                <a:solidFill>
                  <a:srgbClr val="898989"/>
                </a:solidFill>
                <a:latin typeface="Calibri" panose="020F0502020204030204" pitchFamily="34" charset="0"/>
              </a:rPr>
              <a:pPr eaLnBrk="1" hangingPunct="1"/>
              <a:t>26</a:t>
            </a:fld>
            <a:endParaRPr lang="en-GB" altLang="en-US">
              <a:solidFill>
                <a:srgbClr val="898989"/>
              </a:solidFill>
              <a:latin typeface="Calibri" panose="020F050202020403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B9AE93D-BBBC-9A43-A1E0-6A4B953A7DC2}"/>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EC43E820-8F8C-C44F-9D1A-E27EC7495320}"/>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5973BAA-2534-4544-B161-A7C8FEB88377}" type="slidenum">
              <a:rPr lang="en-GB" altLang="en-US">
                <a:solidFill>
                  <a:srgbClr val="898989"/>
                </a:solidFill>
                <a:latin typeface="Calibri" panose="020F0502020204030204" pitchFamily="34" charset="0"/>
              </a:rPr>
              <a:pPr eaLnBrk="1" hangingPunct="1"/>
              <a:t>27</a:t>
            </a:fld>
            <a:endParaRPr lang="en-GB" altLang="en-US">
              <a:solidFill>
                <a:srgbClr val="898989"/>
              </a:solidFill>
              <a:latin typeface="Calibri" panose="020F0502020204030204" pitchFamily="34" charset="0"/>
            </a:endParaRPr>
          </a:p>
        </p:txBody>
      </p:sp>
      <p:sp>
        <p:nvSpPr>
          <p:cNvPr id="28676" name="Rectangle 5">
            <a:extLst>
              <a:ext uri="{FF2B5EF4-FFF2-40B4-BE49-F238E27FC236}">
                <a16:creationId xmlns:a16="http://schemas.microsoft.com/office/drawing/2014/main" id="{0D2A25BF-004F-3C42-95B8-D9363A669035}"/>
              </a:ext>
            </a:extLst>
          </p:cNvPr>
          <p:cNvSpPr>
            <a:spLocks noChangeArrowheads="1"/>
          </p:cNvSpPr>
          <p:nvPr/>
        </p:nvSpPr>
        <p:spPr bwMode="auto">
          <a:xfrm>
            <a:off x="0" y="1225550"/>
            <a:ext cx="8893175"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3600" b="1"/>
              <a:t>Primjer: </a:t>
            </a:r>
            <a:r>
              <a:rPr lang="vi-VN" altLang="en-US" sz="3600"/>
              <a:t>Dva konkurentna međunarodna p</a:t>
            </a:r>
            <a:r>
              <a:rPr lang="sr-Latn-BA" altLang="en-US" sz="3600"/>
              <a:t>reduzeća </a:t>
            </a:r>
            <a:r>
              <a:rPr lang="vi-VN" altLang="en-US" sz="3600"/>
              <a:t>žele otvoriti predstavništvo u </a:t>
            </a:r>
            <a:r>
              <a:rPr lang="sr-Latn-BA" altLang="en-US" sz="3600"/>
              <a:t>BiH</a:t>
            </a:r>
            <a:r>
              <a:rPr lang="vi-VN" altLang="en-US" sz="3600"/>
              <a:t>. Predstavništvo mogu otvoriti u jednom od četiri veća grada : </a:t>
            </a:r>
            <a:r>
              <a:rPr lang="sr-Latn-BA" altLang="en-US" sz="3600"/>
              <a:t>BL</a:t>
            </a:r>
            <a:r>
              <a:rPr lang="vi-VN" altLang="en-US" sz="3600"/>
              <a:t>,</a:t>
            </a:r>
            <a:r>
              <a:rPr lang="sr-Latn-BA" altLang="en-US" sz="3600"/>
              <a:t> MO</a:t>
            </a:r>
            <a:r>
              <a:rPr lang="vi-VN" altLang="en-US" sz="3600"/>
              <a:t>, </a:t>
            </a:r>
            <a:r>
              <a:rPr lang="sr-Latn-BA" altLang="en-US" sz="3600"/>
              <a:t>Bijelj. </a:t>
            </a:r>
            <a:r>
              <a:rPr lang="vi-VN" altLang="en-US" sz="3600"/>
              <a:t>ili </a:t>
            </a:r>
            <a:r>
              <a:rPr lang="sr-Latn-BA" altLang="en-US" sz="3600"/>
              <a:t>SA</a:t>
            </a:r>
            <a:r>
              <a:rPr lang="vi-VN" altLang="en-US" sz="3600"/>
              <a:t>. Ako otvore predstavništva u istom gradu, podijeli</a:t>
            </a:r>
            <a:r>
              <a:rPr lang="sr-Latn-BA" altLang="en-US" sz="3600"/>
              <a:t>ć</a:t>
            </a:r>
            <a:r>
              <a:rPr lang="vi-VN" altLang="en-US" sz="3600"/>
              <a:t>e tržište popola. Za ostale slučajeve provedeno je istraživanje i rezultat je prikazan u </a:t>
            </a:r>
            <a:r>
              <a:rPr lang="sr-Latn-BA" altLang="en-US" sz="3600"/>
              <a:t>T</a:t>
            </a:r>
            <a:r>
              <a:rPr lang="vi-VN" altLang="en-US" sz="3600"/>
              <a:t>ab</a:t>
            </a:r>
            <a:r>
              <a:rPr lang="sr-Latn-BA" altLang="en-US" sz="3600"/>
              <a:t>e</a:t>
            </a:r>
            <a:r>
              <a:rPr lang="vi-VN" altLang="en-US" sz="3600"/>
              <a:t>li: </a:t>
            </a:r>
            <a:endParaRPr lang="sr-Latn-BA" altLang="en-US" sz="3600"/>
          </a:p>
          <a:p>
            <a:pPr eaLnBrk="1" hangingPunct="1"/>
            <a:r>
              <a:rPr lang="sr-Latn-BA" altLang="en-US" sz="3600"/>
              <a:t> </a:t>
            </a:r>
            <a:endParaRPr lang="en-GB" altLang="en-US" sz="3600" b="1"/>
          </a:p>
        </p:txBody>
      </p:sp>
      <p:sp>
        <p:nvSpPr>
          <p:cNvPr id="28677" name="Rectangle 6">
            <a:extLst>
              <a:ext uri="{FF2B5EF4-FFF2-40B4-BE49-F238E27FC236}">
                <a16:creationId xmlns:a16="http://schemas.microsoft.com/office/drawing/2014/main" id="{22274802-0938-4944-88A1-94351EC7A60C}"/>
              </a:ext>
            </a:extLst>
          </p:cNvPr>
          <p:cNvSpPr>
            <a:spLocks noChangeArrowheads="1"/>
          </p:cNvSpPr>
          <p:nvPr/>
        </p:nvSpPr>
        <p:spPr bwMode="auto">
          <a:xfrm>
            <a:off x="1979613" y="620713"/>
            <a:ext cx="50403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3600" b="1">
                <a:solidFill>
                  <a:srgbClr val="000000"/>
                </a:solidFill>
              </a:rPr>
              <a:t>Strogo određene igre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EE154B0-E3CC-904A-B438-8BF033C51265}"/>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4349E3DB-ED62-1344-AB24-FDA79D1C78CF}"/>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BED9C59-DF26-8549-837F-01CED5CA89CE}" type="slidenum">
              <a:rPr lang="en-GB" altLang="en-US">
                <a:solidFill>
                  <a:srgbClr val="898989"/>
                </a:solidFill>
                <a:latin typeface="Calibri" panose="020F0502020204030204" pitchFamily="34" charset="0"/>
              </a:rPr>
              <a:pPr eaLnBrk="1" hangingPunct="1"/>
              <a:t>28</a:t>
            </a:fld>
            <a:endParaRPr lang="en-GB" altLang="en-US">
              <a:solidFill>
                <a:srgbClr val="898989"/>
              </a:solidFill>
              <a:latin typeface="Calibri" panose="020F0502020204030204" pitchFamily="34" charset="0"/>
            </a:endParaRPr>
          </a:p>
        </p:txBody>
      </p:sp>
      <p:graphicFrame>
        <p:nvGraphicFramePr>
          <p:cNvPr id="7" name="Table 6">
            <a:extLst>
              <a:ext uri="{FF2B5EF4-FFF2-40B4-BE49-F238E27FC236}">
                <a16:creationId xmlns:a16="http://schemas.microsoft.com/office/drawing/2014/main" id="{4C3CD85A-EDF3-3A47-8D94-1D515681455D}"/>
              </a:ext>
            </a:extLst>
          </p:cNvPr>
          <p:cNvGraphicFramePr>
            <a:graphicFrameLocks noGrp="1"/>
          </p:cNvGraphicFramePr>
          <p:nvPr/>
        </p:nvGraphicFramePr>
        <p:xfrm>
          <a:off x="395288" y="404813"/>
          <a:ext cx="8064500" cy="5900737"/>
        </p:xfrm>
        <a:graphic>
          <a:graphicData uri="http://schemas.openxmlformats.org/drawingml/2006/table">
            <a:tbl>
              <a:tblPr/>
              <a:tblGrid>
                <a:gridCol w="1846781">
                  <a:extLst>
                    <a:ext uri="{9D8B030D-6E8A-4147-A177-3AD203B41FA5}">
                      <a16:colId xmlns:a16="http://schemas.microsoft.com/office/drawing/2014/main" val="20000"/>
                    </a:ext>
                  </a:extLst>
                </a:gridCol>
                <a:gridCol w="1321416">
                  <a:extLst>
                    <a:ext uri="{9D8B030D-6E8A-4147-A177-3AD203B41FA5}">
                      <a16:colId xmlns:a16="http://schemas.microsoft.com/office/drawing/2014/main" val="20001"/>
                    </a:ext>
                  </a:extLst>
                </a:gridCol>
                <a:gridCol w="1224076">
                  <a:extLst>
                    <a:ext uri="{9D8B030D-6E8A-4147-A177-3AD203B41FA5}">
                      <a16:colId xmlns:a16="http://schemas.microsoft.com/office/drawing/2014/main" val="20002"/>
                    </a:ext>
                  </a:extLst>
                </a:gridCol>
                <a:gridCol w="1368085">
                  <a:extLst>
                    <a:ext uri="{9D8B030D-6E8A-4147-A177-3AD203B41FA5}">
                      <a16:colId xmlns:a16="http://schemas.microsoft.com/office/drawing/2014/main" val="20003"/>
                    </a:ext>
                  </a:extLst>
                </a:gridCol>
                <a:gridCol w="1296080">
                  <a:extLst>
                    <a:ext uri="{9D8B030D-6E8A-4147-A177-3AD203B41FA5}">
                      <a16:colId xmlns:a16="http://schemas.microsoft.com/office/drawing/2014/main" val="20004"/>
                    </a:ext>
                  </a:extLst>
                </a:gridCol>
                <a:gridCol w="1008062">
                  <a:extLst>
                    <a:ext uri="{9D8B030D-6E8A-4147-A177-3AD203B41FA5}">
                      <a16:colId xmlns:a16="http://schemas.microsoft.com/office/drawing/2014/main" val="20005"/>
                    </a:ext>
                  </a:extLst>
                </a:gridCol>
              </a:tblGrid>
              <a:tr h="530930">
                <a:tc rowSpan="6">
                  <a:txBody>
                    <a:bodyPr/>
                    <a:lstStyle/>
                    <a:p>
                      <a:pPr>
                        <a:lnSpc>
                          <a:spcPct val="115000"/>
                        </a:lnSpc>
                        <a:spcAft>
                          <a:spcPts val="0"/>
                        </a:spcAft>
                      </a:pPr>
                      <a:endParaRPr lang="en-GB" sz="1000"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r>
                        <a:rPr lang="en-GB" sz="2800" b="1" dirty="0" err="1">
                          <a:latin typeface="Calibri"/>
                          <a:ea typeface="Calibri"/>
                          <a:cs typeface="Times New Roman"/>
                        </a:rPr>
                        <a:t>Prvo</a:t>
                      </a:r>
                      <a:r>
                        <a:rPr lang="en-GB" sz="2800" b="1" dirty="0">
                          <a:latin typeface="Calibri"/>
                          <a:ea typeface="Calibri"/>
                          <a:cs typeface="Times New Roman"/>
                        </a:rPr>
                        <a:t> </a:t>
                      </a:r>
                      <a:r>
                        <a:rPr lang="en-GB" sz="2800" b="1" dirty="0" err="1">
                          <a:latin typeface="Calibri"/>
                          <a:ea typeface="Calibri"/>
                          <a:cs typeface="Times New Roman"/>
                        </a:rPr>
                        <a:t>preduzeće</a:t>
                      </a:r>
                      <a:endParaRPr lang="sr-Latn-BA" sz="2800"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GB" sz="100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en-GB" sz="3200" b="1" dirty="0" err="1">
                          <a:latin typeface="Calibri"/>
                          <a:ea typeface="Calibri"/>
                          <a:cs typeface="Times New Roman"/>
                        </a:rPr>
                        <a:t>Drugo</a:t>
                      </a:r>
                      <a:r>
                        <a:rPr lang="en-GB" sz="3200" b="1" dirty="0">
                          <a:latin typeface="Calibri"/>
                          <a:ea typeface="Calibri"/>
                          <a:cs typeface="Times New Roman"/>
                        </a:rPr>
                        <a:t> </a:t>
                      </a:r>
                      <a:r>
                        <a:rPr lang="en-GB" sz="3200" b="1" dirty="0" err="1">
                          <a:latin typeface="Calibri"/>
                          <a:ea typeface="Calibri"/>
                          <a:cs typeface="Times New Roman"/>
                        </a:rPr>
                        <a:t>preduzeće</a:t>
                      </a:r>
                      <a:endParaRPr lang="sr-Latn-BA" sz="3200"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846936">
                <a:tc vMerge="1">
                  <a:txBody>
                    <a:bodyPr/>
                    <a:lstStyle/>
                    <a:p>
                      <a:endParaRPr lang="en-GB"/>
                    </a:p>
                  </a:txBody>
                  <a:tcPr/>
                </a:tc>
                <a:tc>
                  <a:txBody>
                    <a:bodyPr/>
                    <a:lstStyle/>
                    <a:p>
                      <a:pPr>
                        <a:lnSpc>
                          <a:spcPct val="115000"/>
                        </a:lnSpc>
                        <a:spcAft>
                          <a:spcPts val="0"/>
                        </a:spcAft>
                      </a:pPr>
                      <a:endParaRPr lang="en-GB" sz="100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b="1" i="1" dirty="0">
                          <a:latin typeface="Calibri"/>
                          <a:ea typeface="Calibri"/>
                          <a:cs typeface="Times New Roman"/>
                        </a:rPr>
                        <a:t>BL</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r-Latn-BA" sz="2800" b="1" i="1" dirty="0">
                          <a:latin typeface="Calibri"/>
                          <a:ea typeface="Calibri"/>
                          <a:cs typeface="Times New Roman"/>
                        </a:rPr>
                        <a:t>MO</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b="1" i="1" dirty="0">
                          <a:latin typeface="Calibri"/>
                          <a:ea typeface="Calibri"/>
                          <a:cs typeface="Times New Roman"/>
                        </a:rPr>
                        <a:t>BIJ</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r-Latn-BA" sz="2800" b="1" i="1" dirty="0">
                          <a:latin typeface="Calibri"/>
                          <a:ea typeface="Calibri"/>
                          <a:cs typeface="Times New Roman"/>
                        </a:rPr>
                        <a:t>SA</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53326">
                <a:tc vMerge="1">
                  <a:txBody>
                    <a:bodyPr/>
                    <a:lstStyle/>
                    <a:p>
                      <a:endParaRPr lang="en-GB"/>
                    </a:p>
                  </a:txBody>
                  <a:tcPr/>
                </a:tc>
                <a:tc>
                  <a:txBody>
                    <a:bodyPr/>
                    <a:lstStyle/>
                    <a:p>
                      <a:pPr>
                        <a:lnSpc>
                          <a:spcPct val="115000"/>
                        </a:lnSpc>
                        <a:spcAft>
                          <a:spcPts val="0"/>
                        </a:spcAft>
                      </a:pPr>
                      <a:r>
                        <a:rPr lang="en-GB" sz="2800" b="1" i="1" dirty="0">
                          <a:latin typeface="Calibri"/>
                          <a:ea typeface="Calibri"/>
                          <a:cs typeface="Times New Roman"/>
                        </a:rPr>
                        <a:t>BL</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30%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dirty="0">
                          <a:latin typeface="Calibri"/>
                          <a:ea typeface="Calibri"/>
                          <a:cs typeface="Times New Roman"/>
                        </a:rPr>
                        <a:t>20%</a:t>
                      </a:r>
                      <a:endParaRPr lang="sr-Latn-BA" sz="2800"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a:latin typeface="Calibri"/>
                          <a:ea typeface="Calibri"/>
                          <a:cs typeface="Times New Roman"/>
                        </a:rPr>
                        <a:t>25%</a:t>
                      </a:r>
                      <a:endParaRPr lang="sr-Latn-BA" sz="280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89848">
                <a:tc vMerge="1">
                  <a:txBody>
                    <a:bodyPr/>
                    <a:lstStyle/>
                    <a:p>
                      <a:endParaRPr lang="en-GB"/>
                    </a:p>
                  </a:txBody>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2800" b="1" i="1" dirty="0">
                          <a:latin typeface="+mn-lt"/>
                          <a:ea typeface="Calibri"/>
                          <a:cs typeface="Times New Roman"/>
                        </a:rPr>
                        <a:t>MO</a:t>
                      </a:r>
                      <a:endParaRPr lang="sr-Latn-BA" sz="2800" b="1" i="1" dirty="0">
                        <a:latin typeface="+mn-lt"/>
                        <a:ea typeface="Calibri"/>
                        <a:cs typeface="Times New Roman"/>
                      </a:endParaRPr>
                    </a:p>
                    <a:p>
                      <a:pPr>
                        <a:lnSpc>
                          <a:spcPct val="115000"/>
                        </a:lnSpc>
                        <a:spcAft>
                          <a:spcPts val="0"/>
                        </a:spcAft>
                      </a:pP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70%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dirty="0">
                          <a:solidFill>
                            <a:srgbClr val="000000"/>
                          </a:solidFill>
                          <a:latin typeface="Calibri"/>
                          <a:ea typeface="Calibri"/>
                          <a:cs typeface="Calibri"/>
                        </a:rPr>
                        <a:t>45%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40%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89848">
                <a:tc vMerge="1">
                  <a:txBody>
                    <a:bodyPr/>
                    <a:lstStyle/>
                    <a:p>
                      <a:endParaRPr lang="en-GB"/>
                    </a:p>
                  </a:txBody>
                  <a:tcPr/>
                </a:tc>
                <a:tc>
                  <a:txBody>
                    <a:bodyPr/>
                    <a:lstStyle/>
                    <a:p>
                      <a:pPr>
                        <a:lnSpc>
                          <a:spcPct val="115000"/>
                        </a:lnSpc>
                        <a:spcAft>
                          <a:spcPts val="0"/>
                        </a:spcAft>
                      </a:pPr>
                      <a:r>
                        <a:rPr lang="en-GB" sz="2800" b="1" i="1" dirty="0" err="1">
                          <a:latin typeface="Calibri"/>
                          <a:ea typeface="Calibri"/>
                          <a:cs typeface="Times New Roman"/>
                        </a:rPr>
                        <a:t>Bij</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80%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dirty="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dirty="0">
                          <a:solidFill>
                            <a:srgbClr val="000000"/>
                          </a:solidFill>
                          <a:latin typeface="Calibri"/>
                          <a:ea typeface="Calibri"/>
                          <a:cs typeface="Calibri"/>
                        </a:rPr>
                        <a:t>45%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89848">
                <a:tc vMerge="1">
                  <a:txBody>
                    <a:bodyPr/>
                    <a:lstStyle/>
                    <a:p>
                      <a:endParaRPr lang="en-GB"/>
                    </a:p>
                  </a:txBody>
                  <a:tcPr/>
                </a:tc>
                <a:tc>
                  <a:txBody>
                    <a:bodyPr/>
                    <a:lstStyle/>
                    <a:p>
                      <a:pPr>
                        <a:lnSpc>
                          <a:spcPct val="115000"/>
                        </a:lnSpc>
                        <a:spcAft>
                          <a:spcPts val="0"/>
                        </a:spcAft>
                      </a:pPr>
                      <a:r>
                        <a:rPr lang="sr-Latn-BA" sz="2800" b="1" i="1" dirty="0">
                          <a:latin typeface="Calibri"/>
                          <a:ea typeface="Calibri"/>
                          <a:cs typeface="Times New Roman"/>
                        </a:rPr>
                        <a:t>SA</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75%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60%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dirty="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a:extLst>
              <a:ext uri="{FF2B5EF4-FFF2-40B4-BE49-F238E27FC236}">
                <a16:creationId xmlns:a16="http://schemas.microsoft.com/office/drawing/2014/main" id="{1BB9265C-A506-F346-B6E9-A64A0E243484}"/>
              </a:ext>
            </a:extLst>
          </p:cNvPr>
          <p:cNvSpPr>
            <a:spLocks noGrp="1"/>
          </p:cNvSpPr>
          <p:nvPr>
            <p:ph idx="1"/>
          </p:nvPr>
        </p:nvSpPr>
        <p:spPr>
          <a:xfrm>
            <a:off x="0" y="0"/>
            <a:ext cx="9144000" cy="6597650"/>
          </a:xfrm>
        </p:spPr>
        <p:txBody>
          <a:bodyPr/>
          <a:lstStyle/>
          <a:p>
            <a:r>
              <a:rPr lang="en-GB" altLang="en-US" sz="2700">
                <a:latin typeface="Arial" panose="020B0604020202020204" pitchFamily="34" charset="0"/>
                <a:cs typeface="Arial" panose="020B0604020202020204" pitchFamily="34" charset="0"/>
              </a:rPr>
              <a:t>Naveden je udio tržišta koji osvoji prvo p</a:t>
            </a:r>
            <a:r>
              <a:rPr lang="sr-Latn-BA" altLang="en-US" sz="2700">
                <a:latin typeface="Arial" panose="020B0604020202020204" pitchFamily="34" charset="0"/>
                <a:cs typeface="Arial" panose="020B0604020202020204" pitchFamily="34" charset="0"/>
              </a:rPr>
              <a:t>re</a:t>
            </a:r>
            <a:r>
              <a:rPr lang="en-GB" altLang="en-US" sz="2700">
                <a:latin typeface="Arial" panose="020B0604020202020204" pitchFamily="34" charset="0"/>
                <a:cs typeface="Arial" panose="020B0604020202020204" pitchFamily="34" charset="0"/>
              </a:rPr>
              <a:t>duzeće ako otvori predstavništvo u gradu koji označava </a:t>
            </a:r>
            <a:r>
              <a:rPr lang="sr-Latn-BA" altLang="en-US" sz="2700">
                <a:latin typeface="Arial" panose="020B0604020202020204" pitchFamily="34" charset="0"/>
                <a:cs typeface="Arial" panose="020B0604020202020204" pitchFamily="34" charset="0"/>
              </a:rPr>
              <a:t>red</a:t>
            </a:r>
            <a:r>
              <a:rPr lang="en-GB" altLang="en-US" sz="2700">
                <a:latin typeface="Arial" panose="020B0604020202020204" pitchFamily="34" charset="0"/>
                <a:cs typeface="Arial" panose="020B0604020202020204" pitchFamily="34" charset="0"/>
              </a:rPr>
              <a:t>, a drugo p</a:t>
            </a:r>
            <a:r>
              <a:rPr lang="sr-Latn-BA" altLang="en-US" sz="2700">
                <a:latin typeface="Arial" panose="020B0604020202020204" pitchFamily="34" charset="0"/>
                <a:cs typeface="Arial" panose="020B0604020202020204" pitchFamily="34" charset="0"/>
              </a:rPr>
              <a:t>. </a:t>
            </a:r>
            <a:r>
              <a:rPr lang="en-GB" altLang="en-US" sz="2700">
                <a:latin typeface="Arial" panose="020B0604020202020204" pitchFamily="34" charset="0"/>
                <a:cs typeface="Arial" panose="020B0604020202020204" pitchFamily="34" charset="0"/>
              </a:rPr>
              <a:t> u gradu koji označava stupac matrice. N</a:t>
            </a:r>
            <a:r>
              <a:rPr lang="sr-Latn-BA" altLang="en-US" sz="2700">
                <a:latin typeface="Arial" panose="020B0604020202020204" pitchFamily="34" charset="0"/>
                <a:cs typeface="Arial" panose="020B0604020202020204" pitchFamily="34" charset="0"/>
              </a:rPr>
              <a:t>pr.</a:t>
            </a:r>
            <a:r>
              <a:rPr lang="en-GB" altLang="en-US" sz="2700">
                <a:latin typeface="Arial" panose="020B0604020202020204" pitchFamily="34" charset="0"/>
                <a:cs typeface="Arial" panose="020B0604020202020204" pitchFamily="34" charset="0"/>
              </a:rPr>
              <a:t> ako prvo p</a:t>
            </a:r>
            <a:r>
              <a:rPr lang="sr-Latn-BA" altLang="en-US" sz="2700">
                <a:latin typeface="Arial" panose="020B0604020202020204" pitchFamily="34" charset="0"/>
                <a:cs typeface="Arial" panose="020B0604020202020204" pitchFamily="34" charset="0"/>
              </a:rPr>
              <a:t>. </a:t>
            </a:r>
            <a:r>
              <a:rPr lang="en-GB" altLang="en-US" sz="2700">
                <a:latin typeface="Arial" panose="020B0604020202020204" pitchFamily="34" charset="0"/>
                <a:cs typeface="Arial" panose="020B0604020202020204" pitchFamily="34" charset="0"/>
              </a:rPr>
              <a:t>otvori predstavništvo u </a:t>
            </a:r>
            <a:r>
              <a:rPr lang="sr-Latn-BA" altLang="en-US" sz="2700">
                <a:latin typeface="Arial" panose="020B0604020202020204" pitchFamily="34" charset="0"/>
                <a:cs typeface="Arial" panose="020B0604020202020204" pitchFamily="34" charset="0"/>
              </a:rPr>
              <a:t>BL </a:t>
            </a:r>
            <a:r>
              <a:rPr lang="en-GB" altLang="en-US" sz="2700">
                <a:latin typeface="Arial" panose="020B0604020202020204" pitchFamily="34" charset="0"/>
                <a:cs typeface="Arial" panose="020B0604020202020204" pitchFamily="34" charset="0"/>
              </a:rPr>
              <a:t>a drugo u </a:t>
            </a:r>
            <a:r>
              <a:rPr lang="sr-Latn-BA" altLang="en-US" sz="2700">
                <a:latin typeface="Arial" panose="020B0604020202020204" pitchFamily="34" charset="0"/>
                <a:cs typeface="Arial" panose="020B0604020202020204" pitchFamily="34" charset="0"/>
              </a:rPr>
              <a:t>Bij</a:t>
            </a:r>
            <a:r>
              <a:rPr lang="en-GB" altLang="en-US" sz="2700">
                <a:latin typeface="Arial" panose="020B0604020202020204" pitchFamily="34" charset="0"/>
                <a:cs typeface="Arial" panose="020B0604020202020204" pitchFamily="34" charset="0"/>
              </a:rPr>
              <a:t>, prvo p</a:t>
            </a:r>
            <a:r>
              <a:rPr lang="sr-Latn-BA" altLang="en-US" sz="2700">
                <a:latin typeface="Arial" panose="020B0604020202020204" pitchFamily="34" charset="0"/>
                <a:cs typeface="Arial" panose="020B0604020202020204" pitchFamily="34" charset="0"/>
              </a:rPr>
              <a:t>. </a:t>
            </a:r>
            <a:r>
              <a:rPr lang="en-GB" altLang="en-US" sz="2700">
                <a:latin typeface="Arial" panose="020B0604020202020204" pitchFamily="34" charset="0"/>
                <a:cs typeface="Arial" panose="020B0604020202020204" pitchFamily="34" charset="0"/>
              </a:rPr>
              <a:t> osvaja 20% tržišta, a drugo preostalih 80%</a:t>
            </a:r>
            <a:r>
              <a:rPr lang="sr-Latn-BA" altLang="en-US" sz="2700">
                <a:latin typeface="Arial" panose="020B0604020202020204" pitchFamily="34" charset="0"/>
                <a:cs typeface="Arial" panose="020B0604020202020204" pitchFamily="34" charset="0"/>
              </a:rPr>
              <a:t>. </a:t>
            </a:r>
          </a:p>
          <a:p>
            <a:r>
              <a:rPr lang="en-GB" altLang="en-US" sz="2700">
                <a:latin typeface="Arial" panose="020B0604020202020204" pitchFamily="34" charset="0"/>
                <a:cs typeface="Arial" panose="020B0604020202020204" pitchFamily="34" charset="0"/>
              </a:rPr>
              <a:t> Ovim pretpostavljamo da drugo p</a:t>
            </a:r>
            <a:r>
              <a:rPr lang="sr-Latn-BA" altLang="en-US" sz="2700">
                <a:latin typeface="Arial" panose="020B0604020202020204" pitchFamily="34" charset="0"/>
                <a:cs typeface="Arial" panose="020B0604020202020204" pitchFamily="34" charset="0"/>
              </a:rPr>
              <a:t>. </a:t>
            </a:r>
            <a:r>
              <a:rPr lang="en-GB" altLang="en-US" sz="2700">
                <a:latin typeface="Arial" panose="020B0604020202020204" pitchFamily="34" charset="0"/>
                <a:cs typeface="Arial" panose="020B0604020202020204" pitchFamily="34" charset="0"/>
              </a:rPr>
              <a:t>uvijek osvaja cijeli preostali dio tržišta, tj. da imamo igru sume nula.</a:t>
            </a:r>
            <a:endParaRPr lang="sr-Latn-BA" altLang="en-US" sz="2700">
              <a:latin typeface="Arial" panose="020B0604020202020204" pitchFamily="34" charset="0"/>
              <a:cs typeface="Arial" panose="020B0604020202020204" pitchFamily="34" charset="0"/>
            </a:endParaRPr>
          </a:p>
          <a:p>
            <a:r>
              <a:rPr lang="sr-Latn-BA" altLang="en-US" sz="2400">
                <a:latin typeface="Arial" panose="020B0604020202020204" pitchFamily="34" charset="0"/>
                <a:cs typeface="Arial" panose="020B0604020202020204" pitchFamily="34" charset="0"/>
              </a:rPr>
              <a:t>(</a:t>
            </a:r>
            <a:r>
              <a:rPr lang="en-GB" altLang="en-US" sz="2400">
                <a:latin typeface="Arial" panose="020B0604020202020204" pitchFamily="34" charset="0"/>
                <a:cs typeface="Arial" panose="020B0604020202020204" pitchFamily="34" charset="0"/>
              </a:rPr>
              <a:t>Kod igara sa </a:t>
            </a:r>
            <a:r>
              <a:rPr lang="en-GB" altLang="en-US" sz="2400" b="1" u="sng">
                <a:latin typeface="Arial" panose="020B0604020202020204" pitchFamily="34" charset="0"/>
                <a:cs typeface="Arial" panose="020B0604020202020204" pitchFamily="34" charset="0"/>
              </a:rPr>
              <a:t>sumom nula </a:t>
            </a:r>
            <a:r>
              <a:rPr lang="en-GB" altLang="en-US" sz="2400">
                <a:latin typeface="Arial" panose="020B0604020202020204" pitchFamily="34" charset="0"/>
                <a:cs typeface="Arial" panose="020B0604020202020204" pitchFamily="34" charset="0"/>
              </a:rPr>
              <a:t>dobitak prvog igrača jednak je gubitku drugog igrača, i obrnuto</a:t>
            </a:r>
            <a:r>
              <a:rPr lang="sr-Latn-BA" altLang="en-US" sz="2400">
                <a:latin typeface="Arial" panose="020B0604020202020204" pitchFamily="34" charset="0"/>
                <a:cs typeface="Arial" panose="020B0604020202020204" pitchFamily="34" charset="0"/>
              </a:rPr>
              <a:t>)</a:t>
            </a:r>
            <a:r>
              <a:rPr lang="en-GB" altLang="en-US" sz="2400">
                <a:latin typeface="Arial" panose="020B0604020202020204" pitchFamily="34" charset="0"/>
                <a:cs typeface="Arial" panose="020B0604020202020204" pitchFamily="34" charset="0"/>
              </a:rPr>
              <a:t>. </a:t>
            </a:r>
          </a:p>
          <a:p>
            <a:r>
              <a:rPr lang="en-GB" altLang="en-US" sz="2700">
                <a:latin typeface="Arial" panose="020B0604020202020204" pitchFamily="34" charset="0"/>
                <a:cs typeface="Arial" panose="020B0604020202020204" pitchFamily="34" charset="0"/>
              </a:rPr>
              <a:t> To ima ekonomskog smisla ako se radi o djelatnosti koja do sada nije bila zastupljena u </a:t>
            </a:r>
            <a:r>
              <a:rPr lang="sr-Latn-BA" altLang="en-US" sz="2700">
                <a:latin typeface="Arial" panose="020B0604020202020204" pitchFamily="34" charset="0"/>
                <a:cs typeface="Arial" panose="020B0604020202020204" pitchFamily="34" charset="0"/>
              </a:rPr>
              <a:t>BiH</a:t>
            </a:r>
            <a:r>
              <a:rPr lang="en-GB" altLang="en-US" sz="2700">
                <a:latin typeface="Arial" panose="020B0604020202020204" pitchFamily="34" charset="0"/>
                <a:cs typeface="Arial" panose="020B0604020202020204" pitchFamily="34" charset="0"/>
              </a:rPr>
              <a:t>. Pobjednikom smatramo p</a:t>
            </a:r>
            <a:r>
              <a:rPr lang="sr-Latn-BA" altLang="en-US" sz="2700">
                <a:latin typeface="Arial" panose="020B0604020202020204" pitchFamily="34" charset="0"/>
                <a:cs typeface="Arial" panose="020B0604020202020204" pitchFamily="34" charset="0"/>
              </a:rPr>
              <a:t>. </a:t>
            </a:r>
            <a:r>
              <a:rPr lang="en-GB" altLang="en-US" sz="2700">
                <a:latin typeface="Arial" panose="020B0604020202020204" pitchFamily="34" charset="0"/>
                <a:cs typeface="Arial" panose="020B0604020202020204" pitchFamily="34" charset="0"/>
              </a:rPr>
              <a:t>koje osvoji više od pola tržišta. </a:t>
            </a:r>
          </a:p>
          <a:p>
            <a:r>
              <a:rPr lang="en-GB" altLang="en-US" sz="2700">
                <a:latin typeface="Arial" panose="020B0604020202020204" pitchFamily="34" charset="0"/>
                <a:cs typeface="Arial" panose="020B0604020202020204" pitchFamily="34" charset="0"/>
              </a:rPr>
              <a:t>U prvom p</a:t>
            </a:r>
            <a:r>
              <a:rPr lang="sr-Latn-BA" altLang="en-US" sz="2700">
                <a:latin typeface="Arial" panose="020B0604020202020204" pitchFamily="34" charset="0"/>
                <a:cs typeface="Arial" panose="020B0604020202020204" pitchFamily="34" charset="0"/>
              </a:rPr>
              <a:t>. </a:t>
            </a:r>
            <a:r>
              <a:rPr lang="en-GB" altLang="en-US" sz="2700">
                <a:latin typeface="Arial" panose="020B0604020202020204" pitchFamily="34" charset="0"/>
                <a:cs typeface="Arial" panose="020B0604020202020204" pitchFamily="34" charset="0"/>
              </a:rPr>
              <a:t>razmišljaju da za svaki od četiri svoja izbora traže protivnikov izbor koji je za njih najnepovoljniji, tj. traže minimalne brojeve u re</a:t>
            </a:r>
            <a:r>
              <a:rPr lang="sr-Latn-BA" altLang="en-US" sz="2700">
                <a:latin typeface="Arial" panose="020B0604020202020204" pitchFamily="34" charset="0"/>
                <a:cs typeface="Arial" panose="020B0604020202020204" pitchFamily="34" charset="0"/>
              </a:rPr>
              <a:t>dovima </a:t>
            </a:r>
            <a:r>
              <a:rPr lang="en-GB" altLang="en-US" sz="2700">
                <a:latin typeface="Arial" panose="020B0604020202020204" pitchFamily="34" charset="0"/>
                <a:cs typeface="Arial" panose="020B0604020202020204" pitchFamily="34" charset="0"/>
              </a:rPr>
              <a:t>isplata: </a:t>
            </a:r>
          </a:p>
          <a:p>
            <a:endParaRPr lang="en-GB" altLang="en-US"/>
          </a:p>
        </p:txBody>
      </p:sp>
      <p:sp>
        <p:nvSpPr>
          <p:cNvPr id="5" name="Slide Number Placeholder 4">
            <a:extLst>
              <a:ext uri="{FF2B5EF4-FFF2-40B4-BE49-F238E27FC236}">
                <a16:creationId xmlns:a16="http://schemas.microsoft.com/office/drawing/2014/main" id="{31FFC32E-9AE4-704D-AF2D-AA9EF779E400}"/>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E06B5E0-2CB9-B741-AB9D-5A9D826D172B}" type="slidenum">
              <a:rPr lang="en-GB" altLang="en-US">
                <a:solidFill>
                  <a:srgbClr val="898989"/>
                </a:solidFill>
                <a:latin typeface="Calibri" panose="020F0502020204030204" pitchFamily="34" charset="0"/>
              </a:rPr>
              <a:pPr eaLnBrk="1" hangingPunct="1"/>
              <a:t>29</a:t>
            </a:fld>
            <a:endParaRPr lang="en-GB" altLang="en-US">
              <a:solidFill>
                <a:srgbClr val="898989"/>
              </a:solidFill>
              <a:latin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AC98152-DB54-7D47-9714-D9D488B54591}"/>
              </a:ext>
            </a:extLst>
          </p:cNvPr>
          <p:cNvSpPr>
            <a:spLocks noGrp="1" noChangeArrowheads="1"/>
          </p:cNvSpPr>
          <p:nvPr>
            <p:ph type="title"/>
          </p:nvPr>
        </p:nvSpPr>
        <p:spPr/>
        <p:txBody>
          <a:bodyPr/>
          <a:lstStyle/>
          <a:p>
            <a:pPr eaLnBrk="1" hangingPunct="1"/>
            <a:r>
              <a:rPr lang="en-US" altLang="en-US" sz="3600"/>
              <a:t>Exhibit 10.4 </a:t>
            </a:r>
            <a:r>
              <a:rPr lang="bs-Latn-BA" altLang="en-US" sz="3600"/>
              <a:t>Strateške opcije</a:t>
            </a:r>
            <a:endParaRPr lang="en-US" altLang="en-US" sz="3600"/>
          </a:p>
        </p:txBody>
      </p:sp>
      <p:pic>
        <p:nvPicPr>
          <p:cNvPr id="4099" name="Picture 3">
            <a:extLst>
              <a:ext uri="{FF2B5EF4-FFF2-40B4-BE49-F238E27FC236}">
                <a16:creationId xmlns:a16="http://schemas.microsoft.com/office/drawing/2014/main" id="{44624D9A-2AA2-F64B-BC7F-699ADC37A87E}"/>
              </a:ext>
            </a:extLst>
          </p:cNvPr>
          <p:cNvPicPr>
            <a:picLocks noChangeAspect="1" noChangeArrowheads="1"/>
          </p:cNvPicPr>
          <p:nvPr>
            <p:ph idx="1"/>
          </p:nvPr>
        </p:nvPicPr>
        <p:blipFill>
          <a:blip r:embed="rId3" cstate="screen">
            <a:clrChange>
              <a:clrFrom>
                <a:srgbClr val="E5F7F7"/>
              </a:clrFrom>
              <a:clrTo>
                <a:srgbClr val="E5F7F7">
                  <a:alpha val="0"/>
                </a:srgbClr>
              </a:clrTo>
            </a:clrChange>
            <a:extLst>
              <a:ext uri="{28A0092B-C50C-407E-A947-70E740481C1C}">
                <a14:useLocalDpi xmlns:a14="http://schemas.microsoft.com/office/drawing/2010/main"/>
              </a:ext>
            </a:extLst>
          </a:blip>
          <a:srcRect/>
          <a:stretch>
            <a:fillRect/>
          </a:stretch>
        </p:blipFill>
        <p:spPr>
          <a:xfrm>
            <a:off x="971550" y="1341438"/>
            <a:ext cx="7772400" cy="4953000"/>
          </a:xfrm>
          <a:noFill/>
        </p:spPr>
      </p:pic>
      <p:sp>
        <p:nvSpPr>
          <p:cNvPr id="4" name="Slide Number Placeholder 3">
            <a:extLst>
              <a:ext uri="{FF2B5EF4-FFF2-40B4-BE49-F238E27FC236}">
                <a16:creationId xmlns:a16="http://schemas.microsoft.com/office/drawing/2014/main" id="{C9021997-764F-9C4C-B086-9E056A73E39A}"/>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A5505E2-1210-F048-84D4-F7E43F53594C}" type="slidenum">
              <a:rPr lang="en-GB" altLang="en-US">
                <a:solidFill>
                  <a:srgbClr val="898989"/>
                </a:solidFill>
                <a:latin typeface="Calibri" panose="020F0502020204030204" pitchFamily="34" charset="0"/>
              </a:rPr>
              <a:pPr eaLnBrk="1" hangingPunct="1"/>
              <a:t>3</a:t>
            </a:fld>
            <a:endParaRPr lang="en-GB" altLang="en-US">
              <a:solidFill>
                <a:srgbClr val="898989"/>
              </a:solidFill>
              <a:latin typeface="Calibri" panose="020F0502020204030204" pitchFamily="34" charset="0"/>
            </a:endParaRPr>
          </a:p>
        </p:txBody>
      </p:sp>
      <p:sp>
        <p:nvSpPr>
          <p:cNvPr id="5" name="Footer Placeholder 4">
            <a:extLst>
              <a:ext uri="{FF2B5EF4-FFF2-40B4-BE49-F238E27FC236}">
                <a16:creationId xmlns:a16="http://schemas.microsoft.com/office/drawing/2014/main" id="{D2F6EE1C-76AD-3B42-A5D6-8EF90A504460}"/>
              </a:ext>
            </a:extLst>
          </p:cNvPr>
          <p:cNvSpPr>
            <a:spLocks noGrp="1"/>
          </p:cNvSpPr>
          <p:nvPr>
            <p:ph type="ftr" sz="quarter" idx="11"/>
          </p:nvPr>
        </p:nvSpPr>
        <p:spPr/>
        <p:txBody>
          <a:bodyPr/>
          <a:lstStyle/>
          <a:p>
            <a:pPr>
              <a:defRPr/>
            </a:pPr>
            <a:r>
              <a:rPr lang="en-GB"/>
              <a:t>Prrof. Jovo Ateljevic, EFBL </a:t>
            </a:r>
          </a:p>
        </p:txBody>
      </p:sp>
    </p:spTree>
  </p:cSld>
  <p:clrMapOvr>
    <a:masterClrMapping/>
  </p:clrMapOvr>
  <p:transition>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3B33C8F-3FDB-1143-A30B-2A98C7D267AE}"/>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7AD93C9C-1A7D-7B4F-96D4-EAEF4855E489}"/>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8CF5706-4F1D-604B-9795-E91EB81FDA81}" type="slidenum">
              <a:rPr lang="en-GB" altLang="en-US">
                <a:solidFill>
                  <a:srgbClr val="898989"/>
                </a:solidFill>
                <a:latin typeface="Calibri" panose="020F0502020204030204" pitchFamily="34" charset="0"/>
              </a:rPr>
              <a:pPr eaLnBrk="1" hangingPunct="1"/>
              <a:t>30</a:t>
            </a:fld>
            <a:endParaRPr lang="en-GB" altLang="en-US">
              <a:solidFill>
                <a:srgbClr val="898989"/>
              </a:solidFill>
              <a:latin typeface="Calibri" panose="020F0502020204030204" pitchFamily="34" charset="0"/>
            </a:endParaRPr>
          </a:p>
        </p:txBody>
      </p:sp>
      <p:graphicFrame>
        <p:nvGraphicFramePr>
          <p:cNvPr id="7" name="Table 6">
            <a:extLst>
              <a:ext uri="{FF2B5EF4-FFF2-40B4-BE49-F238E27FC236}">
                <a16:creationId xmlns:a16="http://schemas.microsoft.com/office/drawing/2014/main" id="{27A6B632-0057-FF4C-A406-A0F225248253}"/>
              </a:ext>
            </a:extLst>
          </p:cNvPr>
          <p:cNvGraphicFramePr>
            <a:graphicFrameLocks noGrp="1"/>
          </p:cNvGraphicFramePr>
          <p:nvPr/>
        </p:nvGraphicFramePr>
        <p:xfrm>
          <a:off x="395288" y="404813"/>
          <a:ext cx="8064500" cy="5900737"/>
        </p:xfrm>
        <a:graphic>
          <a:graphicData uri="http://schemas.openxmlformats.org/drawingml/2006/table">
            <a:tbl>
              <a:tblPr/>
              <a:tblGrid>
                <a:gridCol w="1846781">
                  <a:extLst>
                    <a:ext uri="{9D8B030D-6E8A-4147-A177-3AD203B41FA5}">
                      <a16:colId xmlns:a16="http://schemas.microsoft.com/office/drawing/2014/main" val="20000"/>
                    </a:ext>
                  </a:extLst>
                </a:gridCol>
                <a:gridCol w="1321416">
                  <a:extLst>
                    <a:ext uri="{9D8B030D-6E8A-4147-A177-3AD203B41FA5}">
                      <a16:colId xmlns:a16="http://schemas.microsoft.com/office/drawing/2014/main" val="20001"/>
                    </a:ext>
                  </a:extLst>
                </a:gridCol>
                <a:gridCol w="1224076">
                  <a:extLst>
                    <a:ext uri="{9D8B030D-6E8A-4147-A177-3AD203B41FA5}">
                      <a16:colId xmlns:a16="http://schemas.microsoft.com/office/drawing/2014/main" val="20002"/>
                    </a:ext>
                  </a:extLst>
                </a:gridCol>
                <a:gridCol w="1368085">
                  <a:extLst>
                    <a:ext uri="{9D8B030D-6E8A-4147-A177-3AD203B41FA5}">
                      <a16:colId xmlns:a16="http://schemas.microsoft.com/office/drawing/2014/main" val="20003"/>
                    </a:ext>
                  </a:extLst>
                </a:gridCol>
                <a:gridCol w="1296080">
                  <a:extLst>
                    <a:ext uri="{9D8B030D-6E8A-4147-A177-3AD203B41FA5}">
                      <a16:colId xmlns:a16="http://schemas.microsoft.com/office/drawing/2014/main" val="20004"/>
                    </a:ext>
                  </a:extLst>
                </a:gridCol>
                <a:gridCol w="1008062">
                  <a:extLst>
                    <a:ext uri="{9D8B030D-6E8A-4147-A177-3AD203B41FA5}">
                      <a16:colId xmlns:a16="http://schemas.microsoft.com/office/drawing/2014/main" val="20005"/>
                    </a:ext>
                  </a:extLst>
                </a:gridCol>
              </a:tblGrid>
              <a:tr h="530930">
                <a:tc rowSpan="6">
                  <a:txBody>
                    <a:bodyPr/>
                    <a:lstStyle/>
                    <a:p>
                      <a:pPr>
                        <a:lnSpc>
                          <a:spcPct val="115000"/>
                        </a:lnSpc>
                        <a:spcAft>
                          <a:spcPts val="0"/>
                        </a:spcAft>
                      </a:pPr>
                      <a:endParaRPr lang="en-GB" sz="1000"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r>
                        <a:rPr lang="en-GB" sz="2800" b="1" dirty="0" err="1">
                          <a:latin typeface="Calibri"/>
                          <a:ea typeface="Calibri"/>
                          <a:cs typeface="Times New Roman"/>
                        </a:rPr>
                        <a:t>Prvo</a:t>
                      </a:r>
                      <a:r>
                        <a:rPr lang="en-GB" sz="2800" b="1" dirty="0">
                          <a:latin typeface="Calibri"/>
                          <a:ea typeface="Calibri"/>
                          <a:cs typeface="Times New Roman"/>
                        </a:rPr>
                        <a:t> </a:t>
                      </a:r>
                      <a:r>
                        <a:rPr lang="en-GB" sz="2800" b="1" dirty="0" err="1">
                          <a:latin typeface="Calibri"/>
                          <a:ea typeface="Calibri"/>
                          <a:cs typeface="Times New Roman"/>
                        </a:rPr>
                        <a:t>preduzeće</a:t>
                      </a:r>
                      <a:endParaRPr lang="sr-Latn-BA" sz="2800"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GB" sz="100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en-GB" sz="3200" b="1" dirty="0" err="1">
                          <a:latin typeface="Calibri"/>
                          <a:ea typeface="Calibri"/>
                          <a:cs typeface="Times New Roman"/>
                        </a:rPr>
                        <a:t>Drugo</a:t>
                      </a:r>
                      <a:r>
                        <a:rPr lang="en-GB" sz="3200" b="1" dirty="0">
                          <a:latin typeface="Calibri"/>
                          <a:ea typeface="Calibri"/>
                          <a:cs typeface="Times New Roman"/>
                        </a:rPr>
                        <a:t> </a:t>
                      </a:r>
                      <a:r>
                        <a:rPr lang="en-GB" sz="3200" b="1" dirty="0" err="1">
                          <a:latin typeface="Calibri"/>
                          <a:ea typeface="Calibri"/>
                          <a:cs typeface="Times New Roman"/>
                        </a:rPr>
                        <a:t>preduzeće</a:t>
                      </a:r>
                      <a:endParaRPr lang="sr-Latn-BA" sz="3200"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846936">
                <a:tc vMerge="1">
                  <a:txBody>
                    <a:bodyPr/>
                    <a:lstStyle/>
                    <a:p>
                      <a:endParaRPr lang="en-GB"/>
                    </a:p>
                  </a:txBody>
                  <a:tcPr/>
                </a:tc>
                <a:tc>
                  <a:txBody>
                    <a:bodyPr/>
                    <a:lstStyle/>
                    <a:p>
                      <a:pPr>
                        <a:lnSpc>
                          <a:spcPct val="115000"/>
                        </a:lnSpc>
                        <a:spcAft>
                          <a:spcPts val="0"/>
                        </a:spcAft>
                      </a:pPr>
                      <a:endParaRPr lang="en-GB" sz="100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b="1" i="1" dirty="0">
                          <a:latin typeface="Calibri"/>
                          <a:ea typeface="Calibri"/>
                          <a:cs typeface="Times New Roman"/>
                        </a:rPr>
                        <a:t>BL</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r-Latn-BA" sz="2800" b="1" i="1" dirty="0">
                          <a:latin typeface="Calibri"/>
                          <a:ea typeface="Calibri"/>
                          <a:cs typeface="Times New Roman"/>
                        </a:rPr>
                        <a:t>MO</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b="1" i="1" dirty="0">
                          <a:latin typeface="Calibri"/>
                          <a:ea typeface="Calibri"/>
                          <a:cs typeface="Times New Roman"/>
                        </a:rPr>
                        <a:t>BIJ</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r-Latn-BA" sz="2800" b="1" i="1" dirty="0">
                          <a:latin typeface="Calibri"/>
                          <a:ea typeface="Calibri"/>
                          <a:cs typeface="Times New Roman"/>
                        </a:rPr>
                        <a:t>SA</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53326">
                <a:tc vMerge="1">
                  <a:txBody>
                    <a:bodyPr/>
                    <a:lstStyle/>
                    <a:p>
                      <a:endParaRPr lang="en-GB"/>
                    </a:p>
                  </a:txBody>
                  <a:tcPr/>
                </a:tc>
                <a:tc>
                  <a:txBody>
                    <a:bodyPr/>
                    <a:lstStyle/>
                    <a:p>
                      <a:pPr>
                        <a:lnSpc>
                          <a:spcPct val="115000"/>
                        </a:lnSpc>
                        <a:spcAft>
                          <a:spcPts val="0"/>
                        </a:spcAft>
                      </a:pPr>
                      <a:r>
                        <a:rPr lang="en-GB" sz="2800" b="1" i="1" dirty="0">
                          <a:latin typeface="Calibri"/>
                          <a:ea typeface="Calibri"/>
                          <a:cs typeface="Times New Roman"/>
                        </a:rPr>
                        <a:t>BL</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30%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b="1" dirty="0">
                          <a:solidFill>
                            <a:srgbClr val="FF0000"/>
                          </a:solidFill>
                          <a:latin typeface="Calibri"/>
                          <a:ea typeface="Calibri"/>
                          <a:cs typeface="Times New Roman"/>
                        </a:rPr>
                        <a:t>20%</a:t>
                      </a:r>
                      <a:endParaRPr lang="sr-Latn-BA" sz="2800" b="1" dirty="0">
                        <a:solidFill>
                          <a:srgbClr val="FF0000"/>
                        </a:solidFill>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a:latin typeface="Calibri"/>
                          <a:ea typeface="Calibri"/>
                          <a:cs typeface="Times New Roman"/>
                        </a:rPr>
                        <a:t>25%</a:t>
                      </a:r>
                      <a:endParaRPr lang="sr-Latn-BA" sz="280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89848">
                <a:tc vMerge="1">
                  <a:txBody>
                    <a:bodyPr/>
                    <a:lstStyle/>
                    <a:p>
                      <a:endParaRPr lang="en-GB"/>
                    </a:p>
                  </a:txBody>
                  <a:tcPr/>
                </a:tc>
                <a:tc>
                  <a:txBody>
                    <a:bodyPr/>
                    <a:lstStyle/>
                    <a:p>
                      <a:pPr>
                        <a:lnSpc>
                          <a:spcPct val="115000"/>
                        </a:lnSpc>
                        <a:spcAft>
                          <a:spcPts val="0"/>
                        </a:spcAft>
                      </a:pPr>
                      <a:r>
                        <a:rPr lang="sr-Latn-BA" sz="2800" b="1" i="1" dirty="0">
                          <a:latin typeface="Calibri"/>
                          <a:ea typeface="Calibri"/>
                          <a:cs typeface="Times New Roman"/>
                        </a:rPr>
                        <a:t>MO</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70%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dirty="0">
                          <a:solidFill>
                            <a:srgbClr val="000000"/>
                          </a:solidFill>
                          <a:latin typeface="Calibri"/>
                          <a:ea typeface="Calibri"/>
                          <a:cs typeface="Calibri"/>
                        </a:rPr>
                        <a:t>45%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b="1" dirty="0">
                          <a:solidFill>
                            <a:srgbClr val="FF0000"/>
                          </a:solidFill>
                          <a:latin typeface="Calibri"/>
                          <a:ea typeface="Calibri"/>
                          <a:cs typeface="Calibri"/>
                        </a:rPr>
                        <a:t>40%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89848">
                <a:tc vMerge="1">
                  <a:txBody>
                    <a:bodyPr/>
                    <a:lstStyle/>
                    <a:p>
                      <a:endParaRPr lang="en-GB"/>
                    </a:p>
                  </a:txBody>
                  <a:tcPr/>
                </a:tc>
                <a:tc>
                  <a:txBody>
                    <a:bodyPr/>
                    <a:lstStyle/>
                    <a:p>
                      <a:pPr>
                        <a:lnSpc>
                          <a:spcPct val="115000"/>
                        </a:lnSpc>
                        <a:spcAft>
                          <a:spcPts val="0"/>
                        </a:spcAft>
                      </a:pPr>
                      <a:r>
                        <a:rPr lang="en-GB" sz="2800" b="1" i="1" dirty="0" err="1">
                          <a:latin typeface="Calibri"/>
                          <a:ea typeface="Calibri"/>
                          <a:cs typeface="Times New Roman"/>
                        </a:rPr>
                        <a:t>Bij</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80%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dirty="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b="1" dirty="0">
                          <a:solidFill>
                            <a:srgbClr val="FF0000"/>
                          </a:solidFill>
                          <a:latin typeface="Calibri"/>
                          <a:ea typeface="Calibri"/>
                          <a:cs typeface="Calibri"/>
                        </a:rPr>
                        <a:t>45%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89848">
                <a:tc vMerge="1">
                  <a:txBody>
                    <a:bodyPr/>
                    <a:lstStyle/>
                    <a:p>
                      <a:endParaRPr lang="en-GB"/>
                    </a:p>
                  </a:txBody>
                  <a:tcPr/>
                </a:tc>
                <a:tc>
                  <a:txBody>
                    <a:bodyPr/>
                    <a:lstStyle/>
                    <a:p>
                      <a:pPr>
                        <a:lnSpc>
                          <a:spcPct val="115000"/>
                        </a:lnSpc>
                        <a:spcAft>
                          <a:spcPts val="0"/>
                        </a:spcAft>
                      </a:pPr>
                      <a:r>
                        <a:rPr lang="sr-Latn-BA" sz="2800" b="1" i="1" dirty="0">
                          <a:latin typeface="Calibri"/>
                          <a:ea typeface="Calibri"/>
                          <a:cs typeface="Times New Roman"/>
                        </a:rPr>
                        <a:t>SA</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75%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60%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b="1" dirty="0">
                          <a:solidFill>
                            <a:srgbClr val="FF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a:extLst>
              <a:ext uri="{FF2B5EF4-FFF2-40B4-BE49-F238E27FC236}">
                <a16:creationId xmlns:a16="http://schemas.microsoft.com/office/drawing/2014/main" id="{0FFD1E5C-BFD9-284C-A11B-AD53732ACF49}"/>
              </a:ext>
            </a:extLst>
          </p:cNvPr>
          <p:cNvSpPr>
            <a:spLocks noGrp="1"/>
          </p:cNvSpPr>
          <p:nvPr>
            <p:ph idx="1"/>
          </p:nvPr>
        </p:nvSpPr>
        <p:spPr>
          <a:xfrm>
            <a:off x="0" y="188913"/>
            <a:ext cx="9144000" cy="5937250"/>
          </a:xfrm>
        </p:spPr>
        <p:txBody>
          <a:bodyPr/>
          <a:lstStyle/>
          <a:p>
            <a:r>
              <a:rPr lang="en-GB" altLang="en-US" sz="2800">
                <a:latin typeface="Arial" panose="020B0604020202020204" pitchFamily="34" charset="0"/>
                <a:cs typeface="Arial" panose="020B0604020202020204" pitchFamily="34" charset="0"/>
              </a:rPr>
              <a:t>Od četi</a:t>
            </a:r>
            <a:r>
              <a:rPr lang="sr-Latn-BA" altLang="en-US" sz="2800">
                <a:latin typeface="Arial" panose="020B0604020202020204" pitchFamily="34" charset="0"/>
                <a:cs typeface="Arial" panose="020B0604020202020204" pitchFamily="34" charset="0"/>
              </a:rPr>
              <a:t> </a:t>
            </a:r>
            <a:r>
              <a:rPr lang="en-GB" altLang="en-US" sz="2800">
                <a:latin typeface="Arial" panose="020B0604020202020204" pitchFamily="34" charset="0"/>
                <a:cs typeface="Arial" panose="020B0604020202020204" pitchFamily="34" charset="0"/>
              </a:rPr>
              <a:t>broj</a:t>
            </a:r>
            <a:r>
              <a:rPr lang="sr-Latn-BA" altLang="en-US" sz="2800">
                <a:latin typeface="Arial" panose="020B0604020202020204" pitchFamily="34" charset="0"/>
                <a:cs typeface="Arial" panose="020B0604020202020204" pitchFamily="34" charset="0"/>
              </a:rPr>
              <a:t>a</a:t>
            </a:r>
            <a:r>
              <a:rPr lang="en-GB" altLang="en-US" sz="2800">
                <a:latin typeface="Arial" panose="020B0604020202020204" pitchFamily="34" charset="0"/>
                <a:cs typeface="Arial" panose="020B0604020202020204" pitchFamily="34" charset="0"/>
              </a:rPr>
              <a:t> </a:t>
            </a:r>
            <a:r>
              <a:rPr lang="sr-Latn-BA" altLang="en-US" sz="2800">
                <a:latin typeface="Arial" panose="020B0604020202020204" pitchFamily="34" charset="0"/>
                <a:cs typeface="Arial" panose="020B0604020202020204" pitchFamily="34" charset="0"/>
              </a:rPr>
              <a:t>u crvenom </a:t>
            </a:r>
            <a:r>
              <a:rPr lang="en-GB" altLang="en-US" sz="2800">
                <a:latin typeface="Arial" panose="020B0604020202020204" pitchFamily="34" charset="0"/>
                <a:cs typeface="Arial" panose="020B0604020202020204" pitchFamily="34" charset="0"/>
              </a:rPr>
              <a:t>najveći je 50%. Prema tome, prvo p</a:t>
            </a:r>
            <a:r>
              <a:rPr lang="sr-Latn-BA" altLang="en-US" sz="2800">
                <a:latin typeface="Arial" panose="020B0604020202020204" pitchFamily="34" charset="0"/>
                <a:cs typeface="Arial" panose="020B0604020202020204" pitchFamily="34" charset="0"/>
              </a:rPr>
              <a:t>. </a:t>
            </a:r>
            <a:r>
              <a:rPr lang="en-GB" altLang="en-US" sz="2800">
                <a:latin typeface="Arial" panose="020B0604020202020204" pitchFamily="34" charset="0"/>
                <a:cs typeface="Arial" panose="020B0604020202020204" pitchFamily="34" charset="0"/>
              </a:rPr>
              <a:t>osvaja barem pola tržišta ako otvori predstavništvo u </a:t>
            </a:r>
            <a:r>
              <a:rPr lang="sr-Latn-BA" altLang="en-US" sz="2800">
                <a:latin typeface="Arial" panose="020B0604020202020204" pitchFamily="34" charset="0"/>
                <a:cs typeface="Arial" panose="020B0604020202020204" pitchFamily="34" charset="0"/>
              </a:rPr>
              <a:t>MO</a:t>
            </a:r>
            <a:r>
              <a:rPr lang="en-GB" altLang="en-US" sz="2800">
                <a:latin typeface="Arial" panose="020B0604020202020204" pitchFamily="34" charset="0"/>
                <a:cs typeface="Arial" panose="020B0604020202020204" pitchFamily="34" charset="0"/>
              </a:rPr>
              <a:t>. Za ostale izbore njihov je garant</a:t>
            </a:r>
            <a:r>
              <a:rPr lang="sr-Latn-BA" altLang="en-US" sz="2800">
                <a:latin typeface="Arial" panose="020B0604020202020204" pitchFamily="34" charset="0"/>
                <a:cs typeface="Arial" panose="020B0604020202020204" pitchFamily="34" charset="0"/>
              </a:rPr>
              <a:t>ovani </a:t>
            </a:r>
            <a:r>
              <a:rPr lang="en-GB" altLang="en-US" sz="2800">
                <a:latin typeface="Arial" panose="020B0604020202020204" pitchFamily="34" charset="0"/>
                <a:cs typeface="Arial" panose="020B0604020202020204" pitchFamily="34" charset="0"/>
              </a:rPr>
              <a:t> dobitak manji, iako maksimalni dobitak može biti veći. </a:t>
            </a:r>
          </a:p>
          <a:p>
            <a:r>
              <a:rPr lang="vi-VN" altLang="en-US" sz="2800">
                <a:cs typeface="Arial" panose="020B0604020202020204" pitchFamily="34" charset="0"/>
              </a:rPr>
              <a:t>Najpovoljniji slučaj za prvo p</a:t>
            </a:r>
            <a:r>
              <a:rPr lang="sr-Latn-BA" altLang="en-US" sz="2800">
                <a:latin typeface="Arial" panose="020B0604020202020204" pitchFamily="34" charset="0"/>
                <a:cs typeface="Arial" panose="020B0604020202020204" pitchFamily="34" charset="0"/>
              </a:rPr>
              <a:t>. </a:t>
            </a:r>
            <a:r>
              <a:rPr lang="vi-VN" altLang="en-US" sz="2800">
                <a:cs typeface="Arial" panose="020B0604020202020204" pitchFamily="34" charset="0"/>
              </a:rPr>
              <a:t>bio bi da otvori predstavništvo u </a:t>
            </a:r>
            <a:r>
              <a:rPr lang="sr-Latn-BA" altLang="en-US" sz="2800">
                <a:latin typeface="Arial" panose="020B0604020202020204" pitchFamily="34" charset="0"/>
                <a:cs typeface="Arial" panose="020B0604020202020204" pitchFamily="34" charset="0"/>
              </a:rPr>
              <a:t>Bij.</a:t>
            </a:r>
            <a:r>
              <a:rPr lang="vi-VN" altLang="en-US" sz="2800">
                <a:cs typeface="Arial" panose="020B0604020202020204" pitchFamily="34" charset="0"/>
              </a:rPr>
              <a:t>, a drugo u </a:t>
            </a:r>
            <a:r>
              <a:rPr lang="sr-Latn-BA" altLang="en-US" sz="2800">
                <a:latin typeface="Arial" panose="020B0604020202020204" pitchFamily="34" charset="0"/>
                <a:cs typeface="Arial" panose="020B0604020202020204" pitchFamily="34" charset="0"/>
              </a:rPr>
              <a:t>BL </a:t>
            </a:r>
            <a:r>
              <a:rPr lang="vi-VN" altLang="en-US" sz="2800">
                <a:cs typeface="Arial" panose="020B0604020202020204" pitchFamily="34" charset="0"/>
              </a:rPr>
              <a:t>(tada osvaja 80% tržišta). Međutim, drugo </a:t>
            </a:r>
            <a:r>
              <a:rPr lang="sr-Latn-BA" altLang="en-US" sz="2800">
                <a:latin typeface="Arial" panose="020B0604020202020204" pitchFamily="34" charset="0"/>
                <a:cs typeface="Arial" panose="020B0604020202020204" pitchFamily="34" charset="0"/>
              </a:rPr>
              <a:t>se </a:t>
            </a:r>
            <a:r>
              <a:rPr lang="vi-VN" altLang="en-US" sz="2800">
                <a:cs typeface="Arial" panose="020B0604020202020204" pitchFamily="34" charset="0"/>
              </a:rPr>
              <a:t>takođe</a:t>
            </a:r>
            <a:r>
              <a:rPr lang="sr-Latn-BA" altLang="en-US" sz="2800">
                <a:latin typeface="Arial" panose="020B0604020202020204" pitchFamily="34" charset="0"/>
                <a:cs typeface="Arial" panose="020B0604020202020204" pitchFamily="34" charset="0"/>
              </a:rPr>
              <a:t> </a:t>
            </a:r>
            <a:r>
              <a:rPr lang="vi-VN" altLang="en-US" sz="2800">
                <a:cs typeface="Arial" panose="020B0604020202020204" pitchFamily="34" charset="0"/>
              </a:rPr>
              <a:t>ponaša racionalno i neće izabrati za sebe nepovoljnu mogućnost (</a:t>
            </a:r>
            <a:r>
              <a:rPr lang="sr-Latn-BA" altLang="en-US" sz="2800">
                <a:latin typeface="Arial" panose="020B0604020202020204" pitchFamily="34" charset="0"/>
                <a:cs typeface="Arial" panose="020B0604020202020204" pitchFamily="34" charset="0"/>
              </a:rPr>
              <a:t>BL</a:t>
            </a:r>
            <a:r>
              <a:rPr lang="vi-VN" altLang="en-US" sz="2800">
                <a:cs typeface="Arial" panose="020B0604020202020204" pitchFamily="34" charset="0"/>
              </a:rPr>
              <a:t>). </a:t>
            </a:r>
          </a:p>
          <a:p>
            <a:r>
              <a:rPr lang="vi-VN" altLang="en-US" sz="2800">
                <a:cs typeface="Arial" panose="020B0604020202020204" pitchFamily="34" charset="0"/>
              </a:rPr>
              <a:t>U drugom p</a:t>
            </a:r>
            <a:r>
              <a:rPr lang="sr-Latn-BA" altLang="en-US" sz="2800">
                <a:latin typeface="Arial" panose="020B0604020202020204" pitchFamily="34" charset="0"/>
                <a:cs typeface="Arial" panose="020B0604020202020204" pitchFamily="34" charset="0"/>
              </a:rPr>
              <a:t>. </a:t>
            </a:r>
            <a:r>
              <a:rPr lang="vi-VN" altLang="en-US" sz="2800">
                <a:cs typeface="Arial" panose="020B0604020202020204" pitchFamily="34" charset="0"/>
              </a:rPr>
              <a:t>razmišljaju analogno. Za svaki svoj izbor nalaze najgoru mogućnost za sebe, a među njima onu koja je najpovoljnija. Drugim riječima traže maksimume stupaca i biraju najmanji od tih maksimuma: </a:t>
            </a:r>
          </a:p>
          <a:p>
            <a:endParaRPr lang="en-GB" altLang="en-US" sz="280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CF7DFC0E-F0CF-4B45-ACD8-00BB8EF4055F}"/>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2F0B3A41-2605-9942-A173-42408489BD2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622CA10-8F6D-C748-AA7A-FC12933C88B1}" type="slidenum">
              <a:rPr lang="en-GB" altLang="en-US">
                <a:solidFill>
                  <a:srgbClr val="898989"/>
                </a:solidFill>
                <a:latin typeface="Calibri" panose="020F0502020204030204" pitchFamily="34" charset="0"/>
              </a:rPr>
              <a:pPr eaLnBrk="1" hangingPunct="1"/>
              <a:t>31</a:t>
            </a:fld>
            <a:endParaRPr lang="en-GB" altLang="en-US">
              <a:solidFill>
                <a:srgbClr val="898989"/>
              </a:solidFill>
              <a:latin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EF487E8-C475-964D-B956-C9D49AE6760F}"/>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DD919556-F836-6248-842F-114557BD04E3}"/>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D4596F5-139E-544E-9106-72869DF50053}" type="slidenum">
              <a:rPr lang="en-GB" altLang="en-US">
                <a:solidFill>
                  <a:srgbClr val="898989"/>
                </a:solidFill>
                <a:latin typeface="Calibri" panose="020F0502020204030204" pitchFamily="34" charset="0"/>
              </a:rPr>
              <a:pPr eaLnBrk="1" hangingPunct="1"/>
              <a:t>32</a:t>
            </a:fld>
            <a:endParaRPr lang="en-GB" altLang="en-US">
              <a:solidFill>
                <a:srgbClr val="898989"/>
              </a:solidFill>
              <a:latin typeface="Calibri" panose="020F0502020204030204" pitchFamily="34" charset="0"/>
            </a:endParaRPr>
          </a:p>
        </p:txBody>
      </p:sp>
      <p:graphicFrame>
        <p:nvGraphicFramePr>
          <p:cNvPr id="7" name="Table 6">
            <a:extLst>
              <a:ext uri="{FF2B5EF4-FFF2-40B4-BE49-F238E27FC236}">
                <a16:creationId xmlns:a16="http://schemas.microsoft.com/office/drawing/2014/main" id="{E26B0530-C09E-7A4C-BDE9-B8514A7D864A}"/>
              </a:ext>
            </a:extLst>
          </p:cNvPr>
          <p:cNvGraphicFramePr>
            <a:graphicFrameLocks noGrp="1"/>
          </p:cNvGraphicFramePr>
          <p:nvPr/>
        </p:nvGraphicFramePr>
        <p:xfrm>
          <a:off x="395288" y="404813"/>
          <a:ext cx="8064500" cy="5900737"/>
        </p:xfrm>
        <a:graphic>
          <a:graphicData uri="http://schemas.openxmlformats.org/drawingml/2006/table">
            <a:tbl>
              <a:tblPr/>
              <a:tblGrid>
                <a:gridCol w="1846781">
                  <a:extLst>
                    <a:ext uri="{9D8B030D-6E8A-4147-A177-3AD203B41FA5}">
                      <a16:colId xmlns:a16="http://schemas.microsoft.com/office/drawing/2014/main" val="20000"/>
                    </a:ext>
                  </a:extLst>
                </a:gridCol>
                <a:gridCol w="1321416">
                  <a:extLst>
                    <a:ext uri="{9D8B030D-6E8A-4147-A177-3AD203B41FA5}">
                      <a16:colId xmlns:a16="http://schemas.microsoft.com/office/drawing/2014/main" val="20001"/>
                    </a:ext>
                  </a:extLst>
                </a:gridCol>
                <a:gridCol w="1224076">
                  <a:extLst>
                    <a:ext uri="{9D8B030D-6E8A-4147-A177-3AD203B41FA5}">
                      <a16:colId xmlns:a16="http://schemas.microsoft.com/office/drawing/2014/main" val="20002"/>
                    </a:ext>
                  </a:extLst>
                </a:gridCol>
                <a:gridCol w="1368085">
                  <a:extLst>
                    <a:ext uri="{9D8B030D-6E8A-4147-A177-3AD203B41FA5}">
                      <a16:colId xmlns:a16="http://schemas.microsoft.com/office/drawing/2014/main" val="20003"/>
                    </a:ext>
                  </a:extLst>
                </a:gridCol>
                <a:gridCol w="1296080">
                  <a:extLst>
                    <a:ext uri="{9D8B030D-6E8A-4147-A177-3AD203B41FA5}">
                      <a16:colId xmlns:a16="http://schemas.microsoft.com/office/drawing/2014/main" val="20004"/>
                    </a:ext>
                  </a:extLst>
                </a:gridCol>
                <a:gridCol w="1008062">
                  <a:extLst>
                    <a:ext uri="{9D8B030D-6E8A-4147-A177-3AD203B41FA5}">
                      <a16:colId xmlns:a16="http://schemas.microsoft.com/office/drawing/2014/main" val="20005"/>
                    </a:ext>
                  </a:extLst>
                </a:gridCol>
              </a:tblGrid>
              <a:tr h="530930">
                <a:tc rowSpan="6">
                  <a:txBody>
                    <a:bodyPr/>
                    <a:lstStyle/>
                    <a:p>
                      <a:pPr>
                        <a:lnSpc>
                          <a:spcPct val="115000"/>
                        </a:lnSpc>
                        <a:spcAft>
                          <a:spcPts val="0"/>
                        </a:spcAft>
                      </a:pPr>
                      <a:endParaRPr lang="en-GB" sz="1000"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r>
                        <a:rPr lang="en-GB" sz="2800" b="1" dirty="0" err="1">
                          <a:latin typeface="Calibri"/>
                          <a:ea typeface="Calibri"/>
                          <a:cs typeface="Times New Roman"/>
                        </a:rPr>
                        <a:t>Prvo</a:t>
                      </a:r>
                      <a:r>
                        <a:rPr lang="en-GB" sz="2800" b="1" dirty="0">
                          <a:latin typeface="Calibri"/>
                          <a:ea typeface="Calibri"/>
                          <a:cs typeface="Times New Roman"/>
                        </a:rPr>
                        <a:t> </a:t>
                      </a:r>
                      <a:r>
                        <a:rPr lang="en-GB" sz="2800" b="1" dirty="0" err="1">
                          <a:latin typeface="Calibri"/>
                          <a:ea typeface="Calibri"/>
                          <a:cs typeface="Times New Roman"/>
                        </a:rPr>
                        <a:t>preduzeće</a:t>
                      </a:r>
                      <a:endParaRPr lang="sr-Latn-BA" sz="2800"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GB" sz="100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en-GB" sz="3200" b="1" dirty="0" err="1">
                          <a:latin typeface="Calibri"/>
                          <a:ea typeface="Calibri"/>
                          <a:cs typeface="Times New Roman"/>
                        </a:rPr>
                        <a:t>Drugo</a:t>
                      </a:r>
                      <a:r>
                        <a:rPr lang="en-GB" sz="3200" b="1" dirty="0">
                          <a:latin typeface="Calibri"/>
                          <a:ea typeface="Calibri"/>
                          <a:cs typeface="Times New Roman"/>
                        </a:rPr>
                        <a:t> </a:t>
                      </a:r>
                      <a:r>
                        <a:rPr lang="en-GB" sz="3200" b="1" dirty="0" err="1">
                          <a:latin typeface="Calibri"/>
                          <a:ea typeface="Calibri"/>
                          <a:cs typeface="Times New Roman"/>
                        </a:rPr>
                        <a:t>preduzeće</a:t>
                      </a:r>
                      <a:endParaRPr lang="sr-Latn-BA" sz="3200"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846936">
                <a:tc vMerge="1">
                  <a:txBody>
                    <a:bodyPr/>
                    <a:lstStyle/>
                    <a:p>
                      <a:endParaRPr lang="en-GB"/>
                    </a:p>
                  </a:txBody>
                  <a:tcPr/>
                </a:tc>
                <a:tc>
                  <a:txBody>
                    <a:bodyPr/>
                    <a:lstStyle/>
                    <a:p>
                      <a:pPr>
                        <a:lnSpc>
                          <a:spcPct val="115000"/>
                        </a:lnSpc>
                        <a:spcAft>
                          <a:spcPts val="0"/>
                        </a:spcAft>
                      </a:pPr>
                      <a:endParaRPr lang="en-GB" sz="100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b="1" i="1" dirty="0">
                          <a:latin typeface="Calibri"/>
                          <a:ea typeface="Calibri"/>
                          <a:cs typeface="Times New Roman"/>
                        </a:rPr>
                        <a:t>BL</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r-Latn-BA" sz="2800" b="1" i="1" dirty="0">
                          <a:latin typeface="Calibri"/>
                          <a:ea typeface="Calibri"/>
                          <a:cs typeface="Times New Roman"/>
                        </a:rPr>
                        <a:t>MO</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b="1" i="1" dirty="0">
                          <a:latin typeface="Calibri"/>
                          <a:ea typeface="Calibri"/>
                          <a:cs typeface="Times New Roman"/>
                        </a:rPr>
                        <a:t>BIJ</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r-Latn-BA" sz="2800" b="1" i="1" dirty="0">
                          <a:latin typeface="Calibri"/>
                          <a:ea typeface="Calibri"/>
                          <a:cs typeface="Times New Roman"/>
                        </a:rPr>
                        <a:t>SA</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53326">
                <a:tc vMerge="1">
                  <a:txBody>
                    <a:bodyPr/>
                    <a:lstStyle/>
                    <a:p>
                      <a:endParaRPr lang="en-GB"/>
                    </a:p>
                  </a:txBody>
                  <a:tcPr/>
                </a:tc>
                <a:tc>
                  <a:txBody>
                    <a:bodyPr/>
                    <a:lstStyle/>
                    <a:p>
                      <a:pPr>
                        <a:lnSpc>
                          <a:spcPct val="115000"/>
                        </a:lnSpc>
                        <a:spcAft>
                          <a:spcPts val="0"/>
                        </a:spcAft>
                      </a:pPr>
                      <a:r>
                        <a:rPr lang="en-GB" sz="2800" b="1" i="1" dirty="0">
                          <a:latin typeface="Calibri"/>
                          <a:ea typeface="Calibri"/>
                          <a:cs typeface="Times New Roman"/>
                        </a:rPr>
                        <a:t>BL</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dirty="0">
                          <a:solidFill>
                            <a:srgbClr val="000000"/>
                          </a:solidFill>
                          <a:latin typeface="Calibri"/>
                          <a:ea typeface="Calibri"/>
                          <a:cs typeface="Calibri"/>
                        </a:rPr>
                        <a:t>30%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kern="1200" dirty="0">
                          <a:solidFill>
                            <a:srgbClr val="000000"/>
                          </a:solidFill>
                          <a:latin typeface="Calibri"/>
                          <a:ea typeface="Calibri"/>
                          <a:cs typeface="Calibri"/>
                        </a:rPr>
                        <a:t>20%</a:t>
                      </a:r>
                      <a:endParaRPr lang="sr-Latn-BA" sz="2800" kern="1200" dirty="0">
                        <a:solidFill>
                          <a:srgbClr val="000000"/>
                        </a:solidFill>
                        <a:latin typeface="Calibri"/>
                        <a:ea typeface="Calibri"/>
                        <a:cs typeface="Calibri"/>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kern="1200" dirty="0">
                          <a:solidFill>
                            <a:srgbClr val="000000"/>
                          </a:solidFill>
                          <a:latin typeface="Calibri"/>
                          <a:ea typeface="Calibri"/>
                          <a:cs typeface="Calibri"/>
                        </a:rPr>
                        <a:t>25%</a:t>
                      </a:r>
                      <a:endParaRPr lang="sr-Latn-BA" sz="2800" kern="1200" dirty="0">
                        <a:solidFill>
                          <a:srgbClr val="000000"/>
                        </a:solidFill>
                        <a:latin typeface="Calibri"/>
                        <a:ea typeface="Calibri"/>
                        <a:cs typeface="Calibri"/>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89848">
                <a:tc vMerge="1">
                  <a:txBody>
                    <a:bodyPr/>
                    <a:lstStyle/>
                    <a:p>
                      <a:endParaRPr lang="en-GB"/>
                    </a:p>
                  </a:txBody>
                  <a:tcPr/>
                </a:tc>
                <a:tc>
                  <a:txBody>
                    <a:bodyPr/>
                    <a:lstStyle/>
                    <a:p>
                      <a:pPr>
                        <a:lnSpc>
                          <a:spcPct val="115000"/>
                        </a:lnSpc>
                        <a:spcAft>
                          <a:spcPts val="0"/>
                        </a:spcAft>
                      </a:pPr>
                      <a:r>
                        <a:rPr lang="sr-Latn-BA" sz="2800" b="1" i="1" dirty="0">
                          <a:latin typeface="Calibri"/>
                          <a:ea typeface="Calibri"/>
                          <a:cs typeface="Times New Roman"/>
                        </a:rPr>
                        <a:t>MO</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70%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kern="1200" dirty="0">
                          <a:solidFill>
                            <a:srgbClr val="000000"/>
                          </a:solidFill>
                          <a:latin typeface="Calibri"/>
                          <a:ea typeface="Calibri"/>
                          <a:cs typeface="Calibri"/>
                        </a:rPr>
                        <a:t>45%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kern="1200" dirty="0">
                          <a:solidFill>
                            <a:srgbClr val="000000"/>
                          </a:solidFill>
                          <a:latin typeface="Calibri"/>
                          <a:ea typeface="Calibri"/>
                          <a:cs typeface="Calibri"/>
                        </a:rPr>
                        <a:t>40%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89848">
                <a:tc vMerge="1">
                  <a:txBody>
                    <a:bodyPr/>
                    <a:lstStyle/>
                    <a:p>
                      <a:endParaRPr lang="en-GB"/>
                    </a:p>
                  </a:txBody>
                  <a:tcPr/>
                </a:tc>
                <a:tc>
                  <a:txBody>
                    <a:bodyPr/>
                    <a:lstStyle/>
                    <a:p>
                      <a:pPr>
                        <a:lnSpc>
                          <a:spcPct val="115000"/>
                        </a:lnSpc>
                        <a:spcAft>
                          <a:spcPts val="0"/>
                        </a:spcAft>
                      </a:pPr>
                      <a:r>
                        <a:rPr lang="en-GB" sz="2800" b="1" i="1" dirty="0" err="1">
                          <a:latin typeface="Calibri"/>
                          <a:ea typeface="Calibri"/>
                          <a:cs typeface="Times New Roman"/>
                        </a:rPr>
                        <a:t>Bij</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b="1" dirty="0">
                          <a:solidFill>
                            <a:srgbClr val="00B050"/>
                          </a:solidFill>
                          <a:latin typeface="Calibri"/>
                          <a:ea typeface="Calibri"/>
                          <a:cs typeface="Calibri"/>
                        </a:rPr>
                        <a:t>80%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kern="1200" dirty="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kern="1200" dirty="0">
                          <a:solidFill>
                            <a:srgbClr val="000000"/>
                          </a:solidFill>
                          <a:latin typeface="Calibri"/>
                          <a:ea typeface="Calibri"/>
                          <a:cs typeface="Calibri"/>
                        </a:rPr>
                        <a:t>45%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89848">
                <a:tc vMerge="1">
                  <a:txBody>
                    <a:bodyPr/>
                    <a:lstStyle/>
                    <a:p>
                      <a:endParaRPr lang="en-GB"/>
                    </a:p>
                  </a:txBody>
                  <a:tcPr/>
                </a:tc>
                <a:tc>
                  <a:txBody>
                    <a:bodyPr/>
                    <a:lstStyle/>
                    <a:p>
                      <a:pPr>
                        <a:lnSpc>
                          <a:spcPct val="115000"/>
                        </a:lnSpc>
                        <a:spcAft>
                          <a:spcPts val="0"/>
                        </a:spcAft>
                      </a:pPr>
                      <a:r>
                        <a:rPr lang="sr-Latn-BA" sz="2800" b="1" i="1" dirty="0">
                          <a:latin typeface="Calibri"/>
                          <a:ea typeface="Calibri"/>
                          <a:cs typeface="Times New Roman"/>
                        </a:rPr>
                        <a:t>SA</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75%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b="1" dirty="0">
                          <a:solidFill>
                            <a:srgbClr val="00B050"/>
                          </a:solidFill>
                          <a:latin typeface="Calibri"/>
                          <a:ea typeface="Calibri"/>
                          <a:cs typeface="Calibri"/>
                        </a:rPr>
                        <a:t>60%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b="1" kern="1200" dirty="0">
                          <a:solidFill>
                            <a:srgbClr val="00B050"/>
                          </a:solidFill>
                          <a:latin typeface="Calibri"/>
                          <a:ea typeface="Calibri"/>
                          <a:cs typeface="Calibri"/>
                        </a:rPr>
                        <a:t>55%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b="1" kern="1200" dirty="0">
                          <a:solidFill>
                            <a:schemeClr val="tx2">
                              <a:lumMod val="60000"/>
                              <a:lumOff val="40000"/>
                            </a:schemeClr>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a:extLst>
              <a:ext uri="{FF2B5EF4-FFF2-40B4-BE49-F238E27FC236}">
                <a16:creationId xmlns:a16="http://schemas.microsoft.com/office/drawing/2014/main" id="{5873B2B1-CCA8-A24F-923A-A20EE11531CC}"/>
              </a:ext>
            </a:extLst>
          </p:cNvPr>
          <p:cNvSpPr>
            <a:spLocks noGrp="1"/>
          </p:cNvSpPr>
          <p:nvPr>
            <p:ph idx="1"/>
          </p:nvPr>
        </p:nvSpPr>
        <p:spPr>
          <a:xfrm>
            <a:off x="457200" y="260350"/>
            <a:ext cx="8229600" cy="5865813"/>
          </a:xfrm>
        </p:spPr>
        <p:txBody>
          <a:bodyPr/>
          <a:lstStyle/>
          <a:p>
            <a:r>
              <a:rPr lang="sr-Latn-BA" altLang="en-US">
                <a:latin typeface="Arial" panose="020B0604020202020204" pitchFamily="34" charset="0"/>
                <a:cs typeface="Arial" panose="020B0604020202020204" pitchFamily="34" charset="0"/>
              </a:rPr>
              <a:t>Broj u plavom </a:t>
            </a:r>
            <a:r>
              <a:rPr lang="en-GB" altLang="en-US">
                <a:latin typeface="Arial" panose="020B0604020202020204" pitchFamily="34" charset="0"/>
                <a:cs typeface="Arial" panose="020B0604020202020204" pitchFamily="34" charset="0"/>
              </a:rPr>
              <a:t>označila su oba p</a:t>
            </a:r>
            <a:r>
              <a:rPr lang="sr-Latn-BA" altLang="en-US">
                <a:latin typeface="Arial" panose="020B0604020202020204" pitchFamily="34" charset="0"/>
                <a:cs typeface="Arial" panose="020B0604020202020204" pitchFamily="34" charset="0"/>
              </a:rPr>
              <a:t>. </a:t>
            </a:r>
            <a:r>
              <a:rPr lang="en-GB" altLang="en-US">
                <a:latin typeface="Arial" panose="020B0604020202020204" pitchFamily="34" charset="0"/>
                <a:cs typeface="Arial" panose="020B0604020202020204" pitchFamily="34" charset="0"/>
              </a:rPr>
              <a:t> Za jedno i za drugo najbolje je predstavništvo otvoriti u </a:t>
            </a:r>
            <a:r>
              <a:rPr lang="sr-Latn-BA" altLang="en-US">
                <a:latin typeface="Arial" panose="020B0604020202020204" pitchFamily="34" charset="0"/>
                <a:cs typeface="Arial" panose="020B0604020202020204" pitchFamily="34" charset="0"/>
              </a:rPr>
              <a:t>SA</a:t>
            </a:r>
            <a:r>
              <a:rPr lang="en-GB" altLang="en-US">
                <a:latin typeface="Arial" panose="020B0604020202020204" pitchFamily="34" charset="0"/>
                <a:cs typeface="Arial" panose="020B0604020202020204" pitchFamily="34" charset="0"/>
              </a:rPr>
              <a:t>, jer tada sigurno osvajaju 50% tržišta. To je vrijednost igre. </a:t>
            </a:r>
            <a:r>
              <a:rPr lang="sr-Latn-BA" altLang="en-US">
                <a:latin typeface="Arial" panose="020B0604020202020204" pitchFamily="34" charset="0"/>
                <a:cs typeface="Arial" panose="020B0604020202020204" pitchFamily="34" charset="0"/>
              </a:rPr>
              <a:t> </a:t>
            </a:r>
          </a:p>
          <a:p>
            <a:endParaRPr lang="en-GB" altLang="en-US">
              <a:latin typeface="Arial" panose="020B0604020202020204" pitchFamily="34" charset="0"/>
              <a:cs typeface="Arial" panose="020B0604020202020204" pitchFamily="34" charset="0"/>
            </a:endParaRPr>
          </a:p>
          <a:p>
            <a:r>
              <a:rPr lang="vi-VN" altLang="en-US">
                <a:cs typeface="Arial" panose="020B0604020202020204" pitchFamily="34" charset="0"/>
              </a:rPr>
              <a:t>Otvaranje predstavništva očito se igra samo jednom, </a:t>
            </a:r>
            <a:r>
              <a:rPr lang="sr-Latn-BA" altLang="en-US">
                <a:latin typeface="Arial" panose="020B0604020202020204" pitchFamily="34" charset="0"/>
                <a:cs typeface="Arial" panose="020B0604020202020204" pitchFamily="34" charset="0"/>
              </a:rPr>
              <a:t>ali </a:t>
            </a:r>
            <a:r>
              <a:rPr lang="vi-VN" altLang="en-US">
                <a:cs typeface="Arial" panose="020B0604020202020204" pitchFamily="34" charset="0"/>
              </a:rPr>
              <a:t>to u ovom slučaju ne smeta. P</a:t>
            </a:r>
            <a:r>
              <a:rPr lang="sr-Latn-BA" altLang="en-US">
                <a:latin typeface="Arial" panose="020B0604020202020204" pitchFamily="34" charset="0"/>
                <a:cs typeface="Arial" panose="020B0604020202020204" pitchFamily="34" charset="0"/>
              </a:rPr>
              <a:t>re</a:t>
            </a:r>
            <a:r>
              <a:rPr lang="vi-VN" altLang="en-US">
                <a:cs typeface="Arial" panose="020B0604020202020204" pitchFamily="34" charset="0"/>
              </a:rPr>
              <a:t>duzeća s vjerojatnošću 1 trebaju otvoriti predstavništvo u </a:t>
            </a:r>
            <a:r>
              <a:rPr lang="sr-Latn-BA" altLang="en-US">
                <a:latin typeface="Arial" panose="020B0604020202020204" pitchFamily="34" charset="0"/>
                <a:cs typeface="Arial" panose="020B0604020202020204" pitchFamily="34" charset="0"/>
              </a:rPr>
              <a:t>SA</a:t>
            </a:r>
            <a:r>
              <a:rPr lang="vi-VN" altLang="en-US">
                <a:cs typeface="Arial" panose="020B0604020202020204" pitchFamily="34" charset="0"/>
              </a:rPr>
              <a:t>. U ovoj igri sreća ne igra nikakvu ulogu. Takve igre nazivamo strogo određenim igrama. </a:t>
            </a:r>
          </a:p>
          <a:p>
            <a:endParaRPr lang="en-GB" altLang="en-US"/>
          </a:p>
        </p:txBody>
      </p:sp>
      <p:sp>
        <p:nvSpPr>
          <p:cNvPr id="4" name="Footer Placeholder 3">
            <a:extLst>
              <a:ext uri="{FF2B5EF4-FFF2-40B4-BE49-F238E27FC236}">
                <a16:creationId xmlns:a16="http://schemas.microsoft.com/office/drawing/2014/main" id="{4D432C78-505F-4447-B6B0-79E60C41C6DD}"/>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D175B071-D378-3643-AFDD-642FED0A8A00}"/>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E23F160-96D6-D44A-86E1-88DCDDDF06BA}" type="slidenum">
              <a:rPr lang="en-GB" altLang="en-US">
                <a:solidFill>
                  <a:srgbClr val="898989"/>
                </a:solidFill>
                <a:latin typeface="Calibri" panose="020F0502020204030204" pitchFamily="34" charset="0"/>
              </a:rPr>
              <a:pPr eaLnBrk="1" hangingPunct="1"/>
              <a:t>33</a:t>
            </a:fld>
            <a:endParaRPr lang="en-GB" altLang="en-US">
              <a:solidFill>
                <a:srgbClr val="898989"/>
              </a:solidFill>
              <a:latin typeface="Calibri" panose="020F050202020403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7238704-E242-1F44-8C19-016A67C9CA02}"/>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C7DA1D14-722D-5B4D-A410-79E5BA99414F}"/>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DCE90E2-97C4-B040-A890-5A9EB5290E60}" type="slidenum">
              <a:rPr lang="en-GB" altLang="en-US">
                <a:solidFill>
                  <a:srgbClr val="898989"/>
                </a:solidFill>
                <a:latin typeface="Calibri" panose="020F0502020204030204" pitchFamily="34" charset="0"/>
              </a:rPr>
              <a:pPr eaLnBrk="1" hangingPunct="1"/>
              <a:t>34</a:t>
            </a:fld>
            <a:endParaRPr lang="en-GB" altLang="en-US">
              <a:solidFill>
                <a:srgbClr val="898989"/>
              </a:solidFill>
              <a:latin typeface="Calibri" panose="020F0502020204030204" pitchFamily="34" charset="0"/>
            </a:endParaRPr>
          </a:p>
        </p:txBody>
      </p:sp>
      <p:graphicFrame>
        <p:nvGraphicFramePr>
          <p:cNvPr id="7" name="Table 6">
            <a:extLst>
              <a:ext uri="{FF2B5EF4-FFF2-40B4-BE49-F238E27FC236}">
                <a16:creationId xmlns:a16="http://schemas.microsoft.com/office/drawing/2014/main" id="{D35DFD11-93AF-DB42-A4A4-AA1A27DEC3E4}"/>
              </a:ext>
            </a:extLst>
          </p:cNvPr>
          <p:cNvGraphicFramePr>
            <a:graphicFrameLocks noGrp="1"/>
          </p:cNvGraphicFramePr>
          <p:nvPr/>
        </p:nvGraphicFramePr>
        <p:xfrm>
          <a:off x="395288" y="404813"/>
          <a:ext cx="8064500" cy="5900737"/>
        </p:xfrm>
        <a:graphic>
          <a:graphicData uri="http://schemas.openxmlformats.org/drawingml/2006/table">
            <a:tbl>
              <a:tblPr/>
              <a:tblGrid>
                <a:gridCol w="1846781">
                  <a:extLst>
                    <a:ext uri="{9D8B030D-6E8A-4147-A177-3AD203B41FA5}">
                      <a16:colId xmlns:a16="http://schemas.microsoft.com/office/drawing/2014/main" val="20000"/>
                    </a:ext>
                  </a:extLst>
                </a:gridCol>
                <a:gridCol w="1321416">
                  <a:extLst>
                    <a:ext uri="{9D8B030D-6E8A-4147-A177-3AD203B41FA5}">
                      <a16:colId xmlns:a16="http://schemas.microsoft.com/office/drawing/2014/main" val="20001"/>
                    </a:ext>
                  </a:extLst>
                </a:gridCol>
                <a:gridCol w="1224076">
                  <a:extLst>
                    <a:ext uri="{9D8B030D-6E8A-4147-A177-3AD203B41FA5}">
                      <a16:colId xmlns:a16="http://schemas.microsoft.com/office/drawing/2014/main" val="20002"/>
                    </a:ext>
                  </a:extLst>
                </a:gridCol>
                <a:gridCol w="1368085">
                  <a:extLst>
                    <a:ext uri="{9D8B030D-6E8A-4147-A177-3AD203B41FA5}">
                      <a16:colId xmlns:a16="http://schemas.microsoft.com/office/drawing/2014/main" val="20003"/>
                    </a:ext>
                  </a:extLst>
                </a:gridCol>
                <a:gridCol w="1296080">
                  <a:extLst>
                    <a:ext uri="{9D8B030D-6E8A-4147-A177-3AD203B41FA5}">
                      <a16:colId xmlns:a16="http://schemas.microsoft.com/office/drawing/2014/main" val="20004"/>
                    </a:ext>
                  </a:extLst>
                </a:gridCol>
                <a:gridCol w="1008062">
                  <a:extLst>
                    <a:ext uri="{9D8B030D-6E8A-4147-A177-3AD203B41FA5}">
                      <a16:colId xmlns:a16="http://schemas.microsoft.com/office/drawing/2014/main" val="20005"/>
                    </a:ext>
                  </a:extLst>
                </a:gridCol>
              </a:tblGrid>
              <a:tr h="530930">
                <a:tc rowSpan="6">
                  <a:txBody>
                    <a:bodyPr/>
                    <a:lstStyle/>
                    <a:p>
                      <a:pPr>
                        <a:lnSpc>
                          <a:spcPct val="115000"/>
                        </a:lnSpc>
                        <a:spcAft>
                          <a:spcPts val="0"/>
                        </a:spcAft>
                      </a:pPr>
                      <a:endParaRPr lang="en-GB" sz="1000"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endParaRPr lang="sr-Latn-BA" sz="1900" b="1" dirty="0">
                        <a:latin typeface="Calibri"/>
                        <a:ea typeface="Calibri"/>
                        <a:cs typeface="Times New Roman"/>
                      </a:endParaRPr>
                    </a:p>
                    <a:p>
                      <a:pPr>
                        <a:lnSpc>
                          <a:spcPct val="115000"/>
                        </a:lnSpc>
                        <a:spcAft>
                          <a:spcPts val="0"/>
                        </a:spcAft>
                      </a:pPr>
                      <a:r>
                        <a:rPr lang="en-GB" sz="2800" b="1" dirty="0" err="1">
                          <a:latin typeface="Calibri"/>
                          <a:ea typeface="Calibri"/>
                          <a:cs typeface="Times New Roman"/>
                        </a:rPr>
                        <a:t>Prvo</a:t>
                      </a:r>
                      <a:r>
                        <a:rPr lang="en-GB" sz="2800" b="1" dirty="0">
                          <a:latin typeface="Calibri"/>
                          <a:ea typeface="Calibri"/>
                          <a:cs typeface="Times New Roman"/>
                        </a:rPr>
                        <a:t> </a:t>
                      </a:r>
                      <a:r>
                        <a:rPr lang="en-GB" sz="2800" b="1" dirty="0" err="1">
                          <a:latin typeface="Calibri"/>
                          <a:ea typeface="Calibri"/>
                          <a:cs typeface="Times New Roman"/>
                        </a:rPr>
                        <a:t>preduzeće</a:t>
                      </a:r>
                      <a:endParaRPr lang="sr-Latn-BA" sz="2800"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GB" sz="100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en-GB" sz="3200" b="1" dirty="0" err="1">
                          <a:latin typeface="Calibri"/>
                          <a:ea typeface="Calibri"/>
                          <a:cs typeface="Times New Roman"/>
                        </a:rPr>
                        <a:t>Drugo</a:t>
                      </a:r>
                      <a:r>
                        <a:rPr lang="en-GB" sz="3200" b="1" dirty="0">
                          <a:latin typeface="Calibri"/>
                          <a:ea typeface="Calibri"/>
                          <a:cs typeface="Times New Roman"/>
                        </a:rPr>
                        <a:t> </a:t>
                      </a:r>
                      <a:r>
                        <a:rPr lang="en-GB" sz="3200" b="1" dirty="0" err="1">
                          <a:latin typeface="Calibri"/>
                          <a:ea typeface="Calibri"/>
                          <a:cs typeface="Times New Roman"/>
                        </a:rPr>
                        <a:t>preduzeće</a:t>
                      </a:r>
                      <a:endParaRPr lang="sr-Latn-BA" sz="3200"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846936">
                <a:tc vMerge="1">
                  <a:txBody>
                    <a:bodyPr/>
                    <a:lstStyle/>
                    <a:p>
                      <a:endParaRPr lang="en-GB"/>
                    </a:p>
                  </a:txBody>
                  <a:tcPr/>
                </a:tc>
                <a:tc>
                  <a:txBody>
                    <a:bodyPr/>
                    <a:lstStyle/>
                    <a:p>
                      <a:pPr>
                        <a:lnSpc>
                          <a:spcPct val="115000"/>
                        </a:lnSpc>
                        <a:spcAft>
                          <a:spcPts val="0"/>
                        </a:spcAft>
                      </a:pPr>
                      <a:endParaRPr lang="en-GB" sz="100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b="1" i="1" dirty="0">
                          <a:latin typeface="Calibri"/>
                          <a:ea typeface="Calibri"/>
                          <a:cs typeface="Times New Roman"/>
                        </a:rPr>
                        <a:t>BL</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r-Latn-BA" sz="2800" b="1" i="1" dirty="0">
                          <a:latin typeface="Calibri"/>
                          <a:ea typeface="Calibri"/>
                          <a:cs typeface="Times New Roman"/>
                        </a:rPr>
                        <a:t>MO</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b="1" i="1" dirty="0">
                          <a:latin typeface="Calibri"/>
                          <a:ea typeface="Calibri"/>
                          <a:cs typeface="Times New Roman"/>
                        </a:rPr>
                        <a:t>BIJ</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sr-Latn-BA" sz="2800" b="1" i="1" dirty="0">
                          <a:latin typeface="Calibri"/>
                          <a:ea typeface="Calibri"/>
                          <a:cs typeface="Times New Roman"/>
                        </a:rPr>
                        <a:t>SA</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53326">
                <a:tc vMerge="1">
                  <a:txBody>
                    <a:bodyPr/>
                    <a:lstStyle/>
                    <a:p>
                      <a:endParaRPr lang="en-GB"/>
                    </a:p>
                  </a:txBody>
                  <a:tcPr/>
                </a:tc>
                <a:tc>
                  <a:txBody>
                    <a:bodyPr/>
                    <a:lstStyle/>
                    <a:p>
                      <a:pPr>
                        <a:lnSpc>
                          <a:spcPct val="115000"/>
                        </a:lnSpc>
                        <a:spcAft>
                          <a:spcPts val="0"/>
                        </a:spcAft>
                      </a:pPr>
                      <a:r>
                        <a:rPr lang="en-GB" sz="2800" b="1" i="1" dirty="0">
                          <a:latin typeface="Calibri"/>
                          <a:ea typeface="Calibri"/>
                          <a:cs typeface="Times New Roman"/>
                        </a:rPr>
                        <a:t>BL</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dirty="0">
                          <a:solidFill>
                            <a:srgbClr val="000000"/>
                          </a:solidFill>
                          <a:latin typeface="Calibri"/>
                          <a:ea typeface="Calibri"/>
                          <a:cs typeface="Calibri"/>
                        </a:rPr>
                        <a:t>30%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kern="1200" dirty="0">
                          <a:solidFill>
                            <a:srgbClr val="000000"/>
                          </a:solidFill>
                          <a:latin typeface="Calibri"/>
                          <a:ea typeface="Calibri"/>
                          <a:cs typeface="Calibri"/>
                        </a:rPr>
                        <a:t>20%</a:t>
                      </a:r>
                      <a:endParaRPr lang="sr-Latn-BA" sz="2800" kern="1200" dirty="0">
                        <a:solidFill>
                          <a:srgbClr val="000000"/>
                        </a:solidFill>
                        <a:latin typeface="Calibri"/>
                        <a:ea typeface="Calibri"/>
                        <a:cs typeface="Calibri"/>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2800" kern="1200" dirty="0">
                          <a:solidFill>
                            <a:srgbClr val="000000"/>
                          </a:solidFill>
                          <a:latin typeface="Calibri"/>
                          <a:ea typeface="Calibri"/>
                          <a:cs typeface="Calibri"/>
                        </a:rPr>
                        <a:t>25%</a:t>
                      </a:r>
                      <a:endParaRPr lang="sr-Latn-BA" sz="2800" kern="1200" dirty="0">
                        <a:solidFill>
                          <a:srgbClr val="000000"/>
                        </a:solidFill>
                        <a:latin typeface="Calibri"/>
                        <a:ea typeface="Calibri"/>
                        <a:cs typeface="Calibri"/>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89848">
                <a:tc vMerge="1">
                  <a:txBody>
                    <a:bodyPr/>
                    <a:lstStyle/>
                    <a:p>
                      <a:endParaRPr lang="en-GB"/>
                    </a:p>
                  </a:txBody>
                  <a:tcPr/>
                </a:tc>
                <a:tc>
                  <a:txBody>
                    <a:bodyPr/>
                    <a:lstStyle/>
                    <a:p>
                      <a:pPr>
                        <a:lnSpc>
                          <a:spcPct val="115000"/>
                        </a:lnSpc>
                        <a:spcAft>
                          <a:spcPts val="0"/>
                        </a:spcAft>
                      </a:pPr>
                      <a:r>
                        <a:rPr lang="sr-Latn-BA" sz="2800" b="1" i="1" dirty="0">
                          <a:latin typeface="Calibri"/>
                          <a:ea typeface="Calibri"/>
                          <a:cs typeface="Times New Roman"/>
                        </a:rPr>
                        <a:t>MO</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70%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kern="1200" dirty="0">
                          <a:solidFill>
                            <a:srgbClr val="000000"/>
                          </a:solidFill>
                          <a:latin typeface="Calibri"/>
                          <a:ea typeface="Calibri"/>
                          <a:cs typeface="Calibri"/>
                        </a:rPr>
                        <a:t>45%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kern="1200" dirty="0">
                          <a:solidFill>
                            <a:srgbClr val="000000"/>
                          </a:solidFill>
                          <a:latin typeface="Calibri"/>
                          <a:ea typeface="Calibri"/>
                          <a:cs typeface="Calibri"/>
                        </a:rPr>
                        <a:t>40%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89848">
                <a:tc vMerge="1">
                  <a:txBody>
                    <a:bodyPr/>
                    <a:lstStyle/>
                    <a:p>
                      <a:endParaRPr lang="en-GB"/>
                    </a:p>
                  </a:txBody>
                  <a:tcPr/>
                </a:tc>
                <a:tc>
                  <a:txBody>
                    <a:bodyPr/>
                    <a:lstStyle/>
                    <a:p>
                      <a:pPr>
                        <a:lnSpc>
                          <a:spcPct val="115000"/>
                        </a:lnSpc>
                        <a:spcAft>
                          <a:spcPts val="0"/>
                        </a:spcAft>
                      </a:pPr>
                      <a:r>
                        <a:rPr lang="en-GB" sz="2800" b="1" i="1" dirty="0" err="1">
                          <a:latin typeface="Calibri"/>
                          <a:ea typeface="Calibri"/>
                          <a:cs typeface="Times New Roman"/>
                        </a:rPr>
                        <a:t>Bij</a:t>
                      </a:r>
                      <a:endParaRPr lang="sr-Latn-BA" sz="2800" b="1" i="1" dirty="0">
                        <a:latin typeface="Calibri"/>
                        <a:ea typeface="Calibri"/>
                        <a:cs typeface="Times New Roman"/>
                      </a:endParaRP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b="1" dirty="0">
                          <a:solidFill>
                            <a:srgbClr val="00B050"/>
                          </a:solidFill>
                          <a:latin typeface="Calibri"/>
                          <a:ea typeface="Calibri"/>
                          <a:cs typeface="Calibri"/>
                        </a:rPr>
                        <a:t>80%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55%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kern="1200" dirty="0">
                          <a:solidFill>
                            <a:srgbClr val="000000"/>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kern="1200" dirty="0">
                          <a:solidFill>
                            <a:srgbClr val="000000"/>
                          </a:solidFill>
                          <a:latin typeface="Calibri"/>
                          <a:ea typeface="Calibri"/>
                          <a:cs typeface="Calibri"/>
                        </a:rPr>
                        <a:t>45%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89848">
                <a:tc vMerge="1">
                  <a:txBody>
                    <a:bodyPr/>
                    <a:lstStyle/>
                    <a:p>
                      <a:endParaRPr lang="en-GB"/>
                    </a:p>
                  </a:txBody>
                  <a:tcPr/>
                </a:tc>
                <a:tc>
                  <a:txBody>
                    <a:bodyPr/>
                    <a:lstStyle/>
                    <a:p>
                      <a:pPr>
                        <a:lnSpc>
                          <a:spcPct val="115000"/>
                        </a:lnSpc>
                        <a:spcAft>
                          <a:spcPts val="0"/>
                        </a:spcAft>
                      </a:pPr>
                      <a:r>
                        <a:rPr lang="sr-Latn-BA" sz="2800" b="1" i="1" dirty="0">
                          <a:latin typeface="Calibri"/>
                          <a:ea typeface="Calibri"/>
                          <a:cs typeface="Times New Roman"/>
                        </a:rPr>
                        <a:t>SA</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a:solidFill>
                            <a:srgbClr val="000000"/>
                          </a:solidFill>
                          <a:latin typeface="Calibri"/>
                          <a:ea typeface="Calibri"/>
                          <a:cs typeface="Calibri"/>
                        </a:rPr>
                        <a:t>75%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b="1" dirty="0">
                          <a:solidFill>
                            <a:srgbClr val="00B050"/>
                          </a:solidFill>
                          <a:latin typeface="Calibri"/>
                          <a:ea typeface="Calibri"/>
                          <a:cs typeface="Calibri"/>
                        </a:rPr>
                        <a:t>60%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b="1" kern="1200" dirty="0">
                          <a:solidFill>
                            <a:srgbClr val="00B050"/>
                          </a:solidFill>
                          <a:latin typeface="Calibri"/>
                          <a:ea typeface="Calibri"/>
                          <a:cs typeface="Calibri"/>
                        </a:rPr>
                        <a:t>55%</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sr-Latn-BA" sz="2800" b="1" kern="1200" dirty="0">
                          <a:solidFill>
                            <a:schemeClr val="tx2">
                              <a:lumMod val="60000"/>
                              <a:lumOff val="40000"/>
                            </a:schemeClr>
                          </a:solidFill>
                          <a:latin typeface="Calibri"/>
                          <a:ea typeface="Calibri"/>
                          <a:cs typeface="Calibri"/>
                        </a:rPr>
                        <a:t>50%</a:t>
                      </a:r>
                    </a:p>
                  </a:txBody>
                  <a:tcPr marL="63896" marR="638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98234-A4DF-F84C-BAA5-775EE1CE6628}"/>
              </a:ext>
            </a:extLst>
          </p:cNvPr>
          <p:cNvSpPr>
            <a:spLocks noGrp="1"/>
          </p:cNvSpPr>
          <p:nvPr>
            <p:ph type="title"/>
          </p:nvPr>
        </p:nvSpPr>
        <p:spPr>
          <a:xfrm>
            <a:off x="457200" y="274638"/>
            <a:ext cx="8229600" cy="561975"/>
          </a:xfrm>
        </p:spPr>
        <p:txBody>
          <a:bodyPr/>
          <a:lstStyle/>
          <a:p>
            <a:pPr>
              <a:defRPr/>
            </a:pPr>
            <a:r>
              <a:rPr lang="en-GB" sz="3600" b="1" dirty="0" err="1">
                <a:latin typeface="+mn-lt"/>
                <a:ea typeface="+mn-ea"/>
                <a:cs typeface="+mn-cs"/>
              </a:rPr>
              <a:t>Dominirane</a:t>
            </a:r>
            <a:r>
              <a:rPr lang="en-GB" sz="3600" b="1" dirty="0">
                <a:latin typeface="+mn-lt"/>
                <a:ea typeface="+mn-ea"/>
                <a:cs typeface="+mn-cs"/>
              </a:rPr>
              <a:t> </a:t>
            </a:r>
            <a:r>
              <a:rPr lang="en-GB" sz="3600" b="1" dirty="0" err="1">
                <a:latin typeface="+mn-lt"/>
                <a:ea typeface="+mn-ea"/>
                <a:cs typeface="+mn-cs"/>
              </a:rPr>
              <a:t>i</a:t>
            </a:r>
            <a:r>
              <a:rPr lang="en-GB" sz="3600" b="1" dirty="0">
                <a:latin typeface="+mn-lt"/>
                <a:ea typeface="+mn-ea"/>
                <a:cs typeface="+mn-cs"/>
              </a:rPr>
              <a:t> </a:t>
            </a:r>
            <a:r>
              <a:rPr lang="en-GB" sz="3600" b="1" dirty="0" err="1">
                <a:latin typeface="+mn-lt"/>
                <a:ea typeface="+mn-ea"/>
                <a:cs typeface="+mn-cs"/>
              </a:rPr>
              <a:t>dominirajuće</a:t>
            </a:r>
            <a:r>
              <a:rPr lang="en-GB" sz="3600" b="1" dirty="0">
                <a:latin typeface="+mn-lt"/>
                <a:ea typeface="+mn-ea"/>
                <a:cs typeface="+mn-cs"/>
              </a:rPr>
              <a:t> </a:t>
            </a:r>
            <a:r>
              <a:rPr lang="en-GB" sz="3600" b="1" dirty="0" err="1">
                <a:latin typeface="+mn-lt"/>
                <a:ea typeface="+mn-ea"/>
                <a:cs typeface="+mn-cs"/>
              </a:rPr>
              <a:t>strategije</a:t>
            </a:r>
            <a:r>
              <a:rPr lang="en-GB" sz="3600" b="1" dirty="0">
                <a:latin typeface="+mn-lt"/>
                <a:ea typeface="+mn-ea"/>
                <a:cs typeface="+mn-cs"/>
              </a:rPr>
              <a:t> </a:t>
            </a:r>
            <a:br>
              <a:rPr lang="en-GB" b="1" dirty="0">
                <a:latin typeface="+mn-lt"/>
                <a:ea typeface="+mn-ea"/>
                <a:cs typeface="+mn-cs"/>
              </a:rPr>
            </a:br>
            <a:endParaRPr lang="en-GB" dirty="0"/>
          </a:p>
        </p:txBody>
      </p:sp>
      <p:sp>
        <p:nvSpPr>
          <p:cNvPr id="36867" name="Content Placeholder 2">
            <a:extLst>
              <a:ext uri="{FF2B5EF4-FFF2-40B4-BE49-F238E27FC236}">
                <a16:creationId xmlns:a16="http://schemas.microsoft.com/office/drawing/2014/main" id="{9243E17B-B34E-2449-A9F8-0E906E0B6775}"/>
              </a:ext>
            </a:extLst>
          </p:cNvPr>
          <p:cNvSpPr>
            <a:spLocks noGrp="1"/>
          </p:cNvSpPr>
          <p:nvPr>
            <p:ph idx="1"/>
          </p:nvPr>
        </p:nvSpPr>
        <p:spPr>
          <a:xfrm>
            <a:off x="0" y="549275"/>
            <a:ext cx="9144000" cy="4525963"/>
          </a:xfrm>
        </p:spPr>
        <p:txBody>
          <a:bodyPr/>
          <a:lstStyle/>
          <a:p>
            <a:r>
              <a:rPr lang="en-GB" altLang="en-US" sz="2800">
                <a:latin typeface="Arial" panose="020B0604020202020204" pitchFamily="34" charset="0"/>
                <a:cs typeface="Arial" panose="020B0604020202020204" pitchFamily="34" charset="0"/>
              </a:rPr>
              <a:t>Definicija: Kažemo da je jedna strategija dominirana ako postoji druga strategija (dominirajuća) koja je uvijek jednako dobra, a barem u jednom slučaju bolja, bez obzira što protivnik </a:t>
            </a:r>
            <a:r>
              <a:rPr lang="sr-Latn-BA" altLang="en-US" sz="2800">
                <a:latin typeface="Arial" panose="020B0604020202020204" pitchFamily="34" charset="0"/>
                <a:cs typeface="Arial" panose="020B0604020202020204" pitchFamily="34" charset="0"/>
              </a:rPr>
              <a:t>napravi</a:t>
            </a:r>
            <a:r>
              <a:rPr lang="en-GB" altLang="en-US" sz="2800">
                <a:latin typeface="Arial" panose="020B0604020202020204" pitchFamily="34" charset="0"/>
                <a:cs typeface="Arial" panose="020B0604020202020204" pitchFamily="34" charset="0"/>
              </a:rPr>
              <a:t>. </a:t>
            </a:r>
          </a:p>
          <a:p>
            <a:r>
              <a:rPr lang="en-GB" altLang="en-US" sz="2800">
                <a:latin typeface="Arial" panose="020B0604020202020204" pitchFamily="34" charset="0"/>
                <a:cs typeface="Arial" panose="020B0604020202020204" pitchFamily="34" charset="0"/>
              </a:rPr>
              <a:t>Takva se strategija može ispustiti iz daljnjeg razmatranja. </a:t>
            </a:r>
            <a:endParaRPr lang="sr-Latn-BA" altLang="en-US" sz="2800">
              <a:latin typeface="Arial" panose="020B0604020202020204" pitchFamily="34" charset="0"/>
              <a:cs typeface="Arial" panose="020B0604020202020204" pitchFamily="34" charset="0"/>
            </a:endParaRPr>
          </a:p>
          <a:p>
            <a:r>
              <a:rPr lang="sr-Latn-BA" altLang="en-US" sz="2800">
                <a:latin typeface="Arial" panose="020B0604020202020204" pitchFamily="34" charset="0"/>
                <a:cs typeface="Arial" panose="020B0604020202020204" pitchFamily="34" charset="0"/>
              </a:rPr>
              <a:t>Primjer predizborne kampanje 2 političara su fokusiraju na 2 najveća grada </a:t>
            </a:r>
            <a:endParaRPr lang="en-GB" altLang="en-US" sz="2800">
              <a:latin typeface="Arial" panose="020B0604020202020204" pitchFamily="34" charset="0"/>
              <a:cs typeface="Arial" panose="020B0604020202020204" pitchFamily="34" charset="0"/>
            </a:endParaRPr>
          </a:p>
          <a:p>
            <a:r>
              <a:rPr lang="en-GB" altLang="en-US" sz="2800">
                <a:latin typeface="Arial" panose="020B0604020202020204" pitchFamily="34" charset="0"/>
                <a:cs typeface="Arial" panose="020B0604020202020204" pitchFamily="34" charset="0"/>
              </a:rPr>
              <a:t>Aranžmani se moraju unaprijed dogovoriti, bez ikakvog znanja o odluci protivnika</a:t>
            </a:r>
            <a:r>
              <a:rPr lang="sr-Latn-BA" altLang="en-US" sz="2800">
                <a:latin typeface="Arial" panose="020B0604020202020204" pitchFamily="34" charset="0"/>
                <a:cs typeface="Arial" panose="020B0604020202020204" pitchFamily="34" charset="0"/>
              </a:rPr>
              <a:t>: </a:t>
            </a:r>
            <a:r>
              <a:rPr lang="en-GB" altLang="en-US" sz="2800" b="1" i="1">
                <a:latin typeface="Arial" panose="020B0604020202020204" pitchFamily="34" charset="0"/>
                <a:cs typeface="Arial" panose="020B0604020202020204" pitchFamily="34" charset="0"/>
              </a:rPr>
              <a:t>Koju odluku donijeti, a u cilju maksim</a:t>
            </a:r>
            <a:r>
              <a:rPr lang="sr-Latn-BA" altLang="en-US" sz="2800" b="1" i="1">
                <a:latin typeface="Arial" panose="020B0604020202020204" pitchFamily="34" charset="0"/>
                <a:cs typeface="Arial" panose="020B0604020202020204" pitchFamily="34" charset="0"/>
              </a:rPr>
              <a:t>alizacije </a:t>
            </a:r>
            <a:r>
              <a:rPr lang="en-GB" altLang="en-US" sz="2800" b="1" i="1">
                <a:latin typeface="Arial" panose="020B0604020202020204" pitchFamily="34" charset="0"/>
                <a:cs typeface="Arial" panose="020B0604020202020204" pitchFamily="34" charset="0"/>
              </a:rPr>
              <a:t>svoje korisnosti koja je ovdje opisana brojem dodatnih glasova? </a:t>
            </a:r>
          </a:p>
        </p:txBody>
      </p:sp>
      <p:sp>
        <p:nvSpPr>
          <p:cNvPr id="5" name="Slide Number Placeholder 4">
            <a:extLst>
              <a:ext uri="{FF2B5EF4-FFF2-40B4-BE49-F238E27FC236}">
                <a16:creationId xmlns:a16="http://schemas.microsoft.com/office/drawing/2014/main" id="{9F7625D3-22DB-DB4B-AC5F-FD4D4EA89A5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632C22-8A0E-E14A-B0AA-7CA0BC1F9144}" type="slidenum">
              <a:rPr lang="en-GB" altLang="en-US">
                <a:solidFill>
                  <a:srgbClr val="898989"/>
                </a:solidFill>
                <a:latin typeface="Calibri" panose="020F0502020204030204" pitchFamily="34" charset="0"/>
              </a:rPr>
              <a:pPr eaLnBrk="1" hangingPunct="1"/>
              <a:t>35</a:t>
            </a:fld>
            <a:endParaRPr lang="en-GB" altLang="en-US">
              <a:solidFill>
                <a:srgbClr val="898989"/>
              </a:solidFill>
              <a:latin typeface="Calibri" panose="020F050202020403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a:extLst>
              <a:ext uri="{FF2B5EF4-FFF2-40B4-BE49-F238E27FC236}">
                <a16:creationId xmlns:a16="http://schemas.microsoft.com/office/drawing/2014/main" id="{625FC43E-A4DA-6047-BB43-39FAD5D676F6}"/>
              </a:ext>
            </a:extLst>
          </p:cNvPr>
          <p:cNvSpPr>
            <a:spLocks noGrp="1"/>
          </p:cNvSpPr>
          <p:nvPr>
            <p:ph idx="1"/>
          </p:nvPr>
        </p:nvSpPr>
        <p:spPr>
          <a:xfrm>
            <a:off x="0" y="1052513"/>
            <a:ext cx="9144000" cy="5329237"/>
          </a:xfrm>
        </p:spPr>
        <p:txBody>
          <a:bodyPr/>
          <a:lstStyle/>
          <a:p>
            <a:r>
              <a:rPr lang="en-GB" altLang="en-US">
                <a:latin typeface="Arial" panose="020B0604020202020204" pitchFamily="34" charset="0"/>
                <a:cs typeface="Arial" panose="020B0604020202020204" pitchFamily="34" charset="0"/>
              </a:rPr>
              <a:t>Svaki igrač (političar) može igrati tri strategije: </a:t>
            </a:r>
          </a:p>
          <a:p>
            <a:r>
              <a:rPr lang="nl-NL" altLang="en-US">
                <a:latin typeface="Arial" panose="020B0604020202020204" pitchFamily="34" charset="0"/>
                <a:cs typeface="Arial" panose="020B0604020202020204" pitchFamily="34" charset="0"/>
              </a:rPr>
              <a:t>Provesti jedan dan u svakom gradu, </a:t>
            </a:r>
          </a:p>
          <a:p>
            <a:r>
              <a:rPr lang="en-GB" altLang="en-US">
                <a:latin typeface="Arial" panose="020B0604020202020204" pitchFamily="34" charset="0"/>
                <a:cs typeface="Arial" panose="020B0604020202020204" pitchFamily="34" charset="0"/>
              </a:rPr>
              <a:t>Provesti dva dana u gradu </a:t>
            </a:r>
            <a:r>
              <a:rPr lang="sr-Latn-BA" altLang="en-US">
                <a:latin typeface="Arial" panose="020B0604020202020204" pitchFamily="34" charset="0"/>
                <a:cs typeface="Arial" panose="020B0604020202020204" pitchFamily="34" charset="0"/>
              </a:rPr>
              <a:t> X</a:t>
            </a:r>
            <a:r>
              <a:rPr lang="en-GB" altLang="en-US">
                <a:latin typeface="Arial" panose="020B0604020202020204" pitchFamily="34" charset="0"/>
                <a:cs typeface="Arial" panose="020B0604020202020204" pitchFamily="34" charset="0"/>
              </a:rPr>
              <a:t> i </a:t>
            </a:r>
          </a:p>
          <a:p>
            <a:r>
              <a:rPr lang="it-IT" altLang="en-US">
                <a:latin typeface="Arial" panose="020B0604020202020204" pitchFamily="34" charset="0"/>
                <a:cs typeface="Arial" panose="020B0604020202020204" pitchFamily="34" charset="0"/>
              </a:rPr>
              <a:t>Provesti dva dana u gradu </a:t>
            </a:r>
            <a:r>
              <a:rPr lang="sr-Latn-BA" altLang="en-US">
                <a:latin typeface="Arial" panose="020B0604020202020204" pitchFamily="34" charset="0"/>
                <a:cs typeface="Arial" panose="020B0604020202020204" pitchFamily="34" charset="0"/>
              </a:rPr>
              <a:t>Y</a:t>
            </a:r>
            <a:r>
              <a:rPr lang="it-IT" altLang="en-US">
                <a:latin typeface="Arial" panose="020B0604020202020204" pitchFamily="34" charset="0"/>
                <a:cs typeface="Arial" panose="020B0604020202020204" pitchFamily="34" charset="0"/>
              </a:rPr>
              <a:t>. </a:t>
            </a:r>
          </a:p>
          <a:p>
            <a:r>
              <a:rPr lang="en-GB" altLang="en-US">
                <a:latin typeface="Arial" panose="020B0604020202020204" pitchFamily="34" charset="0"/>
                <a:cs typeface="Arial" panose="020B0604020202020204" pitchFamily="34" charset="0"/>
              </a:rPr>
              <a:t>Varijanta 1. Tab</a:t>
            </a:r>
            <a:r>
              <a:rPr lang="sr-Latn-BA" altLang="en-US">
                <a:latin typeface="Arial" panose="020B0604020202020204" pitchFamily="34" charset="0"/>
                <a:cs typeface="Arial" panose="020B0604020202020204" pitchFamily="34" charset="0"/>
              </a:rPr>
              <a:t>ela </a:t>
            </a:r>
            <a:r>
              <a:rPr lang="en-GB" altLang="en-US">
                <a:latin typeface="Arial" panose="020B0604020202020204" pitchFamily="34" charset="0"/>
                <a:cs typeface="Arial" panose="020B0604020202020204" pitchFamily="34" charset="0"/>
              </a:rPr>
              <a:t>isplata sa stajališta političara 1 je sledeća</a:t>
            </a:r>
            <a:r>
              <a:rPr lang="sr-Latn-BA" altLang="en-US">
                <a:latin typeface="Arial" panose="020B0604020202020204" pitchFamily="34" charset="0"/>
                <a:cs typeface="Arial" panose="020B0604020202020204" pitchFamily="34" charset="0"/>
              </a:rPr>
              <a:t> (vidi sledeci slaid)</a:t>
            </a:r>
            <a:r>
              <a:rPr lang="en-GB" altLang="en-US">
                <a:latin typeface="Arial" panose="020B0604020202020204" pitchFamily="34" charset="0"/>
                <a:cs typeface="Arial" panose="020B0604020202020204" pitchFamily="34" charset="0"/>
              </a:rPr>
              <a:t>: </a:t>
            </a:r>
          </a:p>
          <a:p>
            <a:r>
              <a:rPr lang="pl-PL" altLang="en-US">
                <a:latin typeface="Arial" panose="020B0604020202020204" pitchFamily="34" charset="0"/>
                <a:cs typeface="Arial" panose="020B0604020202020204" pitchFamily="34" charset="0"/>
              </a:rPr>
              <a:t>Isplate su izražene u 000 dodatnih glasova. </a:t>
            </a:r>
          </a:p>
          <a:p>
            <a:r>
              <a:rPr lang="en-GB" altLang="en-US">
                <a:latin typeface="Arial" panose="020B0604020202020204" pitchFamily="34" charset="0"/>
                <a:cs typeface="Arial" panose="020B0604020202020204" pitchFamily="34" charset="0"/>
              </a:rPr>
              <a:t>Ovaj se problem može riješiti pomoću dominirane strategije. </a:t>
            </a:r>
          </a:p>
          <a:p>
            <a:endParaRPr lang="en-GB" altLang="en-US"/>
          </a:p>
        </p:txBody>
      </p:sp>
      <p:sp>
        <p:nvSpPr>
          <p:cNvPr id="4" name="Footer Placeholder 3">
            <a:extLst>
              <a:ext uri="{FF2B5EF4-FFF2-40B4-BE49-F238E27FC236}">
                <a16:creationId xmlns:a16="http://schemas.microsoft.com/office/drawing/2014/main" id="{8CAE5DF2-6459-0B47-9D92-0F7A89ED6CD6}"/>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9E04C798-EC16-8C45-904B-BDF909F32995}"/>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58FABDE-14A6-C147-9FE8-E1E5A3996BC7}" type="slidenum">
              <a:rPr lang="en-GB" altLang="en-US">
                <a:solidFill>
                  <a:srgbClr val="898989"/>
                </a:solidFill>
                <a:latin typeface="Calibri" panose="020F0502020204030204" pitchFamily="34" charset="0"/>
              </a:rPr>
              <a:pPr eaLnBrk="1" hangingPunct="1"/>
              <a:t>36</a:t>
            </a:fld>
            <a:endParaRPr lang="en-GB" altLang="en-US">
              <a:solidFill>
                <a:srgbClr val="898989"/>
              </a:solidFill>
              <a:latin typeface="Calibri" panose="020F050202020403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A375A6E-63C0-3243-8EE1-1BA6CD349BFB}"/>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B8F77775-08B7-BD47-A099-5A61F965A966}"/>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8D7DA67-44FD-F24B-97E6-064A70F767A4}" type="slidenum">
              <a:rPr lang="en-GB" altLang="en-US">
                <a:solidFill>
                  <a:srgbClr val="898989"/>
                </a:solidFill>
                <a:latin typeface="Calibri" panose="020F0502020204030204" pitchFamily="34" charset="0"/>
              </a:rPr>
              <a:pPr eaLnBrk="1" hangingPunct="1"/>
              <a:t>37</a:t>
            </a:fld>
            <a:endParaRPr lang="en-GB" altLang="en-US">
              <a:solidFill>
                <a:srgbClr val="898989"/>
              </a:solidFill>
              <a:latin typeface="Calibri" panose="020F0502020204030204" pitchFamily="34" charset="0"/>
            </a:endParaRPr>
          </a:p>
        </p:txBody>
      </p:sp>
      <p:graphicFrame>
        <p:nvGraphicFramePr>
          <p:cNvPr id="7" name="Table 6">
            <a:extLst>
              <a:ext uri="{FF2B5EF4-FFF2-40B4-BE49-F238E27FC236}">
                <a16:creationId xmlns:a16="http://schemas.microsoft.com/office/drawing/2014/main" id="{11C7B88F-AB4B-B74B-BD23-73F72938E15B}"/>
              </a:ext>
            </a:extLst>
          </p:cNvPr>
          <p:cNvGraphicFramePr>
            <a:graphicFrameLocks noGrp="1"/>
          </p:cNvGraphicFramePr>
          <p:nvPr/>
        </p:nvGraphicFramePr>
        <p:xfrm>
          <a:off x="827088" y="476250"/>
          <a:ext cx="7777162" cy="6070600"/>
        </p:xfrm>
        <a:graphic>
          <a:graphicData uri="http://schemas.openxmlformats.org/drawingml/2006/table">
            <a:tbl>
              <a:tblPr/>
              <a:tblGrid>
                <a:gridCol w="1965325">
                  <a:extLst>
                    <a:ext uri="{9D8B030D-6E8A-4147-A177-3AD203B41FA5}">
                      <a16:colId xmlns:a16="http://schemas.microsoft.com/office/drawing/2014/main" val="20000"/>
                    </a:ext>
                  </a:extLst>
                </a:gridCol>
                <a:gridCol w="1149350">
                  <a:extLst>
                    <a:ext uri="{9D8B030D-6E8A-4147-A177-3AD203B41FA5}">
                      <a16:colId xmlns:a16="http://schemas.microsoft.com/office/drawing/2014/main" val="20001"/>
                    </a:ext>
                  </a:extLst>
                </a:gridCol>
                <a:gridCol w="1633537">
                  <a:extLst>
                    <a:ext uri="{9D8B030D-6E8A-4147-A177-3AD203B41FA5}">
                      <a16:colId xmlns:a16="http://schemas.microsoft.com/office/drawing/2014/main" val="20002"/>
                    </a:ext>
                  </a:extLst>
                </a:gridCol>
                <a:gridCol w="1631950">
                  <a:extLst>
                    <a:ext uri="{9D8B030D-6E8A-4147-A177-3AD203B41FA5}">
                      <a16:colId xmlns:a16="http://schemas.microsoft.com/office/drawing/2014/main" val="20003"/>
                    </a:ext>
                  </a:extLst>
                </a:gridCol>
                <a:gridCol w="1397000">
                  <a:extLst>
                    <a:ext uri="{9D8B030D-6E8A-4147-A177-3AD203B41FA5}">
                      <a16:colId xmlns:a16="http://schemas.microsoft.com/office/drawing/2014/main" val="20004"/>
                    </a:ext>
                  </a:extLst>
                </a:gridCol>
              </a:tblGrid>
              <a:tr h="980173">
                <a:tc rowSpan="2" gridSpan="2">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sz="11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sr-Latn-BA" sz="3600" b="0" i="0" u="none" strike="noStrike" cap="none" normalizeH="0" baseline="0">
                        <a:ln>
                          <a:noFill/>
                        </a:ln>
                        <a:solidFill>
                          <a:schemeClr val="tx1"/>
                        </a:solidFill>
                        <a:effectLst/>
                        <a:latin typeface="Arial"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sr-Latn-BA" sz="3600" b="0" i="0" u="none" strike="noStrike" cap="none" normalizeH="0" baseline="0">
                        <a:ln>
                          <a:noFill/>
                        </a:ln>
                        <a:solidFill>
                          <a:schemeClr val="tx1"/>
                        </a:solidFill>
                        <a:effectLst/>
                        <a:latin typeface="Arial"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ea typeface="Calibri" pitchFamily="34" charset="0"/>
                          <a:cs typeface="Times New Roman" pitchFamily="18" charset="0"/>
                        </a:rPr>
                        <a:t>STRATEGIJA </a:t>
                      </a:r>
                      <a:endParaRPr kumimoji="0" lang="sr-Latn-BA" sz="3600" b="0" i="0" u="none" strike="noStrike" cap="none" normalizeH="0" baseline="0">
                        <a:ln>
                          <a:noFill/>
                        </a:ln>
                        <a:solidFill>
                          <a:schemeClr val="tx1"/>
                        </a:solidFill>
                        <a:effectLst/>
                        <a:latin typeface="Arial"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Calibri" pitchFamily="34" charset="0"/>
                          <a:ea typeface="Calibri" pitchFamily="34" charset="0"/>
                          <a:cs typeface="Times New Roman" pitchFamily="18" charset="0"/>
                        </a:rPr>
                        <a:t> </a:t>
                      </a:r>
                      <a:endParaRPr kumimoji="0" lang="sr-Latn-BA" sz="11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en-GB"/>
                    </a:p>
                  </a:txBody>
                  <a:tcPr/>
                </a:tc>
                <a:tc gridSpan="3">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Igrač </a:t>
                      </a:r>
                      <a:r>
                        <a:rPr kumimoji="0" lang="sr-Latn-BA" sz="3600" b="0" i="0" u="none" strike="noStrike" cap="none" normalizeH="0" baseline="0">
                          <a:ln>
                            <a:noFill/>
                          </a:ln>
                          <a:solidFill>
                            <a:schemeClr val="tx1"/>
                          </a:solidFill>
                          <a:effectLst/>
                          <a:latin typeface="Arial" charset="0"/>
                          <a:cs typeface="Arial" charset="0"/>
                        </a:rPr>
                        <a:t>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1961947">
                <a:tc gridSpan="2" vMerge="1">
                  <a:txBody>
                    <a:bodyPr/>
                    <a:lstStyle/>
                    <a:p>
                      <a:endParaRPr lang="en-GB"/>
                    </a:p>
                  </a:txBody>
                  <a:tcPr/>
                </a:tc>
                <a:tc hMerge="1" vMerge="1">
                  <a:txBody>
                    <a:bodyPr/>
                    <a:lstStyle/>
                    <a:p>
                      <a:endParaRPr lang="en-GB"/>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(2)</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(3)</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80173">
                <a:tc rowSpan="3">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Igrač </a:t>
                      </a:r>
                      <a:r>
                        <a:rPr kumimoji="0" lang="sr-Latn-BA" sz="3600" b="0" i="0" u="none" strike="noStrike" cap="none" normalizeH="0" baseline="0">
                          <a:ln>
                            <a:noFill/>
                          </a:ln>
                          <a:solidFill>
                            <a:schemeClr val="tx1"/>
                          </a:solidFill>
                          <a:effectLst/>
                          <a:latin typeface="Arial" charset="0"/>
                          <a:cs typeface="Arial" charset="0"/>
                        </a:rPr>
                        <a:t>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Latn-BA" sz="3600" b="0" i="0" u="none" strike="noStrike" cap="none" normalizeH="0" baseline="0">
                          <a:ln>
                            <a:noFill/>
                          </a:ln>
                          <a:solidFill>
                            <a:schemeClr val="tx1"/>
                          </a:solidFill>
                          <a:effectLst/>
                          <a:latin typeface="Arial" charset="0"/>
                          <a:cs typeface="Arial" charset="0"/>
                        </a:rPr>
                        <a:t>(</a:t>
                      </a:r>
                      <a:r>
                        <a:rPr kumimoji="0" lang="en-GB" sz="3600" b="0" i="0" u="none" strike="noStrike" cap="none" normalizeH="0" baseline="0">
                          <a:ln>
                            <a:noFill/>
                          </a:ln>
                          <a:solidFill>
                            <a:schemeClr val="tx1"/>
                          </a:solidFill>
                          <a:effectLst/>
                          <a:latin typeface="Arial" charset="0"/>
                          <a:cs typeface="Arial" charset="0"/>
                        </a:rPr>
                        <a:t>1</a:t>
                      </a:r>
                      <a:r>
                        <a:rPr kumimoji="0" lang="sr-Latn-BA" sz="3600" b="0" i="0" u="none" strike="noStrike" cap="none" normalizeH="0" baseline="0">
                          <a:ln>
                            <a:noFill/>
                          </a:ln>
                          <a:solidFill>
                            <a:schemeClr val="tx1"/>
                          </a:solidFill>
                          <a:effectLst/>
                          <a:latin typeface="Arial" charset="0"/>
                          <a:cs typeface="Arial" charset="0"/>
                        </a:rPr>
                        <a:t>)</a:t>
                      </a:r>
                    </a:p>
                    <a:p>
                      <a:pPr marL="0" marR="0" lvl="0" indent="0" algn="l" defTabSz="914400" rtl="0" eaLnBrk="1" fontAlgn="base" latinLnBrk="0" hangingPunct="1">
                        <a:lnSpc>
                          <a:spcPct val="115000"/>
                        </a:lnSpc>
                        <a:spcBef>
                          <a:spcPct val="0"/>
                        </a:spcBef>
                        <a:spcAft>
                          <a:spcPct val="0"/>
                        </a:spcAft>
                        <a:buClrTx/>
                        <a:buSzTx/>
                        <a:buFontTx/>
                        <a:buNone/>
                        <a:tabLst/>
                      </a:pPr>
                      <a:endParaRPr kumimoji="0" lang="sr-Latn-BA"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sr-Latn-BA" sz="3600" b="0" i="0" u="none" strike="noStrike" cap="none" normalizeH="0" baseline="0">
                          <a:ln>
                            <a:noFill/>
                          </a:ln>
                          <a:solidFill>
                            <a:schemeClr val="tx1"/>
                          </a:solidFill>
                          <a:effectLst/>
                          <a:latin typeface="Arial" charset="0"/>
                          <a:cs typeface="Arial" charset="0"/>
                        </a:rPr>
                        <a:t>(</a:t>
                      </a:r>
                      <a:r>
                        <a:rPr kumimoji="0" lang="en-GB" sz="3600" b="0" i="0" u="none" strike="noStrike" cap="none" normalizeH="0" baseline="0">
                          <a:ln>
                            <a:noFill/>
                          </a:ln>
                          <a:solidFill>
                            <a:schemeClr val="tx1"/>
                          </a:solidFill>
                          <a:effectLst/>
                          <a:latin typeface="Arial" charset="0"/>
                          <a:cs typeface="Arial" charset="0"/>
                        </a:rPr>
                        <a:t>2</a:t>
                      </a:r>
                      <a:r>
                        <a:rPr kumimoji="0" lang="sr-Latn-BA" sz="3600" b="0" i="0" u="none" strike="noStrike" cap="none" normalizeH="0" baseline="0">
                          <a:ln>
                            <a:noFill/>
                          </a:ln>
                          <a:solidFill>
                            <a:schemeClr val="tx1"/>
                          </a:solidFill>
                          <a:effectLst/>
                          <a:latin typeface="Arial" charset="0"/>
                          <a:cs typeface="Arial" charset="0"/>
                        </a:rPr>
                        <a:t>)</a:t>
                      </a:r>
                    </a:p>
                    <a:p>
                      <a:pPr marL="0" marR="0" lvl="0" indent="0" algn="l" defTabSz="914400" rtl="0" eaLnBrk="1" fontAlgn="base" latinLnBrk="0" hangingPunct="1">
                        <a:lnSpc>
                          <a:spcPct val="115000"/>
                        </a:lnSpc>
                        <a:spcBef>
                          <a:spcPct val="0"/>
                        </a:spcBef>
                        <a:spcAft>
                          <a:spcPct val="0"/>
                        </a:spcAft>
                        <a:buClrTx/>
                        <a:buSzTx/>
                        <a:buFontTx/>
                        <a:buNone/>
                        <a:tabLst/>
                      </a:pPr>
                      <a:endParaRPr kumimoji="0" lang="sr-Latn-BA"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sr-Latn-BA" sz="3600" b="0" i="0" u="none" strike="noStrike" cap="none" normalizeH="0" baseline="0">
                          <a:ln>
                            <a:noFill/>
                          </a:ln>
                          <a:solidFill>
                            <a:schemeClr val="tx1"/>
                          </a:solidFill>
                          <a:effectLst/>
                          <a:latin typeface="Arial" charset="0"/>
                          <a:cs typeface="Arial" charset="0"/>
                        </a:rPr>
                        <a:t>(</a:t>
                      </a:r>
                      <a:r>
                        <a:rPr kumimoji="0" lang="en-GB" sz="3600" b="0" i="0" u="none" strike="noStrike" cap="none" normalizeH="0" baseline="0">
                          <a:ln>
                            <a:noFill/>
                          </a:ln>
                          <a:solidFill>
                            <a:schemeClr val="tx1"/>
                          </a:solidFill>
                          <a:effectLst/>
                          <a:latin typeface="Arial" charset="0"/>
                          <a:cs typeface="Arial" charset="0"/>
                        </a:rPr>
                        <a:t>3</a:t>
                      </a:r>
                      <a:r>
                        <a:rPr kumimoji="0" lang="sr-Latn-BA" sz="3600" b="0" i="0" u="none" strike="noStrike" cap="none" normalizeH="0" baseline="0">
                          <a:ln>
                            <a:noFill/>
                          </a:ln>
                          <a:solidFill>
                            <a:schemeClr val="tx1"/>
                          </a:solidFill>
                          <a:effectLst/>
                          <a:latin typeface="Arial" charset="0"/>
                          <a:cs typeface="Arial"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2</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4</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80173">
                <a:tc vMerge="1">
                  <a:txBody>
                    <a:bodyPr/>
                    <a:lstStyle/>
                    <a:p>
                      <a:endParaRPr lang="en-GB"/>
                    </a:p>
                  </a:txBody>
                  <a:tcPr/>
                </a:tc>
                <a:tc vMerge="1">
                  <a:txBody>
                    <a:bodyPr/>
                    <a:lstStyle/>
                    <a:p>
                      <a:endParaRPr lang="en-GB"/>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0</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5</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68135">
                <a:tc vMerge="1">
                  <a:txBody>
                    <a:bodyPr/>
                    <a:lstStyle/>
                    <a:p>
                      <a:endParaRPr lang="en-GB"/>
                    </a:p>
                  </a:txBody>
                  <a:tcPr/>
                </a:tc>
                <a:tc vMerge="1">
                  <a:txBody>
                    <a:bodyPr/>
                    <a:lstStyle/>
                    <a:p>
                      <a:endParaRPr lang="en-GB"/>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0</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2">
            <a:extLst>
              <a:ext uri="{FF2B5EF4-FFF2-40B4-BE49-F238E27FC236}">
                <a16:creationId xmlns:a16="http://schemas.microsoft.com/office/drawing/2014/main" id="{B7D739EE-3FB4-A84A-8266-1B6333B4C2CA}"/>
              </a:ext>
            </a:extLst>
          </p:cNvPr>
          <p:cNvSpPr>
            <a:spLocks noGrp="1"/>
          </p:cNvSpPr>
          <p:nvPr>
            <p:ph idx="1"/>
          </p:nvPr>
        </p:nvSpPr>
        <p:spPr>
          <a:xfrm>
            <a:off x="468313" y="-458788"/>
            <a:ext cx="8229600" cy="7316788"/>
          </a:xfrm>
        </p:spPr>
        <p:txBody>
          <a:bodyPr/>
          <a:lstStyle/>
          <a:p>
            <a:endParaRPr lang="en-GB" altLang="en-US"/>
          </a:p>
          <a:p>
            <a:r>
              <a:rPr lang="en-GB" altLang="en-US">
                <a:latin typeface="Arial" panose="020B0604020202020204" pitchFamily="34" charset="0"/>
                <a:cs typeface="Arial" panose="020B0604020202020204" pitchFamily="34" charset="0"/>
              </a:rPr>
              <a:t>Prije početka igre, svaki igrač zna strategije onog drugog igrača i tab</a:t>
            </a:r>
            <a:r>
              <a:rPr lang="sr-Latn-BA" altLang="en-US">
                <a:latin typeface="Arial" panose="020B0604020202020204" pitchFamily="34" charset="0"/>
                <a:cs typeface="Arial" panose="020B0604020202020204" pitchFamily="34" charset="0"/>
              </a:rPr>
              <a:t>elu </a:t>
            </a:r>
            <a:r>
              <a:rPr lang="en-GB" altLang="en-US">
                <a:latin typeface="Arial" panose="020B0604020202020204" pitchFamily="34" charset="0"/>
                <a:cs typeface="Arial" panose="020B0604020202020204" pitchFamily="34" charset="0"/>
              </a:rPr>
              <a:t> isplata. </a:t>
            </a:r>
          </a:p>
          <a:p>
            <a:r>
              <a:rPr lang="sr-Latn-BA" altLang="en-US">
                <a:latin typeface="Arial" panose="020B0604020202020204" pitchFamily="34" charset="0"/>
                <a:cs typeface="Arial" panose="020B0604020202020204" pitchFamily="34" charset="0"/>
              </a:rPr>
              <a:t>i</a:t>
            </a:r>
            <a:r>
              <a:rPr lang="en-GB" altLang="en-US">
                <a:latin typeface="Arial" panose="020B0604020202020204" pitchFamily="34" charset="0"/>
                <a:cs typeface="Arial" panose="020B0604020202020204" pitchFamily="34" charset="0"/>
              </a:rPr>
              <a:t>gra se sastoji u tome da oba igrača, bez poznavanja izbora onog drugog igrača, istovremeno izaberu i odigraju jednu od strategija. </a:t>
            </a:r>
          </a:p>
          <a:p>
            <a:r>
              <a:rPr lang="en-GB" altLang="en-US">
                <a:latin typeface="Arial" panose="020B0604020202020204" pitchFamily="34" charset="0"/>
                <a:cs typeface="Arial" panose="020B0604020202020204" pitchFamily="34" charset="0"/>
              </a:rPr>
              <a:t>Tab</a:t>
            </a:r>
            <a:r>
              <a:rPr lang="sr-Latn-BA" altLang="en-US">
                <a:latin typeface="Arial" panose="020B0604020202020204" pitchFamily="34" charset="0"/>
                <a:cs typeface="Arial" panose="020B0604020202020204" pitchFamily="34" charset="0"/>
              </a:rPr>
              <a:t>ela </a:t>
            </a:r>
            <a:r>
              <a:rPr lang="en-GB" altLang="en-US">
                <a:latin typeface="Arial" panose="020B0604020202020204" pitchFamily="34" charset="0"/>
                <a:cs typeface="Arial" panose="020B0604020202020204" pitchFamily="34" charset="0"/>
              </a:rPr>
              <a:t>isplata sadrži dobitak sa stajališta igrača 1. Tab</a:t>
            </a:r>
            <a:r>
              <a:rPr lang="sr-Latn-BA" altLang="en-US">
                <a:latin typeface="Arial" panose="020B0604020202020204" pitchFamily="34" charset="0"/>
                <a:cs typeface="Arial" panose="020B0604020202020204" pitchFamily="34" charset="0"/>
              </a:rPr>
              <a:t>ela </a:t>
            </a:r>
            <a:r>
              <a:rPr lang="en-GB" altLang="en-US">
                <a:latin typeface="Arial" panose="020B0604020202020204" pitchFamily="34" charset="0"/>
                <a:cs typeface="Arial" panose="020B0604020202020204" pitchFamily="34" charset="0"/>
              </a:rPr>
              <a:t>isplata sa stajališta igrača 2 može se dobiti ako se elementi u zada</a:t>
            </a:r>
            <a:r>
              <a:rPr lang="sr-Latn-BA" altLang="en-US">
                <a:latin typeface="Arial" panose="020B0604020202020204" pitchFamily="34" charset="0"/>
                <a:cs typeface="Arial" panose="020B0604020202020204" pitchFamily="34" charset="0"/>
              </a:rPr>
              <a:t>toj </a:t>
            </a:r>
            <a:r>
              <a:rPr lang="en-GB" altLang="en-US">
                <a:latin typeface="Arial" panose="020B0604020202020204" pitchFamily="34" charset="0"/>
                <a:cs typeface="Arial" panose="020B0604020202020204" pitchFamily="34" charset="0"/>
              </a:rPr>
              <a:t>tab</a:t>
            </a:r>
            <a:r>
              <a:rPr lang="sr-Latn-BA" altLang="en-US">
                <a:latin typeface="Arial" panose="020B0604020202020204" pitchFamily="34" charset="0"/>
                <a:cs typeface="Arial" panose="020B0604020202020204" pitchFamily="34" charset="0"/>
              </a:rPr>
              <a:t>eli </a:t>
            </a:r>
            <a:r>
              <a:rPr lang="en-GB" altLang="en-US">
                <a:latin typeface="Arial" panose="020B0604020202020204" pitchFamily="34" charset="0"/>
                <a:cs typeface="Arial" panose="020B0604020202020204" pitchFamily="34" charset="0"/>
              </a:rPr>
              <a:t>pomnoži s (-1). </a:t>
            </a:r>
          </a:p>
          <a:p>
            <a:r>
              <a:rPr lang="en-GB" altLang="en-US">
                <a:latin typeface="Arial" panose="020B0604020202020204" pitchFamily="34" charset="0"/>
                <a:cs typeface="Arial" panose="020B0604020202020204" pitchFamily="34" charset="0"/>
              </a:rPr>
              <a:t>Prema tome, tablica isplata sa stajališta političara 1 je sljedeća: </a:t>
            </a:r>
          </a:p>
          <a:p>
            <a:endParaRPr lang="en-GB" altLang="en-US"/>
          </a:p>
        </p:txBody>
      </p:sp>
      <p:sp>
        <p:nvSpPr>
          <p:cNvPr id="5" name="Slide Number Placeholder 4">
            <a:extLst>
              <a:ext uri="{FF2B5EF4-FFF2-40B4-BE49-F238E27FC236}">
                <a16:creationId xmlns:a16="http://schemas.microsoft.com/office/drawing/2014/main" id="{56C4B45E-9F16-DD40-B3A6-93BD6A534D58}"/>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E205FE3-B2E8-354B-8FD7-0088C2647898}" type="slidenum">
              <a:rPr lang="en-GB" altLang="en-US">
                <a:solidFill>
                  <a:srgbClr val="898989"/>
                </a:solidFill>
                <a:latin typeface="Calibri" panose="020F0502020204030204" pitchFamily="34" charset="0"/>
              </a:rPr>
              <a:pPr eaLnBrk="1" hangingPunct="1"/>
              <a:t>38</a:t>
            </a:fld>
            <a:endParaRPr lang="en-GB" altLang="en-US">
              <a:solidFill>
                <a:srgbClr val="898989"/>
              </a:solidFill>
              <a:latin typeface="Calibri" panose="020F050202020403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B8ED17C-DED1-7444-8AC6-D99528EE438E}"/>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93C49A61-3119-1B4B-B868-BE69EA27E28A}"/>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6CDCDA7-EC23-2A43-BEC4-478E6625406B}" type="slidenum">
              <a:rPr lang="en-GB" altLang="en-US">
                <a:solidFill>
                  <a:srgbClr val="898989"/>
                </a:solidFill>
                <a:latin typeface="Calibri" panose="020F0502020204030204" pitchFamily="34" charset="0"/>
              </a:rPr>
              <a:pPr eaLnBrk="1" hangingPunct="1"/>
              <a:t>39</a:t>
            </a:fld>
            <a:endParaRPr lang="en-GB" altLang="en-US">
              <a:solidFill>
                <a:srgbClr val="898989"/>
              </a:solidFill>
              <a:latin typeface="Calibri" panose="020F0502020204030204" pitchFamily="34" charset="0"/>
            </a:endParaRPr>
          </a:p>
        </p:txBody>
      </p:sp>
      <p:graphicFrame>
        <p:nvGraphicFramePr>
          <p:cNvPr id="7" name="Table 6">
            <a:extLst>
              <a:ext uri="{FF2B5EF4-FFF2-40B4-BE49-F238E27FC236}">
                <a16:creationId xmlns:a16="http://schemas.microsoft.com/office/drawing/2014/main" id="{AFB83979-FA24-C14A-A872-4AC6F34342B7}"/>
              </a:ext>
            </a:extLst>
          </p:cNvPr>
          <p:cNvGraphicFramePr>
            <a:graphicFrameLocks noGrp="1"/>
          </p:cNvGraphicFramePr>
          <p:nvPr/>
        </p:nvGraphicFramePr>
        <p:xfrm>
          <a:off x="827088" y="476250"/>
          <a:ext cx="7777162" cy="5830888"/>
        </p:xfrm>
        <a:graphic>
          <a:graphicData uri="http://schemas.openxmlformats.org/drawingml/2006/table">
            <a:tbl>
              <a:tblPr/>
              <a:tblGrid>
                <a:gridCol w="1965325">
                  <a:extLst>
                    <a:ext uri="{9D8B030D-6E8A-4147-A177-3AD203B41FA5}">
                      <a16:colId xmlns:a16="http://schemas.microsoft.com/office/drawing/2014/main" val="20000"/>
                    </a:ext>
                  </a:extLst>
                </a:gridCol>
                <a:gridCol w="1149350">
                  <a:extLst>
                    <a:ext uri="{9D8B030D-6E8A-4147-A177-3AD203B41FA5}">
                      <a16:colId xmlns:a16="http://schemas.microsoft.com/office/drawing/2014/main" val="20001"/>
                    </a:ext>
                  </a:extLst>
                </a:gridCol>
                <a:gridCol w="1633537">
                  <a:extLst>
                    <a:ext uri="{9D8B030D-6E8A-4147-A177-3AD203B41FA5}">
                      <a16:colId xmlns:a16="http://schemas.microsoft.com/office/drawing/2014/main" val="20002"/>
                    </a:ext>
                  </a:extLst>
                </a:gridCol>
                <a:gridCol w="1631950">
                  <a:extLst>
                    <a:ext uri="{9D8B030D-6E8A-4147-A177-3AD203B41FA5}">
                      <a16:colId xmlns:a16="http://schemas.microsoft.com/office/drawing/2014/main" val="20003"/>
                    </a:ext>
                  </a:extLst>
                </a:gridCol>
                <a:gridCol w="1397000">
                  <a:extLst>
                    <a:ext uri="{9D8B030D-6E8A-4147-A177-3AD203B41FA5}">
                      <a16:colId xmlns:a16="http://schemas.microsoft.com/office/drawing/2014/main" val="20004"/>
                    </a:ext>
                  </a:extLst>
                </a:gridCol>
              </a:tblGrid>
              <a:tr h="971550">
                <a:tc rowSpan="2" gridSpan="2">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sz="11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ea typeface="Calibri" pitchFamily="34" charset="0"/>
                          <a:cs typeface="Times New Roman" pitchFamily="18" charset="0"/>
                        </a:rPr>
                        <a:t>STRATEGIJA </a:t>
                      </a:r>
                      <a:endParaRPr kumimoji="0" lang="sr-Latn-BA" sz="3600" b="0" i="0" u="none" strike="noStrike" cap="none" normalizeH="0" baseline="0">
                        <a:ln>
                          <a:noFill/>
                        </a:ln>
                        <a:solidFill>
                          <a:schemeClr val="tx1"/>
                        </a:solidFill>
                        <a:effectLst/>
                        <a:latin typeface="Arial"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Calibri" pitchFamily="34" charset="0"/>
                          <a:ea typeface="Calibri" pitchFamily="34" charset="0"/>
                          <a:cs typeface="Times New Roman" pitchFamily="18" charset="0"/>
                        </a:rPr>
                        <a:t> </a:t>
                      </a:r>
                      <a:endParaRPr kumimoji="0" lang="sr-Latn-BA" sz="11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en-GB"/>
                    </a:p>
                  </a:txBody>
                  <a:tcPr/>
                </a:tc>
                <a:tc gridSpan="3">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Igrač </a:t>
                      </a:r>
                      <a:r>
                        <a:rPr kumimoji="0" lang="sr-Latn-BA" sz="3600" b="0" i="0" u="none" strike="noStrike" cap="none" normalizeH="0" baseline="0">
                          <a:ln>
                            <a:noFill/>
                          </a:ln>
                          <a:solidFill>
                            <a:schemeClr val="tx1"/>
                          </a:solidFill>
                          <a:effectLst/>
                          <a:latin typeface="Arial" charset="0"/>
                          <a:cs typeface="Arial" charset="0"/>
                        </a:rPr>
                        <a:t>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1944688">
                <a:tc gridSpan="2" vMerge="1">
                  <a:txBody>
                    <a:bodyPr/>
                    <a:lstStyle/>
                    <a:p>
                      <a:endParaRPr lang="en-GB"/>
                    </a:p>
                  </a:txBody>
                  <a:tcPr/>
                </a:tc>
                <a:tc hMerge="1" vMerge="1">
                  <a:txBody>
                    <a:bodyPr/>
                    <a:lstStyle/>
                    <a:p>
                      <a:endParaRPr lang="en-GB"/>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(2)</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(3)</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71550">
                <a:tc rowSpan="3">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Igrač </a:t>
                      </a:r>
                      <a:r>
                        <a:rPr kumimoji="0" lang="sr-Latn-BA" sz="3600" b="0" i="0" u="none" strike="noStrike" cap="none" normalizeH="0" baseline="0">
                          <a:ln>
                            <a:noFill/>
                          </a:ln>
                          <a:solidFill>
                            <a:schemeClr val="tx1"/>
                          </a:solidFill>
                          <a:effectLst/>
                          <a:latin typeface="Arial" charset="0"/>
                          <a:cs typeface="Arial" charset="0"/>
                        </a:rPr>
                        <a:t>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sr-Latn-BA"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2</a:t>
                      </a:r>
                      <a:endParaRPr kumimoji="0" lang="sr-Latn-BA"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3</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2</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4</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71550">
                <a:tc vMerge="1">
                  <a:txBody>
                    <a:bodyPr/>
                    <a:lstStyle/>
                    <a:p>
                      <a:endParaRPr lang="en-GB"/>
                    </a:p>
                  </a:txBody>
                  <a:tcPr/>
                </a:tc>
                <a:tc vMerge="1">
                  <a:txBody>
                    <a:bodyPr/>
                    <a:lstStyle/>
                    <a:p>
                      <a:endParaRPr lang="en-GB"/>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0</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5</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71550">
                <a:tc vMerge="1">
                  <a:txBody>
                    <a:bodyPr/>
                    <a:lstStyle/>
                    <a:p>
                      <a:endParaRPr lang="en-GB"/>
                    </a:p>
                  </a:txBody>
                  <a:tcPr/>
                </a:tc>
                <a:tc vMerge="1">
                  <a:txBody>
                    <a:bodyPr/>
                    <a:lstStyle/>
                    <a:p>
                      <a:endParaRPr lang="en-GB"/>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0</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09407F0-8935-E546-9049-2B242CC480C4}"/>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23" name="Rectangle 3">
            <a:extLst>
              <a:ext uri="{FF2B5EF4-FFF2-40B4-BE49-F238E27FC236}">
                <a16:creationId xmlns:a16="http://schemas.microsoft.com/office/drawing/2014/main" id="{EF3517A9-ECF8-2647-84EE-7DE73738961B}"/>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24" name="Rectangle 4">
            <a:extLst>
              <a:ext uri="{FF2B5EF4-FFF2-40B4-BE49-F238E27FC236}">
                <a16:creationId xmlns:a16="http://schemas.microsoft.com/office/drawing/2014/main" id="{8849B9EF-9FC1-2948-B6A2-51E26CEF55C7}"/>
              </a:ext>
            </a:extLst>
          </p:cNvPr>
          <p:cNvSpPr>
            <a:spLocks noChangeArrowheads="1"/>
          </p:cNvSpPr>
          <p:nvPr/>
        </p:nvSpPr>
        <p:spPr bwMode="auto">
          <a:xfrm>
            <a:off x="768350" y="234950"/>
            <a:ext cx="76073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endParaRPr lang="sr-Latn-CS" altLang="en-US" sz="2400">
              <a:latin typeface="Calibri" panose="020F0502020204030204" pitchFamily="34" charset="0"/>
            </a:endParaRPr>
          </a:p>
        </p:txBody>
      </p:sp>
      <p:sp>
        <p:nvSpPr>
          <p:cNvPr id="5125" name="Rectangle 5">
            <a:extLst>
              <a:ext uri="{FF2B5EF4-FFF2-40B4-BE49-F238E27FC236}">
                <a16:creationId xmlns:a16="http://schemas.microsoft.com/office/drawing/2014/main" id="{606748F7-C7D1-0748-A6FD-27BAB480D35C}"/>
              </a:ext>
            </a:extLst>
          </p:cNvPr>
          <p:cNvSpPr>
            <a:spLocks noChangeArrowheads="1"/>
          </p:cNvSpPr>
          <p:nvPr/>
        </p:nvSpPr>
        <p:spPr bwMode="auto">
          <a:xfrm>
            <a:off x="685800" y="0"/>
            <a:ext cx="77057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cs typeface="Arial" panose="020B0604020202020204" pitchFamily="34" charset="0"/>
              </a:defRPr>
            </a:lvl1pPr>
            <a:lvl2pPr marL="742950" indent="-285750" defTabSz="762000" eaLnBrk="0" hangingPunct="0">
              <a:defRPr>
                <a:solidFill>
                  <a:schemeClr val="tx1"/>
                </a:solidFill>
                <a:latin typeface="Arial" panose="020B0604020202020204" pitchFamily="34" charset="0"/>
                <a:cs typeface="Arial" panose="020B0604020202020204" pitchFamily="34" charset="0"/>
              </a:defRPr>
            </a:lvl2pPr>
            <a:lvl3pPr marL="1143000" indent="-228600" defTabSz="762000" eaLnBrk="0" hangingPunct="0">
              <a:defRPr>
                <a:solidFill>
                  <a:schemeClr val="tx1"/>
                </a:solidFill>
                <a:latin typeface="Arial" panose="020B0604020202020204" pitchFamily="34" charset="0"/>
                <a:cs typeface="Arial" panose="020B0604020202020204" pitchFamily="34" charset="0"/>
              </a:defRPr>
            </a:lvl3pPr>
            <a:lvl4pPr marL="1600200" indent="-228600" defTabSz="762000" eaLnBrk="0" hangingPunct="0">
              <a:defRPr>
                <a:solidFill>
                  <a:schemeClr val="tx1"/>
                </a:solidFill>
                <a:latin typeface="Arial" panose="020B0604020202020204" pitchFamily="34" charset="0"/>
                <a:cs typeface="Arial" panose="020B0604020202020204" pitchFamily="34" charset="0"/>
              </a:defRPr>
            </a:lvl4pPr>
            <a:lvl5pPr marL="2057400" indent="-228600" defTabSz="762000" eaLnBrk="0" hangingPunct="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bs-Latn-BA" altLang="en-US" sz="3600">
                <a:latin typeface="Calibri" panose="020F0502020204030204" pitchFamily="34" charset="0"/>
              </a:rPr>
              <a:t>Razlika između </a:t>
            </a:r>
            <a:r>
              <a:rPr lang="en-US" altLang="en-US" sz="3600">
                <a:latin typeface="Calibri" panose="020F0502020204030204" pitchFamily="34" charset="0"/>
              </a:rPr>
              <a:t> k</a:t>
            </a:r>
            <a:r>
              <a:rPr lang="bs-Latn-BA" altLang="en-US" sz="3600">
                <a:latin typeface="Calibri" panose="020F0502020204030204" pitchFamily="34" charset="0"/>
              </a:rPr>
              <a:t>o</a:t>
            </a:r>
            <a:r>
              <a:rPr lang="en-US" altLang="en-US" sz="3600">
                <a:latin typeface="Calibri" panose="020F0502020204030204" pitchFamily="34" charset="0"/>
              </a:rPr>
              <a:t>r</a:t>
            </a:r>
            <a:r>
              <a:rPr lang="bs-Latn-BA" altLang="en-US" sz="3600">
                <a:latin typeface="Calibri" panose="020F0502020204030204" pitchFamily="34" charset="0"/>
              </a:rPr>
              <a:t>porativne i biznis</a:t>
            </a:r>
            <a:r>
              <a:rPr lang="en-GB" altLang="en-US" sz="3600">
                <a:latin typeface="Calibri" panose="020F0502020204030204" pitchFamily="34" charset="0"/>
              </a:rPr>
              <a:t>-nivoa </a:t>
            </a:r>
            <a:r>
              <a:rPr lang="bs-Latn-BA" altLang="en-US" sz="3600">
                <a:latin typeface="Calibri" panose="020F0502020204030204" pitchFamily="34" charset="0"/>
              </a:rPr>
              <a:t>stratgeije  </a:t>
            </a:r>
            <a:endParaRPr lang="en-US" altLang="en-US" sz="3600">
              <a:latin typeface="Calibri" panose="020F0502020204030204" pitchFamily="34" charset="0"/>
            </a:endParaRPr>
          </a:p>
        </p:txBody>
      </p:sp>
      <p:sp>
        <p:nvSpPr>
          <p:cNvPr id="5126" name="Rectangle 6">
            <a:extLst>
              <a:ext uri="{FF2B5EF4-FFF2-40B4-BE49-F238E27FC236}">
                <a16:creationId xmlns:a16="http://schemas.microsoft.com/office/drawing/2014/main" id="{7FD71E03-3BFA-7146-A486-D88DCE0AE0AE}"/>
              </a:ext>
            </a:extLst>
          </p:cNvPr>
          <p:cNvSpPr>
            <a:spLocks noChangeArrowheads="1"/>
          </p:cNvSpPr>
          <p:nvPr/>
        </p:nvSpPr>
        <p:spPr bwMode="auto">
          <a:xfrm>
            <a:off x="615950" y="2825750"/>
            <a:ext cx="1898650" cy="11303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27" name="Rectangle 7">
            <a:extLst>
              <a:ext uri="{FF2B5EF4-FFF2-40B4-BE49-F238E27FC236}">
                <a16:creationId xmlns:a16="http://schemas.microsoft.com/office/drawing/2014/main" id="{C550B066-6C80-F24E-A4F5-9282978BBEE3}"/>
              </a:ext>
            </a:extLst>
          </p:cNvPr>
          <p:cNvSpPr>
            <a:spLocks noChangeArrowheads="1"/>
          </p:cNvSpPr>
          <p:nvPr/>
        </p:nvSpPr>
        <p:spPr bwMode="auto">
          <a:xfrm>
            <a:off x="609600" y="3886200"/>
            <a:ext cx="1905000" cy="11303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28" name="Rectangle 8">
            <a:extLst>
              <a:ext uri="{FF2B5EF4-FFF2-40B4-BE49-F238E27FC236}">
                <a16:creationId xmlns:a16="http://schemas.microsoft.com/office/drawing/2014/main" id="{FC8466B8-B680-934F-A724-137291633910}"/>
              </a:ext>
            </a:extLst>
          </p:cNvPr>
          <p:cNvSpPr>
            <a:spLocks noChangeArrowheads="1"/>
          </p:cNvSpPr>
          <p:nvPr/>
        </p:nvSpPr>
        <p:spPr bwMode="auto">
          <a:xfrm>
            <a:off x="3587750" y="1530350"/>
            <a:ext cx="1892300" cy="9779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29" name="Rectangle 9">
            <a:extLst>
              <a:ext uri="{FF2B5EF4-FFF2-40B4-BE49-F238E27FC236}">
                <a16:creationId xmlns:a16="http://schemas.microsoft.com/office/drawing/2014/main" id="{51868CE8-AD13-FB48-A967-15A4AA1F97E8}"/>
              </a:ext>
            </a:extLst>
          </p:cNvPr>
          <p:cNvSpPr>
            <a:spLocks noChangeArrowheads="1"/>
          </p:cNvSpPr>
          <p:nvPr/>
        </p:nvSpPr>
        <p:spPr bwMode="auto">
          <a:xfrm>
            <a:off x="3587750" y="2520950"/>
            <a:ext cx="1892300" cy="11366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30" name="Rectangle 10">
            <a:extLst>
              <a:ext uri="{FF2B5EF4-FFF2-40B4-BE49-F238E27FC236}">
                <a16:creationId xmlns:a16="http://schemas.microsoft.com/office/drawing/2014/main" id="{B9C1C090-0544-E24F-BEBD-7D263A30C881}"/>
              </a:ext>
            </a:extLst>
          </p:cNvPr>
          <p:cNvSpPr>
            <a:spLocks noChangeArrowheads="1"/>
          </p:cNvSpPr>
          <p:nvPr/>
        </p:nvSpPr>
        <p:spPr bwMode="auto">
          <a:xfrm>
            <a:off x="3663950" y="4349750"/>
            <a:ext cx="1816100" cy="1054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31" name="Rectangle 11">
            <a:extLst>
              <a:ext uri="{FF2B5EF4-FFF2-40B4-BE49-F238E27FC236}">
                <a16:creationId xmlns:a16="http://schemas.microsoft.com/office/drawing/2014/main" id="{BBB992E5-3734-DD4F-91EC-8236DDBB5699}"/>
              </a:ext>
            </a:extLst>
          </p:cNvPr>
          <p:cNvSpPr>
            <a:spLocks noChangeArrowheads="1"/>
          </p:cNvSpPr>
          <p:nvPr/>
        </p:nvSpPr>
        <p:spPr bwMode="auto">
          <a:xfrm>
            <a:off x="3657600" y="5410200"/>
            <a:ext cx="1816100" cy="1054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32" name="AutoShape 12">
            <a:extLst>
              <a:ext uri="{FF2B5EF4-FFF2-40B4-BE49-F238E27FC236}">
                <a16:creationId xmlns:a16="http://schemas.microsoft.com/office/drawing/2014/main" id="{76C22BA6-8721-BC4C-AC5C-5D551C008136}"/>
              </a:ext>
            </a:extLst>
          </p:cNvPr>
          <p:cNvSpPr>
            <a:spLocks noChangeArrowheads="1"/>
          </p:cNvSpPr>
          <p:nvPr/>
        </p:nvSpPr>
        <p:spPr bwMode="auto">
          <a:xfrm>
            <a:off x="6400800" y="2438400"/>
            <a:ext cx="2197100" cy="901700"/>
          </a:xfrm>
          <a:prstGeom prst="parallelogram">
            <a:avLst>
              <a:gd name="adj" fmla="val 60814"/>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33" name="AutoShape 13">
            <a:extLst>
              <a:ext uri="{FF2B5EF4-FFF2-40B4-BE49-F238E27FC236}">
                <a16:creationId xmlns:a16="http://schemas.microsoft.com/office/drawing/2014/main" id="{9A1BF582-40F3-1F4C-9562-790819F9F7C4}"/>
              </a:ext>
            </a:extLst>
          </p:cNvPr>
          <p:cNvSpPr>
            <a:spLocks noChangeArrowheads="1"/>
          </p:cNvSpPr>
          <p:nvPr/>
        </p:nvSpPr>
        <p:spPr bwMode="auto">
          <a:xfrm>
            <a:off x="6330950" y="5568950"/>
            <a:ext cx="2197100" cy="825500"/>
          </a:xfrm>
          <a:prstGeom prst="parallelogram">
            <a:avLst>
              <a:gd name="adj" fmla="val 66428"/>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34" name="Rectangle 14">
            <a:extLst>
              <a:ext uri="{FF2B5EF4-FFF2-40B4-BE49-F238E27FC236}">
                <a16:creationId xmlns:a16="http://schemas.microsoft.com/office/drawing/2014/main" id="{1202941E-43B7-8243-A585-8331B9FD54B6}"/>
              </a:ext>
            </a:extLst>
          </p:cNvPr>
          <p:cNvSpPr>
            <a:spLocks noChangeArrowheads="1"/>
          </p:cNvSpPr>
          <p:nvPr/>
        </p:nvSpPr>
        <p:spPr bwMode="auto">
          <a:xfrm>
            <a:off x="533400" y="2819400"/>
            <a:ext cx="198120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cs typeface="Arial" panose="020B0604020202020204" pitchFamily="34" charset="0"/>
              </a:defRPr>
            </a:lvl1pPr>
            <a:lvl2pPr marL="742950" indent="-285750" defTabSz="762000" eaLnBrk="0" hangingPunct="0">
              <a:defRPr>
                <a:solidFill>
                  <a:schemeClr val="tx1"/>
                </a:solidFill>
                <a:latin typeface="Arial" panose="020B0604020202020204" pitchFamily="34" charset="0"/>
                <a:cs typeface="Arial" panose="020B0604020202020204" pitchFamily="34" charset="0"/>
              </a:defRPr>
            </a:lvl2pPr>
            <a:lvl3pPr marL="1143000" indent="-228600" defTabSz="762000" eaLnBrk="0" hangingPunct="0">
              <a:defRPr>
                <a:solidFill>
                  <a:schemeClr val="tx1"/>
                </a:solidFill>
                <a:latin typeface="Arial" panose="020B0604020202020204" pitchFamily="34" charset="0"/>
                <a:cs typeface="Arial" panose="020B0604020202020204" pitchFamily="34" charset="0"/>
              </a:defRPr>
            </a:lvl3pPr>
            <a:lvl4pPr marL="1600200" indent="-228600" defTabSz="762000" eaLnBrk="0" hangingPunct="0">
              <a:defRPr>
                <a:solidFill>
                  <a:schemeClr val="tx1"/>
                </a:solidFill>
                <a:latin typeface="Arial" panose="020B0604020202020204" pitchFamily="34" charset="0"/>
                <a:cs typeface="Arial" panose="020B0604020202020204" pitchFamily="34" charset="0"/>
              </a:defRPr>
            </a:lvl4pPr>
            <a:lvl5pPr marL="2057400" indent="-228600" defTabSz="762000" eaLnBrk="0" hangingPunct="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bs-Latn-BA" altLang="en-US" sz="1600" b="1">
                <a:latin typeface="Calibri" panose="020F0502020204030204" pitchFamily="34" charset="0"/>
              </a:rPr>
              <a:t>Nivo profita iznad nivo</a:t>
            </a:r>
            <a:r>
              <a:rPr lang="en-GB" altLang="en-US" sz="1600" b="1">
                <a:latin typeface="Calibri" panose="020F0502020204030204" pitchFamily="34" charset="0"/>
              </a:rPr>
              <a:t>a</a:t>
            </a:r>
          </a:p>
          <a:p>
            <a:pPr algn="ctr">
              <a:spcBef>
                <a:spcPct val="50000"/>
              </a:spcBef>
            </a:pPr>
            <a:r>
              <a:rPr lang="en-US" altLang="en-US" sz="1600" b="1">
                <a:latin typeface="Calibri" panose="020F0502020204030204" pitchFamily="34" charset="0"/>
              </a:rPr>
              <a:t>k</a:t>
            </a:r>
            <a:r>
              <a:rPr lang="bs-Latn-BA" altLang="en-US" sz="1600" b="1">
                <a:latin typeface="Calibri" panose="020F0502020204030204" pitchFamily="34" charset="0"/>
              </a:rPr>
              <a:t>onkur</a:t>
            </a:r>
            <a:r>
              <a:rPr lang="en-US" altLang="en-US" sz="1600" b="1">
                <a:latin typeface="Calibri" panose="020F0502020204030204" pitchFamily="34" charset="0"/>
              </a:rPr>
              <a:t>e</a:t>
            </a:r>
            <a:r>
              <a:rPr lang="bs-Latn-BA" altLang="en-US" sz="1600" b="1">
                <a:latin typeface="Calibri" panose="020F0502020204030204" pitchFamily="34" charset="0"/>
              </a:rPr>
              <a:t>ntnosti </a:t>
            </a:r>
            <a:endParaRPr lang="en-US" altLang="en-US" sz="1600" b="1">
              <a:latin typeface="Calibri" panose="020F0502020204030204" pitchFamily="34" charset="0"/>
            </a:endParaRPr>
          </a:p>
        </p:txBody>
      </p:sp>
      <p:sp>
        <p:nvSpPr>
          <p:cNvPr id="5135" name="Rectangle 15">
            <a:extLst>
              <a:ext uri="{FF2B5EF4-FFF2-40B4-BE49-F238E27FC236}">
                <a16:creationId xmlns:a16="http://schemas.microsoft.com/office/drawing/2014/main" id="{0334C056-5170-724D-9565-05D3F4691ADF}"/>
              </a:ext>
            </a:extLst>
          </p:cNvPr>
          <p:cNvSpPr>
            <a:spLocks noChangeArrowheads="1"/>
          </p:cNvSpPr>
          <p:nvPr/>
        </p:nvSpPr>
        <p:spPr bwMode="auto">
          <a:xfrm>
            <a:off x="609600" y="4038600"/>
            <a:ext cx="16097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cs typeface="Arial" panose="020B0604020202020204" pitchFamily="34" charset="0"/>
              </a:defRPr>
            </a:lvl1pPr>
            <a:lvl2pPr marL="742950" indent="-285750" defTabSz="762000" eaLnBrk="0" hangingPunct="0">
              <a:defRPr>
                <a:solidFill>
                  <a:schemeClr val="tx1"/>
                </a:solidFill>
                <a:latin typeface="Arial" panose="020B0604020202020204" pitchFamily="34" charset="0"/>
                <a:cs typeface="Arial" panose="020B0604020202020204" pitchFamily="34" charset="0"/>
              </a:defRPr>
            </a:lvl2pPr>
            <a:lvl3pPr marL="1143000" indent="-228600" defTabSz="762000" eaLnBrk="0" hangingPunct="0">
              <a:defRPr>
                <a:solidFill>
                  <a:schemeClr val="tx1"/>
                </a:solidFill>
                <a:latin typeface="Arial" panose="020B0604020202020204" pitchFamily="34" charset="0"/>
                <a:cs typeface="Arial" panose="020B0604020202020204" pitchFamily="34" charset="0"/>
              </a:defRPr>
            </a:lvl3pPr>
            <a:lvl4pPr marL="1600200" indent="-228600" defTabSz="762000" eaLnBrk="0" hangingPunct="0">
              <a:defRPr>
                <a:solidFill>
                  <a:schemeClr val="tx1"/>
                </a:solidFill>
                <a:latin typeface="Arial" panose="020B0604020202020204" pitchFamily="34" charset="0"/>
                <a:cs typeface="Arial" panose="020B0604020202020204" pitchFamily="34" charset="0"/>
              </a:defRPr>
            </a:lvl4pPr>
            <a:lvl5pPr marL="2057400" indent="-228600" defTabSz="762000" eaLnBrk="0" hangingPunct="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bs-Latn-BA" altLang="en-US" b="1" dirty="0">
                <a:latin typeface="Calibri" panose="020F0502020204030204" pitchFamily="34" charset="0"/>
              </a:rPr>
              <a:t>Kako se </a:t>
            </a:r>
            <a:r>
              <a:rPr lang="en-US" altLang="en-US" b="1" dirty="0">
                <a:latin typeface="Calibri" panose="020F0502020204030204" pitchFamily="34" charset="0"/>
              </a:rPr>
              <a:t>s</a:t>
            </a:r>
            <a:r>
              <a:rPr lang="bs-Latn-BA" altLang="en-US" b="1" dirty="0" err="1">
                <a:latin typeface="Calibri" panose="020F0502020204030204" pitchFamily="34" charset="0"/>
              </a:rPr>
              <a:t>tvara</a:t>
            </a:r>
            <a:r>
              <a:rPr lang="bs-Latn-BA" altLang="en-US" b="1" dirty="0">
                <a:latin typeface="Calibri" panose="020F0502020204030204" pitchFamily="34" charset="0"/>
              </a:rPr>
              <a:t> profit </a:t>
            </a:r>
            <a:endParaRPr lang="en-US" altLang="en-US" b="1" dirty="0">
              <a:latin typeface="Calibri" panose="020F0502020204030204" pitchFamily="34" charset="0"/>
            </a:endParaRPr>
          </a:p>
        </p:txBody>
      </p:sp>
      <p:sp>
        <p:nvSpPr>
          <p:cNvPr id="5136" name="Rectangle 16">
            <a:extLst>
              <a:ext uri="{FF2B5EF4-FFF2-40B4-BE49-F238E27FC236}">
                <a16:creationId xmlns:a16="http://schemas.microsoft.com/office/drawing/2014/main" id="{C8CC0BEB-23C8-C149-ABDA-8D9A6A5073A1}"/>
              </a:ext>
            </a:extLst>
          </p:cNvPr>
          <p:cNvSpPr>
            <a:spLocks noChangeArrowheads="1"/>
          </p:cNvSpPr>
          <p:nvPr/>
        </p:nvSpPr>
        <p:spPr bwMode="auto">
          <a:xfrm>
            <a:off x="3505200" y="1752600"/>
            <a:ext cx="20574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cs typeface="Arial" panose="020B0604020202020204" pitchFamily="34" charset="0"/>
              </a:defRPr>
            </a:lvl1pPr>
            <a:lvl2pPr marL="742950" indent="-285750" defTabSz="762000" eaLnBrk="0" hangingPunct="0">
              <a:defRPr>
                <a:solidFill>
                  <a:schemeClr val="tx1"/>
                </a:solidFill>
                <a:latin typeface="Arial" panose="020B0604020202020204" pitchFamily="34" charset="0"/>
                <a:cs typeface="Arial" panose="020B0604020202020204" pitchFamily="34" charset="0"/>
              </a:defRPr>
            </a:lvl2pPr>
            <a:lvl3pPr marL="1143000" indent="-228600" defTabSz="762000" eaLnBrk="0" hangingPunct="0">
              <a:defRPr>
                <a:solidFill>
                  <a:schemeClr val="tx1"/>
                </a:solidFill>
                <a:latin typeface="Arial" panose="020B0604020202020204" pitchFamily="34" charset="0"/>
                <a:cs typeface="Arial" panose="020B0604020202020204" pitchFamily="34" charset="0"/>
              </a:defRPr>
            </a:lvl3pPr>
            <a:lvl4pPr marL="1600200" indent="-228600" defTabSz="762000" eaLnBrk="0" hangingPunct="0">
              <a:defRPr>
                <a:solidFill>
                  <a:schemeClr val="tx1"/>
                </a:solidFill>
                <a:latin typeface="Arial" panose="020B0604020202020204" pitchFamily="34" charset="0"/>
                <a:cs typeface="Arial" panose="020B0604020202020204" pitchFamily="34" charset="0"/>
              </a:defRPr>
            </a:lvl4pPr>
            <a:lvl5pPr marL="2057400" indent="-228600" defTabSz="762000" eaLnBrk="0" hangingPunct="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bs-Latn-BA" altLang="en-US" sz="1600" b="1">
                <a:latin typeface="Calibri" panose="020F0502020204030204" pitchFamily="34" charset="0"/>
              </a:rPr>
              <a:t> atraktivnost industrije  </a:t>
            </a:r>
            <a:endParaRPr lang="en-US" altLang="en-US" sz="1600" b="1">
              <a:latin typeface="Calibri" panose="020F0502020204030204" pitchFamily="34" charset="0"/>
            </a:endParaRPr>
          </a:p>
        </p:txBody>
      </p:sp>
      <p:sp>
        <p:nvSpPr>
          <p:cNvPr id="5137" name="Rectangle 17">
            <a:extLst>
              <a:ext uri="{FF2B5EF4-FFF2-40B4-BE49-F238E27FC236}">
                <a16:creationId xmlns:a16="http://schemas.microsoft.com/office/drawing/2014/main" id="{A1A1F768-79CF-7444-BC1A-828AF6B0CB90}"/>
              </a:ext>
            </a:extLst>
          </p:cNvPr>
          <p:cNvSpPr>
            <a:spLocks noChangeArrowheads="1"/>
          </p:cNvSpPr>
          <p:nvPr/>
        </p:nvSpPr>
        <p:spPr bwMode="auto">
          <a:xfrm>
            <a:off x="3657600" y="2514600"/>
            <a:ext cx="17621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cs typeface="Arial" panose="020B0604020202020204" pitchFamily="34" charset="0"/>
              </a:defRPr>
            </a:lvl1pPr>
            <a:lvl2pPr marL="742950" indent="-285750" defTabSz="762000" eaLnBrk="0" hangingPunct="0">
              <a:defRPr>
                <a:solidFill>
                  <a:schemeClr val="tx1"/>
                </a:solidFill>
                <a:latin typeface="Arial" panose="020B0604020202020204" pitchFamily="34" charset="0"/>
                <a:cs typeface="Arial" panose="020B0604020202020204" pitchFamily="34" charset="0"/>
              </a:defRPr>
            </a:lvl2pPr>
            <a:lvl3pPr marL="1143000" indent="-228600" defTabSz="762000" eaLnBrk="0" hangingPunct="0">
              <a:defRPr>
                <a:solidFill>
                  <a:schemeClr val="tx1"/>
                </a:solidFill>
                <a:latin typeface="Arial" panose="020B0604020202020204" pitchFamily="34" charset="0"/>
                <a:cs typeface="Arial" panose="020B0604020202020204" pitchFamily="34" charset="0"/>
              </a:defRPr>
            </a:lvl3pPr>
            <a:lvl4pPr marL="1600200" indent="-228600" defTabSz="762000" eaLnBrk="0" hangingPunct="0">
              <a:defRPr>
                <a:solidFill>
                  <a:schemeClr val="tx1"/>
                </a:solidFill>
                <a:latin typeface="Arial" panose="020B0604020202020204" pitchFamily="34" charset="0"/>
                <a:cs typeface="Arial" panose="020B0604020202020204" pitchFamily="34" charset="0"/>
              </a:defRPr>
            </a:lvl4pPr>
            <a:lvl5pPr marL="2057400" indent="-228600" defTabSz="762000" eaLnBrk="0" hangingPunct="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b="1">
                <a:latin typeface="Calibri" panose="020F0502020204030204" pitchFamily="34" charset="0"/>
              </a:rPr>
              <a:t>N</a:t>
            </a:r>
            <a:r>
              <a:rPr lang="bs-Latn-BA" altLang="en-US" b="1">
                <a:latin typeface="Calibri" panose="020F0502020204030204" pitchFamily="34" charset="0"/>
              </a:rPr>
              <a:t>a</a:t>
            </a:r>
            <a:r>
              <a:rPr lang="en-US" altLang="en-US" b="1">
                <a:latin typeface="Calibri" panose="020F0502020204030204" pitchFamily="34" charset="0"/>
              </a:rPr>
              <a:t>š</a:t>
            </a:r>
            <a:r>
              <a:rPr lang="bs-Latn-BA" altLang="en-US" b="1">
                <a:latin typeface="Calibri" panose="020F0502020204030204" pitchFamily="34" charset="0"/>
              </a:rPr>
              <a:t> i</a:t>
            </a:r>
            <a:r>
              <a:rPr lang="en-US" altLang="en-US" b="1">
                <a:latin typeface="Calibri" panose="020F0502020204030204" pitchFamily="34" charset="0"/>
              </a:rPr>
              <a:t>z</a:t>
            </a:r>
            <a:r>
              <a:rPr lang="bs-Latn-BA" altLang="en-US" b="1">
                <a:latin typeface="Calibri" panose="020F0502020204030204" pitchFamily="34" charset="0"/>
              </a:rPr>
              <a:t>bor </a:t>
            </a:r>
            <a:endParaRPr lang="en-GB" altLang="en-US" b="1">
              <a:latin typeface="Calibri" panose="020F0502020204030204" pitchFamily="34" charset="0"/>
            </a:endParaRPr>
          </a:p>
          <a:p>
            <a:pPr algn="ctr">
              <a:spcBef>
                <a:spcPct val="50000"/>
              </a:spcBef>
            </a:pPr>
            <a:r>
              <a:rPr lang="en-US" altLang="en-US" b="1">
                <a:latin typeface="Calibri" panose="020F0502020204030204" pitchFamily="34" charset="0"/>
              </a:rPr>
              <a:t>(</a:t>
            </a:r>
            <a:r>
              <a:rPr lang="en-GB" altLang="en-US" b="1">
                <a:latin typeface="Calibri" panose="020F0502020204030204" pitchFamily="34" charset="0"/>
              </a:rPr>
              <a:t>Kompanije) </a:t>
            </a:r>
            <a:endParaRPr lang="en-US" altLang="en-US" b="1">
              <a:latin typeface="Calibri" panose="020F0502020204030204" pitchFamily="34" charset="0"/>
            </a:endParaRPr>
          </a:p>
        </p:txBody>
      </p:sp>
      <p:sp>
        <p:nvSpPr>
          <p:cNvPr id="5138" name="Rectangle 18">
            <a:extLst>
              <a:ext uri="{FF2B5EF4-FFF2-40B4-BE49-F238E27FC236}">
                <a16:creationId xmlns:a16="http://schemas.microsoft.com/office/drawing/2014/main" id="{D62D6F9C-863D-AD41-A666-72780B8359EA}"/>
              </a:ext>
            </a:extLst>
          </p:cNvPr>
          <p:cNvSpPr>
            <a:spLocks noChangeArrowheads="1"/>
          </p:cNvSpPr>
          <p:nvPr/>
        </p:nvSpPr>
        <p:spPr bwMode="auto">
          <a:xfrm>
            <a:off x="3657600" y="4572000"/>
            <a:ext cx="1985963"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cs typeface="Arial" panose="020B0604020202020204" pitchFamily="34" charset="0"/>
              </a:defRPr>
            </a:lvl1pPr>
            <a:lvl2pPr marL="742950" indent="-285750" defTabSz="762000" eaLnBrk="0" hangingPunct="0">
              <a:defRPr>
                <a:solidFill>
                  <a:schemeClr val="tx1"/>
                </a:solidFill>
                <a:latin typeface="Arial" panose="020B0604020202020204" pitchFamily="34" charset="0"/>
                <a:cs typeface="Arial" panose="020B0604020202020204" pitchFamily="34" charset="0"/>
              </a:defRPr>
            </a:lvl2pPr>
            <a:lvl3pPr marL="1143000" indent="-228600" defTabSz="762000" eaLnBrk="0" hangingPunct="0">
              <a:defRPr>
                <a:solidFill>
                  <a:schemeClr val="tx1"/>
                </a:solidFill>
                <a:latin typeface="Arial" panose="020B0604020202020204" pitchFamily="34" charset="0"/>
                <a:cs typeface="Arial" panose="020B0604020202020204" pitchFamily="34" charset="0"/>
              </a:defRPr>
            </a:lvl3pPr>
            <a:lvl4pPr marL="1600200" indent="-228600" defTabSz="762000" eaLnBrk="0" hangingPunct="0">
              <a:defRPr>
                <a:solidFill>
                  <a:schemeClr val="tx1"/>
                </a:solidFill>
                <a:latin typeface="Arial" panose="020B0604020202020204" pitchFamily="34" charset="0"/>
                <a:cs typeface="Arial" panose="020B0604020202020204" pitchFamily="34" charset="0"/>
              </a:defRPr>
            </a:lvl4pPr>
            <a:lvl5pPr marL="2057400" indent="-228600" defTabSz="762000" eaLnBrk="0" hangingPunct="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bs-Latn-BA" altLang="en-US" sz="1600" b="1">
                <a:latin typeface="Calibri" panose="020F0502020204030204" pitchFamily="34" charset="0"/>
              </a:rPr>
              <a:t>Kunkurents</a:t>
            </a:r>
            <a:r>
              <a:rPr lang="en-US" altLang="en-US" sz="1600" b="1">
                <a:latin typeface="Calibri" panose="020F0502020204030204" pitchFamily="34" charset="0"/>
              </a:rPr>
              <a:t>k</a:t>
            </a:r>
            <a:r>
              <a:rPr lang="bs-Latn-BA" altLang="en-US" sz="1600" b="1">
                <a:latin typeface="Calibri" panose="020F0502020204030204" pitchFamily="34" charset="0"/>
              </a:rPr>
              <a:t>a prednost </a:t>
            </a:r>
            <a:endParaRPr lang="en-US" altLang="en-US" sz="1600" b="1">
              <a:latin typeface="Calibri" panose="020F0502020204030204" pitchFamily="34" charset="0"/>
            </a:endParaRPr>
          </a:p>
        </p:txBody>
      </p:sp>
      <p:sp>
        <p:nvSpPr>
          <p:cNvPr id="5139" name="Rectangle 19">
            <a:extLst>
              <a:ext uri="{FF2B5EF4-FFF2-40B4-BE49-F238E27FC236}">
                <a16:creationId xmlns:a16="http://schemas.microsoft.com/office/drawing/2014/main" id="{319F4E94-8BDE-DD4A-8C7B-91D58C82E5B2}"/>
              </a:ext>
            </a:extLst>
          </p:cNvPr>
          <p:cNvSpPr>
            <a:spLocks noChangeArrowheads="1"/>
          </p:cNvSpPr>
          <p:nvPr/>
        </p:nvSpPr>
        <p:spPr bwMode="auto">
          <a:xfrm>
            <a:off x="3708400" y="5373688"/>
            <a:ext cx="16859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cs typeface="Arial" panose="020B0604020202020204" pitchFamily="34" charset="0"/>
              </a:defRPr>
            </a:lvl1pPr>
            <a:lvl2pPr marL="742950" indent="-285750" defTabSz="762000" eaLnBrk="0" hangingPunct="0">
              <a:defRPr>
                <a:solidFill>
                  <a:schemeClr val="tx1"/>
                </a:solidFill>
                <a:latin typeface="Arial" panose="020B0604020202020204" pitchFamily="34" charset="0"/>
                <a:cs typeface="Arial" panose="020B0604020202020204" pitchFamily="34" charset="0"/>
              </a:defRPr>
            </a:lvl2pPr>
            <a:lvl3pPr marL="1143000" indent="-228600" defTabSz="762000" eaLnBrk="0" hangingPunct="0">
              <a:defRPr>
                <a:solidFill>
                  <a:schemeClr val="tx1"/>
                </a:solidFill>
                <a:latin typeface="Arial" panose="020B0604020202020204" pitchFamily="34" charset="0"/>
                <a:cs typeface="Arial" panose="020B0604020202020204" pitchFamily="34" charset="0"/>
              </a:defRPr>
            </a:lvl3pPr>
            <a:lvl4pPr marL="1600200" indent="-228600" defTabSz="762000" eaLnBrk="0" hangingPunct="0">
              <a:defRPr>
                <a:solidFill>
                  <a:schemeClr val="tx1"/>
                </a:solidFill>
                <a:latin typeface="Arial" panose="020B0604020202020204" pitchFamily="34" charset="0"/>
                <a:cs typeface="Arial" panose="020B0604020202020204" pitchFamily="34" charset="0"/>
              </a:defRPr>
            </a:lvl4pPr>
            <a:lvl5pPr marL="2057400" indent="-228600" defTabSz="762000" eaLnBrk="0" hangingPunct="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bs-Latn-BA" altLang="en-US" b="1">
                <a:latin typeface="Calibri" panose="020F0502020204030204" pitchFamily="34" charset="0"/>
              </a:rPr>
              <a:t>K</a:t>
            </a:r>
            <a:r>
              <a:rPr lang="en-US" altLang="en-US" b="1">
                <a:latin typeface="Calibri" panose="020F0502020204030204" pitchFamily="34" charset="0"/>
              </a:rPr>
              <a:t>a</a:t>
            </a:r>
            <a:r>
              <a:rPr lang="bs-Latn-BA" altLang="en-US" b="1">
                <a:latin typeface="Calibri" panose="020F0502020204030204" pitchFamily="34" charset="0"/>
              </a:rPr>
              <a:t>ko </a:t>
            </a:r>
            <a:r>
              <a:rPr lang="en-US" altLang="en-US" b="1">
                <a:latin typeface="Calibri" panose="020F0502020204030204" pitchFamily="34" charset="0"/>
              </a:rPr>
              <a:t>p</a:t>
            </a:r>
            <a:r>
              <a:rPr lang="bs-Latn-BA" altLang="en-US" b="1">
                <a:latin typeface="Calibri" panose="020F0502020204030204" pitchFamily="34" charset="0"/>
              </a:rPr>
              <a:t>ostici održati konkurentnost  </a:t>
            </a:r>
            <a:r>
              <a:rPr lang="en-US" altLang="en-US" b="1">
                <a:latin typeface="Calibri" panose="020F0502020204030204" pitchFamily="34" charset="0"/>
              </a:rPr>
              <a:t>?</a:t>
            </a:r>
          </a:p>
        </p:txBody>
      </p:sp>
      <p:sp>
        <p:nvSpPr>
          <p:cNvPr id="5140" name="Rectangle 20">
            <a:extLst>
              <a:ext uri="{FF2B5EF4-FFF2-40B4-BE49-F238E27FC236}">
                <a16:creationId xmlns:a16="http://schemas.microsoft.com/office/drawing/2014/main" id="{2D30DCD7-5F80-D445-A7CB-67C14221523F}"/>
              </a:ext>
            </a:extLst>
          </p:cNvPr>
          <p:cNvSpPr>
            <a:spLocks noChangeArrowheads="1"/>
          </p:cNvSpPr>
          <p:nvPr/>
        </p:nvSpPr>
        <p:spPr bwMode="auto">
          <a:xfrm>
            <a:off x="6705600" y="2590800"/>
            <a:ext cx="1681163"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cs typeface="Arial" panose="020B0604020202020204" pitchFamily="34" charset="0"/>
              </a:defRPr>
            </a:lvl1pPr>
            <a:lvl2pPr marL="742950" indent="-285750" defTabSz="762000" eaLnBrk="0" hangingPunct="0">
              <a:defRPr>
                <a:solidFill>
                  <a:schemeClr val="tx1"/>
                </a:solidFill>
                <a:latin typeface="Arial" panose="020B0604020202020204" pitchFamily="34" charset="0"/>
                <a:cs typeface="Arial" panose="020B0604020202020204" pitchFamily="34" charset="0"/>
              </a:defRPr>
            </a:lvl2pPr>
            <a:lvl3pPr marL="1143000" indent="-228600" defTabSz="762000" eaLnBrk="0" hangingPunct="0">
              <a:defRPr>
                <a:solidFill>
                  <a:schemeClr val="tx1"/>
                </a:solidFill>
                <a:latin typeface="Arial" panose="020B0604020202020204" pitchFamily="34" charset="0"/>
                <a:cs typeface="Arial" panose="020B0604020202020204" pitchFamily="34" charset="0"/>
              </a:defRPr>
            </a:lvl3pPr>
            <a:lvl4pPr marL="1600200" indent="-228600" defTabSz="762000" eaLnBrk="0" hangingPunct="0">
              <a:defRPr>
                <a:solidFill>
                  <a:schemeClr val="tx1"/>
                </a:solidFill>
                <a:latin typeface="Arial" panose="020B0604020202020204" pitchFamily="34" charset="0"/>
                <a:cs typeface="Arial" panose="020B0604020202020204" pitchFamily="34" charset="0"/>
              </a:defRPr>
            </a:lvl4pPr>
            <a:lvl5pPr marL="2057400" indent="-228600" defTabSz="762000" eaLnBrk="0" hangingPunct="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bs-Latn-BA" altLang="en-US" sz="1600" b="1">
                <a:latin typeface="Calibri" panose="020F0502020204030204" pitchFamily="34" charset="0"/>
              </a:rPr>
              <a:t>Ko</a:t>
            </a:r>
            <a:r>
              <a:rPr lang="en-US" altLang="en-US" sz="1600" b="1">
                <a:latin typeface="Calibri" panose="020F0502020204030204" pitchFamily="34" charset="0"/>
              </a:rPr>
              <a:t>r</a:t>
            </a:r>
            <a:r>
              <a:rPr lang="bs-Latn-BA" altLang="en-US" sz="1600" b="1">
                <a:latin typeface="Calibri" panose="020F0502020204030204" pitchFamily="34" charset="0"/>
              </a:rPr>
              <a:t>porativna stratgeije</a:t>
            </a:r>
            <a:endParaRPr lang="en-US" altLang="en-US" sz="1600" b="1">
              <a:latin typeface="Calibri" panose="020F0502020204030204" pitchFamily="34" charset="0"/>
            </a:endParaRPr>
          </a:p>
        </p:txBody>
      </p:sp>
      <p:sp>
        <p:nvSpPr>
          <p:cNvPr id="5141" name="Rectangle 21">
            <a:extLst>
              <a:ext uri="{FF2B5EF4-FFF2-40B4-BE49-F238E27FC236}">
                <a16:creationId xmlns:a16="http://schemas.microsoft.com/office/drawing/2014/main" id="{72C16E6D-4327-D245-A8B6-E8BEC48C5D6E}"/>
              </a:ext>
            </a:extLst>
          </p:cNvPr>
          <p:cNvSpPr>
            <a:spLocks noChangeArrowheads="1"/>
          </p:cNvSpPr>
          <p:nvPr/>
        </p:nvSpPr>
        <p:spPr bwMode="auto">
          <a:xfrm>
            <a:off x="6624638" y="5710238"/>
            <a:ext cx="160972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cs typeface="Arial" panose="020B0604020202020204" pitchFamily="34" charset="0"/>
              </a:defRPr>
            </a:lvl1pPr>
            <a:lvl2pPr marL="742950" indent="-285750" defTabSz="762000" eaLnBrk="0" hangingPunct="0">
              <a:defRPr>
                <a:solidFill>
                  <a:schemeClr val="tx1"/>
                </a:solidFill>
                <a:latin typeface="Arial" panose="020B0604020202020204" pitchFamily="34" charset="0"/>
                <a:cs typeface="Arial" panose="020B0604020202020204" pitchFamily="34" charset="0"/>
              </a:defRPr>
            </a:lvl2pPr>
            <a:lvl3pPr marL="1143000" indent="-228600" defTabSz="762000" eaLnBrk="0" hangingPunct="0">
              <a:defRPr>
                <a:solidFill>
                  <a:schemeClr val="tx1"/>
                </a:solidFill>
                <a:latin typeface="Arial" panose="020B0604020202020204" pitchFamily="34" charset="0"/>
                <a:cs typeface="Arial" panose="020B0604020202020204" pitchFamily="34" charset="0"/>
              </a:defRPr>
            </a:lvl3pPr>
            <a:lvl4pPr marL="1600200" indent="-228600" defTabSz="762000" eaLnBrk="0" hangingPunct="0">
              <a:defRPr>
                <a:solidFill>
                  <a:schemeClr val="tx1"/>
                </a:solidFill>
                <a:latin typeface="Arial" panose="020B0604020202020204" pitchFamily="34" charset="0"/>
                <a:cs typeface="Arial" panose="020B0604020202020204" pitchFamily="34" charset="0"/>
              </a:defRPr>
            </a:lvl4pPr>
            <a:lvl5pPr marL="2057400" indent="-228600" defTabSz="762000" eaLnBrk="0" hangingPunct="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bs-Latn-BA" altLang="en-US" sz="1600" b="1">
                <a:latin typeface="Calibri" panose="020F0502020204030204" pitchFamily="34" charset="0"/>
              </a:rPr>
              <a:t>Bi</a:t>
            </a:r>
            <a:r>
              <a:rPr lang="en-US" altLang="en-US" sz="1600" b="1">
                <a:latin typeface="Calibri" panose="020F0502020204030204" pitchFamily="34" charset="0"/>
              </a:rPr>
              <a:t>z</a:t>
            </a:r>
            <a:r>
              <a:rPr lang="bs-Latn-BA" altLang="en-US" sz="1600" b="1">
                <a:latin typeface="Calibri" panose="020F0502020204030204" pitchFamily="34" charset="0"/>
              </a:rPr>
              <a:t>nis stratgeija </a:t>
            </a:r>
            <a:endParaRPr lang="en-US" altLang="en-US" sz="1600" b="1">
              <a:latin typeface="Calibri" panose="020F0502020204030204" pitchFamily="34" charset="0"/>
            </a:endParaRPr>
          </a:p>
        </p:txBody>
      </p:sp>
      <p:sp>
        <p:nvSpPr>
          <p:cNvPr id="5142" name="AutoShape 22">
            <a:extLst>
              <a:ext uri="{FF2B5EF4-FFF2-40B4-BE49-F238E27FC236}">
                <a16:creationId xmlns:a16="http://schemas.microsoft.com/office/drawing/2014/main" id="{50B5F120-B12B-284B-92EB-1F95ADD28A94}"/>
              </a:ext>
            </a:extLst>
          </p:cNvPr>
          <p:cNvSpPr>
            <a:spLocks noChangeArrowheads="1"/>
          </p:cNvSpPr>
          <p:nvPr/>
        </p:nvSpPr>
        <p:spPr bwMode="auto">
          <a:xfrm>
            <a:off x="5492750" y="2749550"/>
            <a:ext cx="1206500" cy="215900"/>
          </a:xfrm>
          <a:prstGeom prst="rightArrow">
            <a:avLst>
              <a:gd name="adj1" fmla="val 50000"/>
              <a:gd name="adj2" fmla="val 279645"/>
            </a:avLst>
          </a:prstGeom>
          <a:solidFill>
            <a:schemeClr val="tx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43" name="AutoShape 23">
            <a:extLst>
              <a:ext uri="{FF2B5EF4-FFF2-40B4-BE49-F238E27FC236}">
                <a16:creationId xmlns:a16="http://schemas.microsoft.com/office/drawing/2014/main" id="{5CB671D3-8EE7-DE4A-B664-51BDAE7DD49F}"/>
              </a:ext>
            </a:extLst>
          </p:cNvPr>
          <p:cNvSpPr>
            <a:spLocks noChangeArrowheads="1"/>
          </p:cNvSpPr>
          <p:nvPr/>
        </p:nvSpPr>
        <p:spPr bwMode="auto">
          <a:xfrm>
            <a:off x="5492750" y="5721350"/>
            <a:ext cx="1130300" cy="215900"/>
          </a:xfrm>
          <a:prstGeom prst="rightArrow">
            <a:avLst>
              <a:gd name="adj1" fmla="val 50000"/>
              <a:gd name="adj2" fmla="val 261983"/>
            </a:avLst>
          </a:prstGeom>
          <a:solidFill>
            <a:schemeClr val="tx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44" name="AutoShape 24">
            <a:extLst>
              <a:ext uri="{FF2B5EF4-FFF2-40B4-BE49-F238E27FC236}">
                <a16:creationId xmlns:a16="http://schemas.microsoft.com/office/drawing/2014/main" id="{47B601C8-46A6-324E-902F-6F29F318C6EE}"/>
              </a:ext>
            </a:extLst>
          </p:cNvPr>
          <p:cNvSpPr>
            <a:spLocks noChangeArrowheads="1"/>
          </p:cNvSpPr>
          <p:nvPr/>
        </p:nvSpPr>
        <p:spPr bwMode="auto">
          <a:xfrm rot="2280000">
            <a:off x="2420938" y="4891088"/>
            <a:ext cx="1362075" cy="220662"/>
          </a:xfrm>
          <a:prstGeom prst="rightArrow">
            <a:avLst>
              <a:gd name="adj1" fmla="val 50000"/>
              <a:gd name="adj2" fmla="val 308891"/>
            </a:avLst>
          </a:prstGeom>
          <a:solidFill>
            <a:schemeClr val="tx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45" name="AutoShape 25">
            <a:extLst>
              <a:ext uri="{FF2B5EF4-FFF2-40B4-BE49-F238E27FC236}">
                <a16:creationId xmlns:a16="http://schemas.microsoft.com/office/drawing/2014/main" id="{431F33A9-26A6-FC4B-8610-772B3C6B2516}"/>
              </a:ext>
            </a:extLst>
          </p:cNvPr>
          <p:cNvSpPr>
            <a:spLocks noChangeArrowheads="1"/>
          </p:cNvSpPr>
          <p:nvPr/>
        </p:nvSpPr>
        <p:spPr bwMode="auto">
          <a:xfrm rot="-2280000">
            <a:off x="2373313" y="2814638"/>
            <a:ext cx="1327150" cy="217487"/>
          </a:xfrm>
          <a:prstGeom prst="rightArrow">
            <a:avLst>
              <a:gd name="adj1" fmla="val 50000"/>
              <a:gd name="adj2" fmla="val 305364"/>
            </a:avLst>
          </a:prstGeom>
          <a:solidFill>
            <a:schemeClr val="tx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5146" name="Rectangle 26">
            <a:extLst>
              <a:ext uri="{FF2B5EF4-FFF2-40B4-BE49-F238E27FC236}">
                <a16:creationId xmlns:a16="http://schemas.microsoft.com/office/drawing/2014/main" id="{47ABD2EE-BBA6-2649-A97E-3B555215D3B8}"/>
              </a:ext>
            </a:extLst>
          </p:cNvPr>
          <p:cNvSpPr>
            <a:spLocks noChangeArrowheads="1"/>
          </p:cNvSpPr>
          <p:nvPr/>
        </p:nvSpPr>
        <p:spPr bwMode="auto">
          <a:xfrm>
            <a:off x="7299325" y="4389438"/>
            <a:ext cx="1841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sr-Latn-CS" altLang="en-US">
              <a:latin typeface="Calibri" panose="020F0502020204030204" pitchFamily="34" charset="0"/>
            </a:endParaRPr>
          </a:p>
        </p:txBody>
      </p:sp>
      <p:sp>
        <p:nvSpPr>
          <p:cNvPr id="27" name="Slide Number Placeholder 26">
            <a:extLst>
              <a:ext uri="{FF2B5EF4-FFF2-40B4-BE49-F238E27FC236}">
                <a16:creationId xmlns:a16="http://schemas.microsoft.com/office/drawing/2014/main" id="{2B4C4F2F-00B9-5342-8661-4D6630DD206D}"/>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58485AA-FFAD-7B43-8114-4FD6B17826CF}" type="slidenum">
              <a:rPr lang="en-GB" altLang="en-US">
                <a:solidFill>
                  <a:srgbClr val="898989"/>
                </a:solidFill>
                <a:latin typeface="Calibri" panose="020F0502020204030204" pitchFamily="34" charset="0"/>
              </a:rPr>
              <a:pPr eaLnBrk="1" hangingPunct="1"/>
              <a:t>4</a:t>
            </a:fld>
            <a:endParaRPr lang="en-GB" altLang="en-US">
              <a:solidFill>
                <a:srgbClr val="898989"/>
              </a:solidFill>
              <a:latin typeface="Calibri" panose="020F0502020204030204" pitchFamily="34" charset="0"/>
            </a:endParaRPr>
          </a:p>
        </p:txBody>
      </p:sp>
      <p:sp>
        <p:nvSpPr>
          <p:cNvPr id="28" name="Footer Placeholder 27">
            <a:extLst>
              <a:ext uri="{FF2B5EF4-FFF2-40B4-BE49-F238E27FC236}">
                <a16:creationId xmlns:a16="http://schemas.microsoft.com/office/drawing/2014/main" id="{46529A79-1BF3-B843-BDCC-DF2990851E7C}"/>
              </a:ext>
            </a:extLst>
          </p:cNvPr>
          <p:cNvSpPr>
            <a:spLocks noGrp="1"/>
          </p:cNvSpPr>
          <p:nvPr>
            <p:ph type="ftr" sz="quarter" idx="11"/>
          </p:nvPr>
        </p:nvSpPr>
        <p:spPr/>
        <p:txBody>
          <a:bodyPr/>
          <a:lstStyle/>
          <a:p>
            <a:pPr>
              <a:defRPr/>
            </a:pPr>
            <a:r>
              <a:rPr lang="en-GB"/>
              <a:t>Prrof. Jovo Ateljevic, EFBL </a:t>
            </a:r>
          </a:p>
        </p:txBody>
      </p:sp>
    </p:spTree>
  </p:cSld>
  <p:clrMapOvr>
    <a:masterClrMapping/>
  </p:clrMapOvr>
  <p:transition>
    <p:dissolv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a:extLst>
              <a:ext uri="{FF2B5EF4-FFF2-40B4-BE49-F238E27FC236}">
                <a16:creationId xmlns:a16="http://schemas.microsoft.com/office/drawing/2014/main" id="{49971F27-627D-F14F-8D62-F621E0155932}"/>
              </a:ext>
            </a:extLst>
          </p:cNvPr>
          <p:cNvSpPr>
            <a:spLocks noGrp="1"/>
          </p:cNvSpPr>
          <p:nvPr>
            <p:ph idx="1"/>
          </p:nvPr>
        </p:nvSpPr>
        <p:spPr>
          <a:xfrm>
            <a:off x="0" y="0"/>
            <a:ext cx="9144000" cy="6126163"/>
          </a:xfrm>
        </p:spPr>
        <p:txBody>
          <a:bodyPr/>
          <a:lstStyle/>
          <a:p>
            <a:endParaRPr lang="en-GB" altLang="en-US"/>
          </a:p>
          <a:p>
            <a:r>
              <a:rPr lang="en-GB" altLang="en-US" sz="3600">
                <a:latin typeface="Arial" panose="020B0604020202020204" pitchFamily="34" charset="0"/>
                <a:cs typeface="Arial" panose="020B0604020202020204" pitchFamily="34" charset="0"/>
              </a:rPr>
              <a:t>Uočimo da je u gornjoj tab</a:t>
            </a:r>
            <a:r>
              <a:rPr lang="sr-Latn-BA" altLang="en-US" sz="3600">
                <a:latin typeface="Arial" panose="020B0604020202020204" pitchFamily="34" charset="0"/>
                <a:cs typeface="Arial" panose="020B0604020202020204" pitchFamily="34" charset="0"/>
              </a:rPr>
              <a:t>eli</a:t>
            </a:r>
            <a:r>
              <a:rPr lang="en-GB" altLang="en-US" sz="3600">
                <a:latin typeface="Arial" panose="020B0604020202020204" pitchFamily="34" charset="0"/>
                <a:cs typeface="Arial" panose="020B0604020202020204" pitchFamily="34" charset="0"/>
              </a:rPr>
              <a:t>, za igrača 1, strategija (3) dominirana strategijom (1) jer ova druga daje veće isplate: </a:t>
            </a:r>
          </a:p>
          <a:p>
            <a:r>
              <a:rPr lang="en-GB" altLang="en-US" sz="3600">
                <a:latin typeface="Arial" panose="020B0604020202020204" pitchFamily="34" charset="0"/>
                <a:cs typeface="Arial" panose="020B0604020202020204" pitchFamily="34" charset="0"/>
              </a:rPr>
              <a:t>1&gt;0, 2&gt;1, 4&gt;-1 bez obzira koju strategiju izabere igrač 2. </a:t>
            </a:r>
          </a:p>
          <a:p>
            <a:r>
              <a:rPr lang="en-GB" altLang="en-US" sz="3600">
                <a:latin typeface="Arial" panose="020B0604020202020204" pitchFamily="34" charset="0"/>
                <a:cs typeface="Arial" panose="020B0604020202020204" pitchFamily="34" charset="0"/>
              </a:rPr>
              <a:t>Ispuštanjem strategije (3) za igrača 1, dolazimo do reducirane tab</a:t>
            </a:r>
            <a:r>
              <a:rPr lang="sr-Latn-BA" altLang="en-US" sz="3600">
                <a:latin typeface="Arial" panose="020B0604020202020204" pitchFamily="34" charset="0"/>
                <a:cs typeface="Arial" panose="020B0604020202020204" pitchFamily="34" charset="0"/>
              </a:rPr>
              <a:t>ele </a:t>
            </a:r>
            <a:r>
              <a:rPr lang="en-GB" altLang="en-US" sz="3600">
                <a:latin typeface="Arial" panose="020B0604020202020204" pitchFamily="34" charset="0"/>
                <a:cs typeface="Arial" panose="020B0604020202020204" pitchFamily="34" charset="0"/>
              </a:rPr>
              <a:t>isplata: </a:t>
            </a:r>
          </a:p>
          <a:p>
            <a:pPr>
              <a:buFont typeface="Arial" panose="020B0604020202020204" pitchFamily="34" charset="0"/>
              <a:buNone/>
            </a:pPr>
            <a:endParaRPr lang="en-GB" altLang="en-US"/>
          </a:p>
        </p:txBody>
      </p:sp>
      <p:sp>
        <p:nvSpPr>
          <p:cNvPr id="5" name="Slide Number Placeholder 4">
            <a:extLst>
              <a:ext uri="{FF2B5EF4-FFF2-40B4-BE49-F238E27FC236}">
                <a16:creationId xmlns:a16="http://schemas.microsoft.com/office/drawing/2014/main" id="{F8958B74-D6F5-A44E-80CF-C6174F992DAB}"/>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E084ACE-8EE8-C440-9741-95756C414F40}" type="slidenum">
              <a:rPr lang="en-GB" altLang="en-US">
                <a:solidFill>
                  <a:srgbClr val="898989"/>
                </a:solidFill>
                <a:latin typeface="Calibri" panose="020F0502020204030204" pitchFamily="34" charset="0"/>
              </a:rPr>
              <a:pPr eaLnBrk="1" hangingPunct="1"/>
              <a:t>40</a:t>
            </a:fld>
            <a:endParaRPr lang="en-GB" altLang="en-US">
              <a:solidFill>
                <a:srgbClr val="898989"/>
              </a:solidFill>
              <a:latin typeface="Calibri" panose="020F050202020403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D8BED60-2F1A-4848-B56B-FEF742412AA4}"/>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435C0281-DCE3-B045-8429-41BAFA8E7A07}"/>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BED6AB4-48D3-9348-881F-56BF5BD3A6C6}" type="slidenum">
              <a:rPr lang="en-GB" altLang="en-US">
                <a:solidFill>
                  <a:srgbClr val="898989"/>
                </a:solidFill>
                <a:latin typeface="Calibri" panose="020F0502020204030204" pitchFamily="34" charset="0"/>
              </a:rPr>
              <a:pPr eaLnBrk="1" hangingPunct="1"/>
              <a:t>41</a:t>
            </a:fld>
            <a:endParaRPr lang="en-GB" altLang="en-US">
              <a:solidFill>
                <a:srgbClr val="898989"/>
              </a:solidFill>
              <a:latin typeface="Calibri" panose="020F0502020204030204" pitchFamily="34" charset="0"/>
            </a:endParaRPr>
          </a:p>
        </p:txBody>
      </p:sp>
      <p:graphicFrame>
        <p:nvGraphicFramePr>
          <p:cNvPr id="7" name="Table 6">
            <a:extLst>
              <a:ext uri="{FF2B5EF4-FFF2-40B4-BE49-F238E27FC236}">
                <a16:creationId xmlns:a16="http://schemas.microsoft.com/office/drawing/2014/main" id="{11E9B127-0D34-CD4C-ACB6-A7463F896F96}"/>
              </a:ext>
            </a:extLst>
          </p:cNvPr>
          <p:cNvGraphicFramePr>
            <a:graphicFrameLocks noGrp="1"/>
          </p:cNvGraphicFramePr>
          <p:nvPr/>
        </p:nvGraphicFramePr>
        <p:xfrm>
          <a:off x="468313" y="476250"/>
          <a:ext cx="8135937" cy="5832475"/>
        </p:xfrm>
        <a:graphic>
          <a:graphicData uri="http://schemas.openxmlformats.org/drawingml/2006/table">
            <a:tbl>
              <a:tblPr/>
              <a:tblGrid>
                <a:gridCol w="2055812">
                  <a:extLst>
                    <a:ext uri="{9D8B030D-6E8A-4147-A177-3AD203B41FA5}">
                      <a16:colId xmlns:a16="http://schemas.microsoft.com/office/drawing/2014/main" val="20000"/>
                    </a:ext>
                  </a:extLst>
                </a:gridCol>
                <a:gridCol w="1201738">
                  <a:extLst>
                    <a:ext uri="{9D8B030D-6E8A-4147-A177-3AD203B41FA5}">
                      <a16:colId xmlns:a16="http://schemas.microsoft.com/office/drawing/2014/main" val="20001"/>
                    </a:ext>
                  </a:extLst>
                </a:gridCol>
                <a:gridCol w="1709737">
                  <a:extLst>
                    <a:ext uri="{9D8B030D-6E8A-4147-A177-3AD203B41FA5}">
                      <a16:colId xmlns:a16="http://schemas.microsoft.com/office/drawing/2014/main" val="20002"/>
                    </a:ext>
                  </a:extLst>
                </a:gridCol>
                <a:gridCol w="1706563">
                  <a:extLst>
                    <a:ext uri="{9D8B030D-6E8A-4147-A177-3AD203B41FA5}">
                      <a16:colId xmlns:a16="http://schemas.microsoft.com/office/drawing/2014/main" val="20003"/>
                    </a:ext>
                  </a:extLst>
                </a:gridCol>
                <a:gridCol w="1462087">
                  <a:extLst>
                    <a:ext uri="{9D8B030D-6E8A-4147-A177-3AD203B41FA5}">
                      <a16:colId xmlns:a16="http://schemas.microsoft.com/office/drawing/2014/main" val="20004"/>
                    </a:ext>
                  </a:extLst>
                </a:gridCol>
              </a:tblGrid>
              <a:tr h="1052513">
                <a:tc rowSpan="2" gridSpan="2">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sz="11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ea typeface="Calibri" pitchFamily="34" charset="0"/>
                          <a:cs typeface="Times New Roman" pitchFamily="18" charset="0"/>
                        </a:rPr>
                        <a:t>STRATEGIJA </a:t>
                      </a:r>
                      <a:endParaRPr kumimoji="0" lang="sr-Latn-BA" sz="3600" b="0" i="0" u="none" strike="noStrike" cap="none" normalizeH="0" baseline="0">
                        <a:ln>
                          <a:noFill/>
                        </a:ln>
                        <a:solidFill>
                          <a:schemeClr val="tx1"/>
                        </a:solidFill>
                        <a:effectLst/>
                        <a:latin typeface="Arial"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Calibri" pitchFamily="34" charset="0"/>
                          <a:ea typeface="Calibri" pitchFamily="34" charset="0"/>
                          <a:cs typeface="Times New Roman" pitchFamily="18" charset="0"/>
                        </a:rPr>
                        <a:t> </a:t>
                      </a:r>
                      <a:endParaRPr kumimoji="0" lang="sr-Latn-BA" sz="11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en-GB"/>
                    </a:p>
                  </a:txBody>
                  <a:tcPr/>
                </a:tc>
                <a:tc gridSpan="3">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Igrač </a:t>
                      </a:r>
                      <a:r>
                        <a:rPr kumimoji="0" lang="sr-Latn-BA" sz="3600" b="0" i="0" u="none" strike="noStrike" cap="none" normalizeH="0" baseline="0">
                          <a:ln>
                            <a:noFill/>
                          </a:ln>
                          <a:solidFill>
                            <a:schemeClr val="tx1"/>
                          </a:solidFill>
                          <a:effectLst/>
                          <a:latin typeface="Arial" charset="0"/>
                          <a:cs typeface="Arial" charset="0"/>
                        </a:rPr>
                        <a:t>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105025">
                <a:tc gridSpan="2" vMerge="1">
                  <a:txBody>
                    <a:bodyPr/>
                    <a:lstStyle/>
                    <a:p>
                      <a:endParaRPr lang="en-GB"/>
                    </a:p>
                  </a:txBody>
                  <a:tcPr/>
                </a:tc>
                <a:tc hMerge="1" vMerge="1">
                  <a:txBody>
                    <a:bodyPr/>
                    <a:lstStyle/>
                    <a:p>
                      <a:endParaRPr lang="en-GB"/>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(2)</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(3)</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52513">
                <a:tc rowSpan="2">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Igrač </a:t>
                      </a:r>
                      <a:r>
                        <a:rPr kumimoji="0" lang="sr-Latn-BA" sz="3600" b="0" i="0" u="none" strike="noStrike" cap="none" normalizeH="0" baseline="0">
                          <a:ln>
                            <a:noFill/>
                          </a:ln>
                          <a:solidFill>
                            <a:schemeClr val="tx1"/>
                          </a:solidFill>
                          <a:effectLst/>
                          <a:latin typeface="Arial" charset="0"/>
                          <a:cs typeface="Arial" charset="0"/>
                        </a:rPr>
                        <a:t>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sr-Latn-BA"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2</a:t>
                      </a:r>
                      <a:endParaRPr kumimoji="0" lang="sr-Latn-BA"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2</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4</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22425">
                <a:tc vMerge="1">
                  <a:txBody>
                    <a:bodyPr/>
                    <a:lstStyle/>
                    <a:p>
                      <a:endParaRPr lang="en-GB"/>
                    </a:p>
                  </a:txBody>
                  <a:tcPr/>
                </a:tc>
                <a:tc vMerge="1">
                  <a:txBody>
                    <a:bodyPr/>
                    <a:lstStyle/>
                    <a:p>
                      <a:endParaRPr lang="en-GB"/>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0</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5</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a:extLst>
              <a:ext uri="{FF2B5EF4-FFF2-40B4-BE49-F238E27FC236}">
                <a16:creationId xmlns:a16="http://schemas.microsoft.com/office/drawing/2014/main" id="{C59A2406-F17E-044A-8C42-E504458503A8}"/>
              </a:ext>
            </a:extLst>
          </p:cNvPr>
          <p:cNvSpPr>
            <a:spLocks noGrp="1"/>
          </p:cNvSpPr>
          <p:nvPr>
            <p:ph idx="1"/>
          </p:nvPr>
        </p:nvSpPr>
        <p:spPr>
          <a:xfrm>
            <a:off x="468313" y="476250"/>
            <a:ext cx="8229600" cy="5905500"/>
          </a:xfrm>
        </p:spPr>
        <p:txBody>
          <a:bodyPr/>
          <a:lstStyle/>
          <a:p>
            <a:r>
              <a:rPr lang="en-GB" altLang="en-US" sz="3500">
                <a:latin typeface="Arial" panose="020B0604020202020204" pitchFamily="34" charset="0"/>
                <a:cs typeface="Arial" panose="020B0604020202020204" pitchFamily="34" charset="0"/>
              </a:rPr>
              <a:t>Budući da je igrač 2 racionalan i on će doći do istog zaključka. Sada igrač 2 ima dominiranu strategiju, strategiju (3) koja je dominirana i sa strategijom (1) i sa strategijom (2): </a:t>
            </a:r>
          </a:p>
          <a:p>
            <a:r>
              <a:rPr lang="en-GB" altLang="en-US" sz="3500">
                <a:latin typeface="Arial" panose="020B0604020202020204" pitchFamily="34" charset="0"/>
                <a:cs typeface="Arial" panose="020B0604020202020204" pitchFamily="34" charset="0"/>
              </a:rPr>
              <a:t>(1): 1&lt;4, 1&lt;5, </a:t>
            </a:r>
          </a:p>
          <a:p>
            <a:r>
              <a:rPr lang="en-GB" altLang="en-US" sz="3500">
                <a:latin typeface="Arial" panose="020B0604020202020204" pitchFamily="34" charset="0"/>
                <a:cs typeface="Arial" panose="020B0604020202020204" pitchFamily="34" charset="0"/>
              </a:rPr>
              <a:t>(2) 2&lt;4, 0&lt;5. </a:t>
            </a:r>
          </a:p>
          <a:p>
            <a:r>
              <a:rPr lang="es-ES" altLang="en-US" sz="3500">
                <a:latin typeface="Arial" panose="020B0604020202020204" pitchFamily="34" charset="0"/>
                <a:cs typeface="Arial" panose="020B0604020202020204" pitchFamily="34" charset="0"/>
              </a:rPr>
              <a:t>Sada je </a:t>
            </a:r>
            <a:r>
              <a:rPr lang="sr-Latn-BA" altLang="en-US" sz="3500">
                <a:latin typeface="Arial" panose="020B0604020202020204" pitchFamily="34" charset="0"/>
                <a:cs typeface="Arial" panose="020B0604020202020204" pitchFamily="34" charset="0"/>
              </a:rPr>
              <a:t>smanjena </a:t>
            </a:r>
            <a:r>
              <a:rPr lang="es-ES" altLang="en-US" sz="3500">
                <a:latin typeface="Arial" panose="020B0604020202020204" pitchFamily="34" charset="0"/>
                <a:cs typeface="Arial" panose="020B0604020202020204" pitchFamily="34" charset="0"/>
              </a:rPr>
              <a:t>tab</a:t>
            </a:r>
            <a:r>
              <a:rPr lang="sr-Latn-BA" altLang="en-US" sz="3500">
                <a:latin typeface="Arial" panose="020B0604020202020204" pitchFamily="34" charset="0"/>
                <a:cs typeface="Arial" panose="020B0604020202020204" pitchFamily="34" charset="0"/>
              </a:rPr>
              <a:t>ela </a:t>
            </a:r>
            <a:r>
              <a:rPr lang="es-ES" altLang="en-US" sz="3500">
                <a:latin typeface="Arial" panose="020B0604020202020204" pitchFamily="34" charset="0"/>
                <a:cs typeface="Arial" panose="020B0604020202020204" pitchFamily="34" charset="0"/>
              </a:rPr>
              <a:t>isplata: </a:t>
            </a:r>
          </a:p>
          <a:p>
            <a:r>
              <a:rPr lang="pl-PL" altLang="en-US" sz="3500">
                <a:latin typeface="Arial" panose="020B0604020202020204" pitchFamily="34" charset="0"/>
                <a:cs typeface="Arial" panose="020B0604020202020204" pitchFamily="34" charset="0"/>
              </a:rPr>
              <a:t>Strategija (2) je za igrača 1 dominirana strategijom (1) jer je  </a:t>
            </a:r>
            <a:r>
              <a:rPr lang="en-GB" altLang="en-US" sz="3500">
                <a:latin typeface="Arial" panose="020B0604020202020204" pitchFamily="34" charset="0"/>
                <a:cs typeface="Arial" panose="020B0604020202020204" pitchFamily="34" charset="0"/>
              </a:rPr>
              <a:t>1=1, 2&gt;0.</a:t>
            </a:r>
          </a:p>
        </p:txBody>
      </p:sp>
      <p:sp>
        <p:nvSpPr>
          <p:cNvPr id="5" name="Slide Number Placeholder 4">
            <a:extLst>
              <a:ext uri="{FF2B5EF4-FFF2-40B4-BE49-F238E27FC236}">
                <a16:creationId xmlns:a16="http://schemas.microsoft.com/office/drawing/2014/main" id="{CB86790A-C0B3-CB4F-8EF8-9AC5C09A6EC9}"/>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231FF17-4866-0249-966B-D8C86B8E171F}" type="slidenum">
              <a:rPr lang="en-GB" altLang="en-US">
                <a:solidFill>
                  <a:srgbClr val="898989"/>
                </a:solidFill>
                <a:latin typeface="Calibri" panose="020F0502020204030204" pitchFamily="34" charset="0"/>
              </a:rPr>
              <a:pPr eaLnBrk="1" hangingPunct="1"/>
              <a:t>42</a:t>
            </a:fld>
            <a:endParaRPr lang="en-GB" altLang="en-US">
              <a:solidFill>
                <a:srgbClr val="898989"/>
              </a:solidFill>
              <a:latin typeface="Calibri" panose="020F050202020403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F8C7E72-EF10-9D40-A9BD-9440913EAF67}"/>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EAE1BDFE-80D5-6445-AF1A-2C6A67E64DCE}"/>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0B8C587-4281-3049-926F-E17B62B752D8}" type="slidenum">
              <a:rPr lang="en-GB" altLang="en-US">
                <a:solidFill>
                  <a:srgbClr val="898989"/>
                </a:solidFill>
                <a:latin typeface="Calibri" panose="020F0502020204030204" pitchFamily="34" charset="0"/>
              </a:rPr>
              <a:pPr eaLnBrk="1" hangingPunct="1"/>
              <a:t>43</a:t>
            </a:fld>
            <a:endParaRPr lang="en-GB" altLang="en-US">
              <a:solidFill>
                <a:srgbClr val="898989"/>
              </a:solidFill>
              <a:latin typeface="Calibri" panose="020F0502020204030204" pitchFamily="34" charset="0"/>
            </a:endParaRPr>
          </a:p>
        </p:txBody>
      </p:sp>
      <p:graphicFrame>
        <p:nvGraphicFramePr>
          <p:cNvPr id="7" name="Table 6">
            <a:extLst>
              <a:ext uri="{FF2B5EF4-FFF2-40B4-BE49-F238E27FC236}">
                <a16:creationId xmlns:a16="http://schemas.microsoft.com/office/drawing/2014/main" id="{16F0BC69-FDE3-C449-B7FB-72D7DBCC0203}"/>
              </a:ext>
            </a:extLst>
          </p:cNvPr>
          <p:cNvGraphicFramePr>
            <a:graphicFrameLocks noGrp="1"/>
          </p:cNvGraphicFramePr>
          <p:nvPr/>
        </p:nvGraphicFramePr>
        <p:xfrm>
          <a:off x="468313" y="476250"/>
          <a:ext cx="8135937" cy="5832475"/>
        </p:xfrm>
        <a:graphic>
          <a:graphicData uri="http://schemas.openxmlformats.org/drawingml/2006/table">
            <a:tbl>
              <a:tblPr/>
              <a:tblGrid>
                <a:gridCol w="2055812">
                  <a:extLst>
                    <a:ext uri="{9D8B030D-6E8A-4147-A177-3AD203B41FA5}">
                      <a16:colId xmlns:a16="http://schemas.microsoft.com/office/drawing/2014/main" val="20000"/>
                    </a:ext>
                  </a:extLst>
                </a:gridCol>
                <a:gridCol w="1201738">
                  <a:extLst>
                    <a:ext uri="{9D8B030D-6E8A-4147-A177-3AD203B41FA5}">
                      <a16:colId xmlns:a16="http://schemas.microsoft.com/office/drawing/2014/main" val="20001"/>
                    </a:ext>
                  </a:extLst>
                </a:gridCol>
                <a:gridCol w="1709737">
                  <a:extLst>
                    <a:ext uri="{9D8B030D-6E8A-4147-A177-3AD203B41FA5}">
                      <a16:colId xmlns:a16="http://schemas.microsoft.com/office/drawing/2014/main" val="20002"/>
                    </a:ext>
                  </a:extLst>
                </a:gridCol>
                <a:gridCol w="1706563">
                  <a:extLst>
                    <a:ext uri="{9D8B030D-6E8A-4147-A177-3AD203B41FA5}">
                      <a16:colId xmlns:a16="http://schemas.microsoft.com/office/drawing/2014/main" val="20003"/>
                    </a:ext>
                  </a:extLst>
                </a:gridCol>
                <a:gridCol w="1462087">
                  <a:extLst>
                    <a:ext uri="{9D8B030D-6E8A-4147-A177-3AD203B41FA5}">
                      <a16:colId xmlns:a16="http://schemas.microsoft.com/office/drawing/2014/main" val="20004"/>
                    </a:ext>
                  </a:extLst>
                </a:gridCol>
              </a:tblGrid>
              <a:tr h="1052513">
                <a:tc rowSpan="2" gridSpan="2">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sz="11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ea typeface="Calibri" pitchFamily="34" charset="0"/>
                          <a:cs typeface="Times New Roman" pitchFamily="18" charset="0"/>
                        </a:rPr>
                        <a:t>STRATEGIJA </a:t>
                      </a:r>
                      <a:endParaRPr kumimoji="0" lang="sr-Latn-BA" sz="3600" b="0" i="0" u="none" strike="noStrike" cap="none" normalizeH="0" baseline="0">
                        <a:ln>
                          <a:noFill/>
                        </a:ln>
                        <a:solidFill>
                          <a:schemeClr val="tx1"/>
                        </a:solidFill>
                        <a:effectLst/>
                        <a:latin typeface="Arial"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Calibri" pitchFamily="34" charset="0"/>
                          <a:ea typeface="Calibri" pitchFamily="34" charset="0"/>
                          <a:cs typeface="Times New Roman" pitchFamily="18" charset="0"/>
                        </a:rPr>
                        <a:t> </a:t>
                      </a:r>
                      <a:endParaRPr kumimoji="0" lang="sr-Latn-BA" sz="1100" b="0"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en-GB"/>
                    </a:p>
                  </a:txBody>
                  <a:tcPr/>
                </a:tc>
                <a:tc gridSpan="3">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Igrač </a:t>
                      </a:r>
                      <a:r>
                        <a:rPr kumimoji="0" lang="sr-Latn-BA" sz="3600" b="0" i="0" u="none" strike="noStrike" cap="none" normalizeH="0" baseline="0">
                          <a:ln>
                            <a:noFill/>
                          </a:ln>
                          <a:solidFill>
                            <a:schemeClr val="tx1"/>
                          </a:solidFill>
                          <a:effectLst/>
                          <a:latin typeface="Arial" charset="0"/>
                          <a:cs typeface="Arial" charset="0"/>
                        </a:rPr>
                        <a:t>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105025">
                <a:tc gridSpan="2" vMerge="1">
                  <a:txBody>
                    <a:bodyPr/>
                    <a:lstStyle/>
                    <a:p>
                      <a:endParaRPr lang="en-GB"/>
                    </a:p>
                  </a:txBody>
                  <a:tcPr/>
                </a:tc>
                <a:tc hMerge="1" vMerge="1">
                  <a:txBody>
                    <a:bodyPr/>
                    <a:lstStyle/>
                    <a:p>
                      <a:endParaRPr lang="en-GB"/>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(2)</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1" i="0" u="none" strike="noStrike" cap="none" normalizeH="0" baseline="0">
                          <a:ln>
                            <a:noFill/>
                          </a:ln>
                          <a:solidFill>
                            <a:schemeClr val="bg1"/>
                          </a:solidFill>
                          <a:effectLst/>
                          <a:latin typeface="Arial" charset="0"/>
                          <a:cs typeface="Arial" charset="0"/>
                        </a:rPr>
                        <a:t>(3)</a:t>
                      </a:r>
                      <a:endParaRPr kumimoji="0" lang="sr-Latn-BA" sz="3600" b="1" i="0" u="none" strike="noStrike" cap="none" normalizeH="0" baseline="0">
                        <a:ln>
                          <a:noFill/>
                        </a:ln>
                        <a:solidFill>
                          <a:schemeClr val="bg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52513">
                <a:tc rowSpan="2">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Igrač </a:t>
                      </a:r>
                      <a:r>
                        <a:rPr kumimoji="0" lang="sr-Latn-BA" sz="3600" b="0" i="0" u="none" strike="noStrike" cap="none" normalizeH="0" baseline="0">
                          <a:ln>
                            <a:noFill/>
                          </a:ln>
                          <a:solidFill>
                            <a:schemeClr val="tx1"/>
                          </a:solidFill>
                          <a:effectLst/>
                          <a:latin typeface="Arial" charset="0"/>
                          <a:cs typeface="Arial" charset="0"/>
                        </a:rPr>
                        <a:t>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sr-Latn-BA" sz="3600" b="0" i="0" u="none" strike="noStrike" cap="none" normalizeH="0" baseline="0">
                          <a:ln>
                            <a:noFill/>
                          </a:ln>
                          <a:solidFill>
                            <a:schemeClr val="tx1"/>
                          </a:solidFill>
                          <a:effectLst/>
                          <a:latin typeface="Arial" charset="0"/>
                          <a:cs typeface="Arial" charset="0"/>
                        </a:rPr>
                        <a:t>(</a:t>
                      </a:r>
                      <a:r>
                        <a:rPr kumimoji="0" lang="en-GB" sz="3600" b="0" i="0" u="none" strike="noStrike" cap="none" normalizeH="0" baseline="0">
                          <a:ln>
                            <a:noFill/>
                          </a:ln>
                          <a:solidFill>
                            <a:schemeClr val="tx1"/>
                          </a:solidFill>
                          <a:effectLst/>
                          <a:latin typeface="Arial" charset="0"/>
                          <a:cs typeface="Arial" charset="0"/>
                        </a:rPr>
                        <a:t>1</a:t>
                      </a:r>
                      <a:r>
                        <a:rPr kumimoji="0" lang="sr-Latn-BA" sz="3600" b="0" i="0" u="none" strike="noStrike" cap="none" normalizeH="0" baseline="0">
                          <a:ln>
                            <a:noFill/>
                          </a:ln>
                          <a:solidFill>
                            <a:schemeClr val="tx1"/>
                          </a:solidFill>
                          <a:effectLst/>
                          <a:latin typeface="Arial" charset="0"/>
                          <a:cs typeface="Arial" charset="0"/>
                        </a:rPr>
                        <a:t>)</a:t>
                      </a:r>
                    </a:p>
                    <a:p>
                      <a:pPr marL="0" marR="0" lvl="0" indent="0" algn="l" defTabSz="914400" rtl="0" eaLnBrk="1" fontAlgn="base" latinLnBrk="0" hangingPunct="1">
                        <a:lnSpc>
                          <a:spcPct val="115000"/>
                        </a:lnSpc>
                        <a:spcBef>
                          <a:spcPct val="0"/>
                        </a:spcBef>
                        <a:spcAft>
                          <a:spcPct val="0"/>
                        </a:spcAft>
                        <a:buClrTx/>
                        <a:buSzTx/>
                        <a:buFontTx/>
                        <a:buNone/>
                        <a:tabLst/>
                      </a:pPr>
                      <a:endParaRPr kumimoji="0" lang="sr-Latn-BA" sz="3600" b="0" i="0" u="none" strike="noStrike" cap="none" normalizeH="0" baseline="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sr-Latn-BA" sz="3600" b="0" i="0" u="none" strike="noStrike" cap="none" normalizeH="0" baseline="0">
                          <a:ln>
                            <a:noFill/>
                          </a:ln>
                          <a:solidFill>
                            <a:schemeClr val="tx1"/>
                          </a:solidFill>
                          <a:effectLst/>
                          <a:latin typeface="Arial" charset="0"/>
                          <a:cs typeface="Arial" charset="0"/>
                        </a:rPr>
                        <a:t>(</a:t>
                      </a:r>
                      <a:r>
                        <a:rPr kumimoji="0" lang="en-GB" sz="3600" b="0" i="0" u="none" strike="noStrike" cap="none" normalizeH="0" baseline="0">
                          <a:ln>
                            <a:noFill/>
                          </a:ln>
                          <a:solidFill>
                            <a:schemeClr val="tx1"/>
                          </a:solidFill>
                          <a:effectLst/>
                          <a:latin typeface="Arial" charset="0"/>
                          <a:cs typeface="Arial" charset="0"/>
                        </a:rPr>
                        <a:t>2</a:t>
                      </a:r>
                      <a:r>
                        <a:rPr kumimoji="0" lang="sr-Latn-BA" sz="3600" b="0" i="0" u="none" strike="noStrike" cap="none" normalizeH="0" baseline="0">
                          <a:ln>
                            <a:noFill/>
                          </a:ln>
                          <a:solidFill>
                            <a:schemeClr val="tx1"/>
                          </a:solidFill>
                          <a:effectLst/>
                          <a:latin typeface="Arial" charset="0"/>
                          <a:cs typeface="Arial" charset="0"/>
                        </a:rPr>
                        <a:t>)</a:t>
                      </a:r>
                    </a:p>
                    <a:p>
                      <a:pPr marL="0" marR="0" lvl="0" indent="0" algn="l" defTabSz="914400" rtl="0" eaLnBrk="1" fontAlgn="base" latinLnBrk="0" hangingPunct="1">
                        <a:lnSpc>
                          <a:spcPct val="115000"/>
                        </a:lnSpc>
                        <a:spcBef>
                          <a:spcPct val="0"/>
                        </a:spcBef>
                        <a:spcAft>
                          <a:spcPct val="0"/>
                        </a:spcAft>
                        <a:buClrTx/>
                        <a:buSzTx/>
                        <a:buFontTx/>
                        <a:buNone/>
                        <a:tabLst/>
                      </a:pP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2</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1" i="0" u="none" strike="noStrike" cap="none" normalizeH="0" baseline="0">
                          <a:ln>
                            <a:noFill/>
                          </a:ln>
                          <a:solidFill>
                            <a:schemeClr val="bg1"/>
                          </a:solidFill>
                          <a:effectLst/>
                          <a:latin typeface="Arial" charset="0"/>
                          <a:cs typeface="Arial" charset="0"/>
                        </a:rPr>
                        <a:t>4</a:t>
                      </a:r>
                      <a:endParaRPr kumimoji="0" lang="sr-Latn-BA" sz="3600" b="1" i="0" u="none" strike="noStrike" cap="none" normalizeH="0" baseline="0">
                        <a:ln>
                          <a:noFill/>
                        </a:ln>
                        <a:solidFill>
                          <a:schemeClr val="bg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22425">
                <a:tc vMerge="1">
                  <a:txBody>
                    <a:bodyPr/>
                    <a:lstStyle/>
                    <a:p>
                      <a:endParaRPr lang="en-GB"/>
                    </a:p>
                  </a:txBody>
                  <a:tcPr/>
                </a:tc>
                <a:tc vMerge="1">
                  <a:txBody>
                    <a:bodyPr/>
                    <a:lstStyle/>
                    <a:p>
                      <a:endParaRPr lang="en-GB"/>
                    </a:p>
                  </a:txBody>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1</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0" i="0" u="none" strike="noStrike" cap="none" normalizeH="0" baseline="0">
                          <a:ln>
                            <a:noFill/>
                          </a:ln>
                          <a:solidFill>
                            <a:schemeClr val="tx1"/>
                          </a:solidFill>
                          <a:effectLst/>
                          <a:latin typeface="Arial" charset="0"/>
                          <a:cs typeface="Arial" charset="0"/>
                        </a:rPr>
                        <a:t>0</a:t>
                      </a:r>
                      <a:endParaRPr kumimoji="0" lang="sr-Latn-BA" sz="3600" b="0" i="0" u="none" strike="noStrike" cap="none" normalizeH="0" baseline="0">
                        <a:ln>
                          <a:noFill/>
                        </a:ln>
                        <a:solidFill>
                          <a:schemeClr val="tx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sz="3600" b="1" i="0" u="none" strike="noStrike" cap="none" normalizeH="0" baseline="0">
                          <a:ln>
                            <a:noFill/>
                          </a:ln>
                          <a:solidFill>
                            <a:schemeClr val="bg1"/>
                          </a:solidFill>
                          <a:effectLst/>
                          <a:latin typeface="Arial" charset="0"/>
                          <a:cs typeface="Arial" charset="0"/>
                        </a:rPr>
                        <a:t>5</a:t>
                      </a:r>
                      <a:endParaRPr kumimoji="0" lang="sr-Latn-BA" sz="3600" b="1" i="0" u="none" strike="noStrike" cap="none" normalizeH="0" baseline="0">
                        <a:ln>
                          <a:noFill/>
                        </a:ln>
                        <a:solidFill>
                          <a:schemeClr val="bg1"/>
                        </a:solidFill>
                        <a:effectLst/>
                        <a:latin typeface="Arial" charset="0"/>
                        <a:cs typeface="Arial"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2">
            <a:extLst>
              <a:ext uri="{FF2B5EF4-FFF2-40B4-BE49-F238E27FC236}">
                <a16:creationId xmlns:a16="http://schemas.microsoft.com/office/drawing/2014/main" id="{F3A881F4-DC9F-C546-974F-614A32850B40}"/>
              </a:ext>
            </a:extLst>
          </p:cNvPr>
          <p:cNvSpPr>
            <a:spLocks noGrp="1"/>
          </p:cNvSpPr>
          <p:nvPr>
            <p:ph idx="1"/>
          </p:nvPr>
        </p:nvSpPr>
        <p:spPr>
          <a:xfrm>
            <a:off x="457200" y="260350"/>
            <a:ext cx="8229600" cy="5865813"/>
          </a:xfrm>
        </p:spPr>
        <p:txBody>
          <a:bodyPr/>
          <a:lstStyle/>
          <a:p>
            <a:r>
              <a:rPr lang="pl-PL" altLang="en-US"/>
              <a:t>Strategija (2) je sada dominirana strategijom (1) za igrača 2 jer je: 1&lt;2, pa slijedi: </a:t>
            </a:r>
          </a:p>
          <a:p>
            <a:r>
              <a:rPr lang="en-GB" altLang="en-US"/>
              <a:t>oba bi igrača trebala igrati strategiju (1), tj. provesti u svakom gradu jedan dan. Tada će igrač 1 dobiti dobitak 1 (1000 dodatnih glasova) od igrača 2. </a:t>
            </a:r>
          </a:p>
          <a:p>
            <a:r>
              <a:rPr lang="en-GB" altLang="en-US"/>
              <a:t>Kad oba igrača igraju optimalno, dobitak (ili isplata) za igrača 1 predstavlja vrijednost igre 1. </a:t>
            </a:r>
          </a:p>
          <a:p>
            <a:endParaRPr lang="en-GB" altLang="en-US"/>
          </a:p>
        </p:txBody>
      </p:sp>
      <p:sp>
        <p:nvSpPr>
          <p:cNvPr id="4" name="Footer Placeholder 3">
            <a:extLst>
              <a:ext uri="{FF2B5EF4-FFF2-40B4-BE49-F238E27FC236}">
                <a16:creationId xmlns:a16="http://schemas.microsoft.com/office/drawing/2014/main" id="{4F4FE27E-46BB-D544-A296-B360CC284228}"/>
              </a:ext>
            </a:extLst>
          </p:cNvPr>
          <p:cNvSpPr>
            <a:spLocks noGrp="1"/>
          </p:cNvSpPr>
          <p:nvPr>
            <p:ph type="ftr" sz="quarter" idx="11"/>
          </p:nvPr>
        </p:nvSpPr>
        <p:spPr/>
        <p:txBody>
          <a:bodyPr/>
          <a:lstStyle/>
          <a:p>
            <a:pPr>
              <a:defRPr/>
            </a:pPr>
            <a:r>
              <a:rPr lang="en-GB"/>
              <a:t>Prrof. Jovo Ateljevic, EFBL </a:t>
            </a:r>
          </a:p>
        </p:txBody>
      </p:sp>
      <p:sp>
        <p:nvSpPr>
          <p:cNvPr id="5" name="Slide Number Placeholder 4">
            <a:extLst>
              <a:ext uri="{FF2B5EF4-FFF2-40B4-BE49-F238E27FC236}">
                <a16:creationId xmlns:a16="http://schemas.microsoft.com/office/drawing/2014/main" id="{E42A8D5A-70F8-B142-BE8C-BDC8713DC422}"/>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19389F5-3220-FB4B-B880-D43F954A7A89}" type="slidenum">
              <a:rPr lang="en-GB" altLang="en-US">
                <a:solidFill>
                  <a:srgbClr val="898989"/>
                </a:solidFill>
                <a:latin typeface="Calibri" panose="020F0502020204030204" pitchFamily="34" charset="0"/>
              </a:rPr>
              <a:pPr eaLnBrk="1" hangingPunct="1"/>
              <a:t>44</a:t>
            </a:fld>
            <a:endParaRPr lang="en-GB" altLang="en-US">
              <a:solidFill>
                <a:srgbClr val="898989"/>
              </a:solidFill>
              <a:latin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DE1B50EE-1022-A341-B576-8E4545859EE3}"/>
              </a:ext>
            </a:extLst>
          </p:cNvPr>
          <p:cNvSpPr>
            <a:spLocks noGrp="1" noChangeArrowheads="1"/>
          </p:cNvSpPr>
          <p:nvPr>
            <p:ph type="title"/>
          </p:nvPr>
        </p:nvSpPr>
        <p:spPr/>
        <p:txBody>
          <a:bodyPr/>
          <a:lstStyle/>
          <a:p>
            <a:pPr eaLnBrk="1" hangingPunct="1"/>
            <a:r>
              <a:rPr lang="en-GB" altLang="en-US" sz="3600"/>
              <a:t>Stra</a:t>
            </a:r>
            <a:r>
              <a:rPr lang="bs-Latn-BA" altLang="en-US" sz="3600"/>
              <a:t>tegija biznis nivoa </a:t>
            </a:r>
            <a:endParaRPr lang="en-GB" altLang="en-US" sz="3600"/>
          </a:p>
        </p:txBody>
      </p:sp>
      <p:sp>
        <p:nvSpPr>
          <p:cNvPr id="6147" name="Rectangle 3">
            <a:extLst>
              <a:ext uri="{FF2B5EF4-FFF2-40B4-BE49-F238E27FC236}">
                <a16:creationId xmlns:a16="http://schemas.microsoft.com/office/drawing/2014/main" id="{F08929DA-6DEA-A94B-AD5C-A51AE9E50248}"/>
              </a:ext>
            </a:extLst>
          </p:cNvPr>
          <p:cNvSpPr>
            <a:spLocks noGrp="1" noChangeArrowheads="1"/>
          </p:cNvSpPr>
          <p:nvPr>
            <p:ph type="body" idx="1"/>
          </p:nvPr>
        </p:nvSpPr>
        <p:spPr/>
        <p:txBody>
          <a:bodyPr/>
          <a:lstStyle/>
          <a:p>
            <a:pPr eaLnBrk="1" hangingPunct="1"/>
            <a:r>
              <a:rPr lang="bs-Latn-BA" altLang="en-US"/>
              <a:t>Konkuretnost firme u okviru industrije ili tržišta </a:t>
            </a:r>
            <a:endParaRPr lang="en-GB" altLang="en-US"/>
          </a:p>
          <a:p>
            <a:pPr eaLnBrk="1" hangingPunct="1"/>
            <a:r>
              <a:rPr lang="bs-Latn-BA" altLang="en-US"/>
              <a:t>Ako firm</a:t>
            </a:r>
            <a:r>
              <a:rPr lang="en-US" altLang="en-US"/>
              <a:t>a</a:t>
            </a:r>
            <a:r>
              <a:rPr lang="bs-Latn-BA" altLang="en-US"/>
              <a:t> prosperira u okviru industrije ili tržišta mora uspostaviti konkurentsku prednost nad rivalima </a:t>
            </a:r>
            <a:endParaRPr lang="en-GB" altLang="en-US"/>
          </a:p>
        </p:txBody>
      </p:sp>
      <p:sp>
        <p:nvSpPr>
          <p:cNvPr id="4" name="Slide Number Placeholder 3">
            <a:extLst>
              <a:ext uri="{FF2B5EF4-FFF2-40B4-BE49-F238E27FC236}">
                <a16:creationId xmlns:a16="http://schemas.microsoft.com/office/drawing/2014/main" id="{EC4A2103-8385-C74B-8052-54C8BC96D657}"/>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D02B3D1-2225-8A44-B58A-0DFF97B4BE1C}" type="slidenum">
              <a:rPr lang="en-GB" altLang="en-US">
                <a:solidFill>
                  <a:srgbClr val="898989"/>
                </a:solidFill>
                <a:latin typeface="Calibri" panose="020F0502020204030204" pitchFamily="34" charset="0"/>
              </a:rPr>
              <a:pPr eaLnBrk="1" hangingPunct="1"/>
              <a:t>5</a:t>
            </a:fld>
            <a:endParaRPr lang="en-GB" altLang="en-US">
              <a:solidFill>
                <a:srgbClr val="898989"/>
              </a:solidFill>
              <a:latin typeface="Calibri" panose="020F0502020204030204" pitchFamily="34" charset="0"/>
            </a:endParaRPr>
          </a:p>
        </p:txBody>
      </p:sp>
      <p:sp>
        <p:nvSpPr>
          <p:cNvPr id="5" name="Footer Placeholder 4">
            <a:extLst>
              <a:ext uri="{FF2B5EF4-FFF2-40B4-BE49-F238E27FC236}">
                <a16:creationId xmlns:a16="http://schemas.microsoft.com/office/drawing/2014/main" id="{6C1A16B2-F716-724B-AEAA-FCEE9063AD2B}"/>
              </a:ext>
            </a:extLst>
          </p:cNvPr>
          <p:cNvSpPr>
            <a:spLocks noGrp="1"/>
          </p:cNvSpPr>
          <p:nvPr>
            <p:ph type="ftr" sz="quarter" idx="11"/>
          </p:nvPr>
        </p:nvSpPr>
        <p:spPr/>
        <p:txBody>
          <a:bodyPr/>
          <a:lstStyle/>
          <a:p>
            <a:pPr>
              <a:defRPr/>
            </a:pPr>
            <a:r>
              <a:rPr lang="en-GB"/>
              <a:t>Prrof. Jovo Ateljevic, EFBL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BDF6E1A5-6A62-7340-9BBB-2768315C7BD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8313" y="501650"/>
            <a:ext cx="8675687" cy="616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1D8C3B1D-41B2-6648-A6E4-AA3DD9E2460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C8D0559-1EF7-DE48-89EA-2469052C6BE6}" type="slidenum">
              <a:rPr lang="en-GB" altLang="en-US">
                <a:solidFill>
                  <a:srgbClr val="898989"/>
                </a:solidFill>
                <a:latin typeface="Calibri" panose="020F0502020204030204" pitchFamily="34" charset="0"/>
              </a:rPr>
              <a:pPr eaLnBrk="1" hangingPunct="1"/>
              <a:t>6</a:t>
            </a:fld>
            <a:endParaRPr lang="en-GB" altLang="en-US">
              <a:solidFill>
                <a:srgbClr val="898989"/>
              </a:solidFill>
              <a:latin typeface="Calibri" panose="020F0502020204030204" pitchFamily="34" charset="0"/>
            </a:endParaRPr>
          </a:p>
        </p:txBody>
      </p:sp>
      <p:sp>
        <p:nvSpPr>
          <p:cNvPr id="4" name="Footer Placeholder 3">
            <a:extLst>
              <a:ext uri="{FF2B5EF4-FFF2-40B4-BE49-F238E27FC236}">
                <a16:creationId xmlns:a16="http://schemas.microsoft.com/office/drawing/2014/main" id="{16DC76F3-5986-9242-B1C2-3DC1C2427B15}"/>
              </a:ext>
            </a:extLst>
          </p:cNvPr>
          <p:cNvSpPr>
            <a:spLocks noGrp="1"/>
          </p:cNvSpPr>
          <p:nvPr>
            <p:ph type="ftr" sz="quarter" idx="11"/>
          </p:nvPr>
        </p:nvSpPr>
        <p:spPr/>
        <p:txBody>
          <a:bodyPr/>
          <a:lstStyle/>
          <a:p>
            <a:pPr>
              <a:defRPr/>
            </a:pPr>
            <a:r>
              <a:rPr lang="en-GB"/>
              <a:t>Prrof. Jovo Ateljevic, EFBL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22D8ADE5-BE10-654E-BA4D-6981F2CF516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0825" y="0"/>
            <a:ext cx="8569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717454DC-AFC6-8E4B-81B0-243579C3EE76}"/>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EAE269E-C61B-D14D-9FD5-EA6A58B5FDDE}" type="slidenum">
              <a:rPr lang="en-GB" altLang="en-US">
                <a:solidFill>
                  <a:srgbClr val="898989"/>
                </a:solidFill>
                <a:latin typeface="Calibri" panose="020F0502020204030204" pitchFamily="34" charset="0"/>
              </a:rPr>
              <a:pPr eaLnBrk="1" hangingPunct="1"/>
              <a:t>7</a:t>
            </a:fld>
            <a:endParaRPr lang="en-GB" altLang="en-US">
              <a:solidFill>
                <a:srgbClr val="898989"/>
              </a:solidFill>
              <a:latin typeface="Calibri" panose="020F0502020204030204" pitchFamily="34" charset="0"/>
            </a:endParaRPr>
          </a:p>
        </p:txBody>
      </p:sp>
      <p:sp>
        <p:nvSpPr>
          <p:cNvPr id="4" name="Footer Placeholder 3">
            <a:extLst>
              <a:ext uri="{FF2B5EF4-FFF2-40B4-BE49-F238E27FC236}">
                <a16:creationId xmlns:a16="http://schemas.microsoft.com/office/drawing/2014/main" id="{47F32AE7-2037-EE43-9989-ABC22CDC2033}"/>
              </a:ext>
            </a:extLst>
          </p:cNvPr>
          <p:cNvSpPr>
            <a:spLocks noGrp="1"/>
          </p:cNvSpPr>
          <p:nvPr>
            <p:ph type="ftr" sz="quarter" idx="11"/>
          </p:nvPr>
        </p:nvSpPr>
        <p:spPr/>
        <p:txBody>
          <a:bodyPr/>
          <a:lstStyle/>
          <a:p>
            <a:pPr>
              <a:defRPr/>
            </a:pPr>
            <a:r>
              <a:rPr lang="en-GB"/>
              <a:t>Prrof. Jovo Ateljevic, EFBL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CC366B43-806A-BE49-B5C9-3D597B12714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8113" y="0"/>
            <a:ext cx="8867775"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D7BFAA55-F0FA-9645-98D0-8AB832B33C69}"/>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6868C71-2C0E-7044-8D83-270DD3EA4AE7}" type="slidenum">
              <a:rPr lang="en-GB" altLang="en-US">
                <a:solidFill>
                  <a:srgbClr val="898989"/>
                </a:solidFill>
                <a:latin typeface="Calibri" panose="020F0502020204030204" pitchFamily="34" charset="0"/>
              </a:rPr>
              <a:pPr eaLnBrk="1" hangingPunct="1"/>
              <a:t>8</a:t>
            </a:fld>
            <a:endParaRPr lang="en-GB" altLang="en-US">
              <a:solidFill>
                <a:srgbClr val="898989"/>
              </a:solidFill>
              <a:latin typeface="Calibri" panose="020F0502020204030204" pitchFamily="34" charset="0"/>
            </a:endParaRPr>
          </a:p>
        </p:txBody>
      </p:sp>
      <p:sp>
        <p:nvSpPr>
          <p:cNvPr id="4" name="Footer Placeholder 3">
            <a:extLst>
              <a:ext uri="{FF2B5EF4-FFF2-40B4-BE49-F238E27FC236}">
                <a16:creationId xmlns:a16="http://schemas.microsoft.com/office/drawing/2014/main" id="{7C0FF816-A3D2-E64A-9863-47B49B276B7A}"/>
              </a:ext>
            </a:extLst>
          </p:cNvPr>
          <p:cNvSpPr>
            <a:spLocks noGrp="1"/>
          </p:cNvSpPr>
          <p:nvPr>
            <p:ph type="ftr" sz="quarter" idx="11"/>
          </p:nvPr>
        </p:nvSpPr>
        <p:spPr/>
        <p:txBody>
          <a:bodyPr/>
          <a:lstStyle/>
          <a:p>
            <a:pPr>
              <a:defRPr/>
            </a:pPr>
            <a:r>
              <a:rPr lang="en-GB"/>
              <a:t>Prrof. Jovo Ateljevic, EFBL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E69A3F8-796F-0F44-B090-E15FDBFCAEFE}"/>
              </a:ext>
            </a:extLst>
          </p:cNvPr>
          <p:cNvSpPr>
            <a:spLocks noGrp="1"/>
          </p:cNvSpPr>
          <p:nvPr>
            <p:ph type="ftr" sz="quarter" idx="11"/>
          </p:nvPr>
        </p:nvSpPr>
        <p:spPr/>
        <p:txBody>
          <a:bodyPr/>
          <a:lstStyle/>
          <a:p>
            <a:pPr>
              <a:defRPr/>
            </a:pPr>
            <a:r>
              <a:rPr lang="en-GB"/>
              <a:t>Prrof. Jovo Ateljevic, EFBL </a:t>
            </a:r>
          </a:p>
        </p:txBody>
      </p:sp>
      <p:sp>
        <p:nvSpPr>
          <p:cNvPr id="3" name="Slide Number Placeholder 2">
            <a:extLst>
              <a:ext uri="{FF2B5EF4-FFF2-40B4-BE49-F238E27FC236}">
                <a16:creationId xmlns:a16="http://schemas.microsoft.com/office/drawing/2014/main" id="{104FC605-5F98-C946-9076-4FFA8ABB9989}"/>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A90F7FB-25AA-3544-ABF0-21BFFBDBA6A8}" type="slidenum">
              <a:rPr lang="en-GB" altLang="en-US">
                <a:solidFill>
                  <a:srgbClr val="898989"/>
                </a:solidFill>
                <a:latin typeface="Calibri" panose="020F0502020204030204" pitchFamily="34" charset="0"/>
              </a:rPr>
              <a:pPr eaLnBrk="1" hangingPunct="1"/>
              <a:t>9</a:t>
            </a:fld>
            <a:endParaRPr lang="en-GB" altLang="en-US">
              <a:solidFill>
                <a:srgbClr val="898989"/>
              </a:solidFill>
              <a:latin typeface="Calibri" panose="020F0502020204030204" pitchFamily="34" charset="0"/>
            </a:endParaRPr>
          </a:p>
        </p:txBody>
      </p:sp>
      <p:pic>
        <p:nvPicPr>
          <p:cNvPr id="10244" name="Picture 2">
            <a:extLst>
              <a:ext uri="{FF2B5EF4-FFF2-40B4-BE49-F238E27FC236}">
                <a16:creationId xmlns:a16="http://schemas.microsoft.com/office/drawing/2014/main" id="{BCF4AA38-BFE8-5846-852D-291418F1143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1188" y="1052513"/>
            <a:ext cx="7705725" cy="543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3">
            <a:extLst>
              <a:ext uri="{FF2B5EF4-FFF2-40B4-BE49-F238E27FC236}">
                <a16:creationId xmlns:a16="http://schemas.microsoft.com/office/drawing/2014/main" id="{B2D7C2A7-19C9-034B-A1E7-7148301AFB6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5650" y="0"/>
            <a:ext cx="7561263"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2817</TotalTime>
  <Words>3092</Words>
  <Application>Microsoft Macintosh PowerPoint</Application>
  <PresentationFormat>On-screen Show (4:3)</PresentationFormat>
  <Paragraphs>460</Paragraphs>
  <Slides>44</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Calibri</vt:lpstr>
      <vt:lpstr>Arial Narrow</vt:lpstr>
      <vt:lpstr>Arial Black</vt:lpstr>
      <vt:lpstr>Times New Roman</vt:lpstr>
      <vt:lpstr>Office Theme</vt:lpstr>
      <vt:lpstr>II Strategijski izbor  Strategija biznis nivoa </vt:lpstr>
      <vt:lpstr>Generalni ciljevi Druge cjeline  (Starteški Izbor)</vt:lpstr>
      <vt:lpstr>Exhibit 10.4 Strateške opcije</vt:lpstr>
      <vt:lpstr>PowerPoint Presentation</vt:lpstr>
      <vt:lpstr>Strategija biznis nivoa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Teorija igara (TI) </vt:lpstr>
      <vt:lpstr>PowerPoint Presentation</vt:lpstr>
      <vt:lpstr>PowerPoint Presentation</vt:lpstr>
      <vt:lpstr>PowerPoint Presentation</vt:lpstr>
      <vt:lpstr>TI: Strategijska primjena i interakcija  </vt:lpstr>
      <vt:lpstr>PowerPoint Presentation</vt:lpstr>
      <vt:lpstr>Ravnoteža u strategijskoj  interakciji  </vt:lpstr>
      <vt:lpstr>Nash-ova ravnoteža  </vt:lpstr>
      <vt:lpstr>Primjer   Nash-ovog  ekvilibrija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Dominirane i dominirajuće strategije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Strategijski izbor  Strategija biznis nivoa</dc:title>
  <dc:creator>Jovo</dc:creator>
  <cp:lastModifiedBy>Milan Damjanović</cp:lastModifiedBy>
  <cp:revision>134</cp:revision>
  <dcterms:created xsi:type="dcterms:W3CDTF">2011-12-11T14:07:27Z</dcterms:created>
  <dcterms:modified xsi:type="dcterms:W3CDTF">2026-07-05T14:34:42Z</dcterms:modified>
</cp:coreProperties>
</file>