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8"/>
  </p:notesMasterIdLst>
  <p:sldIdLst>
    <p:sldId id="256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84" userDrawn="1">
          <p15:clr>
            <a:srgbClr val="A4A3A4"/>
          </p15:clr>
        </p15:guide>
        <p15:guide id="4" orient="horz" pos="24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C76C"/>
    <a:srgbClr val="A2DC44"/>
    <a:srgbClr val="4DD0E1"/>
    <a:srgbClr val="66FFFF"/>
    <a:srgbClr val="CCFFFF"/>
    <a:srgbClr val="FFFFFF"/>
    <a:srgbClr val="70AD47"/>
    <a:srgbClr val="009999"/>
    <a:srgbClr val="0364E1"/>
    <a:srgbClr val="E9E3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52" autoAdjust="0"/>
  </p:normalViewPr>
  <p:slideViewPr>
    <p:cSldViewPr snapToGrid="0" showGuides="1">
      <p:cViewPr varScale="1">
        <p:scale>
          <a:sx n="113" d="100"/>
          <a:sy n="113" d="100"/>
        </p:scale>
        <p:origin x="456" y="168"/>
      </p:cViewPr>
      <p:guideLst>
        <p:guide orient="horz" pos="912"/>
        <p:guide pos="3840"/>
        <p:guide orient="horz" pos="3984"/>
        <p:guide orient="horz" pos="24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E248F0-ADAA-4F4F-A0E7-64923712B919}" type="doc">
      <dgm:prSet loTypeId="urn:microsoft.com/office/officeart/2005/8/layout/hierarchy4" loCatId="list" qsTypeId="urn:microsoft.com/office/officeart/2005/8/quickstyle/3d2#1" qsCatId="3D" csTypeId="urn:microsoft.com/office/officeart/2005/8/colors/accent5_4" csCatId="accent5" phldr="1"/>
      <dgm:spPr/>
      <dgm:t>
        <a:bodyPr/>
        <a:lstStyle/>
        <a:p>
          <a:endParaRPr lang="sr-Latn-RS"/>
        </a:p>
      </dgm:t>
    </dgm:pt>
    <dgm:pt modelId="{C84EF37F-CCD6-43BB-B5C1-3F7D5B710F0E}">
      <dgm:prSet phldrT="[Text]" custT="1"/>
      <dgm:spPr>
        <a:solidFill>
          <a:srgbClr val="009999"/>
        </a:solidFill>
      </dgm:spPr>
      <dgm:t>
        <a:bodyPr/>
        <a:lstStyle/>
        <a:p>
          <a:r>
            <a:rPr lang="en-GB" sz="2000" b="1"/>
            <a:t>Mo</a:t>
          </a:r>
          <a:r>
            <a:rPr lang="sr-Latn-RS" sz="2000" b="1"/>
            <a:t>žemo ocijeniti parametre populacije...</a:t>
          </a:r>
        </a:p>
      </dgm:t>
    </dgm:pt>
    <dgm:pt modelId="{7DFDD579-0745-4FF5-8F8B-7390173204B1}" type="parTrans" cxnId="{127C5276-C124-40F3-AF4D-E8ACA5807EF9}">
      <dgm:prSet/>
      <dgm:spPr/>
      <dgm:t>
        <a:bodyPr/>
        <a:lstStyle/>
        <a:p>
          <a:endParaRPr lang="sr-Latn-RS" sz="2000" b="1"/>
        </a:p>
      </dgm:t>
    </dgm:pt>
    <dgm:pt modelId="{463CB01D-47DE-42F1-A6EF-C27028292B3B}" type="sibTrans" cxnId="{127C5276-C124-40F3-AF4D-E8ACA5807EF9}">
      <dgm:prSet/>
      <dgm:spPr/>
      <dgm:t>
        <a:bodyPr/>
        <a:lstStyle/>
        <a:p>
          <a:endParaRPr lang="sr-Latn-RS" sz="2000" b="1"/>
        </a:p>
      </dgm:t>
    </dgm:pt>
    <dgm:pt modelId="{B0BB714B-BE83-474C-9E31-EA117F87D25E}">
      <dgm:prSet phldrT="[Text]" custT="1"/>
      <dgm:spPr>
        <a:solidFill>
          <a:srgbClr val="92D050"/>
        </a:solidFill>
      </dgm:spPr>
      <dgm:t>
        <a:bodyPr/>
        <a:lstStyle/>
        <a:p>
          <a:r>
            <a:rPr lang="sr-Latn-RS" sz="2000" b="1"/>
            <a:t>X</a:t>
          </a:r>
        </a:p>
      </dgm:t>
    </dgm:pt>
    <dgm:pt modelId="{0CAD73CE-1C1E-4865-B28A-39805616A99B}" type="parTrans" cxnId="{77C4B85E-9ECD-47C2-97A6-092F4D2EC033}">
      <dgm:prSet/>
      <dgm:spPr/>
      <dgm:t>
        <a:bodyPr/>
        <a:lstStyle/>
        <a:p>
          <a:endParaRPr lang="sr-Latn-RS" sz="2000" b="1"/>
        </a:p>
      </dgm:t>
    </dgm:pt>
    <dgm:pt modelId="{31680BF8-F3C2-4697-A399-F4953BD8B580}" type="sibTrans" cxnId="{77C4B85E-9ECD-47C2-97A6-092F4D2EC033}">
      <dgm:prSet/>
      <dgm:spPr/>
      <dgm:t>
        <a:bodyPr/>
        <a:lstStyle/>
        <a:p>
          <a:endParaRPr lang="sr-Latn-RS" sz="2000" b="1"/>
        </a:p>
      </dgm:t>
    </dgm:pt>
    <dgm:pt modelId="{E5A79FC8-1803-41FC-B8B5-908B20BF8EE5}">
      <dgm:prSet phldrT="[Text]" custT="1"/>
      <dgm:spPr>
        <a:solidFill>
          <a:srgbClr val="009999"/>
        </a:solidFill>
      </dgm:spPr>
      <dgm:t>
        <a:bodyPr/>
        <a:lstStyle/>
        <a:p>
          <a:r>
            <a:rPr lang="sr-Latn-RS" sz="2000" b="1"/>
            <a:t>...uzoračkim statistikama ( tačkaste ocjene)</a:t>
          </a:r>
        </a:p>
      </dgm:t>
    </dgm:pt>
    <dgm:pt modelId="{D022213C-A954-4E6B-951A-1156024EAB1F}" type="parTrans" cxnId="{B48276A8-041F-4AE1-992A-0005E18D6E2F}">
      <dgm:prSet/>
      <dgm:spPr/>
      <dgm:t>
        <a:bodyPr/>
        <a:lstStyle/>
        <a:p>
          <a:endParaRPr lang="sr-Latn-RS" sz="2000" b="1"/>
        </a:p>
      </dgm:t>
    </dgm:pt>
    <dgm:pt modelId="{B4776CBB-7188-4E31-95C7-857CA1BE5AE4}" type="sibTrans" cxnId="{B48276A8-041F-4AE1-992A-0005E18D6E2F}">
      <dgm:prSet/>
      <dgm:spPr/>
      <dgm:t>
        <a:bodyPr/>
        <a:lstStyle/>
        <a:p>
          <a:endParaRPr lang="sr-Latn-RS" sz="2000" b="1"/>
        </a:p>
      </dgm:t>
    </dgm:pt>
    <dgm:pt modelId="{C5FE778D-6762-417F-8F6E-966A68DB0BB1}">
      <dgm:prSet phldrT="[Text]" custT="1"/>
      <dgm:spPr>
        <a:solidFill>
          <a:srgbClr val="92D050"/>
        </a:solidFill>
      </dgm:spPr>
      <dgm:t>
        <a:bodyPr/>
        <a:lstStyle/>
        <a:p>
          <a:r>
            <a:rPr lang="sr-Latn-RS" sz="2000" b="1"/>
            <a:t>Sredina </a:t>
          </a:r>
        </a:p>
      </dgm:t>
    </dgm:pt>
    <dgm:pt modelId="{64A16EEE-568F-4509-8A6F-2AEC0F3ED6CA}" type="parTrans" cxnId="{0E8FBD42-9409-4A68-9510-DA578E431514}">
      <dgm:prSet/>
      <dgm:spPr/>
      <dgm:t>
        <a:bodyPr/>
        <a:lstStyle/>
        <a:p>
          <a:endParaRPr lang="sr-Latn-RS" sz="2000" b="1"/>
        </a:p>
      </dgm:t>
    </dgm:pt>
    <dgm:pt modelId="{0C50AC93-D141-44AC-87A0-E91395C1FBD9}" type="sibTrans" cxnId="{0E8FBD42-9409-4A68-9510-DA578E431514}">
      <dgm:prSet/>
      <dgm:spPr/>
      <dgm:t>
        <a:bodyPr/>
        <a:lstStyle/>
        <a:p>
          <a:endParaRPr lang="sr-Latn-RS" sz="2000" b="1"/>
        </a:p>
      </dgm:t>
    </dgm:pt>
    <dgm:pt modelId="{4DB7EDF6-AF64-4173-BAC6-A9D8FBB36BAB}">
      <dgm:prSet phldrT="[Text]" custT="1"/>
      <dgm:spPr>
        <a:solidFill>
          <a:srgbClr val="92D050"/>
        </a:solidFill>
      </dgm:spPr>
      <dgm:t>
        <a:bodyPr/>
        <a:lstStyle/>
        <a:p>
          <a:r>
            <a:rPr lang="sr-Latn-RS" sz="2000" b="1"/>
            <a:t>Populacija</a:t>
          </a:r>
        </a:p>
      </dgm:t>
    </dgm:pt>
    <dgm:pt modelId="{F557F5FF-205F-4C39-B539-BA16F4FB104A}" type="parTrans" cxnId="{EE61E930-D759-49D7-8064-7FB92E449BFE}">
      <dgm:prSet/>
      <dgm:spPr/>
      <dgm:t>
        <a:bodyPr/>
        <a:lstStyle/>
        <a:p>
          <a:endParaRPr lang="sr-Latn-RS" sz="2000" b="1"/>
        </a:p>
      </dgm:t>
    </dgm:pt>
    <dgm:pt modelId="{FE5857DC-2F6B-4B8E-BF38-683BD4F5690E}" type="sibTrans" cxnId="{EE61E930-D759-49D7-8064-7FB92E449BFE}">
      <dgm:prSet/>
      <dgm:spPr/>
      <dgm:t>
        <a:bodyPr/>
        <a:lstStyle/>
        <a:p>
          <a:endParaRPr lang="sr-Latn-RS" sz="2000" b="1"/>
        </a:p>
      </dgm:t>
    </dgm:pt>
    <dgm:pt modelId="{3BD65E43-0BD8-478B-BEAE-15EBE9B54A1A}">
      <dgm:prSet phldrT="[Text]" custT="1"/>
      <dgm:spPr>
        <a:solidFill>
          <a:srgbClr val="92D050"/>
        </a:solidFill>
      </dgm:spPr>
      <dgm:t>
        <a:bodyPr/>
        <a:lstStyle/>
        <a:p>
          <a:r>
            <a:rPr lang="sr-Latn-RS" sz="2000" b="1"/>
            <a:t>P</a:t>
          </a:r>
        </a:p>
      </dgm:t>
    </dgm:pt>
    <dgm:pt modelId="{0B1612C1-5B0B-4E12-9AB6-3336636830E4}" type="parTrans" cxnId="{0CF1007F-9930-4661-826D-6E79314ADBC4}">
      <dgm:prSet/>
      <dgm:spPr/>
      <dgm:t>
        <a:bodyPr/>
        <a:lstStyle/>
        <a:p>
          <a:endParaRPr lang="sr-Latn-RS" sz="2000" b="1"/>
        </a:p>
      </dgm:t>
    </dgm:pt>
    <dgm:pt modelId="{997992CD-5CED-4C03-9FB2-D0CD1D0A6C7F}" type="sibTrans" cxnId="{0CF1007F-9930-4661-826D-6E79314ADBC4}">
      <dgm:prSet/>
      <dgm:spPr/>
      <dgm:t>
        <a:bodyPr/>
        <a:lstStyle/>
        <a:p>
          <a:endParaRPr lang="sr-Latn-RS" sz="2000" b="1"/>
        </a:p>
      </dgm:t>
    </dgm:pt>
    <dgm:pt modelId="{FD1824A7-04E7-4641-906C-4F7F252B5F87}">
      <dgm:prSet phldrT="[Text]" custT="1"/>
      <dgm:spPr>
        <a:solidFill>
          <a:srgbClr val="92D050"/>
        </a:solidFill>
      </dgm:spPr>
      <dgm:t>
        <a:bodyPr/>
        <a:lstStyle/>
        <a:p>
          <a:r>
            <a:rPr lang="el-GR" sz="2000" b="1">
              <a:cs typeface="Arial" charset="0"/>
            </a:rPr>
            <a:t>μ</a:t>
          </a:r>
          <a:endParaRPr lang="sr-Latn-RS" sz="2000" b="1"/>
        </a:p>
      </dgm:t>
    </dgm:pt>
    <dgm:pt modelId="{E9C5C92C-9AC2-49B0-A052-DEE30331EA4C}" type="sibTrans" cxnId="{3E762A68-3B60-4434-9A9C-4D4678EB6F31}">
      <dgm:prSet/>
      <dgm:spPr/>
      <dgm:t>
        <a:bodyPr/>
        <a:lstStyle/>
        <a:p>
          <a:endParaRPr lang="sr-Latn-RS" sz="2000" b="1"/>
        </a:p>
      </dgm:t>
    </dgm:pt>
    <dgm:pt modelId="{A98CFA7F-949E-49A9-A553-C4BC6CD56EBE}" type="parTrans" cxnId="{3E762A68-3B60-4434-9A9C-4D4678EB6F31}">
      <dgm:prSet/>
      <dgm:spPr/>
      <dgm:t>
        <a:bodyPr/>
        <a:lstStyle/>
        <a:p>
          <a:endParaRPr lang="sr-Latn-RS" sz="2000" b="1"/>
        </a:p>
      </dgm:t>
    </dgm:pt>
    <dgm:pt modelId="{949A30E9-23FF-4213-BEA0-05DA9AB02CA6}">
      <dgm:prSet phldrT="[Text]" custT="1"/>
      <dgm:spPr>
        <a:solidFill>
          <a:srgbClr val="92D050"/>
        </a:solidFill>
      </dgm:spPr>
      <dgm:t>
        <a:bodyPr/>
        <a:lstStyle/>
        <a:p>
          <a:endParaRPr lang="sr-Latn-RS" sz="2000" b="1"/>
        </a:p>
      </dgm:t>
    </dgm:pt>
    <dgm:pt modelId="{F72BA295-759A-4DE0-A20B-C8A734730095}" type="parTrans" cxnId="{F5613BEE-0B01-4857-B900-8FC529EA3E23}">
      <dgm:prSet/>
      <dgm:spPr/>
      <dgm:t>
        <a:bodyPr/>
        <a:lstStyle/>
        <a:p>
          <a:endParaRPr lang="sr-Latn-RS" sz="2000" b="1"/>
        </a:p>
      </dgm:t>
    </dgm:pt>
    <dgm:pt modelId="{377DBCD7-008A-4521-8B13-45FDB20AB3DE}" type="sibTrans" cxnId="{F5613BEE-0B01-4857-B900-8FC529EA3E23}">
      <dgm:prSet/>
      <dgm:spPr/>
      <dgm:t>
        <a:bodyPr/>
        <a:lstStyle/>
        <a:p>
          <a:endParaRPr lang="sr-Latn-RS" sz="2000" b="1"/>
        </a:p>
      </dgm:t>
    </dgm:pt>
    <dgm:pt modelId="{C0F18E45-0E5A-4D13-A287-5F2E28987245}" type="pres">
      <dgm:prSet presAssocID="{54E248F0-ADAA-4F4F-A0E7-64923712B91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2EBB850-6A3F-49E3-B591-DAEAFC835558}" type="pres">
      <dgm:prSet presAssocID="{C84EF37F-CCD6-43BB-B5C1-3F7D5B710F0E}" presName="vertOne" presStyleCnt="0"/>
      <dgm:spPr/>
    </dgm:pt>
    <dgm:pt modelId="{19136B3E-3E6D-4122-9AA0-9887B9D90D58}" type="pres">
      <dgm:prSet presAssocID="{C84EF37F-CCD6-43BB-B5C1-3F7D5B710F0E}" presName="txOne" presStyleLbl="node0" presStyleIdx="0" presStyleCnt="2" custScaleX="65056" custScaleY="103794" custLinFactNeighborX="-18053" custLinFactNeighborY="-44">
        <dgm:presLayoutVars>
          <dgm:chPref val="3"/>
        </dgm:presLayoutVars>
      </dgm:prSet>
      <dgm:spPr/>
    </dgm:pt>
    <dgm:pt modelId="{F0D93DDE-FA31-426B-93D2-39FB7DEFD0DA}" type="pres">
      <dgm:prSet presAssocID="{C84EF37F-CCD6-43BB-B5C1-3F7D5B710F0E}" presName="parTransOne" presStyleCnt="0"/>
      <dgm:spPr/>
    </dgm:pt>
    <dgm:pt modelId="{2021ADBB-F558-46B1-8FA7-B22E0639701F}" type="pres">
      <dgm:prSet presAssocID="{C84EF37F-CCD6-43BB-B5C1-3F7D5B710F0E}" presName="horzOne" presStyleCnt="0"/>
      <dgm:spPr/>
    </dgm:pt>
    <dgm:pt modelId="{0E2C496A-26CC-4A66-B090-152DE8DE480B}" type="pres">
      <dgm:prSet presAssocID="{C5FE778D-6762-417F-8F6E-966A68DB0BB1}" presName="vertTwo" presStyleCnt="0"/>
      <dgm:spPr/>
    </dgm:pt>
    <dgm:pt modelId="{6BA8BD95-F1C8-4418-A669-D39F61B1E561}" type="pres">
      <dgm:prSet presAssocID="{C5FE778D-6762-417F-8F6E-966A68DB0BB1}" presName="txTwo" presStyleLbl="node2" presStyleIdx="0" presStyleCnt="3" custLinFactNeighborX="-1931" custLinFactNeighborY="-4866">
        <dgm:presLayoutVars>
          <dgm:chPref val="3"/>
        </dgm:presLayoutVars>
      </dgm:prSet>
      <dgm:spPr/>
    </dgm:pt>
    <dgm:pt modelId="{A1F77CA5-C833-4046-90AB-4AF7CC42DFBB}" type="pres">
      <dgm:prSet presAssocID="{C5FE778D-6762-417F-8F6E-966A68DB0BB1}" presName="horzTwo" presStyleCnt="0"/>
      <dgm:spPr/>
    </dgm:pt>
    <dgm:pt modelId="{28149EC5-D4DD-498D-967F-75F02AE12FD9}" type="pres">
      <dgm:prSet presAssocID="{0C50AC93-D141-44AC-87A0-E91395C1FBD9}" presName="sibSpaceTwo" presStyleCnt="0"/>
      <dgm:spPr/>
    </dgm:pt>
    <dgm:pt modelId="{B0C68D70-8982-4455-95DD-07F275299063}" type="pres">
      <dgm:prSet presAssocID="{FD1824A7-04E7-4641-906C-4F7F252B5F87}" presName="vertTwo" presStyleCnt="0"/>
      <dgm:spPr/>
    </dgm:pt>
    <dgm:pt modelId="{ABFB5F70-E056-4D85-ADB2-9D9E73110E6B}" type="pres">
      <dgm:prSet presAssocID="{FD1824A7-04E7-4641-906C-4F7F252B5F87}" presName="txTwo" presStyleLbl="node2" presStyleIdx="1" presStyleCnt="3" custScaleX="48605" custLinFactNeighborX="-26868" custLinFactNeighborY="-49314">
        <dgm:presLayoutVars>
          <dgm:chPref val="3"/>
        </dgm:presLayoutVars>
      </dgm:prSet>
      <dgm:spPr/>
    </dgm:pt>
    <dgm:pt modelId="{261B1ED3-19B5-4101-B232-CA2B02558DF2}" type="pres">
      <dgm:prSet presAssocID="{FD1824A7-04E7-4641-906C-4F7F252B5F87}" presName="parTransTwo" presStyleCnt="0"/>
      <dgm:spPr/>
    </dgm:pt>
    <dgm:pt modelId="{93FB2744-0A5D-4BB8-B509-44231003FB9D}" type="pres">
      <dgm:prSet presAssocID="{FD1824A7-04E7-4641-906C-4F7F252B5F87}" presName="horzTwo" presStyleCnt="0"/>
      <dgm:spPr/>
    </dgm:pt>
    <dgm:pt modelId="{D32D54E8-D5FE-42EA-A131-0FF3D70D6B71}" type="pres">
      <dgm:prSet presAssocID="{4DB7EDF6-AF64-4173-BAC6-A9D8FBB36BAB}" presName="vertThree" presStyleCnt="0"/>
      <dgm:spPr/>
    </dgm:pt>
    <dgm:pt modelId="{13AB7450-39B8-4420-B8E8-440E1AB58A46}" type="pres">
      <dgm:prSet presAssocID="{4DB7EDF6-AF64-4173-BAC6-A9D8FBB36BAB}" presName="txThree" presStyleLbl="node3" presStyleIdx="0" presStyleCnt="3" custLinFactX="-10289" custLinFactNeighborX="-100000" custLinFactNeighborY="2762">
        <dgm:presLayoutVars>
          <dgm:chPref val="3"/>
        </dgm:presLayoutVars>
      </dgm:prSet>
      <dgm:spPr/>
    </dgm:pt>
    <dgm:pt modelId="{A0B3B217-3753-463F-BEEA-F7F911F2F90E}" type="pres">
      <dgm:prSet presAssocID="{4DB7EDF6-AF64-4173-BAC6-A9D8FBB36BAB}" presName="horzThree" presStyleCnt="0"/>
      <dgm:spPr/>
    </dgm:pt>
    <dgm:pt modelId="{AF2866E7-98CE-4239-B349-717E74FFBB61}" type="pres">
      <dgm:prSet presAssocID="{FE5857DC-2F6B-4B8E-BF38-683BD4F5690E}" presName="sibSpaceThree" presStyleCnt="0"/>
      <dgm:spPr/>
    </dgm:pt>
    <dgm:pt modelId="{006B3AEA-4902-4EA3-8328-C6C881EF4760}" type="pres">
      <dgm:prSet presAssocID="{3BD65E43-0BD8-478B-BEAE-15EBE9B54A1A}" presName="vertThree" presStyleCnt="0"/>
      <dgm:spPr/>
    </dgm:pt>
    <dgm:pt modelId="{A01C9A54-E295-4921-974E-53C6BEA9B866}" type="pres">
      <dgm:prSet presAssocID="{3BD65E43-0BD8-478B-BEAE-15EBE9B54A1A}" presName="txThree" presStyleLbl="node3" presStyleIdx="1" presStyleCnt="3" custLinFactX="-6589" custLinFactNeighborX="-100000" custLinFactNeighborY="4816">
        <dgm:presLayoutVars>
          <dgm:chPref val="3"/>
        </dgm:presLayoutVars>
      </dgm:prSet>
      <dgm:spPr/>
    </dgm:pt>
    <dgm:pt modelId="{38712847-5A17-4923-880A-308E5D8969A7}" type="pres">
      <dgm:prSet presAssocID="{3BD65E43-0BD8-478B-BEAE-15EBE9B54A1A}" presName="horzThree" presStyleCnt="0"/>
      <dgm:spPr/>
    </dgm:pt>
    <dgm:pt modelId="{D1C16BA1-9DD5-4952-B088-82FB0B98B8D1}" type="pres">
      <dgm:prSet presAssocID="{463CB01D-47DE-42F1-A6EF-C27028292B3B}" presName="sibSpaceOne" presStyleCnt="0"/>
      <dgm:spPr/>
    </dgm:pt>
    <dgm:pt modelId="{9D855945-A601-4437-A661-2DDE35CD33B4}" type="pres">
      <dgm:prSet presAssocID="{E5A79FC8-1803-41FC-B8B5-908B20BF8EE5}" presName="vertOne" presStyleCnt="0"/>
      <dgm:spPr/>
    </dgm:pt>
    <dgm:pt modelId="{9CD2F13F-2CBA-4205-8F51-BCEFBB25CE1D}" type="pres">
      <dgm:prSet presAssocID="{E5A79FC8-1803-41FC-B8B5-908B20BF8EE5}" presName="txOne" presStyleLbl="node0" presStyleIdx="1" presStyleCnt="2" custLinFactX="-15328" custLinFactNeighborX="-100000" custLinFactNeighborY="11025">
        <dgm:presLayoutVars>
          <dgm:chPref val="3"/>
        </dgm:presLayoutVars>
      </dgm:prSet>
      <dgm:spPr/>
    </dgm:pt>
    <dgm:pt modelId="{8036722C-8CC4-4FE7-AAB4-917D352A9CDB}" type="pres">
      <dgm:prSet presAssocID="{E5A79FC8-1803-41FC-B8B5-908B20BF8EE5}" presName="parTransOne" presStyleCnt="0"/>
      <dgm:spPr/>
    </dgm:pt>
    <dgm:pt modelId="{28EF9BF3-5E5C-48B0-8568-964BA81587D5}" type="pres">
      <dgm:prSet presAssocID="{E5A79FC8-1803-41FC-B8B5-908B20BF8EE5}" presName="horzOne" presStyleCnt="0"/>
      <dgm:spPr/>
    </dgm:pt>
    <dgm:pt modelId="{F47C1460-7D06-4B62-BBE7-F99A14FDA8A7}" type="pres">
      <dgm:prSet presAssocID="{B0BB714B-BE83-474C-9E31-EA117F87D25E}" presName="vertTwo" presStyleCnt="0"/>
      <dgm:spPr/>
    </dgm:pt>
    <dgm:pt modelId="{5270D425-D77E-41BB-B9FB-ACB051D993CE}" type="pres">
      <dgm:prSet presAssocID="{B0BB714B-BE83-474C-9E31-EA117F87D25E}" presName="txTwo" presStyleLbl="node2" presStyleIdx="2" presStyleCnt="3" custLinFactX="-14387" custLinFactNeighborX="-100000" custLinFactNeighborY="-25032">
        <dgm:presLayoutVars>
          <dgm:chPref val="3"/>
        </dgm:presLayoutVars>
      </dgm:prSet>
      <dgm:spPr/>
    </dgm:pt>
    <dgm:pt modelId="{2E76DE08-23AA-4E0C-AB3C-5442F8FEB408}" type="pres">
      <dgm:prSet presAssocID="{B0BB714B-BE83-474C-9E31-EA117F87D25E}" presName="parTransTwo" presStyleCnt="0"/>
      <dgm:spPr/>
    </dgm:pt>
    <dgm:pt modelId="{3CBC79D8-4D73-40B2-A9A3-100A339F0C1E}" type="pres">
      <dgm:prSet presAssocID="{B0BB714B-BE83-474C-9E31-EA117F87D25E}" presName="horzTwo" presStyleCnt="0"/>
      <dgm:spPr/>
    </dgm:pt>
    <dgm:pt modelId="{B0786C8A-E1D8-4BCE-982B-3A5199599817}" type="pres">
      <dgm:prSet presAssocID="{949A30E9-23FF-4213-BEA0-05DA9AB02CA6}" presName="vertThree" presStyleCnt="0"/>
      <dgm:spPr/>
    </dgm:pt>
    <dgm:pt modelId="{244F9361-AA81-45B6-87F3-E568FEE3A8F4}" type="pres">
      <dgm:prSet presAssocID="{949A30E9-23FF-4213-BEA0-05DA9AB02CA6}" presName="txThree" presStyleLbl="node3" presStyleIdx="2" presStyleCnt="3" custLinFactX="-14387" custLinFactNeighborX="-100000" custLinFactNeighborY="7429">
        <dgm:presLayoutVars>
          <dgm:chPref val="3"/>
        </dgm:presLayoutVars>
      </dgm:prSet>
      <dgm:spPr/>
    </dgm:pt>
    <dgm:pt modelId="{0C387254-FAAB-455B-AB3A-D39A9F59F7C3}" type="pres">
      <dgm:prSet presAssocID="{949A30E9-23FF-4213-BEA0-05DA9AB02CA6}" presName="horzThree" presStyleCnt="0"/>
      <dgm:spPr/>
    </dgm:pt>
  </dgm:ptLst>
  <dgm:cxnLst>
    <dgm:cxn modelId="{E04D6508-89D4-4AEC-8D85-3FB8738F2E1E}" type="presOf" srcId="{B0BB714B-BE83-474C-9E31-EA117F87D25E}" destId="{5270D425-D77E-41BB-B9FB-ACB051D993CE}" srcOrd="0" destOrd="0" presId="urn:microsoft.com/office/officeart/2005/8/layout/hierarchy4"/>
    <dgm:cxn modelId="{186E4330-5DE4-4BBC-86F6-7AB1CC2D631A}" type="presOf" srcId="{C5FE778D-6762-417F-8F6E-966A68DB0BB1}" destId="{6BA8BD95-F1C8-4418-A669-D39F61B1E561}" srcOrd="0" destOrd="0" presId="urn:microsoft.com/office/officeart/2005/8/layout/hierarchy4"/>
    <dgm:cxn modelId="{EE61E930-D759-49D7-8064-7FB92E449BFE}" srcId="{FD1824A7-04E7-4641-906C-4F7F252B5F87}" destId="{4DB7EDF6-AF64-4173-BAC6-A9D8FBB36BAB}" srcOrd="0" destOrd="0" parTransId="{F557F5FF-205F-4C39-B539-BA16F4FB104A}" sibTransId="{FE5857DC-2F6B-4B8E-BF38-683BD4F5690E}"/>
    <dgm:cxn modelId="{1C97B135-5A35-4270-B518-7282F1C84C1E}" type="presOf" srcId="{4DB7EDF6-AF64-4173-BAC6-A9D8FBB36BAB}" destId="{13AB7450-39B8-4420-B8E8-440E1AB58A46}" srcOrd="0" destOrd="0" presId="urn:microsoft.com/office/officeart/2005/8/layout/hierarchy4"/>
    <dgm:cxn modelId="{0E8FBD42-9409-4A68-9510-DA578E431514}" srcId="{C84EF37F-CCD6-43BB-B5C1-3F7D5B710F0E}" destId="{C5FE778D-6762-417F-8F6E-966A68DB0BB1}" srcOrd="0" destOrd="0" parTransId="{64A16EEE-568F-4509-8A6F-2AEC0F3ED6CA}" sibTransId="{0C50AC93-D141-44AC-87A0-E91395C1FBD9}"/>
    <dgm:cxn modelId="{1ADD5656-6018-4E21-A255-39C796069F78}" type="presOf" srcId="{E5A79FC8-1803-41FC-B8B5-908B20BF8EE5}" destId="{9CD2F13F-2CBA-4205-8F51-BCEFBB25CE1D}" srcOrd="0" destOrd="0" presId="urn:microsoft.com/office/officeart/2005/8/layout/hierarchy4"/>
    <dgm:cxn modelId="{77C4B85E-9ECD-47C2-97A6-092F4D2EC033}" srcId="{E5A79FC8-1803-41FC-B8B5-908B20BF8EE5}" destId="{B0BB714B-BE83-474C-9E31-EA117F87D25E}" srcOrd="0" destOrd="0" parTransId="{0CAD73CE-1C1E-4865-B28A-39805616A99B}" sibTransId="{31680BF8-F3C2-4697-A399-F4953BD8B580}"/>
    <dgm:cxn modelId="{83D8775F-E6C4-43B0-8EA2-0043F0F21C96}" type="presOf" srcId="{54E248F0-ADAA-4F4F-A0E7-64923712B919}" destId="{C0F18E45-0E5A-4D13-A287-5F2E28987245}" srcOrd="0" destOrd="0" presId="urn:microsoft.com/office/officeart/2005/8/layout/hierarchy4"/>
    <dgm:cxn modelId="{3E762A68-3B60-4434-9A9C-4D4678EB6F31}" srcId="{C84EF37F-CCD6-43BB-B5C1-3F7D5B710F0E}" destId="{FD1824A7-04E7-4641-906C-4F7F252B5F87}" srcOrd="1" destOrd="0" parTransId="{A98CFA7F-949E-49A9-A553-C4BC6CD56EBE}" sibTransId="{E9C5C92C-9AC2-49B0-A052-DEE30331EA4C}"/>
    <dgm:cxn modelId="{586DC270-C9F3-4989-877C-2D18F78FBCE6}" type="presOf" srcId="{949A30E9-23FF-4213-BEA0-05DA9AB02CA6}" destId="{244F9361-AA81-45B6-87F3-E568FEE3A8F4}" srcOrd="0" destOrd="0" presId="urn:microsoft.com/office/officeart/2005/8/layout/hierarchy4"/>
    <dgm:cxn modelId="{127C5276-C124-40F3-AF4D-E8ACA5807EF9}" srcId="{54E248F0-ADAA-4F4F-A0E7-64923712B919}" destId="{C84EF37F-CCD6-43BB-B5C1-3F7D5B710F0E}" srcOrd="0" destOrd="0" parTransId="{7DFDD579-0745-4FF5-8F8B-7390173204B1}" sibTransId="{463CB01D-47DE-42F1-A6EF-C27028292B3B}"/>
    <dgm:cxn modelId="{0CF1007F-9930-4661-826D-6E79314ADBC4}" srcId="{FD1824A7-04E7-4641-906C-4F7F252B5F87}" destId="{3BD65E43-0BD8-478B-BEAE-15EBE9B54A1A}" srcOrd="1" destOrd="0" parTransId="{0B1612C1-5B0B-4E12-9AB6-3336636830E4}" sibTransId="{997992CD-5CED-4C03-9FB2-D0CD1D0A6C7F}"/>
    <dgm:cxn modelId="{69702E88-CAFA-443D-920C-1047455B3D31}" type="presOf" srcId="{FD1824A7-04E7-4641-906C-4F7F252B5F87}" destId="{ABFB5F70-E056-4D85-ADB2-9D9E73110E6B}" srcOrd="0" destOrd="0" presId="urn:microsoft.com/office/officeart/2005/8/layout/hierarchy4"/>
    <dgm:cxn modelId="{CCD5C99D-9130-4222-BE91-5D8EA691E37F}" type="presOf" srcId="{C84EF37F-CCD6-43BB-B5C1-3F7D5B710F0E}" destId="{19136B3E-3E6D-4122-9AA0-9887B9D90D58}" srcOrd="0" destOrd="0" presId="urn:microsoft.com/office/officeart/2005/8/layout/hierarchy4"/>
    <dgm:cxn modelId="{B48276A8-041F-4AE1-992A-0005E18D6E2F}" srcId="{54E248F0-ADAA-4F4F-A0E7-64923712B919}" destId="{E5A79FC8-1803-41FC-B8B5-908B20BF8EE5}" srcOrd="1" destOrd="0" parTransId="{D022213C-A954-4E6B-951A-1156024EAB1F}" sibTransId="{B4776CBB-7188-4E31-95C7-857CA1BE5AE4}"/>
    <dgm:cxn modelId="{242F24E3-5838-48C1-B9E6-188F9C5C2658}" type="presOf" srcId="{3BD65E43-0BD8-478B-BEAE-15EBE9B54A1A}" destId="{A01C9A54-E295-4921-974E-53C6BEA9B866}" srcOrd="0" destOrd="0" presId="urn:microsoft.com/office/officeart/2005/8/layout/hierarchy4"/>
    <dgm:cxn modelId="{F5613BEE-0B01-4857-B900-8FC529EA3E23}" srcId="{B0BB714B-BE83-474C-9E31-EA117F87D25E}" destId="{949A30E9-23FF-4213-BEA0-05DA9AB02CA6}" srcOrd="0" destOrd="0" parTransId="{F72BA295-759A-4DE0-A20B-C8A734730095}" sibTransId="{377DBCD7-008A-4521-8B13-45FDB20AB3DE}"/>
    <dgm:cxn modelId="{77897F15-B545-4D43-B6D4-7B737344ABB2}" type="presParOf" srcId="{C0F18E45-0E5A-4D13-A287-5F2E28987245}" destId="{12EBB850-6A3F-49E3-B591-DAEAFC835558}" srcOrd="0" destOrd="0" presId="urn:microsoft.com/office/officeart/2005/8/layout/hierarchy4"/>
    <dgm:cxn modelId="{B35FA8C8-AE8E-48BD-9DF3-133BB9DDEA20}" type="presParOf" srcId="{12EBB850-6A3F-49E3-B591-DAEAFC835558}" destId="{19136B3E-3E6D-4122-9AA0-9887B9D90D58}" srcOrd="0" destOrd="0" presId="urn:microsoft.com/office/officeart/2005/8/layout/hierarchy4"/>
    <dgm:cxn modelId="{43DD6D45-B914-4F84-8F28-0F7E29D813EE}" type="presParOf" srcId="{12EBB850-6A3F-49E3-B591-DAEAFC835558}" destId="{F0D93DDE-FA31-426B-93D2-39FB7DEFD0DA}" srcOrd="1" destOrd="0" presId="urn:microsoft.com/office/officeart/2005/8/layout/hierarchy4"/>
    <dgm:cxn modelId="{7770EEA9-E3E7-4D0E-8960-EF3B7BEAD91C}" type="presParOf" srcId="{12EBB850-6A3F-49E3-B591-DAEAFC835558}" destId="{2021ADBB-F558-46B1-8FA7-B22E0639701F}" srcOrd="2" destOrd="0" presId="urn:microsoft.com/office/officeart/2005/8/layout/hierarchy4"/>
    <dgm:cxn modelId="{FFAA1F14-5CBA-43AD-B245-293396344A42}" type="presParOf" srcId="{2021ADBB-F558-46B1-8FA7-B22E0639701F}" destId="{0E2C496A-26CC-4A66-B090-152DE8DE480B}" srcOrd="0" destOrd="0" presId="urn:microsoft.com/office/officeart/2005/8/layout/hierarchy4"/>
    <dgm:cxn modelId="{7A0124B8-0C39-4FA3-AA9F-FB36880CC2D9}" type="presParOf" srcId="{0E2C496A-26CC-4A66-B090-152DE8DE480B}" destId="{6BA8BD95-F1C8-4418-A669-D39F61B1E561}" srcOrd="0" destOrd="0" presId="urn:microsoft.com/office/officeart/2005/8/layout/hierarchy4"/>
    <dgm:cxn modelId="{44267E48-68E8-4530-8A21-C277B94D2692}" type="presParOf" srcId="{0E2C496A-26CC-4A66-B090-152DE8DE480B}" destId="{A1F77CA5-C833-4046-90AB-4AF7CC42DFBB}" srcOrd="1" destOrd="0" presId="urn:microsoft.com/office/officeart/2005/8/layout/hierarchy4"/>
    <dgm:cxn modelId="{D7DB1299-3F29-47FF-820E-3D1AE79BA494}" type="presParOf" srcId="{2021ADBB-F558-46B1-8FA7-B22E0639701F}" destId="{28149EC5-D4DD-498D-967F-75F02AE12FD9}" srcOrd="1" destOrd="0" presId="urn:microsoft.com/office/officeart/2005/8/layout/hierarchy4"/>
    <dgm:cxn modelId="{D1196622-A15D-4273-B0AF-40E986639D4D}" type="presParOf" srcId="{2021ADBB-F558-46B1-8FA7-B22E0639701F}" destId="{B0C68D70-8982-4455-95DD-07F275299063}" srcOrd="2" destOrd="0" presId="urn:microsoft.com/office/officeart/2005/8/layout/hierarchy4"/>
    <dgm:cxn modelId="{356B0196-7AE2-4338-BC0C-B9167222AB3B}" type="presParOf" srcId="{B0C68D70-8982-4455-95DD-07F275299063}" destId="{ABFB5F70-E056-4D85-ADB2-9D9E73110E6B}" srcOrd="0" destOrd="0" presId="urn:microsoft.com/office/officeart/2005/8/layout/hierarchy4"/>
    <dgm:cxn modelId="{0049C5F2-6C4E-46BC-84E8-74C619CDB3C3}" type="presParOf" srcId="{B0C68D70-8982-4455-95DD-07F275299063}" destId="{261B1ED3-19B5-4101-B232-CA2B02558DF2}" srcOrd="1" destOrd="0" presId="urn:microsoft.com/office/officeart/2005/8/layout/hierarchy4"/>
    <dgm:cxn modelId="{42376DC8-082B-4FF2-880D-F05DB302E8A1}" type="presParOf" srcId="{B0C68D70-8982-4455-95DD-07F275299063}" destId="{93FB2744-0A5D-4BB8-B509-44231003FB9D}" srcOrd="2" destOrd="0" presId="urn:microsoft.com/office/officeart/2005/8/layout/hierarchy4"/>
    <dgm:cxn modelId="{9F0578C5-7EFB-4B4F-B74B-C1AA1F62AFD8}" type="presParOf" srcId="{93FB2744-0A5D-4BB8-B509-44231003FB9D}" destId="{D32D54E8-D5FE-42EA-A131-0FF3D70D6B71}" srcOrd="0" destOrd="0" presId="urn:microsoft.com/office/officeart/2005/8/layout/hierarchy4"/>
    <dgm:cxn modelId="{76DD4DAF-AE3B-4E0C-B5BA-9C4FEB7DDE04}" type="presParOf" srcId="{D32D54E8-D5FE-42EA-A131-0FF3D70D6B71}" destId="{13AB7450-39B8-4420-B8E8-440E1AB58A46}" srcOrd="0" destOrd="0" presId="urn:microsoft.com/office/officeart/2005/8/layout/hierarchy4"/>
    <dgm:cxn modelId="{5FCA39A2-865F-403A-8EFF-D3131EF2CECE}" type="presParOf" srcId="{D32D54E8-D5FE-42EA-A131-0FF3D70D6B71}" destId="{A0B3B217-3753-463F-BEEA-F7F911F2F90E}" srcOrd="1" destOrd="0" presId="urn:microsoft.com/office/officeart/2005/8/layout/hierarchy4"/>
    <dgm:cxn modelId="{95EEDF9F-999A-49F6-B241-EFBEEE6B0CC5}" type="presParOf" srcId="{93FB2744-0A5D-4BB8-B509-44231003FB9D}" destId="{AF2866E7-98CE-4239-B349-717E74FFBB61}" srcOrd="1" destOrd="0" presId="urn:microsoft.com/office/officeart/2005/8/layout/hierarchy4"/>
    <dgm:cxn modelId="{D4895B06-D337-4BD1-A2F4-38E8FDDBE915}" type="presParOf" srcId="{93FB2744-0A5D-4BB8-B509-44231003FB9D}" destId="{006B3AEA-4902-4EA3-8328-C6C881EF4760}" srcOrd="2" destOrd="0" presId="urn:microsoft.com/office/officeart/2005/8/layout/hierarchy4"/>
    <dgm:cxn modelId="{0AA5BEB5-D291-4BDD-9E89-1D2C0B01D9F6}" type="presParOf" srcId="{006B3AEA-4902-4EA3-8328-C6C881EF4760}" destId="{A01C9A54-E295-4921-974E-53C6BEA9B866}" srcOrd="0" destOrd="0" presId="urn:microsoft.com/office/officeart/2005/8/layout/hierarchy4"/>
    <dgm:cxn modelId="{B99838FE-FCE9-4053-9D7F-A70731522DE5}" type="presParOf" srcId="{006B3AEA-4902-4EA3-8328-C6C881EF4760}" destId="{38712847-5A17-4923-880A-308E5D8969A7}" srcOrd="1" destOrd="0" presId="urn:microsoft.com/office/officeart/2005/8/layout/hierarchy4"/>
    <dgm:cxn modelId="{006395E0-CAC4-40CA-A40E-642A477A22A5}" type="presParOf" srcId="{C0F18E45-0E5A-4D13-A287-5F2E28987245}" destId="{D1C16BA1-9DD5-4952-B088-82FB0B98B8D1}" srcOrd="1" destOrd="0" presId="urn:microsoft.com/office/officeart/2005/8/layout/hierarchy4"/>
    <dgm:cxn modelId="{906DB7D8-515A-44DF-B24B-C5FAF8CA0117}" type="presParOf" srcId="{C0F18E45-0E5A-4D13-A287-5F2E28987245}" destId="{9D855945-A601-4437-A661-2DDE35CD33B4}" srcOrd="2" destOrd="0" presId="urn:microsoft.com/office/officeart/2005/8/layout/hierarchy4"/>
    <dgm:cxn modelId="{3C235968-9177-4D07-BA49-1A278D865AD2}" type="presParOf" srcId="{9D855945-A601-4437-A661-2DDE35CD33B4}" destId="{9CD2F13F-2CBA-4205-8F51-BCEFBB25CE1D}" srcOrd="0" destOrd="0" presId="urn:microsoft.com/office/officeart/2005/8/layout/hierarchy4"/>
    <dgm:cxn modelId="{18442E82-BFA0-4CEB-8BF5-97ABF0D6CC71}" type="presParOf" srcId="{9D855945-A601-4437-A661-2DDE35CD33B4}" destId="{8036722C-8CC4-4FE7-AAB4-917D352A9CDB}" srcOrd="1" destOrd="0" presId="urn:microsoft.com/office/officeart/2005/8/layout/hierarchy4"/>
    <dgm:cxn modelId="{C07C48D6-4387-49B9-BC12-B2CB6FC178DD}" type="presParOf" srcId="{9D855945-A601-4437-A661-2DDE35CD33B4}" destId="{28EF9BF3-5E5C-48B0-8568-964BA81587D5}" srcOrd="2" destOrd="0" presId="urn:microsoft.com/office/officeart/2005/8/layout/hierarchy4"/>
    <dgm:cxn modelId="{929A5714-40C0-45BB-9B6D-A1873C00441E}" type="presParOf" srcId="{28EF9BF3-5E5C-48B0-8568-964BA81587D5}" destId="{F47C1460-7D06-4B62-BBE7-F99A14FDA8A7}" srcOrd="0" destOrd="0" presId="urn:microsoft.com/office/officeart/2005/8/layout/hierarchy4"/>
    <dgm:cxn modelId="{DE8B3CF2-A332-4DC9-955A-7A7C7A160241}" type="presParOf" srcId="{F47C1460-7D06-4B62-BBE7-F99A14FDA8A7}" destId="{5270D425-D77E-41BB-B9FB-ACB051D993CE}" srcOrd="0" destOrd="0" presId="urn:microsoft.com/office/officeart/2005/8/layout/hierarchy4"/>
    <dgm:cxn modelId="{88CCD110-0536-491F-AF1C-F5121ED74C44}" type="presParOf" srcId="{F47C1460-7D06-4B62-BBE7-F99A14FDA8A7}" destId="{2E76DE08-23AA-4E0C-AB3C-5442F8FEB408}" srcOrd="1" destOrd="0" presId="urn:microsoft.com/office/officeart/2005/8/layout/hierarchy4"/>
    <dgm:cxn modelId="{93432FBE-4B04-44A0-A983-15B49BB133A0}" type="presParOf" srcId="{F47C1460-7D06-4B62-BBE7-F99A14FDA8A7}" destId="{3CBC79D8-4D73-40B2-A9A3-100A339F0C1E}" srcOrd="2" destOrd="0" presId="urn:microsoft.com/office/officeart/2005/8/layout/hierarchy4"/>
    <dgm:cxn modelId="{4132426B-84A1-485B-81C5-1B03B800A61A}" type="presParOf" srcId="{3CBC79D8-4D73-40B2-A9A3-100A339F0C1E}" destId="{B0786C8A-E1D8-4BCE-982B-3A5199599817}" srcOrd="0" destOrd="0" presId="urn:microsoft.com/office/officeart/2005/8/layout/hierarchy4"/>
    <dgm:cxn modelId="{854A978B-ED11-4E73-8551-4C5081F4F53C}" type="presParOf" srcId="{B0786C8A-E1D8-4BCE-982B-3A5199599817}" destId="{244F9361-AA81-45B6-87F3-E568FEE3A8F4}" srcOrd="0" destOrd="0" presId="urn:microsoft.com/office/officeart/2005/8/layout/hierarchy4"/>
    <dgm:cxn modelId="{B6D9688F-CAF4-46B0-A226-71C86A74C01C}" type="presParOf" srcId="{B0786C8A-E1D8-4BCE-982B-3A5199599817}" destId="{0C387254-FAAB-455B-AB3A-D39A9F59F7C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36B3E-3E6D-4122-9AA0-9887B9D90D58}">
      <dsp:nvSpPr>
        <dsp:cNvPr id="0" name=""/>
        <dsp:cNvSpPr/>
      </dsp:nvSpPr>
      <dsp:spPr>
        <a:xfrm>
          <a:off x="0" y="1062"/>
          <a:ext cx="5125273" cy="988006"/>
        </a:xfrm>
        <a:prstGeom prst="roundRect">
          <a:avLst>
            <a:gd name="adj" fmla="val 10000"/>
          </a:avLst>
        </a:prstGeom>
        <a:solidFill>
          <a:srgbClr val="009999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/>
            <a:t>Mo</a:t>
          </a:r>
          <a:r>
            <a:rPr lang="sr-Latn-RS" sz="2000" b="1" kern="1200"/>
            <a:t>žemo ocijeniti parametre populacije...</a:t>
          </a:r>
        </a:p>
      </dsp:txBody>
      <dsp:txXfrm>
        <a:off x="0" y="1062"/>
        <a:ext cx="5125273" cy="988006"/>
      </dsp:txXfrm>
    </dsp:sp>
    <dsp:sp modelId="{6BA8BD95-F1C8-4418-A669-D39F61B1E561}">
      <dsp:nvSpPr>
        <dsp:cNvPr id="0" name=""/>
        <dsp:cNvSpPr/>
      </dsp:nvSpPr>
      <dsp:spPr>
        <a:xfrm>
          <a:off x="0" y="1120354"/>
          <a:ext cx="2515313" cy="951892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/>
            <a:t>Sredina </a:t>
          </a:r>
        </a:p>
      </dsp:txBody>
      <dsp:txXfrm>
        <a:off x="0" y="1120354"/>
        <a:ext cx="2515313" cy="951892"/>
      </dsp:txXfrm>
    </dsp:sp>
    <dsp:sp modelId="{ABFB5F70-E056-4D85-ADB2-9D9E73110E6B}">
      <dsp:nvSpPr>
        <dsp:cNvPr id="0" name=""/>
        <dsp:cNvSpPr/>
      </dsp:nvSpPr>
      <dsp:spPr>
        <a:xfrm>
          <a:off x="2673747" y="1079128"/>
          <a:ext cx="2496483" cy="951892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>
              <a:cs typeface="Arial" charset="0"/>
            </a:rPr>
            <a:t>μ</a:t>
          </a:r>
          <a:endParaRPr lang="sr-Latn-RS" sz="2000" b="1" kern="1200"/>
        </a:p>
      </dsp:txBody>
      <dsp:txXfrm>
        <a:off x="2673747" y="1079128"/>
        <a:ext cx="2496483" cy="951892"/>
      </dsp:txXfrm>
    </dsp:sp>
    <dsp:sp modelId="{13AB7450-39B8-4420-B8E8-440E1AB58A46}">
      <dsp:nvSpPr>
        <dsp:cNvPr id="0" name=""/>
        <dsp:cNvSpPr/>
      </dsp:nvSpPr>
      <dsp:spPr>
        <a:xfrm>
          <a:off x="0" y="2297232"/>
          <a:ext cx="2515313" cy="951892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/>
            <a:t>Populacija</a:t>
          </a:r>
        </a:p>
      </dsp:txBody>
      <dsp:txXfrm>
        <a:off x="0" y="2297232"/>
        <a:ext cx="2515313" cy="951892"/>
      </dsp:txXfrm>
    </dsp:sp>
    <dsp:sp modelId="{A01C9A54-E295-4921-974E-53C6BEA9B866}">
      <dsp:nvSpPr>
        <dsp:cNvPr id="0" name=""/>
        <dsp:cNvSpPr/>
      </dsp:nvSpPr>
      <dsp:spPr>
        <a:xfrm>
          <a:off x="2673776" y="2297232"/>
          <a:ext cx="2515313" cy="951892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/>
            <a:t>P</a:t>
          </a:r>
        </a:p>
      </dsp:txBody>
      <dsp:txXfrm>
        <a:off x="2673776" y="2297232"/>
        <a:ext cx="2515313" cy="951892"/>
      </dsp:txXfrm>
    </dsp:sp>
    <dsp:sp modelId="{9CD2F13F-2CBA-4205-8F51-BCEFBB25CE1D}">
      <dsp:nvSpPr>
        <dsp:cNvPr id="0" name=""/>
        <dsp:cNvSpPr/>
      </dsp:nvSpPr>
      <dsp:spPr>
        <a:xfrm>
          <a:off x="5386588" y="20713"/>
          <a:ext cx="2520233" cy="951892"/>
        </a:xfrm>
        <a:prstGeom prst="roundRect">
          <a:avLst>
            <a:gd name="adj" fmla="val 10000"/>
          </a:avLst>
        </a:prstGeom>
        <a:solidFill>
          <a:srgbClr val="009999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/>
            <a:t>...uzoračkim statistikama ( tačkaste ocjene)</a:t>
          </a:r>
        </a:p>
      </dsp:txBody>
      <dsp:txXfrm>
        <a:off x="5386588" y="20713"/>
        <a:ext cx="2520233" cy="951892"/>
      </dsp:txXfrm>
    </dsp:sp>
    <dsp:sp modelId="{5270D425-D77E-41BB-B9FB-ACB051D993CE}">
      <dsp:nvSpPr>
        <dsp:cNvPr id="0" name=""/>
        <dsp:cNvSpPr/>
      </dsp:nvSpPr>
      <dsp:spPr>
        <a:xfrm>
          <a:off x="5410303" y="1086120"/>
          <a:ext cx="2520233" cy="951892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/>
            <a:t>X</a:t>
          </a:r>
        </a:p>
      </dsp:txBody>
      <dsp:txXfrm>
        <a:off x="5410303" y="1086120"/>
        <a:ext cx="2520233" cy="951892"/>
      </dsp:txXfrm>
    </dsp:sp>
    <dsp:sp modelId="{244F9361-AA81-45B6-87F3-E568FEE3A8F4}">
      <dsp:nvSpPr>
        <dsp:cNvPr id="0" name=""/>
        <dsp:cNvSpPr/>
      </dsp:nvSpPr>
      <dsp:spPr>
        <a:xfrm>
          <a:off x="5410303" y="2297232"/>
          <a:ext cx="2520233" cy="951892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2000" b="1" kern="1200"/>
        </a:p>
      </dsp:txBody>
      <dsp:txXfrm>
        <a:off x="5410303" y="2297232"/>
        <a:ext cx="2520233" cy="9518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Relationship Id="rId4" Type="http://schemas.openxmlformats.org/officeDocument/2006/relationships/image" Target="../media/image3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B000E-1A2E-4D2B-BADE-37753AB93090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26AB8-ACBE-42E6-92F5-667EDDCD9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5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BD421-E477-405A-91D4-9468DE9B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24F0D-0F00-4C64-975C-BD7D4FE0E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D0E03-CFD6-4610-88AC-17F03CE8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536D-CBA9-4A34-85D3-481BD129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1F8E3-036A-45B8-BF1F-BEF0C559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74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B1F3-61FB-4FDC-814D-EEC1C1FC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403B0-8D7F-4489-AB72-C346C8870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C9304-E5BD-4F3E-ADB0-974FEBCD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8AD29-D9CD-42D8-9604-C47996EE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2C394-EF43-405B-9653-70AAB909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5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1E61D-2F00-41ED-8D92-7CAEB9A5A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47491-5142-48CA-9664-F5082D45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4576D-BE01-4BB5-A9F4-7DE4814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0CA14-AD61-4101-9143-F7884378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B885-CFEA-4882-BBEA-C5F14208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47AB-DC6F-40F0-B4FB-9C0850EE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939C5-683A-4FDC-A8CF-5F35848AD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FB5F0-A7AB-4ACB-91A6-4B836F17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BCE02-CEFC-4D30-BBB0-23CE2CB5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49760-3E16-4F16-B710-C85178E29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0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E07D-6026-47C0-975A-7E493011B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00015-2956-4E1F-B05F-214F1DE24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56B43-C1CB-4618-B91B-AAAEEB40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88E39-E80F-4C18-9C2A-69886B82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C5964-5187-4195-8EAF-85D18DC4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7B990-ED8C-4AAA-8241-C4881B13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12F2-9E33-44D3-80E2-578C5440A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F7B21-660D-43B3-9151-B40C9ABCD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26A10-CB05-4418-9338-CB55A70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40335-9BE1-42D1-A30D-C3232BD3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95C68-4307-4B03-8921-74DB1041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2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BEC8-AC56-429B-89C3-BB6A0E6E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66BA-F48C-4383-B119-81B34967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F967-CBBC-414E-9DC3-136707A8D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05A60-FBC4-40AC-9F71-0FAD9CD7A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F92BA-75D6-44F9-A1C8-BCFBF6FF6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3CDDC-3537-4692-BE83-87B2A82A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7B9E1-D5EA-4054-8D92-F930B369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8A038-7CD6-4715-9FDA-7194E6B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0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5FAF-B698-49B0-B197-FD64C97A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3E3F44-F1D6-40F7-9A7D-0542C4A9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8CC28-3F4A-42A0-B211-4BA085AD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B6C99-6764-43D0-84AE-52C83494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7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9C79D-3B8A-4FA9-BC4A-63E3EF10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730E35-44DB-4FED-9E24-5BBE5D9D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C42F-3337-4692-B53C-A5529048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4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7D58-952D-44D7-9911-60544C9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BC150-9914-4A82-84CF-B3708B975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A7C02-9C7E-401F-BABE-D3028FF18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6080A-4623-4F4C-B5BF-7E9E7531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B1D15-0BD5-4F6E-A265-BD1F2F36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764D4-AA29-4DF8-A501-E2B904E9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8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D526-F53C-446D-8D7C-8A73C2A6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41CC3D-D32B-4629-85B8-E779A4105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17242-BF08-4A5E-ABD7-483896CAE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2B8E4-DF23-4701-B28A-B9E5700B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DE909-4588-4CF5-B2FA-B76312433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A005E-65C2-4007-815C-52F23809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73118-F27D-412D-B19A-2DB8C81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37CCC-B536-48B0-B893-63FFC2EBD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552F-73E7-48CE-AAB3-E947C535D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40B4F-2015-4E9F-BCB3-E0BFA4AF9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10C3C-BBD3-4864-98E4-5D7B08A62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24slides.com/?utm_campaign=mp&amp;utm_medium=ppt&amp;utm_source=pptlink&amp;utm_content=&amp;utm_term=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9.png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32.emf"/><Relationship Id="rId3" Type="http://schemas.openxmlformats.org/officeDocument/2006/relationships/image" Target="../media/image33.png"/><Relationship Id="rId7" Type="http://schemas.openxmlformats.org/officeDocument/2006/relationships/image" Target="../media/image29.emf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31.emf"/><Relationship Id="rId5" Type="http://schemas.openxmlformats.org/officeDocument/2006/relationships/image" Target="../media/image35.png"/><Relationship Id="rId10" Type="http://schemas.openxmlformats.org/officeDocument/2006/relationships/oleObject" Target="../embeddings/oleObject16.bin"/><Relationship Id="rId4" Type="http://schemas.openxmlformats.org/officeDocument/2006/relationships/image" Target="../media/image34.png"/><Relationship Id="rId9" Type="http://schemas.openxmlformats.org/officeDocument/2006/relationships/image" Target="../media/image3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9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7.emf"/><Relationship Id="rId3" Type="http://schemas.openxmlformats.org/officeDocument/2006/relationships/image" Target="../media/image19.png"/><Relationship Id="rId7" Type="http://schemas.openxmlformats.org/officeDocument/2006/relationships/image" Target="../media/image14.emf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6.emf"/><Relationship Id="rId5" Type="http://schemas.openxmlformats.org/officeDocument/2006/relationships/image" Target="../media/image13.emf"/><Relationship Id="rId15" Type="http://schemas.openxmlformats.org/officeDocument/2006/relationships/image" Target="../media/image18.e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5.emf"/><Relationship Id="rId1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400956"/>
            <a:ext cx="11607800" cy="61333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917" y="1164462"/>
            <a:ext cx="7023100" cy="3454400"/>
          </a:xfrm>
          <a:prstGeom prst="rect">
            <a:avLst/>
          </a:prstGeom>
          <a:solidFill>
            <a:srgbClr val="33CCCC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9999"/>
              </a:solidFill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C4DC87-4412-47EA-869B-E290F40E52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1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92100" y="971768"/>
            <a:ext cx="7265988" cy="281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5342" tIns="42672" rIns="85342" bIns="42672" numCol="1" anchor="t" anchorCtr="0" compatLnSpc="1">
            <a:prstTxWarp prst="textNoShape">
              <a:avLst/>
            </a:prstTxWarp>
          </a:bodyPr>
          <a:lstStyle>
            <a:lvl1pPr marL="0" indent="0" algn="ctr" defTabSz="852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3738" indent="-268288" algn="l" defTabSz="852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068388" indent="-215900" algn="l" defTabSz="852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493838" indent="-212725" algn="l" defTabSz="852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1919288" indent="-212725" algn="l" defTabSz="852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D2B4E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376488" indent="-212725" algn="l" defTabSz="85248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D2B4E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833688" indent="-212725" algn="l" defTabSz="85248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D2B4E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290888" indent="-212725" algn="l" defTabSz="85248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D2B4E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748088" indent="-212725" algn="l" defTabSz="85248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D2B4E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852488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endParaRPr kumimoji="0" lang="en-US" sz="4000" b="1" i="0" u="none" strike="noStrike" kern="0" cap="all" spc="0" normalizeH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l" defTabSz="852488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sr-Latn-BA" sz="4000" b="1" i="0" u="none" strike="noStrike" kern="0" cap="all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Ocjenjivanje parametara osnovnog skupa</a:t>
            </a:r>
          </a:p>
          <a:p>
            <a:pPr marL="0" marR="0" lvl="0" indent="0" algn="l" defTabSz="852488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sr-Latn-BA" sz="4000" b="1" i="0" u="none" strike="noStrike" kern="0" cap="all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(intervali povjerenja)</a:t>
            </a:r>
            <a:endParaRPr kumimoji="0" lang="en-US" sz="4000" b="1" i="0" u="none" strike="noStrike" kern="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" name="Rectangle 5">
            <a:hlinkClick r:id="rId4"/>
            <a:extLst>
              <a:ext uri="{FF2B5EF4-FFF2-40B4-BE49-F238E27FC236}">
                <a16:creationId xmlns:a16="http://schemas.microsoft.com/office/drawing/2014/main" id="{FD739A43-7308-4A45-800C-2B124CABF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7770" y="4322432"/>
            <a:ext cx="2627290" cy="773700"/>
          </a:xfrm>
          <a:prstGeom prst="rect">
            <a:avLst/>
          </a:prstGeom>
          <a:solidFill>
            <a:srgbClr val="A2DC44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spcBef>
                <a:spcPct val="40000"/>
              </a:spcBef>
            </a:pP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POGLAVLJE VII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A2DC4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6060" y="4830027"/>
            <a:ext cx="6030410" cy="17998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rgbClr val="A2DC4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0286" y="1182639"/>
            <a:ext cx="7896299" cy="1799827"/>
          </a:xfrm>
          <a:prstGeom prst="rect">
            <a:avLst/>
          </a:prstGeom>
        </p:spPr>
      </p:pic>
      <p:sp>
        <p:nvSpPr>
          <p:cNvPr id="7174" name="Rectangle 3"/>
          <p:cNvSpPr>
            <a:spLocks noGrp="1" noChangeArrowheads="1"/>
          </p:cNvSpPr>
          <p:nvPr>
            <p:ph idx="1"/>
          </p:nvPr>
        </p:nvSpPr>
        <p:spPr>
          <a:xfrm>
            <a:off x="180304" y="1152101"/>
            <a:ext cx="11848563" cy="4031088"/>
          </a:xfrm>
        </p:spPr>
        <p:txBody>
          <a:bodyPr>
            <a:noAutofit/>
          </a:bodyPr>
          <a:lstStyle/>
          <a:p>
            <a:pPr eaLnBrk="1" hangingPunct="1"/>
            <a:r>
              <a:rPr lang="sr-Latn-BA" sz="2400" b="1"/>
              <a:t>Interval povjerenja je:</a:t>
            </a:r>
          </a:p>
          <a:p>
            <a:pPr eaLnBrk="1" hangingPunct="1"/>
            <a:endParaRPr lang="sr-Latn-BA" sz="2400"/>
          </a:p>
          <a:p>
            <a:pPr eaLnBrk="1" hangingPunct="1"/>
            <a:endParaRPr lang="sr-Latn-BA" sz="2400"/>
          </a:p>
          <a:p>
            <a:pPr eaLnBrk="1" hangingPunct="1">
              <a:buFont typeface="Wingdings" panose="05000000000000000000" pitchFamily="2" charset="2"/>
              <a:buNone/>
            </a:pPr>
            <a:endParaRPr lang="sr-Latn-BA" sz="24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BA" sz="2400" b="1"/>
              <a:t>...gdje je </a:t>
            </a:r>
            <a:r>
              <a:rPr lang="en-US" sz="2400" b="1"/>
              <a:t>t</a:t>
            </a:r>
            <a:r>
              <a:rPr lang="en-US" sz="2400" b="1" baseline="-25000"/>
              <a:t>n-1,</a:t>
            </a:r>
            <a:r>
              <a:rPr lang="el-GR" sz="2400" b="1" baseline="-25000"/>
              <a:t>α</a:t>
            </a:r>
            <a:r>
              <a:rPr lang="en-US" sz="2400" b="1" baseline="-25000"/>
              <a:t>/2</a:t>
            </a:r>
            <a:r>
              <a:rPr lang="en-US" sz="2400" b="1"/>
              <a:t>  </a:t>
            </a:r>
            <a:r>
              <a:rPr lang="sr-Latn-BA" sz="2400" b="1"/>
              <a:t>kritična vrijednost </a:t>
            </a:r>
            <a:r>
              <a:rPr lang="en-US" sz="2400" b="1"/>
              <a:t>t </a:t>
            </a:r>
            <a:r>
              <a:rPr lang="sr-Latn-BA" sz="2400" b="1"/>
              <a:t>distribucije sa</a:t>
            </a:r>
            <a:r>
              <a:rPr lang="en-US" sz="2400" b="1"/>
              <a:t> n-1 </a:t>
            </a:r>
            <a:r>
              <a:rPr lang="sr-Latn-BA" sz="2400" b="1"/>
              <a:t>st.slobode (pronalazimo je u tablicama, pa se zove i tablična vrijednost)</a:t>
            </a:r>
            <a:endParaRPr lang="en-US" sz="2400" b="1"/>
          </a:p>
          <a:p>
            <a:pPr marL="0" indent="0" eaLnBrk="1" hangingPunct="1">
              <a:buNone/>
            </a:pPr>
            <a:endParaRPr lang="en-US" sz="2400"/>
          </a:p>
          <a:p>
            <a:pPr eaLnBrk="1" hangingPunct="1"/>
            <a:r>
              <a:rPr lang="sr-Latn-BA" sz="2400" b="1"/>
              <a:t>Ovdje takođe imamo dozvoljenu grešku, analogno prethodnoj dobijamo da je:</a:t>
            </a:r>
            <a:endParaRPr lang="en-US" sz="2400" b="1"/>
          </a:p>
        </p:txBody>
      </p:sp>
      <p:graphicFrame>
        <p:nvGraphicFramePr>
          <p:cNvPr id="512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0654520"/>
              </p:ext>
            </p:extLst>
          </p:nvPr>
        </p:nvGraphicFramePr>
        <p:xfrm>
          <a:off x="4708526" y="5183189"/>
          <a:ext cx="2271713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8" name="Equation" r:id="rId5" imgW="1002865" imgH="418918" progId="Equation.3">
                  <p:embed/>
                </p:oleObj>
              </mc:Choice>
              <mc:Fallback>
                <p:oleObj name="Equation" r:id="rId5" imgW="1002865" imgH="418918" progId="Equation.3">
                  <p:embed/>
                  <p:pic>
                    <p:nvPicPr>
                      <p:cNvPr id="0" name="Picture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8526" y="5183189"/>
                        <a:ext cx="2271713" cy="947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6163147"/>
              </p:ext>
            </p:extLst>
          </p:nvPr>
        </p:nvGraphicFramePr>
        <p:xfrm>
          <a:off x="3546498" y="1658412"/>
          <a:ext cx="560546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9" name="Equation" r:id="rId7" imgW="2184400" imgH="419100" progId="Equation.3">
                  <p:embed/>
                </p:oleObj>
              </mc:Choice>
              <mc:Fallback>
                <p:oleObj name="Equation" r:id="rId7" imgW="2184400" imgH="419100" progId="Equation.3">
                  <p:embed/>
                  <p:pic>
                    <p:nvPicPr>
                      <p:cNvPr id="0" name="Picture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6498" y="1658412"/>
                        <a:ext cx="5605462" cy="94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706051" y="446379"/>
            <a:ext cx="763111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 anchor="b"/>
          <a:lstStyle/>
          <a:p>
            <a:pPr algn="r" defTabSz="852488">
              <a:defRPr/>
            </a:pPr>
            <a:r>
              <a:rPr lang="sr-Latn-BA" sz="2400" b="1" kern="0" dirty="0">
                <a:solidFill>
                  <a:srgbClr val="ABC76C"/>
                </a:solidFill>
                <a:ea typeface="+mj-ea"/>
                <a:cs typeface="+mj-cs"/>
              </a:rPr>
              <a:t>...nastavak</a:t>
            </a:r>
            <a:endParaRPr lang="en-US" sz="2400" b="1" kern="0" dirty="0">
              <a:solidFill>
                <a:srgbClr val="ABC76C"/>
              </a:solidFill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15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>
          <a:xfrm>
            <a:off x="3341687" y="259292"/>
            <a:ext cx="6753225" cy="528637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sz="3200" cap="all" dirty="0"/>
              <a:t>Student</a:t>
            </a:r>
            <a:r>
              <a:rPr lang="sr-Latn-BA" sz="3200" cap="all" dirty="0"/>
              <a:t>ova</a:t>
            </a:r>
            <a:r>
              <a:rPr lang="en-US" sz="3200" cap="all" dirty="0"/>
              <a:t> </a:t>
            </a:r>
            <a:r>
              <a:rPr lang="en-US" sz="3200" b="1" cap="all" dirty="0"/>
              <a:t>t </a:t>
            </a:r>
            <a:r>
              <a:rPr lang="sr-Latn-BA" sz="3200" b="1" cap="all" dirty="0"/>
              <a:t>distribucija</a:t>
            </a:r>
            <a:endParaRPr lang="en-US" sz="3200" cap="all" dirty="0"/>
          </a:p>
        </p:txBody>
      </p:sp>
      <p:sp>
        <p:nvSpPr>
          <p:cNvPr id="16387" name="Line 2"/>
          <p:cNvSpPr>
            <a:spLocks noChangeShapeType="1"/>
          </p:cNvSpPr>
          <p:nvPr/>
        </p:nvSpPr>
        <p:spPr bwMode="auto">
          <a:xfrm>
            <a:off x="3429001" y="5029200"/>
            <a:ext cx="1025525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388" name="Line 3"/>
          <p:cNvSpPr>
            <a:spLocks noChangeShapeType="1"/>
          </p:cNvSpPr>
          <p:nvPr/>
        </p:nvSpPr>
        <p:spPr bwMode="auto">
          <a:xfrm>
            <a:off x="3429001" y="5029201"/>
            <a:ext cx="574675" cy="6651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389" name="Freeform 5"/>
          <p:cNvSpPr>
            <a:spLocks/>
          </p:cNvSpPr>
          <p:nvPr/>
        </p:nvSpPr>
        <p:spPr bwMode="auto">
          <a:xfrm>
            <a:off x="6035676" y="4699001"/>
            <a:ext cx="3014663" cy="1209675"/>
          </a:xfrm>
          <a:custGeom>
            <a:avLst/>
            <a:gdLst>
              <a:gd name="T0" fmla="*/ 2147483647 w 1899"/>
              <a:gd name="T1" fmla="*/ 2147483647 h 762"/>
              <a:gd name="T2" fmla="*/ 2147483647 w 1899"/>
              <a:gd name="T3" fmla="*/ 2147483647 h 762"/>
              <a:gd name="T4" fmla="*/ 2147483647 w 1899"/>
              <a:gd name="T5" fmla="*/ 2147483647 h 762"/>
              <a:gd name="T6" fmla="*/ 2147483647 w 1899"/>
              <a:gd name="T7" fmla="*/ 2147483647 h 762"/>
              <a:gd name="T8" fmla="*/ 2147483647 w 1899"/>
              <a:gd name="T9" fmla="*/ 2147483647 h 762"/>
              <a:gd name="T10" fmla="*/ 2147483647 w 1899"/>
              <a:gd name="T11" fmla="*/ 2147483647 h 762"/>
              <a:gd name="T12" fmla="*/ 2147483647 w 1899"/>
              <a:gd name="T13" fmla="*/ 2147483647 h 762"/>
              <a:gd name="T14" fmla="*/ 2147483647 w 1899"/>
              <a:gd name="T15" fmla="*/ 2147483647 h 762"/>
              <a:gd name="T16" fmla="*/ 2147483647 w 1899"/>
              <a:gd name="T17" fmla="*/ 2147483647 h 762"/>
              <a:gd name="T18" fmla="*/ 2147483647 w 1899"/>
              <a:gd name="T19" fmla="*/ 2147483647 h 762"/>
              <a:gd name="T20" fmla="*/ 2147483647 w 1899"/>
              <a:gd name="T21" fmla="*/ 2147483647 h 762"/>
              <a:gd name="T22" fmla="*/ 2147483647 w 1899"/>
              <a:gd name="T23" fmla="*/ 2147483647 h 762"/>
              <a:gd name="T24" fmla="*/ 2147483647 w 1899"/>
              <a:gd name="T25" fmla="*/ 2147483647 h 762"/>
              <a:gd name="T26" fmla="*/ 2147483647 w 1899"/>
              <a:gd name="T27" fmla="*/ 2147483647 h 762"/>
              <a:gd name="T28" fmla="*/ 2147483647 w 1899"/>
              <a:gd name="T29" fmla="*/ 2147483647 h 762"/>
              <a:gd name="T30" fmla="*/ 0 w 1899"/>
              <a:gd name="T31" fmla="*/ 0 h 76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99"/>
              <a:gd name="T49" fmla="*/ 0 h 762"/>
              <a:gd name="T50" fmla="*/ 1899 w 1899"/>
              <a:gd name="T51" fmla="*/ 762 h 76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99" h="762">
                <a:moveTo>
                  <a:pt x="1898" y="761"/>
                </a:moveTo>
                <a:lnTo>
                  <a:pt x="1700" y="753"/>
                </a:lnTo>
                <a:lnTo>
                  <a:pt x="1599" y="744"/>
                </a:lnTo>
                <a:lnTo>
                  <a:pt x="1500" y="732"/>
                </a:lnTo>
                <a:lnTo>
                  <a:pt x="1400" y="713"/>
                </a:lnTo>
                <a:lnTo>
                  <a:pt x="1299" y="690"/>
                </a:lnTo>
                <a:lnTo>
                  <a:pt x="1200" y="659"/>
                </a:lnTo>
                <a:lnTo>
                  <a:pt x="1000" y="571"/>
                </a:lnTo>
                <a:lnTo>
                  <a:pt x="799" y="446"/>
                </a:lnTo>
                <a:lnTo>
                  <a:pt x="599" y="298"/>
                </a:lnTo>
                <a:lnTo>
                  <a:pt x="500" y="221"/>
                </a:lnTo>
                <a:lnTo>
                  <a:pt x="401" y="151"/>
                </a:lnTo>
                <a:lnTo>
                  <a:pt x="299" y="89"/>
                </a:lnTo>
                <a:lnTo>
                  <a:pt x="200" y="41"/>
                </a:lnTo>
                <a:lnTo>
                  <a:pt x="99" y="10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sp>
        <p:nvSpPr>
          <p:cNvPr id="16390" name="Freeform 6"/>
          <p:cNvSpPr>
            <a:spLocks/>
          </p:cNvSpPr>
          <p:nvPr/>
        </p:nvSpPr>
        <p:spPr bwMode="auto">
          <a:xfrm>
            <a:off x="3021013" y="4699001"/>
            <a:ext cx="3016250" cy="1209675"/>
          </a:xfrm>
          <a:custGeom>
            <a:avLst/>
            <a:gdLst>
              <a:gd name="T0" fmla="*/ 0 w 1900"/>
              <a:gd name="T1" fmla="*/ 2147483647 h 762"/>
              <a:gd name="T2" fmla="*/ 2147483647 w 1900"/>
              <a:gd name="T3" fmla="*/ 2147483647 h 762"/>
              <a:gd name="T4" fmla="*/ 2147483647 w 1900"/>
              <a:gd name="T5" fmla="*/ 2147483647 h 762"/>
              <a:gd name="T6" fmla="*/ 2147483647 w 1900"/>
              <a:gd name="T7" fmla="*/ 2147483647 h 762"/>
              <a:gd name="T8" fmla="*/ 2147483647 w 1900"/>
              <a:gd name="T9" fmla="*/ 2147483647 h 762"/>
              <a:gd name="T10" fmla="*/ 2147483647 w 1900"/>
              <a:gd name="T11" fmla="*/ 2147483647 h 762"/>
              <a:gd name="T12" fmla="*/ 2147483647 w 1900"/>
              <a:gd name="T13" fmla="*/ 2147483647 h 762"/>
              <a:gd name="T14" fmla="*/ 2147483647 w 1900"/>
              <a:gd name="T15" fmla="*/ 2147483647 h 762"/>
              <a:gd name="T16" fmla="*/ 2147483647 w 1900"/>
              <a:gd name="T17" fmla="*/ 2147483647 h 762"/>
              <a:gd name="T18" fmla="*/ 2147483647 w 1900"/>
              <a:gd name="T19" fmla="*/ 2147483647 h 762"/>
              <a:gd name="T20" fmla="*/ 2147483647 w 1900"/>
              <a:gd name="T21" fmla="*/ 2147483647 h 762"/>
              <a:gd name="T22" fmla="*/ 2147483647 w 1900"/>
              <a:gd name="T23" fmla="*/ 2147483647 h 762"/>
              <a:gd name="T24" fmla="*/ 2147483647 w 1900"/>
              <a:gd name="T25" fmla="*/ 2147483647 h 762"/>
              <a:gd name="T26" fmla="*/ 2147483647 w 1900"/>
              <a:gd name="T27" fmla="*/ 2147483647 h 762"/>
              <a:gd name="T28" fmla="*/ 2147483647 w 1900"/>
              <a:gd name="T29" fmla="*/ 2147483647 h 762"/>
              <a:gd name="T30" fmla="*/ 2147483647 w 1900"/>
              <a:gd name="T31" fmla="*/ 0 h 76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900"/>
              <a:gd name="T49" fmla="*/ 0 h 762"/>
              <a:gd name="T50" fmla="*/ 1900 w 1900"/>
              <a:gd name="T51" fmla="*/ 762 h 76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900" h="762">
                <a:moveTo>
                  <a:pt x="0" y="761"/>
                </a:moveTo>
                <a:lnTo>
                  <a:pt x="201" y="753"/>
                </a:lnTo>
                <a:lnTo>
                  <a:pt x="300" y="744"/>
                </a:lnTo>
                <a:lnTo>
                  <a:pt x="399" y="732"/>
                </a:lnTo>
                <a:lnTo>
                  <a:pt x="500" y="713"/>
                </a:lnTo>
                <a:lnTo>
                  <a:pt x="599" y="690"/>
                </a:lnTo>
                <a:lnTo>
                  <a:pt x="701" y="659"/>
                </a:lnTo>
                <a:lnTo>
                  <a:pt x="899" y="571"/>
                </a:lnTo>
                <a:lnTo>
                  <a:pt x="1099" y="446"/>
                </a:lnTo>
                <a:lnTo>
                  <a:pt x="1300" y="298"/>
                </a:lnTo>
                <a:lnTo>
                  <a:pt x="1399" y="221"/>
                </a:lnTo>
                <a:lnTo>
                  <a:pt x="1500" y="151"/>
                </a:lnTo>
                <a:lnTo>
                  <a:pt x="1599" y="89"/>
                </a:lnTo>
                <a:lnTo>
                  <a:pt x="1698" y="41"/>
                </a:lnTo>
                <a:lnTo>
                  <a:pt x="1800" y="10"/>
                </a:lnTo>
                <a:lnTo>
                  <a:pt x="1899" y="0"/>
                </a:lnTo>
              </a:path>
            </a:pathLst>
          </a:custGeom>
          <a:noFill/>
          <a:ln w="50800" cap="rnd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sp>
        <p:nvSpPr>
          <p:cNvPr id="16391" name="Freeform 7"/>
          <p:cNvSpPr>
            <a:spLocks/>
          </p:cNvSpPr>
          <p:nvPr/>
        </p:nvSpPr>
        <p:spPr bwMode="auto">
          <a:xfrm>
            <a:off x="6035676" y="4087813"/>
            <a:ext cx="2041525" cy="1820862"/>
          </a:xfrm>
          <a:custGeom>
            <a:avLst/>
            <a:gdLst>
              <a:gd name="T0" fmla="*/ 2147483647 w 1286"/>
              <a:gd name="T1" fmla="*/ 2147483647 h 1147"/>
              <a:gd name="T2" fmla="*/ 2147483647 w 1286"/>
              <a:gd name="T3" fmla="*/ 2147483647 h 1147"/>
              <a:gd name="T4" fmla="*/ 2147483647 w 1286"/>
              <a:gd name="T5" fmla="*/ 2147483647 h 1147"/>
              <a:gd name="T6" fmla="*/ 2147483647 w 1286"/>
              <a:gd name="T7" fmla="*/ 2147483647 h 1147"/>
              <a:gd name="T8" fmla="*/ 2147483647 w 1286"/>
              <a:gd name="T9" fmla="*/ 2147483647 h 1147"/>
              <a:gd name="T10" fmla="*/ 2147483647 w 1286"/>
              <a:gd name="T11" fmla="*/ 2147483647 h 1147"/>
              <a:gd name="T12" fmla="*/ 2147483647 w 1286"/>
              <a:gd name="T13" fmla="*/ 2147483647 h 1147"/>
              <a:gd name="T14" fmla="*/ 2147483647 w 1286"/>
              <a:gd name="T15" fmla="*/ 2147483647 h 1147"/>
              <a:gd name="T16" fmla="*/ 2147483647 w 1286"/>
              <a:gd name="T17" fmla="*/ 2147483647 h 1147"/>
              <a:gd name="T18" fmla="*/ 2147483647 w 1286"/>
              <a:gd name="T19" fmla="*/ 2147483647 h 1147"/>
              <a:gd name="T20" fmla="*/ 2147483647 w 1286"/>
              <a:gd name="T21" fmla="*/ 2147483647 h 1147"/>
              <a:gd name="T22" fmla="*/ 2147483647 w 1286"/>
              <a:gd name="T23" fmla="*/ 2147483647 h 1147"/>
              <a:gd name="T24" fmla="*/ 2147483647 w 1286"/>
              <a:gd name="T25" fmla="*/ 2147483647 h 1147"/>
              <a:gd name="T26" fmla="*/ 2147483647 w 1286"/>
              <a:gd name="T27" fmla="*/ 2147483647 h 1147"/>
              <a:gd name="T28" fmla="*/ 2147483647 w 1286"/>
              <a:gd name="T29" fmla="*/ 2147483647 h 1147"/>
              <a:gd name="T30" fmla="*/ 0 w 1286"/>
              <a:gd name="T31" fmla="*/ 0 h 114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286"/>
              <a:gd name="T49" fmla="*/ 0 h 1147"/>
              <a:gd name="T50" fmla="*/ 1286 w 1286"/>
              <a:gd name="T51" fmla="*/ 1147 h 114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286" h="1147">
                <a:moveTo>
                  <a:pt x="1285" y="1146"/>
                </a:moveTo>
                <a:lnTo>
                  <a:pt x="1150" y="1131"/>
                </a:lnTo>
                <a:lnTo>
                  <a:pt x="1082" y="1119"/>
                </a:lnTo>
                <a:lnTo>
                  <a:pt x="1014" y="1100"/>
                </a:lnTo>
                <a:lnTo>
                  <a:pt x="946" y="1075"/>
                </a:lnTo>
                <a:lnTo>
                  <a:pt x="880" y="1038"/>
                </a:lnTo>
                <a:lnTo>
                  <a:pt x="812" y="993"/>
                </a:lnTo>
                <a:lnTo>
                  <a:pt x="675" y="858"/>
                </a:lnTo>
                <a:lnTo>
                  <a:pt x="541" y="672"/>
                </a:lnTo>
                <a:lnTo>
                  <a:pt x="407" y="447"/>
                </a:lnTo>
                <a:lnTo>
                  <a:pt x="339" y="333"/>
                </a:lnTo>
                <a:lnTo>
                  <a:pt x="270" y="225"/>
                </a:lnTo>
                <a:lnTo>
                  <a:pt x="202" y="132"/>
                </a:lnTo>
                <a:lnTo>
                  <a:pt x="136" y="60"/>
                </a:lnTo>
                <a:lnTo>
                  <a:pt x="68" y="14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66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sp>
        <p:nvSpPr>
          <p:cNvPr id="16392" name="Freeform 8"/>
          <p:cNvSpPr>
            <a:spLocks/>
          </p:cNvSpPr>
          <p:nvPr/>
        </p:nvSpPr>
        <p:spPr bwMode="auto">
          <a:xfrm>
            <a:off x="3995739" y="4087813"/>
            <a:ext cx="2041525" cy="1820862"/>
          </a:xfrm>
          <a:custGeom>
            <a:avLst/>
            <a:gdLst>
              <a:gd name="T0" fmla="*/ 0 w 1286"/>
              <a:gd name="T1" fmla="*/ 2147483647 h 1147"/>
              <a:gd name="T2" fmla="*/ 2147483647 w 1286"/>
              <a:gd name="T3" fmla="*/ 2147483647 h 1147"/>
              <a:gd name="T4" fmla="*/ 2147483647 w 1286"/>
              <a:gd name="T5" fmla="*/ 2147483647 h 1147"/>
              <a:gd name="T6" fmla="*/ 2147483647 w 1286"/>
              <a:gd name="T7" fmla="*/ 2147483647 h 1147"/>
              <a:gd name="T8" fmla="*/ 2147483647 w 1286"/>
              <a:gd name="T9" fmla="*/ 2147483647 h 1147"/>
              <a:gd name="T10" fmla="*/ 2147483647 w 1286"/>
              <a:gd name="T11" fmla="*/ 2147483647 h 1147"/>
              <a:gd name="T12" fmla="*/ 2147483647 w 1286"/>
              <a:gd name="T13" fmla="*/ 2147483647 h 1147"/>
              <a:gd name="T14" fmla="*/ 2147483647 w 1286"/>
              <a:gd name="T15" fmla="*/ 2147483647 h 1147"/>
              <a:gd name="T16" fmla="*/ 2147483647 w 1286"/>
              <a:gd name="T17" fmla="*/ 2147483647 h 1147"/>
              <a:gd name="T18" fmla="*/ 2147483647 w 1286"/>
              <a:gd name="T19" fmla="*/ 2147483647 h 1147"/>
              <a:gd name="T20" fmla="*/ 2147483647 w 1286"/>
              <a:gd name="T21" fmla="*/ 2147483647 h 1147"/>
              <a:gd name="T22" fmla="*/ 2147483647 w 1286"/>
              <a:gd name="T23" fmla="*/ 2147483647 h 1147"/>
              <a:gd name="T24" fmla="*/ 2147483647 w 1286"/>
              <a:gd name="T25" fmla="*/ 2147483647 h 1147"/>
              <a:gd name="T26" fmla="*/ 2147483647 w 1286"/>
              <a:gd name="T27" fmla="*/ 2147483647 h 1147"/>
              <a:gd name="T28" fmla="*/ 2147483647 w 1286"/>
              <a:gd name="T29" fmla="*/ 2147483647 h 1147"/>
              <a:gd name="T30" fmla="*/ 2147483647 w 1286"/>
              <a:gd name="T31" fmla="*/ 0 h 114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286"/>
              <a:gd name="T49" fmla="*/ 0 h 1147"/>
              <a:gd name="T50" fmla="*/ 1286 w 1286"/>
              <a:gd name="T51" fmla="*/ 1147 h 114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286" h="1147">
                <a:moveTo>
                  <a:pt x="0" y="1146"/>
                </a:moveTo>
                <a:lnTo>
                  <a:pt x="136" y="1131"/>
                </a:lnTo>
                <a:lnTo>
                  <a:pt x="204" y="1119"/>
                </a:lnTo>
                <a:lnTo>
                  <a:pt x="270" y="1100"/>
                </a:lnTo>
                <a:lnTo>
                  <a:pt x="339" y="1075"/>
                </a:lnTo>
                <a:lnTo>
                  <a:pt x="407" y="1038"/>
                </a:lnTo>
                <a:lnTo>
                  <a:pt x="473" y="993"/>
                </a:lnTo>
                <a:lnTo>
                  <a:pt x="609" y="858"/>
                </a:lnTo>
                <a:lnTo>
                  <a:pt x="743" y="672"/>
                </a:lnTo>
                <a:lnTo>
                  <a:pt x="880" y="447"/>
                </a:lnTo>
                <a:lnTo>
                  <a:pt x="946" y="333"/>
                </a:lnTo>
                <a:lnTo>
                  <a:pt x="1014" y="225"/>
                </a:lnTo>
                <a:lnTo>
                  <a:pt x="1082" y="132"/>
                </a:lnTo>
                <a:lnTo>
                  <a:pt x="1150" y="60"/>
                </a:lnTo>
                <a:lnTo>
                  <a:pt x="1217" y="14"/>
                </a:lnTo>
                <a:lnTo>
                  <a:pt x="1285" y="0"/>
                </a:lnTo>
              </a:path>
            </a:pathLst>
          </a:custGeom>
          <a:noFill/>
          <a:ln w="50800" cap="rnd">
            <a:solidFill>
              <a:srgbClr val="66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9385301" y="5783264"/>
            <a:ext cx="296557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/>
              <a:t>t</a:t>
            </a: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6019800" y="3429000"/>
            <a:ext cx="0" cy="259080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395" name="Freeform 11"/>
          <p:cNvSpPr>
            <a:spLocks/>
          </p:cNvSpPr>
          <p:nvPr/>
        </p:nvSpPr>
        <p:spPr bwMode="auto">
          <a:xfrm>
            <a:off x="6035675" y="3381375"/>
            <a:ext cx="1365250" cy="2527300"/>
          </a:xfrm>
          <a:custGeom>
            <a:avLst/>
            <a:gdLst>
              <a:gd name="T0" fmla="*/ 2147483647 w 860"/>
              <a:gd name="T1" fmla="*/ 2147483647 h 1592"/>
              <a:gd name="T2" fmla="*/ 2147483647 w 860"/>
              <a:gd name="T3" fmla="*/ 2147483647 h 1592"/>
              <a:gd name="T4" fmla="*/ 2147483647 w 860"/>
              <a:gd name="T5" fmla="*/ 2147483647 h 1592"/>
              <a:gd name="T6" fmla="*/ 2147483647 w 860"/>
              <a:gd name="T7" fmla="*/ 2147483647 h 1592"/>
              <a:gd name="T8" fmla="*/ 2147483647 w 860"/>
              <a:gd name="T9" fmla="*/ 2147483647 h 1592"/>
              <a:gd name="T10" fmla="*/ 2147483647 w 860"/>
              <a:gd name="T11" fmla="*/ 2147483647 h 1592"/>
              <a:gd name="T12" fmla="*/ 2147483647 w 860"/>
              <a:gd name="T13" fmla="*/ 2147483647 h 1592"/>
              <a:gd name="T14" fmla="*/ 2147483647 w 860"/>
              <a:gd name="T15" fmla="*/ 2147483647 h 1592"/>
              <a:gd name="T16" fmla="*/ 2147483647 w 860"/>
              <a:gd name="T17" fmla="*/ 2147483647 h 1592"/>
              <a:gd name="T18" fmla="*/ 2147483647 w 860"/>
              <a:gd name="T19" fmla="*/ 2147483647 h 1592"/>
              <a:gd name="T20" fmla="*/ 2147483647 w 860"/>
              <a:gd name="T21" fmla="*/ 2147483647 h 1592"/>
              <a:gd name="T22" fmla="*/ 2147483647 w 860"/>
              <a:gd name="T23" fmla="*/ 2147483647 h 1592"/>
              <a:gd name="T24" fmla="*/ 2147483647 w 860"/>
              <a:gd name="T25" fmla="*/ 2147483647 h 1592"/>
              <a:gd name="T26" fmla="*/ 2147483647 w 860"/>
              <a:gd name="T27" fmla="*/ 2147483647 h 1592"/>
              <a:gd name="T28" fmla="*/ 2147483647 w 860"/>
              <a:gd name="T29" fmla="*/ 2147483647 h 1592"/>
              <a:gd name="T30" fmla="*/ 0 w 860"/>
              <a:gd name="T31" fmla="*/ 0 h 159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60"/>
              <a:gd name="T49" fmla="*/ 0 h 1592"/>
              <a:gd name="T50" fmla="*/ 860 w 860"/>
              <a:gd name="T51" fmla="*/ 1592 h 159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60" h="1592">
                <a:moveTo>
                  <a:pt x="859" y="1591"/>
                </a:moveTo>
                <a:lnTo>
                  <a:pt x="770" y="1572"/>
                </a:lnTo>
                <a:lnTo>
                  <a:pt x="725" y="1554"/>
                </a:lnTo>
                <a:lnTo>
                  <a:pt x="679" y="1529"/>
                </a:lnTo>
                <a:lnTo>
                  <a:pt x="634" y="1492"/>
                </a:lnTo>
                <a:lnTo>
                  <a:pt x="589" y="1442"/>
                </a:lnTo>
                <a:lnTo>
                  <a:pt x="543" y="1378"/>
                </a:lnTo>
                <a:lnTo>
                  <a:pt x="452" y="1192"/>
                </a:lnTo>
                <a:lnTo>
                  <a:pt x="361" y="933"/>
                </a:lnTo>
                <a:lnTo>
                  <a:pt x="272" y="621"/>
                </a:lnTo>
                <a:lnTo>
                  <a:pt x="227" y="462"/>
                </a:lnTo>
                <a:lnTo>
                  <a:pt x="182" y="313"/>
                </a:lnTo>
                <a:lnTo>
                  <a:pt x="136" y="184"/>
                </a:lnTo>
                <a:lnTo>
                  <a:pt x="91" y="85"/>
                </a:lnTo>
                <a:lnTo>
                  <a:pt x="45" y="21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70AD4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sp>
        <p:nvSpPr>
          <p:cNvPr id="16396" name="Freeform 12"/>
          <p:cNvSpPr>
            <a:spLocks/>
          </p:cNvSpPr>
          <p:nvPr/>
        </p:nvSpPr>
        <p:spPr bwMode="auto">
          <a:xfrm>
            <a:off x="4670425" y="3381375"/>
            <a:ext cx="1366838" cy="2527300"/>
          </a:xfrm>
          <a:custGeom>
            <a:avLst/>
            <a:gdLst>
              <a:gd name="T0" fmla="*/ 0 w 861"/>
              <a:gd name="T1" fmla="*/ 2147483647 h 1592"/>
              <a:gd name="T2" fmla="*/ 2147483647 w 861"/>
              <a:gd name="T3" fmla="*/ 2147483647 h 1592"/>
              <a:gd name="T4" fmla="*/ 2147483647 w 861"/>
              <a:gd name="T5" fmla="*/ 2147483647 h 1592"/>
              <a:gd name="T6" fmla="*/ 2147483647 w 861"/>
              <a:gd name="T7" fmla="*/ 2147483647 h 1592"/>
              <a:gd name="T8" fmla="*/ 2147483647 w 861"/>
              <a:gd name="T9" fmla="*/ 2147483647 h 1592"/>
              <a:gd name="T10" fmla="*/ 2147483647 w 861"/>
              <a:gd name="T11" fmla="*/ 2147483647 h 1592"/>
              <a:gd name="T12" fmla="*/ 2147483647 w 861"/>
              <a:gd name="T13" fmla="*/ 2147483647 h 1592"/>
              <a:gd name="T14" fmla="*/ 2147483647 w 861"/>
              <a:gd name="T15" fmla="*/ 2147483647 h 1592"/>
              <a:gd name="T16" fmla="*/ 2147483647 w 861"/>
              <a:gd name="T17" fmla="*/ 2147483647 h 1592"/>
              <a:gd name="T18" fmla="*/ 2147483647 w 861"/>
              <a:gd name="T19" fmla="*/ 2147483647 h 1592"/>
              <a:gd name="T20" fmla="*/ 2147483647 w 861"/>
              <a:gd name="T21" fmla="*/ 2147483647 h 1592"/>
              <a:gd name="T22" fmla="*/ 2147483647 w 861"/>
              <a:gd name="T23" fmla="*/ 2147483647 h 1592"/>
              <a:gd name="T24" fmla="*/ 2147483647 w 861"/>
              <a:gd name="T25" fmla="*/ 2147483647 h 1592"/>
              <a:gd name="T26" fmla="*/ 2147483647 w 861"/>
              <a:gd name="T27" fmla="*/ 2147483647 h 1592"/>
              <a:gd name="T28" fmla="*/ 2147483647 w 861"/>
              <a:gd name="T29" fmla="*/ 2147483647 h 1592"/>
              <a:gd name="T30" fmla="*/ 2147483647 w 861"/>
              <a:gd name="T31" fmla="*/ 0 h 159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61"/>
              <a:gd name="T49" fmla="*/ 0 h 1592"/>
              <a:gd name="T50" fmla="*/ 861 w 861"/>
              <a:gd name="T51" fmla="*/ 1592 h 159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61" h="1592">
                <a:moveTo>
                  <a:pt x="0" y="1591"/>
                </a:moveTo>
                <a:lnTo>
                  <a:pt x="91" y="1572"/>
                </a:lnTo>
                <a:lnTo>
                  <a:pt x="137" y="1554"/>
                </a:lnTo>
                <a:lnTo>
                  <a:pt x="182" y="1529"/>
                </a:lnTo>
                <a:lnTo>
                  <a:pt x="226" y="1492"/>
                </a:lnTo>
                <a:lnTo>
                  <a:pt x="271" y="1442"/>
                </a:lnTo>
                <a:lnTo>
                  <a:pt x="316" y="1378"/>
                </a:lnTo>
                <a:lnTo>
                  <a:pt x="407" y="1192"/>
                </a:lnTo>
                <a:lnTo>
                  <a:pt x="498" y="933"/>
                </a:lnTo>
                <a:lnTo>
                  <a:pt x="589" y="621"/>
                </a:lnTo>
                <a:lnTo>
                  <a:pt x="635" y="462"/>
                </a:lnTo>
                <a:lnTo>
                  <a:pt x="680" y="313"/>
                </a:lnTo>
                <a:lnTo>
                  <a:pt x="723" y="184"/>
                </a:lnTo>
                <a:lnTo>
                  <a:pt x="769" y="85"/>
                </a:lnTo>
                <a:lnTo>
                  <a:pt x="814" y="21"/>
                </a:lnTo>
                <a:lnTo>
                  <a:pt x="860" y="0"/>
                </a:lnTo>
              </a:path>
            </a:pathLst>
          </a:custGeom>
          <a:noFill/>
          <a:ln w="50800" cap="rnd">
            <a:solidFill>
              <a:srgbClr val="70AD4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9269413" y="5924550"/>
            <a:ext cx="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8623300" y="5924550"/>
            <a:ext cx="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7974013" y="5924550"/>
            <a:ext cx="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7327900" y="5924550"/>
            <a:ext cx="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6681788" y="5924550"/>
            <a:ext cx="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>
            <a:off x="6035675" y="5924550"/>
            <a:ext cx="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403" name="Line 19"/>
          <p:cNvSpPr>
            <a:spLocks noChangeShapeType="1"/>
          </p:cNvSpPr>
          <p:nvPr/>
        </p:nvSpPr>
        <p:spPr bwMode="auto">
          <a:xfrm>
            <a:off x="5389563" y="5924550"/>
            <a:ext cx="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>
            <a:off x="4743450" y="5924550"/>
            <a:ext cx="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405" name="Line 21"/>
          <p:cNvSpPr>
            <a:spLocks noChangeShapeType="1"/>
          </p:cNvSpPr>
          <p:nvPr/>
        </p:nvSpPr>
        <p:spPr bwMode="auto">
          <a:xfrm>
            <a:off x="4097338" y="5924550"/>
            <a:ext cx="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>
            <a:off x="3451225" y="5924550"/>
            <a:ext cx="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407" name="Rectangle 23"/>
          <p:cNvSpPr>
            <a:spLocks noChangeArrowheads="1"/>
          </p:cNvSpPr>
          <p:nvPr/>
        </p:nvSpPr>
        <p:spPr bwMode="auto">
          <a:xfrm>
            <a:off x="5638801" y="5943600"/>
            <a:ext cx="79692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16408" name="Line 24"/>
          <p:cNvSpPr>
            <a:spLocks noChangeShapeType="1"/>
          </p:cNvSpPr>
          <p:nvPr/>
        </p:nvSpPr>
        <p:spPr bwMode="auto">
          <a:xfrm flipH="1">
            <a:off x="7502525" y="4800600"/>
            <a:ext cx="68580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1529" name="Rectangle 25"/>
          <p:cNvSpPr>
            <a:spLocks noChangeArrowheads="1"/>
          </p:cNvSpPr>
          <p:nvPr/>
        </p:nvSpPr>
        <p:spPr bwMode="auto">
          <a:xfrm>
            <a:off x="8001001" y="4419600"/>
            <a:ext cx="1787525" cy="458788"/>
          </a:xfrm>
          <a:prstGeom prst="rect">
            <a:avLst/>
          </a:prstGeom>
          <a:ln>
            <a:solidFill>
              <a:srgbClr val="70AD47"/>
            </a:solidFill>
            <a:prstDash val="dash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i="1" dirty="0"/>
              <a:t>t  </a:t>
            </a:r>
            <a:r>
              <a:rPr lang="en-US" sz="2400" dirty="0"/>
              <a:t>(</a:t>
            </a:r>
            <a:r>
              <a:rPr lang="sr-Latn-BA" sz="2400" dirty="0"/>
              <a:t>df</a:t>
            </a:r>
            <a:r>
              <a:rPr lang="en-US" sz="2400" dirty="0"/>
              <a:t> = 5)</a:t>
            </a:r>
          </a:p>
        </p:txBody>
      </p:sp>
      <p:sp>
        <p:nvSpPr>
          <p:cNvPr id="16410" name="Line 26"/>
          <p:cNvSpPr>
            <a:spLocks noChangeShapeType="1"/>
          </p:cNvSpPr>
          <p:nvPr/>
        </p:nvSpPr>
        <p:spPr bwMode="auto">
          <a:xfrm flipH="1">
            <a:off x="6664325" y="4038600"/>
            <a:ext cx="92710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1531" name="Rectangle 27"/>
          <p:cNvSpPr>
            <a:spLocks noChangeArrowheads="1"/>
          </p:cNvSpPr>
          <p:nvPr/>
        </p:nvSpPr>
        <p:spPr bwMode="auto">
          <a:xfrm>
            <a:off x="7183438" y="3657600"/>
            <a:ext cx="1787525" cy="458788"/>
          </a:xfrm>
          <a:prstGeom prst="rect">
            <a:avLst/>
          </a:prstGeom>
          <a:ln>
            <a:solidFill>
              <a:srgbClr val="70AD47"/>
            </a:solidFill>
            <a:prstDash val="dash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000" dirty="0"/>
              <a:t> </a:t>
            </a:r>
            <a:r>
              <a:rPr lang="en-US" sz="2400" i="1" dirty="0"/>
              <a:t>t  </a:t>
            </a:r>
            <a:r>
              <a:rPr lang="en-US" sz="2400" dirty="0"/>
              <a:t>(</a:t>
            </a:r>
            <a:r>
              <a:rPr lang="sr-Latn-BA" sz="2400" dirty="0"/>
              <a:t>df</a:t>
            </a:r>
            <a:r>
              <a:rPr lang="en-US" sz="2400" dirty="0"/>
              <a:t> = 13)</a:t>
            </a:r>
          </a:p>
        </p:txBody>
      </p:sp>
      <p:sp>
        <p:nvSpPr>
          <p:cNvPr id="21532" name="Rectangle 28"/>
          <p:cNvSpPr>
            <a:spLocks noChangeArrowheads="1"/>
          </p:cNvSpPr>
          <p:nvPr/>
        </p:nvSpPr>
        <p:spPr bwMode="auto">
          <a:xfrm>
            <a:off x="1755776" y="4048061"/>
            <a:ext cx="3505200" cy="1271630"/>
          </a:xfrm>
          <a:prstGeom prst="rect">
            <a:avLst/>
          </a:prstGeom>
          <a:ln>
            <a:solidFill>
              <a:srgbClr val="70AD47"/>
            </a:solidFill>
            <a:prstDash val="dash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400" dirty="0"/>
              <a:t>t-</a:t>
            </a:r>
            <a:r>
              <a:rPr lang="sr-Latn-BA" sz="2400" dirty="0"/>
              <a:t>distribucija</a:t>
            </a:r>
            <a:r>
              <a:rPr lang="en-US" sz="2400" dirty="0"/>
              <a:t> </a:t>
            </a:r>
            <a:r>
              <a:rPr lang="sr-Latn-BA" sz="2400" dirty="0"/>
              <a:t>je</a:t>
            </a:r>
            <a:r>
              <a:rPr lang="hr-HR" sz="2400" dirty="0"/>
              <a:t> zvonasta i simetrična, ali su ‘duži' repovi od normalne distribucije</a:t>
            </a:r>
            <a:endParaRPr lang="en-US" sz="2400" dirty="0"/>
          </a:p>
        </p:txBody>
      </p:sp>
      <p:sp>
        <p:nvSpPr>
          <p:cNvPr id="16413" name="Line 29"/>
          <p:cNvSpPr>
            <a:spLocks noChangeShapeType="1"/>
          </p:cNvSpPr>
          <p:nvPr/>
        </p:nvSpPr>
        <p:spPr bwMode="auto">
          <a:xfrm>
            <a:off x="5445125" y="2895600"/>
            <a:ext cx="457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21534" name="Rectangle 30"/>
          <p:cNvSpPr>
            <a:spLocks noChangeArrowheads="1"/>
          </p:cNvSpPr>
          <p:nvPr/>
        </p:nvSpPr>
        <p:spPr bwMode="auto">
          <a:xfrm>
            <a:off x="3467100" y="2333625"/>
            <a:ext cx="1981200" cy="1123950"/>
          </a:xfrm>
          <a:prstGeom prst="rect">
            <a:avLst/>
          </a:prstGeom>
          <a:ln>
            <a:solidFill>
              <a:srgbClr val="70AD47"/>
            </a:solidFill>
            <a:prstDash val="dash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sr-Latn-BA" sz="2400" dirty="0"/>
              <a:t>Normalna distribucija</a:t>
            </a:r>
            <a:endParaRPr lang="en-US" sz="2400" dirty="0"/>
          </a:p>
          <a:p>
            <a:pPr algn="ctr" eaLnBrk="0" hangingPunct="0">
              <a:lnSpc>
                <a:spcPct val="30000"/>
              </a:lnSpc>
              <a:spcBef>
                <a:spcPct val="50000"/>
              </a:spcBef>
              <a:defRPr/>
            </a:pPr>
            <a:r>
              <a:rPr lang="sr-Latn-BA" sz="2400" dirty="0"/>
              <a:t>t</a:t>
            </a:r>
            <a:r>
              <a:rPr lang="en-US" sz="2400" dirty="0"/>
              <a:t> </a:t>
            </a:r>
            <a:r>
              <a:rPr lang="sr-Latn-BA" sz="2400" dirty="0"/>
              <a:t>(</a:t>
            </a:r>
            <a:r>
              <a:rPr lang="en-US" sz="2400" dirty="0" err="1"/>
              <a:t>df</a:t>
            </a:r>
            <a:r>
              <a:rPr lang="en-US" sz="2400" dirty="0"/>
              <a:t> = </a:t>
            </a:r>
            <a:r>
              <a:rPr lang="en-US" sz="2400" dirty="0">
                <a:sym typeface="Times New Roman" pitchFamily="18" charset="0"/>
              </a:rPr>
              <a:t>∞)</a:t>
            </a:r>
          </a:p>
        </p:txBody>
      </p:sp>
      <p:sp>
        <p:nvSpPr>
          <p:cNvPr id="16415" name="Line 31"/>
          <p:cNvSpPr>
            <a:spLocks noChangeShapeType="1"/>
          </p:cNvSpPr>
          <p:nvPr/>
        </p:nvSpPr>
        <p:spPr bwMode="auto">
          <a:xfrm>
            <a:off x="2819400" y="6019800"/>
            <a:ext cx="6400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16416" name="Text Box 32"/>
          <p:cNvSpPr txBox="1">
            <a:spLocks noChangeArrowheads="1"/>
          </p:cNvSpPr>
          <p:nvPr/>
        </p:nvSpPr>
        <p:spPr bwMode="auto">
          <a:xfrm>
            <a:off x="2879725" y="14874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sz="2400"/>
          </a:p>
        </p:txBody>
      </p:sp>
      <p:sp>
        <p:nvSpPr>
          <p:cNvPr id="21537" name="Rectangle 33"/>
          <p:cNvSpPr>
            <a:spLocks noChangeArrowheads="1"/>
          </p:cNvSpPr>
          <p:nvPr/>
        </p:nvSpPr>
        <p:spPr bwMode="auto">
          <a:xfrm>
            <a:off x="167425" y="1524000"/>
            <a:ext cx="10310075" cy="3852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sr-Latn-BA" sz="2400" b="1" dirty="0">
                <a:solidFill>
                  <a:schemeClr val="accent6"/>
                </a:solidFill>
                <a:cs typeface="Arial" charset="0"/>
              </a:rPr>
              <a:t>Napomena</a:t>
            </a:r>
            <a:r>
              <a:rPr lang="en-US" sz="2400">
                <a:cs typeface="Arial" charset="0"/>
              </a:rPr>
              <a:t>:     </a:t>
            </a:r>
            <a:r>
              <a:rPr lang="en-US" sz="2400" b="1">
                <a:cs typeface="Arial" charset="0"/>
              </a:rPr>
              <a:t>t      </a:t>
            </a:r>
            <a:r>
              <a:rPr lang="sr-Latn-BA" sz="2400" b="1">
                <a:cs typeface="Arial" charset="0"/>
              </a:rPr>
              <a:t> </a:t>
            </a:r>
            <a:r>
              <a:rPr lang="en-GB" sz="2400" b="1">
                <a:cs typeface="Arial" charset="0"/>
              </a:rPr>
              <a:t>        </a:t>
            </a:r>
            <a:r>
              <a:rPr lang="en-US" sz="2400" b="1">
                <a:cs typeface="Arial" charset="0"/>
              </a:rPr>
              <a:t>Z</a:t>
            </a:r>
            <a:r>
              <a:rPr lang="en-US" sz="2400">
                <a:cs typeface="Arial" charset="0"/>
              </a:rPr>
              <a:t>  </a:t>
            </a:r>
            <a:r>
              <a:rPr lang="sr-Latn-BA" sz="2400" dirty="0">
                <a:cs typeface="Arial" charset="0"/>
              </a:rPr>
              <a:t>kada veličina uzorka raste!</a:t>
            </a:r>
            <a:endParaRPr lang="en-US" sz="2400" dirty="0">
              <a:cs typeface="Arial" charset="0"/>
            </a:endParaRPr>
          </a:p>
        </p:txBody>
      </p:sp>
      <p:sp>
        <p:nvSpPr>
          <p:cNvPr id="16418" name="Line 34"/>
          <p:cNvSpPr>
            <a:spLocks noChangeShapeType="1"/>
          </p:cNvSpPr>
          <p:nvPr/>
        </p:nvSpPr>
        <p:spPr bwMode="auto">
          <a:xfrm>
            <a:off x="2422525" y="1697909"/>
            <a:ext cx="457200" cy="0"/>
          </a:xfrm>
          <a:prstGeom prst="line">
            <a:avLst/>
          </a:prstGeom>
          <a:noFill/>
          <a:ln w="38100">
            <a:solidFill>
              <a:srgbClr val="70AD4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9896" y="261841"/>
            <a:ext cx="2225512" cy="2225512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34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9123659" y="165486"/>
            <a:ext cx="1885381" cy="4251347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DEF8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21342" y="5232845"/>
            <a:ext cx="3026022" cy="1495640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title"/>
          </p:nvPr>
        </p:nvSpPr>
        <p:spPr>
          <a:xfrm>
            <a:off x="4248978" y="57945"/>
            <a:ext cx="4148069" cy="982663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sz="3200" cap="all" dirty="0"/>
              <a:t>Student’s</a:t>
            </a:r>
            <a:r>
              <a:rPr lang="en-US" sz="3200" b="1" cap="all" dirty="0"/>
              <a:t> t Table</a:t>
            </a:r>
          </a:p>
        </p:txBody>
      </p:sp>
      <p:sp>
        <p:nvSpPr>
          <p:cNvPr id="17446" name="Rectangle 45"/>
          <p:cNvSpPr>
            <a:spLocks noChangeArrowheads="1"/>
          </p:cNvSpPr>
          <p:nvPr/>
        </p:nvSpPr>
        <p:spPr bwMode="auto">
          <a:xfrm>
            <a:off x="8031811" y="5632923"/>
            <a:ext cx="1085850" cy="459100"/>
          </a:xfrm>
          <a:prstGeom prst="rect">
            <a:avLst/>
          </a:prstGeom>
          <a:solidFill>
            <a:srgbClr val="E9E3D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364E1"/>
                </a:solidFill>
              </a:rPr>
              <a:t>2.920</a:t>
            </a:r>
            <a:endParaRPr lang="en-US" b="1">
              <a:solidFill>
                <a:srgbClr val="0364E1"/>
              </a:solidFill>
            </a:endParaRPr>
          </a:p>
        </p:txBody>
      </p:sp>
      <p:sp>
        <p:nvSpPr>
          <p:cNvPr id="22567" name="Rectangle 46"/>
          <p:cNvSpPr>
            <a:spLocks noChangeArrowheads="1"/>
          </p:cNvSpPr>
          <p:nvPr/>
        </p:nvSpPr>
        <p:spPr bwMode="auto">
          <a:xfrm>
            <a:off x="1921342" y="5381258"/>
            <a:ext cx="3103563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sr-Latn-BA" sz="2400" dirty="0">
                <a:cs typeface="Arial" charset="0"/>
              </a:rPr>
              <a:t>Tabela sadrži t vrijednosti, a ne vjerovatnoće!</a:t>
            </a:r>
            <a:endParaRPr lang="en-US" sz="2400" dirty="0">
              <a:cs typeface="Arial" charset="0"/>
            </a:endParaRPr>
          </a:p>
        </p:txBody>
      </p:sp>
      <p:sp>
        <p:nvSpPr>
          <p:cNvPr id="17453" name="Rectangle 52"/>
          <p:cNvSpPr>
            <a:spLocks noChangeArrowheads="1"/>
          </p:cNvSpPr>
          <p:nvPr/>
        </p:nvSpPr>
        <p:spPr bwMode="auto">
          <a:xfrm>
            <a:off x="9240280" y="1476833"/>
            <a:ext cx="2320925" cy="16286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 eaLnBrk="0" hangingPunct="0">
              <a:tabLst>
                <a:tab pos="8229600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8229600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8229600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8229600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8229600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229600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229600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229600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229600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r-Latn-BA" sz="2400"/>
              <a:t>Npr </a:t>
            </a:r>
            <a:r>
              <a:rPr lang="en-US" sz="2400"/>
              <a:t>: n = 3     </a:t>
            </a:r>
            <a:br>
              <a:rPr lang="en-US" sz="2400"/>
            </a:br>
            <a:r>
              <a:rPr lang="en-US" sz="2400"/>
              <a:t>  df = </a:t>
            </a:r>
            <a:r>
              <a:rPr lang="en-US" sz="2400" i="1"/>
              <a:t>n</a:t>
            </a:r>
            <a:r>
              <a:rPr lang="en-US" sz="2400"/>
              <a:t> - 1 = 2 </a:t>
            </a:r>
            <a:br>
              <a:rPr lang="en-US" sz="2400"/>
            </a:br>
            <a:r>
              <a:rPr lang="en-US" sz="2400"/>
              <a:t>   </a:t>
            </a:r>
            <a:r>
              <a:rPr lang="en-US" sz="2400" b="1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sz="2400"/>
              <a:t> = .10        </a:t>
            </a:r>
            <a:r>
              <a:rPr lang="en-US" b="1">
                <a:sym typeface="Symbol" panose="05050102010706020507" pitchFamily="18" charset="2"/>
              </a:rPr>
              <a:t></a:t>
            </a:r>
            <a:r>
              <a:rPr lang="en-US" sz="2400"/>
              <a:t>/2 =.05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324" y="1383472"/>
            <a:ext cx="4185693" cy="3319787"/>
          </a:xfrm>
          <a:prstGeom prst="rect">
            <a:avLst/>
          </a:prstGeom>
        </p:spPr>
      </p:pic>
      <p:sp>
        <p:nvSpPr>
          <p:cNvPr id="3" name="Left-Up Arrow 2"/>
          <p:cNvSpPr/>
          <p:nvPr/>
        </p:nvSpPr>
        <p:spPr>
          <a:xfrm rot="1451975">
            <a:off x="1592992" y="4474623"/>
            <a:ext cx="919657" cy="709716"/>
          </a:xfrm>
          <a:prstGeom prst="leftUpArrow">
            <a:avLst>
              <a:gd name="adj1" fmla="val 17394"/>
              <a:gd name="adj2" fmla="val 20658"/>
              <a:gd name="adj3" fmla="val 25000"/>
            </a:avLst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3134" y="3479559"/>
            <a:ext cx="4731632" cy="2687673"/>
          </a:xfrm>
          <a:prstGeom prst="rect">
            <a:avLst/>
          </a:prstGeom>
        </p:spPr>
      </p:pic>
      <p:cxnSp>
        <p:nvCxnSpPr>
          <p:cNvPr id="6" name="Curved Connector 5"/>
          <p:cNvCxnSpPr/>
          <p:nvPr/>
        </p:nvCxnSpPr>
        <p:spPr>
          <a:xfrm>
            <a:off x="2964504" y="4012062"/>
            <a:ext cx="4976172" cy="1888961"/>
          </a:xfrm>
          <a:prstGeom prst="curvedConnector3">
            <a:avLst>
              <a:gd name="adj1" fmla="val 42236"/>
            </a:avLst>
          </a:prstGeom>
          <a:ln w="28575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0"/>
          <p:cNvCxnSpPr/>
          <p:nvPr/>
        </p:nvCxnSpPr>
        <p:spPr>
          <a:xfrm rot="10800000" flipV="1">
            <a:off x="9117662" y="4605512"/>
            <a:ext cx="704989" cy="520280"/>
          </a:xfrm>
          <a:prstGeom prst="curvedConnector3">
            <a:avLst/>
          </a:prstGeom>
          <a:ln w="28575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Rectangle 14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A2DC4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0584" y="4392101"/>
            <a:ext cx="6503831" cy="1799827"/>
          </a:xfrm>
          <a:prstGeom prst="rect">
            <a:avLst/>
          </a:prstGeom>
        </p:spPr>
      </p:pic>
      <p:sp>
        <p:nvSpPr>
          <p:cNvPr id="6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4754318" y="-3921755"/>
            <a:ext cx="2683369" cy="12192003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4534"/>
            <a:ext cx="6032500" cy="57824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r-Latn-BA" sz="2800" b="1" dirty="0">
                <a:solidFill>
                  <a:srgbClr val="92D050"/>
                </a:solidFill>
                <a:latin typeface="+mn-lt"/>
              </a:rPr>
              <a:t>Primjer: 2</a:t>
            </a:r>
            <a:endParaRPr lang="en-US" sz="28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6149" name="Rectangle 3"/>
          <p:cNvSpPr>
            <a:spLocks noGrp="1" noChangeArrowheads="1"/>
          </p:cNvSpPr>
          <p:nvPr>
            <p:ph idx="1"/>
          </p:nvPr>
        </p:nvSpPr>
        <p:spPr>
          <a:xfrm>
            <a:off x="5" y="906433"/>
            <a:ext cx="12191999" cy="24935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BA" sz="2400"/>
              <a:t>U jednom transportnom preduzeću provedena je studija da bi se ustanovila srednja potrošnja goriva kamiona. Uzeto je 24 vozača, sa različitim godinama iskustva i ustanovljen je sljedeći broj pređenih kilometara sa 1l benzina:</a:t>
            </a:r>
          </a:p>
          <a:p>
            <a:pPr marL="0" indent="0">
              <a:spcBef>
                <a:spcPct val="0"/>
              </a:spcBef>
              <a:buNone/>
            </a:pPr>
            <a:r>
              <a:rPr lang="sr-Latn-BA" sz="2400"/>
              <a:t>15.5   21.0   18.5   19.3   19.7   16.9   20.2   14.5</a:t>
            </a:r>
          </a:p>
          <a:p>
            <a:pPr marL="0" indent="0">
              <a:spcBef>
                <a:spcPct val="0"/>
              </a:spcBef>
              <a:buNone/>
            </a:pPr>
            <a:r>
              <a:rPr lang="sr-Latn-BA" sz="2400"/>
              <a:t>16.5   19.2   18.7   18.2   18.0   17.5   18.5   20.5</a:t>
            </a:r>
          </a:p>
          <a:p>
            <a:pPr marL="0" indent="0">
              <a:spcBef>
                <a:spcPct val="0"/>
              </a:spcBef>
              <a:buNone/>
            </a:pPr>
            <a:r>
              <a:rPr lang="sr-Latn-BA" sz="2400"/>
              <a:t>18.6   19.1   19.8   18.0   19.8   18.2   20.3   21.8</a:t>
            </a:r>
          </a:p>
          <a:p>
            <a:pPr marL="0" indent="0">
              <a:buNone/>
            </a:pPr>
            <a:r>
              <a:rPr lang="sr-Latn-BA" sz="2400"/>
              <a:t>Sa 90%-tnim intervalom povjerenja, ocijeniti prosječan broj pređenih kilometara sa 1l benzina</a:t>
            </a:r>
          </a:p>
        </p:txBody>
      </p:sp>
      <p:graphicFrame>
        <p:nvGraphicFramePr>
          <p:cNvPr id="614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869811"/>
              </p:ext>
            </p:extLst>
          </p:nvPr>
        </p:nvGraphicFramePr>
        <p:xfrm>
          <a:off x="3315494" y="4828553"/>
          <a:ext cx="5111750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6" name="Equation" r:id="rId4" imgW="2145369" imgH="266584" progId="Equation.3">
                  <p:embed/>
                </p:oleObj>
              </mc:Choice>
              <mc:Fallback>
                <p:oleObj name="Equation" r:id="rId4" imgW="2145369" imgH="266584" progId="Equation.3">
                  <p:embed/>
                  <p:pic>
                    <p:nvPicPr>
                      <p:cNvPr id="0" name="Picture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5494" y="4828553"/>
                        <a:ext cx="5111750" cy="636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3992628"/>
              </p:ext>
            </p:extLst>
          </p:nvPr>
        </p:nvGraphicFramePr>
        <p:xfrm>
          <a:off x="2704305" y="6099769"/>
          <a:ext cx="6656388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7" name="Equation" r:id="rId6" imgW="2857500" imgH="203200" progId="Equation.3">
                  <p:embed/>
                </p:oleObj>
              </mc:Choice>
              <mc:Fallback>
                <p:oleObj name="Equation" r:id="rId6" imgW="2857500" imgH="203200" progId="Equation.3">
                  <p:embed/>
                  <p:pic>
                    <p:nvPicPr>
                      <p:cNvPr id="0" name="Picture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4305" y="6099769"/>
                        <a:ext cx="6656388" cy="47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0" y="3667717"/>
            <a:ext cx="90380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BA"/>
          </a:p>
          <a:p>
            <a:pPr>
              <a:spcBef>
                <a:spcPct val="0"/>
              </a:spcBef>
            </a:pPr>
            <a:r>
              <a:rPr lang="sr-Latn-BA" sz="2400"/>
              <a:t>n = 24;    	x = 18.68;  	     s = 1.6953		 t</a:t>
            </a:r>
            <a:r>
              <a:rPr lang="sr-Latn-BA" sz="2400" baseline="-25000"/>
              <a:t>n-1;</a:t>
            </a:r>
            <a:r>
              <a:rPr lang="el-GR" sz="2400" baseline="-25000">
                <a:cs typeface="Times New Roman" panose="02020603050405020304" pitchFamily="18" charset="0"/>
              </a:rPr>
              <a:t>α</a:t>
            </a:r>
            <a:r>
              <a:rPr lang="sr-Latn-BA" sz="2400" baseline="-25000">
                <a:cs typeface="Times New Roman" panose="02020603050405020304" pitchFamily="18" charset="0"/>
              </a:rPr>
              <a:t>/2 </a:t>
            </a:r>
            <a:r>
              <a:rPr lang="sr-Latn-BA" sz="2400">
                <a:cs typeface="Times New Roman" panose="02020603050405020304" pitchFamily="18" charset="0"/>
              </a:rPr>
              <a:t>= 1.714</a:t>
            </a:r>
            <a:endParaRPr lang="sr-Latn-BA" sz="2400"/>
          </a:p>
          <a:p>
            <a:pPr>
              <a:spcBef>
                <a:spcPct val="0"/>
              </a:spcBef>
            </a:pPr>
            <a:endParaRPr lang="sr-Latn-B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4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9552" y="4810398"/>
            <a:ext cx="7719923" cy="17998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953017" y="2923504"/>
            <a:ext cx="3251396" cy="13136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967" y="2734798"/>
            <a:ext cx="4816050" cy="1799827"/>
          </a:xfrm>
          <a:prstGeom prst="rect">
            <a:avLst/>
          </a:prstGeom>
        </p:spPr>
      </p:pic>
      <p:sp>
        <p:nvSpPr>
          <p:cNvPr id="7174" name="Rectangle 3"/>
          <p:cNvSpPr>
            <a:spLocks noGrp="1" noChangeArrowheads="1"/>
          </p:cNvSpPr>
          <p:nvPr>
            <p:ph idx="1"/>
          </p:nvPr>
        </p:nvSpPr>
        <p:spPr>
          <a:xfrm>
            <a:off x="233696" y="971551"/>
            <a:ext cx="11679261" cy="5184775"/>
          </a:xfrm>
        </p:spPr>
        <p:txBody>
          <a:bodyPr>
            <a:noAutofit/>
          </a:bodyPr>
          <a:lstStyle/>
          <a:p>
            <a:pPr marL="342900" indent="-342900">
              <a:lnSpc>
                <a:spcPct val="115000"/>
              </a:lnSpc>
            </a:pPr>
            <a:r>
              <a:rPr lang="sr-Latn-BA" sz="2400"/>
              <a:t>Kada nas zanima proporcijski udio ili učešće elemenata populacije sa određenom karakteristikom... Npr, postotak građana koji su za ulazak zemlje u EU ili udio pušača u studentskoj populaciji i sl.</a:t>
            </a:r>
          </a:p>
          <a:p>
            <a:pPr marL="342900" indent="-342900">
              <a:lnSpc>
                <a:spcPct val="115000"/>
              </a:lnSpc>
            </a:pPr>
            <a:r>
              <a:rPr lang="sr-Latn-BA" sz="2400"/>
              <a:t>Prirodni procjenitelj ovog udjela je proporcije uzorka (slučajno izabranog iz populacije)</a:t>
            </a:r>
          </a:p>
          <a:p>
            <a:pPr marL="342900" indent="-342900">
              <a:lnSpc>
                <a:spcPct val="115000"/>
              </a:lnSpc>
            </a:pPr>
            <a:r>
              <a:rPr lang="sr-Latn-BA" sz="2400"/>
              <a:t>Interval povjerenja:</a:t>
            </a:r>
            <a:endParaRPr lang="en-US" sz="2400"/>
          </a:p>
          <a:p>
            <a:pPr marL="342900" indent="-342900">
              <a:lnSpc>
                <a:spcPct val="40000"/>
              </a:lnSpc>
            </a:pPr>
            <a:endParaRPr lang="sr-Latn-BA" sz="2400"/>
          </a:p>
          <a:p>
            <a:pPr marL="342900" indent="-342900">
              <a:lnSpc>
                <a:spcPct val="40000"/>
              </a:lnSpc>
            </a:pPr>
            <a:endParaRPr lang="sr-Latn-BA" sz="2400"/>
          </a:p>
          <a:p>
            <a:pPr marL="342900" indent="-342900">
              <a:lnSpc>
                <a:spcPct val="40000"/>
              </a:lnSpc>
            </a:pPr>
            <a:endParaRPr lang="sr-Latn-BA" sz="2400"/>
          </a:p>
          <a:p>
            <a:pPr marL="342900" indent="-342900">
              <a:lnSpc>
                <a:spcPct val="40000"/>
              </a:lnSpc>
              <a:buNone/>
            </a:pPr>
            <a:endParaRPr lang="sr-Latn-BA" sz="2400"/>
          </a:p>
          <a:p>
            <a:pPr marL="742950" lvl="1" indent="-285750"/>
            <a:r>
              <a:rPr lang="en-US"/>
              <a:t>z</a:t>
            </a:r>
            <a:r>
              <a:rPr lang="en-US" baseline="-25000">
                <a:sym typeface="Symbol" panose="05050102010706020507" pitchFamily="18" charset="2"/>
              </a:rPr>
              <a:t>/2</a:t>
            </a:r>
            <a:r>
              <a:rPr lang="en-US"/>
              <a:t> </a:t>
            </a:r>
            <a:r>
              <a:rPr lang="sr-Latn-BA"/>
              <a:t>tablična vrijednost</a:t>
            </a:r>
            <a:endParaRPr lang="en-US"/>
          </a:p>
          <a:p>
            <a:pPr marL="742950" lvl="1" indent="-285750"/>
            <a:r>
              <a:rPr lang="en-US"/>
              <a:t>    </a:t>
            </a:r>
            <a:r>
              <a:rPr lang="sr-Latn-BA"/>
              <a:t> proporcija uzorka</a:t>
            </a:r>
            <a:endParaRPr lang="en-US"/>
          </a:p>
          <a:p>
            <a:pPr marL="742950" lvl="1" indent="-285750"/>
            <a:r>
              <a:rPr lang="en-US"/>
              <a:t>n </a:t>
            </a:r>
            <a:r>
              <a:rPr lang="sr-Latn-BA"/>
              <a:t>veličina uzorka</a:t>
            </a:r>
            <a:endParaRPr lang="en-US"/>
          </a:p>
          <a:p>
            <a:pPr marL="742950" lvl="1" indent="-285750"/>
            <a:r>
              <a:rPr lang="en-US"/>
              <a:t>nP(1−P) &gt; 5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11369" y="-74208"/>
            <a:ext cx="10853447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 anchor="b"/>
          <a:lstStyle/>
          <a:p>
            <a:pPr algn="ctr" defTabSz="852488">
              <a:lnSpc>
                <a:spcPct val="80000"/>
              </a:lnSpc>
              <a:defRPr/>
            </a:pPr>
            <a:r>
              <a:rPr lang="sr-Latn-BA" sz="3200" b="1" kern="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Interval povjerenja za </a:t>
            </a:r>
            <a:r>
              <a:rPr lang="sr-Latn-BA" sz="3200" kern="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proporciju populacije</a:t>
            </a:r>
            <a:r>
              <a:rPr lang="en-US" sz="3200" kern="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0387860"/>
              </p:ext>
            </p:extLst>
          </p:nvPr>
        </p:nvGraphicFramePr>
        <p:xfrm>
          <a:off x="5368084" y="5144948"/>
          <a:ext cx="5418137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2" name="Equation" r:id="rId6" imgW="2476500" imgH="444500" progId="Equation.3">
                  <p:embed/>
                </p:oleObj>
              </mc:Choice>
              <mc:Fallback>
                <p:oleObj name="Equation" r:id="rId6" imgW="2476500" imgH="444500" progId="Equation.3">
                  <p:embed/>
                  <p:pic>
                    <p:nvPicPr>
                      <p:cNvPr id="0" name="Picture 1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8084" y="5144948"/>
                        <a:ext cx="5418137" cy="1044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2965245"/>
              </p:ext>
            </p:extLst>
          </p:nvPr>
        </p:nvGraphicFramePr>
        <p:xfrm>
          <a:off x="3425020" y="3226595"/>
          <a:ext cx="4038600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3" name="Equation" r:id="rId8" imgW="1790700" imgH="228600" progId="Equation.3">
                  <p:embed/>
                </p:oleObj>
              </mc:Choice>
              <mc:Fallback>
                <p:oleObj name="Equation" r:id="rId8" imgW="1790700" imgH="228600" progId="Equation.3">
                  <p:embed/>
                  <p:pic>
                    <p:nvPicPr>
                      <p:cNvPr id="0" name="Picture 1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5020" y="3226595"/>
                        <a:ext cx="4038600" cy="515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0609210"/>
              </p:ext>
            </p:extLst>
          </p:nvPr>
        </p:nvGraphicFramePr>
        <p:xfrm>
          <a:off x="1091484" y="4992540"/>
          <a:ext cx="235039" cy="304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4" name="Equation" r:id="rId10" imgW="126780" imgH="164814" progId="Equation.3">
                  <p:embed/>
                </p:oleObj>
              </mc:Choice>
              <mc:Fallback>
                <p:oleObj name="Equation" r:id="rId10" imgW="126780" imgH="164814" progId="Equation.3">
                  <p:embed/>
                  <p:pic>
                    <p:nvPicPr>
                      <p:cNvPr id="0" name="Picture 1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1484" y="4992540"/>
                        <a:ext cx="235039" cy="3048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276407"/>
              </p:ext>
            </p:extLst>
          </p:nvPr>
        </p:nvGraphicFramePr>
        <p:xfrm>
          <a:off x="8399125" y="3124200"/>
          <a:ext cx="2081213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5" name="Equation" r:id="rId12" imgW="965200" imgH="444500" progId="Equation.3">
                  <p:embed/>
                </p:oleObj>
              </mc:Choice>
              <mc:Fallback>
                <p:oleObj name="Equation" r:id="rId12" imgW="965200" imgH="444500" progId="Equation.3">
                  <p:embed/>
                  <p:pic>
                    <p:nvPicPr>
                      <p:cNvPr id="0" name="Picture 1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9125" y="3124200"/>
                        <a:ext cx="2081213" cy="879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22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558727" y="-2726164"/>
            <a:ext cx="1614424" cy="8731875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819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3451938"/>
              </p:ext>
            </p:extLst>
          </p:nvPr>
        </p:nvGraphicFramePr>
        <p:xfrm>
          <a:off x="4083901" y="2654264"/>
          <a:ext cx="7681912" cy="3419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8" name="Equation" r:id="rId3" imgW="3302000" imgH="1231900" progId="Equation.3">
                  <p:embed/>
                </p:oleObj>
              </mc:Choice>
              <mc:Fallback>
                <p:oleObj name="Equation" r:id="rId3" imgW="3302000" imgH="1231900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3901" y="2654264"/>
                        <a:ext cx="7681912" cy="34198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105"/>
            <a:ext cx="6032500" cy="838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r-Latn-BA" sz="2800" b="1" dirty="0">
                <a:solidFill>
                  <a:srgbClr val="92D050"/>
                </a:solidFill>
                <a:latin typeface="+mn-lt"/>
              </a:rPr>
              <a:t>Primjer: 3</a:t>
            </a:r>
            <a:endParaRPr lang="en-US" sz="28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595" y="946944"/>
            <a:ext cx="8162612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defTabSz="852488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sr-Latn-BA" sz="2400" kern="0" dirty="0"/>
              <a:t>U jednom slučajnom uzorku od 100 studenata ustanovili smo da je njih 25 ljevaka. Sa 95%-tnim intervalom povjerenja naći udio ljevaka u studentskoj populaciji.	</a:t>
            </a:r>
          </a:p>
          <a:p>
            <a:pPr defTabSz="852488">
              <a:buClr>
                <a:schemeClr val="folHlink"/>
              </a:buClr>
              <a:buSzPct val="60000"/>
              <a:defRPr/>
            </a:pPr>
            <a:endParaRPr lang="sr-Latn-BA" sz="2400" kern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012" y="3179699"/>
            <a:ext cx="2717442" cy="2717442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0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701800"/>
            <a:ext cx="12192000" cy="3454400"/>
          </a:xfrm>
          <a:prstGeom prst="rect">
            <a:avLst/>
          </a:prstGeom>
          <a:solidFill>
            <a:srgbClr val="33CCC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C5C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2726151" y="2761639"/>
            <a:ext cx="7576948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6000" b="1">
                <a:solidFill>
                  <a:schemeClr val="bg1"/>
                </a:solidFill>
                <a:latin typeface="+mj-lt"/>
              </a:rPr>
              <a:t>HVALA </a:t>
            </a:r>
            <a:r>
              <a:rPr lang="sr-Latn-RS" sz="6000">
                <a:solidFill>
                  <a:schemeClr val="bg1"/>
                </a:solidFill>
                <a:latin typeface="+mj-lt"/>
              </a:rPr>
              <a:t>NA PAŽNJI!</a:t>
            </a:r>
            <a:endParaRPr lang="en-US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347D20-83CF-4765-A959-68F510CE97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Balanced scorecard slide 10</a:t>
            </a:r>
          </a:p>
        </p:txBody>
      </p:sp>
    </p:spTree>
    <p:extLst>
      <p:ext uri="{BB962C8B-B14F-4D97-AF65-F5344CB8AC3E}">
        <p14:creationId xmlns:p14="http://schemas.microsoft.com/office/powerpoint/2010/main" val="89665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524302" y="991673"/>
            <a:ext cx="9234152" cy="5866327"/>
            <a:chOff x="2332041" y="1664133"/>
            <a:chExt cx="4233864" cy="3411539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3116542" y="80549"/>
            <a:ext cx="6642100" cy="6028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sr-Latn-BA" sz="3200" cap="all" dirty="0"/>
              <a:t>Intervali</a:t>
            </a:r>
            <a:r>
              <a:rPr lang="sr-Latn-BA" sz="3200" b="1" cap="all" dirty="0"/>
              <a:t> povjerenja</a:t>
            </a:r>
            <a:endParaRPr lang="en-US" sz="3200" b="1" cap="all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2159829" y="1532018"/>
            <a:ext cx="7758112" cy="3797300"/>
          </a:xfrm>
        </p:spPr>
        <p:txBody>
          <a:bodyPr>
            <a:normAutofit/>
          </a:bodyPr>
          <a:lstStyle/>
          <a:p>
            <a:pPr marL="342900" indent="-342900">
              <a:buNone/>
              <a:defRPr/>
            </a:pPr>
            <a:r>
              <a:rPr lang="sr-Latn-BA" sz="2400" b="1" dirty="0"/>
              <a:t>	</a:t>
            </a:r>
            <a:r>
              <a:rPr lang="sr-Latn-BA" b="1" dirty="0">
                <a:solidFill>
                  <a:schemeClr val="bg1">
                    <a:lumMod val="95000"/>
                  </a:schemeClr>
                </a:solidFill>
              </a:rPr>
              <a:t>U ovom poglavlju upoznaćemo se sa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:</a:t>
            </a:r>
          </a:p>
          <a:p>
            <a:pPr marL="342900" indent="-342900">
              <a:defRPr/>
            </a:pPr>
            <a:r>
              <a:rPr lang="sr-Latn-BA" sz="2600" dirty="0">
                <a:solidFill>
                  <a:schemeClr val="bg1">
                    <a:lumMod val="95000"/>
                  </a:schemeClr>
                </a:solidFill>
              </a:rPr>
              <a:t>Intervalima povjerenja za sredinu populacije (P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</a:rPr>
              <a:t>opulation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</a:rPr>
              <a:t> Mean</a:t>
            </a:r>
            <a:r>
              <a:rPr lang="sr-Latn-BA" sz="2600" dirty="0">
                <a:solidFill>
                  <a:schemeClr val="bg1">
                    <a:lumMod val="95000"/>
                  </a:schemeClr>
                </a:solidFill>
              </a:rPr>
              <a:t>)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l-GR" sz="2600" dirty="0">
                <a:solidFill>
                  <a:schemeClr val="bg1">
                    <a:lumMod val="95000"/>
                  </a:schemeClr>
                </a:solidFill>
                <a:cs typeface="Arial" charset="0"/>
                <a:sym typeface="Arial" charset="0"/>
              </a:rPr>
              <a:t>μ</a:t>
            </a:r>
            <a:endParaRPr lang="el-GR" sz="2600" dirty="0">
              <a:solidFill>
                <a:schemeClr val="bg1">
                  <a:lumMod val="95000"/>
                </a:schemeClr>
              </a:solidFill>
              <a:cs typeface="Arial" charset="0"/>
            </a:endParaRPr>
          </a:p>
          <a:p>
            <a:pPr marL="742950" lvl="1" indent="-285750">
              <a:defRPr/>
            </a:pPr>
            <a:r>
              <a:rPr lang="sr-Latn-BA" dirty="0">
                <a:solidFill>
                  <a:schemeClr val="bg1">
                    <a:lumMod val="95000"/>
                  </a:schemeClr>
                </a:solidFill>
              </a:rPr>
              <a:t>Kada je Varijansa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sr-Latn-BA" dirty="0">
                <a:solidFill>
                  <a:schemeClr val="bg1">
                    <a:lumMod val="95000"/>
                  </a:schemeClr>
                </a:solidFill>
              </a:rPr>
              <a:t>(</a:t>
            </a:r>
            <a:r>
              <a:rPr lang="el-GR" dirty="0">
                <a:solidFill>
                  <a:schemeClr val="bg1">
                    <a:lumMod val="95000"/>
                  </a:schemeClr>
                </a:solidFill>
                <a:cs typeface="Arial" charset="0"/>
                <a:sym typeface="Arial" charset="0"/>
              </a:rPr>
              <a:t>σ</a:t>
            </a:r>
            <a:r>
              <a:rPr lang="en-US" baseline="30000" dirty="0">
                <a:solidFill>
                  <a:schemeClr val="bg1">
                    <a:lumMod val="95000"/>
                  </a:schemeClr>
                </a:solidFill>
                <a:cs typeface="Arial" charset="0"/>
                <a:sym typeface="Arial" charset="0"/>
              </a:rPr>
              <a:t>2</a:t>
            </a:r>
            <a:r>
              <a:rPr lang="sr-Latn-BA" dirty="0">
                <a:solidFill>
                  <a:schemeClr val="bg1">
                    <a:lumMod val="95000"/>
                  </a:schemeClr>
                </a:solidFill>
              </a:rPr>
              <a:t>) poznata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marL="742950" lvl="1" indent="-285750">
              <a:defRPr/>
            </a:pPr>
            <a:r>
              <a:rPr lang="sr-Latn-BA" dirty="0">
                <a:solidFill>
                  <a:schemeClr val="bg1">
                    <a:lumMod val="95000"/>
                  </a:schemeClr>
                </a:solidFill>
              </a:rPr>
              <a:t>Kada Varijansa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sr-Latn-BA" dirty="0">
                <a:solidFill>
                  <a:schemeClr val="bg1">
                    <a:lumMod val="95000"/>
                  </a:schemeClr>
                </a:solidFill>
              </a:rPr>
              <a:t>(</a:t>
            </a:r>
            <a:r>
              <a:rPr lang="el-GR" dirty="0">
                <a:solidFill>
                  <a:schemeClr val="bg1">
                    <a:lumMod val="95000"/>
                  </a:schemeClr>
                </a:solidFill>
                <a:cs typeface="Arial" charset="0"/>
                <a:sym typeface="Arial" charset="0"/>
              </a:rPr>
              <a:t>σ</a:t>
            </a:r>
            <a:r>
              <a:rPr lang="en-US" baseline="30000" dirty="0">
                <a:solidFill>
                  <a:schemeClr val="bg1">
                    <a:lumMod val="95000"/>
                  </a:schemeClr>
                </a:solidFill>
                <a:cs typeface="Arial" charset="0"/>
                <a:sym typeface="Arial" charset="0"/>
              </a:rPr>
              <a:t>2</a:t>
            </a:r>
            <a:r>
              <a:rPr lang="sr-Latn-BA" dirty="0">
                <a:solidFill>
                  <a:schemeClr val="bg1">
                    <a:lumMod val="95000"/>
                  </a:schemeClr>
                </a:solidFill>
              </a:rPr>
              <a:t>) nije poznata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defRPr/>
            </a:pPr>
            <a:r>
              <a:rPr lang="sr-Latn-BA" sz="2600" dirty="0">
                <a:solidFill>
                  <a:schemeClr val="bg1">
                    <a:lumMod val="95000"/>
                  </a:schemeClr>
                </a:solidFill>
              </a:rPr>
              <a:t>Intervalima povjerenja za proporciju populacije (P</a:t>
            </a:r>
            <a:r>
              <a:rPr lang="en-US" sz="2600" dirty="0" err="1">
                <a:solidFill>
                  <a:schemeClr val="bg1">
                    <a:lumMod val="95000"/>
                  </a:schemeClr>
                </a:solidFill>
              </a:rPr>
              <a:t>opulation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</a:rPr>
              <a:t> Proportion</a:t>
            </a:r>
            <a:r>
              <a:rPr lang="sr-Latn-BA" sz="2600" dirty="0">
                <a:solidFill>
                  <a:schemeClr val="bg1">
                    <a:lumMod val="95000"/>
                  </a:schemeClr>
                </a:solidFill>
              </a:rPr>
              <a:t>), P</a:t>
            </a:r>
            <a:r>
              <a:rPr lang="en-US" sz="2600" dirty="0">
                <a:solidFill>
                  <a:schemeClr val="bg1">
                    <a:lumMod val="95000"/>
                  </a:schemeClr>
                </a:solidFill>
              </a:rPr>
              <a:t>    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(</a:t>
            </a:r>
            <a:r>
              <a:rPr lang="sr-Latn-BA" sz="2400" dirty="0">
                <a:solidFill>
                  <a:schemeClr val="bg1">
                    <a:lumMod val="95000"/>
                  </a:schemeClr>
                </a:solidFill>
              </a:rPr>
              <a:t>za velike uzorke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4762" y="4191000"/>
            <a:ext cx="2169349" cy="216934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12879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0359" y="0"/>
            <a:ext cx="7088187" cy="990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sr-Latn-BA" sz="3200" b="1" cap="all" dirty="0"/>
              <a:t>Tačkasta i intervalna </a:t>
            </a:r>
            <a:r>
              <a:rPr lang="sr-Latn-BA" sz="3200" cap="all" dirty="0"/>
              <a:t>ocjena</a:t>
            </a:r>
            <a:endParaRPr lang="en-US" sz="3200" cap="all" dirty="0"/>
          </a:p>
        </p:txBody>
      </p:sp>
      <p:sp>
        <p:nvSpPr>
          <p:cNvPr id="1032" name="AutoShape 8"/>
          <p:cNvSpPr>
            <a:spLocks noChangeArrowheads="1"/>
          </p:cNvSpPr>
          <p:nvPr/>
        </p:nvSpPr>
        <p:spPr bwMode="auto">
          <a:xfrm>
            <a:off x="6176859" y="4844224"/>
            <a:ext cx="304800" cy="487094"/>
          </a:xfrm>
          <a:prstGeom prst="upArrow">
            <a:avLst>
              <a:gd name="adj1" fmla="val 50000"/>
              <a:gd name="adj2" fmla="val 112500"/>
            </a:avLst>
          </a:prstGeom>
          <a:solidFill>
            <a:srgbClr val="009999"/>
          </a:solidFill>
          <a:ln w="127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r-Latn-R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4614759" y="5322128"/>
            <a:ext cx="3581400" cy="369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sr-Latn-BA" b="1" dirty="0">
                <a:cs typeface="Arial" charset="0"/>
              </a:rPr>
              <a:t>Tačkasta ocjena</a:t>
            </a:r>
            <a:endParaRPr lang="en-US" b="1" dirty="0">
              <a:cs typeface="Arial" charset="0"/>
            </a:endParaRP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736488" y="5394747"/>
            <a:ext cx="1752600" cy="9239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sr-Latn-BA" b="1" dirty="0">
                <a:cs typeface="Arial" charset="0"/>
              </a:rPr>
              <a:t>Donja granica intervala povjerenja</a:t>
            </a:r>
            <a:endParaRPr lang="en-US" b="1" dirty="0">
              <a:cs typeface="Arial" charset="0"/>
            </a:endParaRP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9931400" y="5473187"/>
            <a:ext cx="1676400" cy="9239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sr-Latn-BA" b="1" dirty="0">
                <a:cs typeface="Arial" charset="0"/>
              </a:rPr>
              <a:t>Gornja granica intervala povjerenja</a:t>
            </a:r>
            <a:endParaRPr lang="en-US" b="1" dirty="0">
              <a:cs typeface="Arial" charset="0"/>
            </a:endParaRP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2158082" y="5935150"/>
            <a:ext cx="7808267" cy="16007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sr-Latn-RS"/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4386159" y="6083807"/>
            <a:ext cx="3581400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sr-Latn-BA" sz="2400" b="1" dirty="0">
                <a:cs typeface="Arial" charset="0"/>
              </a:rPr>
              <a:t>Širina intervala povjerenja</a:t>
            </a:r>
            <a:endParaRPr lang="en-US" sz="2400" b="1" dirty="0">
              <a:cs typeface="Arial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51379564"/>
              </p:ext>
            </p:extLst>
          </p:nvPr>
        </p:nvGraphicFramePr>
        <p:xfrm>
          <a:off x="2086870" y="997484"/>
          <a:ext cx="10820624" cy="3249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2109203" y="4549157"/>
            <a:ext cx="7818510" cy="7485"/>
          </a:xfrm>
          <a:prstGeom prst="line">
            <a:avLst/>
          </a:prstGeom>
          <a:ln w="3810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inus 5"/>
          <p:cNvSpPr/>
          <p:nvPr/>
        </p:nvSpPr>
        <p:spPr>
          <a:xfrm>
            <a:off x="2109203" y="4143270"/>
            <a:ext cx="77273" cy="805522"/>
          </a:xfrm>
          <a:prstGeom prst="mathMinus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38" name="Minus 37"/>
          <p:cNvSpPr/>
          <p:nvPr/>
        </p:nvSpPr>
        <p:spPr>
          <a:xfrm>
            <a:off x="9889076" y="4217397"/>
            <a:ext cx="77273" cy="805522"/>
          </a:xfrm>
          <a:prstGeom prst="mathMinus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031" name="AutoShape 7"/>
          <p:cNvSpPr>
            <a:spLocks noChangeArrowheads="1"/>
          </p:cNvSpPr>
          <p:nvPr/>
        </p:nvSpPr>
        <p:spPr bwMode="auto">
          <a:xfrm>
            <a:off x="6253059" y="4400499"/>
            <a:ext cx="152400" cy="304800"/>
          </a:xfrm>
          <a:prstGeom prst="diamond">
            <a:avLst/>
          </a:prstGeom>
          <a:solidFill>
            <a:srgbClr val="CCFFFF"/>
          </a:solidFill>
          <a:ln w="28575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r-Latn-R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667482" y="2395471"/>
            <a:ext cx="16742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-20000"/>
          </a:blip>
          <a:stretch>
            <a:fillRect/>
          </a:stretch>
        </p:blipFill>
        <p:spPr>
          <a:xfrm>
            <a:off x="8348744" y="3417379"/>
            <a:ext cx="318738" cy="57692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8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9966" y="286040"/>
            <a:ext cx="10891882" cy="63172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6366" y="155778"/>
            <a:ext cx="12784428" cy="7893517"/>
          </a:xfrm>
          <a:prstGeom prst="rect">
            <a:avLst/>
          </a:prstGeom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705994" y="0"/>
            <a:ext cx="7383463" cy="9906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sr-Latn-BA" sz="3200" b="1" cap="all" dirty="0"/>
              <a:t>Nivo </a:t>
            </a:r>
            <a:r>
              <a:rPr lang="sr-Latn-BA" sz="3200" cap="all" dirty="0"/>
              <a:t>pouzdanosti</a:t>
            </a:r>
            <a:endParaRPr lang="en-US" sz="3200" cap="all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030309" y="1392151"/>
            <a:ext cx="10406130" cy="1402566"/>
          </a:xfrm>
        </p:spPr>
        <p:txBody>
          <a:bodyPr>
            <a:noAutofit/>
          </a:bodyPr>
          <a:lstStyle/>
          <a:p>
            <a:pPr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sr-Latn-BA" sz="2300">
                <a:sym typeface="Symbol" panose="05050102010706020507" pitchFamily="18" charset="2"/>
              </a:rPr>
              <a:t>Ako je</a:t>
            </a:r>
            <a:r>
              <a:rPr lang="en-US" sz="2300">
                <a:sym typeface="Symbol" panose="05050102010706020507" pitchFamily="18" charset="2"/>
              </a:rPr>
              <a:t> P(a &lt;  &lt; b) = 1 -   </a:t>
            </a:r>
            <a:r>
              <a:rPr lang="sr-Latn-BA" sz="2300">
                <a:sym typeface="Symbol" panose="05050102010706020507" pitchFamily="18" charset="2"/>
              </a:rPr>
              <a:t>onda se interval od a do b naziva </a:t>
            </a:r>
            <a:r>
              <a:rPr lang="en-US" sz="2300">
                <a:sym typeface="Symbol" panose="05050102010706020507" pitchFamily="18" charset="2"/>
              </a:rPr>
              <a:t>100(1 - )%  </a:t>
            </a:r>
            <a:r>
              <a:rPr lang="sr-Latn-BA" sz="2300">
                <a:sym typeface="Symbol" panose="05050102010706020507" pitchFamily="18" charset="2"/>
              </a:rPr>
              <a:t>interval povjerenja za parametar</a:t>
            </a:r>
            <a:r>
              <a:rPr lang="en-US" sz="2300">
                <a:sym typeface="Symbol" panose="05050102010706020507" pitchFamily="18" charset="2"/>
              </a:rPr>
              <a:t>  . </a:t>
            </a:r>
          </a:p>
          <a:p>
            <a:pPr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sr-Latn-BA" sz="2300">
                <a:sym typeface="Symbol" panose="05050102010706020507" pitchFamily="18" charset="2"/>
              </a:rPr>
              <a:t>Vrijednost </a:t>
            </a:r>
            <a:r>
              <a:rPr lang="en-US" sz="2300">
                <a:sym typeface="Symbol" panose="05050102010706020507" pitchFamily="18" charset="2"/>
              </a:rPr>
              <a:t>(1 - ) </a:t>
            </a:r>
            <a:r>
              <a:rPr lang="sr-Latn-BA" sz="2300">
                <a:sym typeface="Symbol" panose="05050102010706020507" pitchFamily="18" charset="2"/>
              </a:rPr>
              <a:t>se zove nivo pouzdanosti intervala povjerenja </a:t>
            </a:r>
            <a:r>
              <a:rPr lang="en-US" sz="2300">
                <a:sym typeface="Symbol" panose="05050102010706020507" pitchFamily="18" charset="2"/>
              </a:rPr>
              <a:t>( </a:t>
            </a:r>
            <a:r>
              <a:rPr lang="sr-Latn-BA" sz="2300">
                <a:sym typeface="Symbol" panose="05050102010706020507" pitchFamily="18" charset="2"/>
              </a:rPr>
              <a:t>između</a:t>
            </a:r>
            <a:r>
              <a:rPr lang="en-US" sz="2300">
                <a:sym typeface="Symbol" panose="05050102010706020507" pitchFamily="18" charset="2"/>
              </a:rPr>
              <a:t> 0 </a:t>
            </a:r>
            <a:r>
              <a:rPr lang="sr-Latn-BA" sz="2300">
                <a:sym typeface="Symbol" panose="05050102010706020507" pitchFamily="18" charset="2"/>
              </a:rPr>
              <a:t>i</a:t>
            </a:r>
            <a:r>
              <a:rPr lang="en-US" sz="2300">
                <a:sym typeface="Symbol" panose="05050102010706020507" pitchFamily="18" charset="2"/>
              </a:rPr>
              <a:t> 1)</a:t>
            </a:r>
            <a:r>
              <a:rPr lang="sr-Latn-BA" sz="2300">
                <a:sym typeface="Symbol" panose="05050102010706020507" pitchFamily="18" charset="2"/>
              </a:rPr>
              <a:t>.</a:t>
            </a:r>
            <a:endParaRPr lang="en-US" sz="2300">
              <a:sym typeface="Symbol" panose="05050102010706020507" pitchFamily="18" charset="2"/>
            </a:endParaRPr>
          </a:p>
          <a:p>
            <a:pPr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US" sz="2300">
              <a:sym typeface="Symbol" panose="05050102010706020507" pitchFamily="18" charset="2"/>
            </a:endParaRPr>
          </a:p>
          <a:p>
            <a:pPr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US" sz="2300">
              <a:sym typeface="Symbol" panose="05050102010706020507" pitchFamily="18" charset="2"/>
            </a:endParaRPr>
          </a:p>
          <a:p>
            <a:pPr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US" sz="2300">
              <a:sym typeface="Symbol" panose="05050102010706020507" pitchFamily="18" charset="2"/>
            </a:endParaRPr>
          </a:p>
          <a:p>
            <a:pPr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US" sz="2300">
              <a:sym typeface="Symbol" panose="05050102010706020507" pitchFamily="18" charset="2"/>
            </a:endParaRPr>
          </a:p>
          <a:p>
            <a:pPr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US" sz="2300">
              <a:sym typeface="Symbol" panose="05050102010706020507" pitchFamily="18" charset="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69700" y="4579467"/>
            <a:ext cx="11127347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90000"/>
              </a:lnSpc>
              <a:buClr>
                <a:srgbClr val="70AD47"/>
              </a:buClr>
              <a:buFont typeface="Wingdings" panose="05000000000000000000" pitchFamily="2" charset="2"/>
              <a:buChar char="§"/>
            </a:pPr>
            <a:r>
              <a:rPr lang="sr-Latn-BA" sz="2300">
                <a:sym typeface="Symbol" panose="05050102010706020507" pitchFamily="18" charset="2"/>
              </a:rPr>
              <a:t>U ponovljenom uzorkovanju elemenata osnovnog skupa</a:t>
            </a:r>
            <a:r>
              <a:rPr lang="en-US" sz="2300">
                <a:sym typeface="Symbol" panose="05050102010706020507" pitchFamily="18" charset="2"/>
              </a:rPr>
              <a:t>, </a:t>
            </a:r>
            <a:r>
              <a:rPr lang="sr-Latn-BA" sz="2300">
                <a:sym typeface="Symbol" panose="05050102010706020507" pitchFamily="18" charset="2"/>
              </a:rPr>
              <a:t>prava vrijednost parametra </a:t>
            </a:r>
            <a:r>
              <a:rPr lang="en-US" sz="2300">
                <a:sym typeface="Symbol" panose="05050102010706020507" pitchFamily="18" charset="2"/>
              </a:rPr>
              <a:t> </a:t>
            </a:r>
            <a:r>
              <a:rPr lang="sr-Latn-BA" sz="2300">
                <a:sym typeface="Symbol" panose="05050102010706020507" pitchFamily="18" charset="2"/>
              </a:rPr>
              <a:t>bi trebala biti sadržana </a:t>
            </a:r>
            <a:r>
              <a:rPr lang="en-US" sz="2300">
                <a:sym typeface="Symbol" panose="05050102010706020507" pitchFamily="18" charset="2"/>
              </a:rPr>
              <a:t>100(1 - )% </a:t>
            </a:r>
            <a:r>
              <a:rPr lang="sr-Latn-BA" sz="2300">
                <a:sym typeface="Symbol" panose="05050102010706020507" pitchFamily="18" charset="2"/>
              </a:rPr>
              <a:t>intervala, izračunatih na ovaj način</a:t>
            </a:r>
            <a:r>
              <a:rPr lang="en-US" sz="2300">
                <a:sym typeface="Symbol" panose="05050102010706020507" pitchFamily="18" charset="2"/>
              </a:rPr>
              <a:t>.  </a:t>
            </a:r>
          </a:p>
          <a:p>
            <a:pPr marL="800100" lvl="1" indent="-342900">
              <a:lnSpc>
                <a:spcPct val="90000"/>
              </a:lnSpc>
              <a:buClr>
                <a:srgbClr val="70AD47"/>
              </a:buClr>
              <a:buFont typeface="Wingdings" panose="05000000000000000000" pitchFamily="2" charset="2"/>
              <a:buChar char="§"/>
            </a:pPr>
            <a:r>
              <a:rPr lang="hr-HR" sz="2300"/>
              <a:t>Interval pouzdanosti (izračunat na ovaj način) se piše: </a:t>
            </a:r>
            <a:r>
              <a:rPr lang="en-US" sz="2300">
                <a:sym typeface="Symbol" panose="05050102010706020507" pitchFamily="18" charset="2"/>
              </a:rPr>
              <a:t>a &lt;  &lt; b </a:t>
            </a:r>
            <a:r>
              <a:rPr lang="sr-Latn-BA" sz="2300">
                <a:sym typeface="Symbol" panose="05050102010706020507" pitchFamily="18" charset="2"/>
              </a:rPr>
              <a:t>sa </a:t>
            </a:r>
            <a:r>
              <a:rPr lang="en-US" sz="2300">
                <a:sym typeface="Symbol" panose="05050102010706020507" pitchFamily="18" charset="2"/>
              </a:rPr>
              <a:t>100(1 - )% </a:t>
            </a:r>
            <a:r>
              <a:rPr lang="sr-Latn-BA" sz="2300">
                <a:sym typeface="Symbol" panose="05050102010706020507" pitchFamily="18" charset="2"/>
              </a:rPr>
              <a:t>pouzdanošću!</a:t>
            </a:r>
          </a:p>
          <a:p>
            <a:pPr marL="800100" lvl="1" indent="-342900">
              <a:lnSpc>
                <a:spcPct val="90000"/>
              </a:lnSpc>
              <a:buClr>
                <a:srgbClr val="70AD47"/>
              </a:buClr>
              <a:buFont typeface="Wingdings" panose="05000000000000000000" pitchFamily="2" charset="2"/>
              <a:buChar char="§"/>
            </a:pPr>
            <a:r>
              <a:rPr lang="hr-HR" sz="2300"/>
              <a:t>Obično se koristi povjerenje nivoa 90%, 95%, i 99%.</a:t>
            </a:r>
            <a:endParaRPr lang="en-US" sz="23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28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79153" y="245939"/>
            <a:ext cx="5356538" cy="67518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r-Latn-BA" sz="3200" cap="all" dirty="0"/>
              <a:t>Suština</a:t>
            </a:r>
            <a:r>
              <a:rPr lang="sr-Latn-BA" sz="3200" b="1" cap="all" dirty="0"/>
              <a:t> ocjenjivanja</a:t>
            </a:r>
            <a:endParaRPr lang="en-US" sz="3200" b="1" cap="all" dirty="0"/>
          </a:p>
        </p:txBody>
      </p:sp>
      <p:sp>
        <p:nvSpPr>
          <p:cNvPr id="231427" name="Freeform 3"/>
          <p:cNvSpPr>
            <a:spLocks/>
          </p:cNvSpPr>
          <p:nvPr/>
        </p:nvSpPr>
        <p:spPr bwMode="auto">
          <a:xfrm>
            <a:off x="821016" y="1309211"/>
            <a:ext cx="3011893" cy="3749763"/>
          </a:xfrm>
          <a:custGeom>
            <a:avLst/>
            <a:gdLst/>
            <a:ahLst/>
            <a:cxnLst>
              <a:cxn ang="0">
                <a:pos x="473" y="117"/>
              </a:cxn>
              <a:cxn ang="0">
                <a:pos x="349" y="184"/>
              </a:cxn>
              <a:cxn ang="0">
                <a:pos x="237" y="269"/>
              </a:cxn>
              <a:cxn ang="0">
                <a:pos x="145" y="372"/>
              </a:cxn>
              <a:cxn ang="0">
                <a:pos x="72" y="490"/>
              </a:cxn>
              <a:cxn ang="0">
                <a:pos x="23" y="619"/>
              </a:cxn>
              <a:cxn ang="0">
                <a:pos x="0" y="752"/>
              </a:cxn>
              <a:cxn ang="0">
                <a:pos x="3" y="885"/>
              </a:cxn>
              <a:cxn ang="0">
                <a:pos x="35" y="1018"/>
              </a:cxn>
              <a:cxn ang="0">
                <a:pos x="82" y="1168"/>
              </a:cxn>
              <a:cxn ang="0">
                <a:pos x="129" y="1311"/>
              </a:cxn>
              <a:cxn ang="0">
                <a:pos x="172" y="1444"/>
              </a:cxn>
              <a:cxn ang="0">
                <a:pos x="206" y="1564"/>
              </a:cxn>
              <a:cxn ang="0">
                <a:pos x="234" y="1659"/>
              </a:cxn>
              <a:cxn ang="0">
                <a:pos x="251" y="1732"/>
              </a:cxn>
              <a:cxn ang="0">
                <a:pos x="261" y="1778"/>
              </a:cxn>
              <a:cxn ang="0">
                <a:pos x="260" y="1796"/>
              </a:cxn>
              <a:cxn ang="0">
                <a:pos x="304" y="1890"/>
              </a:cxn>
              <a:cxn ang="0">
                <a:pos x="370" y="1971"/>
              </a:cxn>
              <a:cxn ang="0">
                <a:pos x="461" y="2045"/>
              </a:cxn>
              <a:cxn ang="0">
                <a:pos x="563" y="2096"/>
              </a:cxn>
              <a:cxn ang="0">
                <a:pos x="682" y="2135"/>
              </a:cxn>
              <a:cxn ang="0">
                <a:pos x="810" y="2152"/>
              </a:cxn>
              <a:cxn ang="0">
                <a:pos x="944" y="2149"/>
              </a:cxn>
              <a:cxn ang="0">
                <a:pos x="1077" y="2127"/>
              </a:cxn>
              <a:cxn ang="0">
                <a:pos x="1211" y="2084"/>
              </a:cxn>
              <a:cxn ang="0">
                <a:pos x="1342" y="2026"/>
              </a:cxn>
              <a:cxn ang="0">
                <a:pos x="1465" y="1960"/>
              </a:cxn>
              <a:cxn ang="0">
                <a:pos x="1573" y="1880"/>
              </a:cxn>
              <a:cxn ang="0">
                <a:pos x="1664" y="1794"/>
              </a:cxn>
              <a:cxn ang="0">
                <a:pos x="1732" y="1705"/>
              </a:cxn>
              <a:cxn ang="0">
                <a:pos x="1777" y="1613"/>
              </a:cxn>
              <a:cxn ang="0">
                <a:pos x="1798" y="1522"/>
              </a:cxn>
              <a:cxn ang="0">
                <a:pos x="1797" y="1437"/>
              </a:cxn>
              <a:cxn ang="0">
                <a:pos x="1767" y="1329"/>
              </a:cxn>
              <a:cxn ang="0">
                <a:pos x="1739" y="1199"/>
              </a:cxn>
              <a:cxn ang="0">
                <a:pos x="1728" y="1076"/>
              </a:cxn>
              <a:cxn ang="0">
                <a:pos x="1735" y="968"/>
              </a:cxn>
              <a:cxn ang="0">
                <a:pos x="1761" y="879"/>
              </a:cxn>
              <a:cxn ang="0">
                <a:pos x="1800" y="813"/>
              </a:cxn>
              <a:cxn ang="0">
                <a:pos x="1853" y="780"/>
              </a:cxn>
              <a:cxn ang="0">
                <a:pos x="1883" y="754"/>
              </a:cxn>
              <a:cxn ang="0">
                <a:pos x="1899" y="699"/>
              </a:cxn>
              <a:cxn ang="0">
                <a:pos x="1902" y="618"/>
              </a:cxn>
              <a:cxn ang="0">
                <a:pos x="1890" y="521"/>
              </a:cxn>
              <a:cxn ang="0">
                <a:pos x="1864" y="413"/>
              </a:cxn>
              <a:cxn ang="0">
                <a:pos x="1829" y="313"/>
              </a:cxn>
              <a:cxn ang="0">
                <a:pos x="1773" y="229"/>
              </a:cxn>
              <a:cxn ang="0">
                <a:pos x="1697" y="156"/>
              </a:cxn>
              <a:cxn ang="0">
                <a:pos x="1598" y="97"/>
              </a:cxn>
              <a:cxn ang="0">
                <a:pos x="1479" y="50"/>
              </a:cxn>
              <a:cxn ang="0">
                <a:pos x="1345" y="20"/>
              </a:cxn>
              <a:cxn ang="0">
                <a:pos x="1195" y="2"/>
              </a:cxn>
              <a:cxn ang="0">
                <a:pos x="1039" y="4"/>
              </a:cxn>
              <a:cxn ang="0">
                <a:pos x="875" y="17"/>
              </a:cxn>
              <a:cxn ang="0">
                <a:pos x="706" y="48"/>
              </a:cxn>
              <a:cxn ang="0">
                <a:pos x="540" y="93"/>
              </a:cxn>
            </a:cxnLst>
            <a:rect l="0" t="0" r="r" b="b"/>
            <a:pathLst>
              <a:path w="1903" h="2153">
                <a:moveTo>
                  <a:pt x="540" y="93"/>
                </a:moveTo>
                <a:lnTo>
                  <a:pt x="473" y="117"/>
                </a:lnTo>
                <a:lnTo>
                  <a:pt x="409" y="147"/>
                </a:lnTo>
                <a:lnTo>
                  <a:pt x="349" y="184"/>
                </a:lnTo>
                <a:lnTo>
                  <a:pt x="289" y="224"/>
                </a:lnTo>
                <a:lnTo>
                  <a:pt x="237" y="269"/>
                </a:lnTo>
                <a:lnTo>
                  <a:pt x="188" y="319"/>
                </a:lnTo>
                <a:lnTo>
                  <a:pt x="145" y="372"/>
                </a:lnTo>
                <a:lnTo>
                  <a:pt x="105" y="431"/>
                </a:lnTo>
                <a:lnTo>
                  <a:pt x="72" y="490"/>
                </a:lnTo>
                <a:lnTo>
                  <a:pt x="44" y="553"/>
                </a:lnTo>
                <a:lnTo>
                  <a:pt x="23" y="619"/>
                </a:lnTo>
                <a:lnTo>
                  <a:pt x="8" y="685"/>
                </a:lnTo>
                <a:lnTo>
                  <a:pt x="0" y="752"/>
                </a:lnTo>
                <a:lnTo>
                  <a:pt x="0" y="820"/>
                </a:lnTo>
                <a:lnTo>
                  <a:pt x="3" y="885"/>
                </a:lnTo>
                <a:lnTo>
                  <a:pt x="15" y="951"/>
                </a:lnTo>
                <a:lnTo>
                  <a:pt x="35" y="1018"/>
                </a:lnTo>
                <a:lnTo>
                  <a:pt x="60" y="1091"/>
                </a:lnTo>
                <a:lnTo>
                  <a:pt x="82" y="1168"/>
                </a:lnTo>
                <a:lnTo>
                  <a:pt x="107" y="1240"/>
                </a:lnTo>
                <a:lnTo>
                  <a:pt x="129" y="1311"/>
                </a:lnTo>
                <a:lnTo>
                  <a:pt x="151" y="1379"/>
                </a:lnTo>
                <a:lnTo>
                  <a:pt x="172" y="1444"/>
                </a:lnTo>
                <a:lnTo>
                  <a:pt x="188" y="1506"/>
                </a:lnTo>
                <a:lnTo>
                  <a:pt x="206" y="1564"/>
                </a:lnTo>
                <a:lnTo>
                  <a:pt x="220" y="1613"/>
                </a:lnTo>
                <a:lnTo>
                  <a:pt x="234" y="1659"/>
                </a:lnTo>
                <a:lnTo>
                  <a:pt x="244" y="1697"/>
                </a:lnTo>
                <a:lnTo>
                  <a:pt x="251" y="1732"/>
                </a:lnTo>
                <a:lnTo>
                  <a:pt x="257" y="1757"/>
                </a:lnTo>
                <a:lnTo>
                  <a:pt x="261" y="1778"/>
                </a:lnTo>
                <a:lnTo>
                  <a:pt x="262" y="1788"/>
                </a:lnTo>
                <a:lnTo>
                  <a:pt x="260" y="1796"/>
                </a:lnTo>
                <a:lnTo>
                  <a:pt x="279" y="1843"/>
                </a:lnTo>
                <a:lnTo>
                  <a:pt x="304" y="1890"/>
                </a:lnTo>
                <a:lnTo>
                  <a:pt x="333" y="1932"/>
                </a:lnTo>
                <a:lnTo>
                  <a:pt x="370" y="1971"/>
                </a:lnTo>
                <a:lnTo>
                  <a:pt x="413" y="2011"/>
                </a:lnTo>
                <a:lnTo>
                  <a:pt x="461" y="2045"/>
                </a:lnTo>
                <a:lnTo>
                  <a:pt x="511" y="2072"/>
                </a:lnTo>
                <a:lnTo>
                  <a:pt x="563" y="2096"/>
                </a:lnTo>
                <a:lnTo>
                  <a:pt x="622" y="2119"/>
                </a:lnTo>
                <a:lnTo>
                  <a:pt x="682" y="2135"/>
                </a:lnTo>
                <a:lnTo>
                  <a:pt x="746" y="2145"/>
                </a:lnTo>
                <a:lnTo>
                  <a:pt x="810" y="2152"/>
                </a:lnTo>
                <a:lnTo>
                  <a:pt x="876" y="2150"/>
                </a:lnTo>
                <a:lnTo>
                  <a:pt x="944" y="2149"/>
                </a:lnTo>
                <a:lnTo>
                  <a:pt x="1011" y="2139"/>
                </a:lnTo>
                <a:lnTo>
                  <a:pt x="1077" y="2127"/>
                </a:lnTo>
                <a:lnTo>
                  <a:pt x="1143" y="2109"/>
                </a:lnTo>
                <a:lnTo>
                  <a:pt x="1211" y="2084"/>
                </a:lnTo>
                <a:lnTo>
                  <a:pt x="1280" y="2056"/>
                </a:lnTo>
                <a:lnTo>
                  <a:pt x="1342" y="2026"/>
                </a:lnTo>
                <a:lnTo>
                  <a:pt x="1406" y="1992"/>
                </a:lnTo>
                <a:lnTo>
                  <a:pt x="1465" y="1960"/>
                </a:lnTo>
                <a:lnTo>
                  <a:pt x="1522" y="1919"/>
                </a:lnTo>
                <a:lnTo>
                  <a:pt x="1573" y="1880"/>
                </a:lnTo>
                <a:lnTo>
                  <a:pt x="1621" y="1837"/>
                </a:lnTo>
                <a:lnTo>
                  <a:pt x="1664" y="1794"/>
                </a:lnTo>
                <a:lnTo>
                  <a:pt x="1700" y="1751"/>
                </a:lnTo>
                <a:lnTo>
                  <a:pt x="1732" y="1705"/>
                </a:lnTo>
                <a:lnTo>
                  <a:pt x="1757" y="1659"/>
                </a:lnTo>
                <a:lnTo>
                  <a:pt x="1777" y="1613"/>
                </a:lnTo>
                <a:lnTo>
                  <a:pt x="1792" y="1567"/>
                </a:lnTo>
                <a:lnTo>
                  <a:pt x="1798" y="1522"/>
                </a:lnTo>
                <a:lnTo>
                  <a:pt x="1799" y="1479"/>
                </a:lnTo>
                <a:lnTo>
                  <a:pt x="1797" y="1437"/>
                </a:lnTo>
                <a:lnTo>
                  <a:pt x="1788" y="1396"/>
                </a:lnTo>
                <a:lnTo>
                  <a:pt x="1767" y="1329"/>
                </a:lnTo>
                <a:lnTo>
                  <a:pt x="1752" y="1264"/>
                </a:lnTo>
                <a:lnTo>
                  <a:pt x="1739" y="1199"/>
                </a:lnTo>
                <a:lnTo>
                  <a:pt x="1731" y="1136"/>
                </a:lnTo>
                <a:lnTo>
                  <a:pt x="1728" y="1076"/>
                </a:lnTo>
                <a:lnTo>
                  <a:pt x="1730" y="1019"/>
                </a:lnTo>
                <a:lnTo>
                  <a:pt x="1735" y="968"/>
                </a:lnTo>
                <a:lnTo>
                  <a:pt x="1745" y="920"/>
                </a:lnTo>
                <a:lnTo>
                  <a:pt x="1761" y="879"/>
                </a:lnTo>
                <a:lnTo>
                  <a:pt x="1778" y="842"/>
                </a:lnTo>
                <a:lnTo>
                  <a:pt x="1800" y="813"/>
                </a:lnTo>
                <a:lnTo>
                  <a:pt x="1824" y="791"/>
                </a:lnTo>
                <a:lnTo>
                  <a:pt x="1853" y="780"/>
                </a:lnTo>
                <a:lnTo>
                  <a:pt x="1868" y="770"/>
                </a:lnTo>
                <a:lnTo>
                  <a:pt x="1883" y="754"/>
                </a:lnTo>
                <a:lnTo>
                  <a:pt x="1893" y="730"/>
                </a:lnTo>
                <a:lnTo>
                  <a:pt x="1899" y="699"/>
                </a:lnTo>
                <a:lnTo>
                  <a:pt x="1901" y="664"/>
                </a:lnTo>
                <a:lnTo>
                  <a:pt x="1902" y="618"/>
                </a:lnTo>
                <a:lnTo>
                  <a:pt x="1897" y="570"/>
                </a:lnTo>
                <a:lnTo>
                  <a:pt x="1890" y="521"/>
                </a:lnTo>
                <a:lnTo>
                  <a:pt x="1880" y="467"/>
                </a:lnTo>
                <a:lnTo>
                  <a:pt x="1864" y="413"/>
                </a:lnTo>
                <a:lnTo>
                  <a:pt x="1848" y="355"/>
                </a:lnTo>
                <a:lnTo>
                  <a:pt x="1829" y="313"/>
                </a:lnTo>
                <a:lnTo>
                  <a:pt x="1806" y="269"/>
                </a:lnTo>
                <a:lnTo>
                  <a:pt x="1773" y="229"/>
                </a:lnTo>
                <a:lnTo>
                  <a:pt x="1739" y="192"/>
                </a:lnTo>
                <a:lnTo>
                  <a:pt x="1697" y="156"/>
                </a:lnTo>
                <a:lnTo>
                  <a:pt x="1650" y="125"/>
                </a:lnTo>
                <a:lnTo>
                  <a:pt x="1598" y="97"/>
                </a:lnTo>
                <a:lnTo>
                  <a:pt x="1540" y="74"/>
                </a:lnTo>
                <a:lnTo>
                  <a:pt x="1479" y="50"/>
                </a:lnTo>
                <a:lnTo>
                  <a:pt x="1415" y="33"/>
                </a:lnTo>
                <a:lnTo>
                  <a:pt x="1345" y="20"/>
                </a:lnTo>
                <a:lnTo>
                  <a:pt x="1272" y="8"/>
                </a:lnTo>
                <a:lnTo>
                  <a:pt x="1195" y="2"/>
                </a:lnTo>
                <a:lnTo>
                  <a:pt x="1119" y="0"/>
                </a:lnTo>
                <a:lnTo>
                  <a:pt x="1039" y="4"/>
                </a:lnTo>
                <a:lnTo>
                  <a:pt x="956" y="8"/>
                </a:lnTo>
                <a:lnTo>
                  <a:pt x="875" y="17"/>
                </a:lnTo>
                <a:lnTo>
                  <a:pt x="791" y="33"/>
                </a:lnTo>
                <a:lnTo>
                  <a:pt x="706" y="48"/>
                </a:lnTo>
                <a:lnTo>
                  <a:pt x="623" y="69"/>
                </a:lnTo>
                <a:lnTo>
                  <a:pt x="540" y="93"/>
                </a:lnTo>
              </a:path>
            </a:pathLst>
          </a:custGeom>
          <a:solidFill>
            <a:srgbClr val="66FF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algn="ctr">
              <a:defRPr/>
            </a:pPr>
            <a:endParaRPr lang="en-US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852174" y="2651547"/>
            <a:ext cx="2143125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 dirty="0">
                <a:cs typeface="Arial" charset="0"/>
              </a:rPr>
              <a:t>(mean, </a:t>
            </a: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μ</a:t>
            </a:r>
            <a:r>
              <a:rPr lang="en-US" sz="2400" b="1" dirty="0">
                <a:cs typeface="Arial" charset="0"/>
              </a:rPr>
              <a:t>, </a:t>
            </a:r>
            <a:r>
              <a:rPr lang="sr-Latn-BA" sz="2400" b="1" dirty="0">
                <a:cs typeface="Arial" charset="0"/>
              </a:rPr>
              <a:t>nije poznato</a:t>
            </a:r>
            <a:r>
              <a:rPr lang="en-US" sz="2400" b="1" dirty="0">
                <a:cs typeface="Arial" charset="0"/>
              </a:rPr>
              <a:t>)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125135" y="1763840"/>
            <a:ext cx="2143125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sr-Latn-BA" sz="2400" b="1" dirty="0">
                <a:cs typeface="Arial" charset="0"/>
              </a:rPr>
              <a:t>Parametar populacije</a:t>
            </a:r>
            <a:endParaRPr lang="en-US" sz="2400" b="1" dirty="0">
              <a:cs typeface="Arial" charset="0"/>
            </a:endParaRP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4778833" y="1679824"/>
            <a:ext cx="3124200" cy="397545"/>
          </a:xfrm>
          <a:prstGeom prst="rect">
            <a:avLst/>
          </a:prstGeom>
          <a:noFill/>
          <a:ln w="28575">
            <a:solidFill>
              <a:srgbClr val="92D050"/>
            </a:solidFill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sr-Latn-BA" sz="2000" dirty="0"/>
              <a:t>Slučajni uzorak</a:t>
            </a:r>
            <a:endParaRPr lang="en-US" sz="2000" dirty="0"/>
          </a:p>
        </p:txBody>
      </p:sp>
      <p:sp>
        <p:nvSpPr>
          <p:cNvPr id="14344" name="Oval 8"/>
          <p:cNvSpPr>
            <a:spLocks noChangeArrowheads="1"/>
          </p:cNvSpPr>
          <p:nvPr/>
        </p:nvSpPr>
        <p:spPr bwMode="auto">
          <a:xfrm>
            <a:off x="1609806" y="3643991"/>
            <a:ext cx="1587500" cy="977900"/>
          </a:xfrm>
          <a:prstGeom prst="ellipse">
            <a:avLst/>
          </a:prstGeom>
          <a:solidFill>
            <a:srgbClr val="CCFFFF"/>
          </a:solidFill>
          <a:ln w="1270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r-Latn-RS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rot="-417079">
            <a:off x="2960279" y="3983278"/>
            <a:ext cx="2748544" cy="554903"/>
            <a:chOff x="1248" y="2592"/>
            <a:chExt cx="1729" cy="577"/>
          </a:xfrm>
          <a:solidFill>
            <a:srgbClr val="CCFFFF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42058" name="Freeform 13"/>
            <p:cNvSpPr>
              <a:spLocks/>
            </p:cNvSpPr>
            <p:nvPr/>
          </p:nvSpPr>
          <p:spPr bwMode="auto">
            <a:xfrm>
              <a:off x="1248" y="2592"/>
              <a:ext cx="1729" cy="556"/>
            </a:xfrm>
            <a:custGeom>
              <a:avLst/>
              <a:gdLst>
                <a:gd name="T0" fmla="*/ 14 w 1729"/>
                <a:gd name="T1" fmla="*/ 381 h 556"/>
                <a:gd name="T2" fmla="*/ 161 w 1729"/>
                <a:gd name="T3" fmla="*/ 440 h 556"/>
                <a:gd name="T4" fmla="*/ 256 w 1729"/>
                <a:gd name="T5" fmla="*/ 471 h 556"/>
                <a:gd name="T6" fmla="*/ 357 w 1729"/>
                <a:gd name="T7" fmla="*/ 497 h 556"/>
                <a:gd name="T8" fmla="*/ 460 w 1729"/>
                <a:gd name="T9" fmla="*/ 516 h 556"/>
                <a:gd name="T10" fmla="*/ 570 w 1729"/>
                <a:gd name="T11" fmla="*/ 534 h 556"/>
                <a:gd name="T12" fmla="*/ 694 w 1729"/>
                <a:gd name="T13" fmla="*/ 546 h 556"/>
                <a:gd name="T14" fmla="*/ 853 w 1729"/>
                <a:gd name="T15" fmla="*/ 555 h 556"/>
                <a:gd name="T16" fmla="*/ 983 w 1729"/>
                <a:gd name="T17" fmla="*/ 553 h 556"/>
                <a:gd name="T18" fmla="*/ 1101 w 1729"/>
                <a:gd name="T19" fmla="*/ 541 h 556"/>
                <a:gd name="T20" fmla="*/ 1210 w 1729"/>
                <a:gd name="T21" fmla="*/ 521 h 556"/>
                <a:gd name="T22" fmla="*/ 1303 w 1729"/>
                <a:gd name="T23" fmla="*/ 496 h 556"/>
                <a:gd name="T24" fmla="*/ 1379 w 1729"/>
                <a:gd name="T25" fmla="*/ 457 h 556"/>
                <a:gd name="T26" fmla="*/ 1437 w 1729"/>
                <a:gd name="T27" fmla="*/ 401 h 556"/>
                <a:gd name="T28" fmla="*/ 1470 w 1729"/>
                <a:gd name="T29" fmla="*/ 341 h 556"/>
                <a:gd name="T30" fmla="*/ 1481 w 1729"/>
                <a:gd name="T31" fmla="*/ 301 h 556"/>
                <a:gd name="T32" fmla="*/ 1708 w 1729"/>
                <a:gd name="T33" fmla="*/ 409 h 556"/>
                <a:gd name="T34" fmla="*/ 1646 w 1729"/>
                <a:gd name="T35" fmla="*/ 342 h 556"/>
                <a:gd name="T36" fmla="*/ 1592 w 1729"/>
                <a:gd name="T37" fmla="*/ 273 h 556"/>
                <a:gd name="T38" fmla="*/ 1553 w 1729"/>
                <a:gd name="T39" fmla="*/ 206 h 556"/>
                <a:gd name="T40" fmla="*/ 1519 w 1729"/>
                <a:gd name="T41" fmla="*/ 139 h 556"/>
                <a:gd name="T42" fmla="*/ 1491 w 1729"/>
                <a:gd name="T43" fmla="*/ 48 h 556"/>
                <a:gd name="T44" fmla="*/ 1439 w 1729"/>
                <a:gd name="T45" fmla="*/ 11 h 556"/>
                <a:gd name="T46" fmla="*/ 1367 w 1729"/>
                <a:gd name="T47" fmla="*/ 33 h 556"/>
                <a:gd name="T48" fmla="*/ 1308 w 1729"/>
                <a:gd name="T49" fmla="*/ 43 h 556"/>
                <a:gd name="T50" fmla="*/ 1240 w 1729"/>
                <a:gd name="T51" fmla="*/ 43 h 556"/>
                <a:gd name="T52" fmla="*/ 1162 w 1729"/>
                <a:gd name="T53" fmla="*/ 39 h 556"/>
                <a:gd name="T54" fmla="*/ 1075 w 1729"/>
                <a:gd name="T55" fmla="*/ 23 h 556"/>
                <a:gd name="T56" fmla="*/ 1030 w 1729"/>
                <a:gd name="T57" fmla="*/ 56 h 556"/>
                <a:gd name="T58" fmla="*/ 1240 w 1729"/>
                <a:gd name="T59" fmla="*/ 180 h 556"/>
                <a:gd name="T60" fmla="*/ 1190 w 1729"/>
                <a:gd name="T61" fmla="*/ 248 h 556"/>
                <a:gd name="T62" fmla="*/ 1129 w 1729"/>
                <a:gd name="T63" fmla="*/ 304 h 556"/>
                <a:gd name="T64" fmla="*/ 1067 w 1729"/>
                <a:gd name="T65" fmla="*/ 346 h 556"/>
                <a:gd name="T66" fmla="*/ 983 w 1729"/>
                <a:gd name="T67" fmla="*/ 388 h 556"/>
                <a:gd name="T68" fmla="*/ 897 w 1729"/>
                <a:gd name="T69" fmla="*/ 415 h 556"/>
                <a:gd name="T70" fmla="*/ 805 w 1729"/>
                <a:gd name="T71" fmla="*/ 434 h 556"/>
                <a:gd name="T72" fmla="*/ 687 w 1729"/>
                <a:gd name="T73" fmla="*/ 443 h 556"/>
                <a:gd name="T74" fmla="*/ 569 w 1729"/>
                <a:gd name="T75" fmla="*/ 448 h 556"/>
                <a:gd name="T76" fmla="*/ 427 w 1729"/>
                <a:gd name="T77" fmla="*/ 448 h 556"/>
                <a:gd name="T78" fmla="*/ 307 w 1729"/>
                <a:gd name="T79" fmla="*/ 439 h 556"/>
                <a:gd name="T80" fmla="*/ 218 w 1729"/>
                <a:gd name="T81" fmla="*/ 421 h 556"/>
                <a:gd name="T82" fmla="*/ 134 w 1729"/>
                <a:gd name="T83" fmla="*/ 401 h 5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729"/>
                <a:gd name="T127" fmla="*/ 0 h 556"/>
                <a:gd name="T128" fmla="*/ 1729 w 1729"/>
                <a:gd name="T129" fmla="*/ 556 h 5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729" h="556">
                  <a:moveTo>
                    <a:pt x="0" y="356"/>
                  </a:moveTo>
                  <a:lnTo>
                    <a:pt x="14" y="381"/>
                  </a:lnTo>
                  <a:lnTo>
                    <a:pt x="102" y="419"/>
                  </a:lnTo>
                  <a:lnTo>
                    <a:pt x="161" y="440"/>
                  </a:lnTo>
                  <a:lnTo>
                    <a:pt x="210" y="454"/>
                  </a:lnTo>
                  <a:lnTo>
                    <a:pt x="256" y="471"/>
                  </a:lnTo>
                  <a:lnTo>
                    <a:pt x="307" y="484"/>
                  </a:lnTo>
                  <a:lnTo>
                    <a:pt x="357" y="497"/>
                  </a:lnTo>
                  <a:lnTo>
                    <a:pt x="412" y="509"/>
                  </a:lnTo>
                  <a:lnTo>
                    <a:pt x="460" y="516"/>
                  </a:lnTo>
                  <a:lnTo>
                    <a:pt x="506" y="525"/>
                  </a:lnTo>
                  <a:lnTo>
                    <a:pt x="570" y="534"/>
                  </a:lnTo>
                  <a:lnTo>
                    <a:pt x="625" y="541"/>
                  </a:lnTo>
                  <a:lnTo>
                    <a:pt x="694" y="546"/>
                  </a:lnTo>
                  <a:lnTo>
                    <a:pt x="783" y="554"/>
                  </a:lnTo>
                  <a:lnTo>
                    <a:pt x="853" y="555"/>
                  </a:lnTo>
                  <a:lnTo>
                    <a:pt x="905" y="554"/>
                  </a:lnTo>
                  <a:lnTo>
                    <a:pt x="983" y="553"/>
                  </a:lnTo>
                  <a:lnTo>
                    <a:pt x="1046" y="549"/>
                  </a:lnTo>
                  <a:lnTo>
                    <a:pt x="1101" y="541"/>
                  </a:lnTo>
                  <a:lnTo>
                    <a:pt x="1159" y="535"/>
                  </a:lnTo>
                  <a:lnTo>
                    <a:pt x="1210" y="521"/>
                  </a:lnTo>
                  <a:lnTo>
                    <a:pt x="1261" y="511"/>
                  </a:lnTo>
                  <a:lnTo>
                    <a:pt x="1303" y="496"/>
                  </a:lnTo>
                  <a:lnTo>
                    <a:pt x="1342" y="477"/>
                  </a:lnTo>
                  <a:lnTo>
                    <a:pt x="1379" y="457"/>
                  </a:lnTo>
                  <a:lnTo>
                    <a:pt x="1412" y="432"/>
                  </a:lnTo>
                  <a:lnTo>
                    <a:pt x="1437" y="401"/>
                  </a:lnTo>
                  <a:lnTo>
                    <a:pt x="1455" y="375"/>
                  </a:lnTo>
                  <a:lnTo>
                    <a:pt x="1470" y="341"/>
                  </a:lnTo>
                  <a:lnTo>
                    <a:pt x="1478" y="317"/>
                  </a:lnTo>
                  <a:lnTo>
                    <a:pt x="1481" y="301"/>
                  </a:lnTo>
                  <a:lnTo>
                    <a:pt x="1728" y="442"/>
                  </a:lnTo>
                  <a:lnTo>
                    <a:pt x="1708" y="409"/>
                  </a:lnTo>
                  <a:lnTo>
                    <a:pt x="1676" y="375"/>
                  </a:lnTo>
                  <a:lnTo>
                    <a:pt x="1646" y="342"/>
                  </a:lnTo>
                  <a:lnTo>
                    <a:pt x="1622" y="308"/>
                  </a:lnTo>
                  <a:lnTo>
                    <a:pt x="1592" y="273"/>
                  </a:lnTo>
                  <a:lnTo>
                    <a:pt x="1574" y="237"/>
                  </a:lnTo>
                  <a:lnTo>
                    <a:pt x="1553" y="206"/>
                  </a:lnTo>
                  <a:lnTo>
                    <a:pt x="1533" y="172"/>
                  </a:lnTo>
                  <a:lnTo>
                    <a:pt x="1519" y="139"/>
                  </a:lnTo>
                  <a:lnTo>
                    <a:pt x="1500" y="94"/>
                  </a:lnTo>
                  <a:lnTo>
                    <a:pt x="1491" y="48"/>
                  </a:lnTo>
                  <a:lnTo>
                    <a:pt x="1468" y="0"/>
                  </a:lnTo>
                  <a:lnTo>
                    <a:pt x="1439" y="11"/>
                  </a:lnTo>
                  <a:lnTo>
                    <a:pt x="1405" y="23"/>
                  </a:lnTo>
                  <a:lnTo>
                    <a:pt x="1367" y="33"/>
                  </a:lnTo>
                  <a:lnTo>
                    <a:pt x="1330" y="40"/>
                  </a:lnTo>
                  <a:lnTo>
                    <a:pt x="1308" y="43"/>
                  </a:lnTo>
                  <a:lnTo>
                    <a:pt x="1278" y="43"/>
                  </a:lnTo>
                  <a:lnTo>
                    <a:pt x="1240" y="43"/>
                  </a:lnTo>
                  <a:lnTo>
                    <a:pt x="1201" y="40"/>
                  </a:lnTo>
                  <a:lnTo>
                    <a:pt x="1162" y="39"/>
                  </a:lnTo>
                  <a:lnTo>
                    <a:pt x="1120" y="30"/>
                  </a:lnTo>
                  <a:lnTo>
                    <a:pt x="1075" y="23"/>
                  </a:lnTo>
                  <a:lnTo>
                    <a:pt x="1004" y="7"/>
                  </a:lnTo>
                  <a:lnTo>
                    <a:pt x="1030" y="56"/>
                  </a:lnTo>
                  <a:lnTo>
                    <a:pt x="1242" y="167"/>
                  </a:lnTo>
                  <a:lnTo>
                    <a:pt x="1240" y="180"/>
                  </a:lnTo>
                  <a:lnTo>
                    <a:pt x="1209" y="218"/>
                  </a:lnTo>
                  <a:lnTo>
                    <a:pt x="1190" y="248"/>
                  </a:lnTo>
                  <a:lnTo>
                    <a:pt x="1154" y="285"/>
                  </a:lnTo>
                  <a:lnTo>
                    <a:pt x="1129" y="304"/>
                  </a:lnTo>
                  <a:lnTo>
                    <a:pt x="1104" y="323"/>
                  </a:lnTo>
                  <a:lnTo>
                    <a:pt x="1067" y="346"/>
                  </a:lnTo>
                  <a:lnTo>
                    <a:pt x="1033" y="370"/>
                  </a:lnTo>
                  <a:lnTo>
                    <a:pt x="983" y="388"/>
                  </a:lnTo>
                  <a:lnTo>
                    <a:pt x="944" y="402"/>
                  </a:lnTo>
                  <a:lnTo>
                    <a:pt x="897" y="415"/>
                  </a:lnTo>
                  <a:lnTo>
                    <a:pt x="846" y="429"/>
                  </a:lnTo>
                  <a:lnTo>
                    <a:pt x="805" y="434"/>
                  </a:lnTo>
                  <a:lnTo>
                    <a:pt x="745" y="441"/>
                  </a:lnTo>
                  <a:lnTo>
                    <a:pt x="687" y="443"/>
                  </a:lnTo>
                  <a:lnTo>
                    <a:pt x="630" y="448"/>
                  </a:lnTo>
                  <a:lnTo>
                    <a:pt x="569" y="448"/>
                  </a:lnTo>
                  <a:lnTo>
                    <a:pt x="495" y="448"/>
                  </a:lnTo>
                  <a:lnTo>
                    <a:pt x="427" y="448"/>
                  </a:lnTo>
                  <a:lnTo>
                    <a:pt x="355" y="442"/>
                  </a:lnTo>
                  <a:lnTo>
                    <a:pt x="307" y="439"/>
                  </a:lnTo>
                  <a:lnTo>
                    <a:pt x="259" y="430"/>
                  </a:lnTo>
                  <a:lnTo>
                    <a:pt x="218" y="421"/>
                  </a:lnTo>
                  <a:lnTo>
                    <a:pt x="173" y="412"/>
                  </a:lnTo>
                  <a:lnTo>
                    <a:pt x="134" y="401"/>
                  </a:lnTo>
                  <a:lnTo>
                    <a:pt x="0" y="356"/>
                  </a:lnTo>
                </a:path>
              </a:pathLst>
            </a:custGeom>
            <a:grpFill/>
            <a:ln>
              <a:noFill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059" name="Freeform 14"/>
            <p:cNvSpPr>
              <a:spLocks/>
            </p:cNvSpPr>
            <p:nvPr/>
          </p:nvSpPr>
          <p:spPr bwMode="auto">
            <a:xfrm>
              <a:off x="1258" y="2643"/>
              <a:ext cx="1718" cy="526"/>
            </a:xfrm>
            <a:custGeom>
              <a:avLst/>
              <a:gdLst>
                <a:gd name="T0" fmla="*/ 112 w 1718"/>
                <a:gd name="T1" fmla="*/ 387 h 526"/>
                <a:gd name="T2" fmla="*/ 207 w 1718"/>
                <a:gd name="T3" fmla="*/ 421 h 526"/>
                <a:gd name="T4" fmla="*/ 304 w 1718"/>
                <a:gd name="T5" fmla="*/ 451 h 526"/>
                <a:gd name="T6" fmla="*/ 411 w 1718"/>
                <a:gd name="T7" fmla="*/ 477 h 526"/>
                <a:gd name="T8" fmla="*/ 506 w 1718"/>
                <a:gd name="T9" fmla="*/ 498 h 526"/>
                <a:gd name="T10" fmla="*/ 626 w 1718"/>
                <a:gd name="T11" fmla="*/ 511 h 526"/>
                <a:gd name="T12" fmla="*/ 784 w 1718"/>
                <a:gd name="T13" fmla="*/ 523 h 526"/>
                <a:gd name="T14" fmla="*/ 911 w 1718"/>
                <a:gd name="T15" fmla="*/ 525 h 526"/>
                <a:gd name="T16" fmla="*/ 1044 w 1718"/>
                <a:gd name="T17" fmla="*/ 520 h 526"/>
                <a:gd name="T18" fmla="*/ 1162 w 1718"/>
                <a:gd name="T19" fmla="*/ 508 h 526"/>
                <a:gd name="T20" fmla="*/ 1263 w 1718"/>
                <a:gd name="T21" fmla="*/ 485 h 526"/>
                <a:gd name="T22" fmla="*/ 1346 w 1718"/>
                <a:gd name="T23" fmla="*/ 454 h 526"/>
                <a:gd name="T24" fmla="*/ 1420 w 1718"/>
                <a:gd name="T25" fmla="*/ 412 h 526"/>
                <a:gd name="T26" fmla="*/ 1460 w 1718"/>
                <a:gd name="T27" fmla="*/ 358 h 526"/>
                <a:gd name="T28" fmla="*/ 1488 w 1718"/>
                <a:gd name="T29" fmla="*/ 304 h 526"/>
                <a:gd name="T30" fmla="*/ 1717 w 1718"/>
                <a:gd name="T31" fmla="*/ 393 h 526"/>
                <a:gd name="T32" fmla="*/ 1656 w 1718"/>
                <a:gd name="T33" fmla="*/ 328 h 526"/>
                <a:gd name="T34" fmla="*/ 1607 w 1718"/>
                <a:gd name="T35" fmla="*/ 263 h 526"/>
                <a:gd name="T36" fmla="*/ 1566 w 1718"/>
                <a:gd name="T37" fmla="*/ 200 h 526"/>
                <a:gd name="T38" fmla="*/ 1532 w 1718"/>
                <a:gd name="T39" fmla="*/ 133 h 526"/>
                <a:gd name="T40" fmla="*/ 1500 w 1718"/>
                <a:gd name="T41" fmla="*/ 56 h 526"/>
                <a:gd name="T42" fmla="*/ 1483 w 1718"/>
                <a:gd name="T43" fmla="*/ 0 h 526"/>
                <a:gd name="T44" fmla="*/ 1421 w 1718"/>
                <a:gd name="T45" fmla="*/ 25 h 526"/>
                <a:gd name="T46" fmla="*/ 1348 w 1718"/>
                <a:gd name="T47" fmla="*/ 40 h 526"/>
                <a:gd name="T48" fmla="*/ 1297 w 1718"/>
                <a:gd name="T49" fmla="*/ 43 h 526"/>
                <a:gd name="T50" fmla="*/ 1217 w 1718"/>
                <a:gd name="T51" fmla="*/ 40 h 526"/>
                <a:gd name="T52" fmla="*/ 1136 w 1718"/>
                <a:gd name="T53" fmla="*/ 30 h 526"/>
                <a:gd name="T54" fmla="*/ 1020 w 1718"/>
                <a:gd name="T55" fmla="*/ 7 h 526"/>
                <a:gd name="T56" fmla="*/ 1250 w 1718"/>
                <a:gd name="T57" fmla="*/ 173 h 526"/>
                <a:gd name="T58" fmla="*/ 1200 w 1718"/>
                <a:gd name="T59" fmla="*/ 237 h 526"/>
                <a:gd name="T60" fmla="*/ 1134 w 1718"/>
                <a:gd name="T61" fmla="*/ 290 h 526"/>
                <a:gd name="T62" fmla="*/ 1075 w 1718"/>
                <a:gd name="T63" fmla="*/ 329 h 526"/>
                <a:gd name="T64" fmla="*/ 991 w 1718"/>
                <a:gd name="T65" fmla="*/ 369 h 526"/>
                <a:gd name="T66" fmla="*/ 899 w 1718"/>
                <a:gd name="T67" fmla="*/ 393 h 526"/>
                <a:gd name="T68" fmla="*/ 808 w 1718"/>
                <a:gd name="T69" fmla="*/ 410 h 526"/>
                <a:gd name="T70" fmla="*/ 689 w 1718"/>
                <a:gd name="T71" fmla="*/ 418 h 526"/>
                <a:gd name="T72" fmla="*/ 571 w 1718"/>
                <a:gd name="T73" fmla="*/ 422 h 526"/>
                <a:gd name="T74" fmla="*/ 428 w 1718"/>
                <a:gd name="T75" fmla="*/ 422 h 526"/>
                <a:gd name="T76" fmla="*/ 309 w 1718"/>
                <a:gd name="T77" fmla="*/ 411 h 526"/>
                <a:gd name="T78" fmla="*/ 217 w 1718"/>
                <a:gd name="T79" fmla="*/ 395 h 526"/>
                <a:gd name="T80" fmla="*/ 137 w 1718"/>
                <a:gd name="T81" fmla="*/ 374 h 52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718"/>
                <a:gd name="T124" fmla="*/ 0 h 526"/>
                <a:gd name="T125" fmla="*/ 1718 w 1718"/>
                <a:gd name="T126" fmla="*/ 526 h 52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718" h="526">
                  <a:moveTo>
                    <a:pt x="0" y="330"/>
                  </a:moveTo>
                  <a:lnTo>
                    <a:pt x="112" y="387"/>
                  </a:lnTo>
                  <a:lnTo>
                    <a:pt x="154" y="403"/>
                  </a:lnTo>
                  <a:lnTo>
                    <a:pt x="207" y="421"/>
                  </a:lnTo>
                  <a:lnTo>
                    <a:pt x="251" y="434"/>
                  </a:lnTo>
                  <a:lnTo>
                    <a:pt x="304" y="451"/>
                  </a:lnTo>
                  <a:lnTo>
                    <a:pt x="352" y="464"/>
                  </a:lnTo>
                  <a:lnTo>
                    <a:pt x="411" y="477"/>
                  </a:lnTo>
                  <a:lnTo>
                    <a:pt x="461" y="486"/>
                  </a:lnTo>
                  <a:lnTo>
                    <a:pt x="506" y="498"/>
                  </a:lnTo>
                  <a:lnTo>
                    <a:pt x="568" y="504"/>
                  </a:lnTo>
                  <a:lnTo>
                    <a:pt x="626" y="511"/>
                  </a:lnTo>
                  <a:lnTo>
                    <a:pt x="692" y="516"/>
                  </a:lnTo>
                  <a:lnTo>
                    <a:pt x="784" y="523"/>
                  </a:lnTo>
                  <a:lnTo>
                    <a:pt x="851" y="525"/>
                  </a:lnTo>
                  <a:lnTo>
                    <a:pt x="911" y="525"/>
                  </a:lnTo>
                  <a:lnTo>
                    <a:pt x="988" y="523"/>
                  </a:lnTo>
                  <a:lnTo>
                    <a:pt x="1044" y="520"/>
                  </a:lnTo>
                  <a:lnTo>
                    <a:pt x="1100" y="514"/>
                  </a:lnTo>
                  <a:lnTo>
                    <a:pt x="1162" y="508"/>
                  </a:lnTo>
                  <a:lnTo>
                    <a:pt x="1215" y="496"/>
                  </a:lnTo>
                  <a:lnTo>
                    <a:pt x="1263" y="485"/>
                  </a:lnTo>
                  <a:lnTo>
                    <a:pt x="1310" y="470"/>
                  </a:lnTo>
                  <a:lnTo>
                    <a:pt x="1346" y="454"/>
                  </a:lnTo>
                  <a:lnTo>
                    <a:pt x="1384" y="434"/>
                  </a:lnTo>
                  <a:lnTo>
                    <a:pt x="1420" y="412"/>
                  </a:lnTo>
                  <a:lnTo>
                    <a:pt x="1445" y="383"/>
                  </a:lnTo>
                  <a:lnTo>
                    <a:pt x="1460" y="358"/>
                  </a:lnTo>
                  <a:lnTo>
                    <a:pt x="1481" y="327"/>
                  </a:lnTo>
                  <a:lnTo>
                    <a:pt x="1488" y="304"/>
                  </a:lnTo>
                  <a:lnTo>
                    <a:pt x="1503" y="271"/>
                  </a:lnTo>
                  <a:lnTo>
                    <a:pt x="1717" y="393"/>
                  </a:lnTo>
                  <a:lnTo>
                    <a:pt x="1684" y="359"/>
                  </a:lnTo>
                  <a:lnTo>
                    <a:pt x="1656" y="328"/>
                  </a:lnTo>
                  <a:lnTo>
                    <a:pt x="1630" y="297"/>
                  </a:lnTo>
                  <a:lnTo>
                    <a:pt x="1607" y="263"/>
                  </a:lnTo>
                  <a:lnTo>
                    <a:pt x="1583" y="230"/>
                  </a:lnTo>
                  <a:lnTo>
                    <a:pt x="1566" y="200"/>
                  </a:lnTo>
                  <a:lnTo>
                    <a:pt x="1547" y="166"/>
                  </a:lnTo>
                  <a:lnTo>
                    <a:pt x="1532" y="133"/>
                  </a:lnTo>
                  <a:lnTo>
                    <a:pt x="1513" y="92"/>
                  </a:lnTo>
                  <a:lnTo>
                    <a:pt x="1500" y="56"/>
                  </a:lnTo>
                  <a:lnTo>
                    <a:pt x="1494" y="32"/>
                  </a:lnTo>
                  <a:lnTo>
                    <a:pt x="1483" y="0"/>
                  </a:lnTo>
                  <a:lnTo>
                    <a:pt x="1454" y="12"/>
                  </a:lnTo>
                  <a:lnTo>
                    <a:pt x="1421" y="25"/>
                  </a:lnTo>
                  <a:lnTo>
                    <a:pt x="1384" y="33"/>
                  </a:lnTo>
                  <a:lnTo>
                    <a:pt x="1348" y="40"/>
                  </a:lnTo>
                  <a:lnTo>
                    <a:pt x="1321" y="42"/>
                  </a:lnTo>
                  <a:lnTo>
                    <a:pt x="1297" y="43"/>
                  </a:lnTo>
                  <a:lnTo>
                    <a:pt x="1259" y="43"/>
                  </a:lnTo>
                  <a:lnTo>
                    <a:pt x="1217" y="40"/>
                  </a:lnTo>
                  <a:lnTo>
                    <a:pt x="1182" y="38"/>
                  </a:lnTo>
                  <a:lnTo>
                    <a:pt x="1136" y="30"/>
                  </a:lnTo>
                  <a:lnTo>
                    <a:pt x="1091" y="24"/>
                  </a:lnTo>
                  <a:lnTo>
                    <a:pt x="1020" y="7"/>
                  </a:lnTo>
                  <a:lnTo>
                    <a:pt x="1269" y="142"/>
                  </a:lnTo>
                  <a:lnTo>
                    <a:pt x="1250" y="173"/>
                  </a:lnTo>
                  <a:lnTo>
                    <a:pt x="1223" y="208"/>
                  </a:lnTo>
                  <a:lnTo>
                    <a:pt x="1200" y="237"/>
                  </a:lnTo>
                  <a:lnTo>
                    <a:pt x="1160" y="272"/>
                  </a:lnTo>
                  <a:lnTo>
                    <a:pt x="1134" y="290"/>
                  </a:lnTo>
                  <a:lnTo>
                    <a:pt x="1109" y="308"/>
                  </a:lnTo>
                  <a:lnTo>
                    <a:pt x="1075" y="329"/>
                  </a:lnTo>
                  <a:lnTo>
                    <a:pt x="1037" y="350"/>
                  </a:lnTo>
                  <a:lnTo>
                    <a:pt x="991" y="369"/>
                  </a:lnTo>
                  <a:lnTo>
                    <a:pt x="947" y="381"/>
                  </a:lnTo>
                  <a:lnTo>
                    <a:pt x="899" y="393"/>
                  </a:lnTo>
                  <a:lnTo>
                    <a:pt x="848" y="406"/>
                  </a:lnTo>
                  <a:lnTo>
                    <a:pt x="808" y="410"/>
                  </a:lnTo>
                  <a:lnTo>
                    <a:pt x="748" y="415"/>
                  </a:lnTo>
                  <a:lnTo>
                    <a:pt x="689" y="418"/>
                  </a:lnTo>
                  <a:lnTo>
                    <a:pt x="636" y="421"/>
                  </a:lnTo>
                  <a:lnTo>
                    <a:pt x="571" y="422"/>
                  </a:lnTo>
                  <a:lnTo>
                    <a:pt x="498" y="422"/>
                  </a:lnTo>
                  <a:lnTo>
                    <a:pt x="428" y="422"/>
                  </a:lnTo>
                  <a:lnTo>
                    <a:pt x="357" y="414"/>
                  </a:lnTo>
                  <a:lnTo>
                    <a:pt x="309" y="411"/>
                  </a:lnTo>
                  <a:lnTo>
                    <a:pt x="260" y="404"/>
                  </a:lnTo>
                  <a:lnTo>
                    <a:pt x="217" y="395"/>
                  </a:lnTo>
                  <a:lnTo>
                    <a:pt x="174" y="387"/>
                  </a:lnTo>
                  <a:lnTo>
                    <a:pt x="137" y="374"/>
                  </a:lnTo>
                  <a:lnTo>
                    <a:pt x="0" y="330"/>
                  </a:lnTo>
                </a:path>
              </a:pathLst>
            </a:custGeom>
            <a:grpFill/>
            <a:ln>
              <a:noFill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1998" name="Rectangle 70"/>
          <p:cNvSpPr>
            <a:spLocks noChangeArrowheads="1"/>
          </p:cNvSpPr>
          <p:nvPr/>
        </p:nvSpPr>
        <p:spPr bwMode="auto">
          <a:xfrm>
            <a:off x="1874972" y="3895482"/>
            <a:ext cx="129222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sr-Latn-BA" sz="2400" b="1" dirty="0">
                <a:cs typeface="Arial" charset="0"/>
              </a:rPr>
              <a:t>Uzorak</a:t>
            </a:r>
            <a:endParaRPr lang="en-US" sz="2400" b="1" dirty="0">
              <a:cs typeface="Arial" charset="0"/>
            </a:endParaRPr>
          </a:p>
        </p:txBody>
      </p:sp>
      <p:grpSp>
        <p:nvGrpSpPr>
          <p:cNvPr id="14352" name="Group 72"/>
          <p:cNvGrpSpPr>
            <a:grpSpLocks/>
          </p:cNvGrpSpPr>
          <p:nvPr/>
        </p:nvGrpSpPr>
        <p:grpSpPr bwMode="auto">
          <a:xfrm rot="961958">
            <a:off x="7874721" y="3021860"/>
            <a:ext cx="2674968" cy="1914404"/>
            <a:chOff x="4128" y="1248"/>
            <a:chExt cx="1436" cy="1200"/>
          </a:xfrm>
          <a:effectLst>
            <a:glow rad="635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14354" name="AutoShape 73"/>
            <p:cNvSpPr>
              <a:spLocks noChangeArrowheads="1"/>
            </p:cNvSpPr>
            <p:nvPr/>
          </p:nvSpPr>
          <p:spPr bwMode="auto">
            <a:xfrm>
              <a:off x="4128" y="1248"/>
              <a:ext cx="1436" cy="1200"/>
            </a:xfrm>
            <a:prstGeom prst="wedgeRoundRectCallout">
              <a:avLst>
                <a:gd name="adj1" fmla="val -36528"/>
                <a:gd name="adj2" fmla="val 66667"/>
                <a:gd name="adj3" fmla="val 16667"/>
              </a:avLst>
            </a:prstGeom>
            <a:noFill/>
            <a:ln w="38100">
              <a:solidFill>
                <a:srgbClr val="4DD0E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sr-Latn-RS" sz="2400" b="1"/>
            </a:p>
          </p:txBody>
        </p:sp>
        <p:sp>
          <p:nvSpPr>
            <p:cNvPr id="42003" name="Rectangle 74"/>
            <p:cNvSpPr>
              <a:spLocks noChangeArrowheads="1"/>
            </p:cNvSpPr>
            <p:nvPr/>
          </p:nvSpPr>
          <p:spPr bwMode="auto">
            <a:xfrm>
              <a:off x="4172" y="1457"/>
              <a:ext cx="1392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sr-Latn-BA" sz="2400" b="1">
                  <a:latin typeface="+mn-lt"/>
                </a:rPr>
                <a:t>Ja sam </a:t>
              </a:r>
              <a:r>
                <a:rPr lang="en-US" sz="2400" b="1">
                  <a:latin typeface="+mn-lt"/>
                </a:rPr>
                <a:t>95% </a:t>
              </a:r>
              <a:r>
                <a:rPr lang="sr-Latn-BA" sz="2400" b="1">
                  <a:latin typeface="+mn-lt"/>
                </a:rPr>
                <a:t>siguran da je </a:t>
              </a:r>
              <a:r>
                <a:rPr lang="el-GR" sz="2400" b="1">
                  <a:latin typeface="+mn-lt"/>
                </a:rPr>
                <a:t>μ</a:t>
              </a:r>
              <a:r>
                <a:rPr lang="en-US" sz="2400" b="1">
                  <a:latin typeface="+mn-lt"/>
                </a:rPr>
                <a:t> </a:t>
              </a:r>
              <a:r>
                <a:rPr lang="sr-Latn-BA" sz="2400" b="1">
                  <a:latin typeface="+mn-lt"/>
                </a:rPr>
                <a:t>između </a:t>
              </a:r>
              <a:r>
                <a:rPr lang="en-US" sz="2400" b="1">
                  <a:latin typeface="+mn-lt"/>
                </a:rPr>
                <a:t>40 </a:t>
              </a:r>
              <a:r>
                <a:rPr lang="sr-Latn-BA" sz="2400" b="1">
                  <a:latin typeface="+mn-lt"/>
                </a:rPr>
                <a:t>i</a:t>
              </a:r>
              <a:r>
                <a:rPr lang="en-US" sz="2400" b="1">
                  <a:latin typeface="+mn-lt"/>
                </a:rPr>
                <a:t> 60.</a:t>
              </a:r>
            </a:p>
          </p:txBody>
        </p:sp>
      </p:grpSp>
      <p:sp>
        <p:nvSpPr>
          <p:cNvPr id="14353" name="Line 75"/>
          <p:cNvSpPr>
            <a:spLocks noChangeShapeType="1"/>
          </p:cNvSpPr>
          <p:nvPr/>
        </p:nvSpPr>
        <p:spPr bwMode="auto">
          <a:xfrm>
            <a:off x="6336716" y="2176012"/>
            <a:ext cx="4924" cy="535881"/>
          </a:xfrm>
          <a:prstGeom prst="line">
            <a:avLst/>
          </a:prstGeom>
          <a:noFill/>
          <a:ln w="57150">
            <a:solidFill>
              <a:srgbClr val="92D050"/>
            </a:solidFill>
            <a:round/>
            <a:headEnd/>
            <a:tailEnd type="triangl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r-Latn-RS"/>
          </a:p>
        </p:txBody>
      </p:sp>
      <p:sp>
        <p:nvSpPr>
          <p:cNvPr id="6" name="Cloud Callout 5"/>
          <p:cNvSpPr/>
          <p:nvPr/>
        </p:nvSpPr>
        <p:spPr>
          <a:xfrm>
            <a:off x="5563444" y="2689698"/>
            <a:ext cx="1987957" cy="1306026"/>
          </a:xfrm>
          <a:prstGeom prst="cloudCallout">
            <a:avLst/>
          </a:prstGeom>
          <a:noFill/>
          <a:ln w="28575">
            <a:solidFill>
              <a:srgbClr val="A2DC44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7" name="Rectangle 6"/>
          <p:cNvSpPr/>
          <p:nvPr/>
        </p:nvSpPr>
        <p:spPr>
          <a:xfrm>
            <a:off x="6006901" y="2997759"/>
            <a:ext cx="1068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05000"/>
              </a:lnSpc>
              <a:spcBef>
                <a:spcPct val="50000"/>
              </a:spcBef>
              <a:defRPr/>
            </a:pPr>
            <a:r>
              <a:rPr lang="sr-Latn-BA" b="1">
                <a:cs typeface="Arial" charset="0"/>
              </a:rPr>
              <a:t>Prosjek</a:t>
            </a:r>
            <a:endParaRPr lang="en-US" b="1">
              <a:cs typeface="Arial" charset="0"/>
            </a:endParaRPr>
          </a:p>
          <a:p>
            <a:pPr eaLnBrk="0" hangingPunct="0">
              <a:lnSpc>
                <a:spcPct val="45000"/>
              </a:lnSpc>
              <a:spcBef>
                <a:spcPct val="50000"/>
              </a:spcBef>
              <a:defRPr/>
            </a:pPr>
            <a:r>
              <a:rPr lang="en-US" b="1">
                <a:cs typeface="Arial" charset="0"/>
              </a:rPr>
              <a:t>   X = 50</a:t>
            </a:r>
            <a:endParaRPr lang="en-US" b="1" dirty="0"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5978" y="4254343"/>
            <a:ext cx="2649911" cy="264991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77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9385"/>
            <a:ext cx="10058400" cy="58338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rgbClr val="A2DC4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578" y="4103916"/>
            <a:ext cx="7673076" cy="2435675"/>
          </a:xfrm>
          <a:prstGeom prst="rect">
            <a:avLst/>
          </a:prstGeom>
        </p:spPr>
      </p:pic>
      <p:sp>
        <p:nvSpPr>
          <p:cNvPr id="17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592673" y="-2040464"/>
            <a:ext cx="2151837" cy="9337183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9110" y="198438"/>
            <a:ext cx="7083380" cy="929604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sr-Latn-BA" sz="3200" cap="all"/>
              <a:t>Intervali povjerenja </a:t>
            </a:r>
            <a:r>
              <a:rPr lang="sr-Latn-BA" sz="3200" b="1" cap="all" dirty="0"/>
              <a:t>za </a:t>
            </a:r>
            <a:r>
              <a:rPr lang="el-GR" sz="3200" b="1" cap="all" dirty="0">
                <a:cs typeface="Arial" charset="0"/>
              </a:rPr>
              <a:t>μ</a:t>
            </a:r>
            <a:br>
              <a:rPr lang="en-US" sz="3200" b="1" cap="all"/>
            </a:br>
            <a:r>
              <a:rPr lang="en-US" sz="3200" b="1" cap="all"/>
              <a:t>(</a:t>
            </a:r>
            <a:r>
              <a:rPr lang="el-GR" sz="3200" b="1" cap="all">
                <a:solidFill>
                  <a:srgbClr val="A2DC44"/>
                </a:solidFill>
                <a:cs typeface="Arial" charset="0"/>
              </a:rPr>
              <a:t>σ</a:t>
            </a:r>
            <a:r>
              <a:rPr lang="en-US" sz="3200" b="1" cap="all" baseline="30000">
                <a:solidFill>
                  <a:srgbClr val="A2DC44"/>
                </a:solidFill>
                <a:cs typeface="Arial" charset="0"/>
              </a:rPr>
              <a:t>2</a:t>
            </a:r>
            <a:r>
              <a:rPr lang="en-US" sz="3200" b="1" cap="all">
                <a:solidFill>
                  <a:srgbClr val="A2DC44"/>
                </a:solidFill>
              </a:rPr>
              <a:t>  </a:t>
            </a:r>
            <a:r>
              <a:rPr lang="sr-Latn-BA" sz="3200" b="1" cap="all">
                <a:solidFill>
                  <a:srgbClr val="A2DC44"/>
                </a:solidFill>
              </a:rPr>
              <a:t>POZNATA</a:t>
            </a:r>
            <a:r>
              <a:rPr lang="en-US" sz="3200" b="1" cap="all"/>
              <a:t>) </a:t>
            </a:r>
            <a:endParaRPr lang="en-US" sz="3200" b="1" cap="all" dirty="0"/>
          </a:p>
        </p:txBody>
      </p:sp>
      <p:sp>
        <p:nvSpPr>
          <p:cNvPr id="2053" name="Rectangle 3"/>
          <p:cNvSpPr>
            <a:spLocks noGrp="1" noChangeArrowheads="1"/>
          </p:cNvSpPr>
          <p:nvPr>
            <p:ph idx="1"/>
          </p:nvPr>
        </p:nvSpPr>
        <p:spPr>
          <a:xfrm>
            <a:off x="211428" y="1700177"/>
            <a:ext cx="8494692" cy="1981200"/>
          </a:xfrm>
        </p:spPr>
        <p:txBody>
          <a:bodyPr/>
          <a:lstStyle/>
          <a:p>
            <a:pPr eaLnBrk="1" hangingPunct="1">
              <a:defRPr/>
            </a:pPr>
            <a:r>
              <a:rPr lang="hr-HR" sz="2400" dirty="0"/>
              <a:t>Pretpostavke </a:t>
            </a:r>
            <a:endParaRPr lang="en-US" sz="2400" dirty="0"/>
          </a:p>
          <a:p>
            <a:pPr lvl="1" eaLnBrk="1" hangingPunct="1">
              <a:defRPr/>
            </a:pPr>
            <a:r>
              <a:rPr lang="sr-Latn-BA" dirty="0"/>
              <a:t>Varijansa populacije (</a:t>
            </a:r>
            <a:r>
              <a:rPr lang="en-US" dirty="0"/>
              <a:t>Population variance</a:t>
            </a:r>
            <a:r>
              <a:rPr lang="sr-Latn-BA" dirty="0"/>
              <a:t>)</a:t>
            </a:r>
            <a:r>
              <a:rPr lang="en-US" dirty="0"/>
              <a:t> </a:t>
            </a:r>
            <a:r>
              <a:rPr lang="el-GR" b="1" dirty="0">
                <a:solidFill>
                  <a:schemeClr val="tx2">
                    <a:lumMod val="75000"/>
                  </a:schemeClr>
                </a:solidFill>
                <a:cs typeface="Arial" charset="0"/>
                <a:sym typeface="Symbol" pitchFamily="18" charset="2"/>
              </a:rPr>
              <a:t>σ</a:t>
            </a:r>
            <a:r>
              <a:rPr lang="en-US" b="1" baseline="30000" dirty="0">
                <a:solidFill>
                  <a:schemeClr val="tx2">
                    <a:lumMod val="75000"/>
                  </a:schemeClr>
                </a:solidFill>
                <a:cs typeface="Arial" charset="0"/>
                <a:sym typeface="Symbol" pitchFamily="18" charset="2"/>
              </a:rPr>
              <a:t>2</a:t>
            </a:r>
            <a:r>
              <a:rPr lang="en-US" dirty="0">
                <a:sym typeface="Symbol" pitchFamily="18" charset="2"/>
              </a:rPr>
              <a:t> </a:t>
            </a:r>
            <a:r>
              <a:rPr lang="sr-Latn-BA" dirty="0">
                <a:sym typeface="Symbol" pitchFamily="18" charset="2"/>
              </a:rPr>
              <a:t>je poznata</a:t>
            </a:r>
            <a:endParaRPr lang="en-US" dirty="0"/>
          </a:p>
          <a:p>
            <a:pPr lvl="1" eaLnBrk="1" hangingPunct="1">
              <a:defRPr/>
            </a:pPr>
            <a:r>
              <a:rPr lang="sr-Latn-BA" dirty="0"/>
              <a:t>Normalna distribucija populacije,</a:t>
            </a:r>
            <a:endParaRPr lang="en-US" dirty="0"/>
          </a:p>
          <a:p>
            <a:pPr lvl="1" eaLnBrk="1" hangingPunct="1">
              <a:defRPr/>
            </a:pPr>
            <a:r>
              <a:rPr lang="sr-Latn-BA" dirty="0"/>
              <a:t>Ako populacija nije norm. distr. onda se koriste </a:t>
            </a:r>
            <a:r>
              <a:rPr lang="sr-Latn-BA"/>
              <a:t>veliki uzorci</a:t>
            </a:r>
            <a:endParaRPr lang="en-US" dirty="0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524000" y="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" name="Equation" r:id="rId5" imgW="435285" imgH="677109" progId="">
                  <p:embed/>
                </p:oleObj>
              </mc:Choice>
              <mc:Fallback>
                <p:oleObj name="Equation" r:id="rId5" imgW="435285" imgH="677109" progId="">
                  <p:embed/>
                  <p:pic>
                    <p:nvPicPr>
                      <p:cNvPr id="0" name="Picture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7387978"/>
              </p:ext>
            </p:extLst>
          </p:nvPr>
        </p:nvGraphicFramePr>
        <p:xfrm>
          <a:off x="4720107" y="4634224"/>
          <a:ext cx="5750418" cy="1231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" name="Equation" r:id="rId7" imgW="1955800" imgH="419100" progId="Equation.3">
                  <p:embed/>
                </p:oleObj>
              </mc:Choice>
              <mc:Fallback>
                <p:oleObj name="Equation" r:id="rId7" imgW="1955800" imgH="419100" progId="Equation.3">
                  <p:embed/>
                  <p:pic>
                    <p:nvPicPr>
                      <p:cNvPr id="0" name="Picture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0107" y="4634224"/>
                        <a:ext cx="5750418" cy="12315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814879" y="3386590"/>
            <a:ext cx="8886424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  <a:defRPr/>
            </a:pPr>
            <a:r>
              <a:rPr lang="en-GB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</a:p>
          <a:p>
            <a:pPr>
              <a:lnSpc>
                <a:spcPct val="160000"/>
              </a:lnSpc>
              <a:defRPr/>
            </a:pPr>
            <a:r>
              <a:rPr lang="sr-Latn-BA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Interval glasi:</a:t>
            </a:r>
            <a:endParaRPr 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  <a:defRPr/>
            </a:pPr>
            <a:endParaRPr lang="en-US" sz="2000">
              <a:solidFill>
                <a:schemeClr val="folHlink"/>
              </a:solidFill>
            </a:endParaRPr>
          </a:p>
          <a:p>
            <a:pPr>
              <a:lnSpc>
                <a:spcPct val="160000"/>
              </a:lnSpc>
              <a:defRPr/>
            </a:pPr>
            <a:endParaRPr lang="en-US" sz="2000">
              <a:solidFill>
                <a:schemeClr val="folHlink"/>
              </a:solidFill>
            </a:endParaRPr>
          </a:p>
          <a:p>
            <a:pPr algn="ctr">
              <a:defRPr/>
            </a:pPr>
            <a:r>
              <a:rPr lang="sr-Latn-RS" sz="2000"/>
              <a:t>     </a:t>
            </a:r>
            <a:endParaRPr lang="en-GB" sz="2000"/>
          </a:p>
          <a:p>
            <a:pPr algn="ctr">
              <a:defRPr/>
            </a:pPr>
            <a:endParaRPr lang="en-GB" sz="2000"/>
          </a:p>
          <a:p>
            <a:pPr algn="ctr">
              <a:defRPr/>
            </a:pPr>
            <a:r>
              <a:rPr lang="sr-Latn-R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sr-Latn-BA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gdje je </a:t>
            </a:r>
            <a:r>
              <a: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  <a:r>
              <a:rPr lang="en-US" sz="2400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/2</a:t>
            </a:r>
            <a:r>
              <a: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BA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standardizovana vrijednost za vjerovatnoću</a:t>
            </a:r>
            <a:r>
              <a: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  <a:sym typeface="Symbol" pitchFamily="18" charset="2"/>
              </a:rPr>
              <a:t></a:t>
            </a:r>
            <a:r>
              <a: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/2</a:t>
            </a:r>
            <a:r>
              <a: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92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9966" y="286040"/>
            <a:ext cx="10891882" cy="63172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941" y="1114145"/>
            <a:ext cx="5125792" cy="1529836"/>
          </a:xfrm>
          <a:prstGeom prst="rect">
            <a:avLst/>
          </a:prstGeom>
        </p:spPr>
      </p:pic>
      <p:sp>
        <p:nvSpPr>
          <p:cNvPr id="7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983862" y="-1238937"/>
            <a:ext cx="699761" cy="8667485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6729032" y="534294"/>
            <a:ext cx="2546078" cy="8568747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8677" y="64394"/>
            <a:ext cx="5170777" cy="9906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sr-Latn-BA" sz="3200" b="1" cap="all" dirty="0"/>
              <a:t>Greška</a:t>
            </a:r>
            <a:r>
              <a:rPr lang="sr-Latn-BA" sz="3200" cap="all" dirty="0">
                <a:latin typeface="+mn-lt"/>
              </a:rPr>
              <a:t> uzorkovanja...</a:t>
            </a:r>
            <a:endParaRPr lang="en-US" sz="3200" cap="all" dirty="0">
              <a:latin typeface="+mn-lt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0" y="2877631"/>
            <a:ext cx="9362941" cy="434347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sr-Latn-BA" sz="2400" dirty="0"/>
              <a:t>Širina intervala</a:t>
            </a:r>
            <a:r>
              <a:rPr lang="en-US" sz="2400" dirty="0"/>
              <a:t>, w, </a:t>
            </a:r>
            <a:r>
              <a:rPr lang="sr-Latn-BA" sz="2400" dirty="0"/>
              <a:t>jednaka je dvostrukoj ME (tzv. dopuštena greška)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sr-Latn-BA" sz="2400" dirty="0"/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8748253"/>
              </p:ext>
            </p:extLst>
          </p:nvPr>
        </p:nvGraphicFramePr>
        <p:xfrm>
          <a:off x="1300118" y="1393547"/>
          <a:ext cx="2119313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Equation" r:id="rId5" imgW="876300" imgH="419100" progId="Equation.3">
                  <p:embed/>
                </p:oleObj>
              </mc:Choice>
              <mc:Fallback>
                <p:oleObj name="Equation" r:id="rId5" imgW="876300" imgH="419100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0118" y="1393547"/>
                        <a:ext cx="2119313" cy="1012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4468970" y="3747511"/>
            <a:ext cx="74697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sr-Latn-BA" sz="2400"/>
              <a:t>Ova greška se može redukovati na više načina, kao:</a:t>
            </a:r>
            <a:endParaRPr lang="en-GB" sz="2400"/>
          </a:p>
          <a:p>
            <a:pPr>
              <a:defRPr/>
            </a:pP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r-Latn-BA" sz="2400"/>
              <a:t>Smanjenjem odstupanja </a:t>
            </a:r>
            <a:r>
              <a:rPr lang="en-US" sz="2400"/>
              <a:t>(</a:t>
            </a:r>
            <a:r>
              <a:rPr lang="el-GR" sz="2400">
                <a:cs typeface="Arial" charset="0"/>
              </a:rPr>
              <a:t>σ</a:t>
            </a:r>
            <a:r>
              <a:rPr lang="en-US" sz="2400">
                <a:cs typeface="Arial" charset="0"/>
              </a:rPr>
              <a:t>↓)</a:t>
            </a: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r-Latn-BA" sz="2400"/>
              <a:t>Povećanjem veličine uzorka </a:t>
            </a:r>
            <a:r>
              <a:rPr lang="en-US" sz="2400"/>
              <a:t>(n</a:t>
            </a:r>
            <a:r>
              <a:rPr lang="en-US" sz="2400">
                <a:cs typeface="Arial" charset="0"/>
              </a:rPr>
              <a:t>↑)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r-Latn-BA" sz="2400">
                <a:cs typeface="Arial" charset="0"/>
              </a:rPr>
              <a:t>Smanjenjem nivoa pouzdanosti</a:t>
            </a:r>
            <a:r>
              <a:rPr lang="en-US" sz="2400">
                <a:cs typeface="Arial" charset="0"/>
              </a:rPr>
              <a:t>, (1 – </a:t>
            </a:r>
            <a:r>
              <a:rPr lang="en-US" sz="2400">
                <a:cs typeface="Arial" charset="0"/>
                <a:sym typeface="Symbol" pitchFamily="18" charset="2"/>
              </a:rPr>
              <a:t>) </a:t>
            </a:r>
            <a:r>
              <a:rPr lang="en-US" sz="2400">
                <a:cs typeface="Arial" charset="0"/>
              </a:rPr>
              <a:t>↓</a:t>
            </a:r>
            <a:endParaRPr lang="en-US" sz="2400" dirty="0"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65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8037" y="2636105"/>
            <a:ext cx="6030410" cy="1799827"/>
          </a:xfrm>
          <a:prstGeom prst="rect">
            <a:avLst/>
          </a:prstGeom>
        </p:spPr>
      </p:pic>
      <p:sp>
        <p:nvSpPr>
          <p:cNvPr id="11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4789120" y="-3869784"/>
            <a:ext cx="1707955" cy="11286192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15" y="81134"/>
            <a:ext cx="6032500" cy="838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r-Latn-BA" sz="2800" b="1" dirty="0">
                <a:solidFill>
                  <a:srgbClr val="A2DC44"/>
                </a:solidFill>
                <a:latin typeface="+mn-lt"/>
              </a:rPr>
              <a:t>Primjer: 1</a:t>
            </a:r>
            <a:endParaRPr lang="en-US" sz="2800" b="1" dirty="0">
              <a:solidFill>
                <a:srgbClr val="A2DC44"/>
              </a:solidFill>
              <a:latin typeface="+mn-lt"/>
            </a:endParaRPr>
          </a:p>
        </p:txBody>
      </p:sp>
      <p:sp>
        <p:nvSpPr>
          <p:cNvPr id="4105" name="Rectangle 3"/>
          <p:cNvSpPr>
            <a:spLocks noGrp="1" noChangeArrowheads="1"/>
          </p:cNvSpPr>
          <p:nvPr>
            <p:ph idx="1"/>
          </p:nvPr>
        </p:nvSpPr>
        <p:spPr>
          <a:xfrm>
            <a:off x="68315" y="1162779"/>
            <a:ext cx="10677473" cy="1289443"/>
          </a:xfrm>
        </p:spPr>
        <p:txBody>
          <a:bodyPr/>
          <a:lstStyle/>
          <a:p>
            <a:pPr marL="0" indent="0">
              <a:buNone/>
            </a:pPr>
            <a:r>
              <a:rPr lang="en-US" sz="2400"/>
              <a:t>Iz</a:t>
            </a:r>
            <a:r>
              <a:rPr lang="sr-Cyrl-BA" sz="2400"/>
              <a:t> </a:t>
            </a:r>
            <a:r>
              <a:rPr lang="en-US" sz="2400"/>
              <a:t>jednog</a:t>
            </a:r>
            <a:r>
              <a:rPr lang="sr-Cyrl-BA" sz="2400"/>
              <a:t> </a:t>
            </a:r>
            <a:r>
              <a:rPr lang="en-US" sz="2400"/>
              <a:t>skupa</a:t>
            </a:r>
            <a:r>
              <a:rPr lang="sr-Cyrl-BA" sz="2400"/>
              <a:t> </a:t>
            </a:r>
            <a:r>
              <a:rPr lang="en-US" sz="2400"/>
              <a:t>koji</a:t>
            </a:r>
            <a:r>
              <a:rPr lang="sr-Cyrl-BA" sz="2400"/>
              <a:t> </a:t>
            </a:r>
            <a:r>
              <a:rPr lang="en-US" sz="2400"/>
              <a:t>je</a:t>
            </a:r>
            <a:r>
              <a:rPr lang="sr-Cyrl-BA" sz="2400"/>
              <a:t> </a:t>
            </a:r>
            <a:r>
              <a:rPr lang="en-US" sz="2400"/>
              <a:t>normalno</a:t>
            </a:r>
            <a:r>
              <a:rPr lang="sr-Cyrl-BA" sz="2400"/>
              <a:t> </a:t>
            </a:r>
            <a:r>
              <a:rPr lang="en-US" sz="2400"/>
              <a:t>raspore</a:t>
            </a:r>
            <a:r>
              <a:rPr lang="vi-VN" sz="2400"/>
              <a:t>đ</a:t>
            </a:r>
            <a:r>
              <a:rPr lang="en-US" sz="2400"/>
              <a:t>en</a:t>
            </a:r>
            <a:r>
              <a:rPr lang="sr-Cyrl-BA" sz="2400"/>
              <a:t> </a:t>
            </a:r>
            <a:r>
              <a:rPr lang="en-US" sz="2400"/>
              <a:t>izvučen</a:t>
            </a:r>
            <a:r>
              <a:rPr lang="sr-Cyrl-BA" sz="2400"/>
              <a:t> </a:t>
            </a:r>
            <a:r>
              <a:rPr lang="en-US" sz="2400"/>
              <a:t>je</a:t>
            </a:r>
            <a:r>
              <a:rPr lang="sr-Cyrl-BA" sz="2400"/>
              <a:t> </a:t>
            </a:r>
            <a:r>
              <a:rPr lang="en-US" sz="2400"/>
              <a:t>uzorak</a:t>
            </a:r>
            <a:r>
              <a:rPr lang="sr-Cyrl-BA" sz="2400"/>
              <a:t> </a:t>
            </a:r>
            <a:r>
              <a:rPr lang="en-US" sz="2400"/>
              <a:t>od</a:t>
            </a:r>
            <a:r>
              <a:rPr lang="sr-Cyrl-BA" sz="2400"/>
              <a:t> 150 </a:t>
            </a:r>
            <a:r>
              <a:rPr lang="en-US" sz="2400"/>
              <a:t>jedinica</a:t>
            </a:r>
            <a:r>
              <a:rPr lang="sr-Cyrl-BA" sz="2400"/>
              <a:t>. </a:t>
            </a:r>
            <a:r>
              <a:rPr lang="en-US" sz="2400"/>
              <a:t>Aritmetička</a:t>
            </a:r>
            <a:r>
              <a:rPr lang="sr-Cyrl-BA" sz="2400"/>
              <a:t> </a:t>
            </a:r>
            <a:r>
              <a:rPr lang="en-US" sz="2400"/>
              <a:t>sredina</a:t>
            </a:r>
            <a:r>
              <a:rPr lang="sr-Cyrl-BA" sz="2400"/>
              <a:t> </a:t>
            </a:r>
            <a:r>
              <a:rPr lang="en-US" sz="2400"/>
              <a:t>u</a:t>
            </a:r>
            <a:r>
              <a:rPr lang="sr-Cyrl-BA" sz="2400"/>
              <a:t> </a:t>
            </a:r>
            <a:r>
              <a:rPr lang="en-US" sz="2400"/>
              <a:t>uzorku</a:t>
            </a:r>
            <a:r>
              <a:rPr lang="sr-Cyrl-BA" sz="2400"/>
              <a:t> </a:t>
            </a:r>
            <a:r>
              <a:rPr lang="en-US" sz="2400"/>
              <a:t>bila</a:t>
            </a:r>
            <a:r>
              <a:rPr lang="sr-Cyrl-BA" sz="2400"/>
              <a:t> </a:t>
            </a:r>
            <a:r>
              <a:rPr lang="en-US" sz="2400"/>
              <a:t>je</a:t>
            </a:r>
            <a:r>
              <a:rPr lang="sr-Cyrl-BA" sz="2400"/>
              <a:t> 54.2 </a:t>
            </a:r>
            <a:r>
              <a:rPr lang="en-US" sz="2400"/>
              <a:t>jed</a:t>
            </a:r>
            <a:r>
              <a:rPr lang="sr-Cyrl-BA" sz="2400"/>
              <a:t>. </a:t>
            </a:r>
            <a:r>
              <a:rPr lang="en-US" sz="2400"/>
              <a:t>mjere</a:t>
            </a:r>
            <a:r>
              <a:rPr lang="sr-Cyrl-BA" sz="2400"/>
              <a:t>. </a:t>
            </a:r>
            <a:r>
              <a:rPr lang="en-US" sz="2400"/>
              <a:t>Ocjeniti</a:t>
            </a:r>
            <a:r>
              <a:rPr lang="sr-Cyrl-BA" sz="2400"/>
              <a:t> </a:t>
            </a:r>
            <a:r>
              <a:rPr lang="en-US" sz="2400"/>
              <a:t>aritmetičku</a:t>
            </a:r>
            <a:r>
              <a:rPr lang="sr-Cyrl-BA" sz="2400"/>
              <a:t> </a:t>
            </a:r>
            <a:r>
              <a:rPr lang="en-US" sz="2400"/>
              <a:t>sredinu</a:t>
            </a:r>
            <a:r>
              <a:rPr lang="sr-Cyrl-BA" sz="2400"/>
              <a:t> </a:t>
            </a:r>
            <a:r>
              <a:rPr lang="en-US" sz="2400"/>
              <a:t>ovog</a:t>
            </a:r>
            <a:r>
              <a:rPr lang="sr-Cyrl-BA" sz="2400"/>
              <a:t> </a:t>
            </a:r>
            <a:r>
              <a:rPr lang="en-US" sz="2400"/>
              <a:t>skupa</a:t>
            </a:r>
            <a:r>
              <a:rPr lang="sr-Cyrl-BA" sz="2400"/>
              <a:t> </a:t>
            </a:r>
            <a:r>
              <a:rPr lang="en-US" sz="2400"/>
              <a:t>uz</a:t>
            </a:r>
            <a:r>
              <a:rPr lang="sr-Cyrl-BA" sz="2400"/>
              <a:t> </a:t>
            </a:r>
            <a:r>
              <a:rPr lang="en-US" sz="2400"/>
              <a:t>rizik</a:t>
            </a:r>
            <a:r>
              <a:rPr lang="sr-Cyrl-BA" sz="2400"/>
              <a:t> </a:t>
            </a:r>
            <a:r>
              <a:rPr lang="en-US" sz="2400"/>
              <a:t>greške</a:t>
            </a:r>
            <a:r>
              <a:rPr lang="sr-Cyrl-BA" sz="2400"/>
              <a:t> 5%</a:t>
            </a:r>
            <a:r>
              <a:rPr lang="sr-Latn-BA" sz="2400"/>
              <a:t> </a:t>
            </a:r>
            <a:r>
              <a:rPr lang="en-US" sz="2400"/>
              <a:t>ako</a:t>
            </a:r>
            <a:r>
              <a:rPr lang="sr-Cyrl-BA" sz="2400"/>
              <a:t> </a:t>
            </a:r>
            <a:r>
              <a:rPr lang="en-US" sz="2400"/>
              <a:t>je</a:t>
            </a:r>
            <a:r>
              <a:rPr lang="sr-Cyrl-BA" sz="2400"/>
              <a:t> </a:t>
            </a:r>
            <a:r>
              <a:rPr lang="en-US" sz="2400"/>
              <a:t>poznata</a:t>
            </a:r>
            <a:r>
              <a:rPr lang="sr-Cyrl-BA" sz="2400"/>
              <a:t> </a:t>
            </a:r>
            <a:r>
              <a:rPr lang="en-US" sz="2400"/>
              <a:t>stand</a:t>
            </a:r>
            <a:r>
              <a:rPr lang="sr-Latn-BA" sz="2400"/>
              <a:t>ardna</a:t>
            </a:r>
            <a:r>
              <a:rPr lang="sr-Cyrl-BA" sz="2400"/>
              <a:t> </a:t>
            </a:r>
            <a:r>
              <a:rPr lang="en-US" sz="2400"/>
              <a:t>devijacija</a:t>
            </a:r>
            <a:r>
              <a:rPr lang="sr-Cyrl-BA" sz="2400"/>
              <a:t> </a:t>
            </a:r>
            <a:r>
              <a:rPr lang="en-US" sz="2400"/>
              <a:t>i</a:t>
            </a:r>
            <a:r>
              <a:rPr lang="sr-Cyrl-BA" sz="2400"/>
              <a:t> </a:t>
            </a:r>
            <a:r>
              <a:rPr lang="en-US" sz="2400"/>
              <a:t>iznosi</a:t>
            </a:r>
            <a:r>
              <a:rPr lang="sr-Cyrl-BA" sz="2400"/>
              <a:t> 6.3 </a:t>
            </a:r>
            <a:r>
              <a:rPr lang="en-US" sz="2400"/>
              <a:t>jed</a:t>
            </a:r>
            <a:r>
              <a:rPr lang="sr-Cyrl-BA" sz="2400"/>
              <a:t>. </a:t>
            </a:r>
            <a:r>
              <a:rPr lang="sr-Latn-BA" sz="2400"/>
              <a:t>m</a:t>
            </a:r>
            <a:r>
              <a:rPr lang="en-US" sz="2400"/>
              <a:t>jere</a:t>
            </a:r>
            <a:r>
              <a:rPr lang="sr-Latn-BA" sz="2400"/>
              <a:t>.</a:t>
            </a:r>
            <a:endParaRPr lang="sr-Cyrl-BA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5501685"/>
              </p:ext>
            </p:extLst>
          </p:nvPr>
        </p:nvGraphicFramePr>
        <p:xfrm>
          <a:off x="587934" y="2978558"/>
          <a:ext cx="107315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8" name="Equation" r:id="rId4" imgW="558558" imgH="634725" progId="Equation.3">
                  <p:embed/>
                </p:oleObj>
              </mc:Choice>
              <mc:Fallback>
                <p:oleObj name="Equation" r:id="rId4" imgW="558558" imgH="634725" progId="Equation.3">
                  <p:embed/>
                  <p:pic>
                    <p:nvPicPr>
                      <p:cNvPr id="0" name="Picture 2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934" y="2978558"/>
                        <a:ext cx="1073150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6480724"/>
              </p:ext>
            </p:extLst>
          </p:nvPr>
        </p:nvGraphicFramePr>
        <p:xfrm>
          <a:off x="5311226" y="3123468"/>
          <a:ext cx="4378325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9" name="Equation" r:id="rId6" imgW="1866600" imgH="266400" progId="Equation.3">
                  <p:embed/>
                </p:oleObj>
              </mc:Choice>
              <mc:Fallback>
                <p:oleObj name="Equation" r:id="rId6" imgW="1866600" imgH="266400" progId="Equation.3">
                  <p:embed/>
                  <p:pic>
                    <p:nvPicPr>
                      <p:cNvPr id="0" name="Picture 2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1226" y="3123468"/>
                        <a:ext cx="4378325" cy="731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6392989"/>
              </p:ext>
            </p:extLst>
          </p:nvPr>
        </p:nvGraphicFramePr>
        <p:xfrm>
          <a:off x="587934" y="4276340"/>
          <a:ext cx="901700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0" name="Equation" r:id="rId8" imgW="507780" imgH="203112" progId="Equation.3">
                  <p:embed/>
                </p:oleObj>
              </mc:Choice>
              <mc:Fallback>
                <p:oleObj name="Equation" r:id="rId8" imgW="507780" imgH="203112" progId="Equation.3">
                  <p:embed/>
                  <p:pic>
                    <p:nvPicPr>
                      <p:cNvPr id="0" name="Picture 2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934" y="4276340"/>
                        <a:ext cx="901700" cy="354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5634489"/>
              </p:ext>
            </p:extLst>
          </p:nvPr>
        </p:nvGraphicFramePr>
        <p:xfrm>
          <a:off x="4521444" y="4166813"/>
          <a:ext cx="3429000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1" name="Equation" r:id="rId10" imgW="1777229" imgH="406224" progId="Equation.3">
                  <p:embed/>
                </p:oleObj>
              </mc:Choice>
              <mc:Fallback>
                <p:oleObj name="Equation" r:id="rId10" imgW="1777229" imgH="406224" progId="Equation.3">
                  <p:embed/>
                  <p:pic>
                    <p:nvPicPr>
                      <p:cNvPr id="0" name="Picture 2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444" y="4166813"/>
                        <a:ext cx="3429000" cy="788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6068716"/>
              </p:ext>
            </p:extLst>
          </p:nvPr>
        </p:nvGraphicFramePr>
        <p:xfrm>
          <a:off x="3369712" y="5077479"/>
          <a:ext cx="5732463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2" name="Equation" r:id="rId12" imgW="2832100" imgH="203200" progId="Equation.3">
                  <p:embed/>
                </p:oleObj>
              </mc:Choice>
              <mc:Fallback>
                <p:oleObj name="Equation" r:id="rId12" imgW="2832100" imgH="203200" progId="Equation.3">
                  <p:embed/>
                  <p:pic>
                    <p:nvPicPr>
                      <p:cNvPr id="0" name="Picture 2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9712" y="5077479"/>
                        <a:ext cx="5732463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3328663"/>
              </p:ext>
            </p:extLst>
          </p:nvPr>
        </p:nvGraphicFramePr>
        <p:xfrm>
          <a:off x="4618037" y="5556127"/>
          <a:ext cx="2514600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3" name="Equation" r:id="rId14" imgW="1269449" imgH="190417" progId="Equation.3">
                  <p:embed/>
                </p:oleObj>
              </mc:Choice>
              <mc:Fallback>
                <p:oleObj name="Equation" r:id="rId14" imgW="1269449" imgH="190417" progId="Equation.3">
                  <p:embed/>
                  <p:pic>
                    <p:nvPicPr>
                      <p:cNvPr id="0" name="Picture 2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8037" y="5556127"/>
                        <a:ext cx="2514600" cy="37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873971" y="5975455"/>
            <a:ext cx="10453687" cy="738664"/>
          </a:xfrm>
          <a:prstGeom prst="rect">
            <a:avLst/>
          </a:prstGeom>
          <a:ln w="38100">
            <a:solidFill>
              <a:srgbClr val="A2DC4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ct val="40000"/>
              </a:spcBef>
              <a:defRPr/>
            </a:pPr>
            <a:r>
              <a:rPr lang="sr-Latn-BA" sz="2000" i="1" dirty="0">
                <a:solidFill>
                  <a:schemeClr val="tx2"/>
                </a:solidFill>
                <a:cs typeface="Arial" charset="0"/>
              </a:rPr>
              <a:t>Mi sa </a:t>
            </a:r>
            <a:r>
              <a:rPr lang="en-US" sz="2000" i="1" dirty="0">
                <a:solidFill>
                  <a:schemeClr val="tx2"/>
                </a:solidFill>
                <a:cs typeface="Arial" charset="0"/>
              </a:rPr>
              <a:t>95% </a:t>
            </a:r>
            <a:r>
              <a:rPr lang="sr-Latn-BA" sz="2000" i="1" dirty="0">
                <a:solidFill>
                  <a:schemeClr val="tx2"/>
                </a:solidFill>
                <a:cs typeface="Arial" charset="0"/>
              </a:rPr>
              <a:t>pouzdanosti tvrdimo da je prava vrijednost aritmetičke sredine populacije u ovom intervalu!</a:t>
            </a:r>
            <a:endParaRPr lang="en-US" sz="2000" i="1" dirty="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12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347729" y="1401063"/>
            <a:ext cx="11552349" cy="5456937"/>
            <a:chOff x="2332041" y="1664133"/>
            <a:chExt cx="4233864" cy="3411539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60887" y="804052"/>
            <a:ext cx="7631113" cy="474662"/>
          </a:xfrm>
        </p:spPr>
        <p:txBody>
          <a:bodyPr>
            <a:noAutofit/>
          </a:bodyPr>
          <a:lstStyle/>
          <a:p>
            <a:pPr algn="r" eaLnBrk="1" hangingPunct="1">
              <a:defRPr/>
            </a:pPr>
            <a:r>
              <a:rPr lang="en-US" sz="2800" b="1" dirty="0">
                <a:solidFill>
                  <a:srgbClr val="70AD47"/>
                </a:solidFill>
              </a:rPr>
              <a:t>Student</a:t>
            </a:r>
            <a:r>
              <a:rPr lang="sr-Latn-BA" sz="2800" b="1" dirty="0">
                <a:solidFill>
                  <a:srgbClr val="70AD47"/>
                </a:solidFill>
              </a:rPr>
              <a:t>ova</a:t>
            </a:r>
            <a:r>
              <a:rPr lang="en-US" sz="2800" b="1" dirty="0">
                <a:solidFill>
                  <a:srgbClr val="70AD47"/>
                </a:solidFill>
              </a:rPr>
              <a:t> t </a:t>
            </a:r>
            <a:r>
              <a:rPr lang="sr-Latn-BA" sz="2800" b="1" dirty="0">
                <a:solidFill>
                  <a:srgbClr val="70AD47"/>
                </a:solidFill>
              </a:rPr>
              <a:t>distribucija</a:t>
            </a:r>
            <a:endParaRPr lang="en-US" sz="2800" b="1" dirty="0">
              <a:solidFill>
                <a:srgbClr val="70AD47"/>
              </a:solidFill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>
          <a:xfrm>
            <a:off x="772225" y="1755273"/>
            <a:ext cx="10483910" cy="378229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sr-Latn-BA" sz="2400" dirty="0">
                <a:solidFill>
                  <a:schemeClr val="bg1">
                    <a:lumMod val="95000"/>
                  </a:schemeClr>
                </a:solidFill>
              </a:rPr>
              <a:t>Ako standardna devijacija (ili varijansa) populacije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95000"/>
                  </a:schemeClr>
                </a:solidFill>
                <a:cs typeface="Arial" charset="0"/>
                <a:sym typeface="Symbol" pitchFamily="18" charset="2"/>
              </a:rPr>
              <a:t>σ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 </a:t>
            </a:r>
            <a:r>
              <a:rPr lang="sr-Latn-BA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nije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 </a:t>
            </a:r>
            <a:r>
              <a:rPr lang="sr-Latn-BA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poznata (što je realan scenario),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 </a:t>
            </a:r>
            <a:r>
              <a:rPr lang="sr-Latn-BA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možemo je zamijeniti uzoračkom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 standard</a:t>
            </a:r>
            <a:r>
              <a:rPr lang="sr-Latn-BA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nom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 </a:t>
            </a:r>
            <a:r>
              <a:rPr lang="sr-Latn-BA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devij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a</a:t>
            </a:r>
            <a:r>
              <a:rPr lang="sr-Latn-BA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cijom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,</a:t>
            </a:r>
            <a:r>
              <a:rPr lang="sr-Latn-BA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 </a:t>
            </a:r>
            <a:r>
              <a:rPr lang="en-US" sz="3200" b="1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s </a:t>
            </a:r>
            <a:endParaRPr lang="sr-Latn-BA" sz="3200" b="1" dirty="0">
              <a:solidFill>
                <a:schemeClr val="bg1">
                  <a:lumMod val="95000"/>
                </a:schemeClr>
              </a:solidFill>
              <a:sym typeface="Symbol" pitchFamily="18" charset="2"/>
            </a:endParaRPr>
          </a:p>
          <a:p>
            <a:pPr eaLnBrk="1" hangingPunct="1">
              <a:defRPr/>
            </a:pPr>
            <a:r>
              <a:rPr lang="hr-HR" sz="2400" dirty="0">
                <a:solidFill>
                  <a:schemeClr val="bg1">
                    <a:lumMod val="95000"/>
                  </a:schemeClr>
                </a:solidFill>
              </a:rPr>
              <a:t>To predstavlja dodatnu neizvjesnost, budući da se razlikuje od uzorka do uzorka...  koristimo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t  </a:t>
            </a:r>
            <a:r>
              <a:rPr lang="sr-Latn-BA" sz="240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distribuciju!</a:t>
            </a:r>
            <a:endParaRPr lang="en-US" sz="2400" b="1" dirty="0">
              <a:solidFill>
                <a:schemeClr val="bg1">
                  <a:lumMod val="95000"/>
                </a:schemeClr>
              </a:solidFill>
              <a:sym typeface="Symbol" pitchFamily="18" charset="2"/>
            </a:endParaRPr>
          </a:p>
          <a:p>
            <a:pPr eaLnBrk="1" hangingPunct="1">
              <a:defRPr/>
            </a:pPr>
            <a:r>
              <a:rPr lang="sr-Latn-BA" sz="2400" dirty="0">
                <a:solidFill>
                  <a:schemeClr val="bg1">
                    <a:lumMod val="95000"/>
                  </a:schemeClr>
                </a:solidFill>
                <a:sym typeface="Symbol" pitchFamily="18" charset="2"/>
              </a:rPr>
              <a:t>Pretpostavke su:</a:t>
            </a:r>
          </a:p>
          <a:p>
            <a:pPr lvl="1" eaLnBrk="1" hangingPunct="1">
              <a:defRPr/>
            </a:pPr>
            <a:r>
              <a:rPr lang="sr-Latn-BA" dirty="0">
                <a:solidFill>
                  <a:schemeClr val="bg1">
                    <a:lumMod val="95000"/>
                  </a:schemeClr>
                </a:solidFill>
              </a:rPr>
              <a:t>Nepoznata varijansa populacije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lvl="1" eaLnBrk="1" hangingPunct="1">
              <a:defRPr/>
            </a:pPr>
            <a:r>
              <a:rPr lang="sr-Latn-BA" dirty="0">
                <a:solidFill>
                  <a:schemeClr val="bg1">
                    <a:lumMod val="95000"/>
                  </a:schemeClr>
                </a:solidFill>
              </a:rPr>
              <a:t>Uzorak izvučen iz populacije sa normalnom distribucijom </a:t>
            </a:r>
          </a:p>
          <a:p>
            <a:pPr lvl="1" eaLnBrk="1" hangingPunct="1">
              <a:defRPr/>
            </a:pPr>
            <a:r>
              <a:rPr lang="sr-Latn-BA" dirty="0">
                <a:solidFill>
                  <a:schemeClr val="bg1">
                    <a:lumMod val="95000"/>
                  </a:schemeClr>
                </a:solidFill>
              </a:rPr>
              <a:t>Nije veliki uzorak (do 30 elemenata)...</a:t>
            </a:r>
            <a:r>
              <a:rPr lang="sr-Latn-BA" b="1" i="1" dirty="0">
                <a:solidFill>
                  <a:schemeClr val="bg1">
                    <a:lumMod val="95000"/>
                  </a:schemeClr>
                </a:solidFill>
              </a:rPr>
              <a:t>uslovno, jer postoje različiti stavovi!!!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182387" y="37091"/>
            <a:ext cx="7793038" cy="92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 anchor="b"/>
          <a:lstStyle/>
          <a:p>
            <a:pPr defTabSz="852488">
              <a:lnSpc>
                <a:spcPct val="80000"/>
              </a:lnSpc>
              <a:defRPr/>
            </a:pPr>
            <a:r>
              <a:rPr lang="sr-Latn-BA" sz="3200" b="1" kern="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Intervali povjerenja za </a:t>
            </a:r>
            <a:r>
              <a:rPr lang="el-GR" sz="3200" b="1" kern="0" cap="all" dirty="0">
                <a:solidFill>
                  <a:schemeClr val="tx2"/>
                </a:solidFill>
                <a:latin typeface="+mj-lt"/>
                <a:ea typeface="+mj-ea"/>
                <a:cs typeface="Arial" charset="0"/>
              </a:rPr>
              <a:t>μ</a:t>
            </a:r>
            <a:br>
              <a:rPr lang="en-US" sz="3200" b="1" kern="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3200" b="1" kern="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</a:t>
            </a:r>
            <a:r>
              <a:rPr lang="el-GR" sz="3200" b="1" kern="0" cap="all" dirty="0">
                <a:solidFill>
                  <a:schemeClr val="accent6"/>
                </a:solidFill>
                <a:latin typeface="+mj-lt"/>
                <a:ea typeface="+mj-ea"/>
                <a:cs typeface="Arial" charset="0"/>
              </a:rPr>
              <a:t>σ</a:t>
            </a:r>
            <a:r>
              <a:rPr lang="en-US" sz="3200" b="1" kern="0" cap="all" baseline="30000" dirty="0">
                <a:solidFill>
                  <a:schemeClr val="accent6"/>
                </a:solidFill>
                <a:latin typeface="+mj-lt"/>
                <a:ea typeface="+mj-ea"/>
                <a:cs typeface="Arial" charset="0"/>
              </a:rPr>
              <a:t>2</a:t>
            </a:r>
            <a:r>
              <a:rPr lang="en-US" sz="3200" b="1" kern="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</a:t>
            </a:r>
            <a:r>
              <a:rPr lang="sr-Latn-BA" sz="3200" b="1" kern="0" cap="all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NIJE POZNATA</a:t>
            </a:r>
            <a:r>
              <a:rPr lang="en-US" sz="3200" b="1" kern="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44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1542" y="4799110"/>
            <a:ext cx="2169349" cy="216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6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cD color sc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31737"/>
      </a:accent1>
      <a:accent2>
        <a:srgbClr val="FFC427"/>
      </a:accent2>
      <a:accent3>
        <a:srgbClr val="B4D78E"/>
      </a:accent3>
      <a:accent4>
        <a:srgbClr val="749CD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4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crosoft_Balanced_Scorecard.pptx" id="{10ED7897-4190-42E8-9E5A-9BA30033AB56}" vid="{5E997269-9069-4613-A476-408DDBC8C5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Balanced scorecard, from 24Slides</Template>
  <TotalTime>0</TotalTime>
  <Words>874</Words>
  <Application>Microsoft Macintosh PowerPoint</Application>
  <PresentationFormat>Widescreen</PresentationFormat>
  <Paragraphs>115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Symbol</vt:lpstr>
      <vt:lpstr>Times New Roman</vt:lpstr>
      <vt:lpstr>Wingdings</vt:lpstr>
      <vt:lpstr>Office Theme</vt:lpstr>
      <vt:lpstr>Equation</vt:lpstr>
      <vt:lpstr>Balanced scorecard slide 1</vt:lpstr>
      <vt:lpstr>Intervali povjerenja</vt:lpstr>
      <vt:lpstr>Tačkasta i intervalna ocjena</vt:lpstr>
      <vt:lpstr>Nivo pouzdanosti</vt:lpstr>
      <vt:lpstr>Suština ocjenjivanja</vt:lpstr>
      <vt:lpstr>Intervali povjerenja za μ (σ2  POZNATA) </vt:lpstr>
      <vt:lpstr>Greška uzorkovanja...</vt:lpstr>
      <vt:lpstr>Primjer: 1</vt:lpstr>
      <vt:lpstr>Studentova t distribucija</vt:lpstr>
      <vt:lpstr>PowerPoint Presentation</vt:lpstr>
      <vt:lpstr>Studentova t distribucija</vt:lpstr>
      <vt:lpstr>Student’s t Table</vt:lpstr>
      <vt:lpstr>Primjer: 2</vt:lpstr>
      <vt:lpstr>PowerPoint Presentation</vt:lpstr>
      <vt:lpstr>Primjer: 3</vt:lpstr>
      <vt:lpstr>Balanced scorecard slide 10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2019-02-27T20:17:18Z</dcterms:created>
  <dcterms:modified xsi:type="dcterms:W3CDTF">2026-04-27T18:32:37Z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2018-11-28T18:24:19.6333999Z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