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C44"/>
    <a:srgbClr val="67CACA"/>
    <a:srgbClr val="009999"/>
    <a:srgbClr val="27CEF5"/>
    <a:srgbClr val="CDFFFF"/>
    <a:srgbClr val="C1FFFF"/>
    <a:srgbClr val="A3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76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24slides.com/?utm_campaign=mp&amp;utm_medium=ppt&amp;utm_source=pptlink&amp;utm_content=&amp;utm_term=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5.bin"/><Relationship Id="rId3" Type="http://schemas.openxmlformats.org/officeDocument/2006/relationships/image" Target="../media/image9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1.png"/><Relationship Id="rId10" Type="http://schemas.openxmlformats.org/officeDocument/2006/relationships/image" Target="../media/image6.wmf"/><Relationship Id="rId4" Type="http://schemas.openxmlformats.org/officeDocument/2006/relationships/image" Target="../media/image10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6.pn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4.wmf"/><Relationship Id="rId4" Type="http://schemas.openxmlformats.org/officeDocument/2006/relationships/image" Target="../media/image17.png"/><Relationship Id="rId9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wmf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openxmlformats.org/officeDocument/2006/relationships/image" Target="../media/image24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3.wmf"/><Relationship Id="rId5" Type="http://schemas.microsoft.com/office/2007/relationships/hdphoto" Target="../media/hdphoto3.wdp"/><Relationship Id="rId10" Type="http://schemas.openxmlformats.org/officeDocument/2006/relationships/image" Target="../media/image22.wmf"/><Relationship Id="rId4" Type="http://schemas.openxmlformats.org/officeDocument/2006/relationships/image" Target="../media/image19.pn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33CCC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99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3900" y="2429997"/>
            <a:ext cx="61847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52488">
              <a:defRPr/>
            </a:pPr>
            <a:r>
              <a:rPr lang="sr-Latn-CS" sz="5400" b="1" cap="all">
                <a:solidFill>
                  <a:schemeClr val="bg1"/>
                </a:solidFill>
                <a:latin typeface="+mj-lt"/>
              </a:rPr>
              <a:t>Indeksni brojevi</a:t>
            </a:r>
            <a:endParaRPr lang="en-US" sz="5400" b="1" cap="all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hlinkClick r:id="rId4"/>
            <a:extLst>
              <a:ext uri="{FF2B5EF4-FFF2-40B4-BE49-F238E27FC236}">
                <a16:creationId xmlns:a16="http://schemas.microsoft.com/office/drawing/2014/main" id="{FD739A43-7308-4A45-800C-2B124CAB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3071" y="4171787"/>
            <a:ext cx="5203064" cy="1031278"/>
          </a:xfrm>
          <a:prstGeom prst="rect">
            <a:avLst/>
          </a:prstGeom>
          <a:solidFill>
            <a:srgbClr val="A2DC4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80000"/>
              </a:lnSpc>
              <a:spcBef>
                <a:spcPct val="40000"/>
              </a:spcBef>
            </a:pPr>
            <a:r>
              <a:rPr lang="sr-Latn-RS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XIV poglavlje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471928" y="-5297267"/>
            <a:ext cx="1250243" cy="12189899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CD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19824" y="222475"/>
            <a:ext cx="1042115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Za izračunavanje agregatnih indeksa cijena potrebno je izvršiti dodatna izračunavanja i formiranje odgovarajućih proizvoda i njihovih suma, što je dato u narednoj radnoj tabeli...</a:t>
            </a:r>
            <a:endParaRPr lang="sr-Latn-C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265355"/>
              </p:ext>
            </p:extLst>
          </p:nvPr>
        </p:nvGraphicFramePr>
        <p:xfrm>
          <a:off x="1524002" y="1600200"/>
          <a:ext cx="8534402" cy="2803401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1252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4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4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14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30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068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1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0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1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(q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+ q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)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(q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+ q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)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(q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+ q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)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04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900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7800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18480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1800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12400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54600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2160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18600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60060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66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100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147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1650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13000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35280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3960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31000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114660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68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27180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68800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80820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49930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 dirty="0"/>
                        <a:t>149620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6366" y="4833307"/>
            <a:ext cx="3200400" cy="777998"/>
          </a:xfrm>
          <a:prstGeom prst="rect">
            <a:avLst/>
          </a:prstGeom>
          <a:noFill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1" y="4792601"/>
            <a:ext cx="3124200" cy="760387"/>
          </a:xfrm>
          <a:prstGeom prst="rect">
            <a:avLst/>
          </a:prstGeom>
          <a:noFill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1" y="5818694"/>
            <a:ext cx="4191000" cy="533400"/>
          </a:xfrm>
          <a:prstGeom prst="rect">
            <a:avLst/>
          </a:prstGeo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6366" y="5611305"/>
            <a:ext cx="3200400" cy="740789"/>
          </a:xfrm>
          <a:prstGeom prst="rect">
            <a:avLst/>
          </a:prstGeom>
          <a:noFill/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16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33CCC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C5C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726151" y="2761639"/>
            <a:ext cx="7576948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>
                <a:solidFill>
                  <a:schemeClr val="bg1"/>
                </a:solidFill>
                <a:latin typeface="+mj-lt"/>
              </a:rPr>
              <a:t>HVALA </a:t>
            </a:r>
            <a:r>
              <a:rPr lang="sr-Latn-RS" sz="6000">
                <a:solidFill>
                  <a:schemeClr val="bg1"/>
                </a:solidFill>
                <a:latin typeface="+mj-lt"/>
              </a:rPr>
              <a:t>NA PAŽNJI!</a:t>
            </a:r>
            <a:endParaRPr lang="en-US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103530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930226" y="1043028"/>
            <a:ext cx="10331548" cy="5484381"/>
            <a:chOff x="2332041" y="1664133"/>
            <a:chExt cx="4233864" cy="341153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658416" y="1789223"/>
            <a:ext cx="8670439" cy="41052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>
                <a:solidFill>
                  <a:schemeClr val="bg1">
                    <a:lumMod val="95000"/>
                  </a:schemeClr>
                </a:solidFill>
              </a:rPr>
              <a:t>Shvatiti </a:t>
            </a: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razliku između apsolutnih i relativnih varijacija pojave obuhvaćene vremenskom serijom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Shvatiti značaj indeksa sa stalnom i promjenljivom bazom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Izračunati prosječnu godišnju stopu rasta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Preračunati lančane u bazne indekse i obrnuto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Interpretirati grupne indekse količina, cijena i vrijednosti</a:t>
            </a:r>
          </a:p>
        </p:txBody>
      </p:sp>
      <p:sp>
        <p:nvSpPr>
          <p:cNvPr id="3" name="Rectangle 2"/>
          <p:cNvSpPr/>
          <p:nvPr/>
        </p:nvSpPr>
        <p:spPr>
          <a:xfrm>
            <a:off x="1772924" y="200978"/>
            <a:ext cx="9256557" cy="589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110000"/>
              </a:lnSpc>
              <a:spcBef>
                <a:spcPts val="1000"/>
              </a:spcBef>
            </a:pPr>
            <a:r>
              <a:rPr lang="sr-Latn-CS" sz="3200" b="1" cap="all">
                <a:solidFill>
                  <a:prstClr val="black"/>
                </a:solidFill>
                <a:latin typeface="Century Gothic"/>
              </a:rPr>
              <a:t>Šta ćemo znati nakon </a:t>
            </a:r>
            <a:r>
              <a:rPr lang="sr-Latn-CS" sz="3200" cap="all">
                <a:solidFill>
                  <a:prstClr val="black"/>
                </a:solidFill>
                <a:latin typeface="Century Gothic"/>
              </a:rPr>
              <a:t>ovog poglavlja?</a:t>
            </a:r>
            <a:endParaRPr lang="en-US" sz="3200" cap="all" dirty="0">
              <a:solidFill>
                <a:prstClr val="black"/>
              </a:solidFill>
              <a:latin typeface="Century Gothic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4762" y="4191000"/>
            <a:ext cx="2169349" cy="216934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12879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59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228600"/>
            <a:ext cx="8242479" cy="1447800"/>
          </a:xfrm>
        </p:spPr>
        <p:txBody>
          <a:bodyPr/>
          <a:lstStyle/>
          <a:p>
            <a:pPr>
              <a:buNone/>
            </a:pPr>
            <a:r>
              <a:rPr lang="sr-Latn-CS" sz="2400" b="1" dirty="0">
                <a:solidFill>
                  <a:srgbClr val="A2DC44"/>
                </a:solidFill>
                <a:latin typeface="+mj-lt"/>
              </a:rPr>
              <a:t>Zadatak br. 1.</a:t>
            </a:r>
          </a:p>
          <a:p>
            <a:pPr marL="0" indent="0">
              <a:buNone/>
            </a:pPr>
            <a:r>
              <a:rPr lang="sr-Latn-CS" sz="2400" dirty="0"/>
              <a:t>Dati su podaci o kretanju proizvodnje jednog preduzeća u periodu od 1985. do 1993. godine:</a:t>
            </a:r>
            <a:endParaRPr lang="en-US" sz="2400" dirty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738015"/>
              </p:ext>
            </p:extLst>
          </p:nvPr>
        </p:nvGraphicFramePr>
        <p:xfrm>
          <a:off x="759853" y="1585447"/>
          <a:ext cx="3268014" cy="4609291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1179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8637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Godina</a:t>
                      </a:r>
                      <a:endParaRPr lang="en-US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Proizvodnja (000 kom.)</a:t>
                      </a:r>
                      <a:endParaRPr lang="en-US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654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1985.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1986.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1987.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1988.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1989.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1990.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1991.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1992.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1993.</a:t>
                      </a:r>
                      <a:endParaRPr lang="en-US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24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34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40</a:t>
                      </a:r>
                      <a:endParaRPr lang="en-US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876800" y="1676400"/>
            <a:ext cx="54102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a) Izračunati lančane i bazne indekse sa bazom u 1989. godini.</a:t>
            </a:r>
            <a:endParaRPr lang="en-US" sz="240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b) Izvršiti transformaciju lančanih indeksa u bazne indekse sa bazom u 1989. godini.</a:t>
            </a:r>
            <a:endParaRPr lang="en-US" sz="240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c) Izračunati prosječnu godišnju stopu rasta posmatrane pojave, na osnovu početnih podataka i lančanih indeksa;</a:t>
            </a:r>
            <a:endParaRPr lang="en-US" sz="240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d) Kolika proizvodnja može da se očekuje u 1995. godini, ako se ispoljeni rast nastavi?</a:t>
            </a:r>
            <a:endParaRPr lang="en-US" sz="240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e) U kojoj godini će pojava dostići nivo od 48 hiljada komada proizvoda?</a:t>
            </a:r>
            <a:endParaRPr lang="sr-Latn-C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6" name="Flowchart: Document 5"/>
          <p:cNvSpPr/>
          <p:nvPr/>
        </p:nvSpPr>
        <p:spPr>
          <a:xfrm>
            <a:off x="4752037" y="1585447"/>
            <a:ext cx="6761676" cy="4853990"/>
          </a:xfrm>
          <a:prstGeom prst="flowChartDocument">
            <a:avLst/>
          </a:prstGeom>
          <a:noFill/>
          <a:ln w="76200">
            <a:gradFill>
              <a:gsLst>
                <a:gs pos="0">
                  <a:srgbClr val="009999"/>
                </a:gs>
                <a:gs pos="74000">
                  <a:srgbClr val="92D050"/>
                </a:gs>
                <a:gs pos="83000">
                  <a:srgbClr val="A3FFFF"/>
                </a:gs>
                <a:gs pos="100000">
                  <a:srgbClr val="A3FF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57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14299"/>
            <a:ext cx="11590606" cy="672255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88" y="272775"/>
            <a:ext cx="8183880" cy="536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cap="all" dirty="0">
                <a:latin typeface="+mj-lt"/>
              </a:rPr>
              <a:t>Lančani i bazni indeksi...</a:t>
            </a:r>
            <a:endParaRPr lang="en-US" cap="all" dirty="0"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433192"/>
              </p:ext>
            </p:extLst>
          </p:nvPr>
        </p:nvGraphicFramePr>
        <p:xfrm>
          <a:off x="2133600" y="1066800"/>
          <a:ext cx="7848600" cy="438912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1116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3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24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62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41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Godina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Proizvodnja (nivo)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Lančani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indeksi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Bazni indeksi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1989 = 100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7945" marR="67945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3818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1985.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1986.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1987.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1988.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1989.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1990.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1991.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1992.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1993.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24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34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40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-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(24/19)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126.3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(26/24)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108.3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(29/26)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111.5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(35/29)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120.7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(34/35)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 97.1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(35/34)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102.9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(36/35)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102.9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(40/36)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111.1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54.3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68.6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74.3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82.9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100.0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97.1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100.0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102.9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114.3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7945" marR="67945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7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14299"/>
            <a:ext cx="11590606" cy="6722551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8698608"/>
              </p:ext>
            </p:extLst>
          </p:nvPr>
        </p:nvGraphicFramePr>
        <p:xfrm>
          <a:off x="2057400" y="1143000"/>
          <a:ext cx="8001000" cy="4419602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1046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8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6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3564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BA" sz="24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Godina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Lančani indeksi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Bazni indeksi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1989 = 10</a:t>
                      </a:r>
                      <a:r>
                        <a:rPr lang="sr-Latn-BA" sz="2400" dirty="0"/>
                        <a:t>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1985.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68.6/126.3=54.3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1986.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126.3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74.3/108.3=68.6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1987.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108.3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82.9/111.5=74.3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1988.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111.5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100/120.7=82.9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1989.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120.7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100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1990.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97.1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97.1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1991.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102.9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(102.9*97.1)/100=100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1992.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102.9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(100*102.9)/100=102.9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1993.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111.1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(102.9*111.1)/100=114.3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4" name="Content Placeholder 2"/>
          <p:cNvSpPr txBox="1">
            <a:spLocks/>
          </p:cNvSpPr>
          <p:nvPr/>
        </p:nvSpPr>
        <p:spPr>
          <a:xfrm>
            <a:off x="172362" y="173865"/>
            <a:ext cx="8183880" cy="536448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sr-Latn-BA" sz="2800" cap="all" dirty="0">
                <a:latin typeface="+mj-lt"/>
              </a:rPr>
              <a:t>Transformacija indeksa...</a:t>
            </a:r>
            <a:endParaRPr lang="en-US" sz="2800" cap="all" dirty="0"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7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560" y="2976781"/>
            <a:ext cx="4124766" cy="80293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0711"/>
            <a:ext cx="4262966" cy="1133530"/>
          </a:xfrm>
          <a:prstGeom prst="rect">
            <a:avLst/>
          </a:prstGeom>
        </p:spPr>
      </p:pic>
      <p:sp>
        <p:nvSpPr>
          <p:cNvPr id="63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4506989" y="868884"/>
            <a:ext cx="1260435" cy="10270212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732785" y="80743"/>
            <a:ext cx="8183880" cy="536448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sr-Latn-BA" sz="3200" b="1" cap="all">
                <a:latin typeface="+mj-lt"/>
              </a:rPr>
              <a:t>Prosječna godišnja </a:t>
            </a:r>
            <a:r>
              <a:rPr lang="sr-Latn-BA" sz="3200" cap="all" dirty="0">
                <a:latin typeface="+mj-lt"/>
              </a:rPr>
              <a:t>stopa rasta</a:t>
            </a:r>
            <a:endParaRPr lang="en-US" sz="3200" cap="all" dirty="0">
              <a:latin typeface="+mj-lt"/>
            </a:endParaRPr>
          </a:p>
        </p:txBody>
      </p:sp>
      <p:graphicFrame>
        <p:nvGraphicFramePr>
          <p:cNvPr id="18483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101829"/>
              </p:ext>
            </p:extLst>
          </p:nvPr>
        </p:nvGraphicFramePr>
        <p:xfrm>
          <a:off x="741514" y="1064901"/>
          <a:ext cx="2722904" cy="1039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name="Equation" r:id="rId5" imgW="1219200" imgH="469900" progId="Equation.3">
                  <p:embed/>
                </p:oleObj>
              </mc:Choice>
              <mc:Fallback>
                <p:oleObj name="Equation" r:id="rId5" imgW="12192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514" y="1064901"/>
                        <a:ext cx="2722904" cy="10396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82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1606248"/>
              </p:ext>
            </p:extLst>
          </p:nvPr>
        </p:nvGraphicFramePr>
        <p:xfrm>
          <a:off x="1129305" y="2132260"/>
          <a:ext cx="291547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Equation" r:id="rId7" imgW="1752600" imgH="508000" progId="Equation.3">
                  <p:embed/>
                </p:oleObj>
              </mc:Choice>
              <mc:Fallback>
                <p:oleObj name="Equation" r:id="rId7" imgW="17526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9305" y="2132260"/>
                        <a:ext cx="2915478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81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721193"/>
              </p:ext>
            </p:extLst>
          </p:nvPr>
        </p:nvGraphicFramePr>
        <p:xfrm>
          <a:off x="521648" y="3809351"/>
          <a:ext cx="2619857" cy="998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Equation" r:id="rId9" imgW="1269449" imgH="482391" progId="Equation.3">
                  <p:embed/>
                </p:oleObj>
              </mc:Choice>
              <mc:Fallback>
                <p:oleObj name="Equation" r:id="rId9" imgW="1269449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648" y="3809351"/>
                        <a:ext cx="2619857" cy="99804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372266"/>
              </p:ext>
            </p:extLst>
          </p:nvPr>
        </p:nvGraphicFramePr>
        <p:xfrm>
          <a:off x="834444" y="3099316"/>
          <a:ext cx="1752600" cy="5277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name="Equation" r:id="rId11" imgW="927100" imgH="228600" progId="Equation.3">
                  <p:embed/>
                </p:oleObj>
              </mc:Choice>
              <mc:Fallback>
                <p:oleObj name="Equation" r:id="rId11" imgW="927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444" y="3099316"/>
                        <a:ext cx="1752600" cy="5277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4319201"/>
              </p:ext>
            </p:extLst>
          </p:nvPr>
        </p:nvGraphicFramePr>
        <p:xfrm>
          <a:off x="615783" y="4874721"/>
          <a:ext cx="3429000" cy="419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" name="Equation" r:id="rId13" imgW="1879600" imgH="228600" progId="Equation.3">
                  <p:embed/>
                </p:oleObj>
              </mc:Choice>
              <mc:Fallback>
                <p:oleObj name="Equation" r:id="rId13" imgW="1879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783" y="4874721"/>
                        <a:ext cx="3429000" cy="4192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84" name="Rectangle 5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85" name="Rectangle 53"/>
          <p:cNvSpPr>
            <a:spLocks noChangeArrowheads="1"/>
          </p:cNvSpPr>
          <p:nvPr/>
        </p:nvSpPr>
        <p:spPr bwMode="auto">
          <a:xfrm>
            <a:off x="1524001" y="8726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86" name="Rectangle 54"/>
          <p:cNvSpPr>
            <a:spLocks noChangeArrowheads="1"/>
          </p:cNvSpPr>
          <p:nvPr/>
        </p:nvSpPr>
        <p:spPr bwMode="auto">
          <a:xfrm>
            <a:off x="1524001" y="15298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8487" name="Rectangle 55"/>
          <p:cNvSpPr>
            <a:spLocks noChangeArrowheads="1"/>
          </p:cNvSpPr>
          <p:nvPr/>
        </p:nvSpPr>
        <p:spPr bwMode="auto">
          <a:xfrm>
            <a:off x="1524001" y="22156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528" name="Rectangle 96"/>
          <p:cNvSpPr>
            <a:spLocks noChangeArrowheads="1"/>
          </p:cNvSpPr>
          <p:nvPr/>
        </p:nvSpPr>
        <p:spPr bwMode="auto">
          <a:xfrm>
            <a:off x="1524001" y="2415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8529" name="Rectangle 97"/>
          <p:cNvSpPr>
            <a:spLocks noChangeArrowheads="1"/>
          </p:cNvSpPr>
          <p:nvPr/>
        </p:nvSpPr>
        <p:spPr bwMode="auto">
          <a:xfrm>
            <a:off x="1524001" y="27299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8530" name="Rectangle 98"/>
          <p:cNvSpPr>
            <a:spLocks noChangeArrowheads="1"/>
          </p:cNvSpPr>
          <p:nvPr/>
        </p:nvSpPr>
        <p:spPr bwMode="auto">
          <a:xfrm>
            <a:off x="1524001" y="29966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8577" name="Rectangle 14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8531" name="Group 99"/>
          <p:cNvGrpSpPr>
            <a:grpSpLocks noChangeAspect="1"/>
          </p:cNvGrpSpPr>
          <p:nvPr/>
        </p:nvGrpSpPr>
        <p:grpSpPr bwMode="auto">
          <a:xfrm>
            <a:off x="3130864" y="4176567"/>
            <a:ext cx="6373744" cy="529613"/>
            <a:chOff x="0" y="0"/>
            <a:chExt cx="6145" cy="314"/>
          </a:xfrm>
        </p:grpSpPr>
        <p:sp>
          <p:nvSpPr>
            <p:cNvPr id="18576" name="AutoShape 144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6145" cy="31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5" name="Line 143"/>
            <p:cNvSpPr>
              <a:spLocks noChangeShapeType="1"/>
            </p:cNvSpPr>
            <p:nvPr/>
          </p:nvSpPr>
          <p:spPr bwMode="auto">
            <a:xfrm flipV="1">
              <a:off x="527" y="176"/>
              <a:ext cx="27" cy="1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4" name="Line 142"/>
            <p:cNvSpPr>
              <a:spLocks noChangeShapeType="1"/>
            </p:cNvSpPr>
            <p:nvPr/>
          </p:nvSpPr>
          <p:spPr bwMode="auto">
            <a:xfrm>
              <a:off x="554" y="181"/>
              <a:ext cx="40" cy="7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3" name="Line 141"/>
            <p:cNvSpPr>
              <a:spLocks noChangeShapeType="1"/>
            </p:cNvSpPr>
            <p:nvPr/>
          </p:nvSpPr>
          <p:spPr bwMode="auto">
            <a:xfrm flipV="1">
              <a:off x="599" y="31"/>
              <a:ext cx="55" cy="22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2" name="Line 140"/>
            <p:cNvSpPr>
              <a:spLocks noChangeShapeType="1"/>
            </p:cNvSpPr>
            <p:nvPr/>
          </p:nvSpPr>
          <p:spPr bwMode="auto">
            <a:xfrm>
              <a:off x="654" y="31"/>
              <a:ext cx="4519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1" name="Rectangle 139"/>
            <p:cNvSpPr>
              <a:spLocks noChangeArrowheads="1"/>
            </p:cNvSpPr>
            <p:nvPr/>
          </p:nvSpPr>
          <p:spPr bwMode="auto">
            <a:xfrm>
              <a:off x="13" y="44"/>
              <a:ext cx="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/>
            </a:p>
          </p:txBody>
        </p:sp>
        <p:sp>
          <p:nvSpPr>
            <p:cNvPr id="18570" name="Rectangle 138"/>
            <p:cNvSpPr>
              <a:spLocks noChangeArrowheads="1"/>
            </p:cNvSpPr>
            <p:nvPr/>
          </p:nvSpPr>
          <p:spPr bwMode="auto">
            <a:xfrm>
              <a:off x="230" y="19"/>
              <a:ext cx="10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=</a:t>
              </a:r>
              <a:endParaRPr lang="en-US" sz="1400"/>
            </a:p>
          </p:txBody>
        </p:sp>
        <p:sp>
          <p:nvSpPr>
            <p:cNvPr id="18569" name="Rectangle 137"/>
            <p:cNvSpPr>
              <a:spLocks noChangeArrowheads="1"/>
            </p:cNvSpPr>
            <p:nvPr/>
          </p:nvSpPr>
          <p:spPr bwMode="auto">
            <a:xfrm>
              <a:off x="1157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8" name="Rectangle 136"/>
            <p:cNvSpPr>
              <a:spLocks noChangeArrowheads="1"/>
            </p:cNvSpPr>
            <p:nvPr/>
          </p:nvSpPr>
          <p:spPr bwMode="auto">
            <a:xfrm>
              <a:off x="1729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7" name="Rectangle 135"/>
            <p:cNvSpPr>
              <a:spLocks noChangeArrowheads="1"/>
            </p:cNvSpPr>
            <p:nvPr/>
          </p:nvSpPr>
          <p:spPr bwMode="auto">
            <a:xfrm>
              <a:off x="2287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6" name="Rectangle 134"/>
            <p:cNvSpPr>
              <a:spLocks noChangeArrowheads="1"/>
            </p:cNvSpPr>
            <p:nvPr/>
          </p:nvSpPr>
          <p:spPr bwMode="auto">
            <a:xfrm>
              <a:off x="2874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5" name="Rectangle 133"/>
            <p:cNvSpPr>
              <a:spLocks noChangeArrowheads="1"/>
            </p:cNvSpPr>
            <p:nvPr/>
          </p:nvSpPr>
          <p:spPr bwMode="auto">
            <a:xfrm>
              <a:off x="3467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4" name="Rectangle 132"/>
            <p:cNvSpPr>
              <a:spLocks noChangeArrowheads="1"/>
            </p:cNvSpPr>
            <p:nvPr/>
          </p:nvSpPr>
          <p:spPr bwMode="auto">
            <a:xfrm>
              <a:off x="4053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3" name="Rectangle 131"/>
            <p:cNvSpPr>
              <a:spLocks noChangeArrowheads="1"/>
            </p:cNvSpPr>
            <p:nvPr/>
          </p:nvSpPr>
          <p:spPr bwMode="auto">
            <a:xfrm>
              <a:off x="4639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2" name="Rectangle 130"/>
            <p:cNvSpPr>
              <a:spLocks noChangeArrowheads="1"/>
            </p:cNvSpPr>
            <p:nvPr/>
          </p:nvSpPr>
          <p:spPr bwMode="auto">
            <a:xfrm>
              <a:off x="5231" y="19"/>
              <a:ext cx="10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=</a:t>
              </a:r>
              <a:endParaRPr lang="en-US" sz="1400"/>
            </a:p>
          </p:txBody>
        </p:sp>
        <p:sp>
          <p:nvSpPr>
            <p:cNvPr id="18561" name="Rectangle 129"/>
            <p:cNvSpPr>
              <a:spLocks noChangeArrowheads="1"/>
            </p:cNvSpPr>
            <p:nvPr/>
          </p:nvSpPr>
          <p:spPr bwMode="auto">
            <a:xfrm>
              <a:off x="483" y="12"/>
              <a:ext cx="61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-</a:t>
              </a:r>
              <a:endParaRPr lang="en-US" sz="1400"/>
            </a:p>
          </p:txBody>
        </p:sp>
        <p:sp>
          <p:nvSpPr>
            <p:cNvPr id="18560" name="Rectangle 128"/>
            <p:cNvSpPr>
              <a:spLocks noChangeArrowheads="1"/>
            </p:cNvSpPr>
            <p:nvPr/>
          </p:nvSpPr>
          <p:spPr bwMode="auto">
            <a:xfrm>
              <a:off x="653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59" name="Rectangle 127"/>
            <p:cNvSpPr>
              <a:spLocks noChangeArrowheads="1"/>
            </p:cNvSpPr>
            <p:nvPr/>
          </p:nvSpPr>
          <p:spPr bwMode="auto">
            <a:xfrm>
              <a:off x="809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263</a:t>
              </a:r>
              <a:endParaRPr lang="en-US" sz="1400"/>
            </a:p>
          </p:txBody>
        </p:sp>
        <p:sp>
          <p:nvSpPr>
            <p:cNvPr id="18558" name="Rectangle 126"/>
            <p:cNvSpPr>
              <a:spLocks noChangeArrowheads="1"/>
            </p:cNvSpPr>
            <p:nvPr/>
          </p:nvSpPr>
          <p:spPr bwMode="auto">
            <a:xfrm>
              <a:off x="1225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57" name="Rectangle 125"/>
            <p:cNvSpPr>
              <a:spLocks noChangeArrowheads="1"/>
            </p:cNvSpPr>
            <p:nvPr/>
          </p:nvSpPr>
          <p:spPr bwMode="auto">
            <a:xfrm>
              <a:off x="1382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083</a:t>
              </a:r>
              <a:endParaRPr lang="en-US" sz="1400"/>
            </a:p>
          </p:txBody>
        </p:sp>
        <p:sp>
          <p:nvSpPr>
            <p:cNvPr id="18556" name="Rectangle 124"/>
            <p:cNvSpPr>
              <a:spLocks noChangeArrowheads="1"/>
            </p:cNvSpPr>
            <p:nvPr/>
          </p:nvSpPr>
          <p:spPr bwMode="auto">
            <a:xfrm>
              <a:off x="1798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55" name="Rectangle 123"/>
            <p:cNvSpPr>
              <a:spLocks noChangeArrowheads="1"/>
            </p:cNvSpPr>
            <p:nvPr/>
          </p:nvSpPr>
          <p:spPr bwMode="auto">
            <a:xfrm>
              <a:off x="1940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115</a:t>
              </a:r>
              <a:endParaRPr lang="en-US" sz="1400"/>
            </a:p>
          </p:txBody>
        </p:sp>
        <p:sp>
          <p:nvSpPr>
            <p:cNvPr id="18554" name="Rectangle 122"/>
            <p:cNvSpPr>
              <a:spLocks noChangeArrowheads="1"/>
            </p:cNvSpPr>
            <p:nvPr/>
          </p:nvSpPr>
          <p:spPr bwMode="auto">
            <a:xfrm>
              <a:off x="2356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53" name="Rectangle 121"/>
            <p:cNvSpPr>
              <a:spLocks noChangeArrowheads="1"/>
            </p:cNvSpPr>
            <p:nvPr/>
          </p:nvSpPr>
          <p:spPr bwMode="auto">
            <a:xfrm>
              <a:off x="2513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207</a:t>
              </a:r>
              <a:endParaRPr lang="en-US" sz="1400"/>
            </a:p>
          </p:txBody>
        </p:sp>
        <p:sp>
          <p:nvSpPr>
            <p:cNvPr id="18552" name="Rectangle 120"/>
            <p:cNvSpPr>
              <a:spLocks noChangeArrowheads="1"/>
            </p:cNvSpPr>
            <p:nvPr/>
          </p:nvSpPr>
          <p:spPr bwMode="auto">
            <a:xfrm>
              <a:off x="2956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0</a:t>
              </a:r>
              <a:endParaRPr lang="en-US" sz="1400"/>
            </a:p>
          </p:txBody>
        </p:sp>
        <p:sp>
          <p:nvSpPr>
            <p:cNvPr id="18551" name="Rectangle 119"/>
            <p:cNvSpPr>
              <a:spLocks noChangeArrowheads="1"/>
            </p:cNvSpPr>
            <p:nvPr/>
          </p:nvSpPr>
          <p:spPr bwMode="auto">
            <a:xfrm>
              <a:off x="3126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971</a:t>
              </a:r>
              <a:endParaRPr lang="en-US" sz="1400"/>
            </a:p>
          </p:txBody>
        </p:sp>
        <p:sp>
          <p:nvSpPr>
            <p:cNvPr id="18550" name="Rectangle 118"/>
            <p:cNvSpPr>
              <a:spLocks noChangeArrowheads="1"/>
            </p:cNvSpPr>
            <p:nvPr/>
          </p:nvSpPr>
          <p:spPr bwMode="auto">
            <a:xfrm>
              <a:off x="3535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9" name="Rectangle 117"/>
            <p:cNvSpPr>
              <a:spLocks noChangeArrowheads="1"/>
            </p:cNvSpPr>
            <p:nvPr/>
          </p:nvSpPr>
          <p:spPr bwMode="auto">
            <a:xfrm>
              <a:off x="3692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029</a:t>
              </a:r>
              <a:endParaRPr lang="en-US" sz="1400"/>
            </a:p>
          </p:txBody>
        </p:sp>
        <p:sp>
          <p:nvSpPr>
            <p:cNvPr id="18548" name="Rectangle 116"/>
            <p:cNvSpPr>
              <a:spLocks noChangeArrowheads="1"/>
            </p:cNvSpPr>
            <p:nvPr/>
          </p:nvSpPr>
          <p:spPr bwMode="auto">
            <a:xfrm>
              <a:off x="4122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7" name="Rectangle 115"/>
            <p:cNvSpPr>
              <a:spLocks noChangeArrowheads="1"/>
            </p:cNvSpPr>
            <p:nvPr/>
          </p:nvSpPr>
          <p:spPr bwMode="auto">
            <a:xfrm>
              <a:off x="4278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029</a:t>
              </a:r>
              <a:endParaRPr lang="en-US" sz="1400"/>
            </a:p>
          </p:txBody>
        </p:sp>
        <p:sp>
          <p:nvSpPr>
            <p:cNvPr id="18546" name="Rectangle 114"/>
            <p:cNvSpPr>
              <a:spLocks noChangeArrowheads="1"/>
            </p:cNvSpPr>
            <p:nvPr/>
          </p:nvSpPr>
          <p:spPr bwMode="auto">
            <a:xfrm>
              <a:off x="4708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5" name="Rectangle 113"/>
            <p:cNvSpPr>
              <a:spLocks noChangeArrowheads="1"/>
            </p:cNvSpPr>
            <p:nvPr/>
          </p:nvSpPr>
          <p:spPr bwMode="auto">
            <a:xfrm>
              <a:off x="4850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111</a:t>
              </a:r>
              <a:endParaRPr lang="en-US" sz="1400"/>
            </a:p>
          </p:txBody>
        </p:sp>
        <p:sp>
          <p:nvSpPr>
            <p:cNvPr id="18544" name="Rectangle 112"/>
            <p:cNvSpPr>
              <a:spLocks noChangeArrowheads="1"/>
            </p:cNvSpPr>
            <p:nvPr/>
          </p:nvSpPr>
          <p:spPr bwMode="auto">
            <a:xfrm>
              <a:off x="5389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3" name="Rectangle 111"/>
            <p:cNvSpPr>
              <a:spLocks noChangeArrowheads="1"/>
            </p:cNvSpPr>
            <p:nvPr/>
          </p:nvSpPr>
          <p:spPr bwMode="auto">
            <a:xfrm>
              <a:off x="5545" y="44"/>
              <a:ext cx="5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ea typeface="Times New Roman" pitchFamily="18" charset="0"/>
                </a:rPr>
                <a:t>09736</a:t>
              </a:r>
              <a:endParaRPr lang="en-US" sz="1400" dirty="0"/>
            </a:p>
          </p:txBody>
        </p:sp>
        <p:sp>
          <p:nvSpPr>
            <p:cNvPr id="18542" name="Rectangle 110"/>
            <p:cNvSpPr>
              <a:spLocks noChangeArrowheads="1"/>
            </p:cNvSpPr>
            <p:nvPr/>
          </p:nvSpPr>
          <p:spPr bwMode="auto">
            <a:xfrm>
              <a:off x="403" y="27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9</a:t>
              </a:r>
              <a:endParaRPr lang="en-US" sz="1400"/>
            </a:p>
          </p:txBody>
        </p:sp>
        <p:sp>
          <p:nvSpPr>
            <p:cNvPr id="18541" name="Rectangle 109"/>
            <p:cNvSpPr>
              <a:spLocks noChangeArrowheads="1"/>
            </p:cNvSpPr>
            <p:nvPr/>
          </p:nvSpPr>
          <p:spPr bwMode="auto">
            <a:xfrm>
              <a:off x="559" y="27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0" name="Rectangle 108"/>
            <p:cNvSpPr>
              <a:spLocks noChangeArrowheads="1"/>
            </p:cNvSpPr>
            <p:nvPr/>
          </p:nvSpPr>
          <p:spPr bwMode="auto">
            <a:xfrm>
              <a:off x="744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9" name="Rectangle 107"/>
            <p:cNvSpPr>
              <a:spLocks noChangeArrowheads="1"/>
            </p:cNvSpPr>
            <p:nvPr/>
          </p:nvSpPr>
          <p:spPr bwMode="auto">
            <a:xfrm>
              <a:off x="1317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8" name="Rectangle 106"/>
            <p:cNvSpPr>
              <a:spLocks noChangeArrowheads="1"/>
            </p:cNvSpPr>
            <p:nvPr/>
          </p:nvSpPr>
          <p:spPr bwMode="auto">
            <a:xfrm>
              <a:off x="1889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7" name="Rectangle 105"/>
            <p:cNvSpPr>
              <a:spLocks noChangeArrowheads="1"/>
            </p:cNvSpPr>
            <p:nvPr/>
          </p:nvSpPr>
          <p:spPr bwMode="auto">
            <a:xfrm>
              <a:off x="2448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6" name="Rectangle 104"/>
            <p:cNvSpPr>
              <a:spLocks noChangeArrowheads="1"/>
            </p:cNvSpPr>
            <p:nvPr/>
          </p:nvSpPr>
          <p:spPr bwMode="auto">
            <a:xfrm>
              <a:off x="3061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5" name="Rectangle 103"/>
            <p:cNvSpPr>
              <a:spLocks noChangeArrowheads="1"/>
            </p:cNvSpPr>
            <p:nvPr/>
          </p:nvSpPr>
          <p:spPr bwMode="auto">
            <a:xfrm>
              <a:off x="3627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4" name="Rectangle 102"/>
            <p:cNvSpPr>
              <a:spLocks noChangeArrowheads="1"/>
            </p:cNvSpPr>
            <p:nvPr/>
          </p:nvSpPr>
          <p:spPr bwMode="auto">
            <a:xfrm>
              <a:off x="4213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3" name="Rectangle 101"/>
            <p:cNvSpPr>
              <a:spLocks noChangeArrowheads="1"/>
            </p:cNvSpPr>
            <p:nvPr/>
          </p:nvSpPr>
          <p:spPr bwMode="auto">
            <a:xfrm>
              <a:off x="4799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 dirty="0"/>
            </a:p>
          </p:txBody>
        </p:sp>
        <p:sp>
          <p:nvSpPr>
            <p:cNvPr id="18532" name="Rectangle 100"/>
            <p:cNvSpPr>
              <a:spLocks noChangeArrowheads="1"/>
            </p:cNvSpPr>
            <p:nvPr/>
          </p:nvSpPr>
          <p:spPr bwMode="auto">
            <a:xfrm>
              <a:off x="5480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</p:grpSp>
      <p:sp>
        <p:nvSpPr>
          <p:cNvPr id="113" name="Content Placeholder 2"/>
          <p:cNvSpPr txBox="1">
            <a:spLocks/>
          </p:cNvSpPr>
          <p:nvPr/>
        </p:nvSpPr>
        <p:spPr>
          <a:xfrm>
            <a:off x="424085" y="5451762"/>
            <a:ext cx="9848228" cy="1315214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sr-Latn-BA" sz="2400" dirty="0"/>
              <a:t>Prosječna godišnja stopa rasta </a:t>
            </a:r>
            <a:r>
              <a:rPr lang="sr-Latn-CS" sz="2400" dirty="0"/>
              <a:t>je često korišćen pokazatelj dinamike, zbog relativno jednostavnog načina izračunavanja, tumačenja i primjene.</a:t>
            </a:r>
            <a:endParaRPr lang="en-US" sz="24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080808">
                  <a:alpha val="9412"/>
                </a:srgbClr>
              </a:clrFrom>
              <a:clrTo>
                <a:srgbClr val="08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5803" y="924740"/>
            <a:ext cx="2573020" cy="257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0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7788" y="4159061"/>
            <a:ext cx="3352665" cy="14528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887" y="1373527"/>
            <a:ext cx="4204039" cy="909846"/>
          </a:xfrm>
          <a:prstGeom prst="rect">
            <a:avLst/>
          </a:prstGeom>
        </p:spPr>
      </p:pic>
      <p:sp>
        <p:nvSpPr>
          <p:cNvPr id="18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7337435" y="1855328"/>
            <a:ext cx="1159099" cy="8550032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CD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983557" y="-864127"/>
            <a:ext cx="1048096" cy="901521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7453608" y="-3351821"/>
            <a:ext cx="1064594" cy="8444248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CD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024149" y="367784"/>
            <a:ext cx="8183880" cy="914400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en-US" sz="2400" dirty="0" err="1"/>
              <a:t>Kolika</a:t>
            </a:r>
            <a:r>
              <a:rPr lang="en-US" sz="2400" dirty="0"/>
              <a:t> </a:t>
            </a:r>
            <a:r>
              <a:rPr lang="en-US" sz="2400" dirty="0" err="1"/>
              <a:t>proizvodnja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da</a:t>
            </a:r>
            <a:r>
              <a:rPr lang="en-US" sz="2400" dirty="0"/>
              <a:t> se </a:t>
            </a:r>
            <a:r>
              <a:rPr lang="en-US" sz="2400" dirty="0" err="1"/>
              <a:t>očekuje</a:t>
            </a:r>
            <a:r>
              <a:rPr lang="en-US" sz="2400" dirty="0"/>
              <a:t> u 1995. </a:t>
            </a:r>
            <a:r>
              <a:rPr lang="en-US" sz="2400" dirty="0" err="1"/>
              <a:t>godini</a:t>
            </a:r>
            <a:r>
              <a:rPr lang="en-US" sz="2400" dirty="0"/>
              <a:t>, </a:t>
            </a:r>
            <a:r>
              <a:rPr lang="en-US" sz="2400" dirty="0" err="1"/>
              <a:t>ako</a:t>
            </a:r>
            <a:r>
              <a:rPr lang="en-US" sz="2400" dirty="0"/>
              <a:t> se </a:t>
            </a:r>
            <a:r>
              <a:rPr lang="en-US" sz="2400" dirty="0" err="1"/>
              <a:t>ispoljeni</a:t>
            </a:r>
            <a:r>
              <a:rPr lang="en-US" sz="2400" dirty="0"/>
              <a:t> </a:t>
            </a:r>
            <a:r>
              <a:rPr lang="en-US" sz="2400" dirty="0" err="1"/>
              <a:t>rast</a:t>
            </a:r>
            <a:r>
              <a:rPr lang="en-US" sz="2400" dirty="0"/>
              <a:t> </a:t>
            </a:r>
            <a:r>
              <a:rPr lang="en-US" sz="2400" dirty="0" err="1"/>
              <a:t>nastavi</a:t>
            </a:r>
            <a:r>
              <a:rPr lang="en-US" sz="2400" dirty="0"/>
              <a:t>?</a:t>
            </a: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571866"/>
              </p:ext>
            </p:extLst>
          </p:nvPr>
        </p:nvGraphicFramePr>
        <p:xfrm>
          <a:off x="1524001" y="1320969"/>
          <a:ext cx="250014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Equation" r:id="rId5" imgW="1155700" imgH="381000" progId="Equation.3">
                  <p:embed/>
                </p:oleObj>
              </mc:Choice>
              <mc:Fallback>
                <p:oleObj name="Equation" r:id="rId5" imgW="11557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1320969"/>
                        <a:ext cx="2500148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4628307"/>
              </p:ext>
            </p:extLst>
          </p:nvPr>
        </p:nvGraphicFramePr>
        <p:xfrm>
          <a:off x="1433849" y="2090258"/>
          <a:ext cx="5486400" cy="815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" name="Equation" r:id="rId7" imgW="2540000" imgH="381000" progId="Equation.3">
                  <p:embed/>
                </p:oleObj>
              </mc:Choice>
              <mc:Fallback>
                <p:oleObj name="Equation" r:id="rId7" imgW="25400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3849" y="2090258"/>
                        <a:ext cx="5486400" cy="8153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524001" y="8249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524001" y="13869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549031" y="3157629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U kojoj godini će pojava dostići nivo od 48 hiljada komada proizvoda, ako se nastavi ispoljena tendencija rasta?</a:t>
            </a:r>
            <a:endParaRPr lang="sr-Latn-CS" sz="2400" dirty="0"/>
          </a:p>
        </p:txBody>
      </p:sp>
      <p:graphicFrame>
        <p:nvGraphicFramePr>
          <p:cNvPr id="1946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602905"/>
              </p:ext>
            </p:extLst>
          </p:nvPr>
        </p:nvGraphicFramePr>
        <p:xfrm>
          <a:off x="3641968" y="4259948"/>
          <a:ext cx="2454031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6" name="Equation" r:id="rId9" imgW="1130300" imgH="558800" progId="Equation.3">
                  <p:embed/>
                </p:oleObj>
              </mc:Choice>
              <mc:Fallback>
                <p:oleObj name="Equation" r:id="rId9" imgW="1130300" imgH="558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968" y="4259948"/>
                        <a:ext cx="2454031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123229"/>
              </p:ext>
            </p:extLst>
          </p:nvPr>
        </p:nvGraphicFramePr>
        <p:xfrm>
          <a:off x="7602829" y="4327381"/>
          <a:ext cx="290017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Equation" r:id="rId11" imgW="1562100" imgH="381000" progId="Equation.3">
                  <p:embed/>
                </p:oleObj>
              </mc:Choice>
              <mc:Fallback>
                <p:oleObj name="Equation" r:id="rId11" imgW="15621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2829" y="4327381"/>
                        <a:ext cx="290017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5618947" y="1069345"/>
            <a:ext cx="95410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sr-Cyrl-CS" sz="110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</a:t>
            </a:r>
            <a:endParaRPr lang="sr-Cyrl-CS">
              <a:latin typeface="Arial" pitchFamily="34" charset="0"/>
            </a:endParaRP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1524001" y="1491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3915177" y="5526239"/>
            <a:ext cx="82008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sr-Cyrl-CS" sz="2400" dirty="0"/>
              <a:t>P</a:t>
            </a:r>
            <a:r>
              <a:rPr lang="sr-Latn-CS" sz="2400" dirty="0"/>
              <a:t>roizvodnja </a:t>
            </a:r>
            <a:r>
              <a:rPr lang="sr-Cyrl-CS" sz="2400" dirty="0"/>
              <a:t>će </a:t>
            </a:r>
            <a:r>
              <a:rPr lang="sr-Latn-CS" sz="2400" dirty="0"/>
              <a:t>dostići nivo od 48000 proizvoda za dvije godine, odnosno u 1995. godini, pod pretpostavkom da se nastavi ispoljeni rast.</a:t>
            </a:r>
            <a:endParaRPr lang="en-US" sz="2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06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391602" y="-438239"/>
            <a:ext cx="1408798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1467" y="181636"/>
            <a:ext cx="8183880" cy="548640"/>
          </a:xfrm>
        </p:spPr>
        <p:txBody>
          <a:bodyPr>
            <a:normAutofit/>
          </a:bodyPr>
          <a:lstStyle/>
          <a:p>
            <a:pPr algn="ctr"/>
            <a:r>
              <a:rPr lang="sr-Latn-BA" sz="3200" b="1" cap="all" dirty="0"/>
              <a:t>Agregatni</a:t>
            </a:r>
            <a:r>
              <a:rPr lang="sr-Latn-BA" sz="3200" cap="all" dirty="0"/>
              <a:t> indeksi</a:t>
            </a:r>
            <a:endParaRPr lang="en-US" sz="3200" cap="all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58461" y="1108228"/>
            <a:ext cx="110650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Jedno preduzeće proizvodi tri različita proizvoda. </a:t>
            </a:r>
            <a:r>
              <a:rPr lang="sr-Cyrl-CS" sz="2400" dirty="0">
                <a:ea typeface="Times New Roman" pitchFamily="18" charset="0"/>
                <a:cs typeface="Arial" pitchFamily="34" charset="0"/>
              </a:rPr>
              <a:t>D</a:t>
            </a:r>
            <a:r>
              <a:rPr lang="sr-Latn-CS" sz="2400" dirty="0">
                <a:ea typeface="Times New Roman" pitchFamily="18" charset="0"/>
                <a:cs typeface="Arial" pitchFamily="34" charset="0"/>
              </a:rPr>
              <a:t>ati su podaci o njihovoj prosječnoj cijeni za 1991. i 1992. godinu i vrijednosti proizvodnje za 1991. godinu.</a:t>
            </a:r>
            <a:endParaRPr lang="sr-Latn-C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002494"/>
              </p:ext>
            </p:extLst>
          </p:nvPr>
        </p:nvGraphicFramePr>
        <p:xfrm>
          <a:off x="1801967" y="2667000"/>
          <a:ext cx="8563380" cy="1969394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149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6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86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3879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Jed.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Cijena (</a:t>
                      </a:r>
                      <a:r>
                        <a:rPr lang="sr-Cyrl-CS" sz="2400"/>
                        <a:t>KM</a:t>
                      </a:r>
                      <a:r>
                        <a:rPr lang="en-US" sz="2400"/>
                        <a:t>)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Vrijednost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proizvodnje</a:t>
                      </a:r>
                      <a:endParaRPr lang="en-US" sz="24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1991. (u mil </a:t>
                      </a:r>
                      <a:r>
                        <a:rPr lang="sr-Cyrl-CS" sz="2400" dirty="0"/>
                        <a:t>KM</a:t>
                      </a:r>
                      <a:r>
                        <a:rPr lang="en-US" sz="2400" dirty="0"/>
                        <a:t>)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879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Proizvod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mjere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1991.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1992.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1636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III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m3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kom</a:t>
                      </a:r>
                      <a:endParaRPr lang="en-US" sz="24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kom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130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240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60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310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780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 dirty="0"/>
                        <a:t>750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 dirty="0"/>
                        <a:t>5200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 dirty="0"/>
                        <a:t>16800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13009" y="5057595"/>
            <a:ext cx="98523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Izračunati zajednički indeks cijena ove grupe proizvoda (1991 = 100), pod pretpostavkom da će se količine uvećati u 1992. godini i to proizvod I za 20%, II za 50% i III za 10%.</a:t>
            </a:r>
            <a:endParaRPr lang="sr-Latn-C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6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223" y="2033451"/>
            <a:ext cx="4354559" cy="13064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223" y="794399"/>
            <a:ext cx="4383238" cy="12868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519" y="1939009"/>
            <a:ext cx="4114542" cy="12695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519" y="929360"/>
            <a:ext cx="4114542" cy="1132803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21919" y="266700"/>
            <a:ext cx="8183880" cy="533400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sr-Latn-BA" sz="2400" dirty="0">
                <a:latin typeface="+mj-lt"/>
              </a:rPr>
              <a:t>Formule koje se najčešće koriste su:</a:t>
            </a:r>
            <a:endParaRPr lang="en-US" sz="2400" dirty="0">
              <a:latin typeface="+mj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5054" y="3339928"/>
            <a:ext cx="1981200" cy="533400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sr-Latn-BA" sz="2400" b="1" dirty="0"/>
              <a:t>Radna tabela:</a:t>
            </a:r>
            <a:endParaRPr lang="en-US" sz="24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10">
            <a:lum bright="-40000" contrast="-40000"/>
          </a:blip>
          <a:srcRect/>
          <a:stretch>
            <a:fillRect/>
          </a:stretch>
        </p:blipFill>
        <p:spPr bwMode="auto">
          <a:xfrm>
            <a:off x="1905000" y="971549"/>
            <a:ext cx="182755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11">
            <a:lum bright="-40000" contrast="-40000"/>
          </a:blip>
          <a:srcRect/>
          <a:stretch>
            <a:fillRect/>
          </a:stretch>
        </p:blipFill>
        <p:spPr bwMode="auto">
          <a:xfrm>
            <a:off x="1909915" y="2033451"/>
            <a:ext cx="197628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478075" y="881062"/>
            <a:ext cx="334654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478074" y="2113611"/>
            <a:ext cx="316820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256652"/>
              </p:ext>
            </p:extLst>
          </p:nvPr>
        </p:nvGraphicFramePr>
        <p:xfrm>
          <a:off x="2052219" y="4133851"/>
          <a:ext cx="7772401" cy="1981200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1456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3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64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2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Proizvod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0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1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0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0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1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III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130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240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60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310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780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/>
                        <a:t>750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/>
                        <a:t>5200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/>
                        <a:t>16800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750/25=30</a:t>
                      </a:r>
                      <a:endParaRPr lang="en-US" sz="240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5200/130=40</a:t>
                      </a:r>
                      <a:endParaRPr lang="en-US" sz="240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16800/240=70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36</a:t>
                      </a:r>
                      <a:endParaRPr lang="en-US" sz="240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60</a:t>
                      </a:r>
                      <a:endParaRPr lang="en-US" sz="240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77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22750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-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83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711</Words>
  <Application>Microsoft Macintosh PowerPoint</Application>
  <PresentationFormat>Widescreen</PresentationFormat>
  <Paragraphs>247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Symbol</vt:lpstr>
      <vt:lpstr>Times New Roman</vt:lpstr>
      <vt:lpstr>Office Theme</vt:lpstr>
      <vt:lpstr>Equation</vt:lpstr>
      <vt:lpstr>Balanced scorecard slide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Agregatni indeksi</vt:lpstr>
      <vt:lpstr>PowerPoint Presentation</vt:lpstr>
      <vt:lpstr>PowerPoint Presentation</vt:lpstr>
      <vt:lpstr>Balanced scorecard slide 10</vt:lpstr>
    </vt:vector>
  </TitlesOfParts>
  <Manager/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2019-03-08T22:13:36Z</dcterms:created>
  <dcterms:modified xsi:type="dcterms:W3CDTF">2026-04-27T17:54:18Z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