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4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0527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548640"/>
            <a:ext cx="2926080" cy="2926080"/>
          </a:xfrm>
          <a:prstGeom prst="ellipse">
            <a:avLst/>
          </a:prstGeom>
          <a:solidFill>
            <a:srgbClr val="2563EB">
              <a:alpha val="2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2560320"/>
            <a:ext cx="1828800" cy="1828800"/>
          </a:xfrm>
          <a:prstGeom prst="ellipse">
            <a:avLst/>
          </a:prstGeom>
          <a:solidFill>
            <a:srgbClr val="0D9488">
              <a:alpha val="2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8229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7DD3FC"/>
                </a:solidFill>
              </a:rPr>
              <a:t>Vježbe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1188720"/>
            <a:ext cx="7772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</a:rPr>
              <a:t>Prosta linearna</a:t>
            </a:r>
            <a:endParaRPr lang="en-US" sz="4000" dirty="0"/>
          </a:p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</a:rPr>
              <a:t>regresija u R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457200" y="2834640"/>
            <a:ext cx="3657600" cy="0"/>
          </a:xfrm>
          <a:prstGeom prst="line">
            <a:avLst/>
          </a:prstGeom>
          <a:noFill/>
          <a:ln w="25400">
            <a:solidFill>
              <a:srgbClr val="0D948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3063240"/>
            <a:ext cx="164592" cy="164592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8" name="Text 6"/>
          <p:cNvSpPr/>
          <p:nvPr/>
        </p:nvSpPr>
        <p:spPr>
          <a:xfrm>
            <a:off x="713232" y="3017520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BD5E1"/>
                </a:solidFill>
              </a:rPr>
              <a:t>Kreiranje i vizualizacija podataka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3447288"/>
            <a:ext cx="164592" cy="164592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0" name="Text 8"/>
          <p:cNvSpPr/>
          <p:nvPr/>
        </p:nvSpPr>
        <p:spPr>
          <a:xfrm>
            <a:off x="713232" y="3401568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BD5E1"/>
                </a:solidFill>
              </a:rPr>
              <a:t>OLS estimacija ručno i lm()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57200" y="3831336"/>
            <a:ext cx="164592" cy="164592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2" name="Text 10"/>
          <p:cNvSpPr/>
          <p:nvPr/>
        </p:nvSpPr>
        <p:spPr>
          <a:xfrm>
            <a:off x="713232" y="3785616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BD5E1"/>
                </a:solidFill>
              </a:rPr>
              <a:t>Mjere uklapanja: R² i SER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57200" y="4215384"/>
            <a:ext cx="164592" cy="164592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4" name="Text 12"/>
          <p:cNvSpPr/>
          <p:nvPr/>
        </p:nvSpPr>
        <p:spPr>
          <a:xfrm>
            <a:off x="713232" y="4169664"/>
            <a:ext cx="6400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BD5E1"/>
                </a:solidFill>
              </a:rPr>
              <a:t>Interpretacija rezultata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" y="4709160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75569"/>
                </a:solidFill>
              </a:rPr>
              <a:t>Na osnovu: Econometrics with R — poglavlje 4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Vježba 6 — Mjere uklapanja: summary() i ručna provjera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64592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00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10 / 14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Koristimo CASchools dataset. summary() daje R² i SER automatski: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074920" cy="361188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4855464" cy="3447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linear_model &lt;- lm(score ~ STR, data = CASchools)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mod_summary  &lt;- summary(linear_model)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mod_summary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Residual standard error: 18.58 on 418 degrees of freedom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Multiple R-squared:  0.05124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─── Ručna provjera ─────────────────────────────────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SSR &lt;- sum(mod_summary$residuals^2)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TSS &lt;- sum((CASchools$score - mean(CASchools$score))^2)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R2  &lt;- 1 - SSR / TSS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R2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[1] 0.05124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   &lt;- nrow(CASchools)   # 420 okruga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 &lt;- sqrt(SSR / (n - 2))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SER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[1] 18.58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577840" y="1417320"/>
            <a:ext cx="3246120" cy="1234440"/>
          </a:xfrm>
          <a:prstGeom prst="rect">
            <a:avLst/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715000" y="1536192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2563EB"/>
                </a:solidFill>
              </a:rPr>
              <a:t>R² = 0.051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715000" y="1947672"/>
            <a:ext cx="2971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</a:rPr>
              <a:t>STR objašnjava samo 5.1%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</a:rPr>
              <a:t>varijacije u test scoreovima.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577840" y="2788920"/>
            <a:ext cx="3246120" cy="1234440"/>
          </a:xfrm>
          <a:prstGeom prst="rect">
            <a:avLst/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715000" y="2907792"/>
            <a:ext cx="2971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9488"/>
                </a:solidFill>
              </a:rPr>
              <a:t>SER = 18.58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5715000" y="3319272"/>
            <a:ext cx="2971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</a:rPr>
              <a:t>Tipični rezidual iznosi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</a:rPr>
              <a:t>18.58 bodova na testu.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20040" y="5138928"/>
            <a:ext cx="54864" cy="475488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17" name="Shape 15"/>
          <p:cNvSpPr/>
          <p:nvPr/>
        </p:nvSpPr>
        <p:spPr>
          <a:xfrm>
            <a:off x="374904" y="5138928"/>
            <a:ext cx="8449056" cy="475488"/>
          </a:xfrm>
          <a:prstGeom prst="rect">
            <a:avLst/>
          </a:prstGeom>
          <a:solidFill>
            <a:srgbClr val="FEF3C7"/>
          </a:solidFill>
          <a:ln/>
        </p:spPr>
      </p:sp>
      <p:sp>
        <p:nvSpPr>
          <p:cNvPr id="18" name="Text 16"/>
          <p:cNvSpPr/>
          <p:nvPr/>
        </p:nvSpPr>
        <p:spPr>
          <a:xfrm>
            <a:off x="484632" y="521208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7706"/>
                </a:solidFill>
              </a:rPr>
              <a:t>Interpretacija R² = 0.051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84632" y="5440680"/>
            <a:ext cx="8229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Nizak R² ne znači da je model pogrešan — znači da ima mnogo faktora osim STR koji utiču na test score (npr. prihodi porodice, kvalitet nastavnika).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Vježba 7 — Interpretacija koeficijenata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64592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00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11 / 14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Iz CASchools modela dobijamo:  TestScore  =  698.93 − 2.28 × STR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20040" y="1572768"/>
            <a:ext cx="4160520" cy="192024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20040" y="1572768"/>
            <a:ext cx="64008" cy="192024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" y="164592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563EB"/>
                </a:solidFill>
              </a:rPr>
              <a:t>Nagib  β̂₁ = −2.28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02920" y="1975104"/>
            <a:ext cx="3840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Okruzi sa jednim učenikom više po nastavniku u prosjeku imaju rezultate testa niže za 2.28 bodova.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Dakle: ΔTestScore / ΔSTR = −2.28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663440" y="1572768"/>
            <a:ext cx="4160520" cy="192024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663440" y="1572768"/>
            <a:ext cx="64008" cy="1920240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14" name="Text 12"/>
          <p:cNvSpPr/>
          <p:nvPr/>
        </p:nvSpPr>
        <p:spPr>
          <a:xfrm>
            <a:off x="4846320" y="164592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D97706"/>
                </a:solidFill>
              </a:rPr>
              <a:t>Odsječak  β̂₀ = 698.93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846320" y="1975104"/>
            <a:ext cx="3840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Teorijski test score za STR = 0 (nula učenika po nastavniku).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Ovo nema ekonomski smisao — ekstrapolacija van raspona podataka!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20040" y="3611880"/>
            <a:ext cx="8503920" cy="1170432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365760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A"/>
                </a:solidFill>
              </a:rPr>
              <a:t>Primjer predviđanja: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320040" y="3931920"/>
            <a:ext cx="8503920" cy="73152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29768" y="4023360"/>
            <a:ext cx="8284464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Okrug Antelope: STR = 19.33, stvarni score = 657.8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predict_score &lt;- 698.93 - 2.28 * 19.33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predict_score   #&gt; [1] 654.83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rezidual &lt;- 657.8 - predict_score   #&gt; [1] 2.97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 flipH="1">
            <a:off x="263137" y="4773168"/>
            <a:ext cx="56903" cy="301752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21" name="Shape 19"/>
          <p:cNvSpPr/>
          <p:nvPr/>
        </p:nvSpPr>
        <p:spPr>
          <a:xfrm>
            <a:off x="320040" y="4681728"/>
            <a:ext cx="8449056" cy="475488"/>
          </a:xfrm>
          <a:prstGeom prst="rect">
            <a:avLst/>
          </a:prstGeom>
          <a:solidFill>
            <a:srgbClr val="FEE2E2"/>
          </a:solidFill>
          <a:ln/>
        </p:spPr>
      </p:sp>
      <p:sp>
        <p:nvSpPr>
          <p:cNvPr id="22" name="Text 20"/>
          <p:cNvSpPr/>
          <p:nvPr/>
        </p:nvSpPr>
        <p:spPr>
          <a:xfrm>
            <a:off x="731520" y="4713732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C2626"/>
                </a:solidFill>
              </a:rPr>
              <a:t>Upozorenje o kauzalnosti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Vježba 8 — Kompletan R workflow: od podataka do rezultata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64592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00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12 / 14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Sve u jednom skriptu — kopirajte i pokrenite: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8503920" cy="365760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8284464" cy="3493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1. Instalacija i učitavanje paketa (samo jednom)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install.packages("AER")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library(AER)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data(CASchools)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2. Kreiranje varijabli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CASchools$STR   &lt;- CASchools$students / CASchools$teachers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CASchools$score &lt;- (CASchools$read + CASchools$math) / 2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3. Eksploracija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cor(CASchools$STR, CASchools$score)  #&gt; -0.2264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4. Model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model &lt;- lm(score ~ STR, data = CASchools)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5. Vizualizacija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plot(score ~ STR, data = CASchools, pch = 20, col = "navy")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abline(model, col = "red", lwd = 2)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6. Rezultati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summary(model)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851392" y="1554480"/>
            <a:ext cx="228600" cy="32004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1" name="Shape 9"/>
          <p:cNvSpPr/>
          <p:nvPr/>
        </p:nvSpPr>
        <p:spPr>
          <a:xfrm>
            <a:off x="8851392" y="2121408"/>
            <a:ext cx="228600" cy="32004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2" name="Shape 10"/>
          <p:cNvSpPr/>
          <p:nvPr/>
        </p:nvSpPr>
        <p:spPr>
          <a:xfrm>
            <a:off x="8851392" y="2688336"/>
            <a:ext cx="228600" cy="320040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13" name="Shape 11"/>
          <p:cNvSpPr/>
          <p:nvPr/>
        </p:nvSpPr>
        <p:spPr>
          <a:xfrm>
            <a:off x="8851392" y="3255264"/>
            <a:ext cx="228600" cy="32004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4" name="Shape 12"/>
          <p:cNvSpPr/>
          <p:nvPr/>
        </p:nvSpPr>
        <p:spPr>
          <a:xfrm>
            <a:off x="8851392" y="3822192"/>
            <a:ext cx="228600" cy="32004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5" name="Shape 13"/>
          <p:cNvSpPr/>
          <p:nvPr/>
        </p:nvSpPr>
        <p:spPr>
          <a:xfrm>
            <a:off x="8851392" y="4389120"/>
            <a:ext cx="228600" cy="320040"/>
          </a:xfrm>
          <a:prstGeom prst="rect">
            <a:avLst/>
          </a:prstGeom>
          <a:solidFill>
            <a:srgbClr val="16A34A"/>
          </a:solidFill>
          <a:ln/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Česta pitanja i greške — na šta paziti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74904" y="644652"/>
            <a:ext cx="1645920" cy="292608"/>
          </a:xfrm>
          <a:prstGeom prst="roundRect">
            <a:avLst>
              <a:gd name="adj" fmla="val 15625"/>
            </a:avLst>
          </a:prstGeom>
          <a:solidFill>
            <a:srgbClr val="DC2626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620772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PAŽNJA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00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13 / 14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0040" y="1033272"/>
            <a:ext cx="8503920" cy="749808"/>
          </a:xfrm>
          <a:prstGeom prst="rect">
            <a:avLst/>
          </a:prstGeom>
          <a:solidFill>
            <a:srgbClr val="DCFCE7"/>
          </a:solidFill>
          <a:ln w="6350">
            <a:solidFill>
              <a:srgbClr val="16A34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20040" y="914400"/>
            <a:ext cx="54864" cy="749808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9" name="Text 7"/>
          <p:cNvSpPr/>
          <p:nvPr/>
        </p:nvSpPr>
        <p:spPr>
          <a:xfrm>
            <a:off x="475488" y="9601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6A34A"/>
                </a:solidFill>
              </a:rPr>
              <a:t>P: Zašto su β̂₀ i β̂₁ iz lm() isti kao ručno izračunati?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75488" y="126187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O: lm() koristi iste OLS formule. To je dobra provjera razumijevanja!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0040" y="1737360"/>
            <a:ext cx="8503920" cy="749808"/>
          </a:xfrm>
          <a:prstGeom prst="rect">
            <a:avLst/>
          </a:prstGeom>
          <a:solidFill>
            <a:srgbClr val="DBEAFE"/>
          </a:solidFill>
          <a:ln w="6350">
            <a:solidFill>
              <a:srgbClr val="2563E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20040" y="1737360"/>
            <a:ext cx="54864" cy="749808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1"/>
          <p:cNvSpPr/>
          <p:nvPr/>
        </p:nvSpPr>
        <p:spPr>
          <a:xfrm>
            <a:off x="475488" y="1783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563EB"/>
                </a:solidFill>
              </a:rPr>
              <a:t>P: Šta znači 'Residual standard error: 18.58 on 418 DF'?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75488" y="208483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O: 418 = n − 2 = 420 − 2. Gubimo 2 stepena slobode jer procjenjujemo β₀ i β₁.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20040" y="2560320"/>
            <a:ext cx="8503920" cy="749808"/>
          </a:xfrm>
          <a:prstGeom prst="rect">
            <a:avLst/>
          </a:prstGeom>
          <a:solidFill>
            <a:srgbClr val="FEF3C7"/>
          </a:solidFill>
          <a:ln w="6350">
            <a:solidFill>
              <a:srgbClr val="D9770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20040" y="2560320"/>
            <a:ext cx="54864" cy="749808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17" name="Text 15"/>
          <p:cNvSpPr/>
          <p:nvPr/>
        </p:nvSpPr>
        <p:spPr>
          <a:xfrm>
            <a:off x="475488" y="2606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7706"/>
                </a:solidFill>
              </a:rPr>
              <a:t>P: Da li mali R² (5.1%) znači da je model loš?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75488" y="290779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O: Ne nužno. Znači da STR sam ne objašnjava puno. Postoje drugi važni faktori (dohodak, itd.).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20040" y="3383280"/>
            <a:ext cx="8503920" cy="749808"/>
          </a:xfrm>
          <a:prstGeom prst="rect">
            <a:avLst/>
          </a:prstGeom>
          <a:solidFill>
            <a:srgbClr val="CCFBF1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20040" y="3383280"/>
            <a:ext cx="54864" cy="749808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1" name="Text 19"/>
          <p:cNvSpPr/>
          <p:nvPr/>
        </p:nvSpPr>
        <p:spPr>
          <a:xfrm>
            <a:off x="475488" y="34290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9488"/>
                </a:solidFill>
              </a:rPr>
              <a:t>P: Mogu li koristiti lm() bez data=?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75488" y="37307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O: Možete ako su vektori u globalnom okruženju, ali uvijek preporučujemo data= za jasnoću.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20040" y="4206240"/>
            <a:ext cx="8503920" cy="749808"/>
          </a:xfrm>
          <a:prstGeom prst="rect">
            <a:avLst/>
          </a:prstGeom>
          <a:solidFill>
            <a:srgbClr val="DBEAFE"/>
          </a:solidFill>
          <a:ln w="6350">
            <a:solidFill>
              <a:srgbClr val="1B2A4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20040" y="4206240"/>
            <a:ext cx="54864" cy="74980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25" name="Text 23"/>
          <p:cNvSpPr/>
          <p:nvPr/>
        </p:nvSpPr>
        <p:spPr>
          <a:xfrm>
            <a:off x="475488" y="4251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A"/>
                </a:solidFill>
              </a:rPr>
              <a:t>P: Šta je razlika između greške uᵢ i reziduala ûᵢ?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75488" y="455371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O: uᵢ je nepoznata prava greška (populacija). ûᵢ je njena procjena iz uzorka.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46720" y="4800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14 / 14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Rezime i domaći zadatak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822960"/>
            <a:ext cx="3200400" cy="0"/>
          </a:xfrm>
          <a:prstGeom prst="line">
            <a:avLst/>
          </a:prstGeom>
          <a:noFill/>
          <a:ln w="25400">
            <a:solidFill>
              <a:srgbClr val="0D94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960120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</a:rPr>
              <a:t>Naučili smo: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325880"/>
            <a:ext cx="182880" cy="18288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29844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BD5E1"/>
                </a:solidFill>
              </a:rPr>
              <a:t>Kreirati i vizualizovati podatke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57200" y="1746504"/>
            <a:ext cx="182880" cy="18288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1719072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BD5E1"/>
                </a:solidFill>
              </a:rPr>
              <a:t>Razumjeti OLS formule (β̂₀, β̂₁)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57200" y="2167128"/>
            <a:ext cx="182880" cy="18288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2139696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BD5E1"/>
                </a:solidFill>
              </a:rPr>
              <a:t>Koristiti lm() i abline()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57200" y="2587752"/>
            <a:ext cx="182880" cy="18288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256032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BD5E1"/>
                </a:solidFill>
              </a:rPr>
              <a:t>Izračunati R² i SER ručno i summary()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3008376"/>
            <a:ext cx="182880" cy="18288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2980944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BD5E1"/>
                </a:solidFill>
              </a:rPr>
              <a:t>Interpretirati koeficijente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754880" y="914400"/>
            <a:ext cx="4069080" cy="3611880"/>
          </a:xfrm>
          <a:prstGeom prst="rect">
            <a:avLst/>
          </a:prstGeom>
          <a:solidFill>
            <a:srgbClr val="1E3A5F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937760" y="1005840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</a:rPr>
              <a:t>Domaći zadatak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937760" y="1389888"/>
            <a:ext cx="3749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</a:rPr>
              <a:t>1. Kreirajte vlastiti dataset (8 opservacija) sa varijablama Sati_Ucenja i Ocjena. Procijenite OLS model.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937760" y="2011680"/>
            <a:ext cx="3749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</a:rPr>
              <a:t>2. Izračunajte β̂₁ ručno i provjerite sa lm().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937760" y="2633472"/>
            <a:ext cx="3749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</a:rPr>
              <a:t>3. Nacrtajte scatterplot sa OLS linijom.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937760" y="3255264"/>
            <a:ext cx="3749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</a:rPr>
              <a:t>4. Izračunajte R² i SER ručno. Šta nam govori R²?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937760" y="3877056"/>
            <a:ext cx="3749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</a:rPr>
              <a:t>5. Interpretirajte nagib: za 1 sat više učenja, za koliko se povećava ocjena?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57200" y="4736592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47556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Ključne R funkcije: c()  lm()  plot()  abline()  summary()  mean()  sum()  sqrt()  nrow()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Zašto nam treba regresija? — Priča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645920" cy="292608"/>
          </a:xfrm>
          <a:prstGeom prst="roundRect">
            <a:avLst>
              <a:gd name="adj" fmla="val 15625"/>
            </a:avLst>
          </a:prstGeom>
          <a:solidFill>
            <a:srgbClr val="0D9488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MOTIVACIJA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00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2 / 14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70432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E293B"/>
                </a:solidFill>
              </a:rPr>
              <a:t>Zamislite da ste ministar obrazovanja u Kaliforniji.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20040" y="1600200"/>
            <a:ext cx="2697480" cy="2194560"/>
          </a:xfrm>
          <a:prstGeom prst="rect">
            <a:avLst/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344168" y="1463040"/>
            <a:ext cx="640080" cy="64008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10" name="Text 8"/>
          <p:cNvSpPr/>
          <p:nvPr/>
        </p:nvSpPr>
        <p:spPr>
          <a:xfrm>
            <a:off x="1344168" y="146304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?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9768" y="2167128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563EB"/>
                </a:solidFill>
              </a:rPr>
              <a:t>Pitanje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29768" y="2487168"/>
            <a:ext cx="2468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Da li veći odnos učenika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po nastavniku (STR) smanjuje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rezultate testa?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46120" y="1600200"/>
            <a:ext cx="2697480" cy="2194560"/>
          </a:xfrm>
          <a:prstGeom prst="rect">
            <a:avLst/>
          </a:prstGeom>
          <a:solidFill>
            <a:srgbClr val="FEF3C7"/>
          </a:solidFill>
          <a:ln w="9525">
            <a:solidFill>
              <a:srgbClr val="D9770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270248" y="1463040"/>
            <a:ext cx="640080" cy="640080"/>
          </a:xfrm>
          <a:prstGeom prst="ellipse">
            <a:avLst/>
          </a:prstGeom>
          <a:solidFill>
            <a:srgbClr val="D97706"/>
          </a:solidFill>
          <a:ln/>
        </p:spPr>
      </p:sp>
      <p:sp>
        <p:nvSpPr>
          <p:cNvPr id="15" name="Text 13"/>
          <p:cNvSpPr/>
          <p:nvPr/>
        </p:nvSpPr>
        <p:spPr>
          <a:xfrm>
            <a:off x="4270248" y="146304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→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355848" y="2167128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97706"/>
                </a:solidFill>
              </a:rPr>
              <a:t>Problem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355848" y="2487168"/>
            <a:ext cx="2468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Imate podatke za 420 školskih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okruga. Previše za 'rukom'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ocjeniti trend.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172200" y="1600200"/>
            <a:ext cx="2697480" cy="2194560"/>
          </a:xfrm>
          <a:prstGeom prst="rect">
            <a:avLst/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196328" y="1463040"/>
            <a:ext cx="640080" cy="64008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0" name="Text 18"/>
          <p:cNvSpPr/>
          <p:nvPr/>
        </p:nvSpPr>
        <p:spPr>
          <a:xfrm>
            <a:off x="7196328" y="146304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✓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281928" y="2167128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6A34A"/>
                </a:solidFill>
              </a:rPr>
              <a:t>Rješenje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281928" y="2487168"/>
            <a:ext cx="2468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Linearna regresija daje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objektivnu, numeričku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1E293B"/>
                </a:solidFill>
              </a:rPr>
              <a:t>ocjenu nagiba.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20040" y="3977640"/>
            <a:ext cx="8503920" cy="347472"/>
          </a:xfrm>
          <a:prstGeom prst="rect">
            <a:avLst/>
          </a:prstGeom>
          <a:solidFill>
            <a:srgbClr val="F1F5F9"/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</a:rPr>
              <a:t>Model koji ćemo koristiti: TestScore = β₀ + β₁ × STR + u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8046720" y="4800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2 / 14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Vježba 1 — Kreiranje i pregled podataka u 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64592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00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3 / 14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Počinjemo sa malim skupom podataka — 7 zamišljenih školskih okruga.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63040"/>
            <a:ext cx="5074920" cy="324612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54480"/>
            <a:ext cx="4855464" cy="3081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Kreiramo vektore podataka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STR &lt;- c(15, 17, 19, 20, 22, 23.5, 25)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TestScore &lt;- c(680, 640, 670, 660, 630, 660, 635)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Pregled podataka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STR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[1] 15.0 17.0 19.0 20.0 22.0 23.5 25.0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TestScore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[1] 680 640 670 660 630 660 635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Kombinujemo u data.frame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podaci &lt;- data.frame(STR = STR, TestScore = TestScore)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podaci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577840" y="1417320"/>
            <a:ext cx="3246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A"/>
                </a:solidFill>
              </a:rPr>
              <a:t>Naši podaci:</a:t>
            </a:r>
            <a:endParaRPr lang="en-US" sz="11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577840" y="1719072"/>
          <a:ext cx="3246120" cy="2834640"/>
        </p:xfrm>
        <a:graphic>
          <a:graphicData uri="http://schemas.openxmlformats.org/drawingml/2006/table">
            <a:tbl>
              <a:tblPr/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7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433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Okrug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STR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TestScore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15.0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680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17.0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640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19.0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670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4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20.0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660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5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22.0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630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6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23.5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660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433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7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25.0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635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Shape 9"/>
          <p:cNvSpPr/>
          <p:nvPr/>
        </p:nvSpPr>
        <p:spPr>
          <a:xfrm>
            <a:off x="320040" y="4773168"/>
            <a:ext cx="54864" cy="475488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Shape 10"/>
          <p:cNvSpPr/>
          <p:nvPr/>
        </p:nvSpPr>
        <p:spPr>
          <a:xfrm>
            <a:off x="374904" y="4773168"/>
            <a:ext cx="8449056" cy="475488"/>
          </a:xfrm>
          <a:prstGeom prst="rect">
            <a:avLst/>
          </a:prstGeom>
          <a:solidFill>
            <a:srgbClr val="DBEAFE"/>
          </a:solidFill>
          <a:ln/>
        </p:spPr>
      </p:sp>
      <p:sp>
        <p:nvSpPr>
          <p:cNvPr id="14" name="Text 11"/>
          <p:cNvSpPr/>
          <p:nvPr/>
        </p:nvSpPr>
        <p:spPr>
          <a:xfrm>
            <a:off x="484632" y="484632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563EB"/>
                </a:solidFill>
              </a:rPr>
              <a:t>Šta je STR?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484632" y="5074920"/>
            <a:ext cx="8229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Student-Teacher Ratio = broj učenika ÷ broj nastavnika. Viši STR = veće razredi.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Vježba 2 — Vizualizacija: scatterplot i pretpostavljena linija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64592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00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4 / 14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4748B"/>
                </a:solidFill>
              </a:rPr>
              <a:t>Uvijek vizualizujte podatke prije nego što gradite model!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074920" cy="256032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4855464" cy="2395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Scatterplot: TestScore na y-osi, STR na x-osi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plot(TestScore ~ STR, ylab = "Test Score", pch = 20)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Dodajemo pretpostavljenu liniju: TestScore = 713 - 3*STR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abline(a = 713, b = -3)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Zašto linija ne prolazi kroz tačke?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--&gt; Greška regresije u  (izostavljeni faktori,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    greška mjerenja, slučajnost)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577840" y="1417320"/>
            <a:ext cx="3246120" cy="260604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577840" y="1417320"/>
            <a:ext cx="3246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4748B"/>
                </a:solidFill>
              </a:rPr>
              <a:t>Ilustracija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852160" y="3703320"/>
            <a:ext cx="2743200" cy="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852160" y="1737360"/>
            <a:ext cx="0" cy="196596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75320" y="3611880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STR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596128" y="1691640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Score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035040" y="2075688"/>
            <a:ext cx="128016" cy="128016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7" name="Shape 15"/>
          <p:cNvSpPr/>
          <p:nvPr/>
        </p:nvSpPr>
        <p:spPr>
          <a:xfrm>
            <a:off x="6281928" y="2980944"/>
            <a:ext cx="128016" cy="128016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8" name="Shape 16"/>
          <p:cNvSpPr/>
          <p:nvPr/>
        </p:nvSpPr>
        <p:spPr>
          <a:xfrm>
            <a:off x="6528816" y="2487168"/>
            <a:ext cx="128016" cy="128016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9" name="Shape 17"/>
          <p:cNvSpPr/>
          <p:nvPr/>
        </p:nvSpPr>
        <p:spPr>
          <a:xfrm>
            <a:off x="6693408" y="2651760"/>
            <a:ext cx="128016" cy="128016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20" name="Shape 18"/>
          <p:cNvSpPr/>
          <p:nvPr/>
        </p:nvSpPr>
        <p:spPr>
          <a:xfrm>
            <a:off x="6940296" y="3145536"/>
            <a:ext cx="128016" cy="128016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21" name="Shape 19"/>
          <p:cNvSpPr/>
          <p:nvPr/>
        </p:nvSpPr>
        <p:spPr>
          <a:xfrm>
            <a:off x="7104888" y="2734056"/>
            <a:ext cx="128016" cy="128016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22" name="Shape 20"/>
          <p:cNvSpPr/>
          <p:nvPr/>
        </p:nvSpPr>
        <p:spPr>
          <a:xfrm>
            <a:off x="7269480" y="3063240"/>
            <a:ext cx="128016" cy="128016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23" name="Shape 21"/>
          <p:cNvSpPr/>
          <p:nvPr/>
        </p:nvSpPr>
        <p:spPr>
          <a:xfrm>
            <a:off x="5897880" y="1993392"/>
            <a:ext cx="2468880" cy="1417320"/>
          </a:xfrm>
          <a:prstGeom prst="line">
            <a:avLst/>
          </a:prstGeom>
          <a:noFill/>
          <a:ln w="19050">
            <a:solidFill>
              <a:srgbClr val="DC262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858000" y="173736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DC2626"/>
                </a:solidFill>
              </a:rPr>
              <a:t>y = 713 − 3·STR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20040" y="4133088"/>
            <a:ext cx="8503920" cy="594360"/>
          </a:xfrm>
          <a:prstGeom prst="rect">
            <a:avLst/>
          </a:prstGeom>
          <a:solidFill>
            <a:srgbClr val="FEF9C3"/>
          </a:solidFill>
          <a:ln w="9525">
            <a:solidFill>
              <a:srgbClr val="D9770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7200" y="4133088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</a:rPr>
              <a:t>Pravi model sa greškom:  TestScoreᵢ = β₀ + β₁ × STRᵢ + uᵢ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Teorija — OLS estimator: šta minimizujemo?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645920" cy="292608"/>
          </a:xfrm>
          <a:prstGeom prst="roundRect">
            <a:avLst>
              <a:gd name="adj" fmla="val 15625"/>
            </a:avLst>
          </a:prstGeom>
          <a:solidFill>
            <a:srgbClr val="D97706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TEORIJA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00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5 / 14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3B"/>
                </a:solidFill>
              </a:rPr>
              <a:t>OLS bira β̂₀ i β̂₁ tako da minimizuje zbir kvadrata reziduala (SSR):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63040"/>
            <a:ext cx="8503920" cy="68580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463040"/>
            <a:ext cx="8229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SSR  =  Σᵢ (Yᵢ − b₀ − b₁Xᵢ)²   →   minimizovati po b₀ i b₁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20040" y="2304288"/>
            <a:ext cx="4069080" cy="1417320"/>
          </a:xfrm>
          <a:prstGeom prst="rect">
            <a:avLst/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2359152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563EB"/>
                </a:solidFill>
              </a:rPr>
              <a:t>Nagib  β̂₁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2670048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β̂₁ = Σ(Xᵢ − X̄)(Yᵢ − Ȳ) / Σ(Xᵢ − X̄)²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320040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</a:rPr>
              <a:t>= Cov(X,Y) / Var(X)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617720" y="2304288"/>
            <a:ext cx="4069080" cy="1417320"/>
          </a:xfrm>
          <a:prstGeom prst="rect">
            <a:avLst/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0" y="2359152"/>
            <a:ext cx="3794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9488"/>
                </a:solidFill>
              </a:rPr>
              <a:t>Odsječak  β̂₀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754880" y="2670048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β̂₀ = Ȳ − β̂₁ · X̄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754880" y="320040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</a:rPr>
              <a:t>Linija uvijek prolazi kroz (X̄, Ȳ)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0040" y="3840480"/>
            <a:ext cx="8503920" cy="77724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840480"/>
            <a:ext cx="8229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Predviđena vrijednost: </a:t>
            </a:r>
            <a:r>
              <a:rPr lang="en-US" sz="1200" b="1" dirty="0">
                <a:solidFill>
                  <a:srgbClr val="1B2A4A"/>
                </a:solidFill>
              </a:rPr>
              <a:t>Ŷᵢ = β̂₀ + β̂₁Xᵢ</a:t>
            </a:r>
            <a:r>
              <a:rPr lang="en-US" sz="1200" dirty="0">
                <a:solidFill>
                  <a:srgbClr val="64748B"/>
                </a:solidFill>
              </a:rPr>
              <a:t>     Rezidual: </a:t>
            </a:r>
            <a:r>
              <a:rPr lang="en-US" sz="1200" b="1" dirty="0">
                <a:solidFill>
                  <a:srgbClr val="DC2626"/>
                </a:solidFill>
              </a:rPr>
              <a:t>ûᵢ = Yᵢ − Ŷᵢ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Vježba 3 — Ručna OLS kalkulacija u 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64592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00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6 / 14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Implementiramo formule iz prethodnog slajda direktno u R: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486400" cy="356616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266944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─── Koristimo naših 7 opservacija ───────────────────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STR       &lt;- c(15, 17, 19, 20, 22, 23.5, 25)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TestScore &lt;- c(680, 640, 670, 660, 630, 660, 635)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Računamo β̂₁  (nagib)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beta_1 &lt;- sum((STR - mean(STR)) * (TestScore - mean(TestScore))) /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sum((STR - mean(STR))^2)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beta_1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[1] -1.5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Računamo β̂₀  (odsječak)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beta_0 &lt;- mean(TestScore) - beta_1 * mean(STR)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beta_0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[1] 683.7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Procjenjena linija:  TestScore = 683.7 - 1.5 * STR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989320" y="1417320"/>
            <a:ext cx="2834640" cy="1325880"/>
          </a:xfrm>
          <a:prstGeom prst="rect">
            <a:avLst/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26480" y="1572768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563E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β̂₁  =  −1.5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126480" y="1993392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</a:rPr>
              <a:t>Na svaki dodatni učenik po nastavniku, prosječni test score pada za 1.5 boda.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989320" y="2834640"/>
            <a:ext cx="2834640" cy="1325880"/>
          </a:xfrm>
          <a:prstGeom prst="rect">
            <a:avLst/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126480" y="2990088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9488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β̂₀  =  683.7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126480" y="3410712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</a:rPr>
              <a:t>Teorijski test score kada STR = 0 (van raspona podataka — bez praktičnog smisla).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20040" y="4553120"/>
            <a:ext cx="8449056" cy="438912"/>
          </a:xfrm>
          <a:prstGeom prst="rect">
            <a:avLst/>
          </a:prstGeom>
          <a:solidFill>
            <a:srgbClr val="FEF3C7"/>
          </a:solidFill>
          <a:ln/>
        </p:spPr>
      </p:sp>
      <p:sp>
        <p:nvSpPr>
          <p:cNvPr id="19" name="Text 17"/>
          <p:cNvSpPr/>
          <p:nvPr/>
        </p:nvSpPr>
        <p:spPr>
          <a:xfrm>
            <a:off x="539496" y="4745736"/>
            <a:ext cx="822960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Ručna kalkulacija pomaže razumijevanju. U praksi uvijek koristimo lm() — brže i sa više informacija.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Vježba 4 — Korišćenje lm() funkcije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64592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00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7 / 14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R ima ugrađenu funkciju lm() (linear model) koja radi sve odjednom: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65760" y="1417320"/>
            <a:ext cx="5074920" cy="338328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4855464" cy="3218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Gradimo model jednom linijom koda!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model &lt;- lm(TestScore ~ STR)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Štampamo rezultate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model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Call: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lm(formula = TestScore ~ STR)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Coefficients: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(Intercept)          STR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 683.7         -1.5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Syntax objašnjenje: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lm(zavisna ~ nezavisna, data = ...)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577840" y="1417320"/>
            <a:ext cx="3246120" cy="77724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669280" y="1444752"/>
            <a:ext cx="3063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lm( TestScore ~ STR )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1792224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4748B"/>
                </a:solidFill>
              </a:rPr>
              <a:t>formula: y ~ x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577840" y="2331720"/>
            <a:ext cx="1005840" cy="32004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5577840" y="233172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~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656832" y="2368296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znači 'je funkcija od'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577840" y="2788920"/>
            <a:ext cx="1005840" cy="32004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7" name="Text 15"/>
          <p:cNvSpPr/>
          <p:nvPr/>
        </p:nvSpPr>
        <p:spPr>
          <a:xfrm>
            <a:off x="5577840" y="278892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TestScore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656832" y="2825496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zavisna varijabla (Y)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577840" y="3246120"/>
            <a:ext cx="1005840" cy="32004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20" name="Text 18"/>
          <p:cNvSpPr/>
          <p:nvPr/>
        </p:nvSpPr>
        <p:spPr>
          <a:xfrm>
            <a:off x="5577840" y="324612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STR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6656832" y="3282696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nezavisna varijabla (X)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577840" y="3703320"/>
            <a:ext cx="1005840" cy="320040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23" name="Text 21"/>
          <p:cNvSpPr/>
          <p:nvPr/>
        </p:nvSpPr>
        <p:spPr>
          <a:xfrm>
            <a:off x="5577840" y="370332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Intercept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656832" y="3739896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β̂₀ — automatski uključen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10897" y="4369121"/>
            <a:ext cx="45719" cy="493776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26" name="Shape 24"/>
          <p:cNvSpPr/>
          <p:nvPr/>
        </p:nvSpPr>
        <p:spPr>
          <a:xfrm>
            <a:off x="374904" y="4407046"/>
            <a:ext cx="8449056" cy="493776"/>
          </a:xfrm>
          <a:prstGeom prst="rect">
            <a:avLst/>
          </a:prstGeom>
          <a:solidFill>
            <a:srgbClr val="DBEAFE"/>
          </a:solidFill>
          <a:ln/>
        </p:spPr>
      </p:sp>
      <p:sp>
        <p:nvSpPr>
          <p:cNvPr id="27" name="Text 25"/>
          <p:cNvSpPr/>
          <p:nvPr/>
        </p:nvSpPr>
        <p:spPr>
          <a:xfrm>
            <a:off x="594360" y="4334256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563EB"/>
                </a:solidFill>
              </a:rPr>
              <a:t>CASchools dataset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4573546"/>
            <a:ext cx="82296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Za pravi dataset: lm(score ~ STR, data = CASchools). Argument data= uvijek navedite kada radite sa data.frame!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Vježba 5 — Crtanje OLS regresione linije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64592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00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8 / 14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Kombinujemo plot() i abline() da vizualizujemo procijenjenu liniju: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074920" cy="333756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4855464" cy="3172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Scatterplot sa OLS linijom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plot(TestScore ~ STR,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main = "Test Score i omjer učenik/nastavnik",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xlab = "STR (X)",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ylab = "Test Score (Y)",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pch  = 20,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col  = "navy")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abline() automatski čita model objekat!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abline(model, col = "red", lwd = 2)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Alternativno — eksplicitni parametri: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abline(a = 683.7, b = -1.5, col = "red")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577840" y="1417320"/>
            <a:ext cx="3246120" cy="3364992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596128" y="1444752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4748B"/>
                </a:solidFill>
              </a:rPr>
              <a:t>main = "Test Score i STR"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833872" y="4462272"/>
            <a:ext cx="2743200" cy="0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833872" y="1783080"/>
            <a:ext cx="0" cy="2679192"/>
          </a:xfrm>
          <a:prstGeom prst="line">
            <a:avLst/>
          </a:prstGeom>
          <a:noFill/>
          <a:ln w="12700">
            <a:solidFill>
              <a:srgbClr val="64748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93608" y="4370832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STR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577840" y="1755648"/>
            <a:ext cx="594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Score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003950" y="2276856"/>
            <a:ext cx="164592" cy="164592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7" name="Shape 15"/>
          <p:cNvSpPr/>
          <p:nvPr/>
        </p:nvSpPr>
        <p:spPr>
          <a:xfrm>
            <a:off x="6256325" y="3511296"/>
            <a:ext cx="164592" cy="164592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8" name="Shape 16"/>
          <p:cNvSpPr/>
          <p:nvPr/>
        </p:nvSpPr>
        <p:spPr>
          <a:xfrm>
            <a:off x="6491874" y="2825496"/>
            <a:ext cx="164592" cy="164592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19" name="Shape 17"/>
          <p:cNvSpPr/>
          <p:nvPr/>
        </p:nvSpPr>
        <p:spPr>
          <a:xfrm>
            <a:off x="6676949" y="3122676"/>
            <a:ext cx="164592" cy="164592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20" name="Shape 18"/>
          <p:cNvSpPr/>
          <p:nvPr/>
        </p:nvSpPr>
        <p:spPr>
          <a:xfrm>
            <a:off x="6912498" y="3739896"/>
            <a:ext cx="164592" cy="164592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21" name="Shape 19"/>
          <p:cNvSpPr/>
          <p:nvPr/>
        </p:nvSpPr>
        <p:spPr>
          <a:xfrm>
            <a:off x="7080748" y="3191256"/>
            <a:ext cx="164592" cy="164592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22" name="Shape 20"/>
          <p:cNvSpPr/>
          <p:nvPr/>
        </p:nvSpPr>
        <p:spPr>
          <a:xfrm>
            <a:off x="7265822" y="3648456"/>
            <a:ext cx="164592" cy="164592"/>
          </a:xfrm>
          <a:prstGeom prst="ellipse">
            <a:avLst/>
          </a:prstGeom>
          <a:solidFill>
            <a:srgbClr val="1B2A4A"/>
          </a:solidFill>
          <a:ln/>
        </p:spPr>
      </p:sp>
      <p:sp>
        <p:nvSpPr>
          <p:cNvPr id="23" name="Shape 21"/>
          <p:cNvSpPr/>
          <p:nvPr/>
        </p:nvSpPr>
        <p:spPr>
          <a:xfrm>
            <a:off x="5888736" y="2057400"/>
            <a:ext cx="2542032" cy="2057400"/>
          </a:xfrm>
          <a:prstGeom prst="line">
            <a:avLst/>
          </a:prstGeom>
          <a:noFill/>
          <a:ln w="25400">
            <a:solidFill>
              <a:srgbClr val="DC262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132320" y="1874520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DC2626"/>
                </a:solidFill>
              </a:rPr>
              <a:t>OLS linija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160842" y="4464805"/>
            <a:ext cx="54864" cy="475488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26" name="Shape 24"/>
          <p:cNvSpPr/>
          <p:nvPr/>
        </p:nvSpPr>
        <p:spPr>
          <a:xfrm>
            <a:off x="233172" y="4498848"/>
            <a:ext cx="8449056" cy="475488"/>
          </a:xfrm>
          <a:prstGeom prst="rect">
            <a:avLst/>
          </a:prstGeom>
          <a:solidFill>
            <a:srgbClr val="FEF3C7"/>
          </a:solidFill>
          <a:ln/>
        </p:spPr>
      </p:sp>
      <p:sp>
        <p:nvSpPr>
          <p:cNvPr id="27" name="Text 25"/>
          <p:cNvSpPr/>
          <p:nvPr/>
        </p:nvSpPr>
        <p:spPr>
          <a:xfrm>
            <a:off x="787239" y="4519585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7706"/>
                </a:solidFill>
              </a:rPr>
              <a:t>Zašto abline(model) radi bez parametara?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06530" y="4764024"/>
            <a:ext cx="822960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Kada proslijedimo lm objekat, R sam izvlači β̂₀ i β̂₁. Ovo funkcioniše samo za modele sa jednim regresorom.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</a:rPr>
              <a:t>Teorija — </a:t>
            </a:r>
            <a:r>
              <a:rPr lang="en-US" sz="2200" b="1" dirty="0" err="1">
                <a:solidFill>
                  <a:srgbClr val="FFFFFF"/>
                </a:solidFill>
              </a:rPr>
              <a:t>Mjere</a:t>
            </a:r>
            <a:r>
              <a:rPr lang="en-US" sz="2200" b="1" dirty="0">
                <a:solidFill>
                  <a:srgbClr val="FFFFFF"/>
                </a:solidFill>
              </a:rPr>
              <a:t> </a:t>
            </a:r>
            <a:r>
              <a:rPr lang="hr-HR" sz="2200" b="1" dirty="0" smtClean="0">
                <a:solidFill>
                  <a:srgbClr val="FFFFFF"/>
                </a:solidFill>
              </a:rPr>
              <a:t>„</a:t>
            </a:r>
            <a:r>
              <a:rPr lang="en-US" sz="2200" b="1" dirty="0" err="1" smtClean="0">
                <a:solidFill>
                  <a:srgbClr val="FFFFFF"/>
                </a:solidFill>
              </a:rPr>
              <a:t>uklapanja</a:t>
            </a:r>
            <a:r>
              <a:rPr lang="hr-HR" sz="2200" b="1" dirty="0" smtClean="0">
                <a:solidFill>
                  <a:srgbClr val="FFFFFF"/>
                </a:solidFill>
              </a:rPr>
              <a:t>”</a:t>
            </a:r>
            <a:r>
              <a:rPr lang="en-US" sz="2200" b="1" dirty="0" smtClean="0">
                <a:solidFill>
                  <a:srgbClr val="FFFFFF"/>
                </a:solidFill>
              </a:rPr>
              <a:t>: </a:t>
            </a:r>
            <a:r>
              <a:rPr lang="en-US" sz="2200" b="1" dirty="0">
                <a:solidFill>
                  <a:srgbClr val="FFFFFF"/>
                </a:solidFill>
              </a:rPr>
              <a:t>R² i SER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645920" cy="292608"/>
          </a:xfrm>
          <a:prstGeom prst="roundRect">
            <a:avLst>
              <a:gd name="adj" fmla="val 15625"/>
            </a:avLst>
          </a:prstGeom>
          <a:solidFill>
            <a:srgbClr val="D97706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645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TEORIJA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0060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9 / 14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Koliko dobro naša linija opisuje podatke? Imamo dvije mjere: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63040"/>
            <a:ext cx="4160520" cy="2606040"/>
          </a:xfrm>
          <a:prstGeom prst="rect">
            <a:avLst/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536192"/>
            <a:ext cx="3886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563EB"/>
                </a:solidFill>
              </a:rPr>
              <a:t>R²  — Koeficijent determinacije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1883664"/>
            <a:ext cx="3886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R² = ESS / TSS = 1 − SSR / TSS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2286000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TSS = Σ(Yᵢ − Ȳ)²   ukupna varijacija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57200" y="2523744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ESS = Σ(Ŷᵢ − Ȳ)²   objašnjena varijacija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57200" y="2761488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SSR = Σûᵢ²           neobjašnjena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7200" y="2999232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57200" y="3236976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R² ∈ [0, 1]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57200" y="3474720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R²→1: odlično uklapanje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57200" y="3712464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R²→0: loše uklapanje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663440" y="1463040"/>
            <a:ext cx="4160520" cy="2606040"/>
          </a:xfrm>
          <a:prstGeom prst="rect">
            <a:avLst/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00600" y="1536192"/>
            <a:ext cx="3886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9488"/>
                </a:solidFill>
              </a:rPr>
              <a:t>SER  — Standardna greška regresije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800600" y="1883664"/>
            <a:ext cx="3886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SER = √(SSR / (n − 2))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800600" y="2286000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Mjeri tipičnu veličinu reziduala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800600" y="2523744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(u istim jedinicama kao Y)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800600" y="2761488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800600" y="2999232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Dijelimo sa n−2, ne n−1,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800600" y="3236976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jer procjenjujemo 2 parametra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800600" y="3474720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(β₀ i β₁).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4800600" y="3712464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800600" y="3739896"/>
            <a:ext cx="3886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Manji SER = bolje uklapanje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320040" y="4206240"/>
            <a:ext cx="8503920" cy="475488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7200" y="4206240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2A4A"/>
                </a:solidFill>
              </a:rPr>
              <a:t>TSS  =  ESS  +  SSR    →    varijacija Y = objašnjena + neobjašnjena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1857</Words>
  <Application>Microsoft Office PowerPoint</Application>
  <PresentationFormat>On-screen Show (16:9)</PresentationFormat>
  <Paragraphs>318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Consolas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Vjezbe - Prosta Linearna Regresija u R</dc:title>
  <dc:subject>PptxGenJS Presentation</dc:subject>
  <dc:creator>PptxGenJS</dc:creator>
  <cp:lastModifiedBy>Author</cp:lastModifiedBy>
  <cp:revision>3</cp:revision>
  <dcterms:created xsi:type="dcterms:W3CDTF">2026-05-13T05:23:48Z</dcterms:created>
  <dcterms:modified xsi:type="dcterms:W3CDTF">2026-05-19T05:12:45Z</dcterms:modified>
</cp:coreProperties>
</file>