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81F3-1E61-4DEA-A2EA-1A8255DDCAE3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9AF9-BEE5-4FEE-9775-66DD7B2F5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3921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81F3-1E61-4DEA-A2EA-1A8255DDCAE3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9AF9-BEE5-4FEE-9775-66DD7B2F5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956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81F3-1E61-4DEA-A2EA-1A8255DDCAE3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9AF9-BEE5-4FEE-9775-66DD7B2F5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098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81F3-1E61-4DEA-A2EA-1A8255DDCAE3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9AF9-BEE5-4FEE-9775-66DD7B2F5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349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81F3-1E61-4DEA-A2EA-1A8255DDCAE3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9AF9-BEE5-4FEE-9775-66DD7B2F5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1033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81F3-1E61-4DEA-A2EA-1A8255DDCAE3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9AF9-BEE5-4FEE-9775-66DD7B2F5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685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81F3-1E61-4DEA-A2EA-1A8255DDCAE3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9AF9-BEE5-4FEE-9775-66DD7B2F598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292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81F3-1E61-4DEA-A2EA-1A8255DDCAE3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9AF9-BEE5-4FEE-9775-66DD7B2F5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838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81F3-1E61-4DEA-A2EA-1A8255DDCAE3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9AF9-BEE5-4FEE-9775-66DD7B2F5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563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81F3-1E61-4DEA-A2EA-1A8255DDCAE3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9AF9-BEE5-4FEE-9775-66DD7B2F5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213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1DBF81F3-1E61-4DEA-A2EA-1A8255DDCAE3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B9AF9-BEE5-4FEE-9775-66DD7B2F5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635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DBF81F3-1E61-4DEA-A2EA-1A8255DDCAE3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F33B9AF9-BEE5-4FEE-9775-66DD7B2F5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280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64F18-8812-4402-B681-A5622611C0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LOMBARDNI ZAJAM i potrošački kredit</a:t>
            </a: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C87FE6-B497-40AF-A25D-66858A49E0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785064"/>
          </a:xfrm>
        </p:spPr>
        <p:txBody>
          <a:bodyPr>
            <a:normAutofit/>
          </a:bodyPr>
          <a:lstStyle/>
          <a:p>
            <a:r>
              <a:rPr lang="sr-Latn-BA" dirty="0"/>
              <a:t>Vježbe 4</a:t>
            </a:r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9F612EE3-D52E-4EF3-A11C-D0D0F48B5B4F}"/>
              </a:ext>
            </a:extLst>
          </p:cNvPr>
          <p:cNvSpPr txBox="1">
            <a:spLocks/>
          </p:cNvSpPr>
          <p:nvPr/>
        </p:nvSpPr>
        <p:spPr>
          <a:xfrm>
            <a:off x="2695194" y="5399859"/>
            <a:ext cx="6801612" cy="78506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dirty="0"/>
              <a:t>Milica Marić, ma</a:t>
            </a:r>
          </a:p>
          <a:p>
            <a:r>
              <a:rPr lang="sr-Latn-BA" dirty="0"/>
              <a:t>milica.maric@ef.unibl.org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641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06314" y="1348154"/>
                <a:ext cx="10550769" cy="537796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=?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=24</m:t>
                      </m:r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=0,08</m:t>
                      </m:r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15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  <m:e>
                          <m:sSub>
                            <m:sSubPr>
                              <m:ctrlPr>
                                <a:rPr lang="en-15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=1.176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150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  <m:e>
                          <m:sSub>
                            <m:sSubPr>
                              <m:ctrlPr>
                                <a:rPr lang="en-150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nary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150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150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150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150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+…+(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−6)∙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150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en-US" sz="2000" dirty="0" smtClean="0"/>
              </a:p>
              <a:p>
                <a:pPr marL="0" indent="0">
                  <a:buNone/>
                </a:pPr>
                <a:endParaRPr lang="en-US" sz="20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150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  <m:e>
                          <m:sSub>
                            <m:sSubPr>
                              <m:ctrlPr>
                                <a:rPr lang="en-150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nary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150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150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en-150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+…+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−5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+(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−6)</m:t>
                          </m:r>
                        </m:e>
                      </m:d>
                    </m:oMath>
                  </m:oMathPara>
                </a14:m>
                <a:endParaRPr lang="en-US" sz="2000" dirty="0" smtClean="0"/>
              </a:p>
              <a:p>
                <a:pPr marL="0" indent="0">
                  <a:buNone/>
                </a:pPr>
                <a:endParaRPr lang="en-US" sz="20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150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  <m:e>
                          <m:sSub>
                            <m:sSubPr>
                              <m:ctrlPr>
                                <a:rPr lang="en-150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nary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150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150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  <m:r>
                            <a:rPr lang="en-150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(2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−6)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000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06314" y="1348154"/>
                <a:ext cx="10550769" cy="5377961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2"/>
          <p:cNvSpPr txBox="1">
            <a:spLocks/>
          </p:cNvSpPr>
          <p:nvPr/>
        </p:nvSpPr>
        <p:spPr>
          <a:xfrm>
            <a:off x="438149" y="257908"/>
            <a:ext cx="11087100" cy="1274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 err="1" smtClean="0"/>
              <a:t>Primjer</a:t>
            </a:r>
            <a:r>
              <a:rPr lang="en-US" sz="2000" dirty="0" smtClean="0"/>
              <a:t>: </a:t>
            </a:r>
            <a:r>
              <a:rPr lang="en-US" sz="2000" dirty="0" err="1" smtClean="0"/>
              <a:t>Potrošački</a:t>
            </a:r>
            <a:r>
              <a:rPr lang="en-US" sz="2000" dirty="0" smtClean="0"/>
              <a:t> </a:t>
            </a:r>
            <a:r>
              <a:rPr lang="en-US" sz="2000" dirty="0" err="1" smtClean="0"/>
              <a:t>kredit</a:t>
            </a:r>
            <a:r>
              <a:rPr lang="en-US" sz="2000" dirty="0" smtClean="0"/>
              <a:t> je </a:t>
            </a:r>
            <a:r>
              <a:rPr lang="en-US" sz="2000" dirty="0" err="1" smtClean="0"/>
              <a:t>odobren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period od 24 </a:t>
            </a:r>
            <a:r>
              <a:rPr lang="en-US" sz="2000" dirty="0" err="1" smtClean="0"/>
              <a:t>mjeseca</a:t>
            </a:r>
            <a:r>
              <a:rPr lang="en-US" sz="2000" dirty="0" smtClean="0"/>
              <a:t>. </a:t>
            </a:r>
            <a:r>
              <a:rPr lang="en-US" sz="2000" dirty="0" err="1" smtClean="0"/>
              <a:t>Kredit</a:t>
            </a:r>
            <a:r>
              <a:rPr lang="en-US" sz="2000" dirty="0" smtClean="0"/>
              <a:t> se </a:t>
            </a:r>
            <a:r>
              <a:rPr lang="en-US" sz="2000" dirty="0" err="1" smtClean="0"/>
              <a:t>otplaćuje</a:t>
            </a:r>
            <a:r>
              <a:rPr lang="en-US" sz="2000" dirty="0" smtClean="0"/>
              <a:t> </a:t>
            </a:r>
            <a:r>
              <a:rPr lang="en-US" sz="2000" dirty="0" err="1" smtClean="0"/>
              <a:t>jednakim</a:t>
            </a:r>
            <a:r>
              <a:rPr lang="en-US" sz="2000" dirty="0" smtClean="0"/>
              <a:t> </a:t>
            </a:r>
            <a:r>
              <a:rPr lang="en-US" sz="2000" dirty="0" err="1" smtClean="0"/>
              <a:t>dekurzivnim</a:t>
            </a:r>
            <a:r>
              <a:rPr lang="en-US" sz="2000" dirty="0" smtClean="0"/>
              <a:t> </a:t>
            </a:r>
            <a:r>
              <a:rPr lang="en-US" sz="2000" dirty="0" err="1" smtClean="0"/>
              <a:t>mjesečnim</a:t>
            </a:r>
            <a:r>
              <a:rPr lang="en-US" sz="2000" dirty="0" smtClean="0"/>
              <a:t> </a:t>
            </a:r>
            <a:r>
              <a:rPr lang="en-US" sz="2000" dirty="0" err="1" smtClean="0"/>
              <a:t>ratama</a:t>
            </a:r>
            <a:r>
              <a:rPr lang="en-US" sz="2000" dirty="0" smtClean="0"/>
              <a:t> </a:t>
            </a:r>
            <a:r>
              <a:rPr lang="en-US" sz="2000" dirty="0" err="1" smtClean="0"/>
              <a:t>uz</a:t>
            </a:r>
            <a:r>
              <a:rPr lang="en-US" sz="2000" dirty="0" smtClean="0"/>
              <a:t> </a:t>
            </a:r>
            <a:r>
              <a:rPr lang="en-US" sz="2000" dirty="0" err="1" smtClean="0"/>
              <a:t>kamatnu</a:t>
            </a:r>
            <a:r>
              <a:rPr lang="en-US" sz="2000" dirty="0" smtClean="0"/>
              <a:t> </a:t>
            </a:r>
            <a:r>
              <a:rPr lang="en-US" sz="2000" dirty="0" err="1" smtClean="0"/>
              <a:t>stopu</a:t>
            </a:r>
            <a:r>
              <a:rPr lang="en-US" sz="2000" dirty="0" smtClean="0"/>
              <a:t> od 8%. </a:t>
            </a:r>
            <a:r>
              <a:rPr lang="en-US" sz="2000" dirty="0" err="1" smtClean="0"/>
              <a:t>Koliki</a:t>
            </a:r>
            <a:r>
              <a:rPr lang="en-US" sz="2000" dirty="0" smtClean="0"/>
              <a:t> je </a:t>
            </a:r>
            <a:r>
              <a:rPr lang="en-US" sz="2000" dirty="0" err="1" smtClean="0"/>
              <a:t>iznos</a:t>
            </a:r>
            <a:r>
              <a:rPr lang="en-US" sz="2000" dirty="0" smtClean="0"/>
              <a:t> </a:t>
            </a:r>
            <a:r>
              <a:rPr lang="en-US" sz="2000" dirty="0" err="1" smtClean="0"/>
              <a:t>mjesečne</a:t>
            </a:r>
            <a:r>
              <a:rPr lang="en-US" sz="2000" dirty="0" smtClean="0"/>
              <a:t> rate, a </a:t>
            </a:r>
            <a:r>
              <a:rPr lang="en-US" sz="2000" dirty="0" err="1" smtClean="0"/>
              <a:t>kolika</a:t>
            </a:r>
            <a:r>
              <a:rPr lang="en-US" sz="2000" dirty="0" smtClean="0"/>
              <a:t> </a:t>
            </a:r>
            <a:r>
              <a:rPr lang="en-US" sz="2000" dirty="0" err="1" smtClean="0"/>
              <a:t>vrijednost</a:t>
            </a:r>
            <a:r>
              <a:rPr lang="en-US" sz="2000" dirty="0" smtClean="0"/>
              <a:t> </a:t>
            </a:r>
            <a:r>
              <a:rPr lang="en-US" sz="2000" dirty="0" err="1" smtClean="0"/>
              <a:t>odobrenog</a:t>
            </a:r>
            <a:r>
              <a:rPr lang="en-US" sz="2000" dirty="0" smtClean="0"/>
              <a:t> </a:t>
            </a:r>
            <a:r>
              <a:rPr lang="en-US" sz="2000" dirty="0" err="1" smtClean="0"/>
              <a:t>kredita</a:t>
            </a:r>
            <a:r>
              <a:rPr lang="en-US" sz="2000" dirty="0" smtClean="0"/>
              <a:t> </a:t>
            </a:r>
            <a:r>
              <a:rPr lang="en-US" sz="2000" dirty="0" err="1" smtClean="0"/>
              <a:t>ako</a:t>
            </a:r>
            <a:r>
              <a:rPr lang="en-US" sz="2000" dirty="0" smtClean="0"/>
              <a:t> je </a:t>
            </a:r>
            <a:r>
              <a:rPr lang="en-US" sz="2000" dirty="0" err="1" smtClean="0"/>
              <a:t>zbir</a:t>
            </a:r>
            <a:r>
              <a:rPr lang="en-US" sz="2000" dirty="0" smtClean="0"/>
              <a:t> </a:t>
            </a:r>
            <a:r>
              <a:rPr lang="en-US" sz="2000" dirty="0" err="1" smtClean="0"/>
              <a:t>kamata</a:t>
            </a:r>
            <a:r>
              <a:rPr lang="en-US" sz="2000" dirty="0" smtClean="0"/>
              <a:t> </a:t>
            </a:r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prvih</a:t>
            </a:r>
            <a:r>
              <a:rPr lang="en-US" sz="2000" dirty="0" smtClean="0"/>
              <a:t> 7 </a:t>
            </a:r>
            <a:r>
              <a:rPr lang="en-US" sz="2000" dirty="0" err="1" smtClean="0"/>
              <a:t>mjeseci</a:t>
            </a:r>
            <a:r>
              <a:rPr lang="en-US" sz="2000" dirty="0" smtClean="0"/>
              <a:t> 1.176 </a:t>
            </a:r>
            <a:r>
              <a:rPr lang="en-US" sz="2000" dirty="0" err="1" smtClean="0"/>
              <a:t>n.j</a:t>
            </a:r>
            <a:r>
              <a:rPr lang="en-US" sz="2000" dirty="0" smtClean="0"/>
              <a:t>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5487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77007" y="430823"/>
                <a:ext cx="10884877" cy="6216161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sz="200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1176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150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0,08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150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  <m:r>
                            <a:rPr lang="en-150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150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24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−6</m:t>
                              </m:r>
                            </m:e>
                          </m:d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150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𝒃</m:t>
                      </m:r>
                      <m:r>
                        <a:rPr lang="en-US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𝟐𝟎𝟎</m:t>
                      </m:r>
                    </m:oMath>
                  </m:oMathPara>
                </a14:m>
                <a:endParaRPr lang="en-US" sz="2000" b="1" dirty="0"/>
              </a:p>
              <a:p>
                <a:pPr marL="0" indent="0">
                  <a:buNone/>
                </a:pPr>
                <a:endParaRPr lang="en-US" sz="20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b="1" i="1">
                          <a:latin typeface="Cambria Math" panose="02040503050406030204" pitchFamily="18" charset="0"/>
                        </a:rPr>
                        <m:t>𝑲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150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=24∙1.200</m:t>
                      </m:r>
                      <m:r>
                        <a:rPr lang="en-US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𝟐𝟖</m:t>
                      </m:r>
                      <m:r>
                        <a:rPr lang="en-US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𝟖𝟎𝟎</m:t>
                      </m:r>
                    </m:oMath>
                  </m:oMathPara>
                </a14:m>
                <a:endParaRPr lang="en-US" sz="2000" b="1" dirty="0" smtClean="0"/>
              </a:p>
              <a:p>
                <a:pPr marL="0" indent="0">
                  <a:buNone/>
                </a:pPr>
                <a:endParaRPr lang="en-US" sz="20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15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+1)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28.800</m:t>
                          </m:r>
                          <m: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0,08</m:t>
                          </m:r>
                          <m: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24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+1)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=2.400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1" i="1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1.200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150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2.400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0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𝟑𝟎𝟎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007" y="430823"/>
                <a:ext cx="10884877" cy="6216161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366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C9F2A-8035-47FC-9DAC-952E7E261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/>
              <a:t>Lombardni zajam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8CB69-AFEF-4B5E-A672-CE0362C823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791325"/>
            <a:ext cx="7729728" cy="3101983"/>
          </a:xfrm>
        </p:spPr>
        <p:txBody>
          <a:bodyPr>
            <a:normAutofit/>
          </a:bodyPr>
          <a:lstStyle/>
          <a:p>
            <a:r>
              <a:rPr lang="sr-Latn-BA" sz="2000" dirty="0"/>
              <a:t>Kratkoročni zajam koji se odobrava na bazi zaloga robe (hartije od vrijednosti, plemeniti metali itd)</a:t>
            </a:r>
          </a:p>
          <a:p>
            <a:r>
              <a:rPr lang="sr-Latn-BA" sz="2000" dirty="0"/>
              <a:t>Iznos zajma je manji od vrijednosti založene robe, najčešće 50-90% vrijednosti</a:t>
            </a:r>
          </a:p>
          <a:p>
            <a:r>
              <a:rPr lang="sr-Latn-BA" sz="2000" dirty="0"/>
              <a:t>Period otplate do godinu dana (obično 3 mjeseca), prost obračun kamate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6292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385A3-EC0C-487A-8A45-F4EFBF809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6525" y="894084"/>
            <a:ext cx="8933342" cy="145318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sr-Latn-BA" sz="2000" b="1" dirty="0"/>
              <a:t>Primjer</a:t>
            </a:r>
            <a:r>
              <a:rPr lang="sr-Latn-BA" sz="2000" dirty="0"/>
              <a:t>:  Banka je doznačila dužniku lombardni zajam na osnovu založene robe vrijednosti 150.000 KM, pri čemu je stopa zajma 70% i rok vraćanja 3 mjeseca. Kamatna stopa je 10%, provizija 1‰, trošak obrade kredita 100 KM. Koliko je dužnik dobio u gotovu?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787341A-2520-4321-B74E-EE42C0E0F018}"/>
                  </a:ext>
                </a:extLst>
              </p:cNvPr>
              <p:cNvSpPr txBox="1"/>
              <p:nvPr/>
            </p:nvSpPr>
            <p:spPr>
              <a:xfrm>
                <a:off x="3799001" y="2926173"/>
                <a:ext cx="4345757" cy="28229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=150.000∙0,70=105.000</m:t>
                      </m:r>
                    </m:oMath>
                  </m:oMathPara>
                </a14:m>
                <a:endParaRPr lang="sr-Latn-BA" sz="2000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=105.000∙0,1∙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=2.625</m:t>
                      </m:r>
                    </m:oMath>
                  </m:oMathPara>
                </a14:m>
                <a:endParaRPr lang="sr-Latn-BA" sz="2000" dirty="0"/>
              </a:p>
              <a:p>
                <a:endParaRPr lang="sr-Latn-BA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=102.375</m:t>
                      </m:r>
                    </m:oMath>
                  </m:oMathPara>
                </a14:m>
                <a:endParaRPr lang="sr-Latn-BA" sz="20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=102.375∙0,001=102,38</m:t>
                      </m:r>
                    </m:oMath>
                  </m:oMathPara>
                </a14:m>
                <a:endParaRPr lang="en-US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=100</m:t>
                      </m:r>
                    </m:oMath>
                  </m:oMathPara>
                </a14:m>
                <a:endParaRPr lang="sr-Latn-BA" sz="2000" dirty="0"/>
              </a:p>
              <a:p>
                <a:endParaRPr lang="en-US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𝑰𝒔𝒑𝒍𝒂𝒕𝒂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𝟏𝟎𝟐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𝟏𝟕𝟐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𝟔𝟐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787341A-2520-4321-B74E-EE42C0E0F0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9001" y="2926173"/>
                <a:ext cx="4345757" cy="2822952"/>
              </a:xfrm>
              <a:prstGeom prst="rect">
                <a:avLst/>
              </a:prstGeom>
              <a:blipFill>
                <a:blip r:embed="rId2"/>
                <a:stretch>
                  <a:fillRect l="-701" b="-17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2543CCA-3494-4A38-916F-1E3B94B630CB}"/>
              </a:ext>
            </a:extLst>
          </p:cNvPr>
          <p:cNvCxnSpPr>
            <a:cxnSpLocks/>
          </p:cNvCxnSpPr>
          <p:nvPr/>
        </p:nvCxnSpPr>
        <p:spPr>
          <a:xfrm>
            <a:off x="3799001" y="4015818"/>
            <a:ext cx="386498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FDDECA7-EB10-47B2-BB95-89684B734EAE}"/>
              </a:ext>
            </a:extLst>
          </p:cNvPr>
          <p:cNvCxnSpPr>
            <a:cxnSpLocks/>
          </p:cNvCxnSpPr>
          <p:nvPr/>
        </p:nvCxnSpPr>
        <p:spPr>
          <a:xfrm>
            <a:off x="3799001" y="5214593"/>
            <a:ext cx="386498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5702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C338F-2F50-41DD-92F6-7012C386B4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2363" y="772998"/>
            <a:ext cx="10520313" cy="10558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Primjer: </a:t>
            </a:r>
            <a:r>
              <a:rPr lang="sr-Latn-BA" sz="2000" dirty="0"/>
              <a:t>Preduzeću je 15.02. na račun na ime lombardnog zajma </a:t>
            </a:r>
            <a:r>
              <a:rPr lang="sr-Latn-BA" sz="2000" dirty="0" smtClean="0"/>
              <a:t>uplaćeno13.426,38 </a:t>
            </a:r>
            <a:r>
              <a:rPr lang="sr-Latn-BA" sz="2000" dirty="0"/>
              <a:t>KM, sa rokom vraćanja od 3 mjeseca. Kamatna stopa je 11,2%, a troškovi obrade zajma su 23 KM. Kolika je vrijednost založene robe, ako je stopa zajma 72%?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491991A-6040-4464-9DB6-E1F7F1CDE1A4}"/>
                  </a:ext>
                </a:extLst>
              </p:cNvPr>
              <p:cNvSpPr txBox="1"/>
              <p:nvPr/>
            </p:nvSpPr>
            <p:spPr>
              <a:xfrm>
                <a:off x="1112363" y="2898742"/>
                <a:ext cx="4345757" cy="2517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∙0,72</m:t>
                      </m:r>
                    </m:oMath>
                  </m:oMathPara>
                </a14:m>
                <a:endParaRPr lang="sr-Latn-BA" sz="2000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0,72∙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0,112∙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89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</m:oMath>
                  </m:oMathPara>
                </a14:m>
                <a:endParaRPr lang="sr-Latn-BA" sz="2000" dirty="0"/>
              </a:p>
              <a:p>
                <a:endParaRPr lang="sr-Latn-BA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=13.449,38</m:t>
                      </m:r>
                    </m:oMath>
                  </m:oMathPara>
                </a14:m>
                <a:endParaRPr lang="sr-Latn-BA" sz="20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=23</m:t>
                      </m:r>
                    </m:oMath>
                  </m:oMathPara>
                </a14:m>
                <a:endParaRPr lang="sr-Latn-BA" sz="2000" dirty="0"/>
              </a:p>
              <a:p>
                <a:endParaRPr lang="en-US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𝐼𝑠𝑝𝑙𝑎𝑡𝑎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=13.426,38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491991A-6040-4464-9DB6-E1F7F1CDE1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363" y="2898742"/>
                <a:ext cx="4345757" cy="2517228"/>
              </a:xfrm>
              <a:prstGeom prst="rect">
                <a:avLst/>
              </a:prstGeom>
              <a:blipFill>
                <a:blip r:embed="rId2"/>
                <a:stretch>
                  <a:fillRect l="-561" b="-1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D07437-5F3A-4350-807E-88860C484E3D}"/>
              </a:ext>
            </a:extLst>
          </p:cNvPr>
          <p:cNvCxnSpPr>
            <a:cxnSpLocks/>
          </p:cNvCxnSpPr>
          <p:nvPr/>
        </p:nvCxnSpPr>
        <p:spPr>
          <a:xfrm>
            <a:off x="1046374" y="3959258"/>
            <a:ext cx="31862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DEDF19-825E-4148-81EA-FCB74D02D7F4}"/>
              </a:ext>
            </a:extLst>
          </p:cNvPr>
          <p:cNvCxnSpPr>
            <a:cxnSpLocks/>
          </p:cNvCxnSpPr>
          <p:nvPr/>
        </p:nvCxnSpPr>
        <p:spPr>
          <a:xfrm>
            <a:off x="1046374" y="4894083"/>
            <a:ext cx="31862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D690B6C-09B1-42FC-9820-964053198883}"/>
                  </a:ext>
                </a:extLst>
              </p:cNvPr>
              <p:cNvSpPr txBox="1"/>
              <p:nvPr/>
            </p:nvSpPr>
            <p:spPr>
              <a:xfrm>
                <a:off x="6193409" y="3620157"/>
                <a:ext cx="4433650" cy="10743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=13.449,38</m:t>
                      </m:r>
                    </m:oMath>
                  </m:oMathPara>
                </a14:m>
                <a:endParaRPr lang="sr-Latn-BA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∙0,72−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∙0,72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0,112∙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89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13.449,38</m:t>
                      </m:r>
                    </m:oMath>
                  </m:oMathPara>
                </a14:m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𝟏𝟗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𝟐𝟏𝟏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𝟔𝟒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D690B6C-09B1-42FC-9820-9640531988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3409" y="3620157"/>
                <a:ext cx="4433650" cy="1074397"/>
              </a:xfrm>
              <a:prstGeom prst="rect">
                <a:avLst/>
              </a:prstGeom>
              <a:blipFill>
                <a:blip r:embed="rId3"/>
                <a:stretch>
                  <a:fillRect l="-1926" b="-17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Arrow: Up 7">
            <a:extLst>
              <a:ext uri="{FF2B5EF4-FFF2-40B4-BE49-F238E27FC236}">
                <a16:creationId xmlns:a16="http://schemas.microsoft.com/office/drawing/2014/main" id="{A25E76F0-AD8E-406B-8D5F-33307C4271B0}"/>
              </a:ext>
            </a:extLst>
          </p:cNvPr>
          <p:cNvSpPr/>
          <p:nvPr/>
        </p:nvSpPr>
        <p:spPr>
          <a:xfrm>
            <a:off x="5250730" y="2898742"/>
            <a:ext cx="122548" cy="251722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897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715FB-969B-492B-BC75-2F2DA9497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717" y="207391"/>
            <a:ext cx="10539167" cy="7447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Primjer</a:t>
            </a:r>
            <a:r>
              <a:rPr lang="sr-Latn-BA" sz="2000" dirty="0"/>
              <a:t>: Lombardni zajam od 48.600 KM dospijeva 15.12. Kamatna stopa je 9%, a zatezna kamatna stopa 3%. Koliko će dužnik platiti na ime otplate zajma, ako ga reguliše 25.12?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843A21-0F94-4695-8A5E-19C0001BCA3D}"/>
              </a:ext>
            </a:extLst>
          </p:cNvPr>
          <p:cNvSpPr txBox="1"/>
          <p:nvPr/>
        </p:nvSpPr>
        <p:spPr>
          <a:xfrm>
            <a:off x="744717" y="1027521"/>
            <a:ext cx="89083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Dužnik plaća 25.12:</a:t>
            </a:r>
          </a:p>
          <a:p>
            <a:endParaRPr lang="sr-Latn-BA" dirty="0"/>
          </a:p>
          <a:p>
            <a:r>
              <a:rPr lang="sr-Latn-BA" dirty="0"/>
              <a:t>Otplatu						48.600</a:t>
            </a:r>
          </a:p>
          <a:p>
            <a:r>
              <a:rPr lang="sr-Latn-BA" dirty="0"/>
              <a:t>Zateznu kamatu (12%, 10 dana)	    162</a:t>
            </a:r>
          </a:p>
          <a:p>
            <a:endParaRPr lang="sr-Latn-BA" dirty="0"/>
          </a:p>
          <a:p>
            <a:r>
              <a:rPr lang="sr-Latn-BA" b="1" dirty="0"/>
              <a:t>UKUPNO					48.762</a:t>
            </a:r>
            <a:endParaRPr lang="en-US" b="1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CD63DCD-0563-4DAA-AB00-321A35A34793}"/>
              </a:ext>
            </a:extLst>
          </p:cNvPr>
          <p:cNvSpPr txBox="1">
            <a:spLocks/>
          </p:cNvSpPr>
          <p:nvPr/>
        </p:nvSpPr>
        <p:spPr>
          <a:xfrm>
            <a:off x="633167" y="2989237"/>
            <a:ext cx="10539167" cy="1054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r-Latn-BA" sz="2000" b="1" dirty="0"/>
              <a:t>Primjer</a:t>
            </a:r>
            <a:r>
              <a:rPr lang="sr-Latn-BA" sz="2000" dirty="0"/>
              <a:t>: Banka je 15.04. doznačila zajam na osnovu založene robe vrijednosti 54.800 KM, stopa zajma 75%, rok vraćanja 4 mjeseca. Kamatna stopa do 20.05. iznosti 5%, a nadalje 6%, provizija 2‰, trošak obrade 120 KM. Koliko je uplaćeno na račun dužnika?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DC816B5-04F6-4BAB-9753-3A8C7A7FF21C}"/>
                  </a:ext>
                </a:extLst>
              </p:cNvPr>
              <p:cNvSpPr txBox="1"/>
              <p:nvPr/>
            </p:nvSpPr>
            <p:spPr>
              <a:xfrm>
                <a:off x="3480061" y="4250857"/>
                <a:ext cx="4345757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=54.800∙0,75=41.100</m:t>
                      </m:r>
                    </m:oMath>
                  </m:oMathPara>
                </a14:m>
                <a:endParaRPr lang="sr-Latn-BA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=759,74</m:t>
                      </m:r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=40.340,26</m:t>
                      </m:r>
                    </m:oMath>
                  </m:oMathPara>
                </a14:m>
                <a:endParaRPr lang="sr-Latn-BA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=40.340,26∙0,002=80,61</m:t>
                      </m:r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=120</m:t>
                      </m:r>
                    </m:oMath>
                  </m:oMathPara>
                </a14:m>
                <a:endParaRPr lang="sr-Latn-BA" dirty="0"/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𝑰𝒔𝒑𝒍𝒂𝒕𝒂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𝟒𝟎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𝟏𝟎𝟑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𝟔𝟓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DC816B5-04F6-4BAB-9753-3A8C7A7FF2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0061" y="4250857"/>
                <a:ext cx="4345757" cy="2308324"/>
              </a:xfrm>
              <a:prstGeom prst="rect">
                <a:avLst/>
              </a:prstGeom>
              <a:blipFill>
                <a:blip r:embed="rId2"/>
                <a:stretch>
                  <a:fillRect l="-561" b="-1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091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2EFD0-F101-43F1-8813-E4F7683BD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/>
              <a:t>POTROŠAČKI KREDIT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2758603-149F-43CB-B02E-CAC0471F3B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231136" y="2638044"/>
                <a:ext cx="7729728" cy="3734476"/>
              </a:xfrm>
            </p:spPr>
            <p:txBody>
              <a:bodyPr/>
              <a:lstStyle/>
              <a:p>
                <a:r>
                  <a:rPr lang="sr-Latn-BA" dirty="0"/>
                  <a:t>Namjenski kredit za kupovinu trajnih potrošačkih dobara</a:t>
                </a:r>
              </a:p>
              <a:p>
                <a:r>
                  <a:rPr lang="sr-Latn-BA" dirty="0"/>
                  <a:t>Dužnik u jednakim vremenskim intervalima povjeriocu vraća određene </a:t>
                </a:r>
                <a:r>
                  <a:rPr lang="sr-Latn-BA" dirty="0" smtClean="0"/>
                  <a:t>izn</a:t>
                </a:r>
                <a:r>
                  <a:rPr lang="en-US" dirty="0" err="1" smtClean="0"/>
                  <a:t>ose</a:t>
                </a:r>
                <a:r>
                  <a:rPr lang="sr-Latn-BA" dirty="0" smtClean="0"/>
                  <a:t>, </a:t>
                </a:r>
                <a:r>
                  <a:rPr lang="sr-Latn-BA" dirty="0"/>
                  <a:t>koji se sastoje od otplate i kamate. </a:t>
                </a:r>
              </a:p>
              <a:p>
                <a:r>
                  <a:rPr lang="sr-Latn-BA" dirty="0"/>
                  <a:t>Bitni pomjovi:</a:t>
                </a:r>
              </a:p>
              <a:p>
                <a:pPr marL="228600" lvl="1" indent="0">
                  <a:buNone/>
                </a:pPr>
                <a:r>
                  <a:rPr lang="sr-Latn-BA" dirty="0"/>
                  <a:t>Mjesečna rata (a) – iznos koji dužnik vraća svaki mjesec </a:t>
                </a:r>
              </a:p>
              <a:p>
                <a:pPr marL="228600" lvl="1" indent="0">
                  <a:buNone/>
                </a:pPr>
                <a:r>
                  <a:rPr lang="sr-Latn-BA" dirty="0"/>
                  <a:t>Mjesečna otplata (b) – dio otplate glavnice sadržan u rati</a:t>
                </a:r>
              </a:p>
              <a:p>
                <a:pPr marL="228600" lvl="1" indent="0">
                  <a:buNone/>
                </a:pPr>
                <a:r>
                  <a:rPr lang="sr-Latn-BA" dirty="0"/>
                  <a:t>Mjesečna kamata (I) – dio kamate sadržan u rati</a:t>
                </a:r>
              </a:p>
              <a:p>
                <a:pPr marL="228600" lvl="1" indent="0">
                  <a:buNone/>
                </a:pPr>
                <a:endParaRPr lang="sr-Latn-BA" dirty="0"/>
              </a:p>
              <a:p>
                <a:pPr marL="2286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𝑰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2758603-149F-43CB-B02E-CAC0471F3B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31136" y="2638044"/>
                <a:ext cx="7729728" cy="3734476"/>
              </a:xfrm>
              <a:blipFill>
                <a:blip r:embed="rId2"/>
                <a:stretch>
                  <a:fillRect l="-473" t="-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613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9709A39-6FC6-4638-AE0E-99DBA8BEB59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6518" y="986553"/>
                <a:ext cx="10803118" cy="4411925"/>
              </a:xfrm>
            </p:spPr>
            <p:txBody>
              <a:bodyPr/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num>
                      <m:den>
                        <m:r>
                          <a:rPr lang="en-US" sz="2400" i="1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r>
                  <a:rPr lang="en-US" sz="2400" dirty="0" smtClean="0"/>
                  <a:t> </a:t>
                </a:r>
              </a:p>
              <a:p>
                <a:pPr marL="0" indent="0" algn="ctr">
                  <a:buNone/>
                </a:pPr>
                <a:r>
                  <a:rPr lang="en-US" sz="2000" dirty="0" smtClean="0"/>
                  <a:t>(K - </a:t>
                </a:r>
                <a:r>
                  <a:rPr lang="en-US" sz="2000" dirty="0" err="1" smtClean="0"/>
                  <a:t>iznos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kredita</a:t>
                </a:r>
                <a:r>
                  <a:rPr lang="en-US" sz="2000" dirty="0" smtClean="0"/>
                  <a:t>; m - </a:t>
                </a:r>
                <a:r>
                  <a:rPr lang="en-US" sz="2000" dirty="0" err="1" smtClean="0"/>
                  <a:t>broj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mjeseci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otplate</a:t>
                </a:r>
                <a:r>
                  <a:rPr lang="en-US" sz="2000" dirty="0" smtClean="0"/>
                  <a:t>)</a:t>
                </a:r>
              </a:p>
              <a:p>
                <a:pPr marL="0" indent="0" algn="ctr">
                  <a:buNone/>
                </a:pPr>
                <a:endParaRPr lang="en-US" sz="2000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150" sz="2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nary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en-150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150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+1)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</m:oMath>
                  </m:oMathPara>
                </a14:m>
                <a:endParaRPr lang="en-US" sz="2000" dirty="0" smtClean="0"/>
              </a:p>
              <a:p>
                <a:pPr marL="0" indent="0" algn="ctr">
                  <a:buNone/>
                </a:pPr>
                <a:endParaRPr lang="en-US" sz="24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400" b="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BA" sz="24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400" b="0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sr-Latn-BA" sz="2400" b="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2400" b="0" i="1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sz="2400" dirty="0" smtClean="0"/>
              </a:p>
              <a:p>
                <a:pPr marL="0" indent="0" algn="ctr">
                  <a:buNone/>
                </a:pPr>
                <a:endParaRPr lang="en-US" sz="20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400" b="1" i="1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150" sz="2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150" sz="2400" b="1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e>
                          </m:nary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sz="2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𝑲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150" sz="24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</m:nary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den>
                      </m:f>
                    </m:oMath>
                  </m:oMathPara>
                </a14:m>
                <a:endParaRPr lang="en-US" sz="2400" b="1" dirty="0"/>
              </a:p>
              <a:p>
                <a:pPr marL="0" indent="0" algn="ctr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9709A39-6FC6-4638-AE0E-99DBA8BEB59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6518" y="986553"/>
                <a:ext cx="10803118" cy="4411925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354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13238" y="231532"/>
            <a:ext cx="11087100" cy="7951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 err="1" smtClean="0"/>
              <a:t>Primjer</a:t>
            </a:r>
            <a:r>
              <a:rPr lang="en-US" sz="2000" dirty="0" smtClean="0"/>
              <a:t>: </a:t>
            </a:r>
            <a:r>
              <a:rPr lang="en-US" sz="2000" dirty="0" err="1" smtClean="0"/>
              <a:t>Potrošački</a:t>
            </a:r>
            <a:r>
              <a:rPr lang="en-US" sz="2000" dirty="0" smtClean="0"/>
              <a:t> </a:t>
            </a:r>
            <a:r>
              <a:rPr lang="en-US" sz="2000" dirty="0" err="1" smtClean="0"/>
              <a:t>zajam</a:t>
            </a:r>
            <a:r>
              <a:rPr lang="en-US" sz="2000" dirty="0" smtClean="0"/>
              <a:t> od 6.000 KM je </a:t>
            </a:r>
            <a:r>
              <a:rPr lang="en-US" sz="2000" dirty="0" err="1" smtClean="0"/>
              <a:t>odobren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12 </a:t>
            </a:r>
            <a:r>
              <a:rPr lang="en-US" sz="2000" dirty="0" err="1" smtClean="0"/>
              <a:t>mjeseci</a:t>
            </a:r>
            <a:r>
              <a:rPr lang="en-US" sz="2000" dirty="0" smtClean="0"/>
              <a:t> </a:t>
            </a:r>
            <a:r>
              <a:rPr lang="en-US" sz="2000" dirty="0" err="1" smtClean="0"/>
              <a:t>uz</a:t>
            </a:r>
            <a:r>
              <a:rPr lang="en-US" sz="2000" dirty="0" smtClean="0"/>
              <a:t> </a:t>
            </a:r>
            <a:r>
              <a:rPr lang="en-US" sz="2000" dirty="0" err="1" smtClean="0"/>
              <a:t>kamatnu</a:t>
            </a:r>
            <a:r>
              <a:rPr lang="en-US" sz="2000" dirty="0" smtClean="0"/>
              <a:t> </a:t>
            </a:r>
            <a:r>
              <a:rPr lang="en-US" sz="2000" dirty="0" err="1" smtClean="0"/>
              <a:t>stopu</a:t>
            </a:r>
            <a:r>
              <a:rPr lang="en-US" sz="2000" dirty="0" smtClean="0"/>
              <a:t> od 10%. </a:t>
            </a:r>
            <a:r>
              <a:rPr lang="en-US" sz="2000" dirty="0" err="1" smtClean="0"/>
              <a:t>Izraditi</a:t>
            </a:r>
            <a:r>
              <a:rPr lang="en-US" sz="2000" dirty="0" smtClean="0"/>
              <a:t> </a:t>
            </a:r>
            <a:r>
              <a:rPr lang="en-US" sz="2000" dirty="0" err="1" smtClean="0"/>
              <a:t>amortizacioni</a:t>
            </a:r>
            <a:r>
              <a:rPr lang="en-US" sz="2000" dirty="0" smtClean="0"/>
              <a:t> plan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bazi</a:t>
            </a:r>
            <a:r>
              <a:rPr lang="en-US" sz="2000" dirty="0" smtClean="0"/>
              <a:t> </a:t>
            </a:r>
            <a:r>
              <a:rPr lang="en-US" sz="2000" dirty="0" err="1" smtClean="0"/>
              <a:t>planirane</a:t>
            </a:r>
            <a:r>
              <a:rPr lang="en-US" sz="2000" dirty="0" smtClean="0"/>
              <a:t> </a:t>
            </a:r>
            <a:r>
              <a:rPr lang="en-US" sz="2000" dirty="0" err="1" smtClean="0"/>
              <a:t>kamate</a:t>
            </a:r>
            <a:r>
              <a:rPr lang="en-US" sz="2000" dirty="0" smtClean="0"/>
              <a:t>.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45386123"/>
                  </p:ext>
                </p:extLst>
              </p:nvPr>
            </p:nvGraphicFramePr>
            <p:xfrm>
              <a:off x="1636205" y="1026696"/>
              <a:ext cx="8641166" cy="55880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06433">
                      <a:extLst>
                        <a:ext uri="{9D8B030D-6E8A-4147-A177-3AD203B41FA5}">
                          <a16:colId xmlns:a16="http://schemas.microsoft.com/office/drawing/2014/main" val="612915421"/>
                        </a:ext>
                      </a:extLst>
                    </a:gridCol>
                    <a:gridCol w="2063646">
                      <a:extLst>
                        <a:ext uri="{9D8B030D-6E8A-4147-A177-3AD203B41FA5}">
                          <a16:colId xmlns:a16="http://schemas.microsoft.com/office/drawing/2014/main" val="3179182674"/>
                        </a:ext>
                      </a:extLst>
                    </a:gridCol>
                    <a:gridCol w="2114621">
                      <a:extLst>
                        <a:ext uri="{9D8B030D-6E8A-4147-A177-3AD203B41FA5}">
                          <a16:colId xmlns:a16="http://schemas.microsoft.com/office/drawing/2014/main" val="1883246137"/>
                        </a:ext>
                      </a:extLst>
                    </a:gridCol>
                    <a:gridCol w="1728233">
                      <a:extLst>
                        <a:ext uri="{9D8B030D-6E8A-4147-A177-3AD203B41FA5}">
                          <a16:colId xmlns:a16="http://schemas.microsoft.com/office/drawing/2014/main" val="1862513761"/>
                        </a:ext>
                      </a:extLst>
                    </a:gridCol>
                    <a:gridCol w="1728233">
                      <a:extLst>
                        <a:ext uri="{9D8B030D-6E8A-4147-A177-3AD203B41FA5}">
                          <a16:colId xmlns:a16="http://schemas.microsoft.com/office/drawing/2014/main" val="346333095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err="1" smtClean="0"/>
                            <a:t>Mjeseci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err="1" smtClean="0"/>
                            <a:t>Ostatak</a:t>
                          </a:r>
                          <a:r>
                            <a:rPr lang="en-US" dirty="0" smtClean="0"/>
                            <a:t> </a:t>
                          </a:r>
                          <a:r>
                            <a:rPr lang="en-US" dirty="0" err="1" smtClean="0"/>
                            <a:t>duga</a:t>
                          </a:r>
                          <a:r>
                            <a:rPr lang="en-US" dirty="0" smtClean="0"/>
                            <a:t> (K)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err="1" smtClean="0"/>
                            <a:t>Kamata</a:t>
                          </a:r>
                          <a:r>
                            <a:rPr lang="en-US" dirty="0" smtClean="0"/>
                            <a:t> (I, 10%)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err="1" smtClean="0"/>
                            <a:t>Otplata</a:t>
                          </a:r>
                          <a:r>
                            <a:rPr lang="en-US" dirty="0" smtClean="0"/>
                            <a:t> (b)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Rata (a=</a:t>
                          </a:r>
                          <a:r>
                            <a:rPr lang="en-US" dirty="0" err="1" smtClean="0"/>
                            <a:t>b+I</a:t>
                          </a:r>
                          <a:r>
                            <a:rPr lang="en-US" dirty="0" smtClean="0"/>
                            <a:t>)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80175855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6.000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7525174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1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5.500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50</a:t>
                          </a:r>
                          <a:r>
                            <a:rPr lang="en-US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.00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550.00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297779226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2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5.000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45.83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545.83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75482194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3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4.500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41.67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541.67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81062045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4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4.000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37.50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537.50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58690458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5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3.500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33.33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533.33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72727952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6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3.000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29.17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529.17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394397779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7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2.500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25.00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525.00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30029735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8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2.000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20.83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520.83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44548132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9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1.500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16.67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516.67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391848453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10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1.000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12.50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512.50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35217510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11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8.33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508.33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70872291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12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4.17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504.17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65109025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l-GR" sz="2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𝜮</m:t>
                                </m:r>
                              </m:oMath>
                            </m:oMathPara>
                          </a14:m>
                          <a:endParaRPr lang="en-US" sz="20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325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>
                              <a:latin typeface="+mn-lt"/>
                            </a:rPr>
                            <a:t>6.000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6325.00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82287167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45386123"/>
                  </p:ext>
                </p:extLst>
              </p:nvPr>
            </p:nvGraphicFramePr>
            <p:xfrm>
              <a:off x="1636205" y="1026696"/>
              <a:ext cx="8641166" cy="55880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06433">
                      <a:extLst>
                        <a:ext uri="{9D8B030D-6E8A-4147-A177-3AD203B41FA5}">
                          <a16:colId xmlns:a16="http://schemas.microsoft.com/office/drawing/2014/main" val="612915421"/>
                        </a:ext>
                      </a:extLst>
                    </a:gridCol>
                    <a:gridCol w="2063646">
                      <a:extLst>
                        <a:ext uri="{9D8B030D-6E8A-4147-A177-3AD203B41FA5}">
                          <a16:colId xmlns:a16="http://schemas.microsoft.com/office/drawing/2014/main" val="3179182674"/>
                        </a:ext>
                      </a:extLst>
                    </a:gridCol>
                    <a:gridCol w="2114621">
                      <a:extLst>
                        <a:ext uri="{9D8B030D-6E8A-4147-A177-3AD203B41FA5}">
                          <a16:colId xmlns:a16="http://schemas.microsoft.com/office/drawing/2014/main" val="1883246137"/>
                        </a:ext>
                      </a:extLst>
                    </a:gridCol>
                    <a:gridCol w="1728233">
                      <a:extLst>
                        <a:ext uri="{9D8B030D-6E8A-4147-A177-3AD203B41FA5}">
                          <a16:colId xmlns:a16="http://schemas.microsoft.com/office/drawing/2014/main" val="1862513761"/>
                        </a:ext>
                      </a:extLst>
                    </a:gridCol>
                    <a:gridCol w="1728233">
                      <a:extLst>
                        <a:ext uri="{9D8B030D-6E8A-4147-A177-3AD203B41FA5}">
                          <a16:colId xmlns:a16="http://schemas.microsoft.com/office/drawing/2014/main" val="346333095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 err="1" smtClean="0"/>
                            <a:t>Mjeseci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err="1" smtClean="0"/>
                            <a:t>Ostatak</a:t>
                          </a:r>
                          <a:r>
                            <a:rPr lang="en-US" dirty="0" smtClean="0"/>
                            <a:t> </a:t>
                          </a:r>
                          <a:r>
                            <a:rPr lang="en-US" dirty="0" err="1" smtClean="0"/>
                            <a:t>duga</a:t>
                          </a:r>
                          <a:r>
                            <a:rPr lang="en-US" dirty="0" smtClean="0"/>
                            <a:t> (K)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err="1" smtClean="0"/>
                            <a:t>Kamata</a:t>
                          </a:r>
                          <a:r>
                            <a:rPr lang="en-US" dirty="0" smtClean="0"/>
                            <a:t> (I, 10%)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err="1" smtClean="0"/>
                            <a:t>Otplata</a:t>
                          </a:r>
                          <a:r>
                            <a:rPr lang="en-US" dirty="0" smtClean="0"/>
                            <a:t> (b)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Rata (a=</a:t>
                          </a:r>
                          <a:r>
                            <a:rPr lang="en-US" dirty="0" err="1" smtClean="0"/>
                            <a:t>b+I</a:t>
                          </a:r>
                          <a:r>
                            <a:rPr lang="en-US" dirty="0" smtClean="0"/>
                            <a:t>)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80175855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6.000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7525174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1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5.500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50</a:t>
                          </a:r>
                          <a:r>
                            <a:rPr lang="en-US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.00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550.00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297779226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2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5.000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45.83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545.83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75482194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3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4.500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41.67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541.67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81062045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4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4.000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37.50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537.50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58690458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5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3.500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33.33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533.33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72727952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6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3.000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29.17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529.17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394397779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7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2.500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25.00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525.00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300297359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8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2.000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20.83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520.83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44548132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9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1.500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16.67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516.67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391848453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10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1.000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12.50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512.50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35217510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11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8.33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508.33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70872291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12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 smtClean="0">
                              <a:latin typeface="+mn-lt"/>
                            </a:rPr>
                            <a:t>0</a:t>
                          </a:r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4.17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>
                              <a:latin typeface="+mn-lt"/>
                            </a:rPr>
                            <a:t>500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504.17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651090259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606" t="-1320000" r="-762424" b="-215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1800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325</a:t>
                          </a: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b="1" dirty="0" smtClean="0">
                              <a:latin typeface="+mn-lt"/>
                            </a:rPr>
                            <a:t>6.000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6325.00</a:t>
                          </a: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82287167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74960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3577" y="791308"/>
            <a:ext cx="11087100" cy="1274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err="1" smtClean="0"/>
              <a:t>Primjer</a:t>
            </a:r>
            <a:r>
              <a:rPr lang="en-US" sz="2000" dirty="0" smtClean="0"/>
              <a:t>: </a:t>
            </a:r>
            <a:r>
              <a:rPr lang="en-US" sz="2000" dirty="0" err="1" smtClean="0"/>
              <a:t>Odobren</a:t>
            </a:r>
            <a:r>
              <a:rPr lang="en-US" sz="2000" dirty="0" smtClean="0"/>
              <a:t> je </a:t>
            </a:r>
            <a:r>
              <a:rPr lang="en-US" sz="2000" dirty="0" err="1" smtClean="0"/>
              <a:t>potrošački</a:t>
            </a:r>
            <a:r>
              <a:rPr lang="en-US" sz="2000" dirty="0" smtClean="0"/>
              <a:t> </a:t>
            </a:r>
            <a:r>
              <a:rPr lang="en-US" sz="2000" dirty="0" err="1" smtClean="0"/>
              <a:t>kredit</a:t>
            </a:r>
            <a:r>
              <a:rPr lang="en-US" sz="2000" dirty="0" smtClean="0"/>
              <a:t> </a:t>
            </a:r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robu</a:t>
            </a:r>
            <a:r>
              <a:rPr lang="en-US" sz="2000" dirty="0" smtClean="0"/>
              <a:t> u </a:t>
            </a:r>
            <a:r>
              <a:rPr lang="en-US" sz="2000" dirty="0" err="1" smtClean="0"/>
              <a:t>vrijednosti</a:t>
            </a:r>
            <a:r>
              <a:rPr lang="en-US" sz="2000" dirty="0" smtClean="0"/>
              <a:t> od 30.000 KM. </a:t>
            </a:r>
            <a:r>
              <a:rPr lang="en-US" sz="2000" dirty="0" err="1" smtClean="0"/>
              <a:t>Kredit</a:t>
            </a:r>
            <a:r>
              <a:rPr lang="en-US" sz="2000" dirty="0" smtClean="0"/>
              <a:t> se </a:t>
            </a:r>
            <a:r>
              <a:rPr lang="en-US" sz="2000" dirty="0" err="1" smtClean="0"/>
              <a:t>otplaćuje</a:t>
            </a:r>
            <a:r>
              <a:rPr lang="en-US" sz="2000" dirty="0" smtClean="0"/>
              <a:t> u </a:t>
            </a:r>
            <a:r>
              <a:rPr lang="en-US" sz="2000" dirty="0" err="1" smtClean="0"/>
              <a:t>roku</a:t>
            </a:r>
            <a:r>
              <a:rPr lang="en-US" sz="2000" dirty="0" smtClean="0"/>
              <a:t> od 18 </a:t>
            </a:r>
            <a:r>
              <a:rPr lang="en-US" sz="2000" dirty="0" err="1" smtClean="0"/>
              <a:t>mjeseci</a:t>
            </a:r>
            <a:r>
              <a:rPr lang="en-US" sz="2000" dirty="0" smtClean="0"/>
              <a:t> </a:t>
            </a:r>
            <a:r>
              <a:rPr lang="en-US" sz="2000" dirty="0" err="1" smtClean="0"/>
              <a:t>jednakim</a:t>
            </a:r>
            <a:r>
              <a:rPr lang="en-US" sz="2000" dirty="0" smtClean="0"/>
              <a:t> </a:t>
            </a:r>
            <a:r>
              <a:rPr lang="en-US" sz="2000" dirty="0" err="1" smtClean="0"/>
              <a:t>mjesečnim</a:t>
            </a:r>
            <a:r>
              <a:rPr lang="en-US" sz="2000" dirty="0" smtClean="0"/>
              <a:t> </a:t>
            </a:r>
            <a:r>
              <a:rPr lang="en-US" sz="2000" dirty="0" err="1" smtClean="0"/>
              <a:t>dekurzivnim</a:t>
            </a:r>
            <a:r>
              <a:rPr lang="en-US" sz="2000" dirty="0" smtClean="0"/>
              <a:t> </a:t>
            </a:r>
            <a:r>
              <a:rPr lang="en-US" sz="2000" dirty="0" err="1" smtClean="0"/>
              <a:t>ratama</a:t>
            </a:r>
            <a:r>
              <a:rPr lang="en-US" sz="2000" dirty="0" smtClean="0"/>
              <a:t>, </a:t>
            </a:r>
            <a:r>
              <a:rPr lang="en-US" sz="2000" dirty="0" err="1" smtClean="0"/>
              <a:t>uz</a:t>
            </a:r>
            <a:r>
              <a:rPr lang="en-US" sz="2000" dirty="0" smtClean="0"/>
              <a:t> </a:t>
            </a:r>
            <a:r>
              <a:rPr lang="en-US" sz="2000" dirty="0" err="1" smtClean="0"/>
              <a:t>kamatnu</a:t>
            </a:r>
            <a:r>
              <a:rPr lang="en-US" sz="2000" dirty="0" smtClean="0"/>
              <a:t> </a:t>
            </a:r>
            <a:r>
              <a:rPr lang="en-US" sz="2000" dirty="0" err="1" smtClean="0"/>
              <a:t>stopu</a:t>
            </a:r>
            <a:r>
              <a:rPr lang="en-US" sz="2000" dirty="0" smtClean="0"/>
              <a:t> od 12%. </a:t>
            </a:r>
            <a:r>
              <a:rPr lang="en-US" sz="2000" dirty="0" err="1" smtClean="0"/>
              <a:t>Izračunati</a:t>
            </a:r>
            <a:r>
              <a:rPr lang="en-US" sz="2000" dirty="0" smtClean="0"/>
              <a:t> </a:t>
            </a:r>
            <a:r>
              <a:rPr lang="en-US" sz="2000" dirty="0" err="1" smtClean="0"/>
              <a:t>iznos</a:t>
            </a:r>
            <a:r>
              <a:rPr lang="en-US" sz="2000" dirty="0" smtClean="0"/>
              <a:t> </a:t>
            </a:r>
            <a:r>
              <a:rPr lang="en-US" sz="2000" dirty="0" err="1" smtClean="0"/>
              <a:t>mjesečne</a:t>
            </a:r>
            <a:r>
              <a:rPr lang="en-US" sz="2000" dirty="0" smtClean="0"/>
              <a:t> rate. 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420207" y="2602523"/>
                <a:ext cx="4950070" cy="29174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𝐾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30.000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=1.666,67</m:t>
                      </m:r>
                      <m:r>
                        <m:rPr>
                          <m:nor/>
                        </m:rPr>
                        <a:rPr lang="en-US" dirty="0"/>
                        <m:t> </m:t>
                      </m:r>
                    </m:oMath>
                  </m:oMathPara>
                </a14:m>
                <a:endParaRPr lang="en-US" dirty="0" smtClean="0"/>
              </a:p>
              <a:p>
                <a:pPr algn="ctr"/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15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+1)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30.000</m:t>
                          </m:r>
                          <m:r>
                            <a:rPr lang="en-1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0,12</m:t>
                          </m:r>
                          <m:r>
                            <a:rPr lang="en-1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(18+1)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=2.850</m:t>
                      </m:r>
                    </m:oMath>
                  </m:oMathPara>
                </a14:m>
                <a:endParaRPr lang="en-US" dirty="0" smtClean="0"/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=1.667,67+</m:t>
                      </m:r>
                      <m:f>
                        <m:fPr>
                          <m:ctrlPr>
                            <a:rPr lang="en-15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2.850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𝟖𝟐𝟓</m:t>
                      </m:r>
                    </m:oMath>
                  </m:oMathPara>
                </a14:m>
                <a:endParaRPr lang="en-US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0207" y="2602523"/>
                <a:ext cx="4950070" cy="29174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0470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255</TotalTime>
  <Words>614</Words>
  <Application>Microsoft Office PowerPoint</Application>
  <PresentationFormat>Widescreen</PresentationFormat>
  <Paragraphs>157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Cambria Math</vt:lpstr>
      <vt:lpstr>Gill Sans MT</vt:lpstr>
      <vt:lpstr>Parcel</vt:lpstr>
      <vt:lpstr>LOMBARDNI ZAJAM i potrošački kredit</vt:lpstr>
      <vt:lpstr>Lombardni zajam</vt:lpstr>
      <vt:lpstr>PowerPoint Presentation</vt:lpstr>
      <vt:lpstr>PowerPoint Presentation</vt:lpstr>
      <vt:lpstr>PowerPoint Presentation</vt:lpstr>
      <vt:lpstr>POTROŠAČKI KREDIT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LOMBARDNI ZAJAM</dc:title>
  <dc:creator>Marić, Milica</dc:creator>
  <cp:lastModifiedBy>Milica</cp:lastModifiedBy>
  <cp:revision>32</cp:revision>
  <dcterms:created xsi:type="dcterms:W3CDTF">2023-03-19T11:37:14Z</dcterms:created>
  <dcterms:modified xsi:type="dcterms:W3CDTF">2023-03-23T13:52:56Z</dcterms:modified>
</cp:coreProperties>
</file>