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20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8072"/>
          </a:xfrm>
          <a:prstGeom prst="rect">
            <a:avLst/>
          </a:prstGeom>
          <a:solidFill>
            <a:srgbClr val="0B6E72"/>
          </a:solidFill>
          <a:ln w="12700">
            <a:solidFill>
              <a:srgbClr val="0B6E7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7406640" y="4389120"/>
            <a:ext cx="54864" cy="54864"/>
          </a:xfrm>
          <a:prstGeom prst="ellipse">
            <a:avLst/>
          </a:prstGeom>
          <a:solidFill>
            <a:srgbClr val="B2E0E2">
              <a:alpha val="40000"/>
            </a:srgbClr>
          </a:solidFill>
          <a:ln w="12700">
            <a:solidFill>
              <a:srgbClr val="B2E0E2">
                <a:alpha val="40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589520" y="3931920"/>
            <a:ext cx="54864" cy="54864"/>
          </a:xfrm>
          <a:prstGeom prst="ellipse">
            <a:avLst/>
          </a:prstGeom>
          <a:solidFill>
            <a:srgbClr val="B2E0E2">
              <a:alpha val="40000"/>
            </a:srgbClr>
          </a:solidFill>
          <a:ln w="12700">
            <a:solidFill>
              <a:srgbClr val="B2E0E2">
                <a:alpha val="40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772400" y="3200400"/>
            <a:ext cx="54864" cy="54864"/>
          </a:xfrm>
          <a:prstGeom prst="ellipse">
            <a:avLst/>
          </a:prstGeom>
          <a:solidFill>
            <a:srgbClr val="B2E0E2">
              <a:alpha val="40000"/>
            </a:srgbClr>
          </a:solidFill>
          <a:ln w="12700">
            <a:solidFill>
              <a:srgbClr val="B2E0E2">
                <a:alpha val="4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955280" y="2468880"/>
            <a:ext cx="54864" cy="54864"/>
          </a:xfrm>
          <a:prstGeom prst="ellipse">
            <a:avLst/>
          </a:prstGeom>
          <a:solidFill>
            <a:srgbClr val="B2E0E2">
              <a:alpha val="40000"/>
            </a:srgbClr>
          </a:solidFill>
          <a:ln w="12700">
            <a:solidFill>
              <a:srgbClr val="B2E0E2">
                <a:alpha val="4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138160" y="1828800"/>
            <a:ext cx="54864" cy="54864"/>
          </a:xfrm>
          <a:prstGeom prst="ellipse">
            <a:avLst/>
          </a:prstGeom>
          <a:solidFill>
            <a:srgbClr val="B2E0E2">
              <a:alpha val="40000"/>
            </a:srgbClr>
          </a:solidFill>
          <a:ln w="12700">
            <a:solidFill>
              <a:srgbClr val="B2E0E2">
                <a:alpha val="40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321040" y="1371600"/>
            <a:ext cx="54864" cy="54864"/>
          </a:xfrm>
          <a:prstGeom prst="ellipse">
            <a:avLst/>
          </a:prstGeom>
          <a:solidFill>
            <a:srgbClr val="B2E0E2">
              <a:alpha val="40000"/>
            </a:srgbClr>
          </a:solidFill>
          <a:ln w="12700">
            <a:solidFill>
              <a:srgbClr val="B2E0E2">
                <a:alpha val="40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503920" y="1097280"/>
            <a:ext cx="54864" cy="54864"/>
          </a:xfrm>
          <a:prstGeom prst="ellipse">
            <a:avLst/>
          </a:prstGeom>
          <a:solidFill>
            <a:srgbClr val="B2E0E2">
              <a:alpha val="40000"/>
            </a:srgbClr>
          </a:solidFill>
          <a:ln w="12700">
            <a:solidFill>
              <a:srgbClr val="B2E0E2">
                <a:alpha val="40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686800" y="914400"/>
            <a:ext cx="54864" cy="54864"/>
          </a:xfrm>
          <a:prstGeom prst="ellipse">
            <a:avLst/>
          </a:prstGeom>
          <a:solidFill>
            <a:srgbClr val="B2E0E2">
              <a:alpha val="40000"/>
            </a:srgbClr>
          </a:solidFill>
          <a:ln w="12700">
            <a:solidFill>
              <a:srgbClr val="B2E0E2">
                <a:alpha val="40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8869680" y="822960"/>
            <a:ext cx="54864" cy="54864"/>
          </a:xfrm>
          <a:prstGeom prst="ellipse">
            <a:avLst/>
          </a:prstGeom>
          <a:solidFill>
            <a:srgbClr val="B2E0E2">
              <a:alpha val="40000"/>
            </a:srgbClr>
          </a:solidFill>
          <a:ln w="12700">
            <a:solidFill>
              <a:srgbClr val="B2E0E2">
                <a:alpha val="40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669280" y="4389120"/>
            <a:ext cx="54864" cy="54864"/>
          </a:xfrm>
          <a:prstGeom prst="ellipse">
            <a:avLst/>
          </a:prstGeom>
          <a:solidFill>
            <a:srgbClr val="B2E0E2">
              <a:alpha val="40000"/>
            </a:srgbClr>
          </a:solidFill>
          <a:ln w="12700">
            <a:solidFill>
              <a:srgbClr val="B2E0E2">
                <a:alpha val="40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852160" y="3840480"/>
            <a:ext cx="54864" cy="54864"/>
          </a:xfrm>
          <a:prstGeom prst="ellipse">
            <a:avLst/>
          </a:prstGeom>
          <a:solidFill>
            <a:srgbClr val="B2E0E2">
              <a:alpha val="40000"/>
            </a:srgbClr>
          </a:solidFill>
          <a:ln w="12700">
            <a:solidFill>
              <a:srgbClr val="B2E0E2">
                <a:alpha val="40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035040" y="3108960"/>
            <a:ext cx="54864" cy="54864"/>
          </a:xfrm>
          <a:prstGeom prst="ellipse">
            <a:avLst/>
          </a:prstGeom>
          <a:solidFill>
            <a:srgbClr val="B2E0E2">
              <a:alpha val="40000"/>
            </a:srgbClr>
          </a:solidFill>
          <a:ln w="12700">
            <a:solidFill>
              <a:srgbClr val="B2E0E2">
                <a:alpha val="40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217920" y="2377440"/>
            <a:ext cx="54864" cy="54864"/>
          </a:xfrm>
          <a:prstGeom prst="ellipse">
            <a:avLst/>
          </a:prstGeom>
          <a:solidFill>
            <a:srgbClr val="B2E0E2">
              <a:alpha val="40000"/>
            </a:srgbClr>
          </a:solidFill>
          <a:ln w="12700">
            <a:solidFill>
              <a:srgbClr val="B2E0E2">
                <a:alpha val="40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400800" y="1645920"/>
            <a:ext cx="54864" cy="54864"/>
          </a:xfrm>
          <a:prstGeom prst="ellipse">
            <a:avLst/>
          </a:prstGeom>
          <a:solidFill>
            <a:srgbClr val="B2E0E2">
              <a:alpha val="40000"/>
            </a:srgbClr>
          </a:solidFill>
          <a:ln w="12700">
            <a:solidFill>
              <a:srgbClr val="B2E0E2">
                <a:alpha val="40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583680" y="1188720"/>
            <a:ext cx="54864" cy="54864"/>
          </a:xfrm>
          <a:prstGeom prst="ellipse">
            <a:avLst/>
          </a:prstGeom>
          <a:solidFill>
            <a:srgbClr val="B2E0E2">
              <a:alpha val="40000"/>
            </a:srgbClr>
          </a:solidFill>
          <a:ln w="12700">
            <a:solidFill>
              <a:srgbClr val="B2E0E2">
                <a:alpha val="40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766560" y="914400"/>
            <a:ext cx="54864" cy="54864"/>
          </a:xfrm>
          <a:prstGeom prst="ellipse">
            <a:avLst/>
          </a:prstGeom>
          <a:solidFill>
            <a:srgbClr val="B2E0E2">
              <a:alpha val="40000"/>
            </a:srgbClr>
          </a:solidFill>
          <a:ln w="12700">
            <a:solidFill>
              <a:srgbClr val="B2E0E2">
                <a:alpha val="40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6949440" y="777240"/>
            <a:ext cx="54864" cy="54864"/>
          </a:xfrm>
          <a:prstGeom prst="ellipse">
            <a:avLst/>
          </a:prstGeom>
          <a:solidFill>
            <a:srgbClr val="B2E0E2">
              <a:alpha val="40000"/>
            </a:srgbClr>
          </a:solidFill>
          <a:ln w="12700">
            <a:solidFill>
              <a:srgbClr val="B2E0E2">
                <a:alpha val="40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7132320" y="749808"/>
            <a:ext cx="54864" cy="54864"/>
          </a:xfrm>
          <a:prstGeom prst="ellipse">
            <a:avLst/>
          </a:prstGeom>
          <a:solidFill>
            <a:srgbClr val="B2E0E2">
              <a:alpha val="40000"/>
            </a:srgbClr>
          </a:solidFill>
          <a:ln w="12700">
            <a:solidFill>
              <a:srgbClr val="B2E0E2">
                <a:alpha val="40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47472" y="777240"/>
            <a:ext cx="77724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P-vrijednost</a:t>
            </a:r>
            <a:endParaRPr lang="en-US" sz="5800" dirty="0"/>
          </a:p>
        </p:txBody>
      </p:sp>
      <p:sp>
        <p:nvSpPr>
          <p:cNvPr id="22" name="Text 20"/>
          <p:cNvSpPr/>
          <p:nvPr/>
        </p:nvSpPr>
        <p:spPr>
          <a:xfrm>
            <a:off x="347472" y="2148840"/>
            <a:ext cx="6858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i="1" dirty="0">
                <a:solidFill>
                  <a:srgbClr val="B2E0E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Šta zaista znači taj broj?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347472" y="2788920"/>
            <a:ext cx="6858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2E0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Korak po korak — od intuicije do zaključka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6858000" y="274320"/>
            <a:ext cx="2103120" cy="3200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0" b="1" dirty="0">
                <a:solidFill>
                  <a:srgbClr val="0D8A8F">
                    <a:alpha val="18000"/>
                  </a:srgbClr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</a:t>
            </a:r>
            <a:endParaRPr lang="en-US" sz="22000" dirty="0"/>
          </a:p>
        </p:txBody>
      </p:sp>
      <p:sp>
        <p:nvSpPr>
          <p:cNvPr id="25" name="Text 23"/>
          <p:cNvSpPr/>
          <p:nvPr/>
        </p:nvSpPr>
        <p:spPr>
          <a:xfrm>
            <a:off x="347472" y="457200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Bojan Baškot  |  EFBL  |  2026.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8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182880"/>
            <a:ext cx="8321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0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Greške — intuicija i trade-off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11480" y="804672"/>
            <a:ext cx="8321040" cy="594360"/>
          </a:xfrm>
          <a:prstGeom prst="rect">
            <a:avLst/>
          </a:prstGeom>
          <a:solidFill>
            <a:srgbClr val="FBF0CC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841248"/>
            <a:ext cx="2560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4A0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🔥  Analogija protivpožarnog alarma: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200400" y="868680"/>
            <a:ext cx="5394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F20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Alarm = naš test    |    Požar = stvarni efekat (H₀ je lažna)    |    Alarm se oglašava = p &lt; α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411480" y="1536192"/>
            <a:ext cx="3977640" cy="157276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11480" y="1536192"/>
            <a:ext cx="64008" cy="157276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66928" y="1618488"/>
            <a:ext cx="37764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Greška Tipa I — "Lažni alarm"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66928" y="1920240"/>
            <a:ext cx="374904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Alarm se oglasi, ali nema požara.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Odbacujemo H₀, ali H₀ je zapravo tačna.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Troškovi: nepotrebno liječenje, pogrešna politika, lažno otkriće.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Kontrolišemo je postavljanjem α (manji α = rjeđi lažni alarm).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4754880" y="1536192"/>
            <a:ext cx="3977640" cy="157276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754880" y="1536192"/>
            <a:ext cx="64008" cy="1572768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910328" y="1618488"/>
            <a:ext cx="37764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4A0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Greška Tipa II — "Propušteni alarm"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910328" y="1920240"/>
            <a:ext cx="374904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Požar postoji, ali alarm se ne oglasi.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Ne odbacujemo H₀, ali H₀ je zapravo lažna.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Troškovi: propušteni lijek, neotkriven učinak.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Smanjujemo je povećanjem uzorka (snaga testa).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411480" y="3218688"/>
            <a:ext cx="8321040" cy="475488"/>
          </a:xfrm>
          <a:prstGeom prst="rect">
            <a:avLst/>
          </a:prstGeom>
          <a:solidFill>
            <a:srgbClr val="F4F6F8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94360" y="3255264"/>
            <a:ext cx="1188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3449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⚖️  Trade-off: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1828800" y="3255264"/>
            <a:ext cx="67665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Smanjivanjem α (stroži kriterij) smanjujemo Tip I, ali povećavamo Tip II — i obratno. Nema savršenog rješenja!</a:t>
            </a:r>
            <a:endParaRPr lang="en-US" sz="120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3785616"/>
          <a:ext cx="8321040" cy="1234440"/>
        </p:xfrm>
        <a:graphic>
          <a:graphicData uri="http://schemas.openxmlformats.org/drawingml/2006/table">
            <a:tbl>
              <a:tblPr/>
              <a:tblGrid>
                <a:gridCol w="2773680"/>
                <a:gridCol w="2773680"/>
                <a:gridCol w="2773680"/>
              </a:tblGrid>
              <a:tr h="2468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endParaRPr lang="en-US" sz="11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6E7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Greška Tipa I (α)</a:t>
                      </a:r>
                      <a:endParaRPr lang="en-US" sz="11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6E7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Greška Tipa II (β)</a:t>
                      </a:r>
                      <a:endParaRPr lang="en-US" sz="11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6E72"/>
                    </a:solidFill>
                  </a:tcPr>
                </a:tc>
              </a:tr>
              <a:tr h="2468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0F2027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Što je?</a:t>
                      </a:r>
                      <a:endParaRPr lang="en-US" sz="11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F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C039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Lažno pozitivna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D4A01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Lažno negativna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68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0F2027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Analogija</a:t>
                      </a:r>
                      <a:endParaRPr lang="en-US" sz="11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F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C039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Lažni alarm (nema požara)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D4A01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Propušteni alarm (ima požar)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68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0F2027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Kontrola</a:t>
                      </a:r>
                      <a:endParaRPr lang="en-US" sz="11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F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C039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Postavljanjem α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D4A01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Povećanjem n (uzorka)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68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0F2027"/>
                          </a:solidFill>
                          <a:latin typeface="Cambria" pitchFamily="34" charset="0"/>
                          <a:ea typeface="Cambria" pitchFamily="34" charset="-122"/>
                          <a:cs typeface="Cambria" pitchFamily="34" charset="-120"/>
                        </a:rPr>
                        <a:t>Posljedica</a:t>
                      </a:r>
                      <a:endParaRPr lang="en-US" sz="1100" dirty="0">
                        <a:latin typeface="Cambria" charset="0"/>
                        <a:ea typeface="Cambria" charset="0"/>
                        <a:cs typeface="Cambria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0F4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C0392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Nepotrebna akcija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D4A01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Propuštena akcija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182880"/>
            <a:ext cx="8321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0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Jednosmjerni i dvosmjerni test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11480" y="713232"/>
            <a:ext cx="5943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B7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Gdje tražimo "rep" ovisi o tome kako formulišemo H₁: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411480" y="1143000"/>
            <a:ext cx="2834640" cy="361188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11480" y="1143000"/>
            <a:ext cx="2834640" cy="347472"/>
          </a:xfrm>
          <a:prstGeom prst="rect">
            <a:avLst/>
          </a:prstGeom>
          <a:solidFill>
            <a:srgbClr val="0B6E72"/>
          </a:solidFill>
          <a:ln w="12700">
            <a:solidFill>
              <a:srgbClr val="0B6E7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84632" y="1143000"/>
            <a:ext cx="268833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Dvosmjerni (two-tailed)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02920" y="1536192"/>
            <a:ext cx="2651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0B6E7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H₁: μ ≠ μ₀  (različito — u bilo kom smjeru)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502920" y="1947672"/>
            <a:ext cx="265176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Tražimo dokaze u OBA smjera. Testiramo postoji li razlika, ne koji smjer. P-vrijednost = površina OBA repa.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02920" y="3493008"/>
            <a:ext cx="2651760" cy="36576"/>
          </a:xfrm>
          <a:prstGeom prst="rect">
            <a:avLst/>
          </a:prstGeom>
          <a:solidFill>
            <a:srgbClr val="0B6E72"/>
          </a:solidFill>
          <a:ln w="12700">
            <a:solidFill>
              <a:srgbClr val="0B6E7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" y="3566160"/>
            <a:ext cx="26517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i="1" dirty="0">
                <a:solidFill>
                  <a:srgbClr val="0F20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📌 Ima li novi lijek BILO KAKAV efekt na krvni tlak (gore ili dolje)?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081528" y="1143000"/>
            <a:ext cx="2834640" cy="361188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081528" y="1143000"/>
            <a:ext cx="2834640" cy="347472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154680" y="1143000"/>
            <a:ext cx="268833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Jednosmjerni desni (right-tailed)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3172968" y="1536192"/>
            <a:ext cx="2651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D4A0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H₁: μ &gt; μ₀  (veće od)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3172968" y="1947672"/>
            <a:ext cx="265176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Tražimo dokaze samo u DESNOM repu. Koristimo kad unaprijed znamo smjer. P = površina DESNOG repa.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3172968" y="3493008"/>
            <a:ext cx="2651760" cy="36576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172968" y="3566160"/>
            <a:ext cx="26517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i="1" dirty="0">
                <a:solidFill>
                  <a:srgbClr val="0F20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📌 Je li novi trening program POVEĆAO snagu sportista?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5760720" y="1143000"/>
            <a:ext cx="2834640" cy="361188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760720" y="1143000"/>
            <a:ext cx="2834640" cy="34747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833872" y="1143000"/>
            <a:ext cx="268833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Jednosmjerni lijevi (left-tailed)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5852160" y="1536192"/>
            <a:ext cx="2651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H₁: μ &lt; μ₀  (manje od)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5852160" y="1947672"/>
            <a:ext cx="265176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Tražimo dokaze samo u LIJEVOM repu. Testiramo je li nešto manje. P = površina LIJEVOG repa.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5852160" y="3493008"/>
            <a:ext cx="2651760" cy="36576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852160" y="3566160"/>
            <a:ext cx="26517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i="1" dirty="0">
                <a:solidFill>
                  <a:srgbClr val="0F20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📌 Je li novi lijek SMANJIO nivo kolesterola?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11480" y="4773168"/>
            <a:ext cx="8321040" cy="347472"/>
          </a:xfrm>
          <a:prstGeom prst="rect">
            <a:avLst/>
          </a:prstGeom>
          <a:solidFill>
            <a:srgbClr val="F4F6F8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4791456"/>
            <a:ext cx="81381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 Jednosmjerni test ima veću snagu ali zahtijeva opravdanje UNAPRIJED — ne smijete birati smjer tek nakon što vidjeli podatke!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F20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8072"/>
          </a:xfrm>
          <a:prstGeom prst="rect">
            <a:avLst/>
          </a:prstGeom>
          <a:solidFill>
            <a:srgbClr val="0B6E72"/>
          </a:solidFill>
          <a:ln w="12700">
            <a:solidFill>
              <a:srgbClr val="0B6E7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1005840"/>
            <a:ext cx="8503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500" kern="0" dirty="0">
                <a:solidFill>
                  <a:srgbClr val="B2E0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PAŽNJA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320040" y="1389888"/>
            <a:ext cx="85039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Najčešće zablude</a:t>
            </a:r>
            <a:endParaRPr lang="en-US" sz="4000" dirty="0"/>
          </a:p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 p-vrijednosti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320040" y="2834640"/>
            <a:ext cx="8503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B2E0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Šta p-vrijednost NIJE — greške koje prave i istraživači</a:t>
            </a:r>
            <a:endParaRPr lang="en-US" sz="1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182880"/>
            <a:ext cx="8321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0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Šta p-vrijednost NIJE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11480" y="694944"/>
            <a:ext cx="8321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B7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 greške prave i iskusni istraživači — pažljivo: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411480" y="1078992"/>
            <a:ext cx="4069080" cy="1719072"/>
          </a:xfrm>
          <a:prstGeom prst="rect">
            <a:avLst/>
          </a:prstGeom>
          <a:solidFill>
            <a:srgbClr val="F4F6F8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11480" y="1078992"/>
            <a:ext cx="64008" cy="171907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1152144"/>
            <a:ext cx="382219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 Mit: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566928" y="1371600"/>
            <a:ext cx="382219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0F20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"p = 0,03 znači 3% šanse da je H₀ tačna"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566928" y="1810512"/>
            <a:ext cx="3749040" cy="18288"/>
          </a:xfrm>
          <a:prstGeom prst="rect">
            <a:avLst/>
          </a:prstGeom>
          <a:solidFill>
            <a:srgbClr val="0B6E72"/>
          </a:solidFill>
          <a:ln w="12700">
            <a:solidFill>
              <a:srgbClr val="0B6E7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66928" y="1865376"/>
            <a:ext cx="382219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B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Istina: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66928" y="2084832"/>
            <a:ext cx="3822192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NE! P pretpostavlja da je H₀ tačna — ne mjeri vjerovatnoću H₀. Vjerovatnoća H₀ zavisi od prethodnog znanja i Bayesovog teorema.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663440" y="1078992"/>
            <a:ext cx="4069080" cy="1719072"/>
          </a:xfrm>
          <a:prstGeom prst="rect">
            <a:avLst/>
          </a:prstGeom>
          <a:solidFill>
            <a:srgbClr val="F4F6F8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663440" y="1078992"/>
            <a:ext cx="64008" cy="171907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818888" y="1152144"/>
            <a:ext cx="382219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 Mit: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818888" y="1371600"/>
            <a:ext cx="382219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0F20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"p &lt; 0,05 znači da je efekat velik"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4818888" y="1810512"/>
            <a:ext cx="3749040" cy="18288"/>
          </a:xfrm>
          <a:prstGeom prst="rect">
            <a:avLst/>
          </a:prstGeom>
          <a:solidFill>
            <a:srgbClr val="0B6E72"/>
          </a:solidFill>
          <a:ln w="12700">
            <a:solidFill>
              <a:srgbClr val="0B6E7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818888" y="1865376"/>
            <a:ext cx="382219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B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Istina: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4818888" y="2084832"/>
            <a:ext cx="3822192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NE! Statistička značajnost ≠ praktična važnost. Uz veliki uzorak, i beznačajno mala razlika može biti statistički značajna.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2953512"/>
            <a:ext cx="4069080" cy="1719072"/>
          </a:xfrm>
          <a:prstGeom prst="rect">
            <a:avLst/>
          </a:prstGeom>
          <a:solidFill>
            <a:srgbClr val="F4F6F8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11480" y="2953512"/>
            <a:ext cx="64008" cy="171907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66928" y="3026664"/>
            <a:ext cx="382219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 Mit: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566928" y="3246120"/>
            <a:ext cx="382219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0F20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"p = 0,06 znači da nema efekta"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566928" y="3685032"/>
            <a:ext cx="3749040" cy="18288"/>
          </a:xfrm>
          <a:prstGeom prst="rect">
            <a:avLst/>
          </a:prstGeom>
          <a:solidFill>
            <a:srgbClr val="0B6E72"/>
          </a:solidFill>
          <a:ln w="12700">
            <a:solidFill>
              <a:srgbClr val="0B6E72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66928" y="3739896"/>
            <a:ext cx="382219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B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Istina: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566928" y="3959352"/>
            <a:ext cx="3822192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NE! P ≥ α znači nedovoljno dokaza — ne odsutnost efekta. Možda uzorak je premalen. "Absence of evidence ≠ evidence of absence"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663440" y="2953512"/>
            <a:ext cx="4069080" cy="1719072"/>
          </a:xfrm>
          <a:prstGeom prst="rect">
            <a:avLst/>
          </a:prstGeom>
          <a:solidFill>
            <a:srgbClr val="F4F6F8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663440" y="2953512"/>
            <a:ext cx="64008" cy="171907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818888" y="3026664"/>
            <a:ext cx="382219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❌ Mit: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4818888" y="3246120"/>
            <a:ext cx="382219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0F20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"1 − p je vjerovatnoća da je H₁ tačna"</a:t>
            </a:r>
            <a:endParaRPr lang="en-US" sz="1150" dirty="0"/>
          </a:p>
        </p:txBody>
      </p:sp>
      <p:sp>
        <p:nvSpPr>
          <p:cNvPr id="29" name="Shape 27"/>
          <p:cNvSpPr/>
          <p:nvPr/>
        </p:nvSpPr>
        <p:spPr>
          <a:xfrm>
            <a:off x="4818888" y="3685032"/>
            <a:ext cx="3749040" cy="18288"/>
          </a:xfrm>
          <a:prstGeom prst="rect">
            <a:avLst/>
          </a:prstGeom>
          <a:solidFill>
            <a:srgbClr val="0B6E72"/>
          </a:solidFill>
          <a:ln w="12700">
            <a:solidFill>
              <a:srgbClr val="0B6E72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818888" y="3739896"/>
            <a:ext cx="3822192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B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Istina: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4818888" y="3959352"/>
            <a:ext cx="3822192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NE! P-vrijednost se računa pod H₀ i ne govori ništa direktno o H₁. To je česta ali fatalna greška u interpretaciji.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8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182880"/>
            <a:ext cx="8321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0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 ≠ veličina efekta — ključna razlika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11480" y="804672"/>
            <a:ext cx="8321040" cy="658368"/>
          </a:xfrm>
          <a:prstGeom prst="rect">
            <a:avLst/>
          </a:prstGeom>
          <a:solidFill>
            <a:srgbClr val="FADBD8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850392"/>
            <a:ext cx="80924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Problem: Uz dovoljno velik uzorak, SVAKA razlika postaje statistički značajna — čak i beznačajno mala!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411480" y="1600200"/>
            <a:ext cx="2633472" cy="2514600"/>
          </a:xfrm>
          <a:prstGeom prst="rect">
            <a:avLst/>
          </a:prstGeom>
          <a:solidFill>
            <a:srgbClr val="FFFFFF"/>
          </a:solidFill>
          <a:ln w="12700">
            <a:solidFill>
              <a:srgbClr val="6B7C8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11480" y="1600200"/>
            <a:ext cx="2633472" cy="320040"/>
          </a:xfrm>
          <a:prstGeom prst="rect">
            <a:avLst/>
          </a:prstGeom>
          <a:solidFill>
            <a:srgbClr val="6B7C8D"/>
          </a:solidFill>
          <a:ln w="12700">
            <a:solidFill>
              <a:srgbClr val="6B7C8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84632" y="1600200"/>
            <a:ext cx="24871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Malen uzorak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02920" y="1965960"/>
            <a:ext cx="245059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6E7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 = 20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502920" y="2331720"/>
            <a:ext cx="245059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Razlika: 10 kg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777240" y="2697480"/>
            <a:ext cx="1901952" cy="384048"/>
          </a:xfrm>
          <a:prstGeom prst="rect">
            <a:avLst/>
          </a:prstGeom>
          <a:solidFill>
            <a:srgbClr val="FADBD8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77240" y="2697480"/>
            <a:ext cx="19019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 = 0,18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02920" y="3127248"/>
            <a:ext cx="2450592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6B7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Nema statističke značajnosti, ali razlika može biti stvarna — premalen uzorak da se otkrije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3200400" y="1600200"/>
            <a:ext cx="2633472" cy="2514600"/>
          </a:xfrm>
          <a:prstGeom prst="rect">
            <a:avLst/>
          </a:prstGeom>
          <a:solidFill>
            <a:srgbClr val="FFFFFF"/>
          </a:solidFill>
          <a:ln w="12700">
            <a:solidFill>
              <a:srgbClr val="1A7A44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200400" y="1600200"/>
            <a:ext cx="2633472" cy="320040"/>
          </a:xfrm>
          <a:prstGeom prst="rect">
            <a:avLst/>
          </a:prstGeom>
          <a:solidFill>
            <a:srgbClr val="1A7A44"/>
          </a:solidFill>
          <a:ln w="12700">
            <a:solidFill>
              <a:srgbClr val="1A7A4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273552" y="1600200"/>
            <a:ext cx="24871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Srednji uzorak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3291840" y="1965960"/>
            <a:ext cx="245059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6E7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 = 200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3291840" y="2331720"/>
            <a:ext cx="245059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Razlika: 10 kg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3566160" y="2697480"/>
            <a:ext cx="1901952" cy="384048"/>
          </a:xfrm>
          <a:prstGeom prst="rect">
            <a:avLst/>
          </a:prstGeom>
          <a:solidFill>
            <a:srgbClr val="D5F0E0"/>
          </a:solidFill>
          <a:ln w="12700">
            <a:solidFill>
              <a:srgbClr val="1A7A4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566160" y="2697480"/>
            <a:ext cx="19019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A7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 = 0,04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3291840" y="3127248"/>
            <a:ext cx="2450592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6B7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Statistički značajno! Ista razlika, samo veći uzorak. Razlika je klinički relevantna.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89320" y="1600200"/>
            <a:ext cx="2633472" cy="2514600"/>
          </a:xfrm>
          <a:prstGeom prst="rect">
            <a:avLst/>
          </a:prstGeom>
          <a:solidFill>
            <a:srgbClr val="FFFFFF"/>
          </a:solidFill>
          <a:ln w="12700">
            <a:solidFill>
              <a:srgbClr val="1A7A44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989320" y="1600200"/>
            <a:ext cx="2633472" cy="320040"/>
          </a:xfrm>
          <a:prstGeom prst="rect">
            <a:avLst/>
          </a:prstGeom>
          <a:solidFill>
            <a:srgbClr val="1A7A44"/>
          </a:solidFill>
          <a:ln w="12700">
            <a:solidFill>
              <a:srgbClr val="1A7A44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062472" y="1600200"/>
            <a:ext cx="24871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Ogroman uzorak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080760" y="1965960"/>
            <a:ext cx="245059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6E7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 = 50.000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6080760" y="2331720"/>
            <a:ext cx="245059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Razlika: 0,2 kg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6355080" y="2697480"/>
            <a:ext cx="1901952" cy="384048"/>
          </a:xfrm>
          <a:prstGeom prst="rect">
            <a:avLst/>
          </a:prstGeom>
          <a:solidFill>
            <a:srgbClr val="D5F0E0"/>
          </a:solidFill>
          <a:ln w="12700">
            <a:solidFill>
              <a:srgbClr val="1A7A44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355080" y="2697480"/>
            <a:ext cx="19019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A7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 = 0,001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6080760" y="3127248"/>
            <a:ext cx="2450592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6B7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Statistički visoko značajno! Ali 0,2 kg razlike je praktično beznačajno — p je mali samo zbog n.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411480" y="4224528"/>
            <a:ext cx="8321040" cy="685800"/>
          </a:xfrm>
          <a:prstGeom prst="rect">
            <a:avLst/>
          </a:prstGeom>
          <a:solidFill>
            <a:srgbClr val="E0F5F6"/>
          </a:solidFill>
          <a:ln w="12700">
            <a:solidFill>
              <a:srgbClr val="0B6E72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94360" y="4270248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6E7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✅  Rješenje: Uvijek izvještavaj I p-vrijednost I veličinu efekta (Cohen's d, η², r, OR...):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594360" y="4544568"/>
            <a:ext cx="8046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0F20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Primjer: "Razlika je statistički značajna (p = 0,002) ali mala (d = 0,15) — klinički irelevantna."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182880"/>
            <a:ext cx="8321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0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Primjer: Novi lijek i krvni tlak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11480" y="804672"/>
            <a:ext cx="2633472" cy="1810512"/>
          </a:xfrm>
          <a:prstGeom prst="rect">
            <a:avLst/>
          </a:prstGeom>
          <a:solidFill>
            <a:srgbClr val="F4F6F8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39496" y="914400"/>
            <a:ext cx="530352" cy="530352"/>
          </a:xfrm>
          <a:prstGeom prst="ellipse">
            <a:avLst/>
          </a:prstGeom>
          <a:solidFill>
            <a:srgbClr val="0B6E72"/>
          </a:solidFill>
          <a:ln w="12700">
            <a:solidFill>
              <a:srgbClr val="0B6E7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39496" y="914400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1179576" y="941832"/>
            <a:ext cx="175564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6E7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Postavi hipoteze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539496" y="1554480"/>
            <a:ext cx="2395728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H₀: Lijek ne mijenja krvni tlak (μ₁ = μ₀)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H₁: Lijek snižava krvni tlak (μ₁ &lt; μ₀)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Testiramo jednosmjerno (lijevi rep)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200400" y="804672"/>
            <a:ext cx="2633472" cy="1810512"/>
          </a:xfrm>
          <a:prstGeom prst="rect">
            <a:avLst/>
          </a:prstGeom>
          <a:solidFill>
            <a:srgbClr val="F4F6F8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328416" y="914400"/>
            <a:ext cx="530352" cy="530352"/>
          </a:xfrm>
          <a:prstGeom prst="ellipse">
            <a:avLst/>
          </a:prstGeom>
          <a:solidFill>
            <a:srgbClr val="0B6E72"/>
          </a:solidFill>
          <a:ln w="12700">
            <a:solidFill>
              <a:srgbClr val="0B6E7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328416" y="914400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3968496" y="941832"/>
            <a:ext cx="175564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6E7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Odaberi α unaprijed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3328416" y="1554480"/>
            <a:ext cx="2395728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α = 0,05  (standardni prag u medicini)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Ako p &lt; 0,05 → odbacujemo H₀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989320" y="804672"/>
            <a:ext cx="2633472" cy="1810512"/>
          </a:xfrm>
          <a:prstGeom prst="rect">
            <a:avLst/>
          </a:prstGeom>
          <a:solidFill>
            <a:srgbClr val="F4F6F8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117336" y="914400"/>
            <a:ext cx="530352" cy="530352"/>
          </a:xfrm>
          <a:prstGeom prst="ellipse">
            <a:avLst/>
          </a:prstGeom>
          <a:solidFill>
            <a:srgbClr val="0B6E72"/>
          </a:solidFill>
          <a:ln w="12700">
            <a:solidFill>
              <a:srgbClr val="0B6E7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117336" y="914400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6757416" y="941832"/>
            <a:ext cx="175564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6E7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Prikupi podatke i izračunaj statistiku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117336" y="1554480"/>
            <a:ext cx="2395728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= 40 pacijenata, kontrola n = 40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Srednji pad tlaka: 8,3 mmHg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t-statistika = −2,41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2798064"/>
            <a:ext cx="2633472" cy="1810512"/>
          </a:xfrm>
          <a:prstGeom prst="rect">
            <a:avLst/>
          </a:prstGeom>
          <a:solidFill>
            <a:srgbClr val="F4F6F8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39496" y="2907792"/>
            <a:ext cx="530352" cy="530352"/>
          </a:xfrm>
          <a:prstGeom prst="ellipse">
            <a:avLst/>
          </a:prstGeom>
          <a:solidFill>
            <a:srgbClr val="0B6E72"/>
          </a:solidFill>
          <a:ln w="12700">
            <a:solidFill>
              <a:srgbClr val="0B6E72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39496" y="2907792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1179576" y="2935224"/>
            <a:ext cx="175564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6E7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Izračunaj p-vrijednost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539496" y="3547872"/>
            <a:ext cx="2395728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 = 0,010  (jednosmjerni t-test)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Surface lijevog repa desno od t = −2,41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3200400" y="2798064"/>
            <a:ext cx="2633472" cy="1810512"/>
          </a:xfrm>
          <a:prstGeom prst="rect">
            <a:avLst/>
          </a:prstGeom>
          <a:solidFill>
            <a:srgbClr val="F4F6F8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3328416" y="2907792"/>
            <a:ext cx="530352" cy="530352"/>
          </a:xfrm>
          <a:prstGeom prst="ellipse">
            <a:avLst/>
          </a:prstGeom>
          <a:solidFill>
            <a:srgbClr val="0B6E72"/>
          </a:solidFill>
          <a:ln w="12700">
            <a:solidFill>
              <a:srgbClr val="0B6E7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328416" y="2907792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700" dirty="0"/>
          </a:p>
        </p:txBody>
      </p:sp>
      <p:sp>
        <p:nvSpPr>
          <p:cNvPr id="26" name="Text 24"/>
          <p:cNvSpPr/>
          <p:nvPr/>
        </p:nvSpPr>
        <p:spPr>
          <a:xfrm>
            <a:off x="3968496" y="2935224"/>
            <a:ext cx="175564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6E7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Donesite zaključak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3328416" y="3547872"/>
            <a:ext cx="2395728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 = 0,010 &lt; α = 0,05 → Odbacujemo H₀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Zaključujemo da lijek statistički značajno snižava tlak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5989320" y="2798064"/>
            <a:ext cx="2633472" cy="1810512"/>
          </a:xfrm>
          <a:prstGeom prst="rect">
            <a:avLst/>
          </a:prstGeom>
          <a:solidFill>
            <a:srgbClr val="F4F6F8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6117336" y="2907792"/>
            <a:ext cx="530352" cy="530352"/>
          </a:xfrm>
          <a:prstGeom prst="ellipse">
            <a:avLst/>
          </a:prstGeom>
          <a:solidFill>
            <a:srgbClr val="0B6E72"/>
          </a:solidFill>
          <a:ln w="12700">
            <a:solidFill>
              <a:srgbClr val="0B6E72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117336" y="2907792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700" dirty="0"/>
          </a:p>
        </p:txBody>
      </p:sp>
      <p:sp>
        <p:nvSpPr>
          <p:cNvPr id="31" name="Text 29"/>
          <p:cNvSpPr/>
          <p:nvPr/>
        </p:nvSpPr>
        <p:spPr>
          <a:xfrm>
            <a:off x="6757416" y="2935224"/>
            <a:ext cx="1755648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6E7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Izvijesti o efektu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6117336" y="3547872"/>
            <a:ext cx="2395728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Cohen's d = 0,54 (umjeren efekat)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Klinički relevantan: 8,3 mmHg je smanjenje od praktičnog značaja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411480" y="4828032"/>
            <a:ext cx="8321040" cy="320040"/>
          </a:xfrm>
          <a:prstGeom prst="rect">
            <a:avLst/>
          </a:prstGeom>
          <a:solidFill>
            <a:srgbClr val="0B6E72"/>
          </a:solidFill>
          <a:ln w="12700">
            <a:solidFill>
              <a:srgbClr val="0B6E72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48640" y="4846320"/>
            <a:ext cx="8138160" cy="2834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Zaključak u jednoj rečenici: Lijek statistički značajno snižava krvni tlak (p = 0,010, d = 0,54, n = 80).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8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182880"/>
            <a:ext cx="8321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0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Primjer: Kovanica — cijeli izračun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11480" y="694944"/>
            <a:ext cx="8321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0B6E7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 glava od 10 bacanja — je li kovanica nefer?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411480" y="1115568"/>
            <a:ext cx="397764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11480" y="1115568"/>
            <a:ext cx="64008" cy="804672"/>
          </a:xfrm>
          <a:prstGeom prst="rect">
            <a:avLst/>
          </a:prstGeom>
          <a:solidFill>
            <a:srgbClr val="34495E"/>
          </a:solidFill>
          <a:ln w="12700">
            <a:solidFill>
              <a:srgbClr val="34495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66928" y="1197864"/>
            <a:ext cx="377647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449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Postavljamo hipoteze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66928" y="1499616"/>
            <a:ext cx="3749040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H₀: p = 0,5  (kovanica je fer)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H₁: p ≠ 0,5  (kovanica nije fer)   α = 0,05  →  dvosmjerni test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754880" y="1115568"/>
            <a:ext cx="3977640" cy="804672"/>
          </a:xfrm>
          <a:prstGeom prst="rect">
            <a:avLst/>
          </a:prstGeom>
          <a:solidFill>
            <a:srgbClr val="E0F5F6"/>
          </a:solidFill>
          <a:ln w="12700">
            <a:solidFill>
              <a:srgbClr val="0B6E7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919472" y="1170432"/>
            <a:ext cx="36576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B6E7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Koristimo binomni test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919472" y="1426464"/>
            <a:ext cx="36576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P(X ≥ 9 | n=10, p=0,5) = P(9) + P(10)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0,0098 + 0,0010 = 0,0107 → p-vrijednost (jednosmjerno)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11480" y="2029968"/>
            <a:ext cx="8321040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94360" y="2084832"/>
            <a:ext cx="5029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Dvosmjerni p = 2 × 0,0107 = 0,0214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94360" y="2432304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(množimo sa 2 jer testiramo u OBA smjera)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126480" y="2084832"/>
            <a:ext cx="2423160" cy="658368"/>
          </a:xfrm>
          <a:prstGeom prst="rect">
            <a:avLst/>
          </a:prstGeom>
          <a:solidFill>
            <a:srgbClr val="FADBD8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217920" y="2148840"/>
            <a:ext cx="22402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 = 0,021 &lt; α = 0,05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411480" y="2944368"/>
            <a:ext cx="8321040" cy="1078992"/>
          </a:xfrm>
          <a:prstGeom prst="rect">
            <a:avLst/>
          </a:prstGeom>
          <a:solidFill>
            <a:srgbClr val="D5F0E0"/>
          </a:solidFill>
          <a:ln w="12700">
            <a:solidFill>
              <a:srgbClr val="1A7A44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11480" y="2944368"/>
            <a:ext cx="73152" cy="1078992"/>
          </a:xfrm>
          <a:prstGeom prst="rect">
            <a:avLst/>
          </a:prstGeom>
          <a:solidFill>
            <a:srgbClr val="1A7A44"/>
          </a:solidFill>
          <a:ln w="12700">
            <a:solidFill>
              <a:srgbClr val="1A7A44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4360" y="2990088"/>
            <a:ext cx="8001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7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Zaključak: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94360" y="3246120"/>
            <a:ext cx="8028432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 = 0,021 &lt; α = 0,05 → Odbacujemo H₀ na razini značajnosti 5%.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Zaključujemo da kovanica vjerovatno nije fer.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Postoji statistički značajan dokaz da se ne bacaju glave i pisma s jednakom vjerovatnošću.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411480" y="4133088"/>
            <a:ext cx="8321040" cy="804672"/>
          </a:xfrm>
          <a:prstGeom prst="rect">
            <a:avLst/>
          </a:prstGeom>
          <a:solidFill>
            <a:srgbClr val="FBF0CC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94360" y="4178808"/>
            <a:ext cx="2194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4A0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šta s 8 od 10 glava? →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2834640" y="4178808"/>
            <a:ext cx="57607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0F20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P(X ≥ 8) = 0,0547 + 0,0107 + 0,0010 = 0,0547  →  dvosmjerni p = 0,110 &gt; 0,05 → NE odbacujemo H₀.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0F20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Nedovoljno dokaza da je kovanica nefer — ali to ne znači da je nužno fer!</a:t>
            </a:r>
            <a:endParaRPr lang="en-US" sz="11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182880"/>
            <a:ext cx="8321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0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P-hacking — opasna manipulacija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11480" y="804672"/>
            <a:ext cx="8321040" cy="621792"/>
          </a:xfrm>
          <a:prstGeom prst="rect">
            <a:avLst/>
          </a:prstGeom>
          <a:solidFill>
            <a:srgbClr val="FADBD8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850392"/>
            <a:ext cx="8065008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⚠️  P-hacking: Manipulisanje analizom sve dok ne dobijemo p &lt; 0,05 — čak i kad efekat ne postoji.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411480" y="1572768"/>
            <a:ext cx="4069080" cy="132588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1480" y="164592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🔄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1069848" y="1664208"/>
            <a:ext cx="331012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Dodavanje ispitanika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069848" y="1975104"/>
            <a:ext cx="3310128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Nastaviti skupljati podatke dok ne dobiješ p &lt; 0,05. Svaki pogled na p je novi test — kumulativna greška tipa I raste.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663440" y="1572768"/>
            <a:ext cx="4069080" cy="132588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663440" y="164592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🗑️</a:t>
            </a:r>
            <a:endParaRPr lang="en-US" sz="2400" dirty="0"/>
          </a:p>
        </p:txBody>
      </p:sp>
      <p:sp>
        <p:nvSpPr>
          <p:cNvPr id="11" name="Text 9"/>
          <p:cNvSpPr/>
          <p:nvPr/>
        </p:nvSpPr>
        <p:spPr>
          <a:xfrm>
            <a:off x="5321808" y="1664208"/>
            <a:ext cx="331012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Selektivno brisanje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5321808" y="1975104"/>
            <a:ext cx="3310128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Brisanje outlier-a samo kad to pomaže rezultatu. Ili izuzimanje "problematičnih" ispitanika bez objektivnog kriterija.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11480" y="3054096"/>
            <a:ext cx="4069080" cy="132588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11480" y="3127248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🔍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1069848" y="3145536"/>
            <a:ext cx="331012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HARKing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1069848" y="3456432"/>
            <a:ext cx="3310128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Hypothesizing After Results are Known. Formulisati hipotezu NAKON što si vidio podatke i prezentirati to kao potvrđujuću studiju.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663440" y="3054096"/>
            <a:ext cx="4069080" cy="132588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663440" y="3127248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📊</a:t>
            </a:r>
            <a:endParaRPr lang="en-US" sz="2400" dirty="0"/>
          </a:p>
        </p:txBody>
      </p:sp>
      <p:sp>
        <p:nvSpPr>
          <p:cNvPr id="19" name="Text 17"/>
          <p:cNvSpPr/>
          <p:nvPr/>
        </p:nvSpPr>
        <p:spPr>
          <a:xfrm>
            <a:off x="5321808" y="3145536"/>
            <a:ext cx="331012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Višestruka testiranja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5321808" y="3456432"/>
            <a:ext cx="3310128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Testiranje 20 varijabli, pa izvještavanje samo o onoj s p &lt; 0,05. Slučajno ćeš dobiti barem jedno 'značajno'.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11480" y="4572000"/>
            <a:ext cx="8321040" cy="475488"/>
          </a:xfrm>
          <a:prstGeom prst="rect">
            <a:avLst/>
          </a:prstGeom>
          <a:solidFill>
            <a:srgbClr val="0B6E72"/>
          </a:solidFill>
          <a:ln w="12700">
            <a:solidFill>
              <a:srgbClr val="0B6E7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66928" y="4590288"/>
            <a:ext cx="8065008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 Rješenje: Pre-registracija studije, korekcija za višestruka testiranja (Bonferroni), replikacija, open data</a:t>
            </a:r>
            <a:endParaRPr lang="en-US" sz="1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8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182880"/>
            <a:ext cx="8321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0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Sažetak — Sve o p-vrijednosti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11480" y="804672"/>
            <a:ext cx="4114800" cy="347472"/>
          </a:xfrm>
          <a:prstGeom prst="rect">
            <a:avLst/>
          </a:prstGeom>
          <a:solidFill>
            <a:srgbClr val="1A7A44"/>
          </a:solidFill>
          <a:ln w="12700">
            <a:solidFill>
              <a:srgbClr val="1A7A4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804672"/>
            <a:ext cx="3931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P-vrijednost JEST...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4663440" y="804672"/>
            <a:ext cx="4069080" cy="34747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754880" y="804672"/>
            <a:ext cx="3886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P-vrijednost NIJE...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411480" y="1207008"/>
            <a:ext cx="4114800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11480" y="1207008"/>
            <a:ext cx="54864" cy="594360"/>
          </a:xfrm>
          <a:prstGeom prst="rect">
            <a:avLst/>
          </a:prstGeom>
          <a:solidFill>
            <a:srgbClr val="1A7A44"/>
          </a:solidFill>
          <a:ln w="12700">
            <a:solidFill>
              <a:srgbClr val="1A7A4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1207008"/>
            <a:ext cx="3886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Vjerovatnoća podataka (ili ekstremnijih) pod H₀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4663440" y="1207008"/>
            <a:ext cx="4069080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663440" y="1207008"/>
            <a:ext cx="54864" cy="59436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800600" y="1207008"/>
            <a:ext cx="3840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Vjerovatnoća da je H₀ tačna ili lažna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411480" y="1865376"/>
            <a:ext cx="4114800" cy="59436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11480" y="1865376"/>
            <a:ext cx="54864" cy="594360"/>
          </a:xfrm>
          <a:prstGeom prst="rect">
            <a:avLst/>
          </a:prstGeom>
          <a:solidFill>
            <a:srgbClr val="1A7A44"/>
          </a:solidFill>
          <a:ln w="12700">
            <a:solidFill>
              <a:srgbClr val="1A7A4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8640" y="1865376"/>
            <a:ext cx="3886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Mjera kompatiblnosti podataka s H₀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4663440" y="1865376"/>
            <a:ext cx="4069080" cy="59436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663440" y="1865376"/>
            <a:ext cx="54864" cy="59436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800600" y="1865376"/>
            <a:ext cx="3840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Mjera veličine efekta ili praktičnog značaja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411480" y="2523744"/>
            <a:ext cx="4114800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11480" y="2523744"/>
            <a:ext cx="54864" cy="594360"/>
          </a:xfrm>
          <a:prstGeom prst="rect">
            <a:avLst/>
          </a:prstGeom>
          <a:solidFill>
            <a:srgbClr val="1A7A44"/>
          </a:solidFill>
          <a:ln w="12700">
            <a:solidFill>
              <a:srgbClr val="1A7A44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2523744"/>
            <a:ext cx="3886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Osnova za odluku uz unaprijed odabran α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4663440" y="2523744"/>
            <a:ext cx="4069080" cy="5943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663440" y="2523744"/>
            <a:ext cx="54864" cy="59436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800600" y="2523744"/>
            <a:ext cx="3840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Dokaz da H₁ vrijedi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411480" y="3182112"/>
            <a:ext cx="4114800" cy="59436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11480" y="3182112"/>
            <a:ext cx="54864" cy="594360"/>
          </a:xfrm>
          <a:prstGeom prst="rect">
            <a:avLst/>
          </a:prstGeom>
          <a:solidFill>
            <a:srgbClr val="1A7A44"/>
          </a:solidFill>
          <a:ln w="12700">
            <a:solidFill>
              <a:srgbClr val="1A7A44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48640" y="3182112"/>
            <a:ext cx="3886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Jedno od sredstava za evaluaciju nalaza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4663440" y="3182112"/>
            <a:ext cx="4069080" cy="59436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4663440" y="3182112"/>
            <a:ext cx="54864" cy="59436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800600" y="3182112"/>
            <a:ext cx="3840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Jedino što treba izvijestiti</a:t>
            </a:r>
            <a:endParaRPr lang="en-US" sz="1150" dirty="0"/>
          </a:p>
        </p:txBody>
      </p:sp>
      <p:sp>
        <p:nvSpPr>
          <p:cNvPr id="31" name="Shape 29"/>
          <p:cNvSpPr/>
          <p:nvPr/>
        </p:nvSpPr>
        <p:spPr>
          <a:xfrm>
            <a:off x="411480" y="3913632"/>
            <a:ext cx="8321040" cy="1005840"/>
          </a:xfrm>
          <a:prstGeom prst="rect">
            <a:avLst/>
          </a:prstGeom>
          <a:solidFill>
            <a:srgbClr val="0B6E72"/>
          </a:solidFill>
          <a:ln w="12700">
            <a:solidFill>
              <a:srgbClr val="0B6E72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94360" y="3959352"/>
            <a:ext cx="80467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B2E0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Zlatno pravilo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594360" y="4224528"/>
            <a:ext cx="80467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P-vrijednost nikad ne interpretirati izolovano. Uvijek uz: veličinu uzorka, veličinu efekta, interval pouzdanosti, i kontekst istraživanja.</a:t>
            </a:r>
            <a:endParaRPr lang="en-US" sz="1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F202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8072"/>
          </a:xfrm>
          <a:prstGeom prst="rect">
            <a:avLst/>
          </a:prstGeom>
          <a:solidFill>
            <a:srgbClr val="0B6E72"/>
          </a:solidFill>
          <a:ln w="12700">
            <a:solidFill>
              <a:srgbClr val="0B6E7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4206240"/>
            <a:ext cx="54864" cy="54864"/>
          </a:xfrm>
          <a:prstGeom prst="ellipse">
            <a:avLst/>
          </a:prstGeom>
          <a:solidFill>
            <a:srgbClr val="B2E0E2">
              <a:alpha val="25000"/>
            </a:srgbClr>
          </a:solidFill>
          <a:ln w="12700">
            <a:solidFill>
              <a:srgbClr val="B2E0E2">
                <a:alpha val="25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280160" y="4206240"/>
            <a:ext cx="54864" cy="54864"/>
          </a:xfrm>
          <a:prstGeom prst="ellipse">
            <a:avLst/>
          </a:prstGeom>
          <a:solidFill>
            <a:srgbClr val="B2E0E2">
              <a:alpha val="25000"/>
            </a:srgbClr>
          </a:solidFill>
          <a:ln w="12700">
            <a:solidFill>
              <a:srgbClr val="B2E0E2">
                <a:alpha val="25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103120" y="4206240"/>
            <a:ext cx="54864" cy="54864"/>
          </a:xfrm>
          <a:prstGeom prst="ellipse">
            <a:avLst/>
          </a:prstGeom>
          <a:solidFill>
            <a:srgbClr val="B2E0E2">
              <a:alpha val="25000"/>
            </a:srgbClr>
          </a:solidFill>
          <a:ln w="12700">
            <a:solidFill>
              <a:srgbClr val="B2E0E2">
                <a:alpha val="25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926080" y="4206240"/>
            <a:ext cx="54864" cy="54864"/>
          </a:xfrm>
          <a:prstGeom prst="ellipse">
            <a:avLst/>
          </a:prstGeom>
          <a:solidFill>
            <a:srgbClr val="B2E0E2">
              <a:alpha val="25000"/>
            </a:srgbClr>
          </a:solidFill>
          <a:ln w="12700">
            <a:solidFill>
              <a:srgbClr val="B2E0E2">
                <a:alpha val="25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3749040" y="4206240"/>
            <a:ext cx="54864" cy="54864"/>
          </a:xfrm>
          <a:prstGeom prst="ellipse">
            <a:avLst/>
          </a:prstGeom>
          <a:solidFill>
            <a:srgbClr val="B2E0E2">
              <a:alpha val="25000"/>
            </a:srgbClr>
          </a:solidFill>
          <a:ln w="12700">
            <a:solidFill>
              <a:srgbClr val="B2E0E2">
                <a:alpha val="25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4572000" y="4206240"/>
            <a:ext cx="54864" cy="54864"/>
          </a:xfrm>
          <a:prstGeom prst="ellipse">
            <a:avLst/>
          </a:prstGeom>
          <a:solidFill>
            <a:srgbClr val="B2E0E2">
              <a:alpha val="25000"/>
            </a:srgbClr>
          </a:solidFill>
          <a:ln w="12700">
            <a:solidFill>
              <a:srgbClr val="B2E0E2">
                <a:alpha val="25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394960" y="4206240"/>
            <a:ext cx="54864" cy="54864"/>
          </a:xfrm>
          <a:prstGeom prst="ellipse">
            <a:avLst/>
          </a:prstGeom>
          <a:solidFill>
            <a:srgbClr val="B2E0E2">
              <a:alpha val="25000"/>
            </a:srgbClr>
          </a:solidFill>
          <a:ln w="12700">
            <a:solidFill>
              <a:srgbClr val="B2E0E2">
                <a:alpha val="25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217920" y="4206240"/>
            <a:ext cx="54864" cy="54864"/>
          </a:xfrm>
          <a:prstGeom prst="ellipse">
            <a:avLst/>
          </a:prstGeom>
          <a:solidFill>
            <a:srgbClr val="B2E0E2">
              <a:alpha val="25000"/>
            </a:srgbClr>
          </a:solidFill>
          <a:ln w="12700">
            <a:solidFill>
              <a:srgbClr val="B2E0E2">
                <a:alpha val="25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7040880" y="4206240"/>
            <a:ext cx="54864" cy="54864"/>
          </a:xfrm>
          <a:prstGeom prst="ellipse">
            <a:avLst/>
          </a:prstGeom>
          <a:solidFill>
            <a:srgbClr val="B2E0E2">
              <a:alpha val="25000"/>
            </a:srgbClr>
          </a:solidFill>
          <a:ln w="12700">
            <a:solidFill>
              <a:srgbClr val="B2E0E2">
                <a:alpha val="25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863840" y="4206240"/>
            <a:ext cx="54864" cy="54864"/>
          </a:xfrm>
          <a:prstGeom prst="ellipse">
            <a:avLst/>
          </a:prstGeom>
          <a:solidFill>
            <a:srgbClr val="B2E0E2">
              <a:alpha val="25000"/>
            </a:srgbClr>
          </a:solidFill>
          <a:ln w="12700">
            <a:solidFill>
              <a:srgbClr val="B2E0E2">
                <a:alpha val="25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57200" y="4526280"/>
            <a:ext cx="54864" cy="54864"/>
          </a:xfrm>
          <a:prstGeom prst="ellipse">
            <a:avLst/>
          </a:prstGeom>
          <a:solidFill>
            <a:srgbClr val="B2E0E2">
              <a:alpha val="25000"/>
            </a:srgbClr>
          </a:solidFill>
          <a:ln w="12700">
            <a:solidFill>
              <a:srgbClr val="B2E0E2">
                <a:alpha val="25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280160" y="4526280"/>
            <a:ext cx="54864" cy="54864"/>
          </a:xfrm>
          <a:prstGeom prst="ellipse">
            <a:avLst/>
          </a:prstGeom>
          <a:solidFill>
            <a:srgbClr val="B2E0E2">
              <a:alpha val="25000"/>
            </a:srgbClr>
          </a:solidFill>
          <a:ln w="12700">
            <a:solidFill>
              <a:srgbClr val="B2E0E2">
                <a:alpha val="25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103120" y="4526280"/>
            <a:ext cx="54864" cy="54864"/>
          </a:xfrm>
          <a:prstGeom prst="ellipse">
            <a:avLst/>
          </a:prstGeom>
          <a:solidFill>
            <a:srgbClr val="B2E0E2">
              <a:alpha val="25000"/>
            </a:srgbClr>
          </a:solidFill>
          <a:ln w="12700">
            <a:solidFill>
              <a:srgbClr val="B2E0E2">
                <a:alpha val="25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2926080" y="4526280"/>
            <a:ext cx="54864" cy="54864"/>
          </a:xfrm>
          <a:prstGeom prst="ellipse">
            <a:avLst/>
          </a:prstGeom>
          <a:solidFill>
            <a:srgbClr val="B2E0E2">
              <a:alpha val="25000"/>
            </a:srgbClr>
          </a:solidFill>
          <a:ln w="12700">
            <a:solidFill>
              <a:srgbClr val="B2E0E2">
                <a:alpha val="25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749040" y="4526280"/>
            <a:ext cx="54864" cy="54864"/>
          </a:xfrm>
          <a:prstGeom prst="ellipse">
            <a:avLst/>
          </a:prstGeom>
          <a:solidFill>
            <a:srgbClr val="B2E0E2">
              <a:alpha val="25000"/>
            </a:srgbClr>
          </a:solidFill>
          <a:ln w="12700">
            <a:solidFill>
              <a:srgbClr val="B2E0E2">
                <a:alpha val="25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572000" y="4526280"/>
            <a:ext cx="54864" cy="54864"/>
          </a:xfrm>
          <a:prstGeom prst="ellipse">
            <a:avLst/>
          </a:prstGeom>
          <a:solidFill>
            <a:srgbClr val="B2E0E2">
              <a:alpha val="25000"/>
            </a:srgbClr>
          </a:solidFill>
          <a:ln w="12700">
            <a:solidFill>
              <a:srgbClr val="B2E0E2">
                <a:alpha val="25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394960" y="4526280"/>
            <a:ext cx="54864" cy="54864"/>
          </a:xfrm>
          <a:prstGeom prst="ellipse">
            <a:avLst/>
          </a:prstGeom>
          <a:solidFill>
            <a:srgbClr val="B2E0E2">
              <a:alpha val="25000"/>
            </a:srgbClr>
          </a:solidFill>
          <a:ln w="12700">
            <a:solidFill>
              <a:srgbClr val="B2E0E2">
                <a:alpha val="25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217920" y="4526280"/>
            <a:ext cx="54864" cy="54864"/>
          </a:xfrm>
          <a:prstGeom prst="ellipse">
            <a:avLst/>
          </a:prstGeom>
          <a:solidFill>
            <a:srgbClr val="B2E0E2">
              <a:alpha val="25000"/>
            </a:srgbClr>
          </a:solidFill>
          <a:ln w="12700">
            <a:solidFill>
              <a:srgbClr val="B2E0E2">
                <a:alpha val="25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040880" y="4526280"/>
            <a:ext cx="54864" cy="54864"/>
          </a:xfrm>
          <a:prstGeom prst="ellipse">
            <a:avLst/>
          </a:prstGeom>
          <a:solidFill>
            <a:srgbClr val="B2E0E2">
              <a:alpha val="25000"/>
            </a:srgbClr>
          </a:solidFill>
          <a:ln w="12700">
            <a:solidFill>
              <a:srgbClr val="B2E0E2">
                <a:alpha val="25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7863840" y="4526280"/>
            <a:ext cx="54864" cy="54864"/>
          </a:xfrm>
          <a:prstGeom prst="ellipse">
            <a:avLst/>
          </a:prstGeom>
          <a:solidFill>
            <a:srgbClr val="B2E0E2">
              <a:alpha val="25000"/>
            </a:srgbClr>
          </a:solidFill>
          <a:ln w="12700">
            <a:solidFill>
              <a:srgbClr val="B2E0E2">
                <a:alpha val="25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57200" y="4846320"/>
            <a:ext cx="54864" cy="54864"/>
          </a:xfrm>
          <a:prstGeom prst="ellipse">
            <a:avLst/>
          </a:prstGeom>
          <a:solidFill>
            <a:srgbClr val="B2E0E2">
              <a:alpha val="25000"/>
            </a:srgbClr>
          </a:solidFill>
          <a:ln w="12700">
            <a:solidFill>
              <a:srgbClr val="B2E0E2">
                <a:alpha val="25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280160" y="4846320"/>
            <a:ext cx="54864" cy="54864"/>
          </a:xfrm>
          <a:prstGeom prst="ellipse">
            <a:avLst/>
          </a:prstGeom>
          <a:solidFill>
            <a:srgbClr val="B2E0E2">
              <a:alpha val="25000"/>
            </a:srgbClr>
          </a:solidFill>
          <a:ln w="12700">
            <a:solidFill>
              <a:srgbClr val="B2E0E2">
                <a:alpha val="25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2103120" y="4846320"/>
            <a:ext cx="54864" cy="54864"/>
          </a:xfrm>
          <a:prstGeom prst="ellipse">
            <a:avLst/>
          </a:prstGeom>
          <a:solidFill>
            <a:srgbClr val="B2E0E2">
              <a:alpha val="25000"/>
            </a:srgbClr>
          </a:solidFill>
          <a:ln w="12700">
            <a:solidFill>
              <a:srgbClr val="B2E0E2">
                <a:alpha val="25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2926080" y="4846320"/>
            <a:ext cx="54864" cy="54864"/>
          </a:xfrm>
          <a:prstGeom prst="ellipse">
            <a:avLst/>
          </a:prstGeom>
          <a:solidFill>
            <a:srgbClr val="B2E0E2">
              <a:alpha val="25000"/>
            </a:srgbClr>
          </a:solidFill>
          <a:ln w="12700">
            <a:solidFill>
              <a:srgbClr val="B2E0E2">
                <a:alpha val="25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3749040" y="4846320"/>
            <a:ext cx="54864" cy="54864"/>
          </a:xfrm>
          <a:prstGeom prst="ellipse">
            <a:avLst/>
          </a:prstGeom>
          <a:solidFill>
            <a:srgbClr val="B2E0E2">
              <a:alpha val="25000"/>
            </a:srgbClr>
          </a:solidFill>
          <a:ln w="12700">
            <a:solidFill>
              <a:srgbClr val="B2E0E2">
                <a:alpha val="25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4572000" y="4846320"/>
            <a:ext cx="54864" cy="54864"/>
          </a:xfrm>
          <a:prstGeom prst="ellipse">
            <a:avLst/>
          </a:prstGeom>
          <a:solidFill>
            <a:srgbClr val="B2E0E2">
              <a:alpha val="25000"/>
            </a:srgbClr>
          </a:solidFill>
          <a:ln w="12700">
            <a:solidFill>
              <a:srgbClr val="B2E0E2">
                <a:alpha val="25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5394960" y="4846320"/>
            <a:ext cx="54864" cy="54864"/>
          </a:xfrm>
          <a:prstGeom prst="ellipse">
            <a:avLst/>
          </a:prstGeom>
          <a:solidFill>
            <a:srgbClr val="B2E0E2">
              <a:alpha val="25000"/>
            </a:srgbClr>
          </a:solidFill>
          <a:ln w="12700">
            <a:solidFill>
              <a:srgbClr val="B2E0E2">
                <a:alpha val="25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6217920" y="4846320"/>
            <a:ext cx="54864" cy="54864"/>
          </a:xfrm>
          <a:prstGeom prst="ellipse">
            <a:avLst/>
          </a:prstGeom>
          <a:solidFill>
            <a:srgbClr val="B2E0E2">
              <a:alpha val="25000"/>
            </a:srgbClr>
          </a:solidFill>
          <a:ln w="12700">
            <a:solidFill>
              <a:srgbClr val="B2E0E2">
                <a:alpha val="25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7040880" y="4846320"/>
            <a:ext cx="54864" cy="54864"/>
          </a:xfrm>
          <a:prstGeom prst="ellipse">
            <a:avLst/>
          </a:prstGeom>
          <a:solidFill>
            <a:srgbClr val="B2E0E2">
              <a:alpha val="25000"/>
            </a:srgbClr>
          </a:solidFill>
          <a:ln w="12700">
            <a:solidFill>
              <a:srgbClr val="B2E0E2">
                <a:alpha val="25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7863840" y="4846320"/>
            <a:ext cx="54864" cy="54864"/>
          </a:xfrm>
          <a:prstGeom prst="ellipse">
            <a:avLst/>
          </a:prstGeom>
          <a:solidFill>
            <a:srgbClr val="B2E0E2">
              <a:alpha val="25000"/>
            </a:srgbClr>
          </a:solidFill>
          <a:ln w="12700">
            <a:solidFill>
              <a:srgbClr val="B2E0E2">
                <a:alpha val="25000"/>
              </a:srgbClr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11480" y="822960"/>
            <a:ext cx="8321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B2E0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Jedna rečenica za pamćenje: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411480" y="1207008"/>
            <a:ext cx="832104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"P-vrijednost govori koliko su naši</a:t>
            </a:r>
            <a:endParaRPr lang="en-US" sz="3000" dirty="0"/>
          </a:p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podaci neobični AKO je nulta</a:t>
            </a:r>
            <a:endParaRPr lang="en-US" sz="3000" dirty="0"/>
          </a:p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hipoteza tačna — ništa više."</a:t>
            </a:r>
            <a:endParaRPr lang="en-US" sz="3000" dirty="0"/>
          </a:p>
        </p:txBody>
      </p:sp>
      <p:sp>
        <p:nvSpPr>
          <p:cNvPr id="35" name="Shape 33"/>
          <p:cNvSpPr/>
          <p:nvPr/>
        </p:nvSpPr>
        <p:spPr>
          <a:xfrm>
            <a:off x="411480" y="3337560"/>
            <a:ext cx="0" cy="0"/>
          </a:xfrm>
          <a:prstGeom prst="ellipse">
            <a:avLst/>
          </a:prstGeom>
          <a:noFill/>
          <a:ln/>
        </p:spPr>
      </p:sp>
      <p:sp>
        <p:nvSpPr>
          <p:cNvPr id="36" name="Shape 34"/>
          <p:cNvSpPr/>
          <p:nvPr/>
        </p:nvSpPr>
        <p:spPr>
          <a:xfrm>
            <a:off x="411480" y="3246120"/>
            <a:ext cx="0" cy="0"/>
          </a:xfrm>
          <a:prstGeom prst="rect">
            <a:avLst/>
          </a:prstGeom>
          <a:noFill/>
          <a:ln/>
        </p:spPr>
      </p:sp>
      <p:sp>
        <p:nvSpPr>
          <p:cNvPr id="37" name="Shape 35"/>
          <p:cNvSpPr/>
          <p:nvPr/>
        </p:nvSpPr>
        <p:spPr>
          <a:xfrm>
            <a:off x="411480" y="3337560"/>
            <a:ext cx="0" cy="0"/>
          </a:xfrm>
          <a:prstGeom prst="ellipse">
            <a:avLst/>
          </a:prstGeom>
          <a:noFill/>
          <a:ln/>
        </p:spPr>
      </p:sp>
      <p:sp>
        <p:nvSpPr>
          <p:cNvPr id="38" name="Shape 36"/>
          <p:cNvSpPr/>
          <p:nvPr/>
        </p:nvSpPr>
        <p:spPr>
          <a:xfrm>
            <a:off x="411480" y="3246120"/>
            <a:ext cx="0" cy="0"/>
          </a:xfrm>
          <a:prstGeom prst="rect">
            <a:avLst/>
          </a:prstGeom>
          <a:noFill/>
          <a:ln/>
        </p:spPr>
      </p:sp>
      <p:sp>
        <p:nvSpPr>
          <p:cNvPr id="39" name="Shape 37"/>
          <p:cNvSpPr/>
          <p:nvPr/>
        </p:nvSpPr>
        <p:spPr>
          <a:xfrm>
            <a:off x="411480" y="3337560"/>
            <a:ext cx="0" cy="0"/>
          </a:xfrm>
          <a:prstGeom prst="ellipse">
            <a:avLst/>
          </a:prstGeom>
          <a:noFill/>
          <a:ln/>
        </p:spPr>
      </p:sp>
      <p:sp>
        <p:nvSpPr>
          <p:cNvPr id="40" name="Shape 38"/>
          <p:cNvSpPr/>
          <p:nvPr/>
        </p:nvSpPr>
        <p:spPr>
          <a:xfrm>
            <a:off x="411480" y="3246120"/>
            <a:ext cx="0" cy="0"/>
          </a:xfrm>
          <a:prstGeom prst="rect">
            <a:avLst/>
          </a:prstGeom>
          <a:noFill/>
          <a:ln/>
        </p:spPr>
      </p:sp>
      <p:sp>
        <p:nvSpPr>
          <p:cNvPr id="41" name="Shape 39"/>
          <p:cNvSpPr/>
          <p:nvPr/>
        </p:nvSpPr>
        <p:spPr>
          <a:xfrm>
            <a:off x="411480" y="3337560"/>
            <a:ext cx="0" cy="0"/>
          </a:xfrm>
          <a:prstGeom prst="ellipse">
            <a:avLst/>
          </a:prstGeom>
          <a:noFill/>
          <a:ln/>
        </p:spPr>
      </p:sp>
      <p:sp>
        <p:nvSpPr>
          <p:cNvPr id="42" name="Shape 40"/>
          <p:cNvSpPr/>
          <p:nvPr/>
        </p:nvSpPr>
        <p:spPr>
          <a:xfrm>
            <a:off x="411480" y="3246120"/>
            <a:ext cx="0" cy="0"/>
          </a:xfrm>
          <a:prstGeom prst="rect">
            <a:avLst/>
          </a:prstGeom>
          <a:noFill/>
          <a:ln/>
        </p:spPr>
      </p:sp>
      <p:sp>
        <p:nvSpPr>
          <p:cNvPr id="43" name="Shape 41"/>
          <p:cNvSpPr/>
          <p:nvPr/>
        </p:nvSpPr>
        <p:spPr>
          <a:xfrm>
            <a:off x="411480" y="3273552"/>
            <a:ext cx="4069080" cy="475488"/>
          </a:xfrm>
          <a:prstGeom prst="rect">
            <a:avLst/>
          </a:prstGeom>
          <a:solidFill>
            <a:srgbClr val="0D8A8F">
              <a:alpha val="45000"/>
            </a:srgbClr>
          </a:solidFill>
          <a:ln w="12700">
            <a:solidFill>
              <a:srgbClr val="B2E0E2">
                <a:alpha val="50000"/>
              </a:srgbClr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521208" y="3273552"/>
            <a:ext cx="391363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Uvijek postavi H₀ i α PRIJE analize</a:t>
            </a:r>
            <a:endParaRPr lang="en-US" sz="1150" dirty="0"/>
          </a:p>
        </p:txBody>
      </p:sp>
      <p:sp>
        <p:nvSpPr>
          <p:cNvPr id="45" name="Shape 43"/>
          <p:cNvSpPr/>
          <p:nvPr/>
        </p:nvSpPr>
        <p:spPr>
          <a:xfrm>
            <a:off x="4709160" y="3273552"/>
            <a:ext cx="4069080" cy="475488"/>
          </a:xfrm>
          <a:prstGeom prst="rect">
            <a:avLst/>
          </a:prstGeom>
          <a:solidFill>
            <a:srgbClr val="0D8A8F">
              <a:alpha val="45000"/>
            </a:srgbClr>
          </a:solidFill>
          <a:ln w="12700">
            <a:solidFill>
              <a:srgbClr val="B2E0E2">
                <a:alpha val="50000"/>
              </a:srgbClr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4818888" y="3273552"/>
            <a:ext cx="391363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P &lt; α → odbaci H₀ (ne "dokazuješ" H₁)</a:t>
            </a:r>
            <a:endParaRPr lang="en-US" sz="1150" dirty="0"/>
          </a:p>
        </p:txBody>
      </p:sp>
      <p:sp>
        <p:nvSpPr>
          <p:cNvPr id="47" name="Shape 45"/>
          <p:cNvSpPr/>
          <p:nvPr/>
        </p:nvSpPr>
        <p:spPr>
          <a:xfrm>
            <a:off x="411480" y="3840480"/>
            <a:ext cx="4069080" cy="475488"/>
          </a:xfrm>
          <a:prstGeom prst="rect">
            <a:avLst/>
          </a:prstGeom>
          <a:solidFill>
            <a:srgbClr val="0D8A8F">
              <a:alpha val="45000"/>
            </a:srgbClr>
          </a:solidFill>
          <a:ln w="12700">
            <a:solidFill>
              <a:srgbClr val="B2E0E2">
                <a:alpha val="50000"/>
              </a:srgbClr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521208" y="3840480"/>
            <a:ext cx="391363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Izvijesti o efektu, ne samo o p</a:t>
            </a:r>
            <a:endParaRPr lang="en-US" sz="1150" dirty="0"/>
          </a:p>
        </p:txBody>
      </p:sp>
      <p:sp>
        <p:nvSpPr>
          <p:cNvPr id="49" name="Shape 47"/>
          <p:cNvSpPr/>
          <p:nvPr/>
        </p:nvSpPr>
        <p:spPr>
          <a:xfrm>
            <a:off x="4709160" y="3840480"/>
            <a:ext cx="4069080" cy="475488"/>
          </a:xfrm>
          <a:prstGeom prst="rect">
            <a:avLst/>
          </a:prstGeom>
          <a:solidFill>
            <a:srgbClr val="0D8A8F">
              <a:alpha val="45000"/>
            </a:srgbClr>
          </a:solidFill>
          <a:ln w="12700">
            <a:solidFill>
              <a:srgbClr val="B2E0E2">
                <a:alpha val="50000"/>
              </a:srgbClr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4818888" y="3840480"/>
            <a:ext cx="3913632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P ≥ α ≠ nema efekta — možda mali uzorak</a:t>
            </a:r>
            <a:endParaRPr lang="en-US" sz="1150" dirty="0"/>
          </a:p>
        </p:txBody>
      </p:sp>
      <p:sp>
        <p:nvSpPr>
          <p:cNvPr id="51" name="Text 49"/>
          <p:cNvSpPr/>
          <p:nvPr/>
        </p:nvSpPr>
        <p:spPr>
          <a:xfrm>
            <a:off x="411480" y="4773168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Bojan Baškot  |  EFBL  |  2026.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01168"/>
            <a:ext cx="8321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0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Šta ćemo naučiti danas?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11480" y="896112"/>
            <a:ext cx="4069080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21208" y="1060704"/>
            <a:ext cx="493776" cy="493776"/>
          </a:xfrm>
          <a:prstGeom prst="ellipse">
            <a:avLst/>
          </a:prstGeom>
          <a:solidFill>
            <a:srgbClr val="0B6E72"/>
          </a:solidFill>
          <a:ln w="12700">
            <a:solidFill>
              <a:srgbClr val="0B6E7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21208" y="1060704"/>
            <a:ext cx="49377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124712" y="987552"/>
            <a:ext cx="3246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6E7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Intuicija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124712" y="1261872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Kovanica i slučajnost — zašto nam treba p?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754880" y="896112"/>
            <a:ext cx="4069080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864608" y="1060704"/>
            <a:ext cx="493776" cy="493776"/>
          </a:xfrm>
          <a:prstGeom prst="ellipse">
            <a:avLst/>
          </a:prstGeom>
          <a:solidFill>
            <a:srgbClr val="0B6E72"/>
          </a:solidFill>
          <a:ln w="12700">
            <a:solidFill>
              <a:srgbClr val="0B6E7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864608" y="1060704"/>
            <a:ext cx="49377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468112" y="987552"/>
            <a:ext cx="3246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6E7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H₀ i H₁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5468112" y="1261872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Nulta i alternativna hipoteza — logika testiranja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11480" y="1856232"/>
            <a:ext cx="4069080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21208" y="2020824"/>
            <a:ext cx="493776" cy="493776"/>
          </a:xfrm>
          <a:prstGeom prst="ellipse">
            <a:avLst/>
          </a:prstGeom>
          <a:solidFill>
            <a:srgbClr val="0B6E72"/>
          </a:solidFill>
          <a:ln w="12700">
            <a:solidFill>
              <a:srgbClr val="0B6E7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21208" y="2020824"/>
            <a:ext cx="49377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124712" y="1947672"/>
            <a:ext cx="3246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6E7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Definicija p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124712" y="2221992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Šta p-vrijednost zaista mjeri — tačna definicija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754880" y="1856232"/>
            <a:ext cx="4069080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864608" y="2020824"/>
            <a:ext cx="493776" cy="493776"/>
          </a:xfrm>
          <a:prstGeom prst="ellipse">
            <a:avLst/>
          </a:prstGeom>
          <a:solidFill>
            <a:srgbClr val="0B6E72"/>
          </a:solidFill>
          <a:ln w="12700">
            <a:solidFill>
              <a:srgbClr val="0B6E72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864608" y="2020824"/>
            <a:ext cx="49377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5468112" y="1947672"/>
            <a:ext cx="3246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6E7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Distribucija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5468112" y="2221992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Kako izgleda p na grafikonu — rep distribucije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11480" y="2816352"/>
            <a:ext cx="4069080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21208" y="2980944"/>
            <a:ext cx="493776" cy="493776"/>
          </a:xfrm>
          <a:prstGeom prst="ellipse">
            <a:avLst/>
          </a:prstGeom>
          <a:solidFill>
            <a:srgbClr val="0B6E72"/>
          </a:solidFill>
          <a:ln w="12700">
            <a:solidFill>
              <a:srgbClr val="0B6E7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21208" y="2980944"/>
            <a:ext cx="49377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1124712" y="2907792"/>
            <a:ext cx="3246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6E7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Značajnost α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1124712" y="3182112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Razina značajnosti i prag odluke</a:t>
            </a:r>
            <a:endParaRPr lang="en-US" sz="1100" dirty="0"/>
          </a:p>
        </p:txBody>
      </p:sp>
      <p:sp>
        <p:nvSpPr>
          <p:cNvPr id="28" name="Shape 26"/>
          <p:cNvSpPr/>
          <p:nvPr/>
        </p:nvSpPr>
        <p:spPr>
          <a:xfrm>
            <a:off x="4754880" y="2816352"/>
            <a:ext cx="4069080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4864608" y="2980944"/>
            <a:ext cx="493776" cy="493776"/>
          </a:xfrm>
          <a:prstGeom prst="ellipse">
            <a:avLst/>
          </a:prstGeom>
          <a:solidFill>
            <a:srgbClr val="0B6E72"/>
          </a:solidFill>
          <a:ln w="12700">
            <a:solidFill>
              <a:srgbClr val="0B6E72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864608" y="2980944"/>
            <a:ext cx="49377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5468112" y="2907792"/>
            <a:ext cx="3246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6E7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Greške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5468112" y="3182112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 I i Tip II — šta može poći naopako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411480" y="3776472"/>
            <a:ext cx="4069080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521208" y="3941064"/>
            <a:ext cx="493776" cy="493776"/>
          </a:xfrm>
          <a:prstGeom prst="ellipse">
            <a:avLst/>
          </a:prstGeom>
          <a:solidFill>
            <a:srgbClr val="0B6E72"/>
          </a:solidFill>
          <a:ln w="12700">
            <a:solidFill>
              <a:srgbClr val="0B6E72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521208" y="3941064"/>
            <a:ext cx="49377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1124712" y="3867912"/>
            <a:ext cx="3246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6E7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Zablude</a:t>
            </a:r>
            <a:endParaRPr lang="en-US" sz="1400" dirty="0"/>
          </a:p>
        </p:txBody>
      </p:sp>
      <p:sp>
        <p:nvSpPr>
          <p:cNvPr id="37" name="Text 35"/>
          <p:cNvSpPr/>
          <p:nvPr/>
        </p:nvSpPr>
        <p:spPr>
          <a:xfrm>
            <a:off x="1124712" y="4142232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Što p-vrijednost NIJE — najčešće pogrešne interpretacije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4754880" y="3776472"/>
            <a:ext cx="4069080" cy="82296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4864608" y="3941064"/>
            <a:ext cx="493776" cy="493776"/>
          </a:xfrm>
          <a:prstGeom prst="ellipse">
            <a:avLst/>
          </a:prstGeom>
          <a:solidFill>
            <a:srgbClr val="0B6E72"/>
          </a:solidFill>
          <a:ln w="12700">
            <a:solidFill>
              <a:srgbClr val="0B6E72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4864608" y="3941064"/>
            <a:ext cx="493776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5468112" y="3867912"/>
            <a:ext cx="3246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6E7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Primjeri</a:t>
            </a:r>
            <a:endParaRPr lang="en-US" sz="1400" dirty="0"/>
          </a:p>
        </p:txBody>
      </p:sp>
      <p:sp>
        <p:nvSpPr>
          <p:cNvPr id="42" name="Text 40"/>
          <p:cNvSpPr/>
          <p:nvPr/>
        </p:nvSpPr>
        <p:spPr>
          <a:xfrm>
            <a:off x="5468112" y="4142232"/>
            <a:ext cx="32461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Korak-po-korak primjeri iz prakse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182880"/>
            <a:ext cx="8321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0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Motivacija: da li je kovanica fer?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11480" y="822960"/>
            <a:ext cx="8321040" cy="749808"/>
          </a:xfrm>
          <a:prstGeom prst="rect">
            <a:avLst/>
          </a:prstGeom>
          <a:solidFill>
            <a:srgbClr val="E0F5F6"/>
          </a:solidFill>
          <a:ln w="12700">
            <a:solidFill>
              <a:srgbClr val="B2E0E2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86868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6E7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🪙  Scenario: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1965960" y="868680"/>
            <a:ext cx="65836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20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Bacaš kovanicu 10 puta i dobiješ 9 glava. Sumnjao bi na lažnu kovanicu — ali kako to statistički dokazati?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411480" y="1719072"/>
            <a:ext cx="2633472" cy="2304288"/>
          </a:xfrm>
          <a:prstGeom prst="rect">
            <a:avLst/>
          </a:prstGeom>
          <a:solidFill>
            <a:srgbClr val="F4F6F8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11480" y="1719072"/>
            <a:ext cx="2633472" cy="347472"/>
          </a:xfrm>
          <a:prstGeom prst="rect">
            <a:avLst/>
          </a:prstGeom>
          <a:solidFill>
            <a:srgbClr val="1A7A44"/>
          </a:solidFill>
          <a:ln w="12700">
            <a:solidFill>
              <a:srgbClr val="1A7A44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11480" y="1719072"/>
            <a:ext cx="2633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Normalno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11480" y="2121408"/>
            <a:ext cx="263347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A7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 glava od 10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667512" y="2633472"/>
            <a:ext cx="347472" cy="347472"/>
          </a:xfrm>
          <a:prstGeom prst="ellipse">
            <a:avLst/>
          </a:prstGeom>
          <a:solidFill>
            <a:srgbClr val="1A7A44"/>
          </a:solidFill>
          <a:ln w="12700">
            <a:solidFill>
              <a:srgbClr val="1A7A4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67512" y="2633472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1124712" y="2633472"/>
            <a:ext cx="347472" cy="347472"/>
          </a:xfrm>
          <a:prstGeom prst="ellipse">
            <a:avLst/>
          </a:prstGeom>
          <a:solidFill>
            <a:srgbClr val="1A7A44"/>
          </a:solidFill>
          <a:ln w="12700">
            <a:solidFill>
              <a:srgbClr val="1A7A44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124712" y="2633472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1581912" y="2633472"/>
            <a:ext cx="347472" cy="347472"/>
          </a:xfrm>
          <a:prstGeom prst="ellipse">
            <a:avLst/>
          </a:prstGeom>
          <a:solidFill>
            <a:srgbClr val="1A7A44"/>
          </a:solidFill>
          <a:ln w="12700">
            <a:solidFill>
              <a:srgbClr val="1A7A44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581912" y="2633472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2039112" y="2633472"/>
            <a:ext cx="347472" cy="347472"/>
          </a:xfrm>
          <a:prstGeom prst="ellipse">
            <a:avLst/>
          </a:prstGeom>
          <a:solidFill>
            <a:srgbClr val="1A7A44"/>
          </a:solidFill>
          <a:ln w="12700">
            <a:solidFill>
              <a:srgbClr val="1A7A4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039112" y="2633472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2496312" y="2633472"/>
            <a:ext cx="347472" cy="347472"/>
          </a:xfrm>
          <a:prstGeom prst="ellipse">
            <a:avLst/>
          </a:prstGeom>
          <a:solidFill>
            <a:srgbClr val="1A7A44"/>
          </a:solidFill>
          <a:ln w="12700">
            <a:solidFill>
              <a:srgbClr val="1A7A4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496312" y="2633472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667512" y="3017520"/>
            <a:ext cx="347472" cy="347472"/>
          </a:xfrm>
          <a:prstGeom prst="ellipse">
            <a:avLst/>
          </a:prstGeom>
          <a:solidFill>
            <a:srgbClr val="CCCCCC"/>
          </a:solidFill>
          <a:ln w="12700">
            <a:solidFill>
              <a:srgbClr val="AAAAA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67512" y="301752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1124712" y="3017520"/>
            <a:ext cx="347472" cy="347472"/>
          </a:xfrm>
          <a:prstGeom prst="ellipse">
            <a:avLst/>
          </a:prstGeom>
          <a:solidFill>
            <a:srgbClr val="CCCCCC"/>
          </a:solidFill>
          <a:ln w="12700">
            <a:solidFill>
              <a:srgbClr val="AAAAA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1124712" y="301752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1581912" y="3017520"/>
            <a:ext cx="347472" cy="347472"/>
          </a:xfrm>
          <a:prstGeom prst="ellipse">
            <a:avLst/>
          </a:prstGeom>
          <a:solidFill>
            <a:srgbClr val="CCCCCC"/>
          </a:solidFill>
          <a:ln w="12700">
            <a:solidFill>
              <a:srgbClr val="AAAAA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581912" y="301752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2039112" y="3017520"/>
            <a:ext cx="347472" cy="347472"/>
          </a:xfrm>
          <a:prstGeom prst="ellipse">
            <a:avLst/>
          </a:prstGeom>
          <a:solidFill>
            <a:srgbClr val="CCCCCC"/>
          </a:solidFill>
          <a:ln w="12700">
            <a:solidFill>
              <a:srgbClr val="AAAAA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2039112" y="301752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2496312" y="3017520"/>
            <a:ext cx="347472" cy="347472"/>
          </a:xfrm>
          <a:prstGeom prst="ellipse">
            <a:avLst/>
          </a:prstGeom>
          <a:solidFill>
            <a:srgbClr val="CCCCCC"/>
          </a:solidFill>
          <a:ln w="12700">
            <a:solidFill>
              <a:srgbClr val="AAAAAA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2496312" y="301752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11480" y="3429000"/>
            <a:ext cx="26334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A7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 ≈ 0,25</a:t>
            </a:r>
            <a:endParaRPr lang="en-US" sz="1800" dirty="0"/>
          </a:p>
        </p:txBody>
      </p:sp>
      <p:sp>
        <p:nvSpPr>
          <p:cNvPr id="31" name="Text 29"/>
          <p:cNvSpPr/>
          <p:nvPr/>
        </p:nvSpPr>
        <p:spPr>
          <a:xfrm>
            <a:off x="502920" y="3776472"/>
            <a:ext cx="2450592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B7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Potpuno očekivano kod fer kovanice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3200400" y="1719072"/>
            <a:ext cx="2633472" cy="2304288"/>
          </a:xfrm>
          <a:prstGeom prst="rect">
            <a:avLst/>
          </a:prstGeom>
          <a:solidFill>
            <a:srgbClr val="F4F6F8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3200400" y="1719072"/>
            <a:ext cx="2633472" cy="347472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3200400" y="1719072"/>
            <a:ext cx="2633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Sumnjivo?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3200400" y="2121408"/>
            <a:ext cx="263347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4A0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 glava od 10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3456432" y="2633472"/>
            <a:ext cx="347472" cy="347472"/>
          </a:xfrm>
          <a:prstGeom prst="ellipse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3456432" y="2633472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000" dirty="0"/>
          </a:p>
        </p:txBody>
      </p:sp>
      <p:sp>
        <p:nvSpPr>
          <p:cNvPr id="38" name="Shape 36"/>
          <p:cNvSpPr/>
          <p:nvPr/>
        </p:nvSpPr>
        <p:spPr>
          <a:xfrm>
            <a:off x="3913632" y="2633472"/>
            <a:ext cx="347472" cy="347472"/>
          </a:xfrm>
          <a:prstGeom prst="ellipse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3913632" y="2633472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4370832" y="2633472"/>
            <a:ext cx="347472" cy="347472"/>
          </a:xfrm>
          <a:prstGeom prst="ellipse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4370832" y="2633472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000" dirty="0"/>
          </a:p>
        </p:txBody>
      </p:sp>
      <p:sp>
        <p:nvSpPr>
          <p:cNvPr id="42" name="Shape 40"/>
          <p:cNvSpPr/>
          <p:nvPr/>
        </p:nvSpPr>
        <p:spPr>
          <a:xfrm>
            <a:off x="4828032" y="2633472"/>
            <a:ext cx="347472" cy="347472"/>
          </a:xfrm>
          <a:prstGeom prst="ellipse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4828032" y="2633472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000" dirty="0"/>
          </a:p>
        </p:txBody>
      </p:sp>
      <p:sp>
        <p:nvSpPr>
          <p:cNvPr id="44" name="Shape 42"/>
          <p:cNvSpPr/>
          <p:nvPr/>
        </p:nvSpPr>
        <p:spPr>
          <a:xfrm>
            <a:off x="5285232" y="2633472"/>
            <a:ext cx="347472" cy="347472"/>
          </a:xfrm>
          <a:prstGeom prst="ellipse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5285232" y="2633472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000" dirty="0"/>
          </a:p>
        </p:txBody>
      </p:sp>
      <p:sp>
        <p:nvSpPr>
          <p:cNvPr id="46" name="Shape 44"/>
          <p:cNvSpPr/>
          <p:nvPr/>
        </p:nvSpPr>
        <p:spPr>
          <a:xfrm>
            <a:off x="3456432" y="3017520"/>
            <a:ext cx="347472" cy="347472"/>
          </a:xfrm>
          <a:prstGeom prst="ellipse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3456432" y="301752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000" dirty="0"/>
          </a:p>
        </p:txBody>
      </p:sp>
      <p:sp>
        <p:nvSpPr>
          <p:cNvPr id="48" name="Shape 46"/>
          <p:cNvSpPr/>
          <p:nvPr/>
        </p:nvSpPr>
        <p:spPr>
          <a:xfrm>
            <a:off x="3913632" y="3017520"/>
            <a:ext cx="347472" cy="347472"/>
          </a:xfrm>
          <a:prstGeom prst="ellipse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3913632" y="301752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000" dirty="0"/>
          </a:p>
        </p:txBody>
      </p:sp>
      <p:sp>
        <p:nvSpPr>
          <p:cNvPr id="50" name="Shape 48"/>
          <p:cNvSpPr/>
          <p:nvPr/>
        </p:nvSpPr>
        <p:spPr>
          <a:xfrm>
            <a:off x="4370832" y="3017520"/>
            <a:ext cx="347472" cy="347472"/>
          </a:xfrm>
          <a:prstGeom prst="ellipse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4370832" y="301752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000" dirty="0"/>
          </a:p>
        </p:txBody>
      </p:sp>
      <p:sp>
        <p:nvSpPr>
          <p:cNvPr id="52" name="Shape 50"/>
          <p:cNvSpPr/>
          <p:nvPr/>
        </p:nvSpPr>
        <p:spPr>
          <a:xfrm>
            <a:off x="4828032" y="3017520"/>
            <a:ext cx="347472" cy="347472"/>
          </a:xfrm>
          <a:prstGeom prst="ellipse">
            <a:avLst/>
          </a:prstGeom>
          <a:solidFill>
            <a:srgbClr val="CCCCCC"/>
          </a:solidFill>
          <a:ln w="12700">
            <a:solidFill>
              <a:srgbClr val="AAAAAA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4828032" y="301752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</a:t>
            </a:r>
            <a:endParaRPr lang="en-US" sz="1000" dirty="0"/>
          </a:p>
        </p:txBody>
      </p:sp>
      <p:sp>
        <p:nvSpPr>
          <p:cNvPr id="54" name="Shape 52"/>
          <p:cNvSpPr/>
          <p:nvPr/>
        </p:nvSpPr>
        <p:spPr>
          <a:xfrm>
            <a:off x="5285232" y="3017520"/>
            <a:ext cx="347472" cy="347472"/>
          </a:xfrm>
          <a:prstGeom prst="ellipse">
            <a:avLst/>
          </a:prstGeom>
          <a:solidFill>
            <a:srgbClr val="CCCCCC"/>
          </a:solidFill>
          <a:ln w="12700">
            <a:solidFill>
              <a:srgbClr val="AAAAAA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5285232" y="301752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</a:t>
            </a:r>
            <a:endParaRPr lang="en-US" sz="1000" dirty="0"/>
          </a:p>
        </p:txBody>
      </p:sp>
      <p:sp>
        <p:nvSpPr>
          <p:cNvPr id="56" name="Text 54"/>
          <p:cNvSpPr/>
          <p:nvPr/>
        </p:nvSpPr>
        <p:spPr>
          <a:xfrm>
            <a:off x="3200400" y="3429000"/>
            <a:ext cx="26334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D4A0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 ≈ 0,055</a:t>
            </a:r>
            <a:endParaRPr lang="en-US" sz="1800" dirty="0"/>
          </a:p>
        </p:txBody>
      </p:sp>
      <p:sp>
        <p:nvSpPr>
          <p:cNvPr id="57" name="Text 55"/>
          <p:cNvSpPr/>
          <p:nvPr/>
        </p:nvSpPr>
        <p:spPr>
          <a:xfrm>
            <a:off x="3291840" y="3776472"/>
            <a:ext cx="2450592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B7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Malo neobično, ali možda slučajnost</a:t>
            </a:r>
            <a:endParaRPr lang="en-US" sz="950" dirty="0"/>
          </a:p>
        </p:txBody>
      </p:sp>
      <p:sp>
        <p:nvSpPr>
          <p:cNvPr id="58" name="Shape 56"/>
          <p:cNvSpPr/>
          <p:nvPr/>
        </p:nvSpPr>
        <p:spPr>
          <a:xfrm>
            <a:off x="5989320" y="1719072"/>
            <a:ext cx="2633472" cy="2304288"/>
          </a:xfrm>
          <a:prstGeom prst="rect">
            <a:avLst/>
          </a:prstGeom>
          <a:solidFill>
            <a:srgbClr val="F4F6F8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5989320" y="1719072"/>
            <a:ext cx="2633472" cy="34747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5989320" y="1719072"/>
            <a:ext cx="2633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Jako sumnjivo!</a:t>
            </a:r>
            <a:endParaRPr lang="en-US" sz="1300" dirty="0"/>
          </a:p>
        </p:txBody>
      </p:sp>
      <p:sp>
        <p:nvSpPr>
          <p:cNvPr id="61" name="Text 59"/>
          <p:cNvSpPr/>
          <p:nvPr/>
        </p:nvSpPr>
        <p:spPr>
          <a:xfrm>
            <a:off x="5989320" y="2121408"/>
            <a:ext cx="263347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9 glava od 10</a:t>
            </a:r>
            <a:endParaRPr lang="en-US" sz="1600" dirty="0"/>
          </a:p>
        </p:txBody>
      </p:sp>
      <p:sp>
        <p:nvSpPr>
          <p:cNvPr id="62" name="Shape 60"/>
          <p:cNvSpPr/>
          <p:nvPr/>
        </p:nvSpPr>
        <p:spPr>
          <a:xfrm>
            <a:off x="6245352" y="2633472"/>
            <a:ext cx="347472" cy="347472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6245352" y="2633472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000" dirty="0"/>
          </a:p>
        </p:txBody>
      </p:sp>
      <p:sp>
        <p:nvSpPr>
          <p:cNvPr id="64" name="Shape 62"/>
          <p:cNvSpPr/>
          <p:nvPr/>
        </p:nvSpPr>
        <p:spPr>
          <a:xfrm>
            <a:off x="6702552" y="2633472"/>
            <a:ext cx="347472" cy="347472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6702552" y="2633472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000" dirty="0"/>
          </a:p>
        </p:txBody>
      </p:sp>
      <p:sp>
        <p:nvSpPr>
          <p:cNvPr id="66" name="Shape 64"/>
          <p:cNvSpPr/>
          <p:nvPr/>
        </p:nvSpPr>
        <p:spPr>
          <a:xfrm>
            <a:off x="7159752" y="2633472"/>
            <a:ext cx="347472" cy="347472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67" name="Text 65"/>
          <p:cNvSpPr/>
          <p:nvPr/>
        </p:nvSpPr>
        <p:spPr>
          <a:xfrm>
            <a:off x="7159752" y="2633472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000" dirty="0"/>
          </a:p>
        </p:txBody>
      </p:sp>
      <p:sp>
        <p:nvSpPr>
          <p:cNvPr id="68" name="Shape 66"/>
          <p:cNvSpPr/>
          <p:nvPr/>
        </p:nvSpPr>
        <p:spPr>
          <a:xfrm>
            <a:off x="7616952" y="2633472"/>
            <a:ext cx="347472" cy="347472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69" name="Text 67"/>
          <p:cNvSpPr/>
          <p:nvPr/>
        </p:nvSpPr>
        <p:spPr>
          <a:xfrm>
            <a:off x="7616952" y="2633472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000" dirty="0"/>
          </a:p>
        </p:txBody>
      </p:sp>
      <p:sp>
        <p:nvSpPr>
          <p:cNvPr id="70" name="Shape 68"/>
          <p:cNvSpPr/>
          <p:nvPr/>
        </p:nvSpPr>
        <p:spPr>
          <a:xfrm>
            <a:off x="8074152" y="2633472"/>
            <a:ext cx="347472" cy="347472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8074152" y="2633472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000" dirty="0"/>
          </a:p>
        </p:txBody>
      </p:sp>
      <p:sp>
        <p:nvSpPr>
          <p:cNvPr id="72" name="Shape 70"/>
          <p:cNvSpPr/>
          <p:nvPr/>
        </p:nvSpPr>
        <p:spPr>
          <a:xfrm>
            <a:off x="6245352" y="3017520"/>
            <a:ext cx="347472" cy="347472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73" name="Text 71"/>
          <p:cNvSpPr/>
          <p:nvPr/>
        </p:nvSpPr>
        <p:spPr>
          <a:xfrm>
            <a:off x="6245352" y="301752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000" dirty="0"/>
          </a:p>
        </p:txBody>
      </p:sp>
      <p:sp>
        <p:nvSpPr>
          <p:cNvPr id="74" name="Shape 72"/>
          <p:cNvSpPr/>
          <p:nvPr/>
        </p:nvSpPr>
        <p:spPr>
          <a:xfrm>
            <a:off x="6702552" y="3017520"/>
            <a:ext cx="347472" cy="347472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75" name="Text 73"/>
          <p:cNvSpPr/>
          <p:nvPr/>
        </p:nvSpPr>
        <p:spPr>
          <a:xfrm>
            <a:off x="6702552" y="301752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000" dirty="0"/>
          </a:p>
        </p:txBody>
      </p:sp>
      <p:sp>
        <p:nvSpPr>
          <p:cNvPr id="76" name="Shape 74"/>
          <p:cNvSpPr/>
          <p:nvPr/>
        </p:nvSpPr>
        <p:spPr>
          <a:xfrm>
            <a:off x="7159752" y="3017520"/>
            <a:ext cx="347472" cy="347472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77" name="Text 75"/>
          <p:cNvSpPr/>
          <p:nvPr/>
        </p:nvSpPr>
        <p:spPr>
          <a:xfrm>
            <a:off x="7159752" y="301752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000" dirty="0"/>
          </a:p>
        </p:txBody>
      </p:sp>
      <p:sp>
        <p:nvSpPr>
          <p:cNvPr id="78" name="Shape 76"/>
          <p:cNvSpPr/>
          <p:nvPr/>
        </p:nvSpPr>
        <p:spPr>
          <a:xfrm>
            <a:off x="7616952" y="3017520"/>
            <a:ext cx="347472" cy="347472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79" name="Text 77"/>
          <p:cNvSpPr/>
          <p:nvPr/>
        </p:nvSpPr>
        <p:spPr>
          <a:xfrm>
            <a:off x="7616952" y="301752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</a:t>
            </a:r>
            <a:endParaRPr lang="en-US" sz="1000" dirty="0"/>
          </a:p>
        </p:txBody>
      </p:sp>
      <p:sp>
        <p:nvSpPr>
          <p:cNvPr id="80" name="Shape 78"/>
          <p:cNvSpPr/>
          <p:nvPr/>
        </p:nvSpPr>
        <p:spPr>
          <a:xfrm>
            <a:off x="8074152" y="3017520"/>
            <a:ext cx="347472" cy="347472"/>
          </a:xfrm>
          <a:prstGeom prst="ellipse">
            <a:avLst/>
          </a:prstGeom>
          <a:solidFill>
            <a:srgbClr val="CCCCCC"/>
          </a:solidFill>
          <a:ln w="12700">
            <a:solidFill>
              <a:srgbClr val="AAAAAA"/>
            </a:solidFill>
            <a:prstDash val="solid"/>
          </a:ln>
        </p:spPr>
      </p:sp>
      <p:sp>
        <p:nvSpPr>
          <p:cNvPr id="81" name="Text 79"/>
          <p:cNvSpPr/>
          <p:nvPr/>
        </p:nvSpPr>
        <p:spPr>
          <a:xfrm>
            <a:off x="8074152" y="3017520"/>
            <a:ext cx="3474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</a:t>
            </a:r>
            <a:endParaRPr lang="en-US" sz="1000" dirty="0"/>
          </a:p>
        </p:txBody>
      </p:sp>
      <p:sp>
        <p:nvSpPr>
          <p:cNvPr id="82" name="Text 80"/>
          <p:cNvSpPr/>
          <p:nvPr/>
        </p:nvSpPr>
        <p:spPr>
          <a:xfrm>
            <a:off x="5989320" y="3429000"/>
            <a:ext cx="263347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 ≈ 0,011</a:t>
            </a:r>
            <a:endParaRPr lang="en-US" sz="1800" dirty="0"/>
          </a:p>
        </p:txBody>
      </p:sp>
      <p:sp>
        <p:nvSpPr>
          <p:cNvPr id="83" name="Text 81"/>
          <p:cNvSpPr/>
          <p:nvPr/>
        </p:nvSpPr>
        <p:spPr>
          <a:xfrm>
            <a:off x="6080760" y="3776472"/>
            <a:ext cx="2450592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6B7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Rijetko se dešava ako je kovanica fer</a:t>
            </a:r>
            <a:endParaRPr lang="en-US" sz="950" dirty="0"/>
          </a:p>
        </p:txBody>
      </p:sp>
      <p:sp>
        <p:nvSpPr>
          <p:cNvPr id="84" name="Shape 82"/>
          <p:cNvSpPr/>
          <p:nvPr/>
        </p:nvSpPr>
        <p:spPr>
          <a:xfrm>
            <a:off x="411480" y="4041648"/>
            <a:ext cx="8321040" cy="475488"/>
          </a:xfrm>
          <a:prstGeom prst="rect">
            <a:avLst/>
          </a:prstGeom>
          <a:solidFill>
            <a:srgbClr val="0B6E72"/>
          </a:solidFill>
          <a:ln w="12700">
            <a:solidFill>
              <a:srgbClr val="0B6E72"/>
            </a:solidFill>
            <a:prstDash val="solid"/>
          </a:ln>
        </p:spPr>
      </p:sp>
      <p:sp>
        <p:nvSpPr>
          <p:cNvPr id="85" name="Text 83"/>
          <p:cNvSpPr/>
          <p:nvPr/>
        </p:nvSpPr>
        <p:spPr>
          <a:xfrm>
            <a:off x="548640" y="4059936"/>
            <a:ext cx="81381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P-vrijednost = vjerovatnoća da dobijemo ovako ekstreman ili ekstremniji rezultat AKO je kovanica zaista fer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182880"/>
            <a:ext cx="8321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0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Logika testiranja: H₀ i H₁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11480" y="804672"/>
            <a:ext cx="8321040" cy="685800"/>
          </a:xfrm>
          <a:prstGeom prst="rect">
            <a:avLst/>
          </a:prstGeom>
          <a:solidFill>
            <a:srgbClr val="FBF0CC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850392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4A0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⚖️  Analogija sudskog procesa: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383280" y="868680"/>
            <a:ext cx="5212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F20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Optuženi je NEVIN dok se krivica ne dokaže. Testu moraš dokazati da se nešto dešava — ne možeš samo sumnjati.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411480" y="1627632"/>
            <a:ext cx="3977640" cy="2395728"/>
          </a:xfrm>
          <a:prstGeom prst="rect">
            <a:avLst/>
          </a:prstGeom>
          <a:solidFill>
            <a:srgbClr val="EBF0F4"/>
          </a:solidFill>
          <a:ln w="12700">
            <a:solidFill>
              <a:srgbClr val="34495E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11480" y="1627632"/>
            <a:ext cx="3977640" cy="384048"/>
          </a:xfrm>
          <a:prstGeom prst="rect">
            <a:avLst/>
          </a:prstGeom>
          <a:solidFill>
            <a:srgbClr val="34495E"/>
          </a:solidFill>
          <a:ln w="12700">
            <a:solidFill>
              <a:srgbClr val="34495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1627632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H₀  —  Nulta hipoteza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48640" y="2057400"/>
            <a:ext cx="3749040" cy="19019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Pretpostavka da "nema efekta"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Kovanica je fer (p = 0,5)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Lijek ne pomaže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Nema razlike između grupa</a:t>
            </a:r>
            <a:endParaRPr lang="en-US" sz="1250" dirty="0"/>
          </a:p>
          <a:p>
            <a:pPr indent="0" marL="0">
              <a:buNone/>
            </a:pP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"Status quo" — polazna tačka testa.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Testirate DA LI možete odbaciti ovo.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4754880" y="1627632"/>
            <a:ext cx="3977640" cy="2395728"/>
          </a:xfrm>
          <a:prstGeom prst="rect">
            <a:avLst/>
          </a:prstGeom>
          <a:solidFill>
            <a:srgbClr val="E0F5F6"/>
          </a:solidFill>
          <a:ln w="12700">
            <a:solidFill>
              <a:srgbClr val="0B6E72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754880" y="1627632"/>
            <a:ext cx="3977640" cy="384048"/>
          </a:xfrm>
          <a:prstGeom prst="rect">
            <a:avLst/>
          </a:prstGeom>
          <a:solidFill>
            <a:srgbClr val="0B6E72"/>
          </a:solidFill>
          <a:ln w="12700">
            <a:solidFill>
              <a:srgbClr val="0B6E7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846320" y="1627632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H₁  —  Alternativna hipoteza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892040" y="2057400"/>
            <a:ext cx="3749040" cy="19019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0B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Ono što istraživač želi dokazati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0B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Kovanica je nefer (p ≠ 0,5)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0B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Lijek pomaže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0B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Postoji razlika između grupa</a:t>
            </a:r>
            <a:endParaRPr lang="en-US" sz="1250" dirty="0"/>
          </a:p>
          <a:p>
            <a:pPr indent="0" marL="0">
              <a:buNone/>
            </a:pP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0B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"Efekat postoji" — alternativa H₀.</a:t>
            </a:r>
            <a:endParaRPr lang="en-US" sz="1250" dirty="0"/>
          </a:p>
          <a:p>
            <a:pPr indent="0" marL="0">
              <a:buNone/>
            </a:pPr>
            <a:r>
              <a:rPr lang="en-US" sz="1250" dirty="0">
                <a:solidFill>
                  <a:srgbClr val="0B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Testom dajete prilike podacima da to potvrde.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4279392" y="2578608"/>
            <a:ext cx="594360" cy="594360"/>
          </a:xfrm>
          <a:prstGeom prst="ellipse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79392" y="2578608"/>
            <a:ext cx="594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vs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411480" y="4133088"/>
            <a:ext cx="8321040" cy="438912"/>
          </a:xfrm>
          <a:prstGeom prst="rect">
            <a:avLst/>
          </a:prstGeom>
          <a:solidFill>
            <a:srgbClr val="0F2027"/>
          </a:solidFill>
          <a:ln w="12700">
            <a:solidFill>
              <a:srgbClr val="0F2027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48640" y="4151376"/>
            <a:ext cx="81381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B2E0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📌  Test NIKAD ne "dokazuje" H₁ — samo daje razloge da posumnjamo u H₀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182880"/>
            <a:ext cx="8321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0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Šta je tačno p-vrijednost?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11480" y="804672"/>
            <a:ext cx="8321040" cy="1261872"/>
          </a:xfrm>
          <a:prstGeom prst="rect">
            <a:avLst/>
          </a:prstGeom>
          <a:solidFill>
            <a:srgbClr val="0B6E72"/>
          </a:solidFill>
          <a:ln w="12700">
            <a:solidFill>
              <a:srgbClr val="0B6E72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841248"/>
            <a:ext cx="1828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B2E0E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Definicija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94360" y="1115568"/>
            <a:ext cx="80010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P-vrijednost je vjerovatnoća da dobijemo naše podatke (ili ekstremnije)</a:t>
            </a:r>
            <a:endParaRPr lang="en-US" sz="1700" dirty="0"/>
          </a:p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akko pretpostavimo da je nulta hipoteza H₀ tačna.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411480" y="2212848"/>
            <a:ext cx="2633472" cy="2304288"/>
          </a:xfrm>
          <a:prstGeom prst="rect">
            <a:avLst/>
          </a:prstGeom>
          <a:solidFill>
            <a:srgbClr val="F4F6F8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11480" y="2267712"/>
            <a:ext cx="263347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📊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521208" y="2761488"/>
            <a:ext cx="2414016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B6E7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"naše podatke (ili ekstremnije)"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521208" y="3182112"/>
            <a:ext cx="2414016" cy="12618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 samo tačno taj broj, nego taj broj ILI nešto još nevjerovatnije pod H₀. Rep distribucije, ne samo jedna točka.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200400" y="2212848"/>
            <a:ext cx="2633472" cy="2304288"/>
          </a:xfrm>
          <a:prstGeom prst="rect">
            <a:avLst/>
          </a:prstGeom>
          <a:solidFill>
            <a:srgbClr val="F4F6F8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00400" y="2267712"/>
            <a:ext cx="263347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🎲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3310128" y="2761488"/>
            <a:ext cx="2414016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B6E7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"vjerovatnoća"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3310128" y="3182112"/>
            <a:ext cx="2414016" cy="12618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 je broj između 0 i 1. Manji p znači da su naši podaci rjeđi (pod H₀). Ne znači vjerojatnost da je H₀ istinita!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5989320" y="2212848"/>
            <a:ext cx="2633472" cy="2304288"/>
          </a:xfrm>
          <a:prstGeom prst="rect">
            <a:avLst/>
          </a:prstGeom>
          <a:solidFill>
            <a:srgbClr val="F4F6F8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989320" y="2267712"/>
            <a:ext cx="263347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⚓</a:t>
            </a:r>
            <a:endParaRPr lang="en-US" sz="2600" dirty="0"/>
          </a:p>
        </p:txBody>
      </p:sp>
      <p:sp>
        <p:nvSpPr>
          <p:cNvPr id="16" name="Text 14"/>
          <p:cNvSpPr/>
          <p:nvPr/>
        </p:nvSpPr>
        <p:spPr>
          <a:xfrm>
            <a:off x="6099048" y="2761488"/>
            <a:ext cx="2414016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0B6E7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"ako je H₀ tačna"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6099048" y="3182112"/>
            <a:ext cx="2414016" cy="12618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Ovo je ključno! Cijeli izračun pretpostavlja da H₀ vrijedi. P ne govori ništa o tome koliko je H₀ vjerovatna sama po sebi.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182880"/>
            <a:ext cx="8321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0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P-vrijednost kao površina repa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11480" y="713232"/>
            <a:ext cx="8321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B7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Distribucija testne statistike pod H₀ — zamislite da smo uradili isti test 10.000 puta kad H₀ vrijedi: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548640" y="3904488"/>
            <a:ext cx="292608" cy="73152"/>
          </a:xfrm>
          <a:prstGeom prst="rect">
            <a:avLst/>
          </a:prstGeom>
          <a:solidFill>
            <a:srgbClr val="E8F5F5"/>
          </a:solidFill>
          <a:ln w="12700">
            <a:solidFill>
              <a:srgbClr val="E8F5F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3813048"/>
            <a:ext cx="292608" cy="164592"/>
          </a:xfrm>
          <a:prstGeom prst="rect">
            <a:avLst/>
          </a:prstGeom>
          <a:solidFill>
            <a:srgbClr val="D0EBEC"/>
          </a:solidFill>
          <a:ln w="12700">
            <a:solidFill>
              <a:srgbClr val="D0EBE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188720" y="3630168"/>
            <a:ext cx="292608" cy="347472"/>
          </a:xfrm>
          <a:prstGeom prst="rect">
            <a:avLst/>
          </a:prstGeom>
          <a:solidFill>
            <a:srgbClr val="B2DCDD"/>
          </a:solidFill>
          <a:ln w="12700">
            <a:solidFill>
              <a:srgbClr val="B2DCDD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508760" y="3383280"/>
            <a:ext cx="292608" cy="594360"/>
          </a:xfrm>
          <a:prstGeom prst="rect">
            <a:avLst/>
          </a:prstGeom>
          <a:solidFill>
            <a:srgbClr val="8DCBCD"/>
          </a:solidFill>
          <a:ln w="12700">
            <a:solidFill>
              <a:srgbClr val="8DCBCD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828800" y="3017520"/>
            <a:ext cx="292608" cy="960120"/>
          </a:xfrm>
          <a:prstGeom prst="rect">
            <a:avLst/>
          </a:prstGeom>
          <a:solidFill>
            <a:srgbClr val="B2E0E2"/>
          </a:solidFill>
          <a:ln w="12700">
            <a:solidFill>
              <a:srgbClr val="B2E0E2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148840" y="2624328"/>
            <a:ext cx="292608" cy="1353312"/>
          </a:xfrm>
          <a:prstGeom prst="rect">
            <a:avLst/>
          </a:prstGeom>
          <a:solidFill>
            <a:srgbClr val="0D8A8F"/>
          </a:solidFill>
          <a:ln w="12700">
            <a:solidFill>
              <a:srgbClr val="0D8A8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468880" y="2313432"/>
            <a:ext cx="292608" cy="1664208"/>
          </a:xfrm>
          <a:prstGeom prst="rect">
            <a:avLst/>
          </a:prstGeom>
          <a:solidFill>
            <a:srgbClr val="0B6E72"/>
          </a:solidFill>
          <a:ln w="12700">
            <a:solidFill>
              <a:srgbClr val="0B6E72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788920" y="2103120"/>
            <a:ext cx="292608" cy="1874520"/>
          </a:xfrm>
          <a:prstGeom prst="rect">
            <a:avLst/>
          </a:prstGeom>
          <a:solidFill>
            <a:srgbClr val="0B6E72"/>
          </a:solidFill>
          <a:ln w="12700">
            <a:solidFill>
              <a:srgbClr val="0B6E72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108960" y="2194560"/>
            <a:ext cx="292608" cy="1783080"/>
          </a:xfrm>
          <a:prstGeom prst="rect">
            <a:avLst/>
          </a:prstGeom>
          <a:solidFill>
            <a:srgbClr val="0B6E72"/>
          </a:solidFill>
          <a:ln w="12700">
            <a:solidFill>
              <a:srgbClr val="0B6E72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429000" y="2514600"/>
            <a:ext cx="292608" cy="1463040"/>
          </a:xfrm>
          <a:prstGeom prst="rect">
            <a:avLst/>
          </a:prstGeom>
          <a:solidFill>
            <a:srgbClr val="0D8A8F"/>
          </a:solidFill>
          <a:ln w="12700">
            <a:solidFill>
              <a:srgbClr val="0D8A8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749040" y="2926080"/>
            <a:ext cx="292608" cy="1051560"/>
          </a:xfrm>
          <a:prstGeom prst="rect">
            <a:avLst/>
          </a:prstGeom>
          <a:solidFill>
            <a:srgbClr val="B2E0E2"/>
          </a:solidFill>
          <a:ln w="12700">
            <a:solidFill>
              <a:srgbClr val="B2E0E2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069080" y="3319272"/>
            <a:ext cx="292608" cy="658368"/>
          </a:xfrm>
          <a:prstGeom prst="rect">
            <a:avLst/>
          </a:prstGeom>
          <a:solidFill>
            <a:srgbClr val="8DCBCD"/>
          </a:solidFill>
          <a:ln w="12700">
            <a:solidFill>
              <a:srgbClr val="8DCBCD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389120" y="3611880"/>
            <a:ext cx="292608" cy="36576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709160" y="3776472"/>
            <a:ext cx="292608" cy="20116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029200" y="3867912"/>
            <a:ext cx="292608" cy="10972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349240" y="3922776"/>
            <a:ext cx="292608" cy="5486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02920" y="3977640"/>
            <a:ext cx="5166360" cy="18288"/>
          </a:xfrm>
          <a:prstGeom prst="rect">
            <a:avLst/>
          </a:prstGeom>
          <a:solidFill>
            <a:srgbClr val="34495E"/>
          </a:solidFill>
          <a:ln w="12700">
            <a:solidFill>
              <a:srgbClr val="34495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063240" y="4023360"/>
            <a:ext cx="2743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3474720" y="4023360"/>
            <a:ext cx="21031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Testna statistika →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4370832" y="2148840"/>
            <a:ext cx="22860" cy="182880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023360" y="1810512"/>
            <a:ext cx="777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Naš</a:t>
            </a:r>
            <a:endParaRPr lang="en-US" sz="950" dirty="0"/>
          </a:p>
          <a:p>
            <a:pPr algn="ctr" indent="0" marL="0">
              <a:buNone/>
            </a:pPr>
            <a:r>
              <a:rPr lang="en-US" sz="95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rezultat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4370832" y="2743200"/>
            <a:ext cx="1353312" cy="256032"/>
          </a:xfrm>
          <a:prstGeom prst="rect">
            <a:avLst/>
          </a:prstGeom>
          <a:solidFill>
            <a:srgbClr val="C0392B">
              <a:alpha val="40000"/>
            </a:srgbClr>
          </a:solidFill>
          <a:ln w="12700">
            <a:solidFill>
              <a:srgbClr val="C0392B">
                <a:alpha val="4000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407408" y="2761488"/>
            <a:ext cx="1298448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← p-vrijednost (površina repa) →</a:t>
            </a:r>
            <a:endParaRPr lang="en-US" sz="850" dirty="0"/>
          </a:p>
        </p:txBody>
      </p:sp>
      <p:sp>
        <p:nvSpPr>
          <p:cNvPr id="27" name="Shape 25"/>
          <p:cNvSpPr/>
          <p:nvPr/>
        </p:nvSpPr>
        <p:spPr>
          <a:xfrm>
            <a:off x="5989320" y="1078992"/>
            <a:ext cx="2788920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989320" y="1078992"/>
            <a:ext cx="64008" cy="960120"/>
          </a:xfrm>
          <a:prstGeom prst="rect">
            <a:avLst/>
          </a:prstGeom>
          <a:solidFill>
            <a:srgbClr val="0B6E72"/>
          </a:solidFill>
          <a:ln w="12700">
            <a:solidFill>
              <a:srgbClr val="0B6E72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144768" y="1161288"/>
            <a:ext cx="25877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6E7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Velik dio: p blizu 1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6144768" y="1463040"/>
            <a:ext cx="2560320" cy="4846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Naš rezultat je "u sredini" distribucije — potpuno uobičajen pod H₀. Nema dokaza protiv H₀.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5989320" y="2148840"/>
            <a:ext cx="2788920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989320" y="2148840"/>
            <a:ext cx="64008" cy="960120"/>
          </a:xfrm>
          <a:prstGeom prst="rect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144768" y="2231136"/>
            <a:ext cx="25877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4A0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Srednji dio: p ≈ 0,05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6144768" y="2532888"/>
            <a:ext cx="2560320" cy="4846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Naš rezultat je u repu, ali još uvijek ne ekstremno. Granična situacija.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5989320" y="3218688"/>
            <a:ext cx="2788920" cy="960120"/>
          </a:xfrm>
          <a:prstGeom prst="rect">
            <a:avLst/>
          </a:prstGeom>
          <a:solidFill>
            <a:srgbClr val="FFFFFF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5989320" y="3218688"/>
            <a:ext cx="64008" cy="9601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144768" y="3300984"/>
            <a:ext cx="2587752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Mali rep: p &lt; 0,01</a:t>
            </a:r>
            <a:endParaRPr lang="en-US" sz="1300" dirty="0"/>
          </a:p>
        </p:txBody>
      </p:sp>
      <p:sp>
        <p:nvSpPr>
          <p:cNvPr id="38" name="Text 36"/>
          <p:cNvSpPr/>
          <p:nvPr/>
        </p:nvSpPr>
        <p:spPr>
          <a:xfrm>
            <a:off x="6144768" y="3602736"/>
            <a:ext cx="2560320" cy="4846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Naš rezultat je jako daleko u repu — rijedak pod H₀. Jaki dokaz protiv H₀.</a:t>
            </a: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411480" y="4370832"/>
            <a:ext cx="8321040" cy="36576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548640" y="4389120"/>
            <a:ext cx="81381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📐  P-vrijednost = površina pod krivuljom desno od naše testne statistike (ili lijevo, ili obostrano)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182880"/>
            <a:ext cx="8321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0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Šta tačno znači "mali p"?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11480" y="822960"/>
            <a:ext cx="6858000" cy="502920"/>
          </a:xfrm>
          <a:prstGeom prst="rect">
            <a:avLst/>
          </a:prstGeom>
          <a:solidFill>
            <a:srgbClr val="B2E0E2"/>
          </a:solidFill>
          <a:ln w="12700">
            <a:solidFill>
              <a:srgbClr val="B2E0E2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822960"/>
            <a:ext cx="1463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B6E7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 = 0,85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2103120" y="822960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6E7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Uobičajeno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029200" y="822960"/>
            <a:ext cx="2194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0B6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Potpuno u skladu s H₀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11480" y="1444752"/>
            <a:ext cx="5966460" cy="502920"/>
          </a:xfrm>
          <a:prstGeom prst="rect">
            <a:avLst/>
          </a:prstGeom>
          <a:solidFill>
            <a:srgbClr val="A8D5B5"/>
          </a:solidFill>
          <a:ln w="12700">
            <a:solidFill>
              <a:srgbClr val="A8D5B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444752"/>
            <a:ext cx="1463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7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 = 0,30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2103120" y="1444752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7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Nije neuobičajeno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029200" y="1444752"/>
            <a:ext cx="2194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A7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Može se desiti pod H₀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11480" y="2066544"/>
            <a:ext cx="5074920" cy="502920"/>
          </a:xfrm>
          <a:prstGeom prst="rect">
            <a:avLst/>
          </a:prstGeom>
          <a:solidFill>
            <a:srgbClr val="FBF0CC"/>
          </a:solidFill>
          <a:ln w="12700">
            <a:solidFill>
              <a:srgbClr val="FBF0C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2066544"/>
            <a:ext cx="1463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4A0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 = 0,10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2103120" y="2066544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4A0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Pomalo rijetko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5029200" y="2066544"/>
            <a:ext cx="2194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Granica — slabi dokaz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11480" y="2688336"/>
            <a:ext cx="4183380" cy="502920"/>
          </a:xfrm>
          <a:prstGeom prst="rect">
            <a:avLst/>
          </a:prstGeom>
          <a:solidFill>
            <a:srgbClr val="FADDC7"/>
          </a:solidFill>
          <a:ln w="12700">
            <a:solidFill>
              <a:srgbClr val="FADDC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2688336"/>
            <a:ext cx="1463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354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 = 0,05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2103120" y="2688336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3540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Konvencionalni prag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5029200" y="2688336"/>
            <a:ext cx="2194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D35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Standardni α u nauci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3310128"/>
            <a:ext cx="3291840" cy="502920"/>
          </a:xfrm>
          <a:prstGeom prst="rect">
            <a:avLst/>
          </a:prstGeom>
          <a:solidFill>
            <a:srgbClr val="FADBD8"/>
          </a:solidFill>
          <a:ln w="12700">
            <a:solidFill>
              <a:srgbClr val="FADBD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48640" y="3310128"/>
            <a:ext cx="1463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 = 0,01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2103120" y="3310128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Rijetko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5029200" y="3310128"/>
            <a:ext cx="2194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Snažan dokaz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11480" y="3931920"/>
            <a:ext cx="2400300" cy="502920"/>
          </a:xfrm>
          <a:prstGeom prst="rect">
            <a:avLst/>
          </a:prstGeom>
          <a:solidFill>
            <a:srgbClr val="FADBD8"/>
          </a:solidFill>
          <a:ln w="12700">
            <a:solidFill>
              <a:srgbClr val="FADBD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48640" y="3931920"/>
            <a:ext cx="1463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 = 0,001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2103120" y="3931920"/>
            <a:ext cx="2926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Vrlo rijetko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5029200" y="3931920"/>
            <a:ext cx="2194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Jako snažan dokaz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411480" y="4553712"/>
            <a:ext cx="8321040" cy="411480"/>
          </a:xfrm>
          <a:prstGeom prst="rect">
            <a:avLst/>
          </a:prstGeom>
          <a:solidFill>
            <a:srgbClr val="0B6E72"/>
          </a:solidFill>
          <a:ln w="12700">
            <a:solidFill>
              <a:srgbClr val="0B6E72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48640" y="4572000"/>
            <a:ext cx="8138160" cy="3749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Mali p ne znači da je H₀ nemoguća — znači da su podaci neobični AKO je H₀ tačna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A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182880"/>
            <a:ext cx="8321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0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Razina značajnosti α (alpha)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411480" y="804672"/>
            <a:ext cx="8321040" cy="685800"/>
          </a:xfrm>
          <a:prstGeom prst="rect">
            <a:avLst/>
          </a:prstGeom>
          <a:solidFill>
            <a:srgbClr val="E0F5F6"/>
          </a:solidFill>
          <a:ln w="12700">
            <a:solidFill>
              <a:srgbClr val="0B6E72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850392"/>
            <a:ext cx="80924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F20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α (alpha) je prag koji UNAPRIJED biramo — prag ispod kojeg ćemo proglasiti rezultat "statistički značajnim" i odbaciti H₀.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411480" y="1627632"/>
            <a:ext cx="3886200" cy="1298448"/>
          </a:xfrm>
          <a:prstGeom prst="rect">
            <a:avLst/>
          </a:prstGeom>
          <a:solidFill>
            <a:srgbClr val="D5F0E0"/>
          </a:solidFill>
          <a:ln w="12700">
            <a:solidFill>
              <a:srgbClr val="1A7A4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94360" y="1783080"/>
            <a:ext cx="777240" cy="777240"/>
          </a:xfrm>
          <a:prstGeom prst="ellipse">
            <a:avLst/>
          </a:prstGeom>
          <a:solidFill>
            <a:srgbClr val="1A7A44"/>
          </a:solidFill>
          <a:ln w="12700">
            <a:solidFill>
              <a:srgbClr val="1A7A4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94360" y="178308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481328" y="1719072"/>
            <a:ext cx="2651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7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 &lt; α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1481328" y="2121408"/>
            <a:ext cx="26517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A7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Odbacujemo H₀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1A7A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Rezultat je statistički značajan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846320" y="1627632"/>
            <a:ext cx="3886200" cy="1298448"/>
          </a:xfrm>
          <a:prstGeom prst="rect">
            <a:avLst/>
          </a:prstGeom>
          <a:solidFill>
            <a:srgbClr val="FADBD8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029200" y="1783080"/>
            <a:ext cx="777240" cy="777240"/>
          </a:xfrm>
          <a:prstGeom prst="ellipse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029200" y="1783080"/>
            <a:ext cx="777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5916168" y="1719072"/>
            <a:ext cx="26517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 ≥ α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5916168" y="2121408"/>
            <a:ext cx="26517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 odbacujemo H₀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Nedovoljno dokaza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4233672" y="2084832"/>
            <a:ext cx="502920" cy="502920"/>
          </a:xfrm>
          <a:prstGeom prst="ellipse">
            <a:avLst/>
          </a:prstGeom>
          <a:solidFill>
            <a:srgbClr val="D4A017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233672" y="2084832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α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411480" y="3063240"/>
            <a:ext cx="8321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34495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Uobičajene vrijednosti α u nauci: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3401568"/>
            <a:ext cx="1920240" cy="148132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02920" y="3456432"/>
            <a:ext cx="1737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6E7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α = 0,10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502920" y="3858768"/>
            <a:ext cx="1737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Istraživačke studije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502920" y="4370832"/>
            <a:ext cx="17373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6B7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Liberalniji kriterij, manje strog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2496312" y="3401568"/>
            <a:ext cx="1920240" cy="148132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2587752" y="3456432"/>
            <a:ext cx="1737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6E7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α = 0,05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2587752" y="3858768"/>
            <a:ext cx="1737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Medicina, psihologija, ekonomija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2587752" y="4370832"/>
            <a:ext cx="17373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6B7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Zlatni standard — 5% prihvaćeni rizik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4581144" y="3401568"/>
            <a:ext cx="1920240" cy="148132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672584" y="3456432"/>
            <a:ext cx="1737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6E7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α = 0,01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4672584" y="3858768"/>
            <a:ext cx="1737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Farmacija, sigurnost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672584" y="4370832"/>
            <a:ext cx="17373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6B7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Stroži kriterij — veća sigurnost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6665976" y="3401568"/>
            <a:ext cx="1920240" cy="1481328"/>
          </a:xfrm>
          <a:prstGeom prst="rect">
            <a:avLst/>
          </a:prstGeom>
          <a:solidFill>
            <a:srgbClr val="FFFFFF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757416" y="3456432"/>
            <a:ext cx="1737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6E7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α = 0,001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6757416" y="3858768"/>
            <a:ext cx="1737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Fizika čestica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757416" y="4370832"/>
            <a:ext cx="173736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6B7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Ekstra strog — '5 sigma' standard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182880"/>
            <a:ext cx="8321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F20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Greške pri testiranju: Tip I i Tip II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11480" y="713232"/>
            <a:ext cx="5943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B7C8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Svaka odluka nosi rizik greške — i to dvovrsne: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2743200" y="786384"/>
            <a:ext cx="2834640" cy="384048"/>
          </a:xfrm>
          <a:prstGeom prst="rect">
            <a:avLst/>
          </a:prstGeom>
          <a:solidFill>
            <a:srgbClr val="F4F6F8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743200" y="786384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H₀ je TAČNA (u populaciji)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577840" y="786384"/>
            <a:ext cx="2834640" cy="384048"/>
          </a:xfrm>
          <a:prstGeom prst="rect">
            <a:avLst/>
          </a:prstGeom>
          <a:solidFill>
            <a:srgbClr val="F4F6F8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577840" y="786384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H₀ je LAŽNA (u populaciji)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11480" y="1170432"/>
            <a:ext cx="2514600" cy="141732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11480" y="1170432"/>
            <a:ext cx="256032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Odbacujemo H₀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(p &lt; α)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11480" y="2587752"/>
            <a:ext cx="2514600" cy="1417320"/>
          </a:xfrm>
          <a:prstGeom prst="rect">
            <a:avLst/>
          </a:prstGeom>
          <a:solidFill>
            <a:srgbClr val="F4F6F8"/>
          </a:solidFill>
          <a:ln w="12700">
            <a:solidFill>
              <a:srgbClr val="DDE4E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11480" y="2587752"/>
            <a:ext cx="256032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 odbacujemo H₀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b="1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(p ≥ α)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2743200" y="1170432"/>
            <a:ext cx="2834640" cy="1417320"/>
          </a:xfrm>
          <a:prstGeom prst="rect">
            <a:avLst/>
          </a:prstGeom>
          <a:solidFill>
            <a:srgbClr val="FADBD8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834640" y="1280160"/>
            <a:ext cx="26517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❌  GREŠKA TIPA I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2834640" y="1645920"/>
            <a:ext cx="26517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Lažno pozitivna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"Alarm bez požara"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Vjerovatnoća = α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5577840" y="1170432"/>
            <a:ext cx="2834640" cy="1417320"/>
          </a:xfrm>
          <a:prstGeom prst="rect">
            <a:avLst/>
          </a:prstGeom>
          <a:solidFill>
            <a:srgbClr val="D5F0E0"/>
          </a:solidFill>
          <a:ln w="12700">
            <a:solidFill>
              <a:srgbClr val="1A7A44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669280" y="1280160"/>
            <a:ext cx="26517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7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✅  ISPRAVNA ODLUKA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669280" y="1645920"/>
            <a:ext cx="26517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Snaga testa (1−β)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Ispravno odbacujemo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H₀ kad je lažna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2743200" y="2587752"/>
            <a:ext cx="2834640" cy="1417320"/>
          </a:xfrm>
          <a:prstGeom prst="rect">
            <a:avLst/>
          </a:prstGeom>
          <a:solidFill>
            <a:srgbClr val="D5F0E0"/>
          </a:solidFill>
          <a:ln w="12700">
            <a:solidFill>
              <a:srgbClr val="1A7A44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834640" y="2697480"/>
            <a:ext cx="26517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7A44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✅  ISPRAVNA ODLUKA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2834640" y="3063240"/>
            <a:ext cx="26517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Ispravno ne odbacujemo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H₀ kad je tačna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Vjerovatnoća = 1−α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577840" y="2587752"/>
            <a:ext cx="2834640" cy="1417320"/>
          </a:xfrm>
          <a:prstGeom prst="rect">
            <a:avLst/>
          </a:prstGeom>
          <a:solidFill>
            <a:srgbClr val="FBF0CC"/>
          </a:solidFill>
          <a:ln w="12700">
            <a:solidFill>
              <a:srgbClr val="D4A01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669280" y="2697480"/>
            <a:ext cx="26517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D4A01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⚠️  GREŠKA TIPA II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5669280" y="3063240"/>
            <a:ext cx="26517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Lažno negativna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"Propušteni požar"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3449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Vjerovatnoća = β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2026-04-29T06:06:11Z</dcterms:created>
  <dcterms:modified xsi:type="dcterms:W3CDTF">2026-04-29T06:06:11Z</dcterms:modified>
</cp:coreProperties>
</file>