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3" r:id="rId5"/>
    <p:sldId id="264" r:id="rId6"/>
    <p:sldId id="265" r:id="rId7"/>
    <p:sldId id="257" r:id="rId8"/>
    <p:sldId id="269" r:id="rId9"/>
    <p:sldId id="258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4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043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50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661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979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07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2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235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988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69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1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295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A14C39EC-2A05-4F83-B93A-02445DEE958A}" type="datetimeFigureOut">
              <a:rPr lang="en-US" smtClean="0"/>
              <a:t>3/15/2024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E532EACD-A8E9-425B-8D42-5476DF75C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213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AF0D3-6169-420D-90BC-14A0596513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PROSTI obračun kamate</a:t>
            </a:r>
            <a:endParaRPr lang="en-US" b="1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DD26571-1EFB-432C-B622-FF50614DC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5618106"/>
            <a:ext cx="6801612" cy="1239894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Milica </a:t>
            </a:r>
            <a:r>
              <a:rPr lang="en-US" b="1" dirty="0" err="1">
                <a:solidFill>
                  <a:schemeClr val="tx1"/>
                </a:solidFill>
              </a:rPr>
              <a:t>Marić</a:t>
            </a:r>
            <a:r>
              <a:rPr lang="en-US" b="1" dirty="0">
                <a:solidFill>
                  <a:schemeClr val="tx1"/>
                </a:solidFill>
              </a:rPr>
              <a:t>, ma</a:t>
            </a:r>
          </a:p>
          <a:p>
            <a:r>
              <a:rPr lang="en-US" b="1" dirty="0">
                <a:solidFill>
                  <a:schemeClr val="tx1"/>
                </a:solidFill>
              </a:rPr>
              <a:t>milica.maric@ef.unibl.org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966C1A4-7C1B-467A-967F-9D6C102026DA}"/>
              </a:ext>
            </a:extLst>
          </p:cNvPr>
          <p:cNvSpPr txBox="1">
            <a:spLocks/>
          </p:cNvSpPr>
          <p:nvPr/>
        </p:nvSpPr>
        <p:spPr>
          <a:xfrm>
            <a:off x="2695194" y="4205438"/>
            <a:ext cx="6801612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b="1" dirty="0">
                <a:solidFill>
                  <a:schemeClr val="tx1"/>
                </a:solidFill>
              </a:rPr>
              <a:t>Vježbe 3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3449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E24F92-FD56-4B7D-B18B-DAB4F4613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594" y="180680"/>
            <a:ext cx="11038787" cy="15315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Dva iznosa čiji je zbir 11.000 n.j. uloženi su na vrijeme od 1 godine po dvjema kamatnim stopama stopama, gdje je druga veća od prve za 1 procentni poen. Ukupna ostvarena kamata iznosi 610 n.j.  Ako se prvi iznos uloži po stopi drugog, a drugi po stopi prvog, ukupna kamata će biti 600 n.j. Koliko iznose uloženi iznosi i kamatne stope?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BA9D9F9-3FDF-4936-ADC3-DCA52AEBEC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594" y="1508473"/>
                <a:ext cx="10112558" cy="49461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=11.000</m:t>
                      </m:r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610=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0=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20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BA9D9F9-3FDF-4936-ADC3-DCA52AEBE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94" y="1508473"/>
                <a:ext cx="10112558" cy="49461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370963-216C-4183-8286-88A4EC3CE140}"/>
                  </a:ext>
                </a:extLst>
              </p:cNvPr>
              <p:cNvSpPr txBox="1"/>
              <p:nvPr/>
            </p:nvSpPr>
            <p:spPr>
              <a:xfrm>
                <a:off x="2650873" y="4785817"/>
                <a:ext cx="6096000" cy="14101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610=</m:t>
                      </m:r>
                      <m:d>
                        <m:d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11000−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sr-Latn-BA" sz="18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:endParaRPr lang="sr-Latn-BA" sz="1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1800" i="1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sr-Latn-BA" sz="1800" i="1">
                          <a:latin typeface="Cambria Math" panose="02040503050406030204" pitchFamily="18" charset="0"/>
                        </a:rPr>
                        <m:t>0=</m:t>
                      </m:r>
                      <m:sSub>
                        <m:sSub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11000−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sr-Latn-BA" sz="1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sr-Latn-BA" sz="180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3E370963-216C-4183-8286-88A4EC3CE1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0873" y="4785817"/>
                <a:ext cx="6096000" cy="14101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0CBEA0-A1B7-49D7-9F2B-CE2EC7214FA6}"/>
                  </a:ext>
                </a:extLst>
              </p:cNvPr>
              <p:cNvSpPr txBox="1"/>
              <p:nvPr/>
            </p:nvSpPr>
            <p:spPr>
              <a:xfrm>
                <a:off x="8811244" y="4610863"/>
                <a:ext cx="1604682" cy="14773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1800" b="1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sr-Latn-BA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1800" b="1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𝟔𝟎𝟎𝟎</m:t>
                      </m:r>
                    </m:oMath>
                  </m:oMathPara>
                </a14:m>
                <a:endParaRPr lang="sr-Latn-BA" sz="1800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1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1" i="1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1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𝟓𝟎𝟎𝟎</m:t>
                      </m:r>
                    </m:oMath>
                  </m:oMathPara>
                </a14:m>
                <a:endParaRPr lang="sr-Latn-BA" sz="1800" b="1" dirty="0">
                  <a:ea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40CBEA0-A1B7-49D7-9F2B-CE2EC7214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1244" y="4610863"/>
                <a:ext cx="1604682" cy="14773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865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333096"/>
            <a:ext cx="7729728" cy="1188720"/>
          </a:xfrm>
        </p:spPr>
        <p:txBody>
          <a:bodyPr/>
          <a:lstStyle/>
          <a:p>
            <a:r>
              <a:rPr lang="en-US" b="1" dirty="0" err="1"/>
              <a:t>kamatni</a:t>
            </a:r>
            <a:r>
              <a:rPr lang="en-US" b="1" dirty="0"/>
              <a:t> </a:t>
            </a:r>
            <a:r>
              <a:rPr lang="en-US" b="1" dirty="0" err="1"/>
              <a:t>račun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395168" y="1915197"/>
                <a:ext cx="9671901" cy="4609707"/>
              </a:xfrm>
            </p:spPr>
            <p:txBody>
              <a:bodyPr>
                <a:normAutofit/>
              </a:bodyPr>
              <a:lstStyle/>
              <a:p>
                <a:r>
                  <a:rPr lang="sr-Latn-BA" sz="2000" b="1" dirty="0"/>
                  <a:t>Kamata</a:t>
                </a:r>
                <a:r>
                  <a:rPr lang="sr-Latn-BA" sz="2000" dirty="0"/>
                  <a:t> je nagrada koju povjerilac ostvaruje na uloženi kapital za određeni vremenski period. </a:t>
                </a:r>
              </a:p>
              <a:p>
                <a:r>
                  <a:rPr lang="sr-Latn-BA" sz="2000" b="1" dirty="0"/>
                  <a:t>Kamatna stopa </a:t>
                </a:r>
                <a:r>
                  <a:rPr lang="sr-Latn-BA" sz="2000" dirty="0"/>
                  <a:t>je procenat nagrade na svakih 100 novčanih jedinica uloženih u uniformni period </a:t>
                </a:r>
                <a:r>
                  <a:rPr lang="en-US" sz="2000" dirty="0"/>
                  <a:t>o</a:t>
                </a:r>
                <a:r>
                  <a:rPr lang="sr-Latn-BA" sz="2000" dirty="0"/>
                  <a:t>d godinu dana. </a:t>
                </a:r>
              </a:p>
              <a:p>
                <a:endParaRPr lang="sr-Latn-BA" sz="2000" dirty="0"/>
              </a:p>
              <a:p>
                <a:r>
                  <a:rPr lang="sr-Latn-BA" sz="2000" dirty="0"/>
                  <a:t>Iznos kamate zavisi od: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Glavnice – iznos uloženih sredstava (K)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Kamatne stope – procentualni prinos (p)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Vremena – na koji period se glavnica ulaže (t)</a:t>
                </a:r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Konačna vrijednost kapitala: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95168" y="1915197"/>
                <a:ext cx="9671901" cy="4609707"/>
              </a:xfrm>
              <a:blipFill>
                <a:blip r:embed="rId2"/>
                <a:stretch>
                  <a:fillRect l="-694" t="-6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2196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705342-C289-4A22-A349-45B99E744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69555" y="482278"/>
            <a:ext cx="4270248" cy="527968"/>
          </a:xfrm>
        </p:spPr>
        <p:txBody>
          <a:bodyPr>
            <a:normAutofit/>
          </a:bodyPr>
          <a:lstStyle/>
          <a:p>
            <a:r>
              <a:rPr lang="sr-Latn-BA" sz="2000" dirty="0"/>
              <a:t>PROST KAMATNI RAČUN</a:t>
            </a:r>
            <a:endParaRPr lang="en-US" sz="20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E1B659F-95B8-4807-8761-1B532A3311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69555" y="1312094"/>
            <a:ext cx="4270248" cy="1947224"/>
          </a:xfrm>
        </p:spPr>
        <p:txBody>
          <a:bodyPr/>
          <a:lstStyle/>
          <a:p>
            <a:r>
              <a:rPr lang="sr-Latn-BA" dirty="0"/>
              <a:t>Osnovica za obračun kamate je uvijek glavnica (ostaje nepromijenjena tokom vremena).</a:t>
            </a:r>
          </a:p>
          <a:p>
            <a:r>
              <a:rPr lang="sr-Latn-BA" dirty="0"/>
              <a:t>Primjenjuje se u kratkoročnim finansijskim transakcijama do godinu dana.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3FD121F-EA24-4B3C-B0D6-7BF3F5B63C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24435" y="1312094"/>
            <a:ext cx="4253484" cy="1947224"/>
          </a:xfrm>
        </p:spPr>
        <p:txBody>
          <a:bodyPr/>
          <a:lstStyle/>
          <a:p>
            <a:r>
              <a:rPr lang="sr-Latn-BA" dirty="0"/>
              <a:t>Osnovica za obračun kamate se u svakom periodu uvećava za iznos kamate obračunate u narednom periodu.</a:t>
            </a:r>
          </a:p>
          <a:p>
            <a:r>
              <a:rPr lang="sr-Latn-BA" dirty="0"/>
              <a:t>Primjenjuje se u transakcijama dužim od godinu dana. 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B72EAE7-A68D-40B7-B845-969CC3A615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24435" y="482278"/>
            <a:ext cx="4270248" cy="527968"/>
          </a:xfrm>
        </p:spPr>
        <p:txBody>
          <a:bodyPr>
            <a:normAutofit/>
          </a:bodyPr>
          <a:lstStyle/>
          <a:p>
            <a:r>
              <a:rPr lang="sr-Latn-BA" sz="2000" dirty="0"/>
              <a:t>SLOŽENI KAMATNI RAČUN</a:t>
            </a:r>
            <a:endParaRPr lang="en-US" sz="2000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44BE0D1C-09C9-4C29-8E24-B4135AAFEFB7}"/>
              </a:ext>
            </a:extLst>
          </p:cNvPr>
          <p:cNvSpPr txBox="1">
            <a:spLocks/>
          </p:cNvSpPr>
          <p:nvPr/>
        </p:nvSpPr>
        <p:spPr>
          <a:xfrm>
            <a:off x="2368985" y="3817009"/>
            <a:ext cx="4471388" cy="527968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ANTICIPATIVNI OBRAČUN KAMATE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7">
                <a:extLst>
                  <a:ext uri="{FF2B5EF4-FFF2-40B4-BE49-F238E27FC236}">
                    <a16:creationId xmlns:a16="http://schemas.microsoft.com/office/drawing/2014/main" id="{08C9F4A8-AD5A-44E0-8267-E08473B0047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469555" y="4646825"/>
                <a:ext cx="4270248" cy="19472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BA" dirty="0"/>
                  <a:t>Kamata se obračunava unaprijed (na početku perioda ukamaćivanja)</a:t>
                </a:r>
              </a:p>
              <a:p>
                <a:r>
                  <a:rPr lang="sr-Latn-BA" dirty="0"/>
                  <a:t>Osnovica: konačna vrijednost kapitala</a:t>
                </a:r>
              </a:p>
              <a:p>
                <a:r>
                  <a:rPr lang="sr-Latn-BA" dirty="0"/>
                  <a:t>Stopa: diskontna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sr-Latn-BA" dirty="0"/>
                  <a:t>)</a:t>
                </a:r>
                <a:endParaRPr lang="en-US" dirty="0"/>
              </a:p>
            </p:txBody>
          </p:sp>
        </mc:Choice>
        <mc:Fallback xmlns="">
          <p:sp>
            <p:nvSpPr>
              <p:cNvPr id="12" name="Content Placeholder 7">
                <a:extLst>
                  <a:ext uri="{FF2B5EF4-FFF2-40B4-BE49-F238E27FC236}">
                    <a16:creationId xmlns:a16="http://schemas.microsoft.com/office/drawing/2014/main" id="{08C9F4A8-AD5A-44E0-8267-E08473B00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9555" y="4646825"/>
                <a:ext cx="4270248" cy="1947224"/>
              </a:xfrm>
              <a:prstGeom prst="rect">
                <a:avLst/>
              </a:prstGeom>
              <a:blipFill>
                <a:blip r:embed="rId2"/>
                <a:stretch>
                  <a:fillRect l="-856" t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8">
                <a:extLst>
                  <a:ext uri="{FF2B5EF4-FFF2-40B4-BE49-F238E27FC236}">
                    <a16:creationId xmlns:a16="http://schemas.microsoft.com/office/drawing/2014/main" id="{D4628DA7-062C-4E93-9160-2E146784D7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224435" y="4646825"/>
                <a:ext cx="4253484" cy="194722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sr-Latn-BA" dirty="0"/>
                  <a:t>Kamata se obračunava na kraju perioda ukamaćivanja </a:t>
                </a:r>
              </a:p>
              <a:p>
                <a:r>
                  <a:rPr lang="sr-Latn-BA" dirty="0"/>
                  <a:t>Osnovica: početna vrijednost kapitala</a:t>
                </a:r>
              </a:p>
              <a:p>
                <a:r>
                  <a:rPr lang="sr-Latn-BA" dirty="0"/>
                  <a:t>Stopa: kamatna (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sr-Latn-BA" dirty="0"/>
                  <a:t>)</a:t>
                </a:r>
              </a:p>
              <a:p>
                <a:r>
                  <a:rPr lang="sr-Latn-BA" dirty="0"/>
                  <a:t>Češće korišten način obračuna</a:t>
                </a:r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3" name="Content Placeholder 8">
                <a:extLst>
                  <a:ext uri="{FF2B5EF4-FFF2-40B4-BE49-F238E27FC236}">
                    <a16:creationId xmlns:a16="http://schemas.microsoft.com/office/drawing/2014/main" id="{D4628DA7-062C-4E93-9160-2E146784D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4435" y="4646825"/>
                <a:ext cx="4253484" cy="1947224"/>
              </a:xfrm>
              <a:prstGeom prst="rect">
                <a:avLst/>
              </a:prstGeom>
              <a:blipFill>
                <a:blip r:embed="rId3"/>
                <a:stretch>
                  <a:fillRect l="-860" t="-15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00E2FE6-36BA-4817-B536-14783EDA846A}"/>
              </a:ext>
            </a:extLst>
          </p:cNvPr>
          <p:cNvSpPr txBox="1">
            <a:spLocks/>
          </p:cNvSpPr>
          <p:nvPr/>
        </p:nvSpPr>
        <p:spPr>
          <a:xfrm>
            <a:off x="7224435" y="3817009"/>
            <a:ext cx="4270248" cy="527968"/>
          </a:xfrm>
          <a:prstGeom prst="rect">
            <a:avLst/>
          </a:prstGeom>
        </p:spPr>
        <p:txBody>
          <a:bodyPr vert="horz" lIns="91440" tIns="45720" rIns="91440" bIns="45720" rtlCol="0" anchor="b" anchorCtr="1">
            <a:normAutofit fontScale="925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000" dirty="0"/>
              <a:t>DEKURZIVNI OBRAČUN KAMATE</a:t>
            </a:r>
            <a:endParaRPr lang="en-US" sz="2000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C5222E17-5D1C-4821-A936-468C75C73A5E}"/>
              </a:ext>
            </a:extLst>
          </p:cNvPr>
          <p:cNvSpPr txBox="1">
            <a:spLocks/>
          </p:cNvSpPr>
          <p:nvPr/>
        </p:nvSpPr>
        <p:spPr>
          <a:xfrm>
            <a:off x="348524" y="1198972"/>
            <a:ext cx="2121031" cy="132609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200" b="1" dirty="0">
                <a:solidFill>
                  <a:schemeClr val="accent1"/>
                </a:solidFill>
              </a:rPr>
              <a:t>Tipovi kamatnog računa</a:t>
            </a:r>
            <a:endParaRPr lang="en-US" sz="2200" b="1" dirty="0">
              <a:solidFill>
                <a:schemeClr val="accent1"/>
              </a:solidFill>
            </a:endParaRP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C0CD5965-B1E9-4C51-A14C-8ECE6CA09C02}"/>
              </a:ext>
            </a:extLst>
          </p:cNvPr>
          <p:cNvSpPr txBox="1">
            <a:spLocks/>
          </p:cNvSpPr>
          <p:nvPr/>
        </p:nvSpPr>
        <p:spPr>
          <a:xfrm>
            <a:off x="227547" y="4481071"/>
            <a:ext cx="2121031" cy="132609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200" b="1" dirty="0">
                <a:solidFill>
                  <a:schemeClr val="accent1"/>
                </a:solidFill>
              </a:rPr>
              <a:t>NAČIN OBRAČUNA</a:t>
            </a:r>
            <a:endParaRPr lang="en-US" sz="2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606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8947FAB-CC7E-420E-8B88-349883A22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4936" y="280425"/>
            <a:ext cx="4270248" cy="704087"/>
          </a:xfrm>
        </p:spPr>
        <p:txBody>
          <a:bodyPr anchor="ctr"/>
          <a:lstStyle/>
          <a:p>
            <a:r>
              <a:rPr lang="sr-Latn-BA" dirty="0"/>
              <a:t>ANTICIPATIVNI OBRAČUN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7FBA2-D411-42EB-80F2-564347E40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479503" y="1110242"/>
            <a:ext cx="4270248" cy="1598432"/>
          </a:xfrm>
        </p:spPr>
        <p:txBody>
          <a:bodyPr/>
          <a:lstStyle/>
          <a:p>
            <a:r>
              <a:rPr lang="sr-Latn-BA" dirty="0"/>
              <a:t>Glavnica se odmah umanjuje za izračunatu kamatu (prilikom uplate dužniku), a nakon isteka perioda povjerilac prima cjelokupan iznos glavnice.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0AEEA-87C2-476D-8650-A73C55AF2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234383" y="1110242"/>
            <a:ext cx="4253484" cy="1598432"/>
          </a:xfrm>
        </p:spPr>
        <p:txBody>
          <a:bodyPr/>
          <a:lstStyle/>
          <a:p>
            <a:r>
              <a:rPr lang="sr-Latn-BA" dirty="0"/>
              <a:t>Dužnik prima čitav iznos glavnice na početku perioda, a nakon isteka perioda, povjeriocu vraća glavnicu uvećanu za kamatu.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D4A733-5A6D-4152-8115-828CD251A8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34383" y="280425"/>
            <a:ext cx="4270248" cy="704087"/>
          </a:xfrm>
        </p:spPr>
        <p:txBody>
          <a:bodyPr anchor="ctr"/>
          <a:lstStyle/>
          <a:p>
            <a:r>
              <a:rPr lang="sr-Latn-BA" dirty="0"/>
              <a:t>DEKURZIVNI OBRAČUN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50529BD-F5E9-4282-A61A-F6D556E88F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386806" y="2708674"/>
                <a:ext cx="4270248" cy="30071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sr-Latn-BA" dirty="0"/>
                  <a:t>Kamata:  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sr-Latn-BA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Konačna vrijednost kapitala: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350529BD-F5E9-4282-A61A-F6D556E88F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6806" y="2708674"/>
                <a:ext cx="4270248" cy="30071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20DB000-5534-4E7C-A695-C21FA98859E0}"/>
              </a:ext>
            </a:extLst>
          </p:cNvPr>
          <p:cNvSpPr txBox="1">
            <a:spLocks/>
          </p:cNvSpPr>
          <p:nvPr/>
        </p:nvSpPr>
        <p:spPr>
          <a:xfrm>
            <a:off x="6159206" y="2941633"/>
            <a:ext cx="4270248" cy="35930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1744494-3D29-41D6-921C-C2DEB1693B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1350" y="2708674"/>
                <a:ext cx="4270248" cy="300715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sr-Latn-BA" dirty="0"/>
                  <a:t>Kamata:  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100</m:t>
                        </m:r>
                      </m:den>
                    </m:f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:r>
                  <a:rPr lang="sr-Latn-BA" dirty="0"/>
                  <a:t>Konačna vrijednost kapitala:</a:t>
                </a:r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∙(1+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sr-Latn-BA" dirty="0"/>
              </a:p>
              <a:p>
                <a:pPr marL="0" indent="0" algn="ctr">
                  <a:buNone/>
                </a:pPr>
                <a:endParaRPr lang="sr-Latn-BA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1744494-3D29-41D6-921C-C2DEB1693B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1350" y="2708674"/>
                <a:ext cx="4270248" cy="30071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A59BC3-9D54-40B7-82BF-4C9F99657ADF}"/>
                  </a:ext>
                </a:extLst>
              </p:cNvPr>
              <p:cNvSpPr txBox="1"/>
              <p:nvPr/>
            </p:nvSpPr>
            <p:spPr>
              <a:xfrm>
                <a:off x="2696309" y="5868913"/>
                <a:ext cx="9130045" cy="814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Kamatna (</a:t>
                </a: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sr-Latn-BA" dirty="0"/>
                  <a:t>) i diskontna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sr-Latn-BA" dirty="0"/>
                  <a:t>) stopa su ekvivalentne ako primjena obje stope daje istu sadašnju vrijednost iznosa raspoloživo</a:t>
                </a:r>
                <a:r>
                  <a:rPr lang="en-US" dirty="0"/>
                  <a:t>g</a:t>
                </a:r>
                <a:r>
                  <a:rPr lang="sr-Latn-BA" dirty="0"/>
                  <a:t> u budućnosti i tada važi sljedeće:  </a:t>
                </a:r>
                <a14:m>
                  <m:oMath xmlns:m="http://schemas.openxmlformats.org/officeDocument/2006/math">
                    <m:r>
                      <a:rPr lang="sr-Latn-BA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</m:t>
                        </m:r>
                        <m:sSub>
                          <m:sSubPr>
                            <m:ctrlP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sr-Latn-BA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sub>
                        </m:s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sr-Latn-BA" dirty="0"/>
                  <a:t>   odnosno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A59BC3-9D54-40B7-82BF-4C9F99657A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309" y="5868913"/>
                <a:ext cx="9130045" cy="814242"/>
              </a:xfrm>
              <a:prstGeom prst="rect">
                <a:avLst/>
              </a:prstGeom>
              <a:blipFill>
                <a:blip r:embed="rId4"/>
                <a:stretch>
                  <a:fillRect l="-534" t="-45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79B79617-F9F5-4D05-94CB-5EFAD58A9046}"/>
              </a:ext>
            </a:extLst>
          </p:cNvPr>
          <p:cNvSpPr txBox="1">
            <a:spLocks/>
          </p:cNvSpPr>
          <p:nvPr/>
        </p:nvSpPr>
        <p:spPr>
          <a:xfrm>
            <a:off x="213785" y="989087"/>
            <a:ext cx="2229605" cy="4063692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0" kern="1200" cap="all" spc="100" baseline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800" b="1" dirty="0">
                <a:solidFill>
                  <a:schemeClr val="accent1"/>
                </a:solidFill>
              </a:rPr>
              <a:t>Prosti</a:t>
            </a:r>
          </a:p>
          <a:p>
            <a:r>
              <a:rPr lang="sr-Latn-BA" sz="2800" b="1" dirty="0">
                <a:solidFill>
                  <a:schemeClr val="accent1"/>
                </a:solidFill>
              </a:rPr>
              <a:t>Obračun</a:t>
            </a:r>
          </a:p>
          <a:p>
            <a:r>
              <a:rPr lang="sr-Latn-BA" sz="2800" b="1" dirty="0">
                <a:solidFill>
                  <a:schemeClr val="accent1"/>
                </a:solidFill>
              </a:rPr>
              <a:t>KAMATE</a:t>
            </a:r>
            <a:endParaRPr lang="en-US" sz="2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38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0D997AE-7F2A-4722-A8CC-0867A079E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729" y="424206"/>
            <a:ext cx="10944519" cy="20738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 </a:t>
            </a:r>
            <a:r>
              <a:rPr lang="sr-Latn-BA" sz="2000" dirty="0"/>
              <a:t>Preduzeće se 15. februara zadužilo na iznos od 15.000 n.j., uz kamatnu stopu od 8% i dekurzivni obračun. Izračunati koliko će platiti: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godinu dana,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3 mjeseca,</a:t>
            </a:r>
          </a:p>
          <a:p>
            <a:pPr marL="457200" indent="-457200">
              <a:buAutoNum type="alphaLcParenR"/>
            </a:pPr>
            <a:r>
              <a:rPr lang="sr-Latn-BA" sz="2000" dirty="0"/>
              <a:t>23.04?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7">
                <a:extLst>
                  <a:ext uri="{FF2B5EF4-FFF2-40B4-BE49-F238E27FC236}">
                    <a16:creationId xmlns:a16="http://schemas.microsoft.com/office/drawing/2014/main" id="{CC937835-036E-4191-ACA4-3D37C0D1457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8729" y="2678783"/>
                <a:ext cx="3459639" cy="277933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a)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=15.000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1+0,08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</m:t>
                          </m:r>
                        </m:e>
                      </m:d>
                    </m:oMath>
                  </m:oMathPara>
                </a14:m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b="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𝟐𝟎𝟎</m:t>
                      </m:r>
                    </m:oMath>
                  </m:oMathPara>
                </a14:m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9" name="Content Placeholder 7">
                <a:extLst>
                  <a:ext uri="{FF2B5EF4-FFF2-40B4-BE49-F238E27FC236}">
                    <a16:creationId xmlns:a16="http://schemas.microsoft.com/office/drawing/2014/main" id="{CC937835-036E-4191-ACA4-3D37C0D145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29" y="2678783"/>
                <a:ext cx="3459639" cy="2779336"/>
              </a:xfrm>
              <a:prstGeom prst="rect">
                <a:avLst/>
              </a:prstGeom>
              <a:blipFill>
                <a:blip r:embed="rId2"/>
                <a:stretch>
                  <a:fillRect l="-1761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7">
                <a:extLst>
                  <a:ext uri="{FF2B5EF4-FFF2-40B4-BE49-F238E27FC236}">
                    <a16:creationId xmlns:a16="http://schemas.microsoft.com/office/drawing/2014/main" id="{1C9FDCAA-4751-4347-A15D-7AEDA90225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80959" y="2678782"/>
                <a:ext cx="3459639" cy="268506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b)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=15.000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1+0,08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𝟑𝟎𝟎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" name="Content Placeholder 7">
                <a:extLst>
                  <a:ext uri="{FF2B5EF4-FFF2-40B4-BE49-F238E27FC236}">
                    <a16:creationId xmlns:a16="http://schemas.microsoft.com/office/drawing/2014/main" id="{1C9FDCAA-4751-4347-A15D-7AEDA90225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959" y="2678782"/>
                <a:ext cx="3459639" cy="2685069"/>
              </a:xfrm>
              <a:prstGeom prst="rect">
                <a:avLst/>
              </a:prstGeom>
              <a:blipFill>
                <a:blip r:embed="rId3"/>
                <a:stretch>
                  <a:fillRect l="-1761" t="-11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7">
                <a:extLst>
                  <a:ext uri="{FF2B5EF4-FFF2-40B4-BE49-F238E27FC236}">
                    <a16:creationId xmlns:a16="http://schemas.microsoft.com/office/drawing/2014/main" id="{54F8C72F-7472-4BAB-9E93-B8E98802D7B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419705" y="2678782"/>
                <a:ext cx="3459639" cy="277933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:r>
                  <a:rPr lang="sr-Latn-BA" sz="2000" b="1" dirty="0"/>
                  <a:t>c)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sr-Latn-BA" sz="2000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=15.000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1+0,08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67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BA" sz="2000" b="1" dirty="0"/>
              </a:p>
              <a:p>
                <a:pPr marL="0" indent="0">
                  <a:buNone/>
                </a:pPr>
                <a:endParaRPr lang="sr-Latn-BA" sz="2000" b="1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𝟐𝟐𝟎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11" name="Content Placeholder 7">
                <a:extLst>
                  <a:ext uri="{FF2B5EF4-FFF2-40B4-BE49-F238E27FC236}">
                    <a16:creationId xmlns:a16="http://schemas.microsoft.com/office/drawing/2014/main" id="{54F8C72F-7472-4BAB-9E93-B8E98802D7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05" y="2678782"/>
                <a:ext cx="3459639" cy="2779337"/>
              </a:xfrm>
              <a:prstGeom prst="rect">
                <a:avLst/>
              </a:prstGeom>
              <a:blipFill>
                <a:blip r:embed="rId4"/>
                <a:stretch>
                  <a:fillRect l="-1761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8504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0851B-AD61-4834-AC09-E4AE8B25F5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70" y="497263"/>
            <a:ext cx="10991653" cy="24721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Nominalni iznos zajma je 25.000 n.j., po 5% godišnje uz anticipativan obračun i prosto kapitalisanje. Koliko novca je uplaćeno na račun dužnika na početku obračunskog perioda, ako zajam treba vratiti: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godinu dana</a:t>
            </a:r>
          </a:p>
          <a:p>
            <a:pPr marL="457200" indent="-457200">
              <a:buAutoNum type="alphaLcParenR"/>
            </a:pPr>
            <a:r>
              <a:rPr lang="sr-Latn-BA" sz="2000" dirty="0"/>
              <a:t>Nakon 3 mjeseca</a:t>
            </a:r>
          </a:p>
          <a:p>
            <a:pPr marL="457200" indent="-457200">
              <a:buAutoNum type="alphaLcParenR"/>
            </a:pPr>
            <a:r>
              <a:rPr lang="sr-Latn-BA" sz="2000" dirty="0"/>
              <a:t>Izračunati ekvivalentnu kamatnu stopu na godišnjem nivou.</a:t>
            </a:r>
          </a:p>
          <a:p>
            <a:pPr marL="457200" indent="-457200">
              <a:buAutoNum type="alphaLcParenR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4F3802-1D3E-474E-AD5D-3122DA6ABCC1}"/>
                  </a:ext>
                </a:extLst>
              </p:cNvPr>
              <p:cNvSpPr txBox="1"/>
              <p:nvPr/>
            </p:nvSpPr>
            <p:spPr>
              <a:xfrm>
                <a:off x="433631" y="3429000"/>
                <a:ext cx="3421931" cy="2313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a)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5.000=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1−0,05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𝟐𝟑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𝟕𝟓𝟎</m:t>
                    </m:r>
                  </m:oMath>
                </a14:m>
                <a:r>
                  <a:rPr lang="sr-Latn-BA" b="1" dirty="0"/>
                  <a:t> </a:t>
                </a:r>
                <a:endParaRPr lang="en-US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94F3802-1D3E-474E-AD5D-3122DA6ABC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631" y="3429000"/>
                <a:ext cx="3421931" cy="2313518"/>
              </a:xfrm>
              <a:prstGeom prst="rect">
                <a:avLst/>
              </a:prstGeom>
              <a:blipFill>
                <a:blip r:embed="rId2"/>
                <a:stretch>
                  <a:fillRect l="-1426" t="-15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6BF578-D00D-4ED2-B8E2-DDBDB319E7E7}"/>
                  </a:ext>
                </a:extLst>
              </p:cNvPr>
              <p:cNvSpPr txBox="1"/>
              <p:nvPr/>
            </p:nvSpPr>
            <p:spPr>
              <a:xfrm>
                <a:off x="4015818" y="3429000"/>
                <a:ext cx="3421931" cy="28267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b)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5.000=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1−0,05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 xmlns:m="http://schemas.openxmlformats.org/officeDocument/2006/math">
                    <m:r>
                      <a:rPr lang="sr-Latn-BA" b="1" i="1" smtClean="0">
                        <a:latin typeface="Cambria Math" panose="02040503050406030204" pitchFamily="18" charset="0"/>
                      </a:rPr>
                      <m:t>𝑲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𝟐𝟒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𝟔𝟖𝟕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b="1" i="1" smtClean="0"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sr-Latn-BA" b="1" dirty="0"/>
                  <a:t> </a:t>
                </a:r>
                <a:endParaRPr lang="en-US" b="1" dirty="0"/>
              </a:p>
              <a:p>
                <a:r>
                  <a:rPr lang="sr-Latn-BA" dirty="0"/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B6BF578-D00D-4ED2-B8E2-DDBDB319E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5818" y="3429000"/>
                <a:ext cx="3421931" cy="2826799"/>
              </a:xfrm>
              <a:prstGeom prst="rect">
                <a:avLst/>
              </a:prstGeom>
              <a:blipFill>
                <a:blip r:embed="rId3"/>
                <a:stretch>
                  <a:fillRect l="-1604" t="-12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8C8B2F-D801-4AAF-9E8D-1626DEDA6746}"/>
                  </a:ext>
                </a:extLst>
              </p:cNvPr>
              <p:cNvSpPr txBox="1"/>
              <p:nvPr/>
            </p:nvSpPr>
            <p:spPr>
              <a:xfrm>
                <a:off x="7598005" y="3279742"/>
                <a:ext cx="3421931" cy="2182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c)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1−</m:t>
                          </m:r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 algn="ctr"/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𝑖</m:t>
                    </m:r>
                    <m:r>
                      <a:rPr lang="sr-Latn-BA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0,05</m:t>
                        </m:r>
                      </m:num>
                      <m:den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1−0,05</m:t>
                        </m:r>
                        <m:r>
                          <a:rPr lang="sr-Latn-BA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𝟎𝟓𝟐𝟔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8C8B2F-D801-4AAF-9E8D-1626DEDA6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005" y="3279742"/>
                <a:ext cx="3421931" cy="2182136"/>
              </a:xfrm>
              <a:prstGeom prst="rect">
                <a:avLst/>
              </a:prstGeom>
              <a:blipFill>
                <a:blip r:embed="rId4"/>
                <a:stretch>
                  <a:fillRect l="-1423" t="-13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2347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EC2E4BA-2FDC-4310-A03E-889DF416B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518474"/>
            <a:ext cx="10906812" cy="81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je uzelo zajam od 10.000 n.j. na dan 05.03. Koliko treba vratiti 05.07, ako je kamatna stopa na početku bila 8%, a zatim je 25.04. promijenjena na 9%?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52C1B4F-962C-4FD2-8FEF-FEE5DED1D4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594" y="1670115"/>
                <a:ext cx="10906812" cy="46694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r-Latn-BA" sz="2000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a:rPr lang="sr-Latn-BA" sz="2000" b="0" i="0" smtClean="0">
                          <a:latin typeface="Cambria Math" panose="02040503050406030204" pitchFamily="18" charset="0"/>
                        </a:rPr>
                        <m:t>=10.000</m:t>
                      </m:r>
                    </m:oMath>
                  </m:oMathPara>
                </a14:m>
                <a:endParaRPr lang="sr-Latn-BA" sz="2000" b="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=51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=8%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1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 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=10.000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1+0,08∙</m:t>
                          </m:r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+0,0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BA" sz="2000" dirty="0"/>
              </a:p>
              <a:p>
                <a:pPr marL="0" indent="0" algn="ctr">
                  <a:buNone/>
                </a:pPr>
                <a:endParaRPr lang="sr-Latn-BA" sz="2000" dirty="0"/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sz="2000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sub>
                      </m:sSub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𝟐𝟖𝟔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sr-Latn-BA" sz="2000" b="1" dirty="0"/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52C1B4F-962C-4FD2-8FEF-FEE5DED1D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94" y="1670115"/>
                <a:ext cx="10906812" cy="46694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24557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EC2E4BA-2FDC-4310-A03E-889DF416B4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594" y="392968"/>
            <a:ext cx="10906812" cy="1202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Preduzeće je uzelo zajam od 5.000 n.j. dana 01.03, po kamatnoj stopi od 3%. Nakon toga je pozajmilo još 7.000 n.j. dana 10.04. po kamatnoj stopi od 5%.  Koliko treba da uplati 01.08. da bi zatvorilo ova 2 dugovanja?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52C1B4F-962C-4FD2-8FEF-FEE5DED1D4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594" y="1670115"/>
                <a:ext cx="10906812" cy="466941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7000</m:t>
                      </m:r>
                      <m:sSub>
                        <m:sSubPr>
                          <m:ctrlP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; </m:t>
                          </m:r>
                          <m:r>
                            <a:rPr lang="en-US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,1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,2</m:t>
                          </m:r>
                        </m:sub>
                      </m:sSub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 algn="ctr">
                  <a:buFont typeface="Arial" panose="020B0604020202020204" pitchFamily="34" charset="0"/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=5000</m:t>
                      </m:r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1+0,0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153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+7</m:t>
                      </m:r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sr-Latn-BA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1+0,0</m:t>
                          </m:r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f>
                            <m:fPr>
                              <m:ctrlP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113</m:t>
                              </m:r>
                            </m:num>
                            <m:den>
                              <m:r>
                                <a:rPr lang="sr-Latn-BA" sz="20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365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𝑼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𝟏𝟕𝟏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B52C1B4F-962C-4FD2-8FEF-FEE5DED1D4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94" y="1670115"/>
                <a:ext cx="10906812" cy="46694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523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8E24F92-FD56-4B7D-B18B-DAB4F46138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594" y="180680"/>
            <a:ext cx="11038787" cy="10652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Dužnik je primio dva iznosa uz kamatnu stopu od 4,5%. Drugi iznos je veći od prvog za 10% i ukamaćen je 1,5 puta duže. Kada je dužnik primio svaki od ovih iznosa, ako ih je zatvo</a:t>
            </a:r>
            <a:r>
              <a:rPr lang="en-US" sz="2000" dirty="0"/>
              <a:t>r</a:t>
            </a:r>
            <a:r>
              <a:rPr lang="sr-Latn-BA" sz="2000" dirty="0"/>
              <a:t>io 30.06, sa uplatom od 10.566,25 n.j. i ako je ukupna kamata iznosila 66,25 n.j?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BA9D9F9-3FDF-4936-ADC3-DCA52AEBECA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42594" y="1245909"/>
                <a:ext cx="10906812" cy="534814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lnSpcReduction="10000"/>
              </a:bodyPr>
              <a:lstStyle>
                <a:lvl1pPr marL="2286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8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2pPr>
                <a:lvl3pPr marL="6858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3pPr>
                <a:lvl4pPr marL="9144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4pPr>
                <a:lvl5pPr marL="114300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+mn-lt"/>
                    <a:ea typeface="+mn-ea"/>
                    <a:cs typeface="+mn-cs"/>
                  </a:defRPr>
                </a:lvl5pPr>
                <a:lvl6pPr marL="131286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484313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657350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882775" indent="-228600" algn="l" defTabSz="914400" rtl="0" eaLnBrk="1" latinLnBrk="0" hangingPunct="1">
                  <a:lnSpc>
                    <a:spcPct val="100000"/>
                  </a:lnSpc>
                  <a:spcBef>
                    <a:spcPts val="1000"/>
                  </a:spcBef>
                  <a:buClr>
                    <a:schemeClr val="accent2"/>
                  </a:buClr>
                  <a:buFont typeface="Arial" panose="020B0604020202020204" pitchFamily="34" charset="0"/>
                  <a:buChar char="•"/>
                  <a:defRPr sz="1600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=4,5%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=1,5∙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=1,1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=10.566,25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=66,25</m:t>
                      </m:r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1,1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=10.500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=5.000;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=5.500</m:t>
                      </m:r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e>
                      </m:nary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1,5∙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i="1">
                          <a:latin typeface="Cambria Math" panose="02040503050406030204" pitchFamily="18" charset="0"/>
                        </a:rPr>
                        <m:t>66,25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=5.000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∙0,045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5.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sr-Latn-BA" sz="2000" i="1"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∙0,045∙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1,5∙</m:t>
                          </m:r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𝟒𝟎</m:t>
                    </m:r>
                  </m:oMath>
                </a14:m>
                <a:r>
                  <a:rPr lang="sr-Latn-BA" sz="2000" b="1" i="1" dirty="0">
                    <a:latin typeface="Cambria Math" panose="02040503050406030204" pitchFamily="18" charset="0"/>
                  </a:rPr>
                  <a:t> </a:t>
                </a:r>
                <a:r>
                  <a:rPr lang="sr-Latn-BA" sz="2000" dirty="0">
                    <a:latin typeface="Cambria Math" panose="02040503050406030204" pitchFamily="18" charset="0"/>
                  </a:rPr>
                  <a:t>(21.05)</a:t>
                </a:r>
                <a:endParaRPr lang="sr-Latn-BA" sz="2000" b="1" i="1" dirty="0">
                  <a:latin typeface="Cambria Math" panose="02040503050406030204" pitchFamily="18" charset="0"/>
                </a:endParaRP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e>
                      <m:sub>
                        <m:r>
                          <a:rPr lang="sr-Latn-BA" sz="20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b>
                    </m:sSub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𝟔𝟎</m:t>
                    </m:r>
                  </m:oMath>
                </a14:m>
                <a:r>
                  <a:rPr lang="sr-Latn-BA" sz="2000" b="1" i="1" dirty="0">
                    <a:latin typeface="Cambria Math" panose="02040503050406030204" pitchFamily="18" charset="0"/>
                  </a:rPr>
                  <a:t> </a:t>
                </a:r>
                <a:r>
                  <a:rPr lang="sr-Latn-BA" sz="2000" dirty="0">
                    <a:latin typeface="Cambria Math" panose="02040503050406030204" pitchFamily="18" charset="0"/>
                  </a:rPr>
                  <a:t>(01.05)</a:t>
                </a:r>
              </a:p>
            </p:txBody>
          </p:sp>
        </mc:Choice>
        <mc:Fallback xmlns="">
          <p:sp>
            <p:nvSpPr>
              <p:cNvPr id="5" name="Content Placeholder 2">
                <a:extLst>
                  <a:ext uri="{FF2B5EF4-FFF2-40B4-BE49-F238E27FC236}">
                    <a16:creationId xmlns:a16="http://schemas.microsoft.com/office/drawing/2014/main" id="{9BA9D9F9-3FDF-4936-ADC3-DCA52AEBEC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94" y="1245909"/>
                <a:ext cx="10906812" cy="5348141"/>
              </a:xfrm>
              <a:prstGeom prst="rect">
                <a:avLst/>
              </a:prstGeom>
              <a:blipFill>
                <a:blip r:embed="rId2"/>
                <a:stretch>
                  <a:fillRect b="-17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387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874</TotalTime>
  <Words>1013</Words>
  <Application>Microsoft Office PowerPoint</Application>
  <PresentationFormat>Widescreen</PresentationFormat>
  <Paragraphs>143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Cambria Math</vt:lpstr>
      <vt:lpstr>Gill Sans MT</vt:lpstr>
      <vt:lpstr>Parcel</vt:lpstr>
      <vt:lpstr>PROSTI obračun kamate</vt:lpstr>
      <vt:lpstr>kamatni račun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Procentni račun i obračun kamate</dc:title>
  <dc:creator>Marić, Milica</dc:creator>
  <cp:lastModifiedBy>Marić, Milica</cp:lastModifiedBy>
  <cp:revision>69</cp:revision>
  <dcterms:created xsi:type="dcterms:W3CDTF">2023-03-01T08:43:55Z</dcterms:created>
  <dcterms:modified xsi:type="dcterms:W3CDTF">2024-03-15T09:17:46Z</dcterms:modified>
</cp:coreProperties>
</file>