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96" r:id="rId1"/>
  </p:sldMasterIdLst>
  <p:notesMasterIdLst>
    <p:notesMasterId r:id="rId48"/>
  </p:notesMasterIdLst>
  <p:handoutMasterIdLst>
    <p:handoutMasterId r:id="rId49"/>
  </p:handoutMasterIdLst>
  <p:sldIdLst>
    <p:sldId id="256" r:id="rId2"/>
    <p:sldId id="764" r:id="rId3"/>
    <p:sldId id="775" r:id="rId4"/>
    <p:sldId id="766" r:id="rId5"/>
    <p:sldId id="767" r:id="rId6"/>
    <p:sldId id="768" r:id="rId7"/>
    <p:sldId id="759" r:id="rId8"/>
    <p:sldId id="770" r:id="rId9"/>
    <p:sldId id="769" r:id="rId10"/>
    <p:sldId id="760" r:id="rId11"/>
    <p:sldId id="761" r:id="rId12"/>
    <p:sldId id="776" r:id="rId13"/>
    <p:sldId id="762" r:id="rId14"/>
    <p:sldId id="777" r:id="rId15"/>
    <p:sldId id="763" r:id="rId16"/>
    <p:sldId id="778" r:id="rId17"/>
    <p:sldId id="771" r:id="rId18"/>
    <p:sldId id="772" r:id="rId19"/>
    <p:sldId id="773" r:id="rId20"/>
    <p:sldId id="779" r:id="rId21"/>
    <p:sldId id="783" r:id="rId22"/>
    <p:sldId id="784" r:id="rId23"/>
    <p:sldId id="819" r:id="rId24"/>
    <p:sldId id="817" r:id="rId25"/>
    <p:sldId id="818" r:id="rId26"/>
    <p:sldId id="785" r:id="rId27"/>
    <p:sldId id="788" r:id="rId28"/>
    <p:sldId id="787" r:id="rId29"/>
    <p:sldId id="789" r:id="rId30"/>
    <p:sldId id="796" r:id="rId31"/>
    <p:sldId id="798" r:id="rId32"/>
    <p:sldId id="797" r:id="rId33"/>
    <p:sldId id="793" r:id="rId34"/>
    <p:sldId id="794" r:id="rId35"/>
    <p:sldId id="799" r:id="rId36"/>
    <p:sldId id="801" r:id="rId37"/>
    <p:sldId id="802" r:id="rId38"/>
    <p:sldId id="805" r:id="rId39"/>
    <p:sldId id="806" r:id="rId40"/>
    <p:sldId id="800" r:id="rId41"/>
    <p:sldId id="808" r:id="rId42"/>
    <p:sldId id="810" r:id="rId43"/>
    <p:sldId id="811" r:id="rId44"/>
    <p:sldId id="812" r:id="rId45"/>
    <p:sldId id="814" r:id="rId46"/>
    <p:sldId id="816" r:id="rId4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66CC"/>
    <a:srgbClr val="CC99FF"/>
    <a:srgbClr val="CC9900"/>
    <a:srgbClr val="FB17D0"/>
    <a:srgbClr val="FF9966"/>
    <a:srgbClr val="FBBF53"/>
    <a:srgbClr val="FFCCFF"/>
    <a:srgbClr val="F9E0AD"/>
    <a:srgbClr val="FDF3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8" autoAdjust="0"/>
    <p:restoredTop sz="94660"/>
  </p:normalViewPr>
  <p:slideViewPr>
    <p:cSldViewPr snapToGrid="0">
      <p:cViewPr varScale="1">
        <p:scale>
          <a:sx n="96" d="100"/>
          <a:sy n="96" d="100"/>
        </p:scale>
        <p:origin x="36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F7BF02-597D-4F33-9A6C-5154236FA429}"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86DBDE30-BF15-40EB-A78E-BA1C90E7CECE}">
      <dgm:prSet phldrT="[Text]" custT="1"/>
      <dgm:spPr/>
      <dgm:t>
        <a:bodyPr/>
        <a:lstStyle/>
        <a:p>
          <a:r>
            <a:rPr lang="sr-Latn-BA" sz="1800" b="1" dirty="0" smtClean="0">
              <a:latin typeface="Times New Roman" panose="02020603050405020304" pitchFamily="18" charset="0"/>
              <a:cs typeface="Times New Roman" panose="02020603050405020304" pitchFamily="18" charset="0"/>
            </a:rPr>
            <a:t>Povećavanjem nivoa razvoja </a:t>
          </a:r>
          <a:r>
            <a:rPr lang="sr-Latn-BA" sz="1800" dirty="0" smtClean="0">
              <a:latin typeface="Times New Roman" panose="02020603050405020304" pitchFamily="18" charset="0"/>
              <a:cs typeface="Times New Roman" panose="02020603050405020304" pitchFamily="18" charset="0"/>
            </a:rPr>
            <a:t>zemalja u međunarodnoj razmjeni </a:t>
          </a:r>
          <a:endParaRPr lang="en-US" sz="1800" dirty="0">
            <a:latin typeface="Times New Roman" panose="02020603050405020304" pitchFamily="18" charset="0"/>
            <a:cs typeface="Times New Roman" panose="02020603050405020304" pitchFamily="18" charset="0"/>
          </a:endParaRPr>
        </a:p>
      </dgm:t>
    </dgm:pt>
    <dgm:pt modelId="{93D1184A-4800-4610-9B35-7840415497E2}" type="parTrans" cxnId="{8B5891EB-8C0E-4097-BF60-1477277CAC62}">
      <dgm:prSet/>
      <dgm:spPr/>
      <dgm:t>
        <a:bodyPr/>
        <a:lstStyle/>
        <a:p>
          <a:endParaRPr lang="en-US"/>
        </a:p>
      </dgm:t>
    </dgm:pt>
    <dgm:pt modelId="{B4C9AC8E-ECA7-4342-B7D0-0AA7B7D0404B}" type="sibTrans" cxnId="{8B5891EB-8C0E-4097-BF60-1477277CAC62}">
      <dgm:prSet/>
      <dgm:spPr/>
      <dgm:t>
        <a:bodyPr/>
        <a:lstStyle/>
        <a:p>
          <a:endParaRPr lang="en-US"/>
        </a:p>
      </dgm:t>
    </dgm:pt>
    <dgm:pt modelId="{AEFA15B2-8C31-42DE-99A0-DC5C7B80FAE3}">
      <dgm:prSet phldrT="[Text]" custT="1"/>
      <dgm:spPr/>
      <dgm:t>
        <a:bodyPr/>
        <a:lstStyle/>
        <a:p>
          <a:r>
            <a:rPr lang="sr-Latn-BA" sz="1800" dirty="0" smtClean="0">
              <a:latin typeface="Times New Roman" panose="02020603050405020304" pitchFamily="18" charset="0"/>
              <a:cs typeface="Times New Roman" panose="02020603050405020304" pitchFamily="18" charset="0"/>
            </a:rPr>
            <a:t>Uzajamna </a:t>
          </a:r>
          <a:r>
            <a:rPr lang="sr-Latn-BA" sz="1800" b="1" dirty="0" smtClean="0">
              <a:latin typeface="Times New Roman" panose="02020603050405020304" pitchFamily="18" charset="0"/>
              <a:cs typeface="Times New Roman" panose="02020603050405020304" pitchFamily="18" charset="0"/>
            </a:rPr>
            <a:t>tražnja</a:t>
          </a:r>
          <a:r>
            <a:rPr lang="sr-Latn-BA" sz="1800" dirty="0" smtClean="0">
              <a:latin typeface="Times New Roman" panose="02020603050405020304" pitchFamily="18" charset="0"/>
              <a:cs typeface="Times New Roman" panose="02020603050405020304" pitchFamily="18" charset="0"/>
            </a:rPr>
            <a:t> proizvoda različitih zemalja </a:t>
          </a:r>
          <a:r>
            <a:rPr lang="sr-Latn-BA" sz="1800" b="1" dirty="0" smtClean="0">
              <a:latin typeface="Times New Roman" panose="02020603050405020304" pitchFamily="18" charset="0"/>
              <a:cs typeface="Times New Roman" panose="02020603050405020304" pitchFamily="18" charset="0"/>
            </a:rPr>
            <a:t>raste</a:t>
          </a:r>
          <a:r>
            <a:rPr lang="sr-Latn-BA" sz="1800" dirty="0" smtClean="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dgm:t>
    </dgm:pt>
    <dgm:pt modelId="{4D80E350-454A-4F59-BF77-60158B04239E}" type="parTrans" cxnId="{97849E24-1CC0-440F-9AB2-CD991BBFB3AA}">
      <dgm:prSet/>
      <dgm:spPr/>
      <dgm:t>
        <a:bodyPr/>
        <a:lstStyle/>
        <a:p>
          <a:endParaRPr lang="en-US"/>
        </a:p>
      </dgm:t>
    </dgm:pt>
    <dgm:pt modelId="{51B43107-96C0-414B-95C3-BED58717C535}" type="sibTrans" cxnId="{97849E24-1CC0-440F-9AB2-CD991BBFB3AA}">
      <dgm:prSet/>
      <dgm:spPr/>
      <dgm:t>
        <a:bodyPr/>
        <a:lstStyle/>
        <a:p>
          <a:endParaRPr lang="en-US"/>
        </a:p>
      </dgm:t>
    </dgm:pt>
    <dgm:pt modelId="{A41E37D5-97A1-48E0-860C-A1FFB8C0E586}">
      <dgm:prSet phldrT="[Text]" custT="1"/>
      <dgm:spPr/>
      <dgm:t>
        <a:bodyPr/>
        <a:lstStyle/>
        <a:p>
          <a:r>
            <a:rPr lang="sr-Latn-BA" sz="1800" b="1" dirty="0" smtClean="0">
              <a:latin typeface="Times New Roman" panose="02020603050405020304" pitchFamily="18" charset="0"/>
              <a:cs typeface="Times New Roman" panose="02020603050405020304" pitchFamily="18" charset="0"/>
            </a:rPr>
            <a:t>Rast per capita </a:t>
          </a:r>
          <a:r>
            <a:rPr lang="sr-Latn-BA" sz="1800" dirty="0" smtClean="0">
              <a:latin typeface="Times New Roman" panose="02020603050405020304" pitchFamily="18" charset="0"/>
              <a:cs typeface="Times New Roman" panose="02020603050405020304" pitchFamily="18" charset="0"/>
            </a:rPr>
            <a:t>nacionalnog dohodka pretpostavlja </a:t>
          </a:r>
          <a:r>
            <a:rPr lang="sr-Latn-BA" sz="1800" b="1" dirty="0" smtClean="0">
              <a:latin typeface="Times New Roman" panose="02020603050405020304" pitchFamily="18" charset="0"/>
              <a:cs typeface="Times New Roman" panose="02020603050405020304" pitchFamily="18" charset="0"/>
            </a:rPr>
            <a:t>rast tražnje </a:t>
          </a:r>
          <a:r>
            <a:rPr lang="sr-Latn-BA" sz="1800" dirty="0" smtClean="0">
              <a:latin typeface="Times New Roman" panose="02020603050405020304" pitchFamily="18" charset="0"/>
              <a:cs typeface="Times New Roman" panose="02020603050405020304" pitchFamily="18" charset="0"/>
            </a:rPr>
            <a:t>za proizvodima većeg kvaliteta </a:t>
          </a:r>
          <a:endParaRPr lang="en-US" sz="1800" dirty="0">
            <a:latin typeface="Times New Roman" panose="02020603050405020304" pitchFamily="18" charset="0"/>
            <a:cs typeface="Times New Roman" panose="02020603050405020304" pitchFamily="18" charset="0"/>
          </a:endParaRPr>
        </a:p>
      </dgm:t>
    </dgm:pt>
    <dgm:pt modelId="{F8D0EFB2-FCC6-4650-AED0-64EAEC043DB9}" type="parTrans" cxnId="{80896E31-EE1B-46DF-A885-2FA57F48F8DC}">
      <dgm:prSet/>
      <dgm:spPr/>
      <dgm:t>
        <a:bodyPr/>
        <a:lstStyle/>
        <a:p>
          <a:endParaRPr lang="en-US"/>
        </a:p>
      </dgm:t>
    </dgm:pt>
    <dgm:pt modelId="{C31F3F98-FA12-4B41-A5E4-EE6A99C0097D}" type="sibTrans" cxnId="{80896E31-EE1B-46DF-A885-2FA57F48F8DC}">
      <dgm:prSet/>
      <dgm:spPr/>
      <dgm:t>
        <a:bodyPr/>
        <a:lstStyle/>
        <a:p>
          <a:endParaRPr lang="en-US"/>
        </a:p>
      </dgm:t>
    </dgm:pt>
    <dgm:pt modelId="{25F81C68-9627-43B6-B6A6-75665A773223}" type="pres">
      <dgm:prSet presAssocID="{65F7BF02-597D-4F33-9A6C-5154236FA429}" presName="rootnode" presStyleCnt="0">
        <dgm:presLayoutVars>
          <dgm:chMax/>
          <dgm:chPref/>
          <dgm:dir/>
          <dgm:animLvl val="lvl"/>
        </dgm:presLayoutVars>
      </dgm:prSet>
      <dgm:spPr/>
      <dgm:t>
        <a:bodyPr/>
        <a:lstStyle/>
        <a:p>
          <a:endParaRPr lang="en-US"/>
        </a:p>
      </dgm:t>
    </dgm:pt>
    <dgm:pt modelId="{9BAD5438-D75F-42A2-801A-BE289BC22040}" type="pres">
      <dgm:prSet presAssocID="{86DBDE30-BF15-40EB-A78E-BA1C90E7CECE}" presName="composite" presStyleCnt="0"/>
      <dgm:spPr/>
    </dgm:pt>
    <dgm:pt modelId="{B9BBB7BB-03E6-4190-9AEB-20EC47DC278C}" type="pres">
      <dgm:prSet presAssocID="{86DBDE30-BF15-40EB-A78E-BA1C90E7CECE}" presName="LShape" presStyleLbl="alignNode1" presStyleIdx="0" presStyleCnt="5" custScaleX="149470"/>
      <dgm:spPr>
        <a:solidFill>
          <a:srgbClr val="CC99FF"/>
        </a:solidFill>
      </dgm:spPr>
    </dgm:pt>
    <dgm:pt modelId="{0EF0B372-451F-4621-8314-3E84573C8960}" type="pres">
      <dgm:prSet presAssocID="{86DBDE30-BF15-40EB-A78E-BA1C90E7CECE}" presName="ParentText" presStyleLbl="revTx" presStyleIdx="0" presStyleCnt="3" custScaleX="169793" custLinFactNeighborX="8608" custLinFactNeighborY="6043">
        <dgm:presLayoutVars>
          <dgm:chMax val="0"/>
          <dgm:chPref val="0"/>
          <dgm:bulletEnabled val="1"/>
        </dgm:presLayoutVars>
      </dgm:prSet>
      <dgm:spPr/>
      <dgm:t>
        <a:bodyPr/>
        <a:lstStyle/>
        <a:p>
          <a:endParaRPr lang="en-US"/>
        </a:p>
      </dgm:t>
    </dgm:pt>
    <dgm:pt modelId="{0864678E-160F-4A0B-A8FF-45BA6B9B14DA}" type="pres">
      <dgm:prSet presAssocID="{86DBDE30-BF15-40EB-A78E-BA1C90E7CECE}" presName="Triangle" presStyleLbl="alignNode1" presStyleIdx="1" presStyleCnt="5" custLinFactX="40382" custLinFactNeighborX="100000" custLinFactNeighborY="16173"/>
      <dgm:spPr>
        <a:solidFill>
          <a:srgbClr val="CC99FF"/>
        </a:solidFill>
      </dgm:spPr>
    </dgm:pt>
    <dgm:pt modelId="{7FEE393E-684C-4570-85C0-A6879B7ED603}" type="pres">
      <dgm:prSet presAssocID="{B4C9AC8E-ECA7-4342-B7D0-0AA7B7D0404B}" presName="sibTrans" presStyleCnt="0"/>
      <dgm:spPr/>
    </dgm:pt>
    <dgm:pt modelId="{9DAC284F-E3F2-430F-84AF-1EF7D8DABC5C}" type="pres">
      <dgm:prSet presAssocID="{B4C9AC8E-ECA7-4342-B7D0-0AA7B7D0404B}" presName="space" presStyleCnt="0"/>
      <dgm:spPr/>
    </dgm:pt>
    <dgm:pt modelId="{DCE33D9B-3C44-4C74-8E47-E93CD7857D65}" type="pres">
      <dgm:prSet presAssocID="{AEFA15B2-8C31-42DE-99A0-DC5C7B80FAE3}" presName="composite" presStyleCnt="0"/>
      <dgm:spPr/>
    </dgm:pt>
    <dgm:pt modelId="{E49FEE02-F729-4ECB-B8BD-1424630F9359}" type="pres">
      <dgm:prSet presAssocID="{AEFA15B2-8C31-42DE-99A0-DC5C7B80FAE3}" presName="LShape" presStyleLbl="alignNode1" presStyleIdx="2" presStyleCnt="5" custScaleX="149470"/>
      <dgm:spPr/>
    </dgm:pt>
    <dgm:pt modelId="{82B40A05-9150-46C7-8576-1FFF3619DC70}" type="pres">
      <dgm:prSet presAssocID="{AEFA15B2-8C31-42DE-99A0-DC5C7B80FAE3}" presName="ParentText" presStyleLbl="revTx" presStyleIdx="1" presStyleCnt="3" custScaleX="169793" custLinFactNeighborX="11416" custLinFactNeighborY="9065">
        <dgm:presLayoutVars>
          <dgm:chMax val="0"/>
          <dgm:chPref val="0"/>
          <dgm:bulletEnabled val="1"/>
        </dgm:presLayoutVars>
      </dgm:prSet>
      <dgm:spPr/>
      <dgm:t>
        <a:bodyPr/>
        <a:lstStyle/>
        <a:p>
          <a:endParaRPr lang="en-US"/>
        </a:p>
      </dgm:t>
    </dgm:pt>
    <dgm:pt modelId="{1780BF99-40FD-4D67-8D0A-19D612C44850}" type="pres">
      <dgm:prSet presAssocID="{AEFA15B2-8C31-42DE-99A0-DC5C7B80FAE3}" presName="Triangle" presStyleLbl="alignNode1" presStyleIdx="3" presStyleCnt="5" custLinFactX="40382" custLinFactNeighborX="100000" custLinFactNeighborY="42114"/>
      <dgm:spPr>
        <a:solidFill>
          <a:srgbClr val="CC99FF"/>
        </a:solidFill>
      </dgm:spPr>
    </dgm:pt>
    <dgm:pt modelId="{39D17DA3-D94D-464B-AF2F-89F5D7C0AEE7}" type="pres">
      <dgm:prSet presAssocID="{51B43107-96C0-414B-95C3-BED58717C535}" presName="sibTrans" presStyleCnt="0"/>
      <dgm:spPr/>
    </dgm:pt>
    <dgm:pt modelId="{248823BA-D44B-4163-AE8B-ECE901804409}" type="pres">
      <dgm:prSet presAssocID="{51B43107-96C0-414B-95C3-BED58717C535}" presName="space" presStyleCnt="0"/>
      <dgm:spPr/>
    </dgm:pt>
    <dgm:pt modelId="{1C887888-E013-41A0-B671-4E83F0E71F89}" type="pres">
      <dgm:prSet presAssocID="{A41E37D5-97A1-48E0-860C-A1FFB8C0E586}" presName="composite" presStyleCnt="0"/>
      <dgm:spPr/>
    </dgm:pt>
    <dgm:pt modelId="{483C379C-A6F9-4826-952F-9B02D49A3499}" type="pres">
      <dgm:prSet presAssocID="{A41E37D5-97A1-48E0-860C-A1FFB8C0E586}" presName="LShape" presStyleLbl="alignNode1" presStyleIdx="4" presStyleCnt="5" custScaleX="149470"/>
      <dgm:spPr>
        <a:solidFill>
          <a:srgbClr val="CC99FF"/>
        </a:solidFill>
      </dgm:spPr>
    </dgm:pt>
    <dgm:pt modelId="{88A17A04-74BF-41E6-943F-03BD7A3AF672}" type="pres">
      <dgm:prSet presAssocID="{A41E37D5-97A1-48E0-860C-A1FFB8C0E586}" presName="ParentText" presStyleLbl="revTx" presStyleIdx="2" presStyleCnt="3" custScaleX="169793" custLinFactNeighborX="7611" custLinFactNeighborY="7554">
        <dgm:presLayoutVars>
          <dgm:chMax val="0"/>
          <dgm:chPref val="0"/>
          <dgm:bulletEnabled val="1"/>
        </dgm:presLayoutVars>
      </dgm:prSet>
      <dgm:spPr/>
      <dgm:t>
        <a:bodyPr/>
        <a:lstStyle/>
        <a:p>
          <a:endParaRPr lang="en-US"/>
        </a:p>
      </dgm:t>
    </dgm:pt>
  </dgm:ptLst>
  <dgm:cxnLst>
    <dgm:cxn modelId="{05729B19-AE33-43F5-BB82-3BFD183FF7BB}" type="presOf" srcId="{AEFA15B2-8C31-42DE-99A0-DC5C7B80FAE3}" destId="{82B40A05-9150-46C7-8576-1FFF3619DC70}" srcOrd="0" destOrd="0" presId="urn:microsoft.com/office/officeart/2009/3/layout/StepUpProcess"/>
    <dgm:cxn modelId="{8B5891EB-8C0E-4097-BF60-1477277CAC62}" srcId="{65F7BF02-597D-4F33-9A6C-5154236FA429}" destId="{86DBDE30-BF15-40EB-A78E-BA1C90E7CECE}" srcOrd="0" destOrd="0" parTransId="{93D1184A-4800-4610-9B35-7840415497E2}" sibTransId="{B4C9AC8E-ECA7-4342-B7D0-0AA7B7D0404B}"/>
    <dgm:cxn modelId="{A03DC493-9973-42CD-8D08-6DBFAB97CC42}" type="presOf" srcId="{86DBDE30-BF15-40EB-A78E-BA1C90E7CECE}" destId="{0EF0B372-451F-4621-8314-3E84573C8960}" srcOrd="0" destOrd="0" presId="urn:microsoft.com/office/officeart/2009/3/layout/StepUpProcess"/>
    <dgm:cxn modelId="{FE3161ED-0A8B-4B59-86FB-313B050B4241}" type="presOf" srcId="{65F7BF02-597D-4F33-9A6C-5154236FA429}" destId="{25F81C68-9627-43B6-B6A6-75665A773223}" srcOrd="0" destOrd="0" presId="urn:microsoft.com/office/officeart/2009/3/layout/StepUpProcess"/>
    <dgm:cxn modelId="{E945AC93-8A6F-46F2-8F21-D814C45142D1}" type="presOf" srcId="{A41E37D5-97A1-48E0-860C-A1FFB8C0E586}" destId="{88A17A04-74BF-41E6-943F-03BD7A3AF672}" srcOrd="0" destOrd="0" presId="urn:microsoft.com/office/officeart/2009/3/layout/StepUpProcess"/>
    <dgm:cxn modelId="{97849E24-1CC0-440F-9AB2-CD991BBFB3AA}" srcId="{65F7BF02-597D-4F33-9A6C-5154236FA429}" destId="{AEFA15B2-8C31-42DE-99A0-DC5C7B80FAE3}" srcOrd="1" destOrd="0" parTransId="{4D80E350-454A-4F59-BF77-60158B04239E}" sibTransId="{51B43107-96C0-414B-95C3-BED58717C535}"/>
    <dgm:cxn modelId="{80896E31-EE1B-46DF-A885-2FA57F48F8DC}" srcId="{65F7BF02-597D-4F33-9A6C-5154236FA429}" destId="{A41E37D5-97A1-48E0-860C-A1FFB8C0E586}" srcOrd="2" destOrd="0" parTransId="{F8D0EFB2-FCC6-4650-AED0-64EAEC043DB9}" sibTransId="{C31F3F98-FA12-4B41-A5E4-EE6A99C0097D}"/>
    <dgm:cxn modelId="{16AA7303-ABFA-4105-A6DA-26DAFE7CF16C}" type="presParOf" srcId="{25F81C68-9627-43B6-B6A6-75665A773223}" destId="{9BAD5438-D75F-42A2-801A-BE289BC22040}" srcOrd="0" destOrd="0" presId="urn:microsoft.com/office/officeart/2009/3/layout/StepUpProcess"/>
    <dgm:cxn modelId="{7276A3F0-8D1D-4773-A976-45FCE63B9C9D}" type="presParOf" srcId="{9BAD5438-D75F-42A2-801A-BE289BC22040}" destId="{B9BBB7BB-03E6-4190-9AEB-20EC47DC278C}" srcOrd="0" destOrd="0" presId="urn:microsoft.com/office/officeart/2009/3/layout/StepUpProcess"/>
    <dgm:cxn modelId="{A3A3826F-E312-4D49-8247-530E4371FDF9}" type="presParOf" srcId="{9BAD5438-D75F-42A2-801A-BE289BC22040}" destId="{0EF0B372-451F-4621-8314-3E84573C8960}" srcOrd="1" destOrd="0" presId="urn:microsoft.com/office/officeart/2009/3/layout/StepUpProcess"/>
    <dgm:cxn modelId="{05257FAE-2765-4202-BA4C-489715AE4D38}" type="presParOf" srcId="{9BAD5438-D75F-42A2-801A-BE289BC22040}" destId="{0864678E-160F-4A0B-A8FF-45BA6B9B14DA}" srcOrd="2" destOrd="0" presId="urn:microsoft.com/office/officeart/2009/3/layout/StepUpProcess"/>
    <dgm:cxn modelId="{CD6F16D2-E778-4A3C-9A7C-F39B0BB3D6FB}" type="presParOf" srcId="{25F81C68-9627-43B6-B6A6-75665A773223}" destId="{7FEE393E-684C-4570-85C0-A6879B7ED603}" srcOrd="1" destOrd="0" presId="urn:microsoft.com/office/officeart/2009/3/layout/StepUpProcess"/>
    <dgm:cxn modelId="{56A5177F-5521-45A2-960A-364F5CF9101B}" type="presParOf" srcId="{7FEE393E-684C-4570-85C0-A6879B7ED603}" destId="{9DAC284F-E3F2-430F-84AF-1EF7D8DABC5C}" srcOrd="0" destOrd="0" presId="urn:microsoft.com/office/officeart/2009/3/layout/StepUpProcess"/>
    <dgm:cxn modelId="{63D8DAD8-5971-43AF-8B4D-6C1F7BE93C6F}" type="presParOf" srcId="{25F81C68-9627-43B6-B6A6-75665A773223}" destId="{DCE33D9B-3C44-4C74-8E47-E93CD7857D65}" srcOrd="2" destOrd="0" presId="urn:microsoft.com/office/officeart/2009/3/layout/StepUpProcess"/>
    <dgm:cxn modelId="{4B65788C-A766-4B7A-87AA-457F5AA43E0E}" type="presParOf" srcId="{DCE33D9B-3C44-4C74-8E47-E93CD7857D65}" destId="{E49FEE02-F729-4ECB-B8BD-1424630F9359}" srcOrd="0" destOrd="0" presId="urn:microsoft.com/office/officeart/2009/3/layout/StepUpProcess"/>
    <dgm:cxn modelId="{A4EA659B-35B3-4AFE-AF2F-C0408EB18AAE}" type="presParOf" srcId="{DCE33D9B-3C44-4C74-8E47-E93CD7857D65}" destId="{82B40A05-9150-46C7-8576-1FFF3619DC70}" srcOrd="1" destOrd="0" presId="urn:microsoft.com/office/officeart/2009/3/layout/StepUpProcess"/>
    <dgm:cxn modelId="{B0117633-C01B-414E-AD2D-7FBB8AEE836D}" type="presParOf" srcId="{DCE33D9B-3C44-4C74-8E47-E93CD7857D65}" destId="{1780BF99-40FD-4D67-8D0A-19D612C44850}" srcOrd="2" destOrd="0" presId="urn:microsoft.com/office/officeart/2009/3/layout/StepUpProcess"/>
    <dgm:cxn modelId="{4E6C101A-0CFE-4BB5-B49B-7806EB99A8FC}" type="presParOf" srcId="{25F81C68-9627-43B6-B6A6-75665A773223}" destId="{39D17DA3-D94D-464B-AF2F-89F5D7C0AEE7}" srcOrd="3" destOrd="0" presId="urn:microsoft.com/office/officeart/2009/3/layout/StepUpProcess"/>
    <dgm:cxn modelId="{26D4B9CB-DB4D-44C6-BF01-97A88599112B}" type="presParOf" srcId="{39D17DA3-D94D-464B-AF2F-89F5D7C0AEE7}" destId="{248823BA-D44B-4163-AE8B-ECE901804409}" srcOrd="0" destOrd="0" presId="urn:microsoft.com/office/officeart/2009/3/layout/StepUpProcess"/>
    <dgm:cxn modelId="{5B41F81D-3CAC-4AE5-9680-DD2F7C3EDF63}" type="presParOf" srcId="{25F81C68-9627-43B6-B6A6-75665A773223}" destId="{1C887888-E013-41A0-B671-4E83F0E71F89}" srcOrd="4" destOrd="0" presId="urn:microsoft.com/office/officeart/2009/3/layout/StepUpProcess"/>
    <dgm:cxn modelId="{29DC5602-FC82-427D-B504-E1E41773CC4F}" type="presParOf" srcId="{1C887888-E013-41A0-B671-4E83F0E71F89}" destId="{483C379C-A6F9-4826-952F-9B02D49A3499}" srcOrd="0" destOrd="0" presId="urn:microsoft.com/office/officeart/2009/3/layout/StepUpProcess"/>
    <dgm:cxn modelId="{832F113B-30D8-4DA5-BFF8-F4600C1FB46D}" type="presParOf" srcId="{1C887888-E013-41A0-B671-4E83F0E71F89}" destId="{88A17A04-74BF-41E6-943F-03BD7A3AF672}"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BB7BB-03E6-4190-9AEB-20EC47DC278C}">
      <dsp:nvSpPr>
        <dsp:cNvPr id="0" name=""/>
        <dsp:cNvSpPr/>
      </dsp:nvSpPr>
      <dsp:spPr>
        <a:xfrm rot="5400000">
          <a:off x="1043841" y="155936"/>
          <a:ext cx="928504" cy="2309327"/>
        </a:xfrm>
        <a:prstGeom prst="corner">
          <a:avLst>
            <a:gd name="adj1" fmla="val 16120"/>
            <a:gd name="adj2" fmla="val 16110"/>
          </a:avLst>
        </a:prstGeom>
        <a:solidFill>
          <a:srgbClr val="CC99FF"/>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F0B372-451F-4621-8314-3E84573C8960}">
      <dsp:nvSpPr>
        <dsp:cNvPr id="0" name=""/>
        <dsp:cNvSpPr/>
      </dsp:nvSpPr>
      <dsp:spPr>
        <a:xfrm>
          <a:off x="522167" y="1000992"/>
          <a:ext cx="2368347" cy="1222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sr-Latn-BA" sz="1800" b="1" kern="1200" dirty="0" smtClean="0">
              <a:latin typeface="Times New Roman" panose="02020603050405020304" pitchFamily="18" charset="0"/>
              <a:cs typeface="Times New Roman" panose="02020603050405020304" pitchFamily="18" charset="0"/>
            </a:rPr>
            <a:t>Povećavanjem nivoa razvoja </a:t>
          </a:r>
          <a:r>
            <a:rPr lang="sr-Latn-BA" sz="1800" kern="1200" dirty="0" smtClean="0">
              <a:latin typeface="Times New Roman" panose="02020603050405020304" pitchFamily="18" charset="0"/>
              <a:cs typeface="Times New Roman" panose="02020603050405020304" pitchFamily="18" charset="0"/>
            </a:rPr>
            <a:t>zemalja u međunarodnoj razmjeni </a:t>
          </a:r>
          <a:endParaRPr lang="en-US" sz="1800" kern="1200" dirty="0">
            <a:latin typeface="Times New Roman" panose="02020603050405020304" pitchFamily="18" charset="0"/>
            <a:cs typeface="Times New Roman" panose="02020603050405020304" pitchFamily="18" charset="0"/>
          </a:endParaRPr>
        </a:p>
      </dsp:txBody>
      <dsp:txXfrm>
        <a:off x="522167" y="1000992"/>
        <a:ext cx="2368347" cy="1222662"/>
      </dsp:txXfrm>
    </dsp:sp>
    <dsp:sp modelId="{0864678E-160F-4A0B-A8FF-45BA6B9B14DA}">
      <dsp:nvSpPr>
        <dsp:cNvPr id="0" name=""/>
        <dsp:cNvSpPr/>
      </dsp:nvSpPr>
      <dsp:spPr>
        <a:xfrm>
          <a:off x="2389971" y="466913"/>
          <a:ext cx="263178" cy="263178"/>
        </a:xfrm>
        <a:prstGeom prst="triangle">
          <a:avLst>
            <a:gd name="adj" fmla="val 100000"/>
          </a:avLst>
        </a:prstGeom>
        <a:solidFill>
          <a:srgbClr val="CC99FF"/>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9FEE02-F729-4ECB-B8BD-1424630F9359}">
      <dsp:nvSpPr>
        <dsp:cNvPr id="0" name=""/>
        <dsp:cNvSpPr/>
      </dsp:nvSpPr>
      <dsp:spPr>
        <a:xfrm rot="5400000">
          <a:off x="3620313" y="-266601"/>
          <a:ext cx="928504" cy="2309327"/>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B40A05-9150-46C7-8576-1FFF3619DC70}">
      <dsp:nvSpPr>
        <dsp:cNvPr id="0" name=""/>
        <dsp:cNvSpPr/>
      </dsp:nvSpPr>
      <dsp:spPr>
        <a:xfrm>
          <a:off x="3137806" y="688016"/>
          <a:ext cx="2368347" cy="1222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sr-Latn-BA" sz="1800" kern="1200" dirty="0" smtClean="0">
              <a:latin typeface="Times New Roman" panose="02020603050405020304" pitchFamily="18" charset="0"/>
              <a:cs typeface="Times New Roman" panose="02020603050405020304" pitchFamily="18" charset="0"/>
            </a:rPr>
            <a:t>Uzajamna </a:t>
          </a:r>
          <a:r>
            <a:rPr lang="sr-Latn-BA" sz="1800" b="1" kern="1200" dirty="0" smtClean="0">
              <a:latin typeface="Times New Roman" panose="02020603050405020304" pitchFamily="18" charset="0"/>
              <a:cs typeface="Times New Roman" panose="02020603050405020304" pitchFamily="18" charset="0"/>
            </a:rPr>
            <a:t>tražnja</a:t>
          </a:r>
          <a:r>
            <a:rPr lang="sr-Latn-BA" sz="1800" kern="1200" dirty="0" smtClean="0">
              <a:latin typeface="Times New Roman" panose="02020603050405020304" pitchFamily="18" charset="0"/>
              <a:cs typeface="Times New Roman" panose="02020603050405020304" pitchFamily="18" charset="0"/>
            </a:rPr>
            <a:t> proizvoda različitih zemalja </a:t>
          </a:r>
          <a:r>
            <a:rPr lang="sr-Latn-BA" sz="1800" b="1" kern="1200" dirty="0" smtClean="0">
              <a:latin typeface="Times New Roman" panose="02020603050405020304" pitchFamily="18" charset="0"/>
              <a:cs typeface="Times New Roman" panose="02020603050405020304" pitchFamily="18" charset="0"/>
            </a:rPr>
            <a:t>raste</a:t>
          </a:r>
          <a:r>
            <a:rPr lang="sr-Latn-BA" sz="1800" kern="1200" dirty="0" smtClean="0">
              <a:latin typeface="Times New Roman" panose="02020603050405020304" pitchFamily="18" charset="0"/>
              <a:cs typeface="Times New Roman" panose="02020603050405020304" pitchFamily="18" charset="0"/>
            </a:rPr>
            <a:t> </a:t>
          </a:r>
          <a:endParaRPr lang="en-US" sz="1800" kern="1200" dirty="0">
            <a:latin typeface="Times New Roman" panose="02020603050405020304" pitchFamily="18" charset="0"/>
            <a:cs typeface="Times New Roman" panose="02020603050405020304" pitchFamily="18" charset="0"/>
          </a:endParaRPr>
        </a:p>
      </dsp:txBody>
      <dsp:txXfrm>
        <a:off x="3137806" y="688016"/>
        <a:ext cx="2368347" cy="1222662"/>
      </dsp:txXfrm>
    </dsp:sp>
    <dsp:sp modelId="{1780BF99-40FD-4D67-8D0A-19D612C44850}">
      <dsp:nvSpPr>
        <dsp:cNvPr id="0" name=""/>
        <dsp:cNvSpPr/>
      </dsp:nvSpPr>
      <dsp:spPr>
        <a:xfrm>
          <a:off x="4966443" y="112646"/>
          <a:ext cx="263178" cy="263178"/>
        </a:xfrm>
        <a:prstGeom prst="triangle">
          <a:avLst>
            <a:gd name="adj" fmla="val 100000"/>
          </a:avLst>
        </a:prstGeom>
        <a:solidFill>
          <a:srgbClr val="CC99FF"/>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3C379C-A6F9-4826-952F-9B02D49A3499}">
      <dsp:nvSpPr>
        <dsp:cNvPr id="0" name=""/>
        <dsp:cNvSpPr/>
      </dsp:nvSpPr>
      <dsp:spPr>
        <a:xfrm rot="5400000">
          <a:off x="6196785" y="-689139"/>
          <a:ext cx="928504" cy="2309327"/>
        </a:xfrm>
        <a:prstGeom prst="corner">
          <a:avLst>
            <a:gd name="adj1" fmla="val 16120"/>
            <a:gd name="adj2" fmla="val 16110"/>
          </a:avLst>
        </a:prstGeom>
        <a:solidFill>
          <a:srgbClr val="CC99FF"/>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A17A04-74BF-41E6-943F-03BD7A3AF672}">
      <dsp:nvSpPr>
        <dsp:cNvPr id="0" name=""/>
        <dsp:cNvSpPr/>
      </dsp:nvSpPr>
      <dsp:spPr>
        <a:xfrm>
          <a:off x="5661204" y="247004"/>
          <a:ext cx="2368347" cy="1222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sr-Latn-BA" sz="1800" b="1" kern="1200" dirty="0" smtClean="0">
              <a:latin typeface="Times New Roman" panose="02020603050405020304" pitchFamily="18" charset="0"/>
              <a:cs typeface="Times New Roman" panose="02020603050405020304" pitchFamily="18" charset="0"/>
            </a:rPr>
            <a:t>Rast per capita </a:t>
          </a:r>
          <a:r>
            <a:rPr lang="sr-Latn-BA" sz="1800" kern="1200" dirty="0" smtClean="0">
              <a:latin typeface="Times New Roman" panose="02020603050405020304" pitchFamily="18" charset="0"/>
              <a:cs typeface="Times New Roman" panose="02020603050405020304" pitchFamily="18" charset="0"/>
            </a:rPr>
            <a:t>nacionalnog dohodka pretpostavlja </a:t>
          </a:r>
          <a:r>
            <a:rPr lang="sr-Latn-BA" sz="1800" b="1" kern="1200" dirty="0" smtClean="0">
              <a:latin typeface="Times New Roman" panose="02020603050405020304" pitchFamily="18" charset="0"/>
              <a:cs typeface="Times New Roman" panose="02020603050405020304" pitchFamily="18" charset="0"/>
            </a:rPr>
            <a:t>rast tražnje </a:t>
          </a:r>
          <a:r>
            <a:rPr lang="sr-Latn-BA" sz="1800" kern="1200" dirty="0" smtClean="0">
              <a:latin typeface="Times New Roman" panose="02020603050405020304" pitchFamily="18" charset="0"/>
              <a:cs typeface="Times New Roman" panose="02020603050405020304" pitchFamily="18" charset="0"/>
            </a:rPr>
            <a:t>za proizvodima većeg kvaliteta </a:t>
          </a:r>
          <a:endParaRPr lang="en-US" sz="1800" kern="1200" dirty="0">
            <a:latin typeface="Times New Roman" panose="02020603050405020304" pitchFamily="18" charset="0"/>
            <a:cs typeface="Times New Roman" panose="02020603050405020304" pitchFamily="18" charset="0"/>
          </a:endParaRPr>
        </a:p>
      </dsp:txBody>
      <dsp:txXfrm>
        <a:off x="5661204" y="247004"/>
        <a:ext cx="2368347" cy="1222662"/>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61A5D1D-38BD-4DDD-A58F-79DF65543BF1}" type="datetimeFigureOut">
              <a:rPr lang="en-GB" smtClean="0"/>
              <a:t>01/04/2024</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511DA44-1243-4D07-AF26-058DDBD1963B}" type="slidenum">
              <a:rPr lang="en-GB" smtClean="0"/>
              <a:t>‹#›</a:t>
            </a:fld>
            <a:endParaRPr lang="en-GB"/>
          </a:p>
        </p:txBody>
      </p:sp>
    </p:spTree>
    <p:extLst>
      <p:ext uri="{BB962C8B-B14F-4D97-AF65-F5344CB8AC3E}">
        <p14:creationId xmlns:p14="http://schemas.microsoft.com/office/powerpoint/2010/main" val="3981865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C07F5CE-DD99-4CFD-AB0B-5AF6C013888A}" type="datetimeFigureOut">
              <a:rPr lang="en-GB" smtClean="0"/>
              <a:t>01/04/2024</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9DBD655-4639-4CBE-BE8D-344BFADD6D6D}" type="slidenum">
              <a:rPr lang="en-GB" smtClean="0"/>
              <a:t>‹#›</a:t>
            </a:fld>
            <a:endParaRPr lang="en-GB"/>
          </a:p>
        </p:txBody>
      </p:sp>
    </p:spTree>
    <p:extLst>
      <p:ext uri="{BB962C8B-B14F-4D97-AF65-F5344CB8AC3E}">
        <p14:creationId xmlns:p14="http://schemas.microsoft.com/office/powerpoint/2010/main" val="11055132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F1167BC-7972-4CB4-9200-F853611014CA}" type="datetime1">
              <a:rPr lang="en-US" smtClean="0"/>
              <a:t>4/1/2024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0773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7EE02EE-4498-41BE-A354-A13C0C5355C8}" type="datetime1">
              <a:rPr lang="en-US" smtClean="0"/>
              <a:t>4/1/2024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6245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A51A3A-F488-4768-A9F0-0F3959A92872}" type="datetime1">
              <a:rPr lang="en-US" smtClean="0"/>
              <a:t>4/1/2024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40359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DD6FCDF-EB04-4BCA-A7E0-EFE990DDB9A1}" type="datetime1">
              <a:rPr lang="en-US" smtClean="0"/>
              <a:t>4/1/2024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9963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E30E51-8926-4FF9-99C0-86CDBFDAF08A}" type="datetime1">
              <a:rPr lang="en-US" smtClean="0"/>
              <a:t>4/1/2024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147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8FCC328-6EA3-4AAD-A60D-F794B09910E5}" type="datetime1">
              <a:rPr lang="en-US" smtClean="0"/>
              <a:t>4/1/2024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38547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B2D2470-B70B-41DB-92E0-00E998FA7278}" type="datetime1">
              <a:rPr lang="en-US" smtClean="0"/>
              <a:t>4/1/2024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3133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B01D62-3C5A-44EA-83B0-811BD02260FC}" type="datetime1">
              <a:rPr lang="en-US" smtClean="0"/>
              <a:t>4/1/2024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9529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D19299-DC19-4154-8890-2A390A5A4A36}" type="datetime1">
              <a:rPr lang="en-US" smtClean="0"/>
              <a:t>4/1/2024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74291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253A089-338B-4981-81B4-0C42B689B7D4}" type="datetime1">
              <a:rPr lang="en-US" smtClean="0"/>
              <a:t>4/1/2024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4603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A731751-1927-495A-B3ED-9702D385A7FB}" type="datetime1">
              <a:rPr lang="en-US" smtClean="0"/>
              <a:t>4/1/2024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2512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6C0B29C-17E4-4CE6-BB08-C98426C06A21}" type="datetime1">
              <a:rPr lang="en-US" smtClean="0"/>
              <a:t>4/1/2024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7716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519812-87B8-449D-B732-A52EE61ADF1B}" type="datetime1">
              <a:rPr lang="en-US" smtClean="0"/>
              <a:t>4/1/2024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2613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2AF2A1-F94A-490D-AA71-7A2831CB34B2}" type="datetime1">
              <a:rPr lang="en-US" smtClean="0"/>
              <a:t>4/1/2024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20951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5BB975C5-28A8-47F1-83FD-9CFB22A22D21}" type="datetime1">
              <a:rPr lang="en-US" smtClean="0"/>
              <a:t>4/1/2024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02263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8156DC2-D70B-41F7-9F36-3EA761FDDF93}" type="datetime1">
              <a:rPr lang="en-US" smtClean="0"/>
              <a:t>4/1/2024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1406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89A570B-0F52-4365-A829-9A7619E80A15}" type="datetime1">
              <a:rPr lang="en-US" smtClean="0"/>
              <a:t>4/1/2024</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36055428"/>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3" Type="http://schemas.openxmlformats.org/officeDocument/2006/relationships/image" Target="../media/image77.png"/><Relationship Id="rId12" Type="http://schemas.openxmlformats.org/officeDocument/2006/relationships/image" Target="../media/image76.png"/><Relationship Id="rId1" Type="http://schemas.openxmlformats.org/officeDocument/2006/relationships/slideLayout" Target="../slideLayouts/slideLayout7.xml"/><Relationship Id="rId11" Type="http://schemas.openxmlformats.org/officeDocument/2006/relationships/image" Target="../media/image75.png"/><Relationship Id="rId10" Type="http://schemas.openxmlformats.org/officeDocument/2006/relationships/image" Target="../media/image74.png"/><Relationship Id="rId9" Type="http://schemas.openxmlformats.org/officeDocument/2006/relationships/image" Target="../media/image7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79.png"/></Relationships>
</file>

<file path=ppt/slides/_rels/slide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79.png"/></Relationships>
</file>

<file path=ppt/slides/_rels/slide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5764" y="4230362"/>
            <a:ext cx="7056582" cy="1265185"/>
          </a:xfrm>
        </p:spPr>
        <p:txBody>
          <a:body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MEĐUNARODNI EKONOMSKI ODNOSI </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71966" y="5495547"/>
            <a:ext cx="6198185" cy="670714"/>
          </a:xfrm>
        </p:spPr>
        <p:txBody>
          <a:bodyPr>
            <a:noAutofit/>
          </a:bodyPr>
          <a:lstStyle/>
          <a:p>
            <a:pPr>
              <a:spcBef>
                <a:spcPts val="0"/>
              </a:spcBef>
            </a:pPr>
            <a:endParaRPr lang="sr-Latn-BA" b="1" dirty="0">
              <a:solidFill>
                <a:schemeClr val="tx1">
                  <a:lumMod val="65000"/>
                  <a:lumOff val="35000"/>
                </a:schemeClr>
              </a:solidFill>
              <a:latin typeface="Times New Roman" panose="02020603050405020304" pitchFamily="18" charset="0"/>
              <a:cs typeface="Times New Roman" panose="02020603050405020304" pitchFamily="18" charset="0"/>
            </a:endParaRP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mr Dragana Vujičić-Stefanović, </a:t>
            </a: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a:t>
            </a:r>
            <a:endParaRPr lang="sr-Latn-BA" b="1" dirty="0">
              <a:solidFill>
                <a:schemeClr val="bg2">
                  <a:lumMod val="50000"/>
                </a:schemeClr>
              </a:solidFill>
              <a:latin typeface="Times New Roman" panose="02020603050405020304" pitchFamily="18" charset="0"/>
              <a:cs typeface="Times New Roman" panose="02020603050405020304" pitchFamily="18" charset="0"/>
            </a:endParaRPr>
          </a:p>
          <a:p>
            <a:pPr algn="ctr"/>
            <a:r>
              <a:rPr lang="sr-Latn-BA" b="1" dirty="0" smtClean="0">
                <a:solidFill>
                  <a:schemeClr val="bg2">
                    <a:lumMod val="50000"/>
                  </a:schemeClr>
                </a:solidFill>
                <a:latin typeface="Times New Roman" panose="02020603050405020304" pitchFamily="18" charset="0"/>
                <a:cs typeface="Times New Roman" panose="02020603050405020304" pitchFamily="18" charset="0"/>
              </a:rPr>
              <a:t>školska</a:t>
            </a:r>
            <a:r>
              <a:rPr lang="sr-Cyrl-BA" b="1" dirty="0" smtClean="0">
                <a:solidFill>
                  <a:schemeClr val="bg2">
                    <a:lumMod val="50000"/>
                  </a:schemeClr>
                </a:solidFill>
                <a:latin typeface="Times New Roman" panose="02020603050405020304" pitchFamily="18" charset="0"/>
                <a:cs typeface="Times New Roman" panose="02020603050405020304" pitchFamily="18" charset="0"/>
              </a:rPr>
              <a:t> 2023/2024</a:t>
            </a:r>
            <a:endParaRPr lang="en-GB"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0" name="Subtitle 2"/>
          <p:cNvSpPr txBox="1">
            <a:spLocks/>
          </p:cNvSpPr>
          <p:nvPr/>
        </p:nvSpPr>
        <p:spPr>
          <a:xfrm>
            <a:off x="323850" y="308031"/>
            <a:ext cx="7778496" cy="1129812"/>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endParaRPr lang="sr-Latn-BA" sz="2800" b="1" dirty="0">
              <a:ln w="3175">
                <a:noFill/>
              </a:ln>
              <a:latin typeface="Times New Roman" pitchFamily="18" charset="0"/>
              <a:cs typeface="Times New Roman" pitchFamily="18" charset="0"/>
            </a:endParaRPr>
          </a:p>
        </p:txBody>
      </p:sp>
      <p:pic>
        <p:nvPicPr>
          <p:cNvPr id="11" name="Picture 10" descr="Ekonomski_fakultet_memorandum-01"/>
          <p:cNvPicPr/>
          <p:nvPr/>
        </p:nvPicPr>
        <p:blipFill>
          <a:blip r:embed="rId2"/>
          <a:srcRect l="19667" t="3636" r="20273" b="88020"/>
          <a:stretch>
            <a:fillRect/>
          </a:stretch>
        </p:blipFill>
        <p:spPr bwMode="auto">
          <a:xfrm>
            <a:off x="1278044" y="381510"/>
            <a:ext cx="5870108" cy="954995"/>
          </a:xfrm>
          <a:prstGeom prst="rect">
            <a:avLst/>
          </a:prstGeom>
          <a:noFill/>
          <a:ln w="9525">
            <a:noFill/>
            <a:miter lim="800000"/>
            <a:headEnd/>
            <a:tailEnd/>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2037" y="2703028"/>
            <a:ext cx="3043890" cy="1721972"/>
          </a:xfrm>
          <a:prstGeom prst="rect">
            <a:avLst/>
          </a:prstGeom>
        </p:spPr>
      </p:pic>
      <p:sp>
        <p:nvSpPr>
          <p:cNvPr id="12" name="Title 1"/>
          <p:cNvSpPr txBox="1">
            <a:spLocks/>
          </p:cNvSpPr>
          <p:nvPr/>
        </p:nvSpPr>
        <p:spPr>
          <a:xfrm>
            <a:off x="2971639" y="2407052"/>
            <a:ext cx="3204831" cy="411871"/>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VJEŽBE </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2418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10</a:t>
            </a:fld>
            <a:endParaRPr lang="en-US" dirty="0"/>
          </a:p>
        </p:txBody>
      </p:sp>
      <p:sp>
        <p:nvSpPr>
          <p:cNvPr id="3" name="Rounded Rectangle 2"/>
          <p:cNvSpPr/>
          <p:nvPr/>
        </p:nvSpPr>
        <p:spPr>
          <a:xfrm>
            <a:off x="323960" y="217398"/>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5310910" y="217398"/>
            <a:ext cx="3618348" cy="522807"/>
          </a:xfrm>
          <a:prstGeom prst="horizontalScroll">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3. Teorija opšte ravnoteže-HO </a:t>
            </a:r>
            <a:endParaRPr lang="en-GB" b="1" dirty="0"/>
          </a:p>
        </p:txBody>
      </p:sp>
      <p:sp>
        <p:nvSpPr>
          <p:cNvPr id="5" name="Title 1"/>
          <p:cNvSpPr txBox="1">
            <a:spLocks/>
          </p:cNvSpPr>
          <p:nvPr/>
        </p:nvSpPr>
        <p:spPr>
          <a:xfrm>
            <a:off x="323960" y="5221069"/>
            <a:ext cx="2106456" cy="712641"/>
          </a:xfrm>
          <a:prstGeom prst="rect">
            <a:avLst/>
          </a:prstGeom>
          <a:solidFill>
            <a:schemeClr val="bg1">
              <a:lumMod val="85000"/>
            </a:schemeClr>
          </a:solidFill>
          <a:ln w="28575">
            <a:solidFill>
              <a:srgbClr val="FF0000"/>
            </a:solidFill>
            <a:prstDash val="sysDash"/>
          </a:ln>
        </p:spPr>
        <p:style>
          <a:lnRef idx="2">
            <a:schemeClr val="accent6"/>
          </a:lnRef>
          <a:fillRef idx="1">
            <a:schemeClr val="lt1"/>
          </a:fillRef>
          <a:effectRef idx="0">
            <a:schemeClr val="accent6"/>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b="1" dirty="0" smtClean="0">
                <a:solidFill>
                  <a:srgbClr val="FF9966"/>
                </a:solidFill>
                <a:latin typeface="Times New Roman" panose="02020603050405020304" pitchFamily="18" charset="0"/>
                <a:cs typeface="Times New Roman" panose="02020603050405020304" pitchFamily="18" charset="0"/>
              </a:rPr>
              <a:t>Osnovni nedostaci </a:t>
            </a:r>
          </a:p>
          <a:p>
            <a:pPr algn="ctr"/>
            <a:r>
              <a:rPr lang="sr-Latn-BA" sz="1600" b="1" dirty="0" smtClean="0">
                <a:solidFill>
                  <a:srgbClr val="FF9966"/>
                </a:solidFill>
                <a:latin typeface="Times New Roman" panose="02020603050405020304" pitchFamily="18" charset="0"/>
                <a:cs typeface="Times New Roman" panose="02020603050405020304" pitchFamily="18" charset="0"/>
              </a:rPr>
              <a:t>HO:</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304076" y="4685916"/>
            <a:ext cx="5622874" cy="205913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AutoNum type="arabicPeriod"/>
            </a:pPr>
            <a:r>
              <a:rPr lang="sr-Latn-BA" sz="1600" dirty="0" smtClean="0">
                <a:solidFill>
                  <a:schemeClr val="tx1"/>
                </a:solidFill>
                <a:latin typeface="Times New Roman" panose="02020603050405020304" pitchFamily="18" charset="0"/>
                <a:cs typeface="Times New Roman" panose="02020603050405020304" pitchFamily="18" charset="0"/>
              </a:rPr>
              <a:t>Troškovi rada izraženi u </a:t>
            </a:r>
            <a:r>
              <a:rPr lang="sr-Latn-BA" sz="1600" b="1" dirty="0" smtClean="0">
                <a:solidFill>
                  <a:schemeClr val="tx1"/>
                </a:solidFill>
                <a:latin typeface="Times New Roman" panose="02020603050405020304" pitchFamily="18" charset="0"/>
                <a:cs typeface="Times New Roman" panose="02020603050405020304" pitchFamily="18" charset="0"/>
              </a:rPr>
              <a:t>fizičkim</a:t>
            </a:r>
            <a:r>
              <a:rPr lang="sr-Latn-BA" sz="1600" dirty="0" smtClean="0">
                <a:solidFill>
                  <a:schemeClr val="tx1"/>
                </a:solidFill>
                <a:latin typeface="Times New Roman" panose="02020603050405020304" pitchFamily="18" charset="0"/>
                <a:cs typeface="Times New Roman" panose="02020603050405020304" pitchFamily="18" charset="0"/>
              </a:rPr>
              <a:t> a ne u novčanim jedinicama</a:t>
            </a:r>
          </a:p>
          <a:p>
            <a:pPr marL="342900" indent="-342900">
              <a:buAutoNum type="arabicPeriod"/>
            </a:pPr>
            <a:r>
              <a:rPr lang="sr-Latn-BA" sz="1600" b="1" dirty="0" smtClean="0">
                <a:solidFill>
                  <a:schemeClr val="tx1"/>
                </a:solidFill>
                <a:latin typeface="Times New Roman" panose="02020603050405020304" pitchFamily="18" charset="0"/>
                <a:cs typeface="Times New Roman" panose="02020603050405020304" pitchFamily="18" charset="0"/>
              </a:rPr>
              <a:t>Nerealna pp o = odnosima faktora proizvodnje </a:t>
            </a:r>
            <a:r>
              <a:rPr lang="sr-Latn-BA" sz="1600" dirty="0" smtClean="0">
                <a:solidFill>
                  <a:schemeClr val="tx1"/>
                </a:solidFill>
                <a:latin typeface="Times New Roman" panose="02020603050405020304" pitchFamily="18" charset="0"/>
                <a:cs typeface="Times New Roman" panose="02020603050405020304" pitchFamily="18" charset="0"/>
              </a:rPr>
              <a:t>u proizvodnim funkcijama ≠ zemalja </a:t>
            </a:r>
          </a:p>
          <a:p>
            <a:pPr marL="342900" indent="-342900">
              <a:buAutoNum type="arabicPeriod"/>
            </a:pPr>
            <a:r>
              <a:rPr lang="sr-Latn-BA" sz="1600" dirty="0" smtClean="0">
                <a:solidFill>
                  <a:schemeClr val="tx1"/>
                </a:solidFill>
                <a:latin typeface="Times New Roman" panose="02020603050405020304" pitchFamily="18" charset="0"/>
                <a:cs typeface="Times New Roman" panose="02020603050405020304" pitchFamily="18" charset="0"/>
              </a:rPr>
              <a:t>Renta nije analizirana kao faktor proizvodnje relevantan za međunarodnu razumjenu </a:t>
            </a:r>
          </a:p>
          <a:p>
            <a:pPr marL="342900" indent="-342900">
              <a:buAutoNum type="arabicPeriod"/>
            </a:pPr>
            <a:r>
              <a:rPr lang="sr-Latn-BA" sz="1600" dirty="0" smtClean="0">
                <a:solidFill>
                  <a:schemeClr val="tx1"/>
                </a:solidFill>
                <a:latin typeface="Times New Roman" panose="02020603050405020304" pitchFamily="18" charset="0"/>
                <a:cs typeface="Times New Roman" panose="02020603050405020304" pitchFamily="18" charset="0"/>
              </a:rPr>
              <a:t>Pp teorije je </a:t>
            </a:r>
            <a:r>
              <a:rPr lang="sr-Latn-BA" sz="1600" b="1" dirty="0" smtClean="0">
                <a:solidFill>
                  <a:schemeClr val="tx1"/>
                </a:solidFill>
                <a:latin typeface="Times New Roman" panose="02020603050405020304" pitchFamily="18" charset="0"/>
                <a:cs typeface="Times New Roman" panose="02020603050405020304" pitchFamily="18" charset="0"/>
              </a:rPr>
              <a:t>potpuna nemobilnost faktora proizvodnje </a:t>
            </a:r>
          </a:p>
          <a:p>
            <a:pPr marL="342900" indent="-342900">
              <a:buAutoNum type="arabicPeriod"/>
            </a:pPr>
            <a:r>
              <a:rPr lang="sr-Latn-BA" sz="1600" dirty="0" smtClean="0">
                <a:solidFill>
                  <a:schemeClr val="tx1"/>
                </a:solidFill>
                <a:latin typeface="Times New Roman" panose="02020603050405020304" pitchFamily="18" charset="0"/>
                <a:cs typeface="Times New Roman" panose="02020603050405020304" pitchFamily="18" charset="0"/>
              </a:rPr>
              <a:t>Posmatranje međ.razmjene uz pp </a:t>
            </a:r>
            <a:r>
              <a:rPr lang="sr-Latn-BA" sz="1600" b="1" dirty="0" smtClean="0">
                <a:solidFill>
                  <a:schemeClr val="tx1"/>
                </a:solidFill>
                <a:latin typeface="Times New Roman" panose="02020603050405020304" pitchFamily="18" charset="0"/>
                <a:cs typeface="Times New Roman" panose="02020603050405020304" pitchFamily="18" charset="0"/>
              </a:rPr>
              <a:t>konstantne proizvodnje</a:t>
            </a:r>
            <a:r>
              <a:rPr lang="sr-Latn-BA" sz="1600" dirty="0" smtClean="0">
                <a:solidFill>
                  <a:schemeClr val="tx1"/>
                </a:solidFill>
                <a:latin typeface="Times New Roman" panose="02020603050405020304" pitchFamily="18" charset="0"/>
                <a:cs typeface="Times New Roman" panose="02020603050405020304" pitchFamily="18" charset="0"/>
              </a:rPr>
              <a:t>, bez efekta opadajućih prinosa ili rastućih troškova  </a:t>
            </a:r>
          </a:p>
        </p:txBody>
      </p:sp>
      <p:sp>
        <p:nvSpPr>
          <p:cNvPr id="7" name="Striped Right Arrow 6"/>
          <p:cNvSpPr/>
          <p:nvPr/>
        </p:nvSpPr>
        <p:spPr>
          <a:xfrm>
            <a:off x="2567710" y="5396560"/>
            <a:ext cx="629551" cy="700237"/>
          </a:xfrm>
          <a:prstGeom prst="stripedRightArrow">
            <a:avLst/>
          </a:prstGeom>
          <a:solidFill>
            <a:schemeClr val="bg1">
              <a:lumMod val="75000"/>
            </a:schemeClr>
          </a:solidFill>
          <a:ln>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p:cNvSpPr txBox="1">
            <a:spLocks/>
          </p:cNvSpPr>
          <p:nvPr/>
        </p:nvSpPr>
        <p:spPr>
          <a:xfrm>
            <a:off x="354439" y="1064338"/>
            <a:ext cx="2106456" cy="712641"/>
          </a:xfrm>
          <a:prstGeom prst="rect">
            <a:avLst/>
          </a:prstGeom>
          <a:solidFill>
            <a:schemeClr val="bg1">
              <a:lumMod val="85000"/>
            </a:schemeClr>
          </a:solidFill>
          <a:ln w="38100">
            <a:solidFill>
              <a:schemeClr val="bg1">
                <a:lumMod val="50000"/>
              </a:schemeClr>
            </a:solidFill>
            <a:prstDash val="solid"/>
          </a:ln>
        </p:spPr>
        <p:style>
          <a:lnRef idx="2">
            <a:schemeClr val="accent6"/>
          </a:lnRef>
          <a:fillRef idx="1">
            <a:schemeClr val="lt1"/>
          </a:fillRef>
          <a:effectRef idx="0">
            <a:schemeClr val="accent6"/>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b="1" dirty="0" smtClean="0">
                <a:solidFill>
                  <a:srgbClr val="FF9966"/>
                </a:solidFill>
                <a:latin typeface="Times New Roman" panose="02020603050405020304" pitchFamily="18" charset="0"/>
                <a:cs typeface="Times New Roman" panose="02020603050405020304" pitchFamily="18" charset="0"/>
              </a:rPr>
              <a:t>Pretpostavke učenja HO teorije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2567710" y="1019538"/>
            <a:ext cx="6359240" cy="2157772"/>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AutoNum type="arabicPeriod"/>
            </a:pPr>
            <a:r>
              <a:rPr lang="sr-Latn-BA" sz="1600" dirty="0" smtClean="0">
                <a:solidFill>
                  <a:schemeClr val="tx1"/>
                </a:solidFill>
                <a:latin typeface="Times New Roman" panose="02020603050405020304" pitchFamily="18" charset="0"/>
                <a:cs typeface="Times New Roman" panose="02020603050405020304" pitchFamily="18" charset="0"/>
              </a:rPr>
              <a:t>Sve zemlje proizvode 2 proizvoda, sa </a:t>
            </a:r>
            <a:r>
              <a:rPr lang="sr-Latn-BA" sz="1600" b="1" dirty="0" smtClean="0">
                <a:solidFill>
                  <a:schemeClr val="tx1"/>
                </a:solidFill>
                <a:latin typeface="Times New Roman" panose="02020603050405020304" pitchFamily="18" charset="0"/>
                <a:cs typeface="Times New Roman" panose="02020603050405020304" pitchFamily="18" charset="0"/>
              </a:rPr>
              <a:t>istim proizvodnim funkcijama</a:t>
            </a:r>
            <a:r>
              <a:rPr lang="sr-Latn-BA" sz="1600" dirty="0" smtClean="0">
                <a:solidFill>
                  <a:schemeClr val="tx1"/>
                </a:solidFill>
                <a:latin typeface="Times New Roman" panose="02020603050405020304" pitchFamily="18" charset="0"/>
                <a:cs typeface="Times New Roman" panose="02020603050405020304" pitchFamily="18" charset="0"/>
              </a:rPr>
              <a:t>, i uz upotrebu 2 ista proizvodna faktora </a:t>
            </a:r>
          </a:p>
          <a:p>
            <a:pPr marL="342900" indent="-342900">
              <a:buAutoNum type="arabicPeriod"/>
            </a:pPr>
            <a:r>
              <a:rPr lang="sr-Latn-BA" sz="1600" dirty="0" smtClean="0">
                <a:solidFill>
                  <a:schemeClr val="tx1"/>
                </a:solidFill>
                <a:latin typeface="Times New Roman" panose="02020603050405020304" pitchFamily="18" charset="0"/>
                <a:cs typeface="Times New Roman" panose="02020603050405020304" pitchFamily="18" charset="0"/>
              </a:rPr>
              <a:t>Na tržištu je potpuno slobodna konkurencija, a pp se puna zaposlenost svih faktora proizvodnje </a:t>
            </a:r>
          </a:p>
          <a:p>
            <a:pPr marL="342900" indent="-342900">
              <a:buAutoNum type="arabicPeriod"/>
            </a:pPr>
            <a:r>
              <a:rPr lang="sr-Latn-BA" sz="1600" dirty="0" smtClean="0">
                <a:solidFill>
                  <a:schemeClr val="tx1"/>
                </a:solidFill>
                <a:latin typeface="Times New Roman" panose="02020603050405020304" pitchFamily="18" charset="0"/>
                <a:cs typeface="Times New Roman" panose="02020603050405020304" pitchFamily="18" charset="0"/>
              </a:rPr>
              <a:t>Ukusi potrošača su isti u svim zemljama </a:t>
            </a:r>
          </a:p>
          <a:p>
            <a:pPr marL="342900" indent="-342900">
              <a:buAutoNum type="arabicPeriod"/>
            </a:pPr>
            <a:r>
              <a:rPr lang="sr-Latn-BA" sz="1600" dirty="0" smtClean="0">
                <a:solidFill>
                  <a:schemeClr val="tx1"/>
                </a:solidFill>
                <a:latin typeface="Times New Roman" panose="02020603050405020304" pitchFamily="18" charset="0"/>
                <a:cs typeface="Times New Roman" panose="02020603050405020304" pitchFamily="18" charset="0"/>
              </a:rPr>
              <a:t>Proizvodne funkcije imaju nepromjenjen odnos faktora proizvodnje i imaju konstantne prinose </a:t>
            </a:r>
          </a:p>
          <a:p>
            <a:pPr marL="342900" indent="-342900">
              <a:buAutoNum type="arabicPeriod"/>
            </a:pPr>
            <a:r>
              <a:rPr lang="sr-Latn-BA" sz="1600" dirty="0" smtClean="0">
                <a:solidFill>
                  <a:schemeClr val="tx1"/>
                </a:solidFill>
                <a:latin typeface="Times New Roman" panose="02020603050405020304" pitchFamily="18" charset="0"/>
                <a:cs typeface="Times New Roman" panose="02020603050405020304" pitchFamily="18" charset="0"/>
              </a:rPr>
              <a:t>Nema transportnih troškova pri razmjeni dva proizvoda </a:t>
            </a:r>
          </a:p>
        </p:txBody>
      </p:sp>
      <p:sp>
        <p:nvSpPr>
          <p:cNvPr id="11" name="Title 1"/>
          <p:cNvSpPr txBox="1">
            <a:spLocks/>
          </p:cNvSpPr>
          <p:nvPr/>
        </p:nvSpPr>
        <p:spPr>
          <a:xfrm>
            <a:off x="354439" y="3278535"/>
            <a:ext cx="2106456" cy="1257263"/>
          </a:xfrm>
          <a:prstGeom prst="rect">
            <a:avLst/>
          </a:prstGeom>
          <a:solidFill>
            <a:schemeClr val="bg1">
              <a:lumMod val="85000"/>
            </a:schemeClr>
          </a:solidFill>
          <a:ln w="38100">
            <a:solidFill>
              <a:schemeClr val="bg1">
                <a:lumMod val="50000"/>
              </a:schemeClr>
            </a:solidFill>
            <a:prstDash val="solid"/>
          </a:ln>
        </p:spPr>
        <p:style>
          <a:lnRef idx="2">
            <a:schemeClr val="accent6"/>
          </a:lnRef>
          <a:fillRef idx="1">
            <a:schemeClr val="lt1"/>
          </a:fillRef>
          <a:effectRef idx="0">
            <a:schemeClr val="accent6"/>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sr-Latn-BA" sz="1600" b="1" dirty="0" smtClean="0">
              <a:solidFill>
                <a:srgbClr val="FF9966"/>
              </a:solidFill>
              <a:latin typeface="Times New Roman" panose="02020603050405020304" pitchFamily="18" charset="0"/>
              <a:cs typeface="Times New Roman" panose="02020603050405020304" pitchFamily="18" charset="0"/>
            </a:endParaRPr>
          </a:p>
          <a:p>
            <a:pPr algn="ctr"/>
            <a:r>
              <a:rPr lang="sr-Latn-BA" sz="1600" b="1" dirty="0" smtClean="0">
                <a:solidFill>
                  <a:srgbClr val="FF9966"/>
                </a:solidFill>
                <a:latin typeface="Times New Roman" panose="02020603050405020304" pitchFamily="18" charset="0"/>
                <a:cs typeface="Times New Roman" panose="02020603050405020304" pitchFamily="18" charset="0"/>
              </a:rPr>
              <a:t>Od čega potiče komparativna prednost zemlje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Cloud Callout 11"/>
          <p:cNvSpPr/>
          <p:nvPr/>
        </p:nvSpPr>
        <p:spPr>
          <a:xfrm flipH="1">
            <a:off x="323960" y="2723076"/>
            <a:ext cx="858981" cy="711200"/>
          </a:xfrm>
          <a:prstGeom prst="cloudCallout">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t>
            </a:r>
            <a:endParaRPr lang="en-GB" dirty="0"/>
          </a:p>
        </p:txBody>
      </p:sp>
      <p:sp>
        <p:nvSpPr>
          <p:cNvPr id="13" name="Title 1"/>
          <p:cNvSpPr txBox="1">
            <a:spLocks/>
          </p:cNvSpPr>
          <p:nvPr/>
        </p:nvSpPr>
        <p:spPr>
          <a:xfrm>
            <a:off x="2741257" y="3278535"/>
            <a:ext cx="6226659" cy="1306156"/>
          </a:xfrm>
          <a:prstGeom prst="rect">
            <a:avLst/>
          </a:prstGeom>
          <a:solidFill>
            <a:srgbClr val="FF9966"/>
          </a:solidFill>
          <a:ln w="28575">
            <a:solidFill>
              <a:schemeClr val="bg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solidFill>
                <a:latin typeface="Times New Roman" panose="02020603050405020304" pitchFamily="18" charset="0"/>
                <a:cs typeface="Times New Roman" panose="02020603050405020304" pitchFamily="18" charset="0"/>
              </a:rPr>
              <a:t>Od </a:t>
            </a:r>
            <a:r>
              <a:rPr lang="sr-Latn-BA" sz="1600" b="1" dirty="0" smtClean="0">
                <a:solidFill>
                  <a:schemeClr val="tx1"/>
                </a:solidFill>
                <a:latin typeface="Times New Roman" panose="02020603050405020304" pitchFamily="18" charset="0"/>
                <a:cs typeface="Times New Roman" panose="02020603050405020304" pitchFamily="18" charset="0"/>
              </a:rPr>
              <a:t>razlike u Q, odnosno obilnosti pojedinih faktora proizvodnje </a:t>
            </a:r>
            <a:r>
              <a:rPr lang="sr-Latn-BA" sz="1600" dirty="0" smtClean="0">
                <a:solidFill>
                  <a:schemeClr val="tx1"/>
                </a:solidFill>
                <a:latin typeface="Times New Roman" panose="02020603050405020304" pitchFamily="18" charset="0"/>
                <a:cs typeface="Times New Roman" panose="02020603050405020304" pitchFamily="18" charset="0"/>
              </a:rPr>
              <a:t>kojima pojedine zemlje raspolažu </a:t>
            </a:r>
            <a:r>
              <a:rPr lang="sr-Latn-BA" sz="1600" b="1" dirty="0" smtClean="0">
                <a:solidFill>
                  <a:schemeClr val="tx1"/>
                </a:solidFill>
                <a:latin typeface="Times New Roman" panose="02020603050405020304" pitchFamily="18" charset="0"/>
                <a:cs typeface="Times New Roman" panose="02020603050405020304" pitchFamily="18" charset="0"/>
              </a:rPr>
              <a:t>i cijenama ovih faktora proizvodnje</a:t>
            </a:r>
            <a:r>
              <a:rPr lang="sr-Latn-BA" sz="1600" dirty="0" smtClean="0">
                <a:solidFill>
                  <a:schemeClr val="tx1"/>
                </a:solidFill>
                <a:latin typeface="Times New Roman" panose="02020603050405020304" pitchFamily="18" charset="0"/>
                <a:cs typeface="Times New Roman" panose="02020603050405020304" pitchFamily="18" charset="0"/>
              </a:rPr>
              <a:t>. </a:t>
            </a:r>
          </a:p>
          <a:p>
            <a:r>
              <a:rPr lang="sr-Latn-BA" sz="1600" b="1" dirty="0" smtClean="0">
                <a:solidFill>
                  <a:schemeClr val="accent6"/>
                </a:solidFill>
                <a:latin typeface="Times New Roman" panose="02020603050405020304" pitchFamily="18" charset="0"/>
                <a:cs typeface="Times New Roman" panose="02020603050405020304" pitchFamily="18" charset="0"/>
              </a:rPr>
              <a:t>Obilniji faktor proizvodnje je jeftiniji</a:t>
            </a:r>
            <a:r>
              <a:rPr lang="sr-Latn-BA" sz="1600" dirty="0" smtClean="0">
                <a:solidFill>
                  <a:schemeClr val="tx1"/>
                </a:solidFill>
                <a:latin typeface="Times New Roman" panose="02020603050405020304" pitchFamily="18" charset="0"/>
                <a:cs typeface="Times New Roman" panose="02020603050405020304" pitchFamily="18" charset="0"/>
              </a:rPr>
              <a:t>. </a:t>
            </a:r>
          </a:p>
          <a:p>
            <a:r>
              <a:rPr lang="sr-Latn-BA" sz="1600" dirty="0" smtClean="0">
                <a:solidFill>
                  <a:schemeClr val="tx1"/>
                </a:solidFill>
                <a:latin typeface="Times New Roman" panose="02020603050405020304" pitchFamily="18" charset="0"/>
                <a:cs typeface="Times New Roman" panose="02020603050405020304" pitchFamily="18" charset="0"/>
              </a:rPr>
              <a:t>U međ.razmjeni, </a:t>
            </a:r>
            <a:r>
              <a:rPr lang="sr-Latn-BA" sz="1600" b="1" dirty="0" smtClean="0">
                <a:solidFill>
                  <a:schemeClr val="accent6"/>
                </a:solidFill>
                <a:latin typeface="Times New Roman" panose="02020603050405020304" pitchFamily="18" charset="0"/>
                <a:cs typeface="Times New Roman" panose="02020603050405020304" pitchFamily="18" charset="0"/>
              </a:rPr>
              <a:t>komparativne prednosti će imati oni proizvodi u čijoj proizvodnji se koristi obilniji (jeftiniji) faktor proizvodnje. </a:t>
            </a:r>
          </a:p>
        </p:txBody>
      </p:sp>
      <p:sp>
        <p:nvSpPr>
          <p:cNvPr id="14" name="Striped Right Arrow 13"/>
          <p:cNvSpPr/>
          <p:nvPr/>
        </p:nvSpPr>
        <p:spPr>
          <a:xfrm>
            <a:off x="2436092" y="3331692"/>
            <a:ext cx="263236" cy="1150948"/>
          </a:xfrm>
          <a:prstGeom prst="stripedRightArrow">
            <a:avLst/>
          </a:prstGeom>
          <a:solidFill>
            <a:schemeClr val="bg1">
              <a:lumMod val="75000"/>
            </a:schemeClr>
          </a:solidFill>
          <a:ln>
            <a:solidFill>
              <a:srgbClr val="FF9966"/>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5477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11</a:t>
            </a:fld>
            <a:endParaRPr lang="en-US" dirty="0"/>
          </a:p>
        </p:txBody>
      </p:sp>
      <p:sp>
        <p:nvSpPr>
          <p:cNvPr id="4" name="Rounded Rectangle 3"/>
          <p:cNvSpPr/>
          <p:nvPr/>
        </p:nvSpPr>
        <p:spPr>
          <a:xfrm>
            <a:off x="323960" y="217398"/>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Horizontal Scroll 4"/>
          <p:cNvSpPr/>
          <p:nvPr/>
        </p:nvSpPr>
        <p:spPr>
          <a:xfrm>
            <a:off x="5246256" y="217398"/>
            <a:ext cx="3683002" cy="522807"/>
          </a:xfrm>
          <a:prstGeom prst="horizontalScroll">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3. Teorija opšte ravnoteže-HO </a:t>
            </a:r>
            <a:endParaRPr lang="en-GB" b="1" dirty="0"/>
          </a:p>
        </p:txBody>
      </p:sp>
      <p:sp>
        <p:nvSpPr>
          <p:cNvPr id="6" name="Cloud Callout 5"/>
          <p:cNvSpPr/>
          <p:nvPr/>
        </p:nvSpPr>
        <p:spPr>
          <a:xfrm flipH="1">
            <a:off x="964309" y="889709"/>
            <a:ext cx="612479" cy="5080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t>
            </a:r>
            <a:endParaRPr lang="en-GB" dirty="0"/>
          </a:p>
        </p:txBody>
      </p:sp>
      <p:sp>
        <p:nvSpPr>
          <p:cNvPr id="7" name="Oval 6"/>
          <p:cNvSpPr/>
          <p:nvPr/>
        </p:nvSpPr>
        <p:spPr>
          <a:xfrm>
            <a:off x="677821" y="1780716"/>
            <a:ext cx="1754909" cy="471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Rikardo </a:t>
            </a:r>
            <a:endParaRPr lang="en-GB" dirty="0"/>
          </a:p>
        </p:txBody>
      </p:sp>
      <p:sp>
        <p:nvSpPr>
          <p:cNvPr id="8" name="Title 1"/>
          <p:cNvSpPr txBox="1">
            <a:spLocks/>
          </p:cNvSpPr>
          <p:nvPr/>
        </p:nvSpPr>
        <p:spPr>
          <a:xfrm>
            <a:off x="697037" y="2491009"/>
            <a:ext cx="1787773" cy="103728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Bazira se jednom faktoru proizvodnje </a:t>
            </a:r>
          </a:p>
          <a:p>
            <a:pPr algn="ct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RAD</a:t>
            </a:r>
          </a:p>
        </p:txBody>
      </p:sp>
      <p:sp>
        <p:nvSpPr>
          <p:cNvPr id="9" name="Oval 8"/>
          <p:cNvSpPr/>
          <p:nvPr/>
        </p:nvSpPr>
        <p:spPr>
          <a:xfrm>
            <a:off x="3868985" y="1755329"/>
            <a:ext cx="1754909" cy="471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HO</a:t>
            </a:r>
            <a:endParaRPr lang="en-GB" dirty="0"/>
          </a:p>
        </p:txBody>
      </p:sp>
      <p:sp>
        <p:nvSpPr>
          <p:cNvPr id="10" name="Title 1"/>
          <p:cNvSpPr txBox="1">
            <a:spLocks/>
          </p:cNvSpPr>
          <p:nvPr/>
        </p:nvSpPr>
        <p:spPr>
          <a:xfrm>
            <a:off x="3750310" y="2608090"/>
            <a:ext cx="2009217" cy="92019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Uključuje ostale faktore: </a:t>
            </a:r>
          </a:p>
        </p:txBody>
      </p:sp>
      <p:sp>
        <p:nvSpPr>
          <p:cNvPr id="11" name="Striped Right Arrow 10"/>
          <p:cNvSpPr/>
          <p:nvPr/>
        </p:nvSpPr>
        <p:spPr>
          <a:xfrm rot="5400000">
            <a:off x="1439924" y="2071133"/>
            <a:ext cx="230701" cy="609053"/>
          </a:xfrm>
          <a:prstGeom prst="striped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triped Right Arrow 11"/>
          <p:cNvSpPr/>
          <p:nvPr/>
        </p:nvSpPr>
        <p:spPr>
          <a:xfrm rot="5400000">
            <a:off x="4666060" y="2077052"/>
            <a:ext cx="323136" cy="597215"/>
          </a:xfrm>
          <a:prstGeom prst="striped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Not Equal 12"/>
          <p:cNvSpPr/>
          <p:nvPr/>
        </p:nvSpPr>
        <p:spPr>
          <a:xfrm>
            <a:off x="2690965" y="2700872"/>
            <a:ext cx="655782" cy="482204"/>
          </a:xfrm>
          <a:prstGeom prst="mathNotEqual">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333" y="887204"/>
            <a:ext cx="572976" cy="710687"/>
          </a:xfrm>
          <a:prstGeom prst="rect">
            <a:avLst/>
          </a:prstGeom>
        </p:spPr>
      </p:pic>
      <p:sp>
        <p:nvSpPr>
          <p:cNvPr id="15" name="Title 1"/>
          <p:cNvSpPr txBox="1">
            <a:spLocks/>
          </p:cNvSpPr>
          <p:nvPr/>
        </p:nvSpPr>
        <p:spPr>
          <a:xfrm>
            <a:off x="1590924" y="943617"/>
            <a:ext cx="7338334" cy="59785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Šta je </a:t>
            </a:r>
            <a:r>
              <a:rPr lang="sr-Latn-BA" sz="1600" b="1" i="1" dirty="0" smtClean="0">
                <a:solidFill>
                  <a:srgbClr val="0070C0"/>
                </a:solidFill>
                <a:latin typeface="Times New Roman" panose="02020603050405020304" pitchFamily="18" charset="0"/>
                <a:cs typeface="Times New Roman" panose="02020603050405020304" pitchFamily="18" charset="0"/>
              </a:rPr>
              <a:t>razlika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Rikardove teorije u odnosu na HO teoriju? </a:t>
            </a:r>
          </a:p>
          <a:p>
            <a:pPr marL="457200" indent="-457200">
              <a:buFont typeface="Wingdings" panose="05000000000000000000" pitchFamily="2" charset="2"/>
              <a:buChar char="§"/>
            </a:pPr>
            <a:endPar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6308509" y="1402656"/>
            <a:ext cx="2259707" cy="34757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Nadnice </a:t>
            </a:r>
          </a:p>
        </p:txBody>
      </p:sp>
      <p:sp>
        <p:nvSpPr>
          <p:cNvPr id="17" name="Title 1"/>
          <p:cNvSpPr txBox="1">
            <a:spLocks/>
          </p:cNvSpPr>
          <p:nvPr/>
        </p:nvSpPr>
        <p:spPr>
          <a:xfrm>
            <a:off x="6308509" y="1812356"/>
            <a:ext cx="2259707" cy="34757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Troškovi kapitala </a:t>
            </a:r>
          </a:p>
        </p:txBody>
      </p:sp>
      <p:sp>
        <p:nvSpPr>
          <p:cNvPr id="18" name="Title 1"/>
          <p:cNvSpPr txBox="1">
            <a:spLocks/>
          </p:cNvSpPr>
          <p:nvPr/>
        </p:nvSpPr>
        <p:spPr>
          <a:xfrm>
            <a:off x="6308509" y="2201871"/>
            <a:ext cx="2259707" cy="34757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Renta </a:t>
            </a:r>
          </a:p>
        </p:txBody>
      </p:sp>
      <p:sp>
        <p:nvSpPr>
          <p:cNvPr id="19" name="Title 1"/>
          <p:cNvSpPr txBox="1">
            <a:spLocks/>
          </p:cNvSpPr>
          <p:nvPr/>
        </p:nvSpPr>
        <p:spPr>
          <a:xfrm>
            <a:off x="6308508" y="2616104"/>
            <a:ext cx="2259707" cy="34757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Ponuda i tražnja </a:t>
            </a:r>
          </a:p>
        </p:txBody>
      </p:sp>
      <p:sp>
        <p:nvSpPr>
          <p:cNvPr id="20" name="Title 1"/>
          <p:cNvSpPr txBox="1">
            <a:spLocks/>
          </p:cNvSpPr>
          <p:nvPr/>
        </p:nvSpPr>
        <p:spPr>
          <a:xfrm>
            <a:off x="6308508" y="3000752"/>
            <a:ext cx="2259707" cy="34757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Prirodno geog.elementi</a:t>
            </a:r>
          </a:p>
        </p:txBody>
      </p:sp>
      <p:sp>
        <p:nvSpPr>
          <p:cNvPr id="21" name="Title 1"/>
          <p:cNvSpPr txBox="1">
            <a:spLocks/>
          </p:cNvSpPr>
          <p:nvPr/>
        </p:nvSpPr>
        <p:spPr>
          <a:xfrm>
            <a:off x="6308507" y="3385400"/>
            <a:ext cx="2259707" cy="34757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Transportni troškovi...</a:t>
            </a:r>
          </a:p>
        </p:txBody>
      </p:sp>
      <p:sp>
        <p:nvSpPr>
          <p:cNvPr id="22" name="Striped Right Arrow 21"/>
          <p:cNvSpPr/>
          <p:nvPr/>
        </p:nvSpPr>
        <p:spPr>
          <a:xfrm>
            <a:off x="5895160" y="2226383"/>
            <a:ext cx="387926" cy="1009928"/>
          </a:xfrm>
          <a:prstGeom prst="stripedRightArrow">
            <a:avLst/>
          </a:prstGeom>
          <a:solidFill>
            <a:schemeClr val="bg1">
              <a:lumMod val="75000"/>
            </a:schemeClr>
          </a:solidFill>
          <a:ln>
            <a:solidFill>
              <a:srgbClr val="FBBF5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itle 1"/>
          <p:cNvSpPr txBox="1">
            <a:spLocks/>
          </p:cNvSpPr>
          <p:nvPr/>
        </p:nvSpPr>
        <p:spPr>
          <a:xfrm>
            <a:off x="523811" y="3861553"/>
            <a:ext cx="8244254" cy="937846"/>
          </a:xfrm>
          <a:prstGeom prst="rect">
            <a:avLst/>
          </a:prstGeom>
          <a:solidFill>
            <a:schemeClr val="bg1">
              <a:lumMod val="95000"/>
            </a:schemeClr>
          </a:solidFill>
          <a:ln w="19050">
            <a:solidFill>
              <a:srgbClr val="FF9966"/>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u="sng" dirty="0" smtClean="0">
                <a:solidFill>
                  <a:srgbClr val="FF9966"/>
                </a:solidFill>
                <a:latin typeface="Times New Roman" panose="02020603050405020304" pitchFamily="18" charset="0"/>
                <a:cs typeface="Times New Roman" panose="02020603050405020304" pitchFamily="18" charset="0"/>
              </a:rPr>
              <a:t>Prema HO teoriji:</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Razlog za međunarodnu razmjenu potiče iz </a:t>
            </a:r>
            <a:r>
              <a:rPr lang="sr-Latn-BA" sz="1600" b="1" dirty="0" smtClean="0">
                <a:solidFill>
                  <a:schemeClr val="accent6"/>
                </a:solidFill>
                <a:latin typeface="Times New Roman" panose="02020603050405020304" pitchFamily="18" charset="0"/>
                <a:cs typeface="Times New Roman" panose="02020603050405020304" pitchFamily="18" charset="0"/>
              </a:rPr>
              <a:t>različitosti nivoa cijena dva regiona</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 ili dvije zemlje, pri čemu </a:t>
            </a:r>
            <a:r>
              <a:rPr lang="sr-Latn-BA" sz="1600" b="1" dirty="0" smtClean="0">
                <a:solidFill>
                  <a:schemeClr val="accent6"/>
                </a:solidFill>
                <a:latin typeface="Times New Roman" panose="02020603050405020304" pitchFamily="18" charset="0"/>
                <a:cs typeface="Times New Roman" panose="02020603050405020304" pitchFamily="18" charset="0"/>
              </a:rPr>
              <a:t>cijene ne određuje samo utrošena radna snaga</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27" name="Title 1"/>
          <p:cNvSpPr txBox="1">
            <a:spLocks/>
          </p:cNvSpPr>
          <p:nvPr/>
        </p:nvSpPr>
        <p:spPr>
          <a:xfrm>
            <a:off x="445699" y="4984826"/>
            <a:ext cx="8322365" cy="13420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Obim međunarodne razmjene je uslovljen elementom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tražnje</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Tražnju definišu ukusi potrašača, vlasništvo nad faktorima proizvodnje...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Ponuda i tražnja faktora proizvodnje determinišu  ponudu i tražnu proizvoda, odnosno međunarodnu razmjenu.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Ukoliko je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veća ponuda i tražnja faktora proizvodnje</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manja je međunarodna razmjena roba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odnosno finalnih proizvoda.  </a:t>
            </a:r>
          </a:p>
          <a:p>
            <a:pPr marL="457200" indent="-457200" algn="just">
              <a:buFont typeface="Wingdings" panose="05000000000000000000" pitchFamily="2" charset="2"/>
              <a:buChar char="§"/>
            </a:pPr>
            <a:endPar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0689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12</a:t>
            </a:fld>
            <a:endParaRPr lang="en-US" dirty="0"/>
          </a:p>
        </p:txBody>
      </p:sp>
      <p:sp>
        <p:nvSpPr>
          <p:cNvPr id="3" name="Rounded Rectangle 2"/>
          <p:cNvSpPr/>
          <p:nvPr/>
        </p:nvSpPr>
        <p:spPr>
          <a:xfrm>
            <a:off x="323960" y="217398"/>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5246256" y="217398"/>
            <a:ext cx="3683002" cy="522807"/>
          </a:xfrm>
          <a:prstGeom prst="horizontalScroll">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3. Teorija opšte ravnoteže-HO </a:t>
            </a:r>
            <a:endParaRPr lang="en-GB" b="1" dirty="0"/>
          </a:p>
        </p:txBody>
      </p:sp>
      <p:sp>
        <p:nvSpPr>
          <p:cNvPr id="5" name="Title 1"/>
          <p:cNvSpPr txBox="1">
            <a:spLocks/>
          </p:cNvSpPr>
          <p:nvPr/>
        </p:nvSpPr>
        <p:spPr>
          <a:xfrm>
            <a:off x="434797" y="5099680"/>
            <a:ext cx="8244254" cy="1529165"/>
          </a:xfrm>
          <a:prstGeom prst="rect">
            <a:avLst/>
          </a:prstGeom>
          <a:solidFill>
            <a:schemeClr val="bg1">
              <a:lumMod val="95000"/>
            </a:schemeClr>
          </a:solidFill>
          <a:ln w="19050">
            <a:solidFill>
              <a:srgbClr val="FF9966"/>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Prema HO teoriji:</a:t>
            </a:r>
          </a:p>
          <a:p>
            <a:pPr marL="285750" indent="-285750">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Količina faktora proizvodnje je ≠ u različitim zemljama. Pošto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je jedan faktor proizvodnje u jednoj zemlji obilniji, on je time jefitniji, a međunarodna razmjena se temelji na odnosu cijena. </a:t>
            </a:r>
          </a:p>
          <a:p>
            <a:pPr marL="285750" indent="-285750">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Svaka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zemlja će se specijalizovati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za izvoz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onog proizvoda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 čijoj proizvodnji zemlja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intezivnije koristi onaj faktor proizvodnje kojim obiluje (koji je jeftiniji)</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Down Arrow 5"/>
          <p:cNvSpPr/>
          <p:nvPr/>
        </p:nvSpPr>
        <p:spPr>
          <a:xfrm>
            <a:off x="849745" y="5897443"/>
            <a:ext cx="720437" cy="287840"/>
          </a:xfrm>
          <a:prstGeom prst="downArrow">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p:cNvCxnSpPr/>
          <p:nvPr/>
        </p:nvCxnSpPr>
        <p:spPr>
          <a:xfrm flipH="1" flipV="1">
            <a:off x="592502" y="955966"/>
            <a:ext cx="9236" cy="1528616"/>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01738" y="2452254"/>
            <a:ext cx="3245895" cy="32328"/>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680248" y="2789384"/>
            <a:ext cx="40188" cy="2068943"/>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700342" y="4825999"/>
            <a:ext cx="3245895" cy="32328"/>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601738" y="1540082"/>
            <a:ext cx="1947498" cy="36946"/>
          </a:xfrm>
          <a:prstGeom prst="line">
            <a:avLst/>
          </a:prstGeom>
          <a:ln w="1905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540001" y="1557730"/>
            <a:ext cx="9235" cy="839107"/>
          </a:xfrm>
          <a:prstGeom prst="line">
            <a:avLst/>
          </a:prstGeom>
          <a:ln w="1905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958109" y="3268490"/>
            <a:ext cx="4620" cy="1573673"/>
          </a:xfrm>
          <a:prstGeom prst="line">
            <a:avLst/>
          </a:prstGeom>
          <a:ln w="1905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746866" y="3232149"/>
            <a:ext cx="1211243" cy="18473"/>
          </a:xfrm>
          <a:prstGeom prst="line">
            <a:avLst/>
          </a:prstGeom>
          <a:ln w="1905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76008" y="2431073"/>
            <a:ext cx="615440" cy="29486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100" dirty="0" smtClean="0">
                <a:solidFill>
                  <a:schemeClr val="tx1"/>
                </a:solidFill>
              </a:rPr>
              <a:t>Ox</a:t>
            </a:r>
            <a:endParaRPr lang="en-GB" sz="1100" dirty="0">
              <a:solidFill>
                <a:schemeClr val="tx1"/>
              </a:solidFill>
            </a:endParaRPr>
          </a:p>
        </p:txBody>
      </p:sp>
      <p:sp>
        <p:nvSpPr>
          <p:cNvPr id="34" name="Oval 33"/>
          <p:cNvSpPr/>
          <p:nvPr/>
        </p:nvSpPr>
        <p:spPr>
          <a:xfrm>
            <a:off x="54761" y="4678568"/>
            <a:ext cx="615440" cy="29486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100" dirty="0" smtClean="0">
                <a:solidFill>
                  <a:schemeClr val="tx1"/>
                </a:solidFill>
              </a:rPr>
              <a:t>Ox</a:t>
            </a:r>
            <a:endParaRPr lang="en-GB" sz="1100" dirty="0">
              <a:solidFill>
                <a:schemeClr val="tx1"/>
              </a:solidFill>
            </a:endParaRPr>
          </a:p>
        </p:txBody>
      </p:sp>
      <p:sp>
        <p:nvSpPr>
          <p:cNvPr id="35" name="Oval 34"/>
          <p:cNvSpPr/>
          <p:nvPr/>
        </p:nvSpPr>
        <p:spPr>
          <a:xfrm>
            <a:off x="2501775" y="1252928"/>
            <a:ext cx="615440" cy="29486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100" dirty="0" smtClean="0">
                <a:solidFill>
                  <a:schemeClr val="tx1"/>
                </a:solidFill>
              </a:rPr>
              <a:t>Oy</a:t>
            </a:r>
            <a:endParaRPr lang="en-GB" sz="1100" dirty="0">
              <a:solidFill>
                <a:schemeClr val="tx1"/>
              </a:solidFill>
            </a:endParaRPr>
          </a:p>
        </p:txBody>
      </p:sp>
      <p:sp>
        <p:nvSpPr>
          <p:cNvPr id="36" name="Oval 35"/>
          <p:cNvSpPr/>
          <p:nvPr/>
        </p:nvSpPr>
        <p:spPr>
          <a:xfrm>
            <a:off x="2015569" y="3004974"/>
            <a:ext cx="615440" cy="29486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100" dirty="0" smtClean="0">
                <a:solidFill>
                  <a:schemeClr val="tx1"/>
                </a:solidFill>
              </a:rPr>
              <a:t>Oy</a:t>
            </a:r>
            <a:endParaRPr lang="en-GB" sz="1100" dirty="0">
              <a:solidFill>
                <a:schemeClr val="tx1"/>
              </a:solidFill>
            </a:endParaRPr>
          </a:p>
        </p:txBody>
      </p:sp>
      <p:sp>
        <p:nvSpPr>
          <p:cNvPr id="37" name="Rectangle 36"/>
          <p:cNvSpPr/>
          <p:nvPr/>
        </p:nvSpPr>
        <p:spPr>
          <a:xfrm>
            <a:off x="3065939" y="2513328"/>
            <a:ext cx="781694" cy="183861"/>
          </a:xfrm>
          <a:prstGeom prst="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050" dirty="0" smtClean="0">
                <a:solidFill>
                  <a:schemeClr val="tx1"/>
                </a:solidFill>
              </a:rPr>
              <a:t>Rad</a:t>
            </a:r>
            <a:endParaRPr lang="en-GB" sz="1050" dirty="0">
              <a:solidFill>
                <a:schemeClr val="tx1"/>
              </a:solidFill>
            </a:endParaRPr>
          </a:p>
        </p:txBody>
      </p:sp>
      <p:sp>
        <p:nvSpPr>
          <p:cNvPr id="38" name="Rectangle 37"/>
          <p:cNvSpPr/>
          <p:nvPr/>
        </p:nvSpPr>
        <p:spPr>
          <a:xfrm>
            <a:off x="3065939" y="4873389"/>
            <a:ext cx="781694" cy="183861"/>
          </a:xfrm>
          <a:prstGeom prst="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050" dirty="0" smtClean="0">
                <a:solidFill>
                  <a:schemeClr val="tx1"/>
                </a:solidFill>
              </a:rPr>
              <a:t>Rad</a:t>
            </a:r>
            <a:endParaRPr lang="en-GB" sz="1050" dirty="0">
              <a:solidFill>
                <a:schemeClr val="tx1"/>
              </a:solidFill>
            </a:endParaRPr>
          </a:p>
        </p:txBody>
      </p:sp>
      <p:cxnSp>
        <p:nvCxnSpPr>
          <p:cNvPr id="40" name="Straight Connector 39"/>
          <p:cNvCxnSpPr>
            <a:endCxn id="35" idx="3"/>
          </p:cNvCxnSpPr>
          <p:nvPr/>
        </p:nvCxnSpPr>
        <p:spPr>
          <a:xfrm flipV="1">
            <a:off x="552903" y="1504608"/>
            <a:ext cx="2039001" cy="100080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714882" y="3211322"/>
            <a:ext cx="1243227" cy="160970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552903" y="1819394"/>
            <a:ext cx="1968402" cy="69098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969818" y="3293052"/>
            <a:ext cx="953187" cy="159107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2587675" y="1636018"/>
            <a:ext cx="615440" cy="294862"/>
          </a:xfrm>
          <a:prstGeom prst="ellipse">
            <a:avLst/>
          </a:prstGeom>
          <a:solidFill>
            <a:schemeClr val="bg1"/>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100" dirty="0" smtClean="0">
                <a:solidFill>
                  <a:schemeClr val="tx1"/>
                </a:solidFill>
              </a:rPr>
              <a:t>G1</a:t>
            </a:r>
            <a:endParaRPr lang="en-GB" sz="1100" dirty="0">
              <a:solidFill>
                <a:schemeClr val="tx1"/>
              </a:solidFill>
            </a:endParaRPr>
          </a:p>
        </p:txBody>
      </p:sp>
      <p:sp>
        <p:nvSpPr>
          <p:cNvPr id="50" name="Oval 49"/>
          <p:cNvSpPr/>
          <p:nvPr/>
        </p:nvSpPr>
        <p:spPr>
          <a:xfrm>
            <a:off x="1209963" y="4499414"/>
            <a:ext cx="615440" cy="294862"/>
          </a:xfrm>
          <a:prstGeom prst="ellipse">
            <a:avLst/>
          </a:prstGeom>
          <a:solidFill>
            <a:schemeClr val="bg1"/>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100" dirty="0" smtClean="0">
                <a:solidFill>
                  <a:schemeClr val="tx1"/>
                </a:solidFill>
              </a:rPr>
              <a:t>G</a:t>
            </a:r>
            <a:endParaRPr lang="en-GB" sz="1100" dirty="0">
              <a:solidFill>
                <a:schemeClr val="tx1"/>
              </a:solidFill>
            </a:endParaRPr>
          </a:p>
        </p:txBody>
      </p:sp>
      <p:sp>
        <p:nvSpPr>
          <p:cNvPr id="51" name="Rectangle 50"/>
          <p:cNvSpPr/>
          <p:nvPr/>
        </p:nvSpPr>
        <p:spPr>
          <a:xfrm>
            <a:off x="213621" y="1478382"/>
            <a:ext cx="297719" cy="234554"/>
          </a:xfrm>
          <a:prstGeom prst="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050" dirty="0" smtClean="0">
                <a:solidFill>
                  <a:schemeClr val="tx1"/>
                </a:solidFill>
              </a:rPr>
              <a:t>F</a:t>
            </a:r>
            <a:endParaRPr lang="en-GB" sz="1050" dirty="0">
              <a:solidFill>
                <a:schemeClr val="tx1"/>
              </a:solidFill>
            </a:endParaRPr>
          </a:p>
        </p:txBody>
      </p:sp>
      <p:sp>
        <p:nvSpPr>
          <p:cNvPr id="52" name="Rectangle 51"/>
          <p:cNvSpPr/>
          <p:nvPr/>
        </p:nvSpPr>
        <p:spPr>
          <a:xfrm>
            <a:off x="221313" y="3073745"/>
            <a:ext cx="404815" cy="197849"/>
          </a:xfrm>
          <a:prstGeom prst="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050" dirty="0" smtClean="0">
                <a:solidFill>
                  <a:schemeClr val="tx1"/>
                </a:solidFill>
              </a:rPr>
              <a:t>F1</a:t>
            </a:r>
            <a:endParaRPr lang="en-GB" sz="1050" dirty="0">
              <a:solidFill>
                <a:schemeClr val="tx1"/>
              </a:solidFill>
            </a:endParaRPr>
          </a:p>
        </p:txBody>
      </p:sp>
      <p:sp>
        <p:nvSpPr>
          <p:cNvPr id="53" name="Rectangle 52"/>
          <p:cNvSpPr/>
          <p:nvPr/>
        </p:nvSpPr>
        <p:spPr>
          <a:xfrm>
            <a:off x="2352915" y="2490302"/>
            <a:ext cx="297719" cy="234554"/>
          </a:xfrm>
          <a:prstGeom prst="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050" dirty="0" smtClean="0">
                <a:solidFill>
                  <a:schemeClr val="tx1"/>
                </a:solidFill>
              </a:rPr>
              <a:t>E</a:t>
            </a:r>
            <a:endParaRPr lang="en-GB" sz="1050" dirty="0">
              <a:solidFill>
                <a:schemeClr val="tx1"/>
              </a:solidFill>
            </a:endParaRPr>
          </a:p>
        </p:txBody>
      </p:sp>
      <p:sp>
        <p:nvSpPr>
          <p:cNvPr id="54" name="Rectangle 53"/>
          <p:cNvSpPr/>
          <p:nvPr/>
        </p:nvSpPr>
        <p:spPr>
          <a:xfrm>
            <a:off x="1757796" y="4830012"/>
            <a:ext cx="434685" cy="233932"/>
          </a:xfrm>
          <a:prstGeom prst="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050" dirty="0" smtClean="0">
                <a:solidFill>
                  <a:schemeClr val="tx1"/>
                </a:solidFill>
              </a:rPr>
              <a:t>E1</a:t>
            </a:r>
            <a:endParaRPr lang="en-GB" sz="1050" dirty="0">
              <a:solidFill>
                <a:schemeClr val="tx1"/>
              </a:solidFill>
            </a:endParaRPr>
          </a:p>
        </p:txBody>
      </p:sp>
      <p:sp>
        <p:nvSpPr>
          <p:cNvPr id="55" name="Arc 54"/>
          <p:cNvSpPr/>
          <p:nvPr/>
        </p:nvSpPr>
        <p:spPr>
          <a:xfrm rot="16709340" flipH="1" flipV="1">
            <a:off x="-738252" y="2241334"/>
            <a:ext cx="3492084" cy="1897849"/>
          </a:xfrm>
          <a:prstGeom prst="arc">
            <a:avLst/>
          </a:prstGeom>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 name="Arc 55"/>
          <p:cNvSpPr/>
          <p:nvPr/>
        </p:nvSpPr>
        <p:spPr>
          <a:xfrm rot="19535204" flipH="1" flipV="1">
            <a:off x="384460" y="796568"/>
            <a:ext cx="3616161" cy="1197636"/>
          </a:xfrm>
          <a:prstGeom prst="arc">
            <a:avLst>
              <a:gd name="adj1" fmla="val 16199998"/>
              <a:gd name="adj2" fmla="val 0"/>
            </a:avLst>
          </a:prstGeom>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 name="Rounded Rectangle 56"/>
          <p:cNvSpPr/>
          <p:nvPr/>
        </p:nvSpPr>
        <p:spPr>
          <a:xfrm>
            <a:off x="670201" y="874637"/>
            <a:ext cx="4151181" cy="297132"/>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Grafički prikaz proizvodne funkcije dvije zemlje </a:t>
            </a:r>
            <a:endParaRPr lang="en-GB" sz="1400" dirty="0">
              <a:solidFill>
                <a:schemeClr val="tx1"/>
              </a:solidFill>
            </a:endParaRPr>
          </a:p>
        </p:txBody>
      </p:sp>
      <p:sp>
        <p:nvSpPr>
          <p:cNvPr id="58" name="Rounded Rectangle 57"/>
          <p:cNvSpPr/>
          <p:nvPr/>
        </p:nvSpPr>
        <p:spPr>
          <a:xfrm>
            <a:off x="4935228" y="1023203"/>
            <a:ext cx="3884700" cy="3919640"/>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ü"/>
            </a:pPr>
            <a:r>
              <a:rPr lang="sr-Latn-BA" sz="1400" dirty="0" smtClean="0">
                <a:solidFill>
                  <a:schemeClr val="tx1"/>
                </a:solidFill>
                <a:latin typeface="Times New Roman" panose="02020603050405020304" pitchFamily="18" charset="0"/>
                <a:cs typeface="Times New Roman" panose="02020603050405020304" pitchFamily="18" charset="0"/>
              </a:rPr>
              <a:t>Grafički prikaz  HO teorije - komparativne prednosti dvije zemlje u međ.razmjeni koje objašnjavaju razloge međ.specijalizacije u proizvodnji</a:t>
            </a:r>
          </a:p>
          <a:p>
            <a:pPr marL="285750" indent="-285750" algn="just">
              <a:buFont typeface="Wingdings" panose="05000000000000000000" pitchFamily="2" charset="2"/>
              <a:buChar char="ü"/>
            </a:pPr>
            <a:r>
              <a:rPr lang="sr-Latn-BA" sz="1400" dirty="0" smtClean="0">
                <a:solidFill>
                  <a:schemeClr val="tx1"/>
                </a:solidFill>
                <a:latin typeface="Times New Roman" panose="02020603050405020304" pitchFamily="18" charset="0"/>
                <a:cs typeface="Times New Roman" panose="02020603050405020304" pitchFamily="18" charset="0"/>
              </a:rPr>
              <a:t>2 proizvodna faktora (rad i kapital)</a:t>
            </a:r>
          </a:p>
          <a:p>
            <a:pPr marL="285750" indent="-285750" algn="just">
              <a:buFont typeface="Wingdings" panose="05000000000000000000" pitchFamily="2" charset="2"/>
              <a:buChar char="ü"/>
            </a:pPr>
            <a:r>
              <a:rPr lang="sr-Latn-BA" sz="1400" dirty="0" smtClean="0">
                <a:solidFill>
                  <a:schemeClr val="tx1"/>
                </a:solidFill>
                <a:latin typeface="Times New Roman" panose="02020603050405020304" pitchFamily="18" charset="0"/>
                <a:cs typeface="Times New Roman" panose="02020603050405020304" pitchFamily="18" charset="0"/>
              </a:rPr>
              <a:t>Zemlja A obiluje radnom snagom;</a:t>
            </a:r>
          </a:p>
          <a:p>
            <a:pPr algn="just"/>
            <a:r>
              <a:rPr lang="sr-Latn-BA" sz="1400" dirty="0" smtClean="0">
                <a:solidFill>
                  <a:schemeClr val="tx1"/>
                </a:solidFill>
                <a:latin typeface="Times New Roman" panose="02020603050405020304" pitchFamily="18" charset="0"/>
                <a:cs typeface="Times New Roman" panose="02020603050405020304" pitchFamily="18" charset="0"/>
              </a:rPr>
              <a:t>       OE (zemlje A) &gt; OE1 (zemlje B) </a:t>
            </a:r>
          </a:p>
          <a:p>
            <a:pPr marL="285750" indent="-285750" algn="just">
              <a:buFont typeface="Wingdings" panose="05000000000000000000" pitchFamily="2" charset="2"/>
              <a:buChar char="ü"/>
            </a:pPr>
            <a:r>
              <a:rPr lang="sr-Latn-BA" sz="1400" dirty="0">
                <a:solidFill>
                  <a:schemeClr val="tx1"/>
                </a:solidFill>
                <a:latin typeface="Times New Roman" panose="02020603050405020304" pitchFamily="18" charset="0"/>
                <a:cs typeface="Times New Roman" panose="02020603050405020304" pitchFamily="18" charset="0"/>
              </a:rPr>
              <a:t>Zemlja </a:t>
            </a:r>
            <a:r>
              <a:rPr lang="sr-Latn-BA" sz="1400" dirty="0" smtClean="0">
                <a:solidFill>
                  <a:schemeClr val="tx1"/>
                </a:solidFill>
                <a:latin typeface="Times New Roman" panose="02020603050405020304" pitchFamily="18" charset="0"/>
                <a:cs typeface="Times New Roman" panose="02020603050405020304" pitchFamily="18" charset="0"/>
              </a:rPr>
              <a:t>B </a:t>
            </a:r>
            <a:r>
              <a:rPr lang="sr-Latn-BA" sz="1400" dirty="0">
                <a:solidFill>
                  <a:schemeClr val="tx1"/>
                </a:solidFill>
                <a:latin typeface="Times New Roman" panose="02020603050405020304" pitchFamily="18" charset="0"/>
                <a:cs typeface="Times New Roman" panose="02020603050405020304" pitchFamily="18" charset="0"/>
              </a:rPr>
              <a:t>obiluje </a:t>
            </a:r>
            <a:r>
              <a:rPr lang="sr-Latn-BA" sz="1400" dirty="0" smtClean="0">
                <a:solidFill>
                  <a:schemeClr val="tx1"/>
                </a:solidFill>
                <a:latin typeface="Times New Roman" panose="02020603050405020304" pitchFamily="18" charset="0"/>
                <a:cs typeface="Times New Roman" panose="02020603050405020304" pitchFamily="18" charset="0"/>
              </a:rPr>
              <a:t>kapitalom:</a:t>
            </a:r>
            <a:endParaRPr lang="sr-Latn-BA" sz="1400" dirty="0">
              <a:solidFill>
                <a:schemeClr val="tx1"/>
              </a:solidFill>
              <a:latin typeface="Times New Roman" panose="02020603050405020304" pitchFamily="18" charset="0"/>
              <a:cs typeface="Times New Roman" panose="02020603050405020304" pitchFamily="18" charset="0"/>
            </a:endParaRPr>
          </a:p>
          <a:p>
            <a:pPr algn="just"/>
            <a:r>
              <a:rPr lang="sr-Latn-BA" sz="1400" dirty="0">
                <a:solidFill>
                  <a:schemeClr val="tx1"/>
                </a:solidFill>
                <a:latin typeface="Times New Roman" panose="02020603050405020304" pitchFamily="18" charset="0"/>
                <a:cs typeface="Times New Roman" panose="02020603050405020304" pitchFamily="18" charset="0"/>
              </a:rPr>
              <a:t>       </a:t>
            </a:r>
            <a:r>
              <a:rPr lang="sr-Latn-BA" sz="1400" dirty="0" smtClean="0">
                <a:solidFill>
                  <a:schemeClr val="tx1"/>
                </a:solidFill>
                <a:latin typeface="Times New Roman" panose="02020603050405020304" pitchFamily="18" charset="0"/>
                <a:cs typeface="Times New Roman" panose="02020603050405020304" pitchFamily="18" charset="0"/>
              </a:rPr>
              <a:t>OF1 </a:t>
            </a:r>
            <a:r>
              <a:rPr lang="sr-Latn-BA" sz="1400" dirty="0">
                <a:solidFill>
                  <a:schemeClr val="tx1"/>
                </a:solidFill>
                <a:latin typeface="Times New Roman" panose="02020603050405020304" pitchFamily="18" charset="0"/>
                <a:cs typeface="Times New Roman" panose="02020603050405020304" pitchFamily="18" charset="0"/>
              </a:rPr>
              <a:t>(zemlje </a:t>
            </a:r>
            <a:r>
              <a:rPr lang="sr-Latn-BA" sz="1400" dirty="0" smtClean="0">
                <a:solidFill>
                  <a:schemeClr val="tx1"/>
                </a:solidFill>
                <a:latin typeface="Times New Roman" panose="02020603050405020304" pitchFamily="18" charset="0"/>
                <a:cs typeface="Times New Roman" panose="02020603050405020304" pitchFamily="18" charset="0"/>
              </a:rPr>
              <a:t>B) </a:t>
            </a:r>
            <a:r>
              <a:rPr lang="sr-Latn-BA" sz="1400" dirty="0">
                <a:solidFill>
                  <a:schemeClr val="tx1"/>
                </a:solidFill>
                <a:latin typeface="Times New Roman" panose="02020603050405020304" pitchFamily="18" charset="0"/>
                <a:cs typeface="Times New Roman" panose="02020603050405020304" pitchFamily="18" charset="0"/>
              </a:rPr>
              <a:t>&gt; </a:t>
            </a:r>
            <a:r>
              <a:rPr lang="sr-Latn-BA" sz="1400" dirty="0" smtClean="0">
                <a:solidFill>
                  <a:schemeClr val="tx1"/>
                </a:solidFill>
                <a:latin typeface="Times New Roman" panose="02020603050405020304" pitchFamily="18" charset="0"/>
                <a:cs typeface="Times New Roman" panose="02020603050405020304" pitchFamily="18" charset="0"/>
              </a:rPr>
              <a:t>OF </a:t>
            </a:r>
            <a:r>
              <a:rPr lang="sr-Latn-BA" sz="1400" dirty="0">
                <a:solidFill>
                  <a:schemeClr val="tx1"/>
                </a:solidFill>
                <a:latin typeface="Times New Roman" panose="02020603050405020304" pitchFamily="18" charset="0"/>
                <a:cs typeface="Times New Roman" panose="02020603050405020304" pitchFamily="18" charset="0"/>
              </a:rPr>
              <a:t>(zemlje A</a:t>
            </a:r>
            <a:r>
              <a:rPr lang="sr-Latn-BA" sz="1400" dirty="0" smtClean="0">
                <a:solidFill>
                  <a:schemeClr val="tx1"/>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r>
              <a:rPr lang="sr-Latn-BA" sz="1400" dirty="0" smtClean="0">
                <a:solidFill>
                  <a:schemeClr val="tx1"/>
                </a:solidFill>
                <a:latin typeface="Times New Roman" panose="02020603050405020304" pitchFamily="18" charset="0"/>
                <a:cs typeface="Times New Roman" panose="02020603050405020304" pitchFamily="18" charset="0"/>
              </a:rPr>
              <a:t>Proizvod u zemlji A je radno intezivan, a u zemlji B proizvod je kapitalno intezivan </a:t>
            </a:r>
          </a:p>
          <a:p>
            <a:pPr marL="285750" indent="-285750" algn="just">
              <a:buFont typeface="Wingdings" panose="05000000000000000000" pitchFamily="2" charset="2"/>
              <a:buChar char="ü"/>
            </a:pPr>
            <a:r>
              <a:rPr lang="sr-Latn-BA" sz="1400" dirty="0" smtClean="0">
                <a:solidFill>
                  <a:schemeClr val="tx1"/>
                </a:solidFill>
                <a:latin typeface="Times New Roman" panose="02020603050405020304" pitchFamily="18" charset="0"/>
                <a:cs typeface="Times New Roman" panose="02020603050405020304" pitchFamily="18" charset="0"/>
              </a:rPr>
              <a:t>Tačke G i G1→granične produktivnosti (proizvodne funkcije 2 zemlje su identične, granične produktivnosti rada i kapitala u proizvodnji proizvoda u zemlji Ai B su = na liniji OG i OG1. </a:t>
            </a:r>
          </a:p>
          <a:p>
            <a:pPr algn="just"/>
            <a:endParaRPr lang="sr-Latn-BA" sz="1400" dirty="0">
              <a:solidFill>
                <a:schemeClr val="tx1"/>
              </a:solidFill>
              <a:latin typeface="Times New Roman" panose="02020603050405020304" pitchFamily="18" charset="0"/>
              <a:cs typeface="Times New Roman" panose="02020603050405020304" pitchFamily="18" charset="0"/>
            </a:endParaRPr>
          </a:p>
          <a:p>
            <a:pPr algn="just"/>
            <a:endParaRPr lang="en-GB" sz="1400" dirty="0">
              <a:solidFill>
                <a:schemeClr val="tx1"/>
              </a:solidFill>
              <a:latin typeface="Times New Roman" panose="02020603050405020304" pitchFamily="18" charset="0"/>
              <a:cs typeface="Times New Roman" panose="02020603050405020304" pitchFamily="18" charset="0"/>
            </a:endParaRPr>
          </a:p>
        </p:txBody>
      </p:sp>
      <p:sp>
        <p:nvSpPr>
          <p:cNvPr id="59" name="Rectangle 58"/>
          <p:cNvSpPr/>
          <p:nvPr/>
        </p:nvSpPr>
        <p:spPr>
          <a:xfrm>
            <a:off x="3315345" y="1369291"/>
            <a:ext cx="1012863" cy="218182"/>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050" dirty="0" smtClean="0">
                <a:solidFill>
                  <a:schemeClr val="tx1"/>
                </a:solidFill>
              </a:rPr>
              <a:t>Zemlja A</a:t>
            </a:r>
            <a:endParaRPr lang="en-GB" sz="1050" dirty="0">
              <a:solidFill>
                <a:schemeClr val="tx1"/>
              </a:solidFill>
            </a:endParaRPr>
          </a:p>
        </p:txBody>
      </p:sp>
      <p:sp>
        <p:nvSpPr>
          <p:cNvPr id="60" name="Rectangle 59"/>
          <p:cNvSpPr/>
          <p:nvPr/>
        </p:nvSpPr>
        <p:spPr>
          <a:xfrm>
            <a:off x="3341201" y="3323535"/>
            <a:ext cx="1012863" cy="218182"/>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050" dirty="0" smtClean="0">
                <a:solidFill>
                  <a:schemeClr val="tx1"/>
                </a:solidFill>
              </a:rPr>
              <a:t>Zemlja B</a:t>
            </a:r>
            <a:endParaRPr lang="en-GB" sz="1050" dirty="0">
              <a:solidFill>
                <a:schemeClr val="tx1"/>
              </a:solidFill>
            </a:endParaRPr>
          </a:p>
        </p:txBody>
      </p:sp>
    </p:spTree>
    <p:extLst>
      <p:ext uri="{BB962C8B-B14F-4D97-AF65-F5344CB8AC3E}">
        <p14:creationId xmlns:p14="http://schemas.microsoft.com/office/powerpoint/2010/main" val="2266679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13</a:t>
            </a:fld>
            <a:endParaRPr lang="en-US" dirty="0"/>
          </a:p>
        </p:txBody>
      </p:sp>
      <p:sp>
        <p:nvSpPr>
          <p:cNvPr id="3" name="Rounded Rectangle 2"/>
          <p:cNvSpPr/>
          <p:nvPr/>
        </p:nvSpPr>
        <p:spPr>
          <a:xfrm>
            <a:off x="323960" y="217398"/>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5985163" y="237985"/>
            <a:ext cx="2862680" cy="522807"/>
          </a:xfrm>
          <a:prstGeom prst="horizontalScroll">
            <a:avLst/>
          </a:prstGeom>
          <a:solidFill>
            <a:srgbClr val="CC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4. Leontijev paradoks</a:t>
            </a:r>
            <a:endParaRPr lang="en-GB" b="1" dirty="0"/>
          </a:p>
        </p:txBody>
      </p:sp>
      <p:sp>
        <p:nvSpPr>
          <p:cNvPr id="5" name="Title 1"/>
          <p:cNvSpPr txBox="1">
            <a:spLocks/>
          </p:cNvSpPr>
          <p:nvPr/>
        </p:nvSpPr>
        <p:spPr>
          <a:xfrm>
            <a:off x="367471" y="957870"/>
            <a:ext cx="8480372" cy="116023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
            </a:pPr>
            <a:r>
              <a:rPr lang="sr-Latn-BA" sz="1800" b="1" dirty="0" smtClean="0">
                <a:solidFill>
                  <a:srgbClr val="CC9900"/>
                </a:solidFill>
                <a:latin typeface="Times New Roman" panose="02020603050405020304" pitchFamily="18" charset="0"/>
                <a:cs typeface="Times New Roman" panose="02020603050405020304" pitchFamily="18" charset="0"/>
              </a:rPr>
              <a:t>Leontijev paradoks:</a:t>
            </a:r>
          </a:p>
          <a:p>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Dodatni doprinos teoriji komparativnih prednosti. Tvrdnja da SAD izvozi porizvode radnointezivne proizvodnje (iako imaju nedostatak radne snage), a uvoze kapitalno intezivne proizvode (iako obiluju kapitalom).</a:t>
            </a:r>
          </a:p>
          <a:p>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20520" y="3405062"/>
            <a:ext cx="8480372" cy="1114577"/>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S druge strane, prema </a:t>
            </a:r>
            <a:r>
              <a:rPr lang="sr-Latn-BA" sz="1800" b="1" dirty="0">
                <a:solidFill>
                  <a:schemeClr val="tx1">
                    <a:lumMod val="65000"/>
                    <a:lumOff val="35000"/>
                  </a:schemeClr>
                </a:solidFill>
                <a:latin typeface="Times New Roman" panose="02020603050405020304" pitchFamily="18" charset="0"/>
                <a:cs typeface="Times New Roman" panose="02020603050405020304" pitchFamily="18" charset="0"/>
              </a:rPr>
              <a:t>HO teorije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opšte ravnoteže, SAD bi morao da </a:t>
            </a:r>
            <a:r>
              <a:rPr lang="sr-Latn-BA" sz="1800" b="1" dirty="0">
                <a:solidFill>
                  <a:schemeClr val="tx1">
                    <a:lumMod val="65000"/>
                    <a:lumOff val="35000"/>
                  </a:schemeClr>
                </a:solidFill>
                <a:latin typeface="Times New Roman" panose="02020603050405020304" pitchFamily="18" charset="0"/>
                <a:cs typeface="Times New Roman" panose="02020603050405020304" pitchFamily="18" charset="0"/>
              </a:rPr>
              <a:t>izvozi proizvode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u čijoj proizvodnji </a:t>
            </a:r>
            <a:r>
              <a:rPr lang="sr-Latn-BA" sz="1800" b="1" dirty="0">
                <a:solidFill>
                  <a:schemeClr val="tx1">
                    <a:lumMod val="65000"/>
                    <a:lumOff val="35000"/>
                  </a:schemeClr>
                </a:solidFill>
                <a:latin typeface="Times New Roman" panose="02020603050405020304" pitchFamily="18" charset="0"/>
                <a:cs typeface="Times New Roman" panose="02020603050405020304" pitchFamily="18" charset="0"/>
              </a:rPr>
              <a:t>učestvuje više raspoloživi faktor proizvodnje – kapital</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 </a:t>
            </a:r>
            <a:r>
              <a:rPr lang="sr-Latn-BA" sz="1800" b="1" dirty="0">
                <a:solidFill>
                  <a:schemeClr val="tx1">
                    <a:lumMod val="65000"/>
                    <a:lumOff val="35000"/>
                  </a:schemeClr>
                </a:solidFill>
                <a:latin typeface="Times New Roman" panose="02020603050405020304" pitchFamily="18" charset="0"/>
                <a:cs typeface="Times New Roman" panose="02020603050405020304" pitchFamily="18" charset="0"/>
              </a:rPr>
              <a:t>uvoze</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proizvode u kojima je </a:t>
            </a:r>
            <a:r>
              <a:rPr lang="sr-Latn-BA" sz="1800" b="1" dirty="0">
                <a:solidFill>
                  <a:schemeClr val="tx1">
                    <a:lumMod val="65000"/>
                    <a:lumOff val="35000"/>
                  </a:schemeClr>
                </a:solidFill>
                <a:latin typeface="Times New Roman" panose="02020603050405020304" pitchFamily="18" charset="0"/>
                <a:cs typeface="Times New Roman" panose="02020603050405020304" pitchFamily="18" charset="0"/>
              </a:rPr>
              <a:t>učešće oskudnog faktora proizvodanje za SAD</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(radno intezivne proizvode). </a:t>
            </a:r>
          </a:p>
        </p:txBody>
      </p:sp>
      <p:sp>
        <p:nvSpPr>
          <p:cNvPr id="7" name="Title 1"/>
          <p:cNvSpPr txBox="1">
            <a:spLocks/>
          </p:cNvSpPr>
          <p:nvPr/>
        </p:nvSpPr>
        <p:spPr>
          <a:xfrm>
            <a:off x="482594" y="2245489"/>
            <a:ext cx="3179293" cy="913172"/>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Leontijeva </a:t>
            </a:r>
          </a:p>
          <a:p>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input-output analiza</a:t>
            </a:r>
          </a:p>
          <a:p>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1947.godine: </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4727" y="2461219"/>
            <a:ext cx="559978" cy="356177"/>
          </a:xfrm>
          <a:prstGeom prst="rect">
            <a:avLst/>
          </a:prstGeom>
        </p:spPr>
      </p:pic>
      <p:sp>
        <p:nvSpPr>
          <p:cNvPr id="9" name="Rectangle 8"/>
          <p:cNvSpPr/>
          <p:nvPr/>
        </p:nvSpPr>
        <p:spPr>
          <a:xfrm>
            <a:off x="3823901" y="2415395"/>
            <a:ext cx="1172971" cy="33606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latin typeface="Times New Roman" panose="02020603050405020304" pitchFamily="18" charset="0"/>
                <a:cs typeface="Times New Roman" panose="02020603050405020304" pitchFamily="18" charset="0"/>
              </a:rPr>
              <a:t>Uvoz SAD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3817106" y="2807747"/>
            <a:ext cx="1172971" cy="33606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latin typeface="Times New Roman" panose="02020603050405020304" pitchFamily="18" charset="0"/>
                <a:cs typeface="Times New Roman" panose="02020603050405020304" pitchFamily="18" charset="0"/>
              </a:rPr>
              <a:t>Izvoz  SAD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11" name="Oval 10"/>
          <p:cNvSpPr/>
          <p:nvPr/>
        </p:nvSpPr>
        <p:spPr>
          <a:xfrm>
            <a:off x="5099007" y="2429201"/>
            <a:ext cx="715832" cy="3962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t>30%</a:t>
            </a:r>
            <a:endParaRPr lang="en-GB" sz="1400" dirty="0"/>
          </a:p>
        </p:txBody>
      </p:sp>
      <p:sp>
        <p:nvSpPr>
          <p:cNvPr id="12" name="Striped Right Arrow 11"/>
          <p:cNvSpPr/>
          <p:nvPr/>
        </p:nvSpPr>
        <p:spPr>
          <a:xfrm>
            <a:off x="3419346" y="2254505"/>
            <a:ext cx="332556" cy="799010"/>
          </a:xfrm>
          <a:prstGeom prst="stripedRightArrow">
            <a:avLst/>
          </a:prstGeom>
          <a:solidFill>
            <a:schemeClr val="bg1">
              <a:lumMod val="65000"/>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5814840" y="2292880"/>
            <a:ext cx="2941234" cy="887864"/>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latin typeface="Times New Roman" panose="02020603050405020304" pitchFamily="18" charset="0"/>
                <a:cs typeface="Times New Roman" panose="02020603050405020304" pitchFamily="18" charset="0"/>
              </a:rPr>
              <a:t>Uvoz SAD sadrži 30% više kapitala po radniku, u odnosu na učešće kapitala u izvoznim proizvodima SAD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275702" y="4636150"/>
            <a:ext cx="8480372" cy="678345"/>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Lentijev paradoks </a:t>
            </a:r>
            <a:r>
              <a:rPr lang="sr-Latn-BA" sz="1800" b="1" u="sng" dirty="0" smtClean="0">
                <a:solidFill>
                  <a:schemeClr val="tx1">
                    <a:lumMod val="65000"/>
                    <a:lumOff val="35000"/>
                  </a:schemeClr>
                </a:solidFill>
                <a:latin typeface="Times New Roman" panose="02020603050405020304" pitchFamily="18" charset="0"/>
                <a:cs typeface="Times New Roman" panose="02020603050405020304" pitchFamily="18" charset="0"/>
              </a:rPr>
              <a:t>ne potvrđuje HO teoriju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(međunarodna razmjena se bazira na proizvodnji obilnijeg – jeftinijeg faktora proizvodnje). </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7020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14</a:t>
            </a:fld>
            <a:endParaRPr lang="en-US" dirty="0"/>
          </a:p>
        </p:txBody>
      </p:sp>
      <p:sp>
        <p:nvSpPr>
          <p:cNvPr id="3" name="Rounded Rectangle 2"/>
          <p:cNvSpPr/>
          <p:nvPr/>
        </p:nvSpPr>
        <p:spPr>
          <a:xfrm>
            <a:off x="323960" y="217398"/>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5985163" y="237985"/>
            <a:ext cx="2862680" cy="522807"/>
          </a:xfrm>
          <a:prstGeom prst="horizontalScroll">
            <a:avLst/>
          </a:prstGeom>
          <a:solidFill>
            <a:srgbClr val="CC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4. Leontijev paradoks</a:t>
            </a:r>
            <a:endParaRPr lang="en-GB" b="1" dirty="0"/>
          </a:p>
        </p:txBody>
      </p:sp>
      <p:sp>
        <p:nvSpPr>
          <p:cNvPr id="5" name="Rounded Rectangle 4"/>
          <p:cNvSpPr/>
          <p:nvPr/>
        </p:nvSpPr>
        <p:spPr>
          <a:xfrm>
            <a:off x="176178" y="1440872"/>
            <a:ext cx="8671665" cy="1958110"/>
          </a:xfrm>
          <a:prstGeom prst="roundRect">
            <a:avLst/>
          </a:prstGeom>
          <a:solidFill>
            <a:schemeClr val="bg1">
              <a:lumMod val="95000"/>
            </a:schemeClr>
          </a:solid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sr-Latn-BA" u="sng" dirty="0" smtClean="0">
              <a:solidFill>
                <a:schemeClr val="tx1"/>
              </a:solidFill>
            </a:endParaRPr>
          </a:p>
          <a:p>
            <a:pPr marL="342900" indent="-342900" algn="just">
              <a:buAutoNum type="arabicPeriod"/>
            </a:pPr>
            <a:r>
              <a:rPr lang="sr-Latn-BA" b="1" i="1" dirty="0" smtClean="0">
                <a:solidFill>
                  <a:schemeClr val="tx1"/>
                </a:solidFill>
                <a:latin typeface="Times New Roman" panose="02020603050405020304" pitchFamily="18" charset="0"/>
                <a:cs typeface="Times New Roman" panose="02020603050405020304" pitchFamily="18" charset="0"/>
              </a:rPr>
              <a:t>Izbor godine </a:t>
            </a:r>
            <a:r>
              <a:rPr lang="sr-Latn-BA" dirty="0" smtClean="0">
                <a:solidFill>
                  <a:schemeClr val="tx1"/>
                </a:solidFill>
                <a:latin typeface="Times New Roman" panose="02020603050405020304" pitchFamily="18" charset="0"/>
                <a:cs typeface="Times New Roman" panose="02020603050405020304" pitchFamily="18" charset="0"/>
              </a:rPr>
              <a:t>koja ne može biti tipična za donošenje zaključaka (uzimana poslijeratna godina u kojoj </a:t>
            </a:r>
            <a:r>
              <a:rPr lang="sr-Latn-BA" b="1" dirty="0" smtClean="0">
                <a:solidFill>
                  <a:schemeClr val="tx1"/>
                </a:solidFill>
                <a:latin typeface="Times New Roman" panose="02020603050405020304" pitchFamily="18" charset="0"/>
                <a:cs typeface="Times New Roman" panose="02020603050405020304" pitchFamily="18" charset="0"/>
              </a:rPr>
              <a:t>nisu bili ustanovljeni slobodni </a:t>
            </a:r>
            <a:r>
              <a:rPr lang="sr-Latn-BA" dirty="0" smtClean="0">
                <a:solidFill>
                  <a:schemeClr val="tx1"/>
                </a:solidFill>
                <a:latin typeface="Times New Roman" panose="02020603050405020304" pitchFamily="18" charset="0"/>
                <a:cs typeface="Times New Roman" panose="02020603050405020304" pitchFamily="18" charset="0"/>
              </a:rPr>
              <a:t>tokovi međunarodne razmjene)</a:t>
            </a:r>
          </a:p>
          <a:p>
            <a:pPr marL="342900" indent="-342900" algn="just">
              <a:buAutoNum type="arabicPeriod"/>
            </a:pPr>
            <a:r>
              <a:rPr lang="sr-Latn-BA" dirty="0" smtClean="0">
                <a:solidFill>
                  <a:schemeClr val="tx1"/>
                </a:solidFill>
                <a:latin typeface="Times New Roman" panose="02020603050405020304" pitchFamily="18" charset="0"/>
                <a:cs typeface="Times New Roman" panose="02020603050405020304" pitchFamily="18" charset="0"/>
              </a:rPr>
              <a:t>Leontijev nije uzimao u obzir činjenicu </a:t>
            </a:r>
            <a:r>
              <a:rPr lang="sr-Latn-BA" b="1" i="1" dirty="0" smtClean="0">
                <a:solidFill>
                  <a:schemeClr val="tx1"/>
                </a:solidFill>
                <a:latin typeface="Times New Roman" panose="02020603050405020304" pitchFamily="18" charset="0"/>
                <a:cs typeface="Times New Roman" panose="02020603050405020304" pitchFamily="18" charset="0"/>
              </a:rPr>
              <a:t>da rad sadrži kapital u vidu uloženih sredstava u obrazovanje</a:t>
            </a:r>
          </a:p>
          <a:p>
            <a:pPr marL="342900" indent="-342900" algn="just">
              <a:buAutoNum type="arabicPeriod"/>
            </a:pPr>
            <a:r>
              <a:rPr lang="sr-Latn-BA" dirty="0" smtClean="0">
                <a:solidFill>
                  <a:schemeClr val="tx1"/>
                </a:solidFill>
                <a:latin typeface="Times New Roman" panose="02020603050405020304" pitchFamily="18" charset="0"/>
                <a:cs typeface="Times New Roman" panose="02020603050405020304" pitchFamily="18" charset="0"/>
              </a:rPr>
              <a:t>Uzimao je </a:t>
            </a:r>
            <a:r>
              <a:rPr lang="sr-Latn-BA" b="1" i="1" dirty="0" smtClean="0">
                <a:solidFill>
                  <a:schemeClr val="tx1"/>
                </a:solidFill>
                <a:latin typeface="Times New Roman" panose="02020603050405020304" pitchFamily="18" charset="0"/>
                <a:cs typeface="Times New Roman" panose="02020603050405020304" pitchFamily="18" charset="0"/>
              </a:rPr>
              <a:t>prosječno učešće faktora proizvodnje </a:t>
            </a:r>
            <a:r>
              <a:rPr lang="sr-Latn-BA" dirty="0" smtClean="0">
                <a:solidFill>
                  <a:schemeClr val="tx1"/>
                </a:solidFill>
                <a:latin typeface="Times New Roman" panose="02020603050405020304" pitchFamily="18" charset="0"/>
                <a:cs typeface="Times New Roman" panose="02020603050405020304" pitchFamily="18" charset="0"/>
              </a:rPr>
              <a:t>u ukupnom uvozu i izvozu SAD, a </a:t>
            </a:r>
            <a:r>
              <a:rPr lang="sr-Latn-BA" b="1" i="1" dirty="0" smtClean="0">
                <a:solidFill>
                  <a:schemeClr val="tx1"/>
                </a:solidFill>
                <a:latin typeface="Times New Roman" panose="02020603050405020304" pitchFamily="18" charset="0"/>
                <a:cs typeface="Times New Roman" panose="02020603050405020304" pitchFamily="18" charset="0"/>
              </a:rPr>
              <a:t>ne učešće faktora proizvodnje u pojedinačno ostvarenom uvozu ili izvozu</a:t>
            </a:r>
            <a:r>
              <a:rPr lang="sr-Latn-BA" dirty="0" smtClean="0">
                <a:solidFill>
                  <a:schemeClr val="tx1"/>
                </a:solidFill>
              </a:rPr>
              <a:t>.  </a:t>
            </a:r>
            <a:endParaRPr lang="en-GB" dirty="0">
              <a:solidFill>
                <a:schemeClr val="tx1"/>
              </a:solidFill>
            </a:endParaRPr>
          </a:p>
        </p:txBody>
      </p:sp>
      <p:sp>
        <p:nvSpPr>
          <p:cNvPr id="6" name="Rectangle 5"/>
          <p:cNvSpPr/>
          <p:nvPr/>
        </p:nvSpPr>
        <p:spPr>
          <a:xfrm>
            <a:off x="250116" y="988216"/>
            <a:ext cx="4395822" cy="336069"/>
          </a:xfrm>
          <a:prstGeom prst="rect">
            <a:avLst/>
          </a:prstGeom>
          <a:solidFill>
            <a:schemeClr val="bg1">
              <a:lumMod val="95000"/>
            </a:scheme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rgbClr val="CC9900"/>
                </a:solidFill>
                <a:latin typeface="Times New Roman" panose="02020603050405020304" pitchFamily="18" charset="0"/>
                <a:cs typeface="Times New Roman" panose="02020603050405020304" pitchFamily="18" charset="0"/>
              </a:rPr>
              <a:t>Nedostaci(kritike) Leontijevog paradoksa</a:t>
            </a:r>
            <a:r>
              <a:rPr lang="sr-Latn-BA" sz="1600" dirty="0" smtClean="0">
                <a:solidFill>
                  <a:schemeClr val="tx1"/>
                </a:solidFill>
                <a:latin typeface="Times New Roman" panose="02020603050405020304" pitchFamily="18" charset="0"/>
                <a:cs typeface="Times New Roman" panose="02020603050405020304" pitchFamily="18" charset="0"/>
              </a:rPr>
              <a:t>:</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7" name="Oval 6"/>
          <p:cNvSpPr/>
          <p:nvPr/>
        </p:nvSpPr>
        <p:spPr>
          <a:xfrm>
            <a:off x="425407" y="3515569"/>
            <a:ext cx="1144775" cy="437595"/>
          </a:xfrm>
          <a:prstGeom prst="ellipse">
            <a:avLst/>
          </a:prstGeom>
          <a:solidFill>
            <a:schemeClr val="bg1">
              <a:lumMod val="75000"/>
            </a:schemeClr>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t>1951.</a:t>
            </a:r>
            <a:endParaRPr lang="en-GB" sz="1400" b="1" dirty="0"/>
          </a:p>
        </p:txBody>
      </p:sp>
      <p:sp>
        <p:nvSpPr>
          <p:cNvPr id="8" name="Title 1"/>
          <p:cNvSpPr txBox="1">
            <a:spLocks/>
          </p:cNvSpPr>
          <p:nvPr/>
        </p:nvSpPr>
        <p:spPr>
          <a:xfrm>
            <a:off x="1764144" y="3602182"/>
            <a:ext cx="7036747" cy="701963"/>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Lentijev je 1951.godine ponovio analizu, u cilju opovrgavanja kritika svoje teorije. </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Striped Right Arrow 8"/>
          <p:cNvSpPr/>
          <p:nvPr/>
        </p:nvSpPr>
        <p:spPr>
          <a:xfrm rot="5400000">
            <a:off x="776554" y="3944626"/>
            <a:ext cx="456067" cy="650897"/>
          </a:xfrm>
          <a:prstGeom prst="stripedRightArrow">
            <a:avLst/>
          </a:prstGeom>
          <a:solidFill>
            <a:srgbClr val="CC99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323960" y="4696691"/>
            <a:ext cx="1606592" cy="808182"/>
          </a:xfrm>
          <a:prstGeom prst="roundRect">
            <a:avLst/>
          </a:prstGeom>
          <a:solidFill>
            <a:schemeClr val="bg1">
              <a:lumMod val="95000"/>
            </a:schemeClr>
          </a:solid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Leontijev je </a:t>
            </a:r>
            <a:r>
              <a:rPr lang="sr-Latn-BA" b="1" dirty="0" smtClean="0">
                <a:solidFill>
                  <a:schemeClr val="tx1"/>
                </a:solidFill>
                <a:latin typeface="Times New Roman" panose="02020603050405020304" pitchFamily="18" charset="0"/>
                <a:cs typeface="Times New Roman" panose="02020603050405020304" pitchFamily="18" charset="0"/>
              </a:rPr>
              <a:t>potvrdio</a:t>
            </a:r>
            <a:r>
              <a:rPr lang="sr-Latn-BA" dirty="0" smtClean="0">
                <a:solidFill>
                  <a:schemeClr val="tx1"/>
                </a:solidFill>
                <a:latin typeface="Times New Roman" panose="02020603050405020304" pitchFamily="18" charset="0"/>
                <a:cs typeface="Times New Roman" panose="02020603050405020304" pitchFamily="18" charset="0"/>
              </a:rPr>
              <a:t> svoj paradoks</a:t>
            </a:r>
          </a:p>
        </p:txBody>
      </p:sp>
      <p:sp>
        <p:nvSpPr>
          <p:cNvPr id="11" name="Rounded Rectangle 10"/>
          <p:cNvSpPr/>
          <p:nvPr/>
        </p:nvSpPr>
        <p:spPr>
          <a:xfrm>
            <a:off x="2323633" y="4511964"/>
            <a:ext cx="6524210" cy="558800"/>
          </a:xfrm>
          <a:prstGeom prst="roundRect">
            <a:avLst/>
          </a:prstGeom>
          <a:solidFill>
            <a:schemeClr val="bg1">
              <a:lumMod val="95000"/>
            </a:schemeClr>
          </a:solidFill>
          <a:ln>
            <a:solidFill>
              <a:srgbClr val="CC99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
            </a:pPr>
            <a:r>
              <a:rPr lang="sr-Latn-BA" dirty="0" smtClean="0">
                <a:solidFill>
                  <a:schemeClr val="tx1"/>
                </a:solidFill>
                <a:latin typeface="Times New Roman" panose="02020603050405020304" pitchFamily="18" charset="0"/>
                <a:cs typeface="Times New Roman" panose="02020603050405020304" pitchFamily="18" charset="0"/>
              </a:rPr>
              <a:t>Prosječno učešće rada u uvoznim proizvodima veće za 6% u odnosu na učešće kapitala po radniku u izvoznim proizvodima </a:t>
            </a:r>
          </a:p>
        </p:txBody>
      </p:sp>
      <p:sp>
        <p:nvSpPr>
          <p:cNvPr id="12" name="Rounded Rectangle 11"/>
          <p:cNvSpPr/>
          <p:nvPr/>
        </p:nvSpPr>
        <p:spPr>
          <a:xfrm>
            <a:off x="2323633" y="5137726"/>
            <a:ext cx="6524210" cy="1651001"/>
          </a:xfrm>
          <a:prstGeom prst="roundRect">
            <a:avLst/>
          </a:prstGeom>
          <a:solidFill>
            <a:schemeClr val="bg1">
              <a:lumMod val="95000"/>
            </a:schemeClr>
          </a:solidFill>
          <a:ln>
            <a:solidFill>
              <a:srgbClr val="CC99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
            </a:pPr>
            <a:r>
              <a:rPr lang="sr-Latn-BA" dirty="0" smtClean="0">
                <a:solidFill>
                  <a:schemeClr val="tx1"/>
                </a:solidFill>
                <a:latin typeface="Times New Roman" panose="02020603050405020304" pitchFamily="18" charset="0"/>
                <a:cs typeface="Times New Roman" panose="02020603050405020304" pitchFamily="18" charset="0"/>
              </a:rPr>
              <a:t>Neuključivanje kapitala u obrazovanju kvalifikovane radne snage – po </a:t>
            </a:r>
            <a:r>
              <a:rPr lang="sr-Latn-BA" b="1" dirty="0" smtClean="0">
                <a:solidFill>
                  <a:schemeClr val="tx1"/>
                </a:solidFill>
                <a:latin typeface="Times New Roman" panose="02020603050405020304" pitchFamily="18" charset="0"/>
                <a:cs typeface="Times New Roman" panose="02020603050405020304" pitchFamily="18" charset="0"/>
              </a:rPr>
              <a:t>L.radna snaga nije oskudan faktor proizvodnje u SAD.</a:t>
            </a:r>
            <a:r>
              <a:rPr lang="sr-Latn-BA" dirty="0" smtClean="0">
                <a:solidFill>
                  <a:schemeClr val="tx1"/>
                </a:solidFill>
                <a:latin typeface="Times New Roman" panose="02020603050405020304" pitchFamily="18" charset="0"/>
                <a:cs typeface="Times New Roman" panose="02020603050405020304" pitchFamily="18" charset="0"/>
              </a:rPr>
              <a:t> Produktivnost radne snage u SAD je 3x veća  odnosu na prosječnu produktivnost radne snage u svijetu (1sat rada u SAD = 3sata rada u ostalom dijelu svijeta→SAD ne oskudjeva r.snagom. </a:t>
            </a:r>
          </a:p>
        </p:txBody>
      </p:sp>
      <p:sp>
        <p:nvSpPr>
          <p:cNvPr id="16" name="Bent Arrow 15"/>
          <p:cNvSpPr/>
          <p:nvPr/>
        </p:nvSpPr>
        <p:spPr>
          <a:xfrm flipV="1">
            <a:off x="1062601" y="5576989"/>
            <a:ext cx="1135653" cy="592901"/>
          </a:xfrm>
          <a:prstGeom prst="bentArrow">
            <a:avLst/>
          </a:prstGeom>
          <a:solidFill>
            <a:srgbClr val="CC99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Striped Right Arrow 16"/>
          <p:cNvSpPr/>
          <p:nvPr/>
        </p:nvSpPr>
        <p:spPr>
          <a:xfrm>
            <a:off x="1977495" y="4671826"/>
            <a:ext cx="299195" cy="350981"/>
          </a:xfrm>
          <a:prstGeom prst="stripedRightArrow">
            <a:avLst/>
          </a:prstGeom>
          <a:solidFill>
            <a:srgbClr val="CC99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1063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15</a:t>
            </a:fld>
            <a:endParaRPr lang="en-US" dirty="0"/>
          </a:p>
        </p:txBody>
      </p:sp>
      <p:sp>
        <p:nvSpPr>
          <p:cNvPr id="3" name="Rounded Rectangle 2"/>
          <p:cNvSpPr/>
          <p:nvPr/>
        </p:nvSpPr>
        <p:spPr>
          <a:xfrm>
            <a:off x="323960" y="217398"/>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5985163" y="237985"/>
            <a:ext cx="2862680" cy="522807"/>
          </a:xfrm>
          <a:prstGeom prst="horizontalScroll">
            <a:avLst/>
          </a:prstGeom>
          <a:solidFill>
            <a:srgbClr val="CC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5. Linderov doprinos</a:t>
            </a:r>
            <a:endParaRPr lang="en-GB" b="1" dirty="0"/>
          </a:p>
        </p:txBody>
      </p:sp>
      <p:sp>
        <p:nvSpPr>
          <p:cNvPr id="5" name="Title 1"/>
          <p:cNvSpPr txBox="1">
            <a:spLocks/>
          </p:cNvSpPr>
          <p:nvPr/>
        </p:nvSpPr>
        <p:spPr>
          <a:xfrm>
            <a:off x="405752" y="977460"/>
            <a:ext cx="8480372" cy="1266976"/>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dirty="0" smtClean="0">
                <a:solidFill>
                  <a:srgbClr val="CC99FF"/>
                </a:solidFill>
                <a:latin typeface="Times New Roman" panose="02020603050405020304" pitchFamily="18" charset="0"/>
                <a:cs typeface="Times New Roman" panose="02020603050405020304" pitchFamily="18" charset="0"/>
              </a:rPr>
              <a:t>S.Linder</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je dao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doprinos HO teoriji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uvodeći element </a:t>
            </a:r>
            <a:r>
              <a:rPr lang="sr-Latn-BA" sz="1800" b="1" dirty="0" smtClean="0">
                <a:solidFill>
                  <a:srgbClr val="CC99FF"/>
                </a:solidFill>
                <a:latin typeface="Times New Roman" panose="02020603050405020304" pitchFamily="18" charset="0"/>
                <a:cs typeface="Times New Roman" panose="02020603050405020304" pitchFamily="18" charset="0"/>
              </a:rPr>
              <a:t>tražnje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jer teorija opšte ravnoteže prioritetan značaj u međunarodnoj razmjeni daje elementu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ponude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(posmatrajući međunarodnu razmjenu kroz kroz karakteristike proizvodnih funkcija zemalja u razmjeni). </a:t>
            </a:r>
          </a:p>
        </p:txBody>
      </p:sp>
      <p:sp>
        <p:nvSpPr>
          <p:cNvPr id="6" name="Title 1"/>
          <p:cNvSpPr txBox="1">
            <a:spLocks/>
          </p:cNvSpPr>
          <p:nvPr/>
        </p:nvSpPr>
        <p:spPr>
          <a:xfrm>
            <a:off x="444033" y="3416801"/>
            <a:ext cx="8442091" cy="274943"/>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Po Linderu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troškovi proizvodnje nisu od priorietnog značajau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međunarodnoj razmjeni. </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Oval 6"/>
          <p:cNvSpPr/>
          <p:nvPr/>
        </p:nvSpPr>
        <p:spPr>
          <a:xfrm>
            <a:off x="323960" y="2564563"/>
            <a:ext cx="1348510" cy="439978"/>
          </a:xfrm>
          <a:prstGeom prst="ellipse">
            <a:avLst/>
          </a:prstGeom>
          <a:solidFill>
            <a:srgbClr val="CC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Tražnja </a:t>
            </a:r>
            <a:endParaRPr lang="en-GB" dirty="0"/>
          </a:p>
        </p:txBody>
      </p:sp>
      <p:sp>
        <p:nvSpPr>
          <p:cNvPr id="8" name="Title 1"/>
          <p:cNvSpPr txBox="1">
            <a:spLocks/>
          </p:cNvSpPr>
          <p:nvPr/>
        </p:nvSpPr>
        <p:spPr>
          <a:xfrm>
            <a:off x="2065014" y="2383713"/>
            <a:ext cx="6821110" cy="893811"/>
          </a:xfrm>
          <a:prstGeom prst="rect">
            <a:avLst/>
          </a:prstGeom>
          <a:solidFill>
            <a:schemeClr val="bg1"/>
          </a:solidFill>
          <a:ln w="28575">
            <a:solidFill>
              <a:srgbClr val="CC99FF"/>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Daje stimulans proizvodnji, a time i ponudi  jedne zemlje na međunarodnoj razmjeni. Ako se domaća tražnja dvije zemlje ≠, veće su potencijalne mogućnosti međunarodne razmjene. </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Right Arrow 8"/>
          <p:cNvSpPr/>
          <p:nvPr/>
        </p:nvSpPr>
        <p:spPr>
          <a:xfrm>
            <a:off x="1763688" y="2383713"/>
            <a:ext cx="210108" cy="754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txBox="1">
            <a:spLocks/>
          </p:cNvSpPr>
          <p:nvPr/>
        </p:nvSpPr>
        <p:spPr>
          <a:xfrm>
            <a:off x="444033" y="3866954"/>
            <a:ext cx="8442091" cy="107473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Linder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prihvata  teorije opte ravnoteže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(međunarodnu razmjenu kao posljedicu obimnosti faktora proizvodnje)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samo kod primarnih proizvoda. </a:t>
            </a:r>
          </a:p>
          <a:p>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Prema njemu,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razmjena industrijskih proizvoda na međunarodnom tržištu</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zavisi od faktora čiji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osnovni kvalitet nije raspoloživost nego</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2918691" y="5098386"/>
            <a:ext cx="5929152" cy="1308102"/>
          </a:xfrm>
          <a:prstGeom prst="rect">
            <a:avLst/>
          </a:prstGeom>
          <a:solidFill>
            <a:schemeClr val="bg1">
              <a:lumMod val="95000"/>
            </a:schemeClr>
          </a:solidFill>
          <a:ln w="19050">
            <a:solidFill>
              <a:srgbClr val="CC99FF"/>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AutoNum type="arabicPeriod"/>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Tehnološki razvoj i tehnička opremljenost </a:t>
            </a:r>
          </a:p>
          <a:p>
            <a:pPr marL="342900" indent="-342900">
              <a:buAutoNum type="arabicPeriod"/>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Ekonomija obima </a:t>
            </a:r>
          </a:p>
          <a:p>
            <a:pPr marL="342900" indent="-342900">
              <a:buAutoNum type="arabicPeriod"/>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Marketinški pristup</a:t>
            </a:r>
          </a:p>
          <a:p>
            <a:pPr marL="342900" indent="-342900">
              <a:buAutoNum type="arabicPeriod"/>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Drugi faktori koji opredjeljuju tražnju proizvoda....</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517237" y="5158465"/>
            <a:ext cx="1893455" cy="1187943"/>
          </a:xfrm>
          <a:prstGeom prst="roundRect">
            <a:avLst/>
          </a:prstGeom>
          <a:solidFill>
            <a:schemeClr val="bg1">
              <a:lumMod val="75000"/>
            </a:schemeClr>
          </a:solidFill>
          <a:ln w="38100">
            <a:solidFill>
              <a:srgbClr val="CC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latin typeface="Times New Roman" panose="02020603050405020304" pitchFamily="18" charset="0"/>
                <a:cs typeface="Times New Roman" panose="02020603050405020304" pitchFamily="18" charset="0"/>
              </a:rPr>
              <a:t>Faktori koji utiču na međunarodnu razmjenu prema Linderu </a:t>
            </a:r>
            <a:endParaRPr lang="en-GB" sz="1600" b="1" dirty="0">
              <a:latin typeface="Times New Roman" panose="02020603050405020304" pitchFamily="18" charset="0"/>
              <a:cs typeface="Times New Roman" panose="02020603050405020304" pitchFamily="18" charset="0"/>
            </a:endParaRPr>
          </a:p>
        </p:txBody>
      </p:sp>
      <p:sp>
        <p:nvSpPr>
          <p:cNvPr id="13" name="Right Arrow 12"/>
          <p:cNvSpPr/>
          <p:nvPr/>
        </p:nvSpPr>
        <p:spPr>
          <a:xfrm>
            <a:off x="2522691" y="5158465"/>
            <a:ext cx="294399" cy="1031156"/>
          </a:xfrm>
          <a:prstGeom prst="rightArrow">
            <a:avLst/>
          </a:prstGeom>
          <a:solidFill>
            <a:schemeClr val="bg1">
              <a:lumMod val="75000"/>
            </a:schemeClr>
          </a:solidFill>
          <a:ln w="19050">
            <a:solidFill>
              <a:srgbClr val="CC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42080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16</a:t>
            </a:fld>
            <a:endParaRPr lang="en-US" dirty="0"/>
          </a:p>
        </p:txBody>
      </p:sp>
      <p:sp>
        <p:nvSpPr>
          <p:cNvPr id="3" name="Rounded Rectangle 2"/>
          <p:cNvSpPr/>
          <p:nvPr/>
        </p:nvSpPr>
        <p:spPr>
          <a:xfrm>
            <a:off x="323960" y="217398"/>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5985163" y="237985"/>
            <a:ext cx="2862680" cy="522807"/>
          </a:xfrm>
          <a:prstGeom prst="horizontalScroll">
            <a:avLst/>
          </a:prstGeom>
          <a:solidFill>
            <a:srgbClr val="CC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5. Linderov doprinos</a:t>
            </a:r>
            <a:endParaRPr lang="en-GB" b="1" dirty="0"/>
          </a:p>
        </p:txBody>
      </p:sp>
      <p:sp>
        <p:nvSpPr>
          <p:cNvPr id="5" name="Title 1"/>
          <p:cNvSpPr txBox="1">
            <a:spLocks/>
          </p:cNvSpPr>
          <p:nvPr/>
        </p:nvSpPr>
        <p:spPr>
          <a:xfrm>
            <a:off x="323960" y="1080001"/>
            <a:ext cx="8442091" cy="176479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Prema Linderu:</a:t>
            </a:r>
          </a:p>
          <a:p>
            <a:pPr marL="285750" indent="-285750">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Međunarodna razmjena je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posljedica sličnosti u ukusima i potrebam potrošača </a:t>
            </a:r>
          </a:p>
          <a:p>
            <a:pPr marL="285750" indent="-285750">
              <a:buFont typeface="Wingdings" panose="05000000000000000000" pitchFamily="2" charset="2"/>
              <a:buChar char="§"/>
            </a:pP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Veći nivo razvijenosti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mjeren učešćem vanjske trgovine u nacionalnom dohodku, preptostavlja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veću tražnju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ovih zemalja na međunarodnom tržištu.</a:t>
            </a:r>
          </a:p>
          <a:p>
            <a:pPr marL="285750" indent="-285750">
              <a:buFont typeface="Wingdings" panose="05000000000000000000" pitchFamily="2" charset="2"/>
              <a:buChar char="§"/>
            </a:pP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Razvijene industrijske zemlje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imaju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veće učešće u međunarodnoj razmjeni </a:t>
            </a:r>
          </a:p>
          <a:p>
            <a:pPr marL="285750" indent="-285750">
              <a:buFont typeface="Wingdings" panose="05000000000000000000" pitchFamily="2" charset="2"/>
              <a:buChar char="§"/>
            </a:pP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Veći dio međunarodne razmjene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čini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razmjene razvijenih zemalja međusobno</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6" name="Diagram 5"/>
          <p:cNvGraphicFramePr/>
          <p:nvPr>
            <p:extLst>
              <p:ext uri="{D42A27DB-BD31-4B8C-83A1-F6EECF244321}">
                <p14:modId xmlns:p14="http://schemas.microsoft.com/office/powerpoint/2010/main" val="4241261104"/>
              </p:ext>
            </p:extLst>
          </p:nvPr>
        </p:nvGraphicFramePr>
        <p:xfrm>
          <a:off x="323960" y="3465945"/>
          <a:ext cx="8276821" cy="2223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urved Up Arrow 6"/>
          <p:cNvSpPr/>
          <p:nvPr/>
        </p:nvSpPr>
        <p:spPr>
          <a:xfrm>
            <a:off x="2789381" y="5421745"/>
            <a:ext cx="1154546" cy="535709"/>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Curved Up Arrow 7"/>
          <p:cNvSpPr/>
          <p:nvPr/>
        </p:nvSpPr>
        <p:spPr>
          <a:xfrm>
            <a:off x="5657273" y="4964936"/>
            <a:ext cx="1154546" cy="535709"/>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62561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17</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5264775" y="258572"/>
            <a:ext cx="3693952" cy="522807"/>
          </a:xfrm>
          <a:prstGeom prst="horizontalScroll">
            <a:avLst/>
          </a:prstGeom>
          <a:solidFill>
            <a:srgbClr val="FF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6. T.životnog ciklusa proizvoda </a:t>
            </a:r>
            <a:endParaRPr lang="en-GB" b="1" dirty="0"/>
          </a:p>
        </p:txBody>
      </p:sp>
      <p:sp>
        <p:nvSpPr>
          <p:cNvPr id="5" name="Title 1"/>
          <p:cNvSpPr txBox="1">
            <a:spLocks/>
          </p:cNvSpPr>
          <p:nvPr/>
        </p:nvSpPr>
        <p:spPr>
          <a:xfrm>
            <a:off x="277776" y="1707168"/>
            <a:ext cx="8598367" cy="118290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solidFill>
                <a:latin typeface="Times New Roman" panose="02020603050405020304" pitchFamily="18" charset="0"/>
                <a:cs typeface="Times New Roman" panose="02020603050405020304" pitchFamily="18" charset="0"/>
              </a:rPr>
              <a:t>Vernon</a:t>
            </a:r>
            <a:r>
              <a:rPr lang="sr-Latn-BA" sz="1800" dirty="0" smtClean="0">
                <a:solidFill>
                  <a:srgbClr val="FB17D0"/>
                </a:solidFill>
                <a:latin typeface="Times New Roman" panose="02020603050405020304" pitchFamily="18" charset="0"/>
                <a:cs typeface="Times New Roman" panose="02020603050405020304" pitchFamily="18" charset="0"/>
              </a:rPr>
              <a:t> (Raymond Vernon</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 zastupnik liberalističkog koncepta slobodne trgovine, i pripada grupi neoklasičara (zagovornika komparativnih prednosti D.Rikarada). </a:t>
            </a:r>
          </a:p>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Vernon </a:t>
            </a:r>
            <a:r>
              <a:rPr lang="sr-Latn-BA" sz="1800" dirty="0" smtClean="0">
                <a:solidFill>
                  <a:srgbClr val="FB17D0"/>
                </a:solidFill>
                <a:latin typeface="Times New Roman" panose="02020603050405020304" pitchFamily="18" charset="0"/>
                <a:cs typeface="Times New Roman" panose="02020603050405020304" pitchFamily="18" charset="0"/>
              </a:rPr>
              <a:t>opravdava ekonomsku opravdanost međunarodne razmjene u svim fazama proizvodnje,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bez potrebe zaštite proizvodnje u bilo kojoj fazi razvoja proizvoda. </a:t>
            </a:r>
          </a:p>
          <a:p>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Oval 5"/>
          <p:cNvSpPr/>
          <p:nvPr/>
        </p:nvSpPr>
        <p:spPr>
          <a:xfrm>
            <a:off x="277776" y="3064008"/>
            <a:ext cx="1781933" cy="705110"/>
          </a:xfrm>
          <a:prstGeom prst="ellipse">
            <a:avLst/>
          </a:prstGeom>
          <a:solidFill>
            <a:srgbClr val="FF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Tehnološki razvoj  </a:t>
            </a:r>
            <a:endParaRPr lang="en-GB" dirty="0"/>
          </a:p>
        </p:txBody>
      </p:sp>
      <p:sp>
        <p:nvSpPr>
          <p:cNvPr id="7" name="Title 1"/>
          <p:cNvSpPr txBox="1">
            <a:spLocks/>
          </p:cNvSpPr>
          <p:nvPr/>
        </p:nvSpPr>
        <p:spPr>
          <a:xfrm>
            <a:off x="277776" y="955311"/>
            <a:ext cx="8598367" cy="57792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chemeClr val="tx1"/>
                </a:solidFill>
                <a:latin typeface="Times New Roman" panose="02020603050405020304" pitchFamily="18" charset="0"/>
                <a:cs typeface="Times New Roman" panose="02020603050405020304" pitchFamily="18" charset="0"/>
              </a:rPr>
              <a:t>Teorija životnog ciklusa</a:t>
            </a:r>
            <a:r>
              <a:rPr lang="sr-Latn-BA" sz="1800" dirty="0" smtClean="0">
                <a:solidFill>
                  <a:schemeClr val="tx1"/>
                </a:solidFill>
                <a:latin typeface="Times New Roman" panose="02020603050405020304" pitchFamily="18" charset="0"/>
                <a:cs typeface="Times New Roman" panose="02020603050405020304" pitchFamily="18" charset="0"/>
              </a:rPr>
              <a:t> (R.Vernon) – definiše </a:t>
            </a:r>
            <a:r>
              <a:rPr lang="sr-Latn-BA" sz="1800" dirty="0" smtClean="0">
                <a:solidFill>
                  <a:srgbClr val="FB17D0"/>
                </a:solidFill>
                <a:latin typeface="Times New Roman" panose="02020603050405020304" pitchFamily="18" charset="0"/>
                <a:cs typeface="Times New Roman" panose="02020603050405020304" pitchFamily="18" charset="0"/>
              </a:rPr>
              <a:t>životni ciklus proizvoda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sa aspekta </a:t>
            </a:r>
            <a:r>
              <a:rPr lang="sr-Latn-BA" sz="1800" dirty="0" smtClean="0">
                <a:solidFill>
                  <a:srgbClr val="FB17D0"/>
                </a:solidFill>
                <a:latin typeface="Times New Roman" panose="02020603050405020304" pitchFamily="18" charset="0"/>
                <a:cs typeface="Times New Roman" panose="02020603050405020304" pitchFamily="18" charset="0"/>
              </a:rPr>
              <a:t>sposobnosti posmatranog proizvoda da učestvuje u međunarodnoj razmjeni</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2401812" y="3191193"/>
            <a:ext cx="6474332" cy="57792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solidFill>
                <a:latin typeface="Times New Roman" panose="02020603050405020304" pitchFamily="18" charset="0"/>
                <a:cs typeface="Times New Roman" panose="02020603050405020304" pitchFamily="18" charset="0"/>
              </a:rPr>
              <a:t>Kao </a:t>
            </a:r>
            <a:r>
              <a:rPr lang="sr-Latn-BA" sz="1800" dirty="0" smtClean="0">
                <a:solidFill>
                  <a:srgbClr val="FF66CC"/>
                </a:solidFill>
                <a:latin typeface="Times New Roman" panose="02020603050405020304" pitchFamily="18" charset="0"/>
                <a:cs typeface="Times New Roman" panose="02020603050405020304" pitchFamily="18" charset="0"/>
              </a:rPr>
              <a:t>faktor komparativne pr</a:t>
            </a:r>
            <a:r>
              <a:rPr lang="sr-Latn-BA" sz="1800" dirty="0" smtClean="0">
                <a:solidFill>
                  <a:schemeClr val="tx1"/>
                </a:solidFill>
                <a:latin typeface="Times New Roman" panose="02020603050405020304" pitchFamily="18" charset="0"/>
                <a:cs typeface="Times New Roman" panose="02020603050405020304" pitchFamily="18" charset="0"/>
              </a:rPr>
              <a:t>ednosti daje komparativnu prednost u međunarodnoj razmjeni, zemljama na </a:t>
            </a:r>
            <a:r>
              <a:rPr lang="sr-Latn-BA" sz="1800" dirty="0" smtClean="0">
                <a:solidFill>
                  <a:srgbClr val="FF66CC"/>
                </a:solidFill>
                <a:latin typeface="Times New Roman" panose="02020603050405020304" pitchFamily="18" charset="0"/>
                <a:cs typeface="Times New Roman" panose="02020603050405020304" pitchFamily="18" charset="0"/>
              </a:rPr>
              <a:t>višem</a:t>
            </a:r>
            <a:r>
              <a:rPr lang="sr-Latn-BA" sz="1800" dirty="0" smtClean="0">
                <a:solidFill>
                  <a:schemeClr val="tx1"/>
                </a:solidFill>
                <a:latin typeface="Times New Roman" panose="02020603050405020304" pitchFamily="18" charset="0"/>
                <a:cs typeface="Times New Roman" panose="02020603050405020304" pitchFamily="18" charset="0"/>
              </a:rPr>
              <a:t> tehnološkom nivou. </a:t>
            </a:r>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Left Arrow 8"/>
          <p:cNvSpPr/>
          <p:nvPr/>
        </p:nvSpPr>
        <p:spPr>
          <a:xfrm flipH="1">
            <a:off x="2087776" y="3191193"/>
            <a:ext cx="314036" cy="51258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286327" y="4304145"/>
            <a:ext cx="1644073" cy="563419"/>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Razvijene zemlje </a:t>
            </a:r>
            <a:endParaRPr lang="en-GB" dirty="0">
              <a:solidFill>
                <a:schemeClr val="tx1"/>
              </a:solidFill>
            </a:endParaRPr>
          </a:p>
        </p:txBody>
      </p:sp>
      <p:sp>
        <p:nvSpPr>
          <p:cNvPr id="11" name="Rounded Rectangle 10"/>
          <p:cNvSpPr/>
          <p:nvPr/>
        </p:nvSpPr>
        <p:spPr>
          <a:xfrm>
            <a:off x="268540" y="5402591"/>
            <a:ext cx="1644073" cy="933554"/>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Manje </a:t>
            </a:r>
          </a:p>
          <a:p>
            <a:pPr algn="ctr"/>
            <a:r>
              <a:rPr lang="sr-Latn-BA" dirty="0" smtClean="0">
                <a:solidFill>
                  <a:schemeClr val="tx1"/>
                </a:solidFill>
              </a:rPr>
              <a:t>Razvijene zemlje </a:t>
            </a:r>
            <a:endParaRPr lang="en-GB" dirty="0">
              <a:solidFill>
                <a:schemeClr val="tx1"/>
              </a:solidFill>
            </a:endParaRPr>
          </a:p>
        </p:txBody>
      </p:sp>
      <p:sp>
        <p:nvSpPr>
          <p:cNvPr id="12" name="Title 1"/>
          <p:cNvSpPr txBox="1">
            <a:spLocks/>
          </p:cNvSpPr>
          <p:nvPr/>
        </p:nvSpPr>
        <p:spPr>
          <a:xfrm>
            <a:off x="2204490" y="4071065"/>
            <a:ext cx="6671653" cy="115591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Odnosno zemlje na višem nivou tehnološkog razvoja,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imaju prednosti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 vidu proizvodnje produktivnijeg, jeftinijeg, savremenijeg, i kvalitetnijeg proizvoda sa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kojim se mogu ostvariti komparativne prednosti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 odnosu na druge (nerazvijene ) zemlje. </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2204489" y="5402591"/>
            <a:ext cx="6671653" cy="115591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Nerazvijene i zaostale u razvoju,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nemaju vremensku i finansijsku mogućnost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da dostignu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nivo tehnološkog razvoja razvijenih zemalja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(zahvaljujući niskom stepenu razvoja nisu u mogućnosti da izdvoje fin.sredstva za razvoj tehnologije). </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Left Arrow 13"/>
          <p:cNvSpPr/>
          <p:nvPr/>
        </p:nvSpPr>
        <p:spPr>
          <a:xfrm flipH="1">
            <a:off x="1956608" y="4329560"/>
            <a:ext cx="314036" cy="512589"/>
          </a:xfrm>
          <a:prstGeom prst="leftArrow">
            <a:avLst/>
          </a:prstGeom>
          <a:solidFill>
            <a:schemeClr val="accent3">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Left Arrow 14"/>
          <p:cNvSpPr/>
          <p:nvPr/>
        </p:nvSpPr>
        <p:spPr>
          <a:xfrm flipH="1">
            <a:off x="1956608" y="5615025"/>
            <a:ext cx="314036" cy="512589"/>
          </a:xfrm>
          <a:prstGeom prst="leftArrow">
            <a:avLst/>
          </a:prstGeom>
          <a:solidFill>
            <a:srgbClr val="C0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55821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18</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5264775" y="258572"/>
            <a:ext cx="3693952" cy="522807"/>
          </a:xfrm>
          <a:prstGeom prst="horizontalScroll">
            <a:avLst/>
          </a:prstGeom>
          <a:solidFill>
            <a:srgbClr val="FF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6. T.životnog ciklusa proizvoda </a:t>
            </a:r>
            <a:endParaRPr lang="en-GB" b="1" dirty="0"/>
          </a:p>
        </p:txBody>
      </p:sp>
      <p:sp>
        <p:nvSpPr>
          <p:cNvPr id="5" name="Title 1"/>
          <p:cNvSpPr txBox="1">
            <a:spLocks/>
          </p:cNvSpPr>
          <p:nvPr/>
        </p:nvSpPr>
        <p:spPr>
          <a:xfrm>
            <a:off x="277776" y="955311"/>
            <a:ext cx="8598367" cy="57792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Prema Teoriji životnog ciklusa,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u svakoj fazi razvoja proizvoda ≠ je mogućnost konkurentskog učešća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ovog proizvoda na međunarodnoj razmjeni. </a:t>
            </a:r>
          </a:p>
          <a:p>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Oval 5"/>
          <p:cNvSpPr/>
          <p:nvPr/>
        </p:nvSpPr>
        <p:spPr>
          <a:xfrm>
            <a:off x="314722" y="1863279"/>
            <a:ext cx="599679" cy="334974"/>
          </a:xfrm>
          <a:prstGeom prst="ellipse">
            <a:avLst/>
          </a:prstGeom>
          <a:solidFill>
            <a:srgbClr val="FF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1.</a:t>
            </a:r>
            <a:endParaRPr lang="en-GB" dirty="0"/>
          </a:p>
        </p:txBody>
      </p:sp>
      <p:sp>
        <p:nvSpPr>
          <p:cNvPr id="7" name="Rounded Rectangle 6"/>
          <p:cNvSpPr/>
          <p:nvPr/>
        </p:nvSpPr>
        <p:spPr>
          <a:xfrm>
            <a:off x="983672" y="1729165"/>
            <a:ext cx="1644073" cy="563419"/>
          </a:xfrm>
          <a:prstGeom prst="round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Faza stvaranja </a:t>
            </a:r>
            <a:endParaRPr lang="en-GB" dirty="0">
              <a:solidFill>
                <a:schemeClr val="tx1"/>
              </a:solidFill>
            </a:endParaRPr>
          </a:p>
        </p:txBody>
      </p:sp>
      <p:sp>
        <p:nvSpPr>
          <p:cNvPr id="8" name="Rounded Rectangle 7"/>
          <p:cNvSpPr/>
          <p:nvPr/>
        </p:nvSpPr>
        <p:spPr>
          <a:xfrm>
            <a:off x="983672" y="3479380"/>
            <a:ext cx="1644073" cy="563419"/>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Faza sazrijevanja  </a:t>
            </a:r>
            <a:endParaRPr lang="en-GB" dirty="0">
              <a:solidFill>
                <a:schemeClr val="tx1"/>
              </a:solidFill>
            </a:endParaRPr>
          </a:p>
        </p:txBody>
      </p:sp>
      <p:sp>
        <p:nvSpPr>
          <p:cNvPr id="9" name="Rounded Rectangle 8"/>
          <p:cNvSpPr/>
          <p:nvPr/>
        </p:nvSpPr>
        <p:spPr>
          <a:xfrm>
            <a:off x="914401" y="5370165"/>
            <a:ext cx="1644073" cy="789785"/>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Faza standardnog proizvoda  </a:t>
            </a:r>
            <a:endParaRPr lang="en-GB" dirty="0">
              <a:solidFill>
                <a:schemeClr val="tx1"/>
              </a:solidFill>
            </a:endParaRPr>
          </a:p>
        </p:txBody>
      </p:sp>
      <p:sp>
        <p:nvSpPr>
          <p:cNvPr id="10" name="Oval 9"/>
          <p:cNvSpPr/>
          <p:nvPr/>
        </p:nvSpPr>
        <p:spPr>
          <a:xfrm>
            <a:off x="314722" y="3525619"/>
            <a:ext cx="599679" cy="334974"/>
          </a:xfrm>
          <a:prstGeom prst="ellipse">
            <a:avLst/>
          </a:prstGeom>
          <a:solidFill>
            <a:srgbClr val="FF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2.</a:t>
            </a:r>
            <a:endParaRPr lang="en-GB" dirty="0"/>
          </a:p>
        </p:txBody>
      </p:sp>
      <p:sp>
        <p:nvSpPr>
          <p:cNvPr id="11" name="Oval 10"/>
          <p:cNvSpPr/>
          <p:nvPr/>
        </p:nvSpPr>
        <p:spPr>
          <a:xfrm>
            <a:off x="277776" y="5597570"/>
            <a:ext cx="599679" cy="334974"/>
          </a:xfrm>
          <a:prstGeom prst="ellipse">
            <a:avLst/>
          </a:prstGeom>
          <a:solidFill>
            <a:srgbClr val="FF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3.</a:t>
            </a:r>
            <a:endParaRPr lang="en-GB" dirty="0"/>
          </a:p>
        </p:txBody>
      </p:sp>
      <p:sp>
        <p:nvSpPr>
          <p:cNvPr id="12" name="Title 1"/>
          <p:cNvSpPr txBox="1">
            <a:spLocks/>
          </p:cNvSpPr>
          <p:nvPr/>
        </p:nvSpPr>
        <p:spPr>
          <a:xfrm>
            <a:off x="2697016" y="1620297"/>
            <a:ext cx="6179127" cy="1344575"/>
          </a:xfrm>
          <a:prstGeom prst="rect">
            <a:avLst/>
          </a:prstGeom>
          <a:solidFill>
            <a:schemeClr val="bg1"/>
          </a:solidFill>
          <a:ln>
            <a:solidFill>
              <a:srgbClr val="FF66CC"/>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Faza stvaranja novog proizvoda odvija se uglavnom na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domaćem tržištu</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gdje je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potreban kvalifikovan, visokostručni rad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i marketinški kontakt između proizvođača i potrošača. Visokokvalifikovan stručan rad uglavnom imaju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razvijene zemlje. </a:t>
            </a:r>
            <a:endPar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2697016" y="3051933"/>
            <a:ext cx="6179127" cy="2439028"/>
          </a:xfrm>
          <a:prstGeom prst="rect">
            <a:avLst/>
          </a:prstGeom>
          <a:solidFill>
            <a:schemeClr val="bg1"/>
          </a:solidFill>
          <a:ln>
            <a:solidFill>
              <a:srgbClr val="FF66CC"/>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Faza sazrijevanja – podrazumjeva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standardizaciju</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proizvoda. Uslijed sve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veće tražnje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čak i van zemlje proizvođača,  slijedi  razvoj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masovne proizvodnje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radi korištenja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efekta ekonomije obima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Tražnja se javlja uglavnom u zemljama koje imaju približno isti nivo razvoja i slične ukuse potrošača.</a:t>
            </a:r>
          </a:p>
          <a:p>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Moguće organizovanje proizvodnje ili dijela proizvodnje na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drugu lokaciju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(npr. proizvod stvoren u zemlji A, a proizvodni se u zemlji B, i/Ili izvozi se u zemlju C). Proizvodanja se organizuje prema teoriji komparativne prednosti.  </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2697015" y="5524522"/>
            <a:ext cx="6179127" cy="1199551"/>
          </a:xfrm>
          <a:prstGeom prst="rect">
            <a:avLst/>
          </a:prstGeom>
          <a:solidFill>
            <a:schemeClr val="bg1"/>
          </a:solidFill>
          <a:ln>
            <a:solidFill>
              <a:srgbClr val="FF66CC"/>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Faza u kojoj se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proizvođač otjenitše na najniže troškove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proizvodnje. Za radno intezivne proizvode →proizvodnja se organizuje u slabo  razvijenim zemljama. Zemlja čak može postati uvoznik proizvoda koji je sama razvila. </a:t>
            </a:r>
            <a:endPar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5231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19</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5514109" y="258572"/>
            <a:ext cx="3444618" cy="522807"/>
          </a:xfrm>
          <a:prstGeom prst="horizontalScroll">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7. MMR u uslovima monopola</a:t>
            </a:r>
            <a:endParaRPr lang="en-GB" b="1" dirty="0"/>
          </a:p>
        </p:txBody>
      </p:sp>
      <p:sp>
        <p:nvSpPr>
          <p:cNvPr id="5" name="Title 1"/>
          <p:cNvSpPr txBox="1">
            <a:spLocks/>
          </p:cNvSpPr>
          <p:nvPr/>
        </p:nvSpPr>
        <p:spPr>
          <a:xfrm>
            <a:off x="295507" y="959928"/>
            <a:ext cx="8442091" cy="95199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Suština teorija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koje predstavljaju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neoklasične varijante teorije komparativnih prednosti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jeste u </a:t>
            </a:r>
            <a:r>
              <a:rPr lang="sr-Latn-BA" sz="1800" u="sng" dirty="0" smtClean="0">
                <a:solidFill>
                  <a:schemeClr val="tx1">
                    <a:lumMod val="65000"/>
                    <a:lumOff val="35000"/>
                  </a:schemeClr>
                </a:solidFill>
                <a:latin typeface="Times New Roman" panose="02020603050405020304" pitchFamily="18" charset="0"/>
                <a:cs typeface="Times New Roman" panose="02020603050405020304" pitchFamily="18" charset="0"/>
              </a:rPr>
              <a:t>liberalističkim postavkama međunarodne razmjene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uz pretpostavku </a:t>
            </a:r>
            <a:r>
              <a:rPr lang="sr-Latn-BA" sz="1800" u="sng" dirty="0" smtClean="0">
                <a:solidFill>
                  <a:srgbClr val="0000FF"/>
                </a:solidFill>
                <a:latin typeface="Times New Roman" panose="02020603050405020304" pitchFamily="18" charset="0"/>
                <a:cs typeface="Times New Roman" panose="02020603050405020304" pitchFamily="18" charset="0"/>
              </a:rPr>
              <a:t>perfektnog</a:t>
            </a:r>
            <a:r>
              <a:rPr lang="sr-Latn-BA" sz="1800" u="sng" dirty="0" smtClean="0">
                <a:solidFill>
                  <a:schemeClr val="tx1">
                    <a:lumMod val="65000"/>
                    <a:lumOff val="35000"/>
                  </a:schemeClr>
                </a:solidFill>
                <a:latin typeface="Times New Roman" panose="02020603050405020304" pitchFamily="18" charset="0"/>
                <a:cs typeface="Times New Roman" panose="02020603050405020304" pitchFamily="18" charset="0"/>
              </a:rPr>
              <a:t>  tržišta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i </a:t>
            </a:r>
            <a:r>
              <a:rPr lang="sr-Latn-BA" sz="1800" dirty="0" smtClean="0">
                <a:solidFill>
                  <a:srgbClr val="0000FF"/>
                </a:solidFill>
                <a:latin typeface="Times New Roman" panose="02020603050405020304" pitchFamily="18" charset="0"/>
                <a:cs typeface="Times New Roman" panose="02020603050405020304" pitchFamily="18" charset="0"/>
              </a:rPr>
              <a:t>bez</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uključivanja u analizu </a:t>
            </a:r>
            <a:r>
              <a:rPr lang="sr-Latn-BA" sz="1800" b="1" i="1" dirty="0" smtClean="0">
                <a:solidFill>
                  <a:srgbClr val="0000FF"/>
                </a:solidFill>
                <a:latin typeface="Times New Roman" panose="02020603050405020304" pitchFamily="18" charset="0"/>
                <a:cs typeface="Times New Roman" panose="02020603050405020304" pitchFamily="18" charset="0"/>
              </a:rPr>
              <a:t>realnog postojanja oligopola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odnosno </a:t>
            </a:r>
            <a:r>
              <a:rPr lang="sr-Latn-BA" sz="1800" b="1" i="1" dirty="0" smtClean="0">
                <a:solidFill>
                  <a:srgbClr val="0000FF"/>
                </a:solidFill>
                <a:latin typeface="Times New Roman" panose="02020603050405020304" pitchFamily="18" charset="0"/>
                <a:cs typeface="Times New Roman" panose="02020603050405020304" pitchFamily="18" charset="0"/>
              </a:rPr>
              <a:t>monopola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402067" y="2825017"/>
            <a:ext cx="4174893" cy="2572982"/>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Prema modelu dejstva </a:t>
            </a:r>
            <a:r>
              <a:rPr lang="sr-Latn-BA" sz="1800" b="1" u="sng" dirty="0" smtClean="0">
                <a:solidFill>
                  <a:srgbClr val="0000FF"/>
                </a:solidFill>
                <a:latin typeface="Times New Roman" panose="02020603050405020304" pitchFamily="18" charset="0"/>
                <a:cs typeface="Times New Roman" panose="02020603050405020304" pitchFamily="18" charset="0"/>
              </a:rPr>
              <a:t>oligopola</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uz pp postojanja više zemalja u međunarodnoj razmjeni koje su jednake veličine (identične  u svojim proizvodnim funkcijama), </a:t>
            </a:r>
            <a:r>
              <a:rPr lang="sr-Latn-BA" sz="1800" i="1" dirty="0" smtClean="0">
                <a:solidFill>
                  <a:srgbClr val="0000FF"/>
                </a:solidFill>
                <a:latin typeface="Times New Roman" panose="02020603050405020304" pitchFamily="18" charset="0"/>
                <a:cs typeface="Times New Roman" panose="02020603050405020304" pitchFamily="18" charset="0"/>
              </a:rPr>
              <a:t>postojeći oligopoli suočavaju se s prisutnom konkurencijom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i </a:t>
            </a:r>
            <a:r>
              <a:rPr lang="sr-Latn-BA" sz="1800" b="1" dirty="0" smtClean="0">
                <a:solidFill>
                  <a:srgbClr val="0000FF"/>
                </a:solidFill>
                <a:latin typeface="Times New Roman" panose="02020603050405020304" pitchFamily="18" charset="0"/>
                <a:cs typeface="Times New Roman" panose="02020603050405020304" pitchFamily="18" charset="0"/>
              </a:rPr>
              <a:t>prisiljeni su na snižavanje troškova proizvodnje i cijena na međunarodnom tržištu</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što je </a:t>
            </a:r>
            <a:r>
              <a:rPr lang="sr-Latn-BA" sz="1800" i="1" dirty="0" smtClean="0">
                <a:solidFill>
                  <a:srgbClr val="0000FF"/>
                </a:solidFill>
                <a:latin typeface="Times New Roman" panose="02020603050405020304" pitchFamily="18" charset="0"/>
                <a:cs typeface="Times New Roman" panose="02020603050405020304" pitchFamily="18" charset="0"/>
              </a:rPr>
              <a:t>korisno za sve učesnice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 razmjeni.</a:t>
            </a:r>
          </a:p>
        </p:txBody>
      </p:sp>
      <p:sp>
        <p:nvSpPr>
          <p:cNvPr id="7" name="Title 1"/>
          <p:cNvSpPr txBox="1">
            <a:spLocks/>
          </p:cNvSpPr>
          <p:nvPr/>
        </p:nvSpPr>
        <p:spPr>
          <a:xfrm>
            <a:off x="4800623" y="2229926"/>
            <a:ext cx="3936975" cy="316410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Povećanje korisnosti od međ.razmjene potiče od povećanja veličine tržišta, sa </a:t>
            </a:r>
            <a:r>
              <a:rPr lang="sr-Latn-BA" sz="1800" dirty="0" smtClean="0">
                <a:solidFill>
                  <a:srgbClr val="0000FF"/>
                </a:solidFill>
                <a:latin typeface="Times New Roman" panose="02020603050405020304" pitchFamily="18" charset="0"/>
                <a:cs typeface="Times New Roman" panose="02020603050405020304" pitchFamily="18" charset="0"/>
              </a:rPr>
              <a:t>+ efektima u vidu efekata obima proizvodnje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i ostalih efekata čije je dejstvo proporcionalno veličini tržišta. Među zemljama ≠veličine postoji potreba za međunarodnom razmjenom. </a:t>
            </a:r>
            <a:r>
              <a:rPr lang="sr-Latn-BA" sz="1800" dirty="0" smtClean="0">
                <a:solidFill>
                  <a:srgbClr val="0000FF"/>
                </a:solidFill>
                <a:latin typeface="Times New Roman" panose="02020603050405020304" pitchFamily="18" charset="0"/>
                <a:cs typeface="Times New Roman" panose="02020603050405020304" pitchFamily="18" charset="0"/>
              </a:rPr>
              <a:t>Ukupna koristi od ↑ obima razmjene se povećava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ali ona </a:t>
            </a:r>
            <a:r>
              <a:rPr lang="sr-Latn-BA" sz="1800" dirty="0" smtClean="0">
                <a:solidFill>
                  <a:srgbClr val="0000FF"/>
                </a:solidFill>
                <a:latin typeface="Times New Roman" panose="02020603050405020304" pitchFamily="18" charset="0"/>
                <a:cs typeface="Times New Roman" panose="02020603050405020304" pitchFamily="18" charset="0"/>
              </a:rPr>
              <a:t>neće biti jednako raspoređena na na sve zemlje učesnice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 međunarodnoj razmjeni.   </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1510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896" y="2050917"/>
            <a:ext cx="7878330" cy="4452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Neoklasične teorije u međunarodnoj trgovini </a:t>
            </a:r>
          </a:p>
          <a:p>
            <a:endParaRPr lang="sr-Latn-BA" sz="2400" b="1" dirty="0" smtClean="0">
              <a:solidFill>
                <a:srgbClr val="FF000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6D22F896-40B5-4ADD-8801-0D06FADFA095}" type="slidenum">
              <a:rPr lang="en-US" smtClean="0"/>
              <a:t>2</a:t>
            </a:fld>
            <a:endParaRPr lang="en-US" dirty="0"/>
          </a:p>
        </p:txBody>
      </p:sp>
      <p:sp>
        <p:nvSpPr>
          <p:cNvPr id="7" name="Rounded Rectangle 6"/>
          <p:cNvSpPr/>
          <p:nvPr/>
        </p:nvSpPr>
        <p:spPr>
          <a:xfrm>
            <a:off x="150938" y="197993"/>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500953" y="1189917"/>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Vježbe</a:t>
            </a:r>
            <a:endPar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839931" y="6269940"/>
            <a:ext cx="3121458" cy="5362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953" y="1144176"/>
            <a:ext cx="1756813" cy="993854"/>
          </a:xfrm>
          <a:prstGeom prst="rect">
            <a:avLst/>
          </a:prstGeom>
        </p:spPr>
      </p:pic>
      <p:sp>
        <p:nvSpPr>
          <p:cNvPr id="10" name="Title 1"/>
          <p:cNvSpPr txBox="1">
            <a:spLocks/>
          </p:cNvSpPr>
          <p:nvPr/>
        </p:nvSpPr>
        <p:spPr>
          <a:xfrm>
            <a:off x="1431530" y="2329372"/>
            <a:ext cx="7201917" cy="270892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Tausigova teorija </a:t>
            </a:r>
            <a:endParaRPr lang="sr-Latn-BA" sz="2400" b="1" dirty="0" smtClean="0">
              <a:solidFill>
                <a:srgbClr val="FF0000"/>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Teorija troškova supstitucije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Teorija opšte ravnoteže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Leontijeve paradoks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Linederov doprinos</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Teorija životnog ciklusa proizvoda</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Model međunarodne razmjene u uslovima monopola  </a:t>
            </a:r>
          </a:p>
        </p:txBody>
      </p:sp>
      <p:sp>
        <p:nvSpPr>
          <p:cNvPr id="11" name="Title 1"/>
          <p:cNvSpPr txBox="1">
            <a:spLocks/>
          </p:cNvSpPr>
          <p:nvPr/>
        </p:nvSpPr>
        <p:spPr>
          <a:xfrm>
            <a:off x="639713" y="5116718"/>
            <a:ext cx="7878330" cy="4452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Protekcionističke koncepcije   </a:t>
            </a:r>
          </a:p>
          <a:p>
            <a:endParaRPr lang="sr-Latn-BA" sz="2400" b="1" dirty="0" smtClean="0">
              <a:solidFill>
                <a:srgbClr val="FF0000"/>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1526234" y="5420986"/>
            <a:ext cx="7201917" cy="46626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Kejnzov model </a:t>
            </a:r>
          </a:p>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Međ.ekonomija i spoljnotrgovinski multiplikator  </a:t>
            </a:r>
            <a:endParaRPr lang="sr-Latn-BA" sz="2400" b="1"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84828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20</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5514109" y="258572"/>
            <a:ext cx="3444618" cy="522807"/>
          </a:xfrm>
          <a:prstGeom prst="horizontalScroll">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7. MMR u uslovima monopola</a:t>
            </a:r>
            <a:endParaRPr lang="en-GB" b="1" dirty="0"/>
          </a:p>
        </p:txBody>
      </p:sp>
      <p:sp>
        <p:nvSpPr>
          <p:cNvPr id="5" name="Title 1"/>
          <p:cNvSpPr txBox="1">
            <a:spLocks/>
          </p:cNvSpPr>
          <p:nvPr/>
        </p:nvSpPr>
        <p:spPr>
          <a:xfrm>
            <a:off x="295507" y="959928"/>
            <a:ext cx="8442091" cy="115519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dirty="0" smtClean="0">
                <a:solidFill>
                  <a:srgbClr val="0000FF"/>
                </a:solidFill>
                <a:latin typeface="Times New Roman" panose="02020603050405020304" pitchFamily="18" charset="0"/>
                <a:cs typeface="Times New Roman" panose="02020603050405020304" pitchFamily="18" charset="0"/>
              </a:rPr>
              <a:t>Model dejstva monopola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prema teoriji monopola u slučaju postojanja monopola </a:t>
            </a:r>
            <a:r>
              <a:rPr lang="sr-Latn-BA" sz="1800" dirty="0" smtClean="0">
                <a:solidFill>
                  <a:srgbClr val="0000FF"/>
                </a:solidFill>
                <a:latin typeface="Times New Roman" panose="02020603050405020304" pitchFamily="18" charset="0"/>
                <a:cs typeface="Times New Roman" panose="02020603050405020304" pitchFamily="18" charset="0"/>
              </a:rPr>
              <a:t>manja zemlja kao uvoznik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monopolizovanog proizvoda će imati </a:t>
            </a:r>
            <a:r>
              <a:rPr lang="sr-Latn-BA" sz="1800" dirty="0" smtClean="0">
                <a:solidFill>
                  <a:srgbClr val="0000FF"/>
                </a:solidFill>
                <a:latin typeface="Times New Roman" panose="02020603050405020304" pitchFamily="18" charset="0"/>
                <a:cs typeface="Times New Roman" panose="02020603050405020304" pitchFamily="18" charset="0"/>
              </a:rPr>
              <a:t>veću korist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 međunarodne razmjene, dok će </a:t>
            </a:r>
            <a:r>
              <a:rPr lang="sr-Latn-BA" sz="1800" dirty="0" smtClean="0">
                <a:solidFill>
                  <a:srgbClr val="0000FF"/>
                </a:solidFill>
                <a:latin typeface="Times New Roman" panose="02020603050405020304" pitchFamily="18" charset="0"/>
                <a:cs typeface="Times New Roman" panose="02020603050405020304" pitchFamily="18" charset="0"/>
              </a:rPr>
              <a:t>veća zemlja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kao uvoznik monopolozivanog proizvoda imati </a:t>
            </a:r>
            <a:r>
              <a:rPr lang="sr-Latn-BA" sz="1800" dirty="0" smtClean="0">
                <a:solidFill>
                  <a:srgbClr val="0000FF"/>
                </a:solidFill>
                <a:latin typeface="Times New Roman" panose="02020603050405020304" pitchFamily="18" charset="0"/>
                <a:cs typeface="Times New Roman" panose="02020603050405020304" pitchFamily="18" charset="0"/>
              </a:rPr>
              <a:t>štetu od međunarodne razmjene. </a:t>
            </a:r>
          </a:p>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Efekat gubitka zemlje, velike po broju potrošača koriguje se + efektima u ↓ troškova proizvodnje, zbog mogućnosti korištenja efekata obima proizvodnje uslijed velike tražnje u velikoj zemlji. </a:t>
            </a:r>
            <a:r>
              <a:rPr lang="sr-Latn-BA" sz="1800" dirty="0" smtClean="0">
                <a:solidFill>
                  <a:srgbClr val="0000FF"/>
                </a:solidFill>
                <a:latin typeface="Times New Roman" panose="02020603050405020304" pitchFamily="18" charset="0"/>
                <a:cs typeface="Times New Roman" panose="02020603050405020304" pitchFamily="18" charset="0"/>
              </a:rPr>
              <a:t>Ukupan efekat međunarodne razmjene na međunarodnom tržištu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 uslvima oligopola dakle zavisi od </a:t>
            </a:r>
            <a:r>
              <a:rPr lang="sr-Latn-BA" sz="1800" dirty="0" smtClean="0">
                <a:solidFill>
                  <a:srgbClr val="0000FF"/>
                </a:solidFill>
                <a:latin typeface="Times New Roman" panose="02020603050405020304" pitchFamily="18" charset="0"/>
                <a:cs typeface="Times New Roman" panose="02020603050405020304" pitchFamily="18" charset="0"/>
              </a:rPr>
              <a:t>veličine marginalnih prinosa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odnosno </a:t>
            </a:r>
            <a:r>
              <a:rPr lang="sr-Latn-BA" sz="1800" dirty="0" smtClean="0">
                <a:solidFill>
                  <a:srgbClr val="0000FF"/>
                </a:solidFill>
                <a:latin typeface="Times New Roman" panose="02020603050405020304" pitchFamily="18" charset="0"/>
                <a:cs typeface="Times New Roman" panose="02020603050405020304" pitchFamily="18" charset="0"/>
              </a:rPr>
              <a:t>marginalnih troškova koji je proizvoda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koji je predmet oligopola. </a:t>
            </a:r>
          </a:p>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Autori Helpman i Krugman u teoriji monopola uključuju 3 faktora: </a:t>
            </a:r>
          </a:p>
          <a:p>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498764" y="3897745"/>
            <a:ext cx="3352800" cy="498764"/>
          </a:xfrm>
          <a:prstGeom prst="roundRect">
            <a:avLst/>
          </a:prstGeom>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t>1. Veličina marginalnih troškova proizvodnje pojedinih proizvoda </a:t>
            </a:r>
            <a:endParaRPr lang="en-GB" sz="1400" dirty="0"/>
          </a:p>
        </p:txBody>
      </p:sp>
      <p:sp>
        <p:nvSpPr>
          <p:cNvPr id="7" name="Rounded Rectangle 6"/>
          <p:cNvSpPr/>
          <p:nvPr/>
        </p:nvSpPr>
        <p:spPr>
          <a:xfrm>
            <a:off x="563389" y="5333906"/>
            <a:ext cx="2193635" cy="498764"/>
          </a:xfrm>
          <a:prstGeom prst="roundRect">
            <a:avLst/>
          </a:prstGeom>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a:t>2</a:t>
            </a:r>
            <a:r>
              <a:rPr lang="sr-Latn-BA" sz="1400" dirty="0" smtClean="0"/>
              <a:t>. Veličina tržišta</a:t>
            </a:r>
            <a:endParaRPr lang="en-GB" sz="1400" dirty="0"/>
          </a:p>
        </p:txBody>
      </p:sp>
      <p:sp>
        <p:nvSpPr>
          <p:cNvPr id="8" name="Rounded Rectangle 7"/>
          <p:cNvSpPr/>
          <p:nvPr/>
        </p:nvSpPr>
        <p:spPr>
          <a:xfrm>
            <a:off x="563389" y="4541935"/>
            <a:ext cx="3288175" cy="646545"/>
          </a:xfrm>
          <a:prstGeom prst="roundRect">
            <a:avLst/>
          </a:prstGeom>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t>3. Broj učesnika u međunarodnoj razmjeni koji nude određeni proizvod. </a:t>
            </a:r>
            <a:endParaRPr lang="en-GB" sz="1400" dirty="0"/>
          </a:p>
        </p:txBody>
      </p:sp>
      <p:sp>
        <p:nvSpPr>
          <p:cNvPr id="9" name="Title 1"/>
          <p:cNvSpPr txBox="1">
            <a:spLocks/>
          </p:cNvSpPr>
          <p:nvPr/>
        </p:nvSpPr>
        <p:spPr>
          <a:xfrm>
            <a:off x="4453716" y="4724901"/>
            <a:ext cx="4470398" cy="198069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rgbClr val="0000FF"/>
                </a:solidFill>
                <a:latin typeface="Times New Roman" panose="02020603050405020304" pitchFamily="18" charset="0"/>
                <a:cs typeface="Times New Roman" panose="02020603050405020304" pitchFamily="18" charset="0"/>
              </a:rPr>
              <a:t>Klasične teorije</a:t>
            </a:r>
            <a:r>
              <a:rPr lang="sr-Latn-BA" sz="1800" dirty="0" smtClean="0">
                <a:solidFill>
                  <a:schemeClr val="tx1"/>
                </a:solidFill>
                <a:latin typeface="Times New Roman" panose="02020603050405020304" pitchFamily="18" charset="0"/>
                <a:cs typeface="Times New Roman" panose="02020603050405020304" pitchFamily="18" charset="0"/>
              </a:rPr>
              <a:t> međunarodne trgovine </a:t>
            </a:r>
            <a:r>
              <a:rPr lang="sr-Latn-BA" sz="1800" dirty="0" smtClean="0">
                <a:solidFill>
                  <a:srgbClr val="0000FF"/>
                </a:solidFill>
                <a:latin typeface="Times New Roman" panose="02020603050405020304" pitchFamily="18" charset="0"/>
                <a:cs typeface="Times New Roman" panose="02020603050405020304" pitchFamily="18" charset="0"/>
              </a:rPr>
              <a:t>na bazi komparativnih prednosti </a:t>
            </a:r>
            <a:r>
              <a:rPr lang="sr-Latn-BA" sz="1800" dirty="0" smtClean="0">
                <a:solidFill>
                  <a:schemeClr val="tx1"/>
                </a:solidFill>
                <a:latin typeface="Times New Roman" panose="02020603050405020304" pitchFamily="18" charset="0"/>
                <a:cs typeface="Times New Roman" panose="02020603050405020304" pitchFamily="18" charset="0"/>
              </a:rPr>
              <a:t>su </a:t>
            </a:r>
            <a:r>
              <a:rPr lang="sr-Latn-BA" sz="1800" dirty="0" smtClean="0">
                <a:solidFill>
                  <a:srgbClr val="0000FF"/>
                </a:solidFill>
                <a:latin typeface="Times New Roman" panose="02020603050405020304" pitchFamily="18" charset="0"/>
                <a:cs typeface="Times New Roman" panose="02020603050405020304" pitchFamily="18" charset="0"/>
              </a:rPr>
              <a:t>primjenjive u slučaju postojanja monopola</a:t>
            </a:r>
            <a:r>
              <a:rPr lang="sr-Latn-BA" sz="1800" dirty="0" smtClean="0">
                <a:solidFill>
                  <a:schemeClr val="tx1"/>
                </a:solidFill>
                <a:latin typeface="Times New Roman" panose="02020603050405020304" pitchFamily="18" charset="0"/>
                <a:cs typeface="Times New Roman" panose="02020603050405020304" pitchFamily="18" charset="0"/>
              </a:rPr>
              <a:t>, samo uz pretpostavku takvih proizvodnih funkcija, po kojima su </a:t>
            </a:r>
            <a:r>
              <a:rPr lang="sr-Latn-BA" sz="1800" dirty="0" smtClean="0">
                <a:solidFill>
                  <a:srgbClr val="0000FF"/>
                </a:solidFill>
                <a:latin typeface="Times New Roman" panose="02020603050405020304" pitchFamily="18" charset="0"/>
                <a:cs typeface="Times New Roman" panose="02020603050405020304" pitchFamily="18" charset="0"/>
              </a:rPr>
              <a:t>marginalnih troškovi </a:t>
            </a:r>
            <a:r>
              <a:rPr lang="sr-Latn-BA" sz="1800" dirty="0" smtClean="0">
                <a:solidFill>
                  <a:schemeClr val="tx1"/>
                </a:solidFill>
                <a:latin typeface="Times New Roman" panose="02020603050405020304" pitchFamily="18" charset="0"/>
                <a:cs typeface="Times New Roman" panose="02020603050405020304" pitchFamily="18" charset="0"/>
              </a:rPr>
              <a:t>odnosno </a:t>
            </a:r>
            <a:r>
              <a:rPr lang="sr-Latn-BA" sz="1800" dirty="0" smtClean="0">
                <a:solidFill>
                  <a:srgbClr val="0000FF"/>
                </a:solidFill>
                <a:latin typeface="Times New Roman" panose="02020603050405020304" pitchFamily="18" charset="0"/>
                <a:cs typeface="Times New Roman" panose="02020603050405020304" pitchFamily="18" charset="0"/>
              </a:rPr>
              <a:t>marginalni prinosi </a:t>
            </a:r>
            <a:r>
              <a:rPr lang="sr-Latn-BA" sz="1800" dirty="0" smtClean="0">
                <a:solidFill>
                  <a:schemeClr val="tx1"/>
                </a:solidFill>
                <a:latin typeface="Times New Roman" panose="02020603050405020304" pitchFamily="18" charset="0"/>
                <a:cs typeface="Times New Roman" panose="02020603050405020304" pitchFamily="18" charset="0"/>
              </a:rPr>
              <a:t>proizvodnje različitih učesnika u međunarodnoj razmjeni </a:t>
            </a:r>
            <a:r>
              <a:rPr lang="sr-Latn-BA" sz="1800" dirty="0" smtClean="0">
                <a:solidFill>
                  <a:srgbClr val="0000FF"/>
                </a:solidFill>
                <a:latin typeface="Times New Roman" panose="02020603050405020304" pitchFamily="18" charset="0"/>
                <a:cs typeface="Times New Roman" panose="02020603050405020304" pitchFamily="18" charset="0"/>
              </a:rPr>
              <a:t>identični</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dirty="0">
              <a:solidFill>
                <a:schemeClr val="tx1"/>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461762" y="6019566"/>
            <a:ext cx="3769186" cy="669322"/>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rgbClr val="0000FF"/>
                </a:solidFill>
                <a:latin typeface="Times New Roman" panose="02020603050405020304" pitchFamily="18" charset="0"/>
                <a:cs typeface="Times New Roman" panose="02020603050405020304" pitchFamily="18" charset="0"/>
              </a:rPr>
              <a:t>„Teorija perfektne monopolističke konkurencije“ (K. Lancaster). </a:t>
            </a:r>
            <a:endParaRPr lang="sr-Latn-BA"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6865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21</a:t>
            </a:fld>
            <a:endParaRPr lang="en-US" dirty="0"/>
          </a:p>
        </p:txBody>
      </p:sp>
      <p:sp>
        <p:nvSpPr>
          <p:cNvPr id="7" name="Rounded Rectangle 6"/>
          <p:cNvSpPr/>
          <p:nvPr/>
        </p:nvSpPr>
        <p:spPr>
          <a:xfrm>
            <a:off x="150938" y="197993"/>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66869" y="3063341"/>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839931" y="6269940"/>
            <a:ext cx="3121458" cy="5362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806" y="2940687"/>
            <a:ext cx="1756813" cy="993854"/>
          </a:xfrm>
          <a:prstGeom prst="rect">
            <a:avLst/>
          </a:prstGeom>
        </p:spPr>
      </p:pic>
      <p:sp>
        <p:nvSpPr>
          <p:cNvPr id="11" name="Title 1"/>
          <p:cNvSpPr txBox="1">
            <a:spLocks/>
          </p:cNvSpPr>
          <p:nvPr/>
        </p:nvSpPr>
        <p:spPr>
          <a:xfrm>
            <a:off x="466869" y="4193082"/>
            <a:ext cx="7878330" cy="4452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Protekcionističke koncepcije   </a:t>
            </a:r>
          </a:p>
          <a:p>
            <a:endParaRPr lang="sr-Latn-BA" sz="2400" b="1" dirty="0" smtClean="0">
              <a:solidFill>
                <a:srgbClr val="FF0000"/>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1459213" y="4633818"/>
            <a:ext cx="7201917" cy="46626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Kejnzov model </a:t>
            </a:r>
          </a:p>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Međ.ekonomija i spoljnotrgovinski multiplikator  </a:t>
            </a:r>
            <a:endParaRPr lang="sr-Latn-BA" sz="2400" b="1"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07035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22</a:t>
            </a:fld>
            <a:endParaRPr lang="en-US" dirty="0"/>
          </a:p>
        </p:txBody>
      </p:sp>
      <p:sp>
        <p:nvSpPr>
          <p:cNvPr id="3" name="Rounded Rectangle 2"/>
          <p:cNvSpPr/>
          <p:nvPr/>
        </p:nvSpPr>
        <p:spPr>
          <a:xfrm>
            <a:off x="176178" y="237985"/>
            <a:ext cx="879233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Protekcionističke koncepcije u teoriji međunarodnih ekonomskih odnosa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95507" y="959928"/>
            <a:ext cx="8442091" cy="115519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solidFill>
                <a:latin typeface="Times New Roman" panose="02020603050405020304" pitchFamily="18" charset="0"/>
                <a:cs typeface="Times New Roman" panose="02020603050405020304" pitchFamily="18" charset="0"/>
              </a:rPr>
              <a:t>Poslije Prvog svjetskog rata javlja se potreba u industrijski razvijenim zemljama (kapitalističkim zemljama) da zaštite nacionalne ekonomije, posebno u novonastalim industrijskim zemljama kao što je bila SAD.  </a:t>
            </a:r>
            <a:endParaRPr lang="sr-Latn-BA" sz="1800" dirty="0">
              <a:solidFill>
                <a:schemeClr val="tx1"/>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295506" y="2293676"/>
            <a:ext cx="8442091" cy="115519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solidFill>
                <a:latin typeface="Times New Roman" panose="02020603050405020304" pitchFamily="18" charset="0"/>
                <a:cs typeface="Times New Roman" panose="02020603050405020304" pitchFamily="18" charset="0"/>
              </a:rPr>
              <a:t>Protekcionizam se prvi put javlja u SAD, u stavu ministra finansija SAD (Aleksandra Hamiltona), koji je zagovarao zaštitu mlade industije SAD u odnosu na visokorazvijenu industriju V.Britanije. </a:t>
            </a:r>
            <a:endParaRPr lang="sr-Latn-BA" sz="1800" dirty="0">
              <a:solidFill>
                <a:schemeClr val="tx1"/>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295506" y="3627424"/>
            <a:ext cx="2530822" cy="2779064"/>
          </a:xfrm>
          <a:prstGeom prst="rect">
            <a:avLst/>
          </a:prstGeom>
        </p:spPr>
        <p:style>
          <a:lnRef idx="2">
            <a:schemeClr val="accent6"/>
          </a:lnRef>
          <a:fillRef idx="1">
            <a:schemeClr val="lt1"/>
          </a:fillRef>
          <a:effectRef idx="0">
            <a:schemeClr val="accent6"/>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solidFill>
                <a:latin typeface="Times New Roman" panose="02020603050405020304" pitchFamily="18" charset="0"/>
                <a:cs typeface="Times New Roman" panose="02020603050405020304" pitchFamily="18" charset="0"/>
              </a:rPr>
              <a:t>Njemački ekonomista Fridrih List (Friedrich List) je bio stava da sve zemlje prolaze kroz ≠ faze razvoja, i da uvijek postoji opravdan razlog da se u određenom stepenu razvoja zaštiti određena grana industrije. </a:t>
            </a:r>
            <a:endParaRPr lang="sr-Latn-BA" sz="1800" dirty="0">
              <a:solidFill>
                <a:schemeClr val="tx1"/>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3131127" y="3731492"/>
            <a:ext cx="4313382" cy="3694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1. Koje grane industrije treba zaštititi?</a:t>
            </a:r>
            <a:endParaRPr lang="en-GB" dirty="0"/>
          </a:p>
        </p:txBody>
      </p:sp>
      <p:sp>
        <p:nvSpPr>
          <p:cNvPr id="8" name="Rounded Rectangle 7"/>
          <p:cNvSpPr/>
          <p:nvPr/>
        </p:nvSpPr>
        <p:spPr>
          <a:xfrm>
            <a:off x="3131127" y="4776445"/>
            <a:ext cx="4313382" cy="3694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2. Koja stopa zaštite je optimalna?</a:t>
            </a:r>
            <a:endParaRPr lang="en-GB" dirty="0"/>
          </a:p>
        </p:txBody>
      </p:sp>
      <p:sp>
        <p:nvSpPr>
          <p:cNvPr id="9" name="Rounded Rectangle 8"/>
          <p:cNvSpPr/>
          <p:nvPr/>
        </p:nvSpPr>
        <p:spPr>
          <a:xfrm>
            <a:off x="3131127" y="5806659"/>
            <a:ext cx="4313382" cy="3694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3</a:t>
            </a:r>
            <a:r>
              <a:rPr lang="sr-Latn-BA" dirty="0" smtClean="0"/>
              <a:t>. Na koji rok je zaštita opravdana? </a:t>
            </a:r>
            <a:endParaRPr lang="en-GB" dirty="0"/>
          </a:p>
        </p:txBody>
      </p:sp>
      <p:sp>
        <p:nvSpPr>
          <p:cNvPr id="10" name="Rounded Rectangle 9"/>
          <p:cNvSpPr/>
          <p:nvPr/>
        </p:nvSpPr>
        <p:spPr>
          <a:xfrm>
            <a:off x="3893127" y="4131376"/>
            <a:ext cx="4918364" cy="5329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smtClean="0">
                <a:solidFill>
                  <a:schemeClr val="tx1"/>
                </a:solidFill>
              </a:rPr>
              <a:t>Zavisno od prirodnih bogatstava i nacionalni prioriteta zemlje. </a:t>
            </a:r>
            <a:endParaRPr lang="en-GB" dirty="0">
              <a:solidFill>
                <a:schemeClr val="tx1"/>
              </a:solidFill>
            </a:endParaRPr>
          </a:p>
        </p:txBody>
      </p:sp>
      <p:sp>
        <p:nvSpPr>
          <p:cNvPr id="11" name="Bent Arrow 10"/>
          <p:cNvSpPr/>
          <p:nvPr/>
        </p:nvSpPr>
        <p:spPr>
          <a:xfrm flipV="1">
            <a:off x="3260435" y="4136616"/>
            <a:ext cx="632691" cy="458053"/>
          </a:xfrm>
          <a:prstGeom prst="ben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Rounded Rectangle 11"/>
          <p:cNvSpPr/>
          <p:nvPr/>
        </p:nvSpPr>
        <p:spPr>
          <a:xfrm>
            <a:off x="3893126" y="5195509"/>
            <a:ext cx="4918364" cy="5329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a:solidFill>
                  <a:schemeClr val="tx1"/>
                </a:solidFill>
              </a:rPr>
              <a:t>d</a:t>
            </a:r>
            <a:r>
              <a:rPr lang="sr-Latn-BA" dirty="0" smtClean="0">
                <a:solidFill>
                  <a:schemeClr val="tx1"/>
                </a:solidFill>
              </a:rPr>
              <a:t>o 20..30 godina.... </a:t>
            </a:r>
            <a:endParaRPr lang="en-GB" dirty="0">
              <a:solidFill>
                <a:schemeClr val="tx1"/>
              </a:solidFill>
            </a:endParaRPr>
          </a:p>
        </p:txBody>
      </p:sp>
      <p:sp>
        <p:nvSpPr>
          <p:cNvPr id="13" name="Rounded Rectangle 12"/>
          <p:cNvSpPr/>
          <p:nvPr/>
        </p:nvSpPr>
        <p:spPr>
          <a:xfrm>
            <a:off x="3893126" y="6265890"/>
            <a:ext cx="4918364" cy="5329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a:solidFill>
                  <a:schemeClr val="tx1"/>
                </a:solidFill>
              </a:rPr>
              <a:t>d</a:t>
            </a:r>
            <a:r>
              <a:rPr lang="sr-Latn-BA" dirty="0" smtClean="0">
                <a:solidFill>
                  <a:schemeClr val="tx1"/>
                </a:solidFill>
              </a:rPr>
              <a:t>o 25% vrijednosti proizvedene robe</a:t>
            </a:r>
            <a:endParaRPr lang="en-GB" dirty="0">
              <a:solidFill>
                <a:schemeClr val="tx1"/>
              </a:solidFill>
            </a:endParaRPr>
          </a:p>
        </p:txBody>
      </p:sp>
    </p:spTree>
    <p:extLst>
      <p:ext uri="{BB962C8B-B14F-4D97-AF65-F5344CB8AC3E}">
        <p14:creationId xmlns:p14="http://schemas.microsoft.com/office/powerpoint/2010/main" val="3238581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23</a:t>
            </a:fld>
            <a:endParaRPr lang="en-US" dirty="0"/>
          </a:p>
        </p:txBody>
      </p:sp>
      <p:sp>
        <p:nvSpPr>
          <p:cNvPr id="3" name="Rounded Rectangle 2"/>
          <p:cNvSpPr/>
          <p:nvPr/>
        </p:nvSpPr>
        <p:spPr>
          <a:xfrm>
            <a:off x="176178" y="237985"/>
            <a:ext cx="879233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Kejnzov model ekonomskog rasta nacionalne ekonomije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Vertical Scroll 3"/>
          <p:cNvSpPr/>
          <p:nvPr/>
        </p:nvSpPr>
        <p:spPr>
          <a:xfrm>
            <a:off x="176178" y="869291"/>
            <a:ext cx="2954949" cy="868218"/>
          </a:xfrm>
          <a:prstGeom prst="verticalScroll">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t>Džon Mejnard Kejnz (John Meynard Keynes)  </a:t>
            </a:r>
            <a:endParaRPr lang="en-GB" dirty="0"/>
          </a:p>
        </p:txBody>
      </p:sp>
      <p:sp>
        <p:nvSpPr>
          <p:cNvPr id="6" name="Rounded Rectangle 5"/>
          <p:cNvSpPr/>
          <p:nvPr/>
        </p:nvSpPr>
        <p:spPr>
          <a:xfrm>
            <a:off x="3519054" y="849693"/>
            <a:ext cx="5329382" cy="89592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solidFill>
                  <a:schemeClr val="tx1"/>
                </a:solidFill>
              </a:rPr>
              <a:t>Najznačajniji zagovornik protekcionističkih mjera u cilju očuvanja opšte ekonomske ravnoteže jedne nacionalne države. </a:t>
            </a:r>
            <a:endParaRPr lang="en-GB" dirty="0">
              <a:solidFill>
                <a:schemeClr val="tx1"/>
              </a:solidFill>
            </a:endParaRPr>
          </a:p>
        </p:txBody>
      </p:sp>
      <p:sp>
        <p:nvSpPr>
          <p:cNvPr id="7" name="Right Arrow 6"/>
          <p:cNvSpPr/>
          <p:nvPr/>
        </p:nvSpPr>
        <p:spPr>
          <a:xfrm>
            <a:off x="3131126" y="1317790"/>
            <a:ext cx="387928" cy="461819"/>
          </a:xfrm>
          <a:prstGeom prst="rightArrow">
            <a:avLst/>
          </a:prstGeom>
          <a:solidFill>
            <a:schemeClr val="bg1">
              <a:lumMod val="6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p:cNvSpPr txBox="1">
            <a:spLocks/>
          </p:cNvSpPr>
          <p:nvPr/>
        </p:nvSpPr>
        <p:spPr>
          <a:xfrm>
            <a:off x="196960" y="1786719"/>
            <a:ext cx="8672258" cy="86489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Povećanje investicija ima za posljedicu povećanje dohodka, zaposlenosti i potrošnje. </a:t>
            </a:r>
          </a:p>
          <a:p>
            <a:pPr marL="285750" indent="-285750">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Ukupni efekti investicija zavise od različitih sklonosti koje su prisutne na domaćem tržištu(tkz.“bazni elementi Kejnzove analize“): </a:t>
            </a:r>
            <a:endParaRPr lang="sr-Latn-BA" sz="1800" dirty="0">
              <a:solidFill>
                <a:schemeClr val="tx1"/>
              </a:solidFill>
              <a:latin typeface="Times New Roman" panose="02020603050405020304" pitchFamily="18" charset="0"/>
              <a:cs typeface="Times New Roman" panose="02020603050405020304" pitchFamily="18" charset="0"/>
            </a:endParaRPr>
          </a:p>
        </p:txBody>
      </p:sp>
      <p:sp>
        <p:nvSpPr>
          <p:cNvPr id="9" name="Rounded Rectangle 8"/>
          <p:cNvSpPr/>
          <p:nvPr/>
        </p:nvSpPr>
        <p:spPr>
          <a:xfrm>
            <a:off x="263579" y="2704204"/>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Sklonost ka potrošnji </a:t>
            </a:r>
            <a:endParaRPr lang="en-GB" dirty="0"/>
          </a:p>
        </p:txBody>
      </p:sp>
      <p:sp>
        <p:nvSpPr>
          <p:cNvPr id="10" name="Rounded Rectangle 9"/>
          <p:cNvSpPr/>
          <p:nvPr/>
        </p:nvSpPr>
        <p:spPr>
          <a:xfrm>
            <a:off x="3202881" y="2738350"/>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Sklonost ka investiranju  </a:t>
            </a:r>
            <a:endParaRPr lang="en-GB" dirty="0"/>
          </a:p>
        </p:txBody>
      </p:sp>
      <p:sp>
        <p:nvSpPr>
          <p:cNvPr id="11" name="Rounded Rectangle 10"/>
          <p:cNvSpPr/>
          <p:nvPr/>
        </p:nvSpPr>
        <p:spPr>
          <a:xfrm>
            <a:off x="6068291" y="2738350"/>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Sklonost ka štednji. </a:t>
            </a:r>
            <a:endParaRPr lang="en-GB" dirty="0"/>
          </a:p>
        </p:txBody>
      </p:sp>
      <p:sp>
        <p:nvSpPr>
          <p:cNvPr id="12" name="Rounded Rectangle 11"/>
          <p:cNvSpPr/>
          <p:nvPr/>
        </p:nvSpPr>
        <p:spPr>
          <a:xfrm>
            <a:off x="309761" y="3418819"/>
            <a:ext cx="8525166" cy="3694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rgbClr val="00B050"/>
                </a:solidFill>
              </a:rPr>
              <a:t>Sklonost ka potrošnji- </a:t>
            </a:r>
            <a:r>
              <a:rPr lang="sr-Latn-BA" dirty="0" smtClean="0"/>
              <a:t>učešće potrošnje u jednoj jedinici dohodka.</a:t>
            </a:r>
            <a:endParaRPr lang="en-GB" dirty="0"/>
          </a:p>
        </p:txBody>
      </p:sp>
      <p:sp>
        <p:nvSpPr>
          <p:cNvPr id="13" name="Rounded Rectangle 12"/>
          <p:cNvSpPr/>
          <p:nvPr/>
        </p:nvSpPr>
        <p:spPr>
          <a:xfrm>
            <a:off x="3764162" y="3835400"/>
            <a:ext cx="5052292" cy="572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Marginalna sklonost ka potrošnji- porast  potrošnje u jednoj jedinici porasta  dohodka.</a:t>
            </a:r>
            <a:endParaRPr lang="en-GB" dirty="0"/>
          </a:p>
        </p:txBody>
      </p:sp>
      <p:sp>
        <p:nvSpPr>
          <p:cNvPr id="14" name="Rounded Rectangle 13"/>
          <p:cNvSpPr/>
          <p:nvPr/>
        </p:nvSpPr>
        <p:spPr>
          <a:xfrm>
            <a:off x="309761" y="4542486"/>
            <a:ext cx="8446657" cy="3694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rgbClr val="00B050"/>
                </a:solidFill>
              </a:rPr>
              <a:t>Sklonost ka štednji </a:t>
            </a:r>
            <a:r>
              <a:rPr lang="sr-Latn-BA" dirty="0" smtClean="0"/>
              <a:t>učešće štednje u jednoj jedinici dohodka.</a:t>
            </a:r>
            <a:endParaRPr lang="en-GB" dirty="0"/>
          </a:p>
        </p:txBody>
      </p:sp>
      <p:sp>
        <p:nvSpPr>
          <p:cNvPr id="15" name="Rounded Rectangle 14"/>
          <p:cNvSpPr/>
          <p:nvPr/>
        </p:nvSpPr>
        <p:spPr>
          <a:xfrm>
            <a:off x="3764162" y="4951457"/>
            <a:ext cx="5052292" cy="572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Marginalna sklonost ka štednji porast  štednje u jednoj jedinici porasta  dohodka.</a:t>
            </a:r>
            <a:endParaRPr lang="en-GB" dirty="0"/>
          </a:p>
        </p:txBody>
      </p:sp>
      <p:sp>
        <p:nvSpPr>
          <p:cNvPr id="16" name="Rounded Rectangle 15"/>
          <p:cNvSpPr/>
          <p:nvPr/>
        </p:nvSpPr>
        <p:spPr>
          <a:xfrm>
            <a:off x="323271" y="5696320"/>
            <a:ext cx="8545947" cy="3694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solidFill>
                  <a:srgbClr val="00B050"/>
                </a:solidFill>
              </a:rPr>
              <a:t>Sklonost ka investicijama  </a:t>
            </a:r>
            <a:r>
              <a:rPr lang="sr-Latn-BA" dirty="0" smtClean="0"/>
              <a:t>učešće investicija u jednoj jedinici dohodka.</a:t>
            </a:r>
            <a:endParaRPr lang="en-GB" dirty="0"/>
          </a:p>
        </p:txBody>
      </p:sp>
      <p:sp>
        <p:nvSpPr>
          <p:cNvPr id="17" name="Rounded Rectangle 16"/>
          <p:cNvSpPr/>
          <p:nvPr/>
        </p:nvSpPr>
        <p:spPr>
          <a:xfrm>
            <a:off x="263579" y="2655407"/>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Sklonost ka potrošnji </a:t>
            </a:r>
            <a:endParaRPr lang="en-GB" dirty="0"/>
          </a:p>
        </p:txBody>
      </p:sp>
      <p:sp>
        <p:nvSpPr>
          <p:cNvPr id="18" name="Rounded Rectangle 17"/>
          <p:cNvSpPr/>
          <p:nvPr/>
        </p:nvSpPr>
        <p:spPr>
          <a:xfrm>
            <a:off x="3202881" y="2689553"/>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Sklonost ka investiranju  </a:t>
            </a:r>
            <a:endParaRPr lang="en-GB" dirty="0"/>
          </a:p>
        </p:txBody>
      </p:sp>
      <p:sp>
        <p:nvSpPr>
          <p:cNvPr id="19" name="Rounded Rectangle 18"/>
          <p:cNvSpPr/>
          <p:nvPr/>
        </p:nvSpPr>
        <p:spPr>
          <a:xfrm>
            <a:off x="6068291" y="2689553"/>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Sklonost ka štednji. </a:t>
            </a:r>
            <a:endParaRPr lang="en-GB" dirty="0"/>
          </a:p>
        </p:txBody>
      </p:sp>
      <p:sp>
        <p:nvSpPr>
          <p:cNvPr id="20" name="Rounded Rectangle 19"/>
          <p:cNvSpPr/>
          <p:nvPr/>
        </p:nvSpPr>
        <p:spPr>
          <a:xfrm>
            <a:off x="3816926" y="6120317"/>
            <a:ext cx="5052292" cy="572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Marginalna sklonost ka investicijama porast  investicija u jednoj jedinici porasta  dohodka.</a:t>
            </a:r>
            <a:endParaRPr lang="en-GB" dirty="0"/>
          </a:p>
        </p:txBody>
      </p:sp>
    </p:spTree>
    <p:extLst>
      <p:ext uri="{BB962C8B-B14F-4D97-AF65-F5344CB8AC3E}">
        <p14:creationId xmlns:p14="http://schemas.microsoft.com/office/powerpoint/2010/main" val="176099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24</a:t>
            </a:fld>
            <a:endParaRPr lang="en-US" dirty="0"/>
          </a:p>
        </p:txBody>
      </p:sp>
      <p:sp>
        <p:nvSpPr>
          <p:cNvPr id="3" name="Rounded Rectangle 2"/>
          <p:cNvSpPr/>
          <p:nvPr/>
        </p:nvSpPr>
        <p:spPr>
          <a:xfrm>
            <a:off x="176178" y="237985"/>
            <a:ext cx="879233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Kejnzov model ekonomskog rasta nacionalne ekonomije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Vertical Scroll 3"/>
          <p:cNvSpPr/>
          <p:nvPr/>
        </p:nvSpPr>
        <p:spPr>
          <a:xfrm>
            <a:off x="93052" y="940633"/>
            <a:ext cx="2280693" cy="868218"/>
          </a:xfrm>
          <a:prstGeom prst="verticalScroll">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t>Osnovna Kejnzova teza: </a:t>
            </a:r>
            <a:endParaRPr lang="en-GB" dirty="0"/>
          </a:p>
        </p:txBody>
      </p:sp>
      <p:sp>
        <p:nvSpPr>
          <p:cNvPr id="5" name="Rounded Rectangle 4"/>
          <p:cNvSpPr/>
          <p:nvPr/>
        </p:nvSpPr>
        <p:spPr>
          <a:xfrm>
            <a:off x="3565235" y="1051470"/>
            <a:ext cx="5329383" cy="509476"/>
          </a:xfrm>
          <a:prstGeom prst="roundRect">
            <a:avLst/>
          </a:prstGeom>
          <a:solidFill>
            <a:schemeClr val="accent3">
              <a:lumMod val="75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solidFill>
                  <a:schemeClr val="tx1"/>
                </a:solidFill>
              </a:rPr>
              <a:t>Potrošnja nikad nije jednaka dohodku.</a:t>
            </a:r>
            <a:endParaRPr lang="en-GB" dirty="0">
              <a:solidFill>
                <a:schemeClr val="tx1"/>
              </a:solidFill>
            </a:endParaRPr>
          </a:p>
        </p:txBody>
      </p:sp>
      <p:sp>
        <p:nvSpPr>
          <p:cNvPr id="6" name="Left Arrow 5"/>
          <p:cNvSpPr/>
          <p:nvPr/>
        </p:nvSpPr>
        <p:spPr>
          <a:xfrm flipH="1">
            <a:off x="2313707" y="1015625"/>
            <a:ext cx="1251527" cy="718233"/>
          </a:xfrm>
          <a:prstGeom prst="leftArrow">
            <a:avLst/>
          </a:prstGeom>
          <a:solidFill>
            <a:schemeClr val="bg1">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93052" y="2189019"/>
            <a:ext cx="2220655" cy="1117599"/>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Investicioni multiplikator </a:t>
            </a:r>
            <a:endParaRPr lang="en-GB" b="1" dirty="0"/>
          </a:p>
        </p:txBody>
      </p:sp>
      <p:sp>
        <p:nvSpPr>
          <p:cNvPr id="8" name="Rounded Rectangle 7"/>
          <p:cNvSpPr/>
          <p:nvPr/>
        </p:nvSpPr>
        <p:spPr>
          <a:xfrm>
            <a:off x="3639127" y="2512110"/>
            <a:ext cx="5329383" cy="692907"/>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solidFill>
                  <a:schemeClr val="tx1"/>
                </a:solidFill>
              </a:rPr>
              <a:t>Odnos između  povećanja investicija i povećanja dohodka, ako je data sklonost ka potrošnji. </a:t>
            </a:r>
            <a:endParaRPr lang="en-GB" dirty="0">
              <a:solidFill>
                <a:schemeClr val="tx1"/>
              </a:solidFill>
            </a:endParaRPr>
          </a:p>
        </p:txBody>
      </p:sp>
      <p:sp>
        <p:nvSpPr>
          <p:cNvPr id="9" name="Left Arrow 8"/>
          <p:cNvSpPr/>
          <p:nvPr/>
        </p:nvSpPr>
        <p:spPr>
          <a:xfrm flipH="1">
            <a:off x="2373745" y="2486784"/>
            <a:ext cx="1251527" cy="718233"/>
          </a:xfrm>
          <a:prstGeom prst="leftArrow">
            <a:avLst/>
          </a:prstGeom>
          <a:solidFill>
            <a:schemeClr val="bg1">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Bent Arrow 9"/>
          <p:cNvSpPr/>
          <p:nvPr/>
        </p:nvSpPr>
        <p:spPr>
          <a:xfrm flipV="1">
            <a:off x="3158834" y="4116884"/>
            <a:ext cx="692730" cy="60289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Rounded Rectangle 10"/>
          <p:cNvSpPr/>
          <p:nvPr/>
        </p:nvSpPr>
        <p:spPr>
          <a:xfrm>
            <a:off x="3851564" y="4242841"/>
            <a:ext cx="2096654" cy="476941"/>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↑dohodak te grane</a:t>
            </a:r>
            <a:r>
              <a:rPr lang="sr-Latn-BA" dirty="0" smtClean="0">
                <a:solidFill>
                  <a:schemeClr val="tx1"/>
                </a:solidFill>
              </a:rPr>
              <a:t> </a:t>
            </a:r>
            <a:endParaRPr lang="en-GB" dirty="0">
              <a:solidFill>
                <a:schemeClr val="tx1"/>
              </a:solidFill>
            </a:endParaRPr>
          </a:p>
        </p:txBody>
      </p:sp>
      <p:sp>
        <p:nvSpPr>
          <p:cNvPr id="12" name="Rounded Rectangle 11"/>
          <p:cNvSpPr/>
          <p:nvPr/>
        </p:nvSpPr>
        <p:spPr>
          <a:xfrm>
            <a:off x="2373745" y="3423977"/>
            <a:ext cx="1653310" cy="692907"/>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Investicije u jednoj grani </a:t>
            </a:r>
            <a:endParaRPr lang="en-GB" dirty="0">
              <a:solidFill>
                <a:schemeClr val="tx1"/>
              </a:solidFill>
            </a:endParaRPr>
          </a:p>
        </p:txBody>
      </p:sp>
      <p:sp>
        <p:nvSpPr>
          <p:cNvPr id="13" name="Rounded Rectangle 12"/>
          <p:cNvSpPr/>
          <p:nvPr/>
        </p:nvSpPr>
        <p:spPr>
          <a:xfrm>
            <a:off x="6072909" y="4026875"/>
            <a:ext cx="2692400" cy="692907"/>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↑proizvodnju u drugim granama koje su međusobno povezane. </a:t>
            </a:r>
            <a:endParaRPr lang="en-GB" dirty="0">
              <a:solidFill>
                <a:schemeClr val="tx1"/>
              </a:solidFill>
            </a:endParaRPr>
          </a:p>
        </p:txBody>
      </p:sp>
      <p:sp>
        <p:nvSpPr>
          <p:cNvPr id="15" name="Cloud Callout 14"/>
          <p:cNvSpPr/>
          <p:nvPr/>
        </p:nvSpPr>
        <p:spPr>
          <a:xfrm flipH="1">
            <a:off x="152399" y="3423977"/>
            <a:ext cx="2096654" cy="138838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Koliki je multiplikacioni efekat investicija? </a:t>
            </a:r>
            <a:endParaRPr lang="en-GB" sz="1400" dirty="0">
              <a:solidFill>
                <a:schemeClr val="tx1"/>
              </a:solidFill>
            </a:endParaRPr>
          </a:p>
        </p:txBody>
      </p:sp>
      <p:sp>
        <p:nvSpPr>
          <p:cNvPr id="16" name="Rounded Rectangle 15"/>
          <p:cNvSpPr/>
          <p:nvPr/>
        </p:nvSpPr>
        <p:spPr>
          <a:xfrm>
            <a:off x="374071" y="5109614"/>
            <a:ext cx="8391238" cy="1152641"/>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just"/>
            <a:r>
              <a:rPr lang="sr-Latn-BA" dirty="0" smtClean="0">
                <a:solidFill>
                  <a:schemeClr val="tx1"/>
                </a:solidFill>
                <a:latin typeface="Times New Roman" panose="02020603050405020304" pitchFamily="18" charset="0"/>
                <a:cs typeface="Times New Roman" panose="02020603050405020304" pitchFamily="18" charset="0"/>
              </a:rPr>
              <a:t>To zavisi od sklonosti ka potrošnji, odnosno ka štednji u datoj nacionalnoj ekonomiji. Ukoliko je sklonost ka potrošnji veća, a sklonost ka štednji manja, multiplikator investicija na nacionalni dohodak je veći. </a:t>
            </a:r>
          </a:p>
          <a:p>
            <a:pPr algn="just"/>
            <a:r>
              <a:rPr lang="sr-Latn-BA" dirty="0" smtClean="0">
                <a:solidFill>
                  <a:schemeClr val="tx1"/>
                </a:solidFill>
                <a:latin typeface="Times New Roman" panose="02020603050405020304" pitchFamily="18" charset="0"/>
                <a:cs typeface="Times New Roman" panose="02020603050405020304" pitchFamily="18" charset="0"/>
              </a:rPr>
              <a:t>Multiplikator je uvije &gt;1.</a:t>
            </a:r>
            <a:endParaRPr lang="en-GB" dirty="0">
              <a:solidFill>
                <a:schemeClr val="tx1"/>
              </a:solidFill>
            </a:endParaRPr>
          </a:p>
        </p:txBody>
      </p:sp>
    </p:spTree>
    <p:extLst>
      <p:ext uri="{BB962C8B-B14F-4D97-AF65-F5344CB8AC3E}">
        <p14:creationId xmlns:p14="http://schemas.microsoft.com/office/powerpoint/2010/main" val="1987512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25</a:t>
            </a:fld>
            <a:endParaRPr lang="en-US" dirty="0"/>
          </a:p>
        </p:txBody>
      </p:sp>
      <p:sp>
        <p:nvSpPr>
          <p:cNvPr id="3" name="Rounded Rectangle 2"/>
          <p:cNvSpPr/>
          <p:nvPr/>
        </p:nvSpPr>
        <p:spPr>
          <a:xfrm>
            <a:off x="176178" y="237985"/>
            <a:ext cx="879233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2. Međunarodna ekonomija i spoljnotrgovinski multiplikator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2883708" y="1366875"/>
            <a:ext cx="5861163" cy="1017476"/>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just"/>
            <a:r>
              <a:rPr lang="sr-Latn-BA" dirty="0" smtClean="0">
                <a:solidFill>
                  <a:schemeClr val="tx1"/>
                </a:solidFill>
                <a:latin typeface="Times New Roman" panose="02020603050405020304" pitchFamily="18" charset="0"/>
                <a:cs typeface="Times New Roman" panose="02020603050405020304" pitchFamily="18" charset="0"/>
              </a:rPr>
              <a:t>Američki ekonomista koji je razradio Kejnzove koncepcije dejstva investicionog multiplikatora, ali na principu otvorene ekonomije. </a:t>
            </a:r>
            <a:endParaRPr lang="en-GB" dirty="0">
              <a:solidFill>
                <a:schemeClr val="tx1"/>
              </a:solidFill>
            </a:endParaRPr>
          </a:p>
        </p:txBody>
      </p:sp>
      <p:sp>
        <p:nvSpPr>
          <p:cNvPr id="5" name="Vertical Scroll 4"/>
          <p:cNvSpPr/>
          <p:nvPr/>
        </p:nvSpPr>
        <p:spPr>
          <a:xfrm>
            <a:off x="316688" y="1414559"/>
            <a:ext cx="2428475" cy="868218"/>
          </a:xfrm>
          <a:prstGeom prst="verticalScroll">
            <a:avLst/>
          </a:prstGeom>
          <a:solidFill>
            <a:schemeClr val="accent3">
              <a:lumMod val="75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smtClean="0"/>
              <a:t>Fric MakluP (Fritz Machlup) </a:t>
            </a:r>
            <a:endParaRPr lang="en-GB" dirty="0"/>
          </a:p>
        </p:txBody>
      </p:sp>
      <p:sp>
        <p:nvSpPr>
          <p:cNvPr id="6" name="Rounded Rectangle 5"/>
          <p:cNvSpPr/>
          <p:nvPr/>
        </p:nvSpPr>
        <p:spPr>
          <a:xfrm>
            <a:off x="381343" y="2502147"/>
            <a:ext cx="8363528" cy="1263144"/>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marL="285750" indent="-285750" algn="just">
              <a:buFont typeface="Wingdings" panose="05000000000000000000" pitchFamily="2" charset="2"/>
              <a:buChar char="§"/>
            </a:pPr>
            <a:r>
              <a:rPr lang="sr-Latn-BA" dirty="0" smtClean="0">
                <a:solidFill>
                  <a:schemeClr val="tx1"/>
                </a:solidFill>
                <a:latin typeface="Times New Roman" panose="02020603050405020304" pitchFamily="18" charset="0"/>
                <a:cs typeface="Times New Roman" panose="02020603050405020304" pitchFamily="18" charset="0"/>
              </a:rPr>
              <a:t>Maklup izjednačava efekte </a:t>
            </a:r>
            <a:r>
              <a:rPr lang="sr-Latn-BA" b="1" i="1" dirty="0" smtClean="0">
                <a:solidFill>
                  <a:schemeClr val="tx1"/>
                </a:solidFill>
                <a:latin typeface="Times New Roman" panose="02020603050405020304" pitchFamily="18" charset="0"/>
                <a:cs typeface="Times New Roman" panose="02020603050405020304" pitchFamily="18" charset="0"/>
              </a:rPr>
              <a:t>uvoza</a:t>
            </a:r>
            <a:r>
              <a:rPr lang="sr-Latn-BA" dirty="0" smtClean="0">
                <a:solidFill>
                  <a:schemeClr val="tx1"/>
                </a:solidFill>
                <a:latin typeface="Times New Roman" panose="02020603050405020304" pitchFamily="18" charset="0"/>
                <a:cs typeface="Times New Roman" panose="02020603050405020304" pitchFamily="18" charset="0"/>
              </a:rPr>
              <a:t> na nacionalnu privredu sa efektima </a:t>
            </a:r>
            <a:r>
              <a:rPr lang="sr-Latn-BA" b="1" i="1" dirty="0" smtClean="0">
                <a:solidFill>
                  <a:schemeClr val="tx1"/>
                </a:solidFill>
                <a:latin typeface="Times New Roman" panose="02020603050405020304" pitchFamily="18" charset="0"/>
                <a:cs typeface="Times New Roman" panose="02020603050405020304" pitchFamily="18" charset="0"/>
              </a:rPr>
              <a:t>štednje</a:t>
            </a:r>
            <a:r>
              <a:rPr lang="sr-Latn-BA" dirty="0" smtClean="0">
                <a:solidFill>
                  <a:schemeClr val="tx1"/>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r>
              <a:rPr lang="sr-Latn-BA" dirty="0" smtClean="0">
                <a:solidFill>
                  <a:schemeClr val="tx1"/>
                </a:solidFill>
                <a:latin typeface="Times New Roman" panose="02020603050405020304" pitchFamily="18" charset="0"/>
                <a:cs typeface="Times New Roman" panose="02020603050405020304" pitchFamily="18" charset="0"/>
              </a:rPr>
              <a:t>Kao što </a:t>
            </a:r>
            <a:r>
              <a:rPr lang="sr-Latn-BA" b="1" dirty="0" smtClean="0">
                <a:solidFill>
                  <a:schemeClr val="tx1"/>
                </a:solidFill>
                <a:latin typeface="Times New Roman" panose="02020603050405020304" pitchFamily="18" charset="0"/>
                <a:cs typeface="Times New Roman" panose="02020603050405020304" pitchFamily="18" charset="0"/>
              </a:rPr>
              <a:t>štednja</a:t>
            </a:r>
            <a:r>
              <a:rPr lang="sr-Latn-BA" dirty="0" smtClean="0">
                <a:solidFill>
                  <a:schemeClr val="tx1"/>
                </a:solidFill>
                <a:latin typeface="Times New Roman" panose="02020603050405020304" pitchFamily="18" charset="0"/>
                <a:cs typeface="Times New Roman" panose="02020603050405020304" pitchFamily="18" charset="0"/>
              </a:rPr>
              <a:t> u </a:t>
            </a:r>
            <a:r>
              <a:rPr lang="sr-Latn-BA" u="sng" dirty="0" smtClean="0">
                <a:solidFill>
                  <a:schemeClr val="tx1"/>
                </a:solidFill>
                <a:latin typeface="Times New Roman" panose="02020603050405020304" pitchFamily="18" charset="0"/>
                <a:cs typeface="Times New Roman" panose="02020603050405020304" pitchFamily="18" charset="0"/>
              </a:rPr>
              <a:t>zatvorenoj ekonomiji </a:t>
            </a:r>
            <a:r>
              <a:rPr lang="sr-Latn-BA" b="1" dirty="0" smtClean="0">
                <a:solidFill>
                  <a:schemeClr val="tx1"/>
                </a:solidFill>
                <a:latin typeface="Times New Roman" panose="02020603050405020304" pitchFamily="18" charset="0"/>
                <a:cs typeface="Times New Roman" panose="02020603050405020304" pitchFamily="18" charset="0"/>
              </a:rPr>
              <a:t>blokira investicije</a:t>
            </a:r>
            <a:r>
              <a:rPr lang="sr-Latn-BA" dirty="0" smtClean="0">
                <a:solidFill>
                  <a:schemeClr val="tx1"/>
                </a:solidFill>
                <a:latin typeface="Times New Roman" panose="02020603050405020304" pitchFamily="18" charset="0"/>
                <a:cs typeface="Times New Roman" panose="02020603050405020304" pitchFamily="18" charset="0"/>
              </a:rPr>
              <a:t>, a  time i njihov multiplikativni efekat, tako </a:t>
            </a:r>
            <a:r>
              <a:rPr lang="sr-Latn-BA" b="1" dirty="0" smtClean="0">
                <a:solidFill>
                  <a:schemeClr val="tx1"/>
                </a:solidFill>
                <a:latin typeface="Times New Roman" panose="02020603050405020304" pitchFamily="18" charset="0"/>
                <a:cs typeface="Times New Roman" panose="02020603050405020304" pitchFamily="18" charset="0"/>
              </a:rPr>
              <a:t>uvoz</a:t>
            </a:r>
            <a:r>
              <a:rPr lang="sr-Latn-BA" dirty="0" smtClean="0">
                <a:solidFill>
                  <a:schemeClr val="tx1"/>
                </a:solidFill>
                <a:latin typeface="Times New Roman" panose="02020603050405020304" pitchFamily="18" charset="0"/>
                <a:cs typeface="Times New Roman" panose="02020603050405020304" pitchFamily="18" charset="0"/>
              </a:rPr>
              <a:t>  u </a:t>
            </a:r>
            <a:r>
              <a:rPr lang="sr-Latn-BA" u="sng" dirty="0" smtClean="0">
                <a:solidFill>
                  <a:schemeClr val="tx1"/>
                </a:solidFill>
                <a:latin typeface="Times New Roman" panose="02020603050405020304" pitchFamily="18" charset="0"/>
                <a:cs typeface="Times New Roman" panose="02020603050405020304" pitchFamily="18" charset="0"/>
              </a:rPr>
              <a:t>otvorenoj ekonomiji </a:t>
            </a:r>
            <a:r>
              <a:rPr lang="sr-Latn-BA" b="1" dirty="0" smtClean="0">
                <a:solidFill>
                  <a:schemeClr val="tx1"/>
                </a:solidFill>
                <a:latin typeface="Times New Roman" panose="02020603050405020304" pitchFamily="18" charset="0"/>
                <a:cs typeface="Times New Roman" panose="02020603050405020304" pitchFamily="18" charset="0"/>
              </a:rPr>
              <a:t>stimuliše strane umjesto domaćih proizvođača robe.  </a:t>
            </a:r>
          </a:p>
        </p:txBody>
      </p:sp>
      <p:sp>
        <p:nvSpPr>
          <p:cNvPr id="7" name="Rounded Rectangle 6"/>
          <p:cNvSpPr/>
          <p:nvPr/>
        </p:nvSpPr>
        <p:spPr>
          <a:xfrm>
            <a:off x="390580" y="3987323"/>
            <a:ext cx="8363528" cy="689013"/>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marL="285750" indent="-285750" algn="just">
              <a:buFont typeface="Wingdings" panose="05000000000000000000" pitchFamily="2" charset="2"/>
              <a:buChar char="§"/>
            </a:pPr>
            <a:r>
              <a:rPr lang="sr-Latn-BA" b="1" dirty="0" smtClean="0">
                <a:solidFill>
                  <a:schemeClr val="accent4"/>
                </a:solidFill>
                <a:latin typeface="Times New Roman" panose="02020603050405020304" pitchFamily="18" charset="0"/>
                <a:cs typeface="Times New Roman" panose="02020603050405020304" pitchFamily="18" charset="0"/>
              </a:rPr>
              <a:t>Veličina multiplikatora je određena </a:t>
            </a:r>
            <a:r>
              <a:rPr lang="sr-Latn-BA" b="1" i="1" dirty="0" smtClean="0">
                <a:solidFill>
                  <a:schemeClr val="tx1"/>
                </a:solidFill>
                <a:latin typeface="Times New Roman" panose="02020603050405020304" pitchFamily="18" charset="0"/>
                <a:cs typeface="Times New Roman" panose="02020603050405020304" pitchFamily="18" charset="0"/>
              </a:rPr>
              <a:t>postojećom sklonošću ka uvozu</a:t>
            </a:r>
            <a:r>
              <a:rPr lang="sr-Latn-BA" dirty="0" smtClean="0">
                <a:solidFill>
                  <a:schemeClr val="tx1"/>
                </a:solidFill>
                <a:latin typeface="Times New Roman" panose="02020603050405020304" pitchFamily="18" charset="0"/>
                <a:cs typeface="Times New Roman" panose="02020603050405020304" pitchFamily="18" charset="0"/>
              </a:rPr>
              <a:t>, sklonošću ka </a:t>
            </a:r>
            <a:r>
              <a:rPr lang="sr-Latn-BA" b="1" i="1" dirty="0" smtClean="0">
                <a:solidFill>
                  <a:schemeClr val="tx1"/>
                </a:solidFill>
                <a:latin typeface="Times New Roman" panose="02020603050405020304" pitchFamily="18" charset="0"/>
                <a:cs typeface="Times New Roman" panose="02020603050405020304" pitchFamily="18" charset="0"/>
              </a:rPr>
              <a:t>potrošnji</a:t>
            </a:r>
            <a:r>
              <a:rPr lang="sr-Latn-BA" dirty="0" smtClean="0">
                <a:solidFill>
                  <a:schemeClr val="tx1"/>
                </a:solidFill>
                <a:latin typeface="Times New Roman" panose="02020603050405020304" pitchFamily="18" charset="0"/>
                <a:cs typeface="Times New Roman" panose="02020603050405020304" pitchFamily="18" charset="0"/>
              </a:rPr>
              <a:t> i </a:t>
            </a:r>
            <a:r>
              <a:rPr lang="sr-Latn-BA" b="1" i="1" dirty="0" smtClean="0">
                <a:solidFill>
                  <a:schemeClr val="tx1"/>
                </a:solidFill>
                <a:latin typeface="Times New Roman" panose="02020603050405020304" pitchFamily="18" charset="0"/>
                <a:cs typeface="Times New Roman" panose="02020603050405020304" pitchFamily="18" charset="0"/>
              </a:rPr>
              <a:t>sklonošću ka štednji</a:t>
            </a:r>
            <a:r>
              <a:rPr lang="sr-Latn-BA" dirty="0" smtClean="0">
                <a:solidFill>
                  <a:schemeClr val="tx1"/>
                </a:solidFill>
                <a:latin typeface="Times New Roman" panose="02020603050405020304" pitchFamily="18" charset="0"/>
                <a:cs typeface="Times New Roman" panose="02020603050405020304" pitchFamily="18" charset="0"/>
              </a:rPr>
              <a:t>. </a:t>
            </a:r>
            <a:endParaRPr lang="sr-Latn-BA" b="1" dirty="0" smtClean="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390580" y="4865754"/>
            <a:ext cx="8363528" cy="1730152"/>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marL="285750" indent="-285750" algn="just">
              <a:buFont typeface="Wingdings" panose="05000000000000000000" pitchFamily="2" charset="2"/>
              <a:buChar char="§"/>
            </a:pPr>
            <a:r>
              <a:rPr lang="sr-Latn-BA" dirty="0" smtClean="0">
                <a:solidFill>
                  <a:schemeClr val="tx1"/>
                </a:solidFill>
                <a:latin typeface="Times New Roman" panose="02020603050405020304" pitchFamily="18" charset="0"/>
                <a:cs typeface="Times New Roman" panose="02020603050405020304" pitchFamily="18" charset="0"/>
              </a:rPr>
              <a:t>Maklup izjednačava efekte štednje sa efektima kao faktore koji djeluju destruktivno na povećanje nacionalnog dohodka. </a:t>
            </a:r>
          </a:p>
          <a:p>
            <a:pPr marL="285750" indent="-285750" algn="just">
              <a:buFont typeface="Wingdings" panose="05000000000000000000" pitchFamily="2" charset="2"/>
              <a:buChar char="§"/>
            </a:pPr>
            <a:r>
              <a:rPr lang="sr-Latn-BA" b="1" dirty="0" smtClean="0">
                <a:solidFill>
                  <a:schemeClr val="tx1"/>
                </a:solidFill>
                <a:latin typeface="Times New Roman" panose="02020603050405020304" pitchFamily="18" charset="0"/>
                <a:cs typeface="Times New Roman" panose="02020603050405020304" pitchFamily="18" charset="0"/>
              </a:rPr>
              <a:t>Sklonost ka potrošnji definiše veliinu multiplikatora. Ukoliko se veći dio dohodka ostvaren izvozom koristi u potošnji na domaćem tržištu, to će biti stiumulans povećanju domaće proizvodnje i dodatnog rasta bruto nacinalnog proizvoda odnosno bruto nacionalnog dohodka. </a:t>
            </a:r>
          </a:p>
        </p:txBody>
      </p:sp>
    </p:spTree>
    <p:extLst>
      <p:ext uri="{BB962C8B-B14F-4D97-AF65-F5344CB8AC3E}">
        <p14:creationId xmlns:p14="http://schemas.microsoft.com/office/powerpoint/2010/main" val="3457860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26</a:t>
            </a:fld>
            <a:endParaRPr lang="en-US" dirty="0"/>
          </a:p>
        </p:txBody>
      </p:sp>
      <p:sp>
        <p:nvSpPr>
          <p:cNvPr id="7" name="Rounded Rectangle 6"/>
          <p:cNvSpPr/>
          <p:nvPr/>
        </p:nvSpPr>
        <p:spPr>
          <a:xfrm>
            <a:off x="150938" y="197993"/>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66869" y="3063341"/>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IV</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773627" y="5955794"/>
            <a:ext cx="3121458" cy="5362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806" y="2940687"/>
            <a:ext cx="1756813" cy="993854"/>
          </a:xfrm>
          <a:prstGeom prst="rect">
            <a:avLst/>
          </a:prstGeom>
        </p:spPr>
      </p:pic>
      <p:sp>
        <p:nvSpPr>
          <p:cNvPr id="11" name="Title 1"/>
          <p:cNvSpPr txBox="1">
            <a:spLocks/>
          </p:cNvSpPr>
          <p:nvPr/>
        </p:nvSpPr>
        <p:spPr>
          <a:xfrm>
            <a:off x="580806" y="4188524"/>
            <a:ext cx="7878330" cy="4452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Međuzavisnost međunarodne razmjene i veličine nacionalnog dohodka </a:t>
            </a:r>
          </a:p>
          <a:p>
            <a:endParaRPr lang="sr-Latn-BA" sz="2400" b="1" dirty="0" smtClean="0">
              <a:solidFill>
                <a:srgbClr val="FF0000"/>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1514497" y="4966600"/>
            <a:ext cx="7201917" cy="46626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Investicioni multiplikator </a:t>
            </a:r>
          </a:p>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Spoljnotrgovinski multiplikator </a:t>
            </a:r>
            <a:endParaRPr lang="sr-Latn-BA" sz="2400" b="1"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5932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27</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Međuzavisnost međunarodne razmjene i veličine nacionalnog dohotka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2927926" y="954386"/>
            <a:ext cx="5911271" cy="112526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Zavisnost različitih nacionalnih ekonomija od spoljne trgovine je ≠. Ali nacionalni dohodak jedne zemlje u zavisnosti je od ∆ u nacionalnom dohodku druge zemlje,odnosno sve zemlje u međunarodnoj razmjeni su međusobno povezane.  </a:t>
            </a:r>
          </a:p>
        </p:txBody>
      </p:sp>
      <p:pic>
        <p:nvPicPr>
          <p:cNvPr id="1026" name="Picture 2" descr="BDP – DRUŠTVENI PROIZVOD I DOHODA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916" y="899748"/>
            <a:ext cx="2457450" cy="1857376"/>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3158835" y="2276653"/>
            <a:ext cx="1930400" cy="7573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latin typeface="Times New Roman" panose="02020603050405020304" pitchFamily="18" charset="0"/>
                <a:cs typeface="Times New Roman" panose="02020603050405020304" pitchFamily="18" charset="0"/>
              </a:rPr>
              <a:t>≠</a:t>
            </a:r>
            <a:r>
              <a:rPr lang="sr-Latn-BA" sz="1600" dirty="0" smtClean="0"/>
              <a:t>Stepen otvorenosti zemlje </a:t>
            </a:r>
            <a:endParaRPr lang="en-GB" sz="1600" dirty="0"/>
          </a:p>
        </p:txBody>
      </p:sp>
      <p:sp>
        <p:nvSpPr>
          <p:cNvPr id="7" name="Rounded Rectangle 6"/>
          <p:cNvSpPr/>
          <p:nvPr/>
        </p:nvSpPr>
        <p:spPr>
          <a:xfrm>
            <a:off x="6527800" y="2323017"/>
            <a:ext cx="2311397" cy="6646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a:latin typeface="Times New Roman" panose="02020603050405020304" pitchFamily="18" charset="0"/>
                <a:cs typeface="Times New Roman" panose="02020603050405020304" pitchFamily="18" charset="0"/>
              </a:rPr>
              <a:t>≠</a:t>
            </a:r>
            <a:r>
              <a:rPr lang="sr-Latn-BA" sz="1600" dirty="0"/>
              <a:t>Stepen zavisnosti zemlje od međunarodne trgovine</a:t>
            </a:r>
            <a:endParaRPr lang="en-GB" sz="1600" dirty="0"/>
          </a:p>
        </p:txBody>
      </p:sp>
      <p:sp>
        <p:nvSpPr>
          <p:cNvPr id="10" name="Striped Right Arrow 9"/>
          <p:cNvSpPr/>
          <p:nvPr/>
        </p:nvSpPr>
        <p:spPr>
          <a:xfrm>
            <a:off x="5262125" y="2207127"/>
            <a:ext cx="1009661" cy="799010"/>
          </a:xfrm>
          <a:prstGeom prst="stripedRightArrow">
            <a:avLst/>
          </a:prstGeom>
          <a:solidFill>
            <a:schemeClr val="bg1">
              <a:lumMod val="65000"/>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
          <p:cNvSpPr txBox="1">
            <a:spLocks/>
          </p:cNvSpPr>
          <p:nvPr/>
        </p:nvSpPr>
        <p:spPr>
          <a:xfrm>
            <a:off x="447316" y="4164296"/>
            <a:ext cx="4004613" cy="64050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Spoljna trgovina ima + dejstvo na povećanje nacionalnog dohodka zemlje.  </a:t>
            </a:r>
          </a:p>
        </p:txBody>
      </p:sp>
      <p:sp>
        <p:nvSpPr>
          <p:cNvPr id="12" name="Title 1"/>
          <p:cNvSpPr txBox="1">
            <a:spLocks/>
          </p:cNvSpPr>
          <p:nvPr/>
        </p:nvSpPr>
        <p:spPr>
          <a:xfrm>
            <a:off x="447316" y="3180415"/>
            <a:ext cx="8461157" cy="878967"/>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u="sng" dirty="0" smtClean="0">
                <a:solidFill>
                  <a:schemeClr val="tx1">
                    <a:lumMod val="65000"/>
                    <a:lumOff val="35000"/>
                  </a:schemeClr>
                </a:solidFill>
                <a:latin typeface="Times New Roman" panose="02020603050405020304" pitchFamily="18" charset="0"/>
                <a:cs typeface="Times New Roman" panose="02020603050405020304" pitchFamily="18" charset="0"/>
              </a:rPr>
              <a:t>Obim spoljnotrgovinske robne razmjene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raste brže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 rasta </a:t>
            </a:r>
            <a:r>
              <a:rPr lang="sr-Latn-BA" sz="1800" u="sng" dirty="0" smtClean="0">
                <a:solidFill>
                  <a:schemeClr val="tx1">
                    <a:lumMod val="65000"/>
                    <a:lumOff val="35000"/>
                  </a:schemeClr>
                </a:solidFill>
                <a:latin typeface="Times New Roman" panose="02020603050405020304" pitchFamily="18" charset="0"/>
                <a:cs typeface="Times New Roman" panose="02020603050405020304" pitchFamily="18" charset="0"/>
              </a:rPr>
              <a:t>obima proizvodnje u svijetu</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što ima za posljedicu da je učešće spoljne trgovine u nacionalnom dohodku svake pojedine zemlje u stalnom porastu.</a:t>
            </a:r>
          </a:p>
        </p:txBody>
      </p:sp>
      <p:sp>
        <p:nvSpPr>
          <p:cNvPr id="9" name="Curved Up Arrow 8"/>
          <p:cNvSpPr/>
          <p:nvPr/>
        </p:nvSpPr>
        <p:spPr>
          <a:xfrm>
            <a:off x="4205828" y="4882605"/>
            <a:ext cx="790051" cy="348713"/>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itle 1"/>
          <p:cNvSpPr txBox="1">
            <a:spLocks/>
          </p:cNvSpPr>
          <p:nvPr/>
        </p:nvSpPr>
        <p:spPr>
          <a:xfrm>
            <a:off x="4995879" y="4203802"/>
            <a:ext cx="1649343" cy="36215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proizvodnju </a:t>
            </a:r>
          </a:p>
        </p:txBody>
      </p:sp>
      <p:sp>
        <p:nvSpPr>
          <p:cNvPr id="15" name="Title 1"/>
          <p:cNvSpPr txBox="1">
            <a:spLocks/>
          </p:cNvSpPr>
          <p:nvPr/>
        </p:nvSpPr>
        <p:spPr>
          <a:xfrm>
            <a:off x="4995879" y="4623726"/>
            <a:ext cx="1700485" cy="36215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zaposlenost  </a:t>
            </a:r>
          </a:p>
        </p:txBody>
      </p:sp>
      <p:sp>
        <p:nvSpPr>
          <p:cNvPr id="18" name="Title 1"/>
          <p:cNvSpPr txBox="1">
            <a:spLocks/>
          </p:cNvSpPr>
          <p:nvPr/>
        </p:nvSpPr>
        <p:spPr>
          <a:xfrm>
            <a:off x="447316" y="5377698"/>
            <a:ext cx="4004613" cy="640509"/>
          </a:xfrm>
          <a:prstGeom prst="rect">
            <a:avLst/>
          </a:prstGeom>
          <a:solidFill>
            <a:schemeClr val="bg1">
              <a:lumMod val="95000"/>
            </a:schemeClr>
          </a:solidFill>
          <a:ln w="19050">
            <a:solidFill>
              <a:srgbClr val="0070C0"/>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Kako se mjeri </a:t>
            </a:r>
            <a:r>
              <a:rPr lang="sr-Latn-BA" sz="1800" b="1" dirty="0" smtClean="0">
                <a:solidFill>
                  <a:srgbClr val="0070C0"/>
                </a:solidFill>
                <a:latin typeface="Times New Roman" panose="02020603050405020304" pitchFamily="18" charset="0"/>
                <a:cs typeface="Times New Roman" panose="02020603050405020304" pitchFamily="18" charset="0"/>
              </a:rPr>
              <a:t>stepen otvorenosti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nacionalne ekonomije? </a:t>
            </a:r>
          </a:p>
        </p:txBody>
      </p:sp>
      <p:sp>
        <p:nvSpPr>
          <p:cNvPr id="19" name="Cloud Callout 18"/>
          <p:cNvSpPr/>
          <p:nvPr/>
        </p:nvSpPr>
        <p:spPr>
          <a:xfrm flipH="1">
            <a:off x="447316" y="4925417"/>
            <a:ext cx="720437" cy="455817"/>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t>
            </a:r>
            <a:endParaRPr lang="en-GB" dirty="0"/>
          </a:p>
        </p:txBody>
      </p:sp>
      <p:sp>
        <p:nvSpPr>
          <p:cNvPr id="20" name="Title 1"/>
          <p:cNvSpPr txBox="1">
            <a:spLocks/>
          </p:cNvSpPr>
          <p:nvPr/>
        </p:nvSpPr>
        <p:spPr>
          <a:xfrm>
            <a:off x="447315" y="6155266"/>
            <a:ext cx="4004613" cy="576117"/>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Udio spoljne trgovine u Nacionalnom dohodku te zemlje </a:t>
            </a:r>
          </a:p>
        </p:txBody>
      </p:sp>
      <p:sp>
        <p:nvSpPr>
          <p:cNvPr id="17" name="Down Arrow 16"/>
          <p:cNvSpPr/>
          <p:nvPr/>
        </p:nvSpPr>
        <p:spPr>
          <a:xfrm>
            <a:off x="3818739" y="5875499"/>
            <a:ext cx="610594" cy="3580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itle 1"/>
          <p:cNvSpPr txBox="1">
            <a:spLocks/>
          </p:cNvSpPr>
          <p:nvPr/>
        </p:nvSpPr>
        <p:spPr>
          <a:xfrm>
            <a:off x="4726212" y="5160147"/>
            <a:ext cx="4182261" cy="1571236"/>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dirty="0">
                <a:solidFill>
                  <a:srgbClr val="0070C0"/>
                </a:solidFill>
                <a:latin typeface="Times New Roman" panose="02020603050405020304" pitchFamily="18" charset="0"/>
                <a:cs typeface="Times New Roman" panose="02020603050405020304" pitchFamily="18" charset="0"/>
              </a:rPr>
              <a:t>V</a:t>
            </a:r>
            <a:r>
              <a:rPr lang="sr-Latn-BA" sz="1600" b="1" dirty="0" smtClean="0">
                <a:solidFill>
                  <a:srgbClr val="0070C0"/>
                </a:solidFill>
                <a:latin typeface="Times New Roman" panose="02020603050405020304" pitchFamily="18" charset="0"/>
                <a:cs typeface="Times New Roman" panose="02020603050405020304" pitchFamily="18" charset="0"/>
              </a:rPr>
              <a:t>eća otvorenost nacionalne ekonomije omogućava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marL="342900" indent="-342900" algn="just">
              <a:buAutoNum type="arabicPeriod"/>
            </a:pPr>
            <a:r>
              <a:rPr lang="sr-Latn-BA" sz="1600" dirty="0" smtClean="0">
                <a:solidFill>
                  <a:schemeClr val="accent5">
                    <a:lumMod val="75000"/>
                  </a:schemeClr>
                </a:solidFill>
                <a:latin typeface="Times New Roman" panose="02020603050405020304" pitchFamily="18" charset="0"/>
                <a:cs typeface="Times New Roman" panose="02020603050405020304" pitchFamily="18" charset="0"/>
              </a:rPr>
              <a:t>Veće korištenje prednosti od međ.razmjene </a:t>
            </a:r>
          </a:p>
          <a:p>
            <a:pPr marL="342900" indent="-342900" algn="just">
              <a:buAutoNum type="arabicPeriod"/>
            </a:pPr>
            <a:r>
              <a:rPr lang="sr-Latn-BA" sz="1600" dirty="0" smtClean="0">
                <a:solidFill>
                  <a:srgbClr val="C00000"/>
                </a:solidFill>
                <a:latin typeface="Times New Roman" panose="02020603050405020304" pitchFamily="18" charset="0"/>
                <a:cs typeface="Times New Roman" panose="02020603050405020304" pitchFamily="18" charset="0"/>
              </a:rPr>
              <a:t>Veća izloženost zemlje – uticajima iz spoljnog okruženja </a:t>
            </a:r>
          </a:p>
        </p:txBody>
      </p:sp>
    </p:spTree>
    <p:extLst>
      <p:ext uri="{BB962C8B-B14F-4D97-AF65-F5344CB8AC3E}">
        <p14:creationId xmlns:p14="http://schemas.microsoft.com/office/powerpoint/2010/main" val="4622661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28</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24872" y="970877"/>
            <a:ext cx="2743201" cy="449541"/>
          </a:xfrm>
          <a:prstGeom prst="rect">
            <a:avLst/>
          </a:prstGeom>
          <a:solidFill>
            <a:schemeClr val="bg1">
              <a:lumMod val="95000"/>
            </a:schemeClr>
          </a:solidFill>
          <a:ln w="28575">
            <a:solidFill>
              <a:srgbClr val="0070C0"/>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Bruto nacionalni proizvod </a:t>
            </a:r>
          </a:p>
        </p:txBody>
      </p:sp>
      <p:sp>
        <p:nvSpPr>
          <p:cNvPr id="5" name="Rectangle 4"/>
          <p:cNvSpPr/>
          <p:nvPr/>
        </p:nvSpPr>
        <p:spPr>
          <a:xfrm>
            <a:off x="867472" y="1694670"/>
            <a:ext cx="2401455" cy="33606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smtClean="0">
                <a:solidFill>
                  <a:schemeClr val="tx1"/>
                </a:solidFill>
                <a:latin typeface="Times New Roman" panose="02020603050405020304" pitchFamily="18" charset="0"/>
                <a:cs typeface="Times New Roman" panose="02020603050405020304" pitchFamily="18" charset="0"/>
              </a:rPr>
              <a:t>C-individualna potrašnja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867472" y="2136956"/>
            <a:ext cx="2401455" cy="33606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smtClean="0">
                <a:solidFill>
                  <a:schemeClr val="tx1"/>
                </a:solidFill>
                <a:latin typeface="Times New Roman" panose="02020603050405020304" pitchFamily="18" charset="0"/>
                <a:cs typeface="Times New Roman" panose="02020603050405020304" pitchFamily="18" charset="0"/>
              </a:rPr>
              <a:t>I-domaće investicije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867472" y="2549619"/>
            <a:ext cx="2401455" cy="46485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smtClean="0">
                <a:solidFill>
                  <a:schemeClr val="tx1"/>
                </a:solidFill>
                <a:latin typeface="Times New Roman" panose="02020603050405020304" pitchFamily="18" charset="0"/>
                <a:cs typeface="Times New Roman" panose="02020603050405020304" pitchFamily="18" charset="0"/>
              </a:rPr>
              <a:t>G-potrašnja od strane države  </a:t>
            </a:r>
            <a:endParaRPr lang="en-GB" sz="1600" dirty="0">
              <a:solidFill>
                <a:schemeClr val="tx1"/>
              </a:solidFill>
              <a:latin typeface="Times New Roman" panose="02020603050405020304" pitchFamily="18" charset="0"/>
              <a:cs typeface="Times New Roman" panose="02020603050405020304" pitchFamily="18" charset="0"/>
            </a:endParaRPr>
          </a:p>
        </p:txBody>
      </p:sp>
      <p:cxnSp>
        <p:nvCxnSpPr>
          <p:cNvPr id="9" name="Straight Connector 8"/>
          <p:cNvCxnSpPr/>
          <p:nvPr/>
        </p:nvCxnSpPr>
        <p:spPr>
          <a:xfrm>
            <a:off x="197438" y="3116799"/>
            <a:ext cx="3198068" cy="2309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 name="Right Arrow 11"/>
          <p:cNvSpPr/>
          <p:nvPr/>
        </p:nvSpPr>
        <p:spPr>
          <a:xfrm rot="5400000">
            <a:off x="2735107" y="1198839"/>
            <a:ext cx="432966" cy="6346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p:cNvSpPr txBox="1">
            <a:spLocks/>
          </p:cNvSpPr>
          <p:nvPr/>
        </p:nvSpPr>
        <p:spPr>
          <a:xfrm>
            <a:off x="525726" y="3242211"/>
            <a:ext cx="2743201"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BNP =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C + I + G </a:t>
            </a:r>
          </a:p>
        </p:txBody>
      </p:sp>
      <p:sp>
        <p:nvSpPr>
          <p:cNvPr id="14" name="Equal 13"/>
          <p:cNvSpPr/>
          <p:nvPr/>
        </p:nvSpPr>
        <p:spPr>
          <a:xfrm>
            <a:off x="143163" y="1451152"/>
            <a:ext cx="563418" cy="281507"/>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Plus 14"/>
          <p:cNvSpPr/>
          <p:nvPr/>
        </p:nvSpPr>
        <p:spPr>
          <a:xfrm>
            <a:off x="581891" y="1938731"/>
            <a:ext cx="285581" cy="26122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Plus 15"/>
          <p:cNvSpPr/>
          <p:nvPr/>
        </p:nvSpPr>
        <p:spPr>
          <a:xfrm>
            <a:off x="581891" y="2353520"/>
            <a:ext cx="285581" cy="26122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p:cNvSpPr txBox="1">
            <a:spLocks/>
          </p:cNvSpPr>
          <p:nvPr/>
        </p:nvSpPr>
        <p:spPr>
          <a:xfrm>
            <a:off x="3429818" y="954386"/>
            <a:ext cx="5409379" cy="139913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rgbClr val="0070C0"/>
                </a:solidFill>
                <a:latin typeface="Times New Roman" panose="02020603050405020304" pitchFamily="18" charset="0"/>
                <a:cs typeface="Times New Roman" panose="02020603050405020304" pitchFamily="18" charset="0"/>
              </a:rPr>
              <a:t>Bruto nacionalni proizvod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 zatvorenoj ekonomiji (bez učešća međunarodne trgovine) je = zbiru: ukupne proizvodnje za potrošnju, koju čine: individualna potrošnja (C), domaće investicije (I) i potrošnja od strane države (G). </a:t>
            </a:r>
          </a:p>
        </p:txBody>
      </p:sp>
      <p:sp>
        <p:nvSpPr>
          <p:cNvPr id="18" name="Title 1"/>
          <p:cNvSpPr txBox="1">
            <a:spLocks/>
          </p:cNvSpPr>
          <p:nvPr/>
        </p:nvSpPr>
        <p:spPr>
          <a:xfrm>
            <a:off x="525725" y="3827383"/>
            <a:ext cx="2743201" cy="449541"/>
          </a:xfrm>
          <a:prstGeom prst="rect">
            <a:avLst/>
          </a:prstGeom>
          <a:solidFill>
            <a:schemeClr val="bg1">
              <a:lumMod val="95000"/>
            </a:schemeClr>
          </a:solidFill>
          <a:ln w="28575">
            <a:solidFill>
              <a:srgbClr val="0070C0"/>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Bruto nacionalni dohodak</a:t>
            </a:r>
          </a:p>
        </p:txBody>
      </p:sp>
      <p:sp>
        <p:nvSpPr>
          <p:cNvPr id="19" name="Title 1"/>
          <p:cNvSpPr txBox="1">
            <a:spLocks/>
          </p:cNvSpPr>
          <p:nvPr/>
        </p:nvSpPr>
        <p:spPr>
          <a:xfrm>
            <a:off x="3429818" y="2678079"/>
            <a:ext cx="5409379" cy="174214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rgbClr val="0070C0"/>
                </a:solidFill>
                <a:latin typeface="Times New Roman" panose="02020603050405020304" pitchFamily="18" charset="0"/>
                <a:cs typeface="Times New Roman" panose="02020603050405020304" pitchFamily="18" charset="0"/>
              </a:rPr>
              <a:t>Bruto nacionalni dohodak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podrazumjeva ravnotežu robnih i novčanih tokova u zatvorenoj ekonomiji. BND u zatvorenoj ekonomiji je = zbiru: domaće potrošnje (C), poslovne štednje u vidu amortizacije i viška profita (Sp), privatne štednje (Ss), te djela dohodka oporezivanog u korist drave (T). </a:t>
            </a:r>
          </a:p>
        </p:txBody>
      </p:sp>
      <p:sp>
        <p:nvSpPr>
          <p:cNvPr id="20" name="Title 1"/>
          <p:cNvSpPr txBox="1">
            <a:spLocks/>
          </p:cNvSpPr>
          <p:nvPr/>
        </p:nvSpPr>
        <p:spPr>
          <a:xfrm>
            <a:off x="488033" y="4412555"/>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BND = </a:t>
            </a:r>
            <a:r>
              <a:rPr lang="sr-Latn-BA" sz="1800" b="1" dirty="0" smtClean="0">
                <a:solidFill>
                  <a:schemeClr val="accent3">
                    <a:lumMod val="75000"/>
                  </a:schemeClr>
                </a:solidFill>
                <a:latin typeface="Times New Roman" panose="02020603050405020304" pitchFamily="18" charset="0"/>
                <a:cs typeface="Times New Roman" panose="02020603050405020304" pitchFamily="18" charset="0"/>
              </a:rPr>
              <a:t>C + Sp +Ss + T</a:t>
            </a:r>
          </a:p>
        </p:txBody>
      </p:sp>
      <p:sp>
        <p:nvSpPr>
          <p:cNvPr id="21" name="Rectangle 20"/>
          <p:cNvSpPr/>
          <p:nvPr/>
        </p:nvSpPr>
        <p:spPr>
          <a:xfrm>
            <a:off x="3395506" y="4697868"/>
            <a:ext cx="5314382" cy="448813"/>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smtClean="0">
                <a:solidFill>
                  <a:schemeClr val="tx1"/>
                </a:solidFill>
                <a:latin typeface="Times New Roman" panose="02020603050405020304" pitchFamily="18" charset="0"/>
                <a:cs typeface="Times New Roman" panose="02020603050405020304" pitchFamily="18" charset="0"/>
              </a:rPr>
              <a:t>Pošto Ʃ proizvodnja (BNP) mora biti apsorbovana u tekućem periodu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a:off x="525725" y="5146681"/>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C+I+G = </a:t>
            </a:r>
            <a:r>
              <a:rPr lang="sr-Latn-BA" sz="1800" b="1" dirty="0" smtClean="0">
                <a:solidFill>
                  <a:schemeClr val="accent3">
                    <a:lumMod val="75000"/>
                  </a:schemeClr>
                </a:solidFill>
                <a:latin typeface="Times New Roman" panose="02020603050405020304" pitchFamily="18" charset="0"/>
                <a:cs typeface="Times New Roman" panose="02020603050405020304" pitchFamily="18" charset="0"/>
              </a:rPr>
              <a:t>C+Sp+Ss+T</a:t>
            </a:r>
          </a:p>
        </p:txBody>
      </p:sp>
      <p:sp>
        <p:nvSpPr>
          <p:cNvPr id="23" name="Bent-Up Arrow 22"/>
          <p:cNvSpPr/>
          <p:nvPr/>
        </p:nvSpPr>
        <p:spPr>
          <a:xfrm rot="10800000">
            <a:off x="1893455" y="4922274"/>
            <a:ext cx="1438761" cy="27053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3429818" y="5371815"/>
            <a:ext cx="5314382" cy="448813"/>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smtClean="0">
                <a:solidFill>
                  <a:schemeClr val="tx1"/>
                </a:solidFill>
                <a:latin typeface="Times New Roman" panose="02020603050405020304" pitchFamily="18" charset="0"/>
                <a:cs typeface="Times New Roman" panose="02020603050405020304" pitchFamily="18" charset="0"/>
              </a:rPr>
              <a:t>Pošto je T-G → veličina državne štednje Sd, a veličina Sd+Sp+Ss → ukupnu štednju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5" name="Title 1"/>
          <p:cNvSpPr txBox="1">
            <a:spLocks/>
          </p:cNvSpPr>
          <p:nvPr/>
        </p:nvSpPr>
        <p:spPr>
          <a:xfrm>
            <a:off x="581891" y="5774384"/>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C+I   = </a:t>
            </a:r>
            <a:r>
              <a:rPr lang="sr-Latn-BA" sz="1800" b="1" dirty="0" smtClean="0">
                <a:solidFill>
                  <a:schemeClr val="accent3">
                    <a:lumMod val="75000"/>
                  </a:schemeClr>
                </a:solidFill>
                <a:latin typeface="Times New Roman" panose="02020603050405020304" pitchFamily="18" charset="0"/>
                <a:cs typeface="Times New Roman" panose="02020603050405020304" pitchFamily="18" charset="0"/>
              </a:rPr>
              <a:t>C+Sp+Ss+T-</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G</a:t>
            </a:r>
          </a:p>
        </p:txBody>
      </p:sp>
      <p:sp>
        <p:nvSpPr>
          <p:cNvPr id="26" name="Title 1"/>
          <p:cNvSpPr txBox="1">
            <a:spLocks/>
          </p:cNvSpPr>
          <p:nvPr/>
        </p:nvSpPr>
        <p:spPr>
          <a:xfrm>
            <a:off x="614613" y="6295780"/>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C+I   = </a:t>
            </a:r>
            <a:r>
              <a:rPr lang="sr-Latn-BA" sz="1800" b="1" dirty="0" smtClean="0">
                <a:solidFill>
                  <a:schemeClr val="accent3">
                    <a:lumMod val="75000"/>
                  </a:schemeClr>
                </a:solidFill>
                <a:latin typeface="Times New Roman" panose="02020603050405020304" pitchFamily="18" charset="0"/>
                <a:cs typeface="Times New Roman" panose="02020603050405020304" pitchFamily="18" charset="0"/>
              </a:rPr>
              <a:t>C+S</a:t>
            </a:r>
            <a:endParaRPr lang="sr-Latn-BA" sz="1800" b="1" dirty="0" smtClean="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28" name="Right Arrow 27"/>
          <p:cNvSpPr/>
          <p:nvPr/>
        </p:nvSpPr>
        <p:spPr>
          <a:xfrm>
            <a:off x="3429818" y="6270009"/>
            <a:ext cx="350982" cy="4515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0" name="Straight Connector 29"/>
          <p:cNvCxnSpPr/>
          <p:nvPr/>
        </p:nvCxnSpPr>
        <p:spPr>
          <a:xfrm flipV="1">
            <a:off x="1356633" y="6335160"/>
            <a:ext cx="351761" cy="225221"/>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2098653" y="6383154"/>
            <a:ext cx="351761" cy="225221"/>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33" name="Title 1"/>
          <p:cNvSpPr txBox="1">
            <a:spLocks/>
          </p:cNvSpPr>
          <p:nvPr/>
        </p:nvSpPr>
        <p:spPr>
          <a:xfrm>
            <a:off x="3822774" y="6222999"/>
            <a:ext cx="904670" cy="449541"/>
          </a:xfrm>
          <a:prstGeom prst="rect">
            <a:avLst/>
          </a:prstGeom>
          <a:solidFill>
            <a:schemeClr val="bg1">
              <a:lumMod val="95000"/>
            </a:schemeClr>
          </a:solidFill>
          <a:ln w="28575">
            <a:solidFill>
              <a:srgbClr val="0070C0"/>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I   = </a:t>
            </a:r>
            <a:r>
              <a:rPr lang="sr-Latn-BA" sz="1800" b="1" dirty="0">
                <a:solidFill>
                  <a:schemeClr val="accent3">
                    <a:lumMod val="75000"/>
                  </a:schemeClr>
                </a:solidFill>
                <a:latin typeface="Times New Roman" panose="02020603050405020304" pitchFamily="18" charset="0"/>
                <a:cs typeface="Times New Roman" panose="02020603050405020304" pitchFamily="18" charset="0"/>
              </a:rPr>
              <a:t>S</a:t>
            </a:r>
            <a:endParaRPr lang="sr-Latn-BA" sz="1800" b="1" dirty="0" smtClean="0">
              <a:solidFill>
                <a:schemeClr val="accent6">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644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29</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68706" y="1685863"/>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BNP = C+I = C +S = BND</a:t>
            </a:r>
            <a:endParaRPr lang="sr-Latn-BA" sz="1800" b="1" dirty="0" smtClean="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300151" y="939045"/>
            <a:ext cx="2830976" cy="40022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rgbClr val="0070C0"/>
                </a:solidFill>
                <a:latin typeface="Times New Roman" panose="02020603050405020304" pitchFamily="18" charset="0"/>
                <a:cs typeface="Times New Roman" panose="02020603050405020304" pitchFamily="18" charset="0"/>
              </a:rPr>
              <a:t>Budući da je BNP = BND:</a:t>
            </a:r>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Down Arrow 6"/>
          <p:cNvSpPr/>
          <p:nvPr/>
        </p:nvSpPr>
        <p:spPr>
          <a:xfrm>
            <a:off x="2558472" y="1339273"/>
            <a:ext cx="591127" cy="360218"/>
          </a:xfrm>
          <a:prstGeom prst="downArrow">
            <a:avLst/>
          </a:prstGeom>
          <a:solidFill>
            <a:schemeClr val="bg2">
              <a:lumMod val="75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p:cNvCxnSpPr/>
          <p:nvPr/>
        </p:nvCxnSpPr>
        <p:spPr>
          <a:xfrm flipV="1">
            <a:off x="517236" y="5394036"/>
            <a:ext cx="3334328" cy="92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17236" y="2895598"/>
            <a:ext cx="4618" cy="24984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14912" y="2952031"/>
            <a:ext cx="2884070" cy="2432767"/>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521854" y="4405745"/>
            <a:ext cx="1193785" cy="18475"/>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546895" y="3988306"/>
            <a:ext cx="1637505" cy="1"/>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716442" y="4424220"/>
            <a:ext cx="24238" cy="1026248"/>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209441" y="3988306"/>
            <a:ext cx="0" cy="1396492"/>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2854035" y="2728331"/>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S</a:t>
            </a:r>
            <a:endParaRPr lang="en-GB" dirty="0">
              <a:solidFill>
                <a:schemeClr val="tx1"/>
              </a:solidFill>
            </a:endParaRPr>
          </a:p>
        </p:txBody>
      </p:sp>
      <p:sp>
        <p:nvSpPr>
          <p:cNvPr id="28" name="Oval 27"/>
          <p:cNvSpPr/>
          <p:nvPr/>
        </p:nvSpPr>
        <p:spPr>
          <a:xfrm>
            <a:off x="3306617" y="548842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X</a:t>
            </a:r>
            <a:endParaRPr lang="en-GB" dirty="0">
              <a:solidFill>
                <a:schemeClr val="tx1"/>
              </a:solidFill>
            </a:endParaRPr>
          </a:p>
        </p:txBody>
      </p:sp>
      <p:sp>
        <p:nvSpPr>
          <p:cNvPr id="29" name="Oval 28"/>
          <p:cNvSpPr/>
          <p:nvPr/>
        </p:nvSpPr>
        <p:spPr>
          <a:xfrm>
            <a:off x="1948" y="308686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Y</a:t>
            </a:r>
            <a:endParaRPr lang="en-GB" dirty="0">
              <a:solidFill>
                <a:schemeClr val="tx1"/>
              </a:solidFill>
            </a:endParaRPr>
          </a:p>
        </p:txBody>
      </p:sp>
      <p:sp>
        <p:nvSpPr>
          <p:cNvPr id="30" name="Rectangle 29"/>
          <p:cNvSpPr/>
          <p:nvPr/>
        </p:nvSpPr>
        <p:spPr>
          <a:xfrm>
            <a:off x="452580" y="5853490"/>
            <a:ext cx="3509820" cy="33606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smtClean="0">
                <a:solidFill>
                  <a:schemeClr val="tx1"/>
                </a:solidFill>
                <a:latin typeface="Times New Roman" panose="02020603050405020304" pitchFamily="18" charset="0"/>
                <a:cs typeface="Times New Roman" panose="02020603050405020304" pitchFamily="18" charset="0"/>
              </a:rPr>
              <a:t>Grafički prikaz ravnoteže BNP i BND </a:t>
            </a:r>
            <a:endParaRPr lang="en-GB" sz="1600" i="1" dirty="0">
              <a:solidFill>
                <a:schemeClr val="tx1"/>
              </a:solidFill>
              <a:latin typeface="Times New Roman" panose="02020603050405020304" pitchFamily="18" charset="0"/>
              <a:cs typeface="Times New Roman" panose="02020603050405020304" pitchFamily="18" charset="0"/>
            </a:endParaRPr>
          </a:p>
        </p:txBody>
      </p:sp>
      <p:sp>
        <p:nvSpPr>
          <p:cNvPr id="31" name="Title 1"/>
          <p:cNvSpPr txBox="1">
            <a:spLocks/>
          </p:cNvSpPr>
          <p:nvPr/>
        </p:nvSpPr>
        <p:spPr>
          <a:xfrm>
            <a:off x="3642256" y="939045"/>
            <a:ext cx="5409379" cy="98211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rgbClr val="0070C0"/>
                </a:solidFill>
                <a:latin typeface="Times New Roman" panose="02020603050405020304" pitchFamily="18" charset="0"/>
                <a:cs typeface="Times New Roman" panose="02020603050405020304" pitchFamily="18" charset="0"/>
              </a:rPr>
              <a:t>Jednakost BNP i BND</a:t>
            </a:r>
            <a:r>
              <a:rPr lang="sr-Latn-BA" sz="1800" dirty="0" smtClean="0">
                <a:solidFill>
                  <a:schemeClr val="tx1"/>
                </a:solidFill>
                <a:latin typeface="Times New Roman" panose="02020603050405020304" pitchFamily="18" charset="0"/>
                <a:cs typeface="Times New Roman" panose="02020603050405020304" pitchFamily="18" charset="0"/>
              </a:rPr>
              <a:t>, zapravo jednakost investicija i štednje, znači stanje unutrašnje ravnoteže nacionalne ekonomije, tj.odsustvo inflacije. </a:t>
            </a:r>
          </a:p>
        </p:txBody>
      </p:sp>
      <p:sp>
        <p:nvSpPr>
          <p:cNvPr id="32" name="Rounded Rectangle 31"/>
          <p:cNvSpPr/>
          <p:nvPr/>
        </p:nvSpPr>
        <p:spPr>
          <a:xfrm>
            <a:off x="4181764" y="3037024"/>
            <a:ext cx="1311564" cy="4137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BNP</a:t>
            </a:r>
            <a:endParaRPr lang="en-GB" dirty="0"/>
          </a:p>
        </p:txBody>
      </p:sp>
      <p:sp>
        <p:nvSpPr>
          <p:cNvPr id="33" name="Rounded Rectangle 32"/>
          <p:cNvSpPr/>
          <p:nvPr/>
        </p:nvSpPr>
        <p:spPr>
          <a:xfrm>
            <a:off x="6301532" y="3037024"/>
            <a:ext cx="1311564" cy="4137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BND</a:t>
            </a:r>
            <a:endParaRPr lang="en-GB" dirty="0"/>
          </a:p>
        </p:txBody>
      </p:sp>
      <p:sp>
        <p:nvSpPr>
          <p:cNvPr id="34" name="Equal 33"/>
          <p:cNvSpPr/>
          <p:nvPr/>
        </p:nvSpPr>
        <p:spPr>
          <a:xfrm>
            <a:off x="5680364" y="3086865"/>
            <a:ext cx="595746" cy="363876"/>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5" name="Rounded Rectangle 34"/>
          <p:cNvSpPr/>
          <p:nvPr/>
        </p:nvSpPr>
        <p:spPr>
          <a:xfrm>
            <a:off x="4199116" y="3574589"/>
            <a:ext cx="1311564" cy="413717"/>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latin typeface="Times New Roman" panose="02020603050405020304" pitchFamily="18" charset="0"/>
                <a:cs typeface="Times New Roman" panose="02020603050405020304" pitchFamily="18" charset="0"/>
              </a:rPr>
              <a:t>Ʃ ponuda </a:t>
            </a:r>
            <a:endParaRPr lang="en-GB" dirty="0"/>
          </a:p>
        </p:txBody>
      </p:sp>
      <p:sp>
        <p:nvSpPr>
          <p:cNvPr id="36" name="Rounded Rectangle 35"/>
          <p:cNvSpPr/>
          <p:nvPr/>
        </p:nvSpPr>
        <p:spPr>
          <a:xfrm>
            <a:off x="6298103" y="3596836"/>
            <a:ext cx="1311564" cy="413717"/>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latin typeface="Times New Roman" panose="02020603050405020304" pitchFamily="18" charset="0"/>
                <a:cs typeface="Times New Roman" panose="02020603050405020304" pitchFamily="18" charset="0"/>
              </a:rPr>
              <a:t>Ʃ potražnji  </a:t>
            </a:r>
            <a:endParaRPr lang="en-GB" dirty="0"/>
          </a:p>
        </p:txBody>
      </p:sp>
      <p:sp>
        <p:nvSpPr>
          <p:cNvPr id="37" name="Curved Left Arrow 36"/>
          <p:cNvSpPr/>
          <p:nvPr/>
        </p:nvSpPr>
        <p:spPr>
          <a:xfrm>
            <a:off x="7672034" y="3118349"/>
            <a:ext cx="480291" cy="912480"/>
          </a:xfrm>
          <a:prstGeom prst="curvedLef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8" name="Equal 37"/>
          <p:cNvSpPr/>
          <p:nvPr/>
        </p:nvSpPr>
        <p:spPr>
          <a:xfrm>
            <a:off x="5671174" y="3574589"/>
            <a:ext cx="595746" cy="363876"/>
          </a:xfrm>
          <a:prstGeom prst="mathEqual">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9" name="Oval 38"/>
          <p:cNvSpPr/>
          <p:nvPr/>
        </p:nvSpPr>
        <p:spPr>
          <a:xfrm>
            <a:off x="4199116" y="4285672"/>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S</a:t>
            </a:r>
            <a:endParaRPr lang="en-GB" dirty="0">
              <a:solidFill>
                <a:schemeClr val="tx1"/>
              </a:solidFill>
            </a:endParaRPr>
          </a:p>
        </p:txBody>
      </p:sp>
      <p:sp>
        <p:nvSpPr>
          <p:cNvPr id="40" name="Rectangle 39"/>
          <p:cNvSpPr/>
          <p:nvPr/>
        </p:nvSpPr>
        <p:spPr>
          <a:xfrm>
            <a:off x="4891843" y="4246947"/>
            <a:ext cx="3509820" cy="509780"/>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smtClean="0">
                <a:solidFill>
                  <a:schemeClr val="tx1"/>
                </a:solidFill>
                <a:latin typeface="Times New Roman" panose="02020603050405020304" pitchFamily="18" charset="0"/>
                <a:cs typeface="Times New Roman" panose="02020603050405020304" pitchFamily="18" charset="0"/>
              </a:rPr>
              <a:t>Linija S – skup tačaka u kojima su </a:t>
            </a:r>
          </a:p>
          <a:p>
            <a:r>
              <a:rPr lang="sr-Latn-BA" sz="1600" i="1" dirty="0" smtClean="0">
                <a:solidFill>
                  <a:schemeClr val="tx1"/>
                </a:solidFill>
                <a:latin typeface="Times New Roman" panose="02020603050405020304" pitchFamily="18" charset="0"/>
                <a:cs typeface="Times New Roman" panose="02020603050405020304" pitchFamily="18" charset="0"/>
              </a:rPr>
              <a:t>BNP (X) = BND (Y)  ( u ravnoteži) </a:t>
            </a:r>
            <a:endParaRPr lang="en-GB" sz="1600" i="1" dirty="0">
              <a:solidFill>
                <a:schemeClr val="tx1"/>
              </a:solidFill>
              <a:latin typeface="Times New Roman" panose="02020603050405020304" pitchFamily="18" charset="0"/>
              <a:cs typeface="Times New Roman" panose="02020603050405020304" pitchFamily="18" charset="0"/>
            </a:endParaRPr>
          </a:p>
        </p:txBody>
      </p:sp>
      <p:sp>
        <p:nvSpPr>
          <p:cNvPr id="41" name="Rounded Rectangle 40"/>
          <p:cNvSpPr/>
          <p:nvPr/>
        </p:nvSpPr>
        <p:spPr>
          <a:xfrm flipV="1">
            <a:off x="1417407" y="2014659"/>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ounded Rectangle 41"/>
          <p:cNvSpPr/>
          <p:nvPr/>
        </p:nvSpPr>
        <p:spPr>
          <a:xfrm flipV="1">
            <a:off x="2123988" y="2014659"/>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9444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6869" y="3006406"/>
            <a:ext cx="7878330" cy="4452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Neoklasične teorije u međunarodnoj trgovini </a:t>
            </a:r>
          </a:p>
          <a:p>
            <a:endParaRPr lang="sr-Latn-BA" sz="2400" b="1" dirty="0" smtClean="0">
              <a:solidFill>
                <a:srgbClr val="FF000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6D22F896-40B5-4ADD-8801-0D06FADFA095}" type="slidenum">
              <a:rPr lang="en-US" smtClean="0"/>
              <a:t>3</a:t>
            </a:fld>
            <a:endParaRPr lang="en-US" dirty="0"/>
          </a:p>
        </p:txBody>
      </p:sp>
      <p:sp>
        <p:nvSpPr>
          <p:cNvPr id="7" name="Rounded Rectangle 6"/>
          <p:cNvSpPr/>
          <p:nvPr/>
        </p:nvSpPr>
        <p:spPr>
          <a:xfrm>
            <a:off x="150938" y="197993"/>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232914" y="2050462"/>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Vježbe</a:t>
            </a:r>
            <a:endPar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839931" y="6269940"/>
            <a:ext cx="3121458" cy="5362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989" y="1991109"/>
            <a:ext cx="1756813" cy="993854"/>
          </a:xfrm>
          <a:prstGeom prst="rect">
            <a:avLst/>
          </a:prstGeom>
        </p:spPr>
      </p:pic>
      <p:sp>
        <p:nvSpPr>
          <p:cNvPr id="10" name="Title 1"/>
          <p:cNvSpPr txBox="1">
            <a:spLocks/>
          </p:cNvSpPr>
          <p:nvPr/>
        </p:nvSpPr>
        <p:spPr>
          <a:xfrm>
            <a:off x="1385348" y="3332434"/>
            <a:ext cx="7201917" cy="270892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Tausigova teorija </a:t>
            </a:r>
            <a:endParaRPr lang="sr-Latn-BA" sz="2400" b="1" dirty="0" smtClean="0">
              <a:solidFill>
                <a:srgbClr val="FF0000"/>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Teorija troškova supstitucije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Teorija opšte ravnoteže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Leontijeve paradoks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Linederov doprinos</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Teorija životnog ciklusa proizvoda</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Model međunarodne razmjene u uslovima monopola  </a:t>
            </a:r>
          </a:p>
        </p:txBody>
      </p:sp>
    </p:spTree>
    <p:extLst>
      <p:ext uri="{BB962C8B-B14F-4D97-AF65-F5344CB8AC3E}">
        <p14:creationId xmlns:p14="http://schemas.microsoft.com/office/powerpoint/2010/main" val="32665431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30</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54228" y="1608942"/>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C = OC1 + C f (</a:t>
            </a:r>
            <a:r>
              <a:rPr lang="sr-Latn-BA" sz="1800" b="1" dirty="0" smtClean="0">
                <a:solidFill>
                  <a:schemeClr val="accent2"/>
                </a:solidFill>
                <a:latin typeface="Times New Roman" panose="02020603050405020304" pitchFamily="18" charset="0"/>
                <a:cs typeface="Times New Roman" panose="02020603050405020304" pitchFamily="18" charset="0"/>
              </a:rPr>
              <a:t>Y)</a:t>
            </a:r>
          </a:p>
        </p:txBody>
      </p:sp>
      <p:cxnSp>
        <p:nvCxnSpPr>
          <p:cNvPr id="9" name="Straight Arrow Connector 8"/>
          <p:cNvCxnSpPr/>
          <p:nvPr/>
        </p:nvCxnSpPr>
        <p:spPr>
          <a:xfrm flipV="1">
            <a:off x="517236" y="5394036"/>
            <a:ext cx="3334328" cy="92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17236" y="2895598"/>
            <a:ext cx="4618" cy="24984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14912" y="2952031"/>
            <a:ext cx="2884070" cy="2432767"/>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514912" y="4700854"/>
            <a:ext cx="716796" cy="6597"/>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256749" y="4707451"/>
            <a:ext cx="1542" cy="712384"/>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2854035" y="2728331"/>
            <a:ext cx="544947" cy="240146"/>
          </a:xfrm>
          <a:prstGeom prst="ellipse">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K</a:t>
            </a:r>
            <a:endParaRPr lang="en-GB" dirty="0">
              <a:solidFill>
                <a:schemeClr val="tx1"/>
              </a:solidFill>
            </a:endParaRPr>
          </a:p>
        </p:txBody>
      </p:sp>
      <p:sp>
        <p:nvSpPr>
          <p:cNvPr id="28" name="Oval 27"/>
          <p:cNvSpPr/>
          <p:nvPr/>
        </p:nvSpPr>
        <p:spPr>
          <a:xfrm>
            <a:off x="3306617" y="548842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y</a:t>
            </a:r>
            <a:endParaRPr lang="en-GB" sz="1200" dirty="0">
              <a:solidFill>
                <a:schemeClr val="tx1"/>
              </a:solidFill>
            </a:endParaRPr>
          </a:p>
        </p:txBody>
      </p:sp>
      <p:sp>
        <p:nvSpPr>
          <p:cNvPr id="29" name="Oval 28"/>
          <p:cNvSpPr/>
          <p:nvPr/>
        </p:nvSpPr>
        <p:spPr>
          <a:xfrm>
            <a:off x="1948" y="308686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x</a:t>
            </a:r>
            <a:endParaRPr lang="en-GB" sz="1200" dirty="0">
              <a:solidFill>
                <a:schemeClr val="tx1"/>
              </a:solidFill>
            </a:endParaRPr>
          </a:p>
        </p:txBody>
      </p:sp>
      <p:sp>
        <p:nvSpPr>
          <p:cNvPr id="30" name="Rectangle 29"/>
          <p:cNvSpPr/>
          <p:nvPr/>
        </p:nvSpPr>
        <p:spPr>
          <a:xfrm>
            <a:off x="452580" y="5853490"/>
            <a:ext cx="3509820" cy="492007"/>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smtClean="0">
                <a:solidFill>
                  <a:schemeClr val="tx1"/>
                </a:solidFill>
                <a:latin typeface="Times New Roman" panose="02020603050405020304" pitchFamily="18" charset="0"/>
                <a:cs typeface="Times New Roman" panose="02020603050405020304" pitchFamily="18" charset="0"/>
              </a:rPr>
              <a:t>Grafički prikaz odnosa između nacionalnog dohodka i </a:t>
            </a:r>
            <a:r>
              <a:rPr lang="sr-Latn-BA" sz="1600" i="1" dirty="0" smtClean="0">
                <a:solidFill>
                  <a:srgbClr val="00B050"/>
                </a:solidFill>
                <a:latin typeface="Times New Roman" panose="02020603050405020304" pitchFamily="18" charset="0"/>
                <a:cs typeface="Times New Roman" panose="02020603050405020304" pitchFamily="18" charset="0"/>
              </a:rPr>
              <a:t>potrošnje</a:t>
            </a:r>
            <a:r>
              <a:rPr lang="sr-Latn-BA" sz="1600" i="1" dirty="0" smtClean="0">
                <a:solidFill>
                  <a:schemeClr val="tx1"/>
                </a:solidFill>
                <a:latin typeface="Times New Roman" panose="02020603050405020304" pitchFamily="18" charset="0"/>
                <a:cs typeface="Times New Roman" panose="02020603050405020304" pitchFamily="18" charset="0"/>
              </a:rPr>
              <a:t> </a:t>
            </a:r>
            <a:endParaRPr lang="en-GB" sz="1600" i="1" dirty="0">
              <a:solidFill>
                <a:schemeClr val="tx1"/>
              </a:solidFill>
              <a:latin typeface="Times New Roman" panose="02020603050405020304" pitchFamily="18" charset="0"/>
              <a:cs typeface="Times New Roman" panose="02020603050405020304" pitchFamily="18" charset="0"/>
            </a:endParaRPr>
          </a:p>
        </p:txBody>
      </p:sp>
      <p:sp>
        <p:nvSpPr>
          <p:cNvPr id="31" name="Title 1"/>
          <p:cNvSpPr txBox="1">
            <a:spLocks/>
          </p:cNvSpPr>
          <p:nvPr/>
        </p:nvSpPr>
        <p:spPr>
          <a:xfrm>
            <a:off x="125133" y="893160"/>
            <a:ext cx="4618930" cy="14536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chemeClr val="accent6">
                    <a:lumMod val="75000"/>
                  </a:schemeClr>
                </a:solidFill>
                <a:latin typeface="Times New Roman" panose="02020603050405020304" pitchFamily="18" charset="0"/>
                <a:cs typeface="Times New Roman" panose="02020603050405020304" pitchFamily="18" charset="0"/>
              </a:rPr>
              <a:t>Potrošnja (C)</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je funkcija dohodka (Y) ,s tim da je jedan dio autonomne  potrošnje nezavisan od veličine dohodka (OC1), imajući u vidu primarne potrebe stanovništva (da se hrani, oblači, održava higijenu). </a:t>
            </a:r>
          </a:p>
        </p:txBody>
      </p:sp>
      <p:sp>
        <p:nvSpPr>
          <p:cNvPr id="40" name="Rectangle 39"/>
          <p:cNvSpPr/>
          <p:nvPr/>
        </p:nvSpPr>
        <p:spPr>
          <a:xfrm>
            <a:off x="5054227" y="3029310"/>
            <a:ext cx="3748027" cy="3438605"/>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smtClean="0">
                <a:solidFill>
                  <a:schemeClr val="tx1"/>
                </a:solidFill>
                <a:latin typeface="Times New Roman" panose="02020603050405020304" pitchFamily="18" charset="0"/>
                <a:cs typeface="Times New Roman" panose="02020603050405020304" pitchFamily="18" charset="0"/>
              </a:rPr>
              <a:t>Linija K – tačke moguće ravnoteže potrošnje (C) i nacionalnog dohodka (Y) </a:t>
            </a:r>
          </a:p>
          <a:p>
            <a:endParaRPr lang="sr-Latn-BA" sz="1600" i="1" dirty="0">
              <a:solidFill>
                <a:schemeClr val="tx1"/>
              </a:solidFill>
              <a:latin typeface="Times New Roman" panose="02020603050405020304" pitchFamily="18" charset="0"/>
              <a:cs typeface="Times New Roman" panose="02020603050405020304" pitchFamily="18" charset="0"/>
            </a:endParaRPr>
          </a:p>
          <a:p>
            <a:r>
              <a:rPr lang="sr-Latn-BA" sz="1600" i="1" dirty="0" smtClean="0">
                <a:solidFill>
                  <a:schemeClr val="tx1"/>
                </a:solidFill>
                <a:latin typeface="Times New Roman" panose="02020603050405020304" pitchFamily="18" charset="0"/>
                <a:cs typeface="Times New Roman" panose="02020603050405020304" pitchFamily="18" charset="0"/>
              </a:rPr>
              <a:t>Y1 – ravnoteža dohodka i potrošnje </a:t>
            </a:r>
          </a:p>
          <a:p>
            <a:endParaRPr lang="sr-Latn-BA" sz="1600" i="1" dirty="0" smtClean="0">
              <a:solidFill>
                <a:schemeClr val="tx1"/>
              </a:solidFill>
              <a:latin typeface="Times New Roman" panose="02020603050405020304" pitchFamily="18" charset="0"/>
              <a:cs typeface="Times New Roman" panose="02020603050405020304" pitchFamily="18" charset="0"/>
            </a:endParaRPr>
          </a:p>
          <a:p>
            <a:r>
              <a:rPr lang="sr-Latn-BA" sz="1600" i="1" dirty="0" smtClean="0">
                <a:solidFill>
                  <a:schemeClr val="tx1"/>
                </a:solidFill>
                <a:latin typeface="Times New Roman" panose="02020603050405020304" pitchFamily="18" charset="0"/>
                <a:cs typeface="Times New Roman" panose="02020603050405020304" pitchFamily="18" charset="0"/>
              </a:rPr>
              <a:t>C – linija potrošnje, poslije postizanja tačke ravnoteže  (potrošnje i dohodka) gdje je veličina dohodka (y1), pokazuje da dio dohodka nije apsorbovan u potrošnji, nego u štednji (S). </a:t>
            </a:r>
          </a:p>
        </p:txBody>
      </p:sp>
      <p:sp>
        <p:nvSpPr>
          <p:cNvPr id="41" name="Rounded Rectangle 40"/>
          <p:cNvSpPr/>
          <p:nvPr/>
        </p:nvSpPr>
        <p:spPr>
          <a:xfrm flipV="1">
            <a:off x="9100501" y="2089219"/>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ounded Rectangle 41"/>
          <p:cNvSpPr/>
          <p:nvPr/>
        </p:nvSpPr>
        <p:spPr>
          <a:xfrm flipV="1">
            <a:off x="9540788" y="2906312"/>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 name="Straight Connector 42"/>
          <p:cNvCxnSpPr/>
          <p:nvPr/>
        </p:nvCxnSpPr>
        <p:spPr>
          <a:xfrm flipV="1">
            <a:off x="517888" y="3611645"/>
            <a:ext cx="3516096" cy="1435468"/>
          </a:xfrm>
          <a:prstGeom prst="line">
            <a:avLst/>
          </a:prstGeom>
          <a:ln w="19050">
            <a:solidFill>
              <a:srgbClr val="CC9900"/>
            </a:solidFill>
          </a:ln>
        </p:spPr>
        <p:style>
          <a:lnRef idx="1">
            <a:schemeClr val="accent1"/>
          </a:lnRef>
          <a:fillRef idx="0">
            <a:schemeClr val="accent1"/>
          </a:fillRef>
          <a:effectRef idx="0">
            <a:schemeClr val="accent1"/>
          </a:effectRef>
          <a:fontRef idx="minor">
            <a:schemeClr val="tx1"/>
          </a:fontRef>
        </p:style>
      </p:cxnSp>
      <p:sp>
        <p:nvSpPr>
          <p:cNvPr id="44" name="Oval 43"/>
          <p:cNvSpPr/>
          <p:nvPr/>
        </p:nvSpPr>
        <p:spPr>
          <a:xfrm>
            <a:off x="3547975" y="3698319"/>
            <a:ext cx="544947" cy="240146"/>
          </a:xfrm>
          <a:prstGeom prst="ellipse">
            <a:avLst/>
          </a:prstGeom>
          <a:solidFill>
            <a:schemeClr val="bg1"/>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C</a:t>
            </a:r>
            <a:endParaRPr lang="en-GB" dirty="0">
              <a:solidFill>
                <a:schemeClr val="tx1"/>
              </a:solidFill>
            </a:endParaRPr>
          </a:p>
        </p:txBody>
      </p:sp>
      <p:sp>
        <p:nvSpPr>
          <p:cNvPr id="15" name="Rounded Rectangle 14"/>
          <p:cNvSpPr/>
          <p:nvPr/>
        </p:nvSpPr>
        <p:spPr>
          <a:xfrm>
            <a:off x="3149599" y="3141772"/>
            <a:ext cx="45719" cy="7966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44"/>
          <p:cNvSpPr/>
          <p:nvPr/>
        </p:nvSpPr>
        <p:spPr>
          <a:xfrm>
            <a:off x="2612842" y="3595091"/>
            <a:ext cx="70366" cy="5544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ounded Rectangle 45"/>
          <p:cNvSpPr/>
          <p:nvPr/>
        </p:nvSpPr>
        <p:spPr>
          <a:xfrm>
            <a:off x="2878338" y="3405798"/>
            <a:ext cx="85227" cy="6533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ounded Rectangle 46"/>
          <p:cNvSpPr/>
          <p:nvPr/>
        </p:nvSpPr>
        <p:spPr>
          <a:xfrm>
            <a:off x="2326993" y="3816083"/>
            <a:ext cx="65225" cy="4418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ounded Rectangle 47"/>
          <p:cNvSpPr/>
          <p:nvPr/>
        </p:nvSpPr>
        <p:spPr>
          <a:xfrm flipH="1">
            <a:off x="1977840" y="4129460"/>
            <a:ext cx="45719" cy="3124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p:cNvSpPr/>
          <p:nvPr/>
        </p:nvSpPr>
        <p:spPr>
          <a:xfrm>
            <a:off x="110475" y="4783031"/>
            <a:ext cx="519218" cy="230908"/>
          </a:xfrm>
          <a:prstGeom prst="ellipse">
            <a:avLst/>
          </a:prstGeom>
          <a:solidFill>
            <a:schemeClr val="bg1"/>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C1</a:t>
            </a:r>
            <a:endParaRPr lang="en-GB" sz="1200" dirty="0">
              <a:solidFill>
                <a:schemeClr val="tx1"/>
              </a:solidFill>
            </a:endParaRPr>
          </a:p>
        </p:txBody>
      </p:sp>
      <p:sp>
        <p:nvSpPr>
          <p:cNvPr id="50" name="Oval 49"/>
          <p:cNvSpPr/>
          <p:nvPr/>
        </p:nvSpPr>
        <p:spPr>
          <a:xfrm>
            <a:off x="68898" y="5410590"/>
            <a:ext cx="544947" cy="240146"/>
          </a:xfrm>
          <a:prstGeom prst="ellips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0</a:t>
            </a:r>
            <a:endParaRPr lang="en-GB" dirty="0">
              <a:solidFill>
                <a:schemeClr val="tx1"/>
              </a:solidFill>
            </a:endParaRPr>
          </a:p>
        </p:txBody>
      </p:sp>
      <p:sp>
        <p:nvSpPr>
          <p:cNvPr id="51" name="Oval 50"/>
          <p:cNvSpPr/>
          <p:nvPr/>
        </p:nvSpPr>
        <p:spPr>
          <a:xfrm>
            <a:off x="1236081" y="4747723"/>
            <a:ext cx="544947" cy="240146"/>
          </a:xfrm>
          <a:prstGeom prst="ellips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y1</a:t>
            </a:r>
            <a:endParaRPr lang="en-GB" sz="1200" dirty="0">
              <a:solidFill>
                <a:schemeClr val="tx1"/>
              </a:solidFill>
            </a:endParaRPr>
          </a:p>
        </p:txBody>
      </p:sp>
      <p:sp>
        <p:nvSpPr>
          <p:cNvPr id="52" name="Title 1"/>
          <p:cNvSpPr txBox="1">
            <a:spLocks/>
          </p:cNvSpPr>
          <p:nvPr/>
        </p:nvSpPr>
        <p:spPr>
          <a:xfrm>
            <a:off x="5054228" y="884312"/>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Ukupna potrošnja (C)</a:t>
            </a:r>
            <a:endParaRPr lang="sr-Latn-BA" sz="1800" b="1" dirty="0" smtClean="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53" name="Down Arrow 52"/>
          <p:cNvSpPr/>
          <p:nvPr/>
        </p:nvSpPr>
        <p:spPr>
          <a:xfrm>
            <a:off x="7321052" y="1282738"/>
            <a:ext cx="591127" cy="360218"/>
          </a:xfrm>
          <a:prstGeom prst="downArrow">
            <a:avLst/>
          </a:prstGeom>
          <a:solidFill>
            <a:schemeClr val="bg2">
              <a:lumMod val="75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773522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31</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369455" y="995676"/>
            <a:ext cx="8168641" cy="87930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dirty="0">
                <a:solidFill>
                  <a:schemeClr val="accent1">
                    <a:lumMod val="50000"/>
                  </a:schemeClr>
                </a:solidFill>
                <a:latin typeface="Times New Roman" panose="02020603050405020304" pitchFamily="18" charset="0"/>
                <a:cs typeface="Times New Roman" panose="02020603050405020304" pitchFamily="18" charset="0"/>
              </a:rPr>
              <a:t>Investicionioni multiplikator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je </a:t>
            </a:r>
            <a:r>
              <a:rPr lang="sr-Latn-BA" sz="1800" u="sng" dirty="0" smtClean="0">
                <a:solidFill>
                  <a:schemeClr val="accent1">
                    <a:lumMod val="50000"/>
                  </a:schemeClr>
                </a:solidFill>
                <a:latin typeface="Times New Roman" panose="02020603050405020304" pitchFamily="18" charset="0"/>
                <a:cs typeface="Times New Roman" panose="02020603050405020304" pitchFamily="18" charset="0"/>
              </a:rPr>
              <a:t>broj</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kojim treba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pomnožiti veličinu investicija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da bi se dobila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veličina porasta dohodka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od te investicije. On pokazuje </a:t>
            </a:r>
            <a:r>
              <a:rPr lang="sr-Latn-BA" sz="1800" dirty="0" smtClean="0">
                <a:solidFill>
                  <a:schemeClr val="accent1">
                    <a:lumMod val="50000"/>
                  </a:schemeClr>
                </a:solidFill>
                <a:latin typeface="Times New Roman" panose="02020603050405020304" pitchFamily="18" charset="0"/>
                <a:cs typeface="Times New Roman" panose="02020603050405020304" pitchFamily="18" charset="0"/>
              </a:rPr>
              <a:t>koliko će se puta povećati nacionalni dohodak</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sa svakim povećanjem investicija. </a:t>
            </a:r>
          </a:p>
          <a:p>
            <a:pPr algn="just"/>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369455" y="2604842"/>
            <a:ext cx="8168641" cy="55788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Investicionioni multiplikator, odnosno njegova veličina je određen graničnom sklonošću ka štednji odnosno njenim recipročnim izrazom. Što je granična sklonost ka štednji manja (a to će reći da je granična sklonost ka potrošnji veća), to je investicioni multiplikator veći.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369455" y="2079018"/>
            <a:ext cx="2750500"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Investicioni multiplikator</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TextBox 8"/>
              <p:cNvSpPr txBox="1"/>
              <p:nvPr/>
            </p:nvSpPr>
            <p:spPr>
              <a:xfrm>
                <a:off x="3480261" y="2003536"/>
                <a:ext cx="586168" cy="518604"/>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m:oMathPara>
                </a14:m>
                <a:endParaRPr lang="en-GB" b="1" dirty="0"/>
              </a:p>
            </p:txBody>
          </p:sp>
        </mc:Choice>
        <mc:Fallback xmlns="">
          <p:sp>
            <p:nvSpPr>
              <p:cNvPr id="9" name="TextBox 8"/>
              <p:cNvSpPr txBox="1">
                <a:spLocks noRot="1" noChangeAspect="1" noMove="1" noResize="1" noEditPoints="1" noAdjustHandles="1" noChangeArrowheads="1" noChangeShapeType="1" noTextEdit="1"/>
              </p:cNvSpPr>
              <p:nvPr/>
            </p:nvSpPr>
            <p:spPr>
              <a:xfrm>
                <a:off x="3480261" y="2003536"/>
                <a:ext cx="586168" cy="518604"/>
              </a:xfrm>
              <a:prstGeom prst="rect">
                <a:avLst/>
              </a:prstGeom>
              <a:blipFill>
                <a:blip r:embed="rId9"/>
                <a:stretch>
                  <a:fillRect/>
                </a:stretch>
              </a:blipFill>
              <a:ln w="28575">
                <a:solidFill>
                  <a:schemeClr val="accent1">
                    <a:lumMod val="50000"/>
                  </a:schemeClr>
                </a:solidFill>
              </a:ln>
            </p:spPr>
            <p:txBody>
              <a:bodyPr/>
              <a:lstStyle/>
              <a:p>
                <a:r>
                  <a:rPr lang="en-GB">
                    <a:noFill/>
                  </a:rPr>
                  <a:t> </a:t>
                </a:r>
              </a:p>
            </p:txBody>
          </p:sp>
        </mc:Fallback>
      </mc:AlternateContent>
      <p:sp>
        <p:nvSpPr>
          <p:cNvPr id="10" name="Title 1"/>
          <p:cNvSpPr txBox="1">
            <a:spLocks/>
          </p:cNvSpPr>
          <p:nvPr/>
        </p:nvSpPr>
        <p:spPr>
          <a:xfrm>
            <a:off x="4679776" y="3589626"/>
            <a:ext cx="2750500" cy="588922"/>
          </a:xfrm>
          <a:prstGeom prst="rect">
            <a:avLst/>
          </a:prstGeom>
          <a:solidFill>
            <a:schemeClr val="bg1">
              <a:lumMod val="95000"/>
            </a:schemeClr>
          </a:solidFill>
          <a:ln w="28575">
            <a:solidFill>
              <a:schemeClr val="accent1">
                <a:lumMod val="50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potrošnji  (b) </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TextBox 10"/>
              <p:cNvSpPr txBox="1"/>
              <p:nvPr/>
            </p:nvSpPr>
            <p:spPr>
              <a:xfrm>
                <a:off x="7629236" y="3580152"/>
                <a:ext cx="530750" cy="518604"/>
              </a:xfrm>
              <a:prstGeom prst="rect">
                <a:avLst/>
              </a:prstGeom>
              <a:solidFill>
                <a:schemeClr val="bg1">
                  <a:lumMod val="85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𝐂</m:t>
                          </m:r>
                        </m:num>
                        <m:den>
                          <m:r>
                            <a:rPr lang="en-GB" b="1" i="0" smtClean="0">
                              <a:latin typeface="Cambria Math" panose="02040503050406030204" pitchFamily="18" charset="0"/>
                            </a:rPr>
                            <m:t>∆</m:t>
                          </m:r>
                          <m:r>
                            <a:rPr lang="sr-Latn-BA" b="1" i="0" smtClean="0">
                              <a:latin typeface="Cambria Math" panose="02040503050406030204" pitchFamily="18" charset="0"/>
                            </a:rPr>
                            <m:t>𝐘</m:t>
                          </m:r>
                        </m:den>
                      </m:f>
                    </m:oMath>
                  </m:oMathPara>
                </a14:m>
                <a:endParaRPr lang="en-GB"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7629236" y="3580152"/>
                <a:ext cx="530750" cy="518604"/>
              </a:xfrm>
              <a:prstGeom prst="rect">
                <a:avLst/>
              </a:prstGeom>
              <a:blipFill>
                <a:blip r:embed="rId10"/>
                <a:stretch>
                  <a:fillRect/>
                </a:stretch>
              </a:blipFill>
            </p:spPr>
            <p:txBody>
              <a:bodyPr/>
              <a:lstStyle/>
              <a:p>
                <a:r>
                  <a:rPr lang="en-GB">
                    <a:noFill/>
                  </a:rPr>
                  <a:t> </a:t>
                </a:r>
              </a:p>
            </p:txBody>
          </p:sp>
        </mc:Fallback>
      </mc:AlternateContent>
      <p:sp>
        <p:nvSpPr>
          <p:cNvPr id="12" name="Title 1"/>
          <p:cNvSpPr txBox="1">
            <a:spLocks/>
          </p:cNvSpPr>
          <p:nvPr/>
        </p:nvSpPr>
        <p:spPr>
          <a:xfrm>
            <a:off x="4716551" y="4327438"/>
            <a:ext cx="2750500" cy="588922"/>
          </a:xfrm>
          <a:prstGeom prst="rect">
            <a:avLst/>
          </a:prstGeom>
          <a:solidFill>
            <a:schemeClr val="bg1">
              <a:lumMod val="95000"/>
            </a:schemeClr>
          </a:solidFill>
          <a:ln w="28575">
            <a:solidFill>
              <a:schemeClr val="accent1">
                <a:lumMod val="50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štednji (s) </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TextBox 12"/>
              <p:cNvSpPr txBox="1"/>
              <p:nvPr/>
            </p:nvSpPr>
            <p:spPr>
              <a:xfrm>
                <a:off x="7629236" y="4327438"/>
                <a:ext cx="530750" cy="518604"/>
              </a:xfrm>
              <a:prstGeom prst="rect">
                <a:avLst/>
              </a:prstGeom>
              <a:solidFill>
                <a:schemeClr val="bg1">
                  <a:lumMod val="85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𝐒</m:t>
                          </m:r>
                        </m:num>
                        <m:den>
                          <m:r>
                            <a:rPr lang="en-GB" b="1" i="0" smtClean="0">
                              <a:latin typeface="Cambria Math" panose="02040503050406030204" pitchFamily="18" charset="0"/>
                            </a:rPr>
                            <m:t>∆</m:t>
                          </m:r>
                          <m:r>
                            <a:rPr lang="sr-Latn-BA" b="1" i="0" smtClean="0">
                              <a:latin typeface="Cambria Math" panose="02040503050406030204" pitchFamily="18" charset="0"/>
                            </a:rPr>
                            <m:t>𝐘</m:t>
                          </m:r>
                        </m:den>
                      </m:f>
                    </m:oMath>
                  </m:oMathPara>
                </a14:m>
                <a:endParaRPr lang="en-GB" b="1" dirty="0"/>
              </a:p>
            </p:txBody>
          </p:sp>
        </mc:Choice>
        <mc:Fallback xmlns="">
          <p:sp>
            <p:nvSpPr>
              <p:cNvPr id="13" name="TextBox 12"/>
              <p:cNvSpPr txBox="1">
                <a:spLocks noRot="1" noChangeAspect="1" noMove="1" noResize="1" noEditPoints="1" noAdjustHandles="1" noChangeArrowheads="1" noChangeShapeType="1" noTextEdit="1"/>
              </p:cNvSpPr>
              <p:nvPr/>
            </p:nvSpPr>
            <p:spPr>
              <a:xfrm>
                <a:off x="7629236" y="4327438"/>
                <a:ext cx="530750" cy="518604"/>
              </a:xfrm>
              <a:prstGeom prst="rect">
                <a:avLst/>
              </a:prstGeom>
              <a:blipFill>
                <a:blip r:embed="rId11"/>
                <a:stretch>
                  <a:fillRect/>
                </a:stretch>
              </a:blipFill>
            </p:spPr>
            <p:txBody>
              <a:bodyPr/>
              <a:lstStyle/>
              <a:p>
                <a:r>
                  <a:rPr lang="en-GB">
                    <a:noFill/>
                  </a:rPr>
                  <a:t> </a:t>
                </a:r>
              </a:p>
            </p:txBody>
          </p:sp>
        </mc:Fallback>
      </mc:AlternateContent>
      <p:sp>
        <p:nvSpPr>
          <p:cNvPr id="14" name="Title 1"/>
          <p:cNvSpPr txBox="1">
            <a:spLocks/>
          </p:cNvSpPr>
          <p:nvPr/>
        </p:nvSpPr>
        <p:spPr>
          <a:xfrm>
            <a:off x="4716551" y="5046622"/>
            <a:ext cx="2750500" cy="588922"/>
          </a:xfrm>
          <a:prstGeom prst="rect">
            <a:avLst/>
          </a:prstGeom>
          <a:solidFill>
            <a:schemeClr val="bg1">
              <a:lumMod val="95000"/>
            </a:schemeClr>
          </a:solidFill>
          <a:ln w="28575">
            <a:solidFill>
              <a:schemeClr val="accent1">
                <a:lumMod val="50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uvozu (m) </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5" name="TextBox 14"/>
              <p:cNvSpPr txBox="1"/>
              <p:nvPr/>
            </p:nvSpPr>
            <p:spPr>
              <a:xfrm>
                <a:off x="7702786" y="5066994"/>
                <a:ext cx="530750" cy="518604"/>
              </a:xfrm>
              <a:prstGeom prst="rect">
                <a:avLst/>
              </a:prstGeom>
              <a:solidFill>
                <a:schemeClr val="bg1">
                  <a:lumMod val="85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𝐌</m:t>
                          </m:r>
                        </m:num>
                        <m:den>
                          <m:r>
                            <a:rPr lang="en-GB" b="1" i="0" smtClean="0">
                              <a:latin typeface="Cambria Math" panose="02040503050406030204" pitchFamily="18" charset="0"/>
                            </a:rPr>
                            <m:t>∆</m:t>
                          </m:r>
                          <m:r>
                            <a:rPr lang="sr-Latn-BA" b="1" i="0" smtClean="0">
                              <a:latin typeface="Cambria Math" panose="02040503050406030204" pitchFamily="18" charset="0"/>
                            </a:rPr>
                            <m:t>𝐘</m:t>
                          </m:r>
                        </m:den>
                      </m:f>
                    </m:oMath>
                  </m:oMathPara>
                </a14:m>
                <a:endParaRPr lang="en-GB" b="1" dirty="0"/>
              </a:p>
            </p:txBody>
          </p:sp>
        </mc:Choice>
        <mc:Fallback xmlns="">
          <p:sp>
            <p:nvSpPr>
              <p:cNvPr id="15" name="TextBox 14"/>
              <p:cNvSpPr txBox="1">
                <a:spLocks noRot="1" noChangeAspect="1" noMove="1" noResize="1" noEditPoints="1" noAdjustHandles="1" noChangeArrowheads="1" noChangeShapeType="1" noTextEdit="1"/>
              </p:cNvSpPr>
              <p:nvPr/>
            </p:nvSpPr>
            <p:spPr>
              <a:xfrm>
                <a:off x="7702786" y="5066994"/>
                <a:ext cx="530750" cy="518604"/>
              </a:xfrm>
              <a:prstGeom prst="rect">
                <a:avLst/>
              </a:prstGeom>
              <a:blipFill>
                <a:blip r:embed="rId12"/>
                <a:stretch>
                  <a:fillRect/>
                </a:stretch>
              </a:blipFill>
            </p:spPr>
            <p:txBody>
              <a:bodyPr/>
              <a:lstStyle/>
              <a:p>
                <a:r>
                  <a:rPr lang="en-GB">
                    <a:noFill/>
                  </a:rPr>
                  <a:t> </a:t>
                </a:r>
              </a:p>
            </p:txBody>
          </p:sp>
        </mc:Fallback>
      </mc:AlternateContent>
      <p:sp>
        <p:nvSpPr>
          <p:cNvPr id="19" name="Title 1"/>
          <p:cNvSpPr txBox="1">
            <a:spLocks/>
          </p:cNvSpPr>
          <p:nvPr/>
        </p:nvSpPr>
        <p:spPr>
          <a:xfrm>
            <a:off x="4758664" y="5817566"/>
            <a:ext cx="2750500" cy="588922"/>
          </a:xfrm>
          <a:prstGeom prst="rect">
            <a:avLst/>
          </a:prstGeom>
          <a:solidFill>
            <a:schemeClr val="bg1">
              <a:lumMod val="95000"/>
            </a:schemeClr>
          </a:solidFill>
          <a:ln w="28575">
            <a:solidFill>
              <a:schemeClr val="accent1">
                <a:lumMod val="50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0" name="TextBox 19"/>
              <p:cNvSpPr txBox="1"/>
              <p:nvPr/>
            </p:nvSpPr>
            <p:spPr>
              <a:xfrm>
                <a:off x="7702786" y="5814280"/>
                <a:ext cx="530750" cy="518604"/>
              </a:xfrm>
              <a:prstGeom prst="rect">
                <a:avLst/>
              </a:prstGeom>
              <a:solidFill>
                <a:schemeClr val="bg1">
                  <a:lumMod val="85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𝐗</m:t>
                          </m:r>
                        </m:den>
                      </m:f>
                    </m:oMath>
                  </m:oMathPara>
                </a14:m>
                <a:endParaRPr lang="en-GB" b="1" dirty="0"/>
              </a:p>
            </p:txBody>
          </p:sp>
        </mc:Choice>
        <mc:Fallback xmlns="">
          <p:sp>
            <p:nvSpPr>
              <p:cNvPr id="20" name="TextBox 19"/>
              <p:cNvSpPr txBox="1">
                <a:spLocks noRot="1" noChangeAspect="1" noMove="1" noResize="1" noEditPoints="1" noAdjustHandles="1" noChangeArrowheads="1" noChangeShapeType="1" noTextEdit="1"/>
              </p:cNvSpPr>
              <p:nvPr/>
            </p:nvSpPr>
            <p:spPr>
              <a:xfrm>
                <a:off x="7702786" y="5814280"/>
                <a:ext cx="530750" cy="518604"/>
              </a:xfrm>
              <a:prstGeom prst="rect">
                <a:avLst/>
              </a:prstGeom>
              <a:blipFill>
                <a:blip r:embed="rId13"/>
                <a:stretch>
                  <a:fillRect/>
                </a:stretch>
              </a:blipFill>
            </p:spPr>
            <p:txBody>
              <a:bodyPr/>
              <a:lstStyle/>
              <a:p>
                <a:r>
                  <a:rPr lang="en-GB">
                    <a:noFill/>
                  </a:rPr>
                  <a:t> </a:t>
                </a:r>
              </a:p>
            </p:txBody>
          </p:sp>
        </mc:Fallback>
      </mc:AlternateContent>
      <p:sp>
        <p:nvSpPr>
          <p:cNvPr id="21" name="Equal 20"/>
          <p:cNvSpPr/>
          <p:nvPr/>
        </p:nvSpPr>
        <p:spPr>
          <a:xfrm>
            <a:off x="3184345" y="2202706"/>
            <a:ext cx="221673" cy="211379"/>
          </a:xfrm>
          <a:prstGeom prst="mathEqual">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Title 1"/>
          <p:cNvSpPr txBox="1">
            <a:spLocks/>
          </p:cNvSpPr>
          <p:nvPr/>
        </p:nvSpPr>
        <p:spPr>
          <a:xfrm>
            <a:off x="369455" y="3695260"/>
            <a:ext cx="4111361" cy="203681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Investicionioni multiplikator, Džon Mejnard Kejns (1883. – 1946), jedan je od cjenjenih ekonomskih mislilaca, koji je tvrdio da investicije dovode do privrednih ciklusa. Kejns je u kretanje privrednih ciklusa uveo i kategoriju poznatu kao „</a:t>
            </a:r>
            <a:r>
              <a:rPr lang="sr-Latn-BA" sz="1600" b="1" i="1" dirty="0" smtClean="0">
                <a:solidFill>
                  <a:schemeClr val="accent1">
                    <a:lumMod val="50000"/>
                  </a:schemeClr>
                </a:solidFill>
                <a:latin typeface="Times New Roman" panose="02020603050405020304" pitchFamily="18" charset="0"/>
                <a:cs typeface="Times New Roman" panose="02020603050405020304" pitchFamily="18" charset="0"/>
              </a:rPr>
              <a:t>Kejnsov multiplikator“.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Multiplikatorom objašnjava da će se povećanje investicija dovesti do povećanja realnog nacionalnog dohodka u većem obimu nego što je povećanje samih investicija i obrnuto. </a:t>
            </a:r>
          </a:p>
        </p:txBody>
      </p:sp>
      <p:sp>
        <p:nvSpPr>
          <p:cNvPr id="25" name="Rounded Rectangle 24"/>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Investicioni multiplikator </a:t>
            </a:r>
            <a:endParaRPr lang="en-GB" dirty="0"/>
          </a:p>
        </p:txBody>
      </p:sp>
    </p:spTree>
    <p:extLst>
      <p:ext uri="{BB962C8B-B14F-4D97-AF65-F5344CB8AC3E}">
        <p14:creationId xmlns:p14="http://schemas.microsoft.com/office/powerpoint/2010/main" val="2552923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32</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54227" y="1470967"/>
            <a:ext cx="2780893"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Y / ∆</a:t>
            </a:r>
            <a:r>
              <a:rPr lang="sr-Latn-BA" sz="1800" dirty="0" smtClean="0">
                <a:solidFill>
                  <a:schemeClr val="tx1"/>
                </a:solidFill>
                <a:latin typeface="Times New Roman" panose="02020603050405020304" pitchFamily="18" charset="0"/>
                <a:cs typeface="Times New Roman" panose="02020603050405020304" pitchFamily="18" charset="0"/>
              </a:rPr>
              <a:t>I</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cxnSp>
        <p:nvCxnSpPr>
          <p:cNvPr id="9" name="Straight Arrow Connector 8"/>
          <p:cNvCxnSpPr/>
          <p:nvPr/>
        </p:nvCxnSpPr>
        <p:spPr>
          <a:xfrm flipV="1">
            <a:off x="517236" y="5394036"/>
            <a:ext cx="3334328" cy="92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17236" y="2895598"/>
            <a:ext cx="4618" cy="24984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46895" y="2968585"/>
            <a:ext cx="2884070" cy="2432767"/>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3382657" y="2701020"/>
            <a:ext cx="544947" cy="240146"/>
          </a:xfrm>
          <a:prstGeom prst="ellipse">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S</a:t>
            </a:r>
            <a:endParaRPr lang="en-GB" dirty="0">
              <a:solidFill>
                <a:schemeClr val="tx1"/>
              </a:solidFill>
            </a:endParaRPr>
          </a:p>
        </p:txBody>
      </p:sp>
      <p:sp>
        <p:nvSpPr>
          <p:cNvPr id="28" name="Oval 27"/>
          <p:cNvSpPr/>
          <p:nvPr/>
        </p:nvSpPr>
        <p:spPr>
          <a:xfrm>
            <a:off x="3804741" y="548595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y</a:t>
            </a:r>
            <a:endParaRPr lang="en-GB" sz="1200" dirty="0">
              <a:solidFill>
                <a:schemeClr val="tx1"/>
              </a:solidFill>
            </a:endParaRPr>
          </a:p>
        </p:txBody>
      </p:sp>
      <p:sp>
        <p:nvSpPr>
          <p:cNvPr id="29" name="Oval 28"/>
          <p:cNvSpPr/>
          <p:nvPr/>
        </p:nvSpPr>
        <p:spPr>
          <a:xfrm>
            <a:off x="-42541" y="2786239"/>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100" dirty="0" smtClean="0">
                <a:solidFill>
                  <a:schemeClr val="tx1"/>
                </a:solidFill>
              </a:rPr>
              <a:t>S, I</a:t>
            </a:r>
            <a:endParaRPr lang="en-GB" sz="1100" dirty="0">
              <a:solidFill>
                <a:schemeClr val="tx1"/>
              </a:solidFill>
            </a:endParaRPr>
          </a:p>
        </p:txBody>
      </p:sp>
      <p:sp>
        <p:nvSpPr>
          <p:cNvPr id="30" name="Rectangle 29"/>
          <p:cNvSpPr/>
          <p:nvPr/>
        </p:nvSpPr>
        <p:spPr>
          <a:xfrm>
            <a:off x="452580" y="5853490"/>
            <a:ext cx="3509820" cy="492007"/>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smtClean="0">
                <a:solidFill>
                  <a:schemeClr val="tx1"/>
                </a:solidFill>
                <a:latin typeface="Times New Roman" panose="02020603050405020304" pitchFamily="18" charset="0"/>
                <a:cs typeface="Times New Roman" panose="02020603050405020304" pitchFamily="18" charset="0"/>
              </a:rPr>
              <a:t>Grafički prikaz odnosa između nacionalnog dohodka i </a:t>
            </a:r>
            <a:r>
              <a:rPr lang="sr-Latn-BA" sz="1600" i="1" dirty="0" smtClean="0">
                <a:solidFill>
                  <a:srgbClr val="FF66CC"/>
                </a:solidFill>
                <a:latin typeface="Times New Roman" panose="02020603050405020304" pitchFamily="18" charset="0"/>
                <a:cs typeface="Times New Roman" panose="02020603050405020304" pitchFamily="18" charset="0"/>
              </a:rPr>
              <a:t>investicija</a:t>
            </a:r>
            <a:r>
              <a:rPr lang="sr-Latn-BA" sz="1600" i="1" dirty="0" smtClean="0">
                <a:solidFill>
                  <a:schemeClr val="tx1"/>
                </a:solidFill>
                <a:latin typeface="Times New Roman" panose="02020603050405020304" pitchFamily="18" charset="0"/>
                <a:cs typeface="Times New Roman" panose="02020603050405020304" pitchFamily="18" charset="0"/>
              </a:rPr>
              <a:t>  </a:t>
            </a:r>
            <a:endParaRPr lang="en-GB" sz="1600" i="1" dirty="0">
              <a:solidFill>
                <a:schemeClr val="tx1"/>
              </a:solidFill>
              <a:latin typeface="Times New Roman" panose="02020603050405020304" pitchFamily="18" charset="0"/>
              <a:cs typeface="Times New Roman" panose="02020603050405020304" pitchFamily="18" charset="0"/>
            </a:endParaRPr>
          </a:p>
        </p:txBody>
      </p:sp>
      <p:sp>
        <p:nvSpPr>
          <p:cNvPr id="31" name="Title 1"/>
          <p:cNvSpPr txBox="1">
            <a:spLocks/>
          </p:cNvSpPr>
          <p:nvPr/>
        </p:nvSpPr>
        <p:spPr>
          <a:xfrm>
            <a:off x="125133" y="893160"/>
            <a:ext cx="4618930" cy="14536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chemeClr val="tx1"/>
                </a:solidFill>
                <a:latin typeface="Times New Roman" panose="02020603050405020304" pitchFamily="18" charset="0"/>
                <a:cs typeface="Times New Roman" panose="02020603050405020304" pitchFamily="18" charset="0"/>
              </a:rPr>
              <a:t>Investicioni multiplikator </a:t>
            </a:r>
            <a:r>
              <a:rPr lang="sr-Latn-BA" sz="1800" dirty="0" smtClean="0">
                <a:solidFill>
                  <a:schemeClr val="tx1"/>
                </a:solidFill>
                <a:latin typeface="Times New Roman" panose="02020603050405020304" pitchFamily="18" charset="0"/>
                <a:cs typeface="Times New Roman" panose="02020603050405020304" pitchFamily="18" charset="0"/>
              </a:rPr>
              <a:t>određuje odnos između promjene Investicija (I) i njihovog uticaja na promjenu nacionalnog dohodka u zatvorenoj ekonomiji (Y). </a:t>
            </a:r>
          </a:p>
          <a:p>
            <a:pPr algn="just"/>
            <a:r>
              <a:rPr lang="sr-Latn-BA" sz="1800" dirty="0" smtClean="0">
                <a:solidFill>
                  <a:schemeClr val="tx1"/>
                </a:solidFill>
                <a:latin typeface="Times New Roman" panose="02020603050405020304" pitchFamily="18" charset="0"/>
                <a:cs typeface="Times New Roman" panose="02020603050405020304" pitchFamily="18" charset="0"/>
              </a:rPr>
              <a:t>Investicioni multiplikator = ∆Y / ∆I  </a:t>
            </a:r>
          </a:p>
        </p:txBody>
      </p:sp>
      <p:sp>
        <p:nvSpPr>
          <p:cNvPr id="40" name="Rectangle 39"/>
          <p:cNvSpPr/>
          <p:nvPr/>
        </p:nvSpPr>
        <p:spPr>
          <a:xfrm>
            <a:off x="4810681" y="2623698"/>
            <a:ext cx="3994347" cy="3931190"/>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smtClean="0">
                <a:solidFill>
                  <a:schemeClr val="tx1"/>
                </a:solidFill>
                <a:latin typeface="Times New Roman" panose="02020603050405020304" pitchFamily="18" charset="0"/>
                <a:cs typeface="Times New Roman" panose="02020603050405020304" pitchFamily="18" charset="0"/>
              </a:rPr>
              <a:t>Linija I – investicije </a:t>
            </a:r>
          </a:p>
          <a:p>
            <a:r>
              <a:rPr lang="sr-Latn-BA" sz="1600" i="1" dirty="0" smtClean="0">
                <a:solidFill>
                  <a:schemeClr val="tx1"/>
                </a:solidFill>
                <a:latin typeface="Times New Roman" panose="02020603050405020304" pitchFamily="18" charset="0"/>
                <a:cs typeface="Times New Roman" panose="02020603050405020304" pitchFamily="18" charset="0"/>
              </a:rPr>
              <a:t>Linija I1 – nove investcije</a:t>
            </a:r>
          </a:p>
          <a:p>
            <a:r>
              <a:rPr lang="sr-Latn-BA" sz="1600" i="1" dirty="0" smtClean="0">
                <a:solidFill>
                  <a:schemeClr val="tx1"/>
                </a:solidFill>
                <a:latin typeface="Times New Roman" panose="02020603050405020304" pitchFamily="18" charset="0"/>
                <a:cs typeface="Times New Roman" panose="02020603050405020304" pitchFamily="18" charset="0"/>
              </a:rPr>
              <a:t>E – ravnotežni položaj štednje i investicija </a:t>
            </a:r>
          </a:p>
          <a:p>
            <a:r>
              <a:rPr lang="sr-Latn-BA" sz="1600" i="1" dirty="0" smtClean="0">
                <a:solidFill>
                  <a:schemeClr val="tx1"/>
                </a:solidFill>
                <a:latin typeface="Times New Roman" panose="02020603050405020304" pitchFamily="18" charset="0"/>
                <a:cs typeface="Times New Roman" panose="02020603050405020304" pitchFamily="18" charset="0"/>
              </a:rPr>
              <a:t>E1 – novi ravnotežni položaj štednje i investicije uz istovremeno ↑ bruto nacionalnog dohodka sa 1000 na 1500 jedinica. </a:t>
            </a:r>
          </a:p>
          <a:p>
            <a:endParaRPr lang="sr-Latn-BA" sz="1600" i="1" dirty="0">
              <a:solidFill>
                <a:schemeClr val="tx1"/>
              </a:solidFill>
              <a:latin typeface="Times New Roman" panose="02020603050405020304" pitchFamily="18" charset="0"/>
              <a:cs typeface="Times New Roman" panose="02020603050405020304" pitchFamily="18" charset="0"/>
            </a:endParaRPr>
          </a:p>
          <a:p>
            <a:r>
              <a:rPr lang="sr-Latn-BA" sz="1600" i="1" dirty="0" smtClean="0">
                <a:solidFill>
                  <a:schemeClr val="tx1"/>
                </a:solidFill>
                <a:latin typeface="Times New Roman" panose="02020603050405020304" pitchFamily="18" charset="0"/>
                <a:cs typeface="Times New Roman" panose="02020603050405020304" pitchFamily="18" charset="0"/>
              </a:rPr>
              <a:t>! Povećanje investicija za 100 jedinica, indukuje povećanje bruto nacionalnog dohodka za 500 jedinica (investicije imaju multiplikativno dejstvo na bruto nacionalni dohodak). Kako je efekat povećanja bruto nacionalnog dohodka 500 jedinica, to je investicioni multiplikator 5 (500 /100).  </a:t>
            </a:r>
          </a:p>
        </p:txBody>
      </p:sp>
      <p:sp>
        <p:nvSpPr>
          <p:cNvPr id="41" name="Rounded Rectangle 40"/>
          <p:cNvSpPr/>
          <p:nvPr/>
        </p:nvSpPr>
        <p:spPr>
          <a:xfrm flipV="1">
            <a:off x="9100501" y="2089219"/>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ounded Rectangle 41"/>
          <p:cNvSpPr/>
          <p:nvPr/>
        </p:nvSpPr>
        <p:spPr>
          <a:xfrm flipV="1">
            <a:off x="9540788" y="2906312"/>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 name="Straight Connector 42"/>
          <p:cNvCxnSpPr/>
          <p:nvPr/>
        </p:nvCxnSpPr>
        <p:spPr>
          <a:xfrm flipV="1">
            <a:off x="514912" y="4589293"/>
            <a:ext cx="3285531" cy="51651"/>
          </a:xfrm>
          <a:prstGeom prst="line">
            <a:avLst/>
          </a:prstGeom>
          <a:ln w="19050">
            <a:solidFill>
              <a:srgbClr val="FF66CC"/>
            </a:solidFill>
          </a:ln>
        </p:spPr>
        <p:style>
          <a:lnRef idx="1">
            <a:schemeClr val="accent1"/>
          </a:lnRef>
          <a:fillRef idx="0">
            <a:schemeClr val="accent1"/>
          </a:fillRef>
          <a:effectRef idx="0">
            <a:schemeClr val="accent1"/>
          </a:effectRef>
          <a:fontRef idx="minor">
            <a:schemeClr val="tx1"/>
          </a:fontRef>
        </p:style>
      </p:cxnSp>
      <p:sp>
        <p:nvSpPr>
          <p:cNvPr id="44" name="Oval 43"/>
          <p:cNvSpPr/>
          <p:nvPr/>
        </p:nvSpPr>
        <p:spPr>
          <a:xfrm>
            <a:off x="3800443" y="3732628"/>
            <a:ext cx="544947" cy="240146"/>
          </a:xfrm>
          <a:prstGeom prst="ellipse">
            <a:avLst/>
          </a:prstGeom>
          <a:solidFill>
            <a:schemeClr val="bg1"/>
          </a:solid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I1</a:t>
            </a:r>
            <a:endParaRPr lang="en-GB" sz="1200" dirty="0">
              <a:solidFill>
                <a:schemeClr val="tx1"/>
              </a:solidFill>
            </a:endParaRPr>
          </a:p>
        </p:txBody>
      </p:sp>
      <p:sp>
        <p:nvSpPr>
          <p:cNvPr id="50" name="Oval 49"/>
          <p:cNvSpPr/>
          <p:nvPr/>
        </p:nvSpPr>
        <p:spPr>
          <a:xfrm>
            <a:off x="68898" y="5410590"/>
            <a:ext cx="544947" cy="240146"/>
          </a:xfrm>
          <a:prstGeom prst="ellips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0</a:t>
            </a:r>
            <a:endParaRPr lang="en-GB" dirty="0">
              <a:solidFill>
                <a:schemeClr val="tx1"/>
              </a:solidFill>
            </a:endParaRPr>
          </a:p>
        </p:txBody>
      </p:sp>
      <p:sp>
        <p:nvSpPr>
          <p:cNvPr id="51" name="Oval 50"/>
          <p:cNvSpPr/>
          <p:nvPr/>
        </p:nvSpPr>
        <p:spPr>
          <a:xfrm>
            <a:off x="1276694" y="4672762"/>
            <a:ext cx="544947" cy="2401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E</a:t>
            </a:r>
            <a:endParaRPr lang="en-GB" sz="1200" dirty="0">
              <a:solidFill>
                <a:schemeClr val="tx1"/>
              </a:solidFill>
            </a:endParaRPr>
          </a:p>
        </p:txBody>
      </p:sp>
      <p:sp>
        <p:nvSpPr>
          <p:cNvPr id="52" name="Title 1"/>
          <p:cNvSpPr txBox="1">
            <a:spLocks/>
          </p:cNvSpPr>
          <p:nvPr/>
        </p:nvSpPr>
        <p:spPr>
          <a:xfrm>
            <a:off x="5054228" y="884312"/>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smtClean="0">
                <a:solidFill>
                  <a:schemeClr val="accent1">
                    <a:lumMod val="50000"/>
                  </a:schemeClr>
                </a:solidFill>
                <a:latin typeface="Times New Roman" panose="02020603050405020304" pitchFamily="18" charset="0"/>
                <a:cs typeface="Times New Roman" panose="02020603050405020304" pitchFamily="18" charset="0"/>
              </a:rPr>
              <a:t>Investicioni multiplikator </a:t>
            </a:r>
          </a:p>
        </p:txBody>
      </p:sp>
      <p:sp>
        <p:nvSpPr>
          <p:cNvPr id="53" name="Down Arrow 52"/>
          <p:cNvSpPr/>
          <p:nvPr/>
        </p:nvSpPr>
        <p:spPr>
          <a:xfrm>
            <a:off x="7321052" y="1282738"/>
            <a:ext cx="591127" cy="360218"/>
          </a:xfrm>
          <a:prstGeom prst="downArrow">
            <a:avLst/>
          </a:prstGeom>
          <a:solidFill>
            <a:schemeClr val="bg2">
              <a:lumMod val="75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Connector 31"/>
          <p:cNvCxnSpPr/>
          <p:nvPr/>
        </p:nvCxnSpPr>
        <p:spPr>
          <a:xfrm flipV="1">
            <a:off x="521854" y="3852701"/>
            <a:ext cx="3285531" cy="51651"/>
          </a:xfrm>
          <a:prstGeom prst="line">
            <a:avLst/>
          </a:prstGeom>
          <a:ln w="19050">
            <a:solidFill>
              <a:srgbClr val="FF66CC"/>
            </a:solidFill>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3725382" y="4404456"/>
            <a:ext cx="544947" cy="240146"/>
          </a:xfrm>
          <a:prstGeom prst="ellipse">
            <a:avLst/>
          </a:prstGeom>
          <a:solidFill>
            <a:schemeClr val="bg1"/>
          </a:solid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I</a:t>
            </a:r>
            <a:endParaRPr lang="en-GB" sz="1200" dirty="0">
              <a:solidFill>
                <a:schemeClr val="tx1"/>
              </a:solidFill>
            </a:endParaRPr>
          </a:p>
        </p:txBody>
      </p:sp>
      <p:sp>
        <p:nvSpPr>
          <p:cNvPr id="6" name="Rounded Rectangle 5"/>
          <p:cNvSpPr/>
          <p:nvPr/>
        </p:nvSpPr>
        <p:spPr>
          <a:xfrm>
            <a:off x="1261063" y="5496144"/>
            <a:ext cx="555445" cy="1079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1000</a:t>
            </a:r>
            <a:endParaRPr lang="en-GB" sz="1200" dirty="0">
              <a:solidFill>
                <a:schemeClr val="tx1"/>
              </a:solidFill>
            </a:endParaRPr>
          </a:p>
        </p:txBody>
      </p:sp>
      <p:sp>
        <p:nvSpPr>
          <p:cNvPr id="34" name="Rounded Rectangle 33"/>
          <p:cNvSpPr/>
          <p:nvPr/>
        </p:nvSpPr>
        <p:spPr>
          <a:xfrm>
            <a:off x="60106" y="4504395"/>
            <a:ext cx="444609" cy="1706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2</a:t>
            </a:r>
            <a:r>
              <a:rPr lang="sr-Latn-BA" sz="1200" dirty="0" smtClean="0">
                <a:solidFill>
                  <a:schemeClr val="tx1"/>
                </a:solidFill>
              </a:rPr>
              <a:t>00</a:t>
            </a:r>
            <a:endParaRPr lang="en-GB" sz="1200" dirty="0">
              <a:solidFill>
                <a:schemeClr val="tx1"/>
              </a:solidFill>
            </a:endParaRPr>
          </a:p>
        </p:txBody>
      </p:sp>
      <p:sp>
        <p:nvSpPr>
          <p:cNvPr id="35" name="Rounded Rectangle 34"/>
          <p:cNvSpPr/>
          <p:nvPr/>
        </p:nvSpPr>
        <p:spPr>
          <a:xfrm>
            <a:off x="68898" y="3793340"/>
            <a:ext cx="456906" cy="17943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3</a:t>
            </a:r>
            <a:r>
              <a:rPr lang="sr-Latn-BA" sz="1200" dirty="0" smtClean="0">
                <a:solidFill>
                  <a:schemeClr val="tx1"/>
                </a:solidFill>
              </a:rPr>
              <a:t>00</a:t>
            </a:r>
            <a:endParaRPr lang="en-GB" sz="1200" dirty="0">
              <a:solidFill>
                <a:schemeClr val="tx1"/>
              </a:solidFill>
            </a:endParaRPr>
          </a:p>
        </p:txBody>
      </p:sp>
      <p:sp>
        <p:nvSpPr>
          <p:cNvPr id="36" name="Oval 35"/>
          <p:cNvSpPr/>
          <p:nvPr/>
        </p:nvSpPr>
        <p:spPr>
          <a:xfrm>
            <a:off x="2289089" y="3948380"/>
            <a:ext cx="544947" cy="2401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E1</a:t>
            </a:r>
            <a:endParaRPr lang="en-GB" sz="1200" dirty="0">
              <a:solidFill>
                <a:schemeClr val="tx1"/>
              </a:solidFill>
            </a:endParaRPr>
          </a:p>
        </p:txBody>
      </p:sp>
      <p:sp>
        <p:nvSpPr>
          <p:cNvPr id="37" name="Rounded Rectangle 36"/>
          <p:cNvSpPr/>
          <p:nvPr/>
        </p:nvSpPr>
        <p:spPr>
          <a:xfrm>
            <a:off x="254686" y="5269356"/>
            <a:ext cx="444609" cy="1457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100</a:t>
            </a:r>
            <a:endParaRPr lang="en-GB" sz="1200" dirty="0">
              <a:solidFill>
                <a:schemeClr val="tx1"/>
              </a:solidFill>
            </a:endParaRPr>
          </a:p>
        </p:txBody>
      </p:sp>
      <p:sp>
        <p:nvSpPr>
          <p:cNvPr id="38" name="Rounded Rectangle 37"/>
          <p:cNvSpPr/>
          <p:nvPr/>
        </p:nvSpPr>
        <p:spPr>
          <a:xfrm>
            <a:off x="2289089" y="5460713"/>
            <a:ext cx="587019" cy="15459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1500</a:t>
            </a:r>
            <a:endParaRPr lang="en-GB" sz="1200" dirty="0">
              <a:solidFill>
                <a:schemeClr val="tx1"/>
              </a:solidFill>
            </a:endParaRPr>
          </a:p>
        </p:txBody>
      </p:sp>
      <p:sp>
        <p:nvSpPr>
          <p:cNvPr id="39" name="Title 1"/>
          <p:cNvSpPr txBox="1">
            <a:spLocks/>
          </p:cNvSpPr>
          <p:nvPr/>
        </p:nvSpPr>
        <p:spPr>
          <a:xfrm>
            <a:off x="5054227" y="1930944"/>
            <a:ext cx="2780893" cy="61180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Y – nacionaalni dohodak </a:t>
            </a:r>
          </a:p>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 investicije </a:t>
            </a:r>
            <a:endParaRPr lang="sr-Latn-BA" sz="1600" dirty="0" smtClean="0">
              <a:solidFill>
                <a:schemeClr val="accent2"/>
              </a:solidFill>
              <a:latin typeface="Times New Roman" panose="02020603050405020304" pitchFamily="18" charset="0"/>
              <a:cs typeface="Times New Roman" panose="02020603050405020304" pitchFamily="18" charset="0"/>
            </a:endParaRPr>
          </a:p>
        </p:txBody>
      </p:sp>
      <p:sp>
        <p:nvSpPr>
          <p:cNvPr id="54" name="Rounded Rectangle 53"/>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Investicioni multiplikator </a:t>
            </a:r>
            <a:endParaRPr lang="en-GB" dirty="0"/>
          </a:p>
        </p:txBody>
      </p:sp>
    </p:spTree>
    <p:extLst>
      <p:ext uri="{BB962C8B-B14F-4D97-AF65-F5344CB8AC3E}">
        <p14:creationId xmlns:p14="http://schemas.microsoft.com/office/powerpoint/2010/main" val="1904374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33</a:t>
            </a:fld>
            <a:endParaRPr lang="en-US" dirty="0"/>
          </a:p>
        </p:txBody>
      </p:sp>
      <p:sp>
        <p:nvSpPr>
          <p:cNvPr id="4" name="Title 1"/>
          <p:cNvSpPr txBox="1">
            <a:spLocks/>
          </p:cNvSpPr>
          <p:nvPr/>
        </p:nvSpPr>
        <p:spPr>
          <a:xfrm>
            <a:off x="392010" y="1988333"/>
            <a:ext cx="4318534" cy="4227740"/>
          </a:xfrm>
          <a:prstGeom prst="rect">
            <a:avLst/>
          </a:prstGeom>
          <a:ln w="28575">
            <a:solidFill>
              <a:schemeClr val="accent2">
                <a:lumMod val="75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0"/>
              </a:spcAft>
            </a:pPr>
            <a:r>
              <a:rPr lang="pl-PL" sz="1600" dirty="0" smtClean="0">
                <a:solidFill>
                  <a:schemeClr val="tx1">
                    <a:lumMod val="65000"/>
                    <a:lumOff val="35000"/>
                  </a:schemeClr>
                </a:solidFill>
                <a:latin typeface="Times New Roman" panose="02020603050405020304" pitchFamily="18" charset="0"/>
                <a:ea typeface="Times New Roman" panose="02020603050405020304" pitchFamily="18" charset="0"/>
              </a:rPr>
              <a:t>C </a:t>
            </a: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Co + bY</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 C + I (u zatvorenoj ekonomiji i uz pretpostavku da nema G)</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 Co + bY + I</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Y-bY = Co + I</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Y(1-b) = Co + I</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 (Co + I) * 1/1-b</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 Co * 1/1-b + I * 1/1-b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it-IT" sz="1600" b="1" dirty="0">
                <a:solidFill>
                  <a:schemeClr val="tx1">
                    <a:lumMod val="65000"/>
                    <a:lumOff val="35000"/>
                  </a:schemeClr>
                </a:solidFill>
                <a:latin typeface="Times New Roman" panose="02020603050405020304" pitchFamily="18" charset="0"/>
                <a:ea typeface="Times New Roman" panose="02020603050405020304" pitchFamily="18" charset="0"/>
                <a:sym typeface="Symbol" panose="05050102010706020507" pitchFamily="18" charset="2"/>
              </a:rPr>
              <a:t></a:t>
            </a:r>
            <a:r>
              <a:rPr lang="pl-PL" sz="1600" b="1" dirty="0">
                <a:solidFill>
                  <a:schemeClr val="tx1">
                    <a:lumMod val="65000"/>
                    <a:lumOff val="35000"/>
                  </a:schemeClr>
                </a:solidFill>
                <a:latin typeface="Times New Roman" panose="02020603050405020304" pitchFamily="18" charset="0"/>
                <a:ea typeface="Times New Roman" panose="02020603050405020304" pitchFamily="18" charset="0"/>
              </a:rPr>
              <a:t>Y/</a:t>
            </a:r>
            <a:r>
              <a:rPr lang="it-IT" sz="1600" b="1" dirty="0">
                <a:solidFill>
                  <a:schemeClr val="tx1">
                    <a:lumMod val="65000"/>
                    <a:lumOff val="35000"/>
                  </a:schemeClr>
                </a:solidFill>
                <a:latin typeface="Times New Roman" panose="02020603050405020304" pitchFamily="18" charset="0"/>
                <a:ea typeface="Times New Roman" panose="02020603050405020304" pitchFamily="18" charset="0"/>
                <a:sym typeface="Symbol" panose="05050102010706020507" pitchFamily="18" charset="2"/>
              </a:rPr>
              <a:t></a:t>
            </a:r>
            <a:r>
              <a:rPr lang="pl-PL" sz="1600" b="1" dirty="0">
                <a:solidFill>
                  <a:schemeClr val="tx1">
                    <a:lumMod val="65000"/>
                    <a:lumOff val="35000"/>
                  </a:schemeClr>
                </a:solidFill>
                <a:latin typeface="Times New Roman" panose="02020603050405020304" pitchFamily="18" charset="0"/>
                <a:ea typeface="Times New Roman" panose="02020603050405020304" pitchFamily="18" charset="0"/>
              </a:rPr>
              <a:t>I = 1/1-b</a:t>
            </a: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(gdje je b granicna sklonost ka potrosnji)    </a:t>
            </a:r>
            <a:endParaRPr lang="pl-PL" sz="1600" dirty="0" smtClean="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a:t>
            </a:r>
            <a:r>
              <a:rPr lang="pl-PL" sz="1600" dirty="0" smtClean="0">
                <a:solidFill>
                  <a:schemeClr val="tx1">
                    <a:lumMod val="65000"/>
                    <a:lumOff val="35000"/>
                  </a:schemeClr>
                </a:solidFill>
                <a:latin typeface="Times New Roman" panose="02020603050405020304" pitchFamily="18" charset="0"/>
                <a:ea typeface="Times New Roman" panose="02020603050405020304" pitchFamily="18" charset="0"/>
              </a:rPr>
              <a:t>(b)   -  </a:t>
            </a: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granicna sklonost ka </a:t>
            </a:r>
            <a:r>
              <a:rPr lang="pl-PL" sz="1600" dirty="0" smtClean="0">
                <a:solidFill>
                  <a:schemeClr val="tx1">
                    <a:lumMod val="65000"/>
                    <a:lumOff val="35000"/>
                  </a:schemeClr>
                </a:solidFill>
                <a:latin typeface="Times New Roman" panose="02020603050405020304" pitchFamily="18" charset="0"/>
                <a:ea typeface="Times New Roman" panose="02020603050405020304" pitchFamily="18" charset="0"/>
              </a:rPr>
              <a:t>potrosnji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(1-b) – granicna sklonost ka stednji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b="1" dirty="0">
                <a:solidFill>
                  <a:schemeClr val="tx1">
                    <a:lumMod val="65000"/>
                    <a:lumOff val="35000"/>
                  </a:schemeClr>
                </a:solidFill>
                <a:latin typeface="Times New Roman" panose="02020603050405020304" pitchFamily="18" charset="0"/>
                <a:ea typeface="Times New Roman" panose="02020603050405020304" pitchFamily="18" charset="0"/>
              </a:rPr>
              <a:t>1-b+b = 1 (zbir granicne sklonosti ka stednji i potrosnji jednak je 1)</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p:txBody>
      </p:sp>
      <p:sp>
        <p:nvSpPr>
          <p:cNvPr id="5" name="Rounded Rectangle 4"/>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Investicioni multiplikator </a:t>
            </a:r>
            <a:endParaRPr lang="en-GB" dirty="0"/>
          </a:p>
        </p:txBody>
      </p:sp>
      <p:sp>
        <p:nvSpPr>
          <p:cNvPr id="7" name="Title 1"/>
          <p:cNvSpPr txBox="1">
            <a:spLocks/>
          </p:cNvSpPr>
          <p:nvPr/>
        </p:nvSpPr>
        <p:spPr>
          <a:xfrm>
            <a:off x="1202663" y="1110138"/>
            <a:ext cx="6657482" cy="33997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Kako se izračunava i od čega zavisi investicioni multiplikator? </a:t>
            </a:r>
            <a:endParaRPr lang="sr-Latn-BA" sz="1600" b="1" i="1" dirty="0" smtClean="0">
              <a:solidFill>
                <a:schemeClr val="accent2"/>
              </a:solidFill>
              <a:latin typeface="Times New Roman" panose="02020603050405020304" pitchFamily="18" charset="0"/>
              <a:cs typeface="Times New Roman" panose="02020603050405020304" pitchFamily="18" charset="0"/>
            </a:endParaRPr>
          </a:p>
        </p:txBody>
      </p:sp>
      <p:sp>
        <p:nvSpPr>
          <p:cNvPr id="8" name="Cloud Callout 7"/>
          <p:cNvSpPr/>
          <p:nvPr/>
        </p:nvSpPr>
        <p:spPr>
          <a:xfrm flipH="1">
            <a:off x="392010" y="1023782"/>
            <a:ext cx="692727" cy="63579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t>
            </a:r>
            <a:endParaRPr lang="en-GB" dirty="0"/>
          </a:p>
        </p:txBody>
      </p:sp>
      <p:sp>
        <p:nvSpPr>
          <p:cNvPr id="9" name="Title 1"/>
          <p:cNvSpPr txBox="1">
            <a:spLocks/>
          </p:cNvSpPr>
          <p:nvPr/>
        </p:nvSpPr>
        <p:spPr>
          <a:xfrm>
            <a:off x="5025480" y="1631151"/>
            <a:ext cx="3876088" cy="2793067"/>
          </a:xfrm>
          <a:prstGeom prst="rect">
            <a:avLst/>
          </a:prstGeom>
          <a:ln w="28575">
            <a:solidFill>
              <a:schemeClr val="accent2">
                <a:lumMod val="75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b = </a:t>
            </a:r>
            <a:r>
              <a:rPr lang="it-IT" sz="1600" dirty="0">
                <a:solidFill>
                  <a:schemeClr val="tx1">
                    <a:lumMod val="65000"/>
                    <a:lumOff val="35000"/>
                  </a:schemeClr>
                </a:solidFill>
                <a:latin typeface="Times New Roman" panose="02020603050405020304" pitchFamily="18" charset="0"/>
                <a:ea typeface="Times New Roman" panose="02020603050405020304" pitchFamily="18" charset="0"/>
                <a:sym typeface="Symbol" panose="05050102010706020507" pitchFamily="18" charset="2"/>
              </a:rPr>
              <a:t></a:t>
            </a: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C/</a:t>
            </a:r>
            <a:r>
              <a:rPr lang="it-IT" sz="1600" dirty="0">
                <a:solidFill>
                  <a:schemeClr val="tx1">
                    <a:lumMod val="65000"/>
                    <a:lumOff val="35000"/>
                  </a:schemeClr>
                </a:solidFill>
                <a:latin typeface="Times New Roman" panose="02020603050405020304" pitchFamily="18" charset="0"/>
                <a:ea typeface="Times New Roman" panose="02020603050405020304" pitchFamily="18" charset="0"/>
                <a:sym typeface="Symbol" panose="05050102010706020507" pitchFamily="18" charset="2"/>
              </a:rPr>
              <a:t></a:t>
            </a: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(definisanje granicne sklonosti ka potrosnji; koliki je porast potrosnje nastao usljed porasta jedne jedinice dohotka) </a:t>
            </a:r>
            <a:endParaRPr lang="sr-Latn-BA" sz="1600" dirty="0" smtClean="0">
              <a:solidFill>
                <a:schemeClr val="tx1">
                  <a:lumMod val="65000"/>
                  <a:lumOff val="35000"/>
                </a:schemeClr>
              </a:solidFill>
              <a:latin typeface="Times New Roman" panose="02020603050405020304" pitchFamily="18" charset="0"/>
              <a:ea typeface="Times New Roman" panose="02020603050405020304" pitchFamily="18" charset="0"/>
            </a:endParaRPr>
          </a:p>
          <a:p>
            <a:pPr>
              <a:spcBef>
                <a:spcPts val="0"/>
              </a:spcBef>
            </a:pPr>
            <a:endParaRPr lang="pl-PL" sz="1600" dirty="0" smtClean="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pl-PL" sz="1600" dirty="0" smtClean="0">
                <a:solidFill>
                  <a:prstClr val="black">
                    <a:lumMod val="65000"/>
                    <a:lumOff val="35000"/>
                  </a:prstClr>
                </a:solidFill>
                <a:latin typeface="Times New Roman" panose="02020603050405020304" pitchFamily="18" charset="0"/>
                <a:ea typeface="Times New Roman" panose="02020603050405020304" pitchFamily="18" charset="0"/>
                <a:cs typeface="+mn-cs"/>
              </a:rPr>
              <a:t>1-b </a:t>
            </a:r>
            <a:r>
              <a:rPr lang="pl-PL"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 </a:t>
            </a:r>
            <a:r>
              <a:rPr lang="it-IT" sz="1600" dirty="0">
                <a:solidFill>
                  <a:prstClr val="black">
                    <a:lumMod val="65000"/>
                    <a:lumOff val="35000"/>
                  </a:prstClr>
                </a:solidFill>
                <a:latin typeface="Times New Roman" panose="02020603050405020304" pitchFamily="18" charset="0"/>
                <a:ea typeface="Times New Roman" panose="02020603050405020304" pitchFamily="18" charset="0"/>
                <a:cs typeface="+mn-cs"/>
                <a:sym typeface="Symbol" panose="05050102010706020507" pitchFamily="18" charset="2"/>
              </a:rPr>
              <a:t></a:t>
            </a:r>
            <a:r>
              <a:rPr lang="pl-PL"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S/</a:t>
            </a:r>
            <a:r>
              <a:rPr lang="it-IT" sz="1600" dirty="0">
                <a:solidFill>
                  <a:prstClr val="black">
                    <a:lumMod val="65000"/>
                    <a:lumOff val="35000"/>
                  </a:prstClr>
                </a:solidFill>
                <a:latin typeface="Times New Roman" panose="02020603050405020304" pitchFamily="18" charset="0"/>
                <a:ea typeface="Times New Roman" panose="02020603050405020304" pitchFamily="18" charset="0"/>
                <a:cs typeface="+mn-cs"/>
                <a:sym typeface="Symbol" panose="05050102010706020507" pitchFamily="18" charset="2"/>
              </a:rPr>
              <a:t></a:t>
            </a:r>
            <a:r>
              <a:rPr lang="pl-PL"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Y (definisanje granicne sklonosti ka stednji; koliki je porast potrosnje nastao usljed porasta jedne jedinice dohotka) </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pl-PL"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 </a:t>
            </a:r>
            <a:endParaRPr lang="pl-PL" sz="1600" dirty="0" smtClean="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pl-PL" sz="1600" dirty="0" smtClean="0">
                <a:solidFill>
                  <a:prstClr val="black">
                    <a:lumMod val="65000"/>
                    <a:lumOff val="35000"/>
                  </a:prstClr>
                </a:solidFill>
                <a:latin typeface="Times New Roman" panose="02020603050405020304" pitchFamily="18" charset="0"/>
                <a:ea typeface="Times New Roman" panose="02020603050405020304" pitchFamily="18" charset="0"/>
              </a:rPr>
              <a:t>prosjecna </a:t>
            </a:r>
            <a:r>
              <a:rPr lang="pl-PL" sz="1600" dirty="0">
                <a:solidFill>
                  <a:prstClr val="black">
                    <a:lumMod val="65000"/>
                    <a:lumOff val="35000"/>
                  </a:prstClr>
                </a:solidFill>
                <a:latin typeface="Times New Roman" panose="02020603050405020304" pitchFamily="18" charset="0"/>
                <a:ea typeface="Times New Roman" panose="02020603050405020304" pitchFamily="18" charset="0"/>
              </a:rPr>
              <a:t>sklonost ka potrosnji = C/Y</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endParaRPr>
          </a:p>
          <a:p>
            <a:pPr lvl="0">
              <a:spcBef>
                <a:spcPts val="0"/>
              </a:spcBef>
            </a:pPr>
            <a:r>
              <a:rPr lang="pl-PL" sz="1600" dirty="0">
                <a:solidFill>
                  <a:prstClr val="black">
                    <a:lumMod val="65000"/>
                    <a:lumOff val="35000"/>
                  </a:prstClr>
                </a:solidFill>
                <a:latin typeface="Times New Roman" panose="02020603050405020304" pitchFamily="18" charset="0"/>
                <a:ea typeface="Times New Roman" panose="02020603050405020304" pitchFamily="18" charset="0"/>
              </a:rPr>
              <a:t> </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endParaRPr>
          </a:p>
          <a:p>
            <a:pPr lvl="0">
              <a:spcBef>
                <a:spcPts val="0"/>
              </a:spcBef>
            </a:pPr>
            <a:r>
              <a:rPr lang="pl-PL" sz="1600" dirty="0">
                <a:solidFill>
                  <a:prstClr val="black">
                    <a:lumMod val="65000"/>
                    <a:lumOff val="35000"/>
                  </a:prstClr>
                </a:solidFill>
                <a:latin typeface="Times New Roman" panose="02020603050405020304" pitchFamily="18" charset="0"/>
                <a:ea typeface="Times New Roman" panose="02020603050405020304" pitchFamily="18" charset="0"/>
              </a:rPr>
              <a:t>prosjecne sklonosti ka stednji = S/Y</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endParaRPr>
          </a:p>
          <a:p>
            <a:pPr lvl="0">
              <a:spcBef>
                <a:spcPts val="0"/>
              </a:spcBef>
            </a:pP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endParaRPr lang="pl-PL" sz="1600" b="1" dirty="0" smtClean="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endParaRPr lang="pl-PL" sz="1600" b="1"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endParaRPr lang="pl-PL" sz="1600" b="1" dirty="0" smtClean="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pl-PL" sz="1600" b="1" u="sng" dirty="0" smtClean="0">
                <a:solidFill>
                  <a:prstClr val="black">
                    <a:lumMod val="65000"/>
                    <a:lumOff val="35000"/>
                  </a:prstClr>
                </a:solidFill>
                <a:latin typeface="Times New Roman" panose="02020603050405020304" pitchFamily="18" charset="0"/>
                <a:ea typeface="Times New Roman" panose="02020603050405020304" pitchFamily="18" charset="0"/>
                <a:cs typeface="+mn-cs"/>
              </a:rPr>
              <a:t>Odgovor:</a:t>
            </a:r>
            <a:r>
              <a:rPr lang="pl-PL" sz="1600" b="1" dirty="0" smtClean="0">
                <a:solidFill>
                  <a:prstClr val="black">
                    <a:lumMod val="65000"/>
                    <a:lumOff val="35000"/>
                  </a:prstClr>
                </a:solidFill>
                <a:latin typeface="Times New Roman" panose="02020603050405020304" pitchFamily="18" charset="0"/>
                <a:ea typeface="Times New Roman" panose="02020603050405020304" pitchFamily="18" charset="0"/>
                <a:cs typeface="+mn-cs"/>
              </a:rPr>
              <a:t> zato </a:t>
            </a:r>
            <a:r>
              <a:rPr lang="pl-PL" sz="1600" b="1" dirty="0">
                <a:solidFill>
                  <a:prstClr val="black">
                    <a:lumMod val="65000"/>
                    <a:lumOff val="35000"/>
                  </a:prstClr>
                </a:solidFill>
                <a:latin typeface="Times New Roman" panose="02020603050405020304" pitchFamily="18" charset="0"/>
                <a:ea typeface="Times New Roman" panose="02020603050405020304" pitchFamily="18" charset="0"/>
                <a:cs typeface="+mn-cs"/>
              </a:rPr>
              <a:t>sto rastom b smanjuje se nazivnik sto znaci da se ukupan izraz 1/1-b (koji ustvari </a:t>
            </a:r>
            <a:r>
              <a:rPr lang="pl-PL" sz="1600" b="1" dirty="0" smtClean="0">
                <a:solidFill>
                  <a:prstClr val="black">
                    <a:lumMod val="65000"/>
                    <a:lumOff val="35000"/>
                  </a:prstClr>
                </a:solidFill>
                <a:latin typeface="Times New Roman" panose="02020603050405020304" pitchFamily="18" charset="0"/>
                <a:ea typeface="Times New Roman" panose="02020603050405020304" pitchFamily="18" charset="0"/>
                <a:cs typeface="+mn-cs"/>
              </a:rPr>
              <a:t>ozanačava </a:t>
            </a:r>
            <a:r>
              <a:rPr lang="pl-PL" sz="1600" b="1" dirty="0">
                <a:solidFill>
                  <a:prstClr val="black">
                    <a:lumMod val="65000"/>
                    <a:lumOff val="35000"/>
                  </a:prstClr>
                </a:solidFill>
                <a:latin typeface="Times New Roman" panose="02020603050405020304" pitchFamily="18" charset="0"/>
                <a:ea typeface="Times New Roman" panose="02020603050405020304" pitchFamily="18" charset="0"/>
                <a:cs typeface="+mn-cs"/>
              </a:rPr>
              <a:t>incesticioni multiplikator) povecava. </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it-IT"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 </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p:txBody>
      </p:sp>
      <p:sp>
        <p:nvSpPr>
          <p:cNvPr id="10" name="Title 1"/>
          <p:cNvSpPr txBox="1">
            <a:spLocks/>
          </p:cNvSpPr>
          <p:nvPr/>
        </p:nvSpPr>
        <p:spPr>
          <a:xfrm>
            <a:off x="5389067" y="4502354"/>
            <a:ext cx="3512501" cy="58473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sz="1600" b="1" dirty="0" smtClean="0">
                <a:solidFill>
                  <a:prstClr val="black">
                    <a:lumMod val="65000"/>
                    <a:lumOff val="35000"/>
                  </a:prstClr>
                </a:solidFill>
                <a:latin typeface="Times New Roman" panose="02020603050405020304" pitchFamily="18" charset="0"/>
                <a:ea typeface="Times New Roman" panose="02020603050405020304" pitchFamily="18" charset="0"/>
              </a:rPr>
              <a:t>Zasto </a:t>
            </a:r>
            <a:r>
              <a:rPr lang="pl-PL" sz="1600" b="1" dirty="0">
                <a:solidFill>
                  <a:prstClr val="black">
                    <a:lumMod val="65000"/>
                    <a:lumOff val="35000"/>
                  </a:prstClr>
                </a:solidFill>
                <a:latin typeface="Times New Roman" panose="02020603050405020304" pitchFamily="18" charset="0"/>
                <a:ea typeface="Times New Roman" panose="02020603050405020304" pitchFamily="18" charset="0"/>
              </a:rPr>
              <a:t>je multiplikator </a:t>
            </a:r>
            <a:r>
              <a:rPr lang="pl-PL" sz="1600" b="1" dirty="0" smtClean="0">
                <a:solidFill>
                  <a:prstClr val="black">
                    <a:lumMod val="65000"/>
                    <a:lumOff val="35000"/>
                  </a:prstClr>
                </a:solidFill>
                <a:latin typeface="Times New Roman" panose="02020603050405020304" pitchFamily="18" charset="0"/>
                <a:ea typeface="Times New Roman" panose="02020603050405020304" pitchFamily="18" charset="0"/>
              </a:rPr>
              <a:t>veći </a:t>
            </a:r>
            <a:r>
              <a:rPr lang="pl-PL" sz="1600" b="1" dirty="0">
                <a:solidFill>
                  <a:prstClr val="black">
                    <a:lumMod val="65000"/>
                    <a:lumOff val="35000"/>
                  </a:prstClr>
                </a:solidFill>
                <a:latin typeface="Times New Roman" panose="02020603050405020304" pitchFamily="18" charset="0"/>
                <a:ea typeface="Times New Roman" panose="02020603050405020304" pitchFamily="18" charset="0"/>
              </a:rPr>
              <a:t>ako je veca granicna sklonost ka potrosnji?</a:t>
            </a:r>
          </a:p>
          <a:p>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b="1" i="1" dirty="0" smtClean="0">
              <a:solidFill>
                <a:schemeClr val="accent2"/>
              </a:solidFill>
              <a:latin typeface="Times New Roman" panose="02020603050405020304" pitchFamily="18" charset="0"/>
              <a:cs typeface="Times New Roman" panose="02020603050405020304" pitchFamily="18" charset="0"/>
            </a:endParaRPr>
          </a:p>
        </p:txBody>
      </p:sp>
      <p:sp>
        <p:nvSpPr>
          <p:cNvPr id="11" name="Cloud Callout 10"/>
          <p:cNvSpPr/>
          <p:nvPr/>
        </p:nvSpPr>
        <p:spPr>
          <a:xfrm flipH="1">
            <a:off x="4679116" y="4395795"/>
            <a:ext cx="692727" cy="63579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t>
            </a:r>
            <a:endParaRPr lang="en-GB" dirty="0"/>
          </a:p>
        </p:txBody>
      </p:sp>
    </p:spTree>
    <p:extLst>
      <p:ext uri="{BB962C8B-B14F-4D97-AF65-F5344CB8AC3E}">
        <p14:creationId xmlns:p14="http://schemas.microsoft.com/office/powerpoint/2010/main" val="11900107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34</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795" y="975135"/>
            <a:ext cx="572976" cy="710687"/>
          </a:xfrm>
          <a:prstGeom prst="rect">
            <a:avLst/>
          </a:prstGeom>
        </p:spPr>
      </p:pic>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Investicioni multiplikator </a:t>
            </a:r>
            <a:endParaRPr lang="en-GB" dirty="0"/>
          </a:p>
        </p:txBody>
      </p:sp>
      <p:sp>
        <p:nvSpPr>
          <p:cNvPr id="7" name="Title 1"/>
          <p:cNvSpPr txBox="1">
            <a:spLocks/>
          </p:cNvSpPr>
          <p:nvPr/>
        </p:nvSpPr>
        <p:spPr>
          <a:xfrm>
            <a:off x="890771" y="982449"/>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Investicioni multiplikator (obrnuto proporcionalan MSS,a direktno proporcionalan MSP).  </a:t>
            </a:r>
          </a:p>
        </p:txBody>
      </p:sp>
      <p:sp>
        <p:nvSpPr>
          <p:cNvPr id="8" name="Title 1"/>
          <p:cNvSpPr txBox="1">
            <a:spLocks/>
          </p:cNvSpPr>
          <p:nvPr/>
        </p:nvSpPr>
        <p:spPr>
          <a:xfrm>
            <a:off x="421584" y="3078191"/>
            <a:ext cx="206675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Rješenje: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c)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MSP = b   = 0,5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MSS =1-b = 0,5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MSP + MSS =1</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2861807" y="6044306"/>
            <a:ext cx="5945932" cy="4376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Primarni efekat od investicija je 1000</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Sekundarni efekat od investicija je 1000, a konačni efeakt od investicija je 2000.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TextBox 9"/>
              <p:cNvSpPr txBox="1"/>
              <p:nvPr/>
            </p:nvSpPr>
            <p:spPr>
              <a:xfrm>
                <a:off x="445597" y="4749614"/>
                <a:ext cx="1876831" cy="400110"/>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a14:m>
                <a:r>
                  <a:rPr lang="sr-Latn-BA" b="1" dirty="0" smtClean="0"/>
                  <a:t>=</a:t>
                </a:r>
                <a14:m>
                  <m:oMath xmlns:m="http://schemas.openxmlformats.org/officeDocument/2006/math">
                    <m:f>
                      <m:fPr>
                        <m:ctrlPr>
                          <a:rPr lang="en-GB" b="1" i="1">
                            <a:latin typeface="Cambria Math" panose="02040503050406030204" pitchFamily="18" charset="0"/>
                          </a:rPr>
                        </m:ctrlPr>
                      </m:fPr>
                      <m:num>
                        <m:r>
                          <a:rPr lang="sr-Latn-BA" b="1" i="0" smtClean="0">
                            <a:latin typeface="Cambria Math" panose="02040503050406030204" pitchFamily="18" charset="0"/>
                          </a:rPr>
                          <m:t>𝟏</m:t>
                        </m:r>
                      </m:num>
                      <m:den>
                        <m:r>
                          <a:rPr lang="sr-Latn-BA" b="1" i="0" smtClean="0">
                            <a:latin typeface="Cambria Math" panose="02040503050406030204" pitchFamily="18" charset="0"/>
                          </a:rPr>
                          <m:t>𝟏</m:t>
                        </m:r>
                        <m:r>
                          <a:rPr lang="sr-Latn-BA" b="1" i="0" smtClean="0">
                            <a:latin typeface="Cambria Math" panose="02040503050406030204" pitchFamily="18" charset="0"/>
                          </a:rPr>
                          <m:t>−</m:t>
                        </m:r>
                        <m:r>
                          <a:rPr lang="sr-Latn-BA" b="1" i="0" smtClean="0">
                            <a:latin typeface="Cambria Math" panose="02040503050406030204" pitchFamily="18" charset="0"/>
                          </a:rPr>
                          <m:t>𝐌𝐒𝐏</m:t>
                        </m:r>
                      </m:den>
                    </m:f>
                  </m:oMath>
                </a14:m>
                <a:r>
                  <a:rPr lang="sr-Latn-BA" b="1" dirty="0" smtClean="0"/>
                  <a:t> =</a:t>
                </a:r>
                <a14:m>
                  <m:oMath xmlns:m="http://schemas.openxmlformats.org/officeDocument/2006/math">
                    <m:f>
                      <m:fPr>
                        <m:ctrlPr>
                          <a:rPr lang="en-GB" b="1" i="1">
                            <a:latin typeface="Cambria Math" panose="02040503050406030204" pitchFamily="18" charset="0"/>
                          </a:rPr>
                        </m:ctrlPr>
                      </m:fPr>
                      <m:num>
                        <m:r>
                          <a:rPr lang="sr-Latn-BA" b="1">
                            <a:latin typeface="Cambria Math" panose="02040503050406030204" pitchFamily="18" charset="0"/>
                          </a:rPr>
                          <m:t>𝟏</m:t>
                        </m:r>
                      </m:num>
                      <m:den>
                        <m:r>
                          <a:rPr lang="sr-Latn-BA" b="1">
                            <a:latin typeface="Cambria Math" panose="02040503050406030204" pitchFamily="18" charset="0"/>
                          </a:rPr>
                          <m:t>𝟏</m:t>
                        </m:r>
                        <m:r>
                          <a:rPr lang="sr-Latn-BA" b="1">
                            <a:latin typeface="Cambria Math" panose="02040503050406030204" pitchFamily="18" charset="0"/>
                          </a:rPr>
                          <m:t>−</m:t>
                        </m:r>
                        <m:r>
                          <a:rPr lang="sr-Latn-BA" b="1" i="0" smtClean="0">
                            <a:latin typeface="Cambria Math" panose="02040503050406030204" pitchFamily="18" charset="0"/>
                          </a:rPr>
                          <m:t>𝐛</m:t>
                        </m:r>
                      </m:den>
                    </m:f>
                  </m:oMath>
                </a14:m>
                <a:r>
                  <a:rPr lang="sr-Latn-BA" b="1" dirty="0" smtClean="0"/>
                  <a:t> </a:t>
                </a:r>
                <a:endParaRPr lang="en-GB" b="1" dirty="0"/>
              </a:p>
            </p:txBody>
          </p:sp>
        </mc:Choice>
        <mc:Fallback xmlns="">
          <p:sp>
            <p:nvSpPr>
              <p:cNvPr id="10" name="TextBox 9"/>
              <p:cNvSpPr txBox="1">
                <a:spLocks noRot="1" noChangeAspect="1" noMove="1" noResize="1" noEditPoints="1" noAdjustHandles="1" noChangeArrowheads="1" noChangeShapeType="1" noTextEdit="1"/>
              </p:cNvSpPr>
              <p:nvPr/>
            </p:nvSpPr>
            <p:spPr>
              <a:xfrm>
                <a:off x="445597" y="4749614"/>
                <a:ext cx="1876831" cy="400110"/>
              </a:xfrm>
              <a:prstGeom prst="rect">
                <a:avLst/>
              </a:prstGeom>
              <a:blipFill>
                <a:blip r:embed="rId4"/>
                <a:stretch>
                  <a:fillRect l="-2556" t="-2817" b="-12676"/>
                </a:stretch>
              </a:blipFill>
              <a:ln w="28575">
                <a:solidFill>
                  <a:schemeClr val="accent1">
                    <a:lumMod val="50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445597" y="5549351"/>
                <a:ext cx="1876831" cy="421462"/>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a14:m>
                <a:r>
                  <a:rPr lang="sr-Latn-BA" b="1" dirty="0" smtClean="0"/>
                  <a:t>=</a:t>
                </a:r>
                <a14:m>
                  <m:oMath xmlns:m="http://schemas.openxmlformats.org/officeDocument/2006/math">
                    <m:f>
                      <m:fPr>
                        <m:ctrlPr>
                          <a:rPr lang="en-GB" b="1" i="1">
                            <a:latin typeface="Cambria Math" panose="02040503050406030204" pitchFamily="18" charset="0"/>
                          </a:rPr>
                        </m:ctrlPr>
                      </m:fPr>
                      <m:num>
                        <m:r>
                          <a:rPr lang="sr-Latn-BA" b="1" i="0" smtClean="0">
                            <a:latin typeface="Cambria Math" panose="02040503050406030204" pitchFamily="18" charset="0"/>
                          </a:rPr>
                          <m:t>𝟏</m:t>
                        </m:r>
                      </m:num>
                      <m:den>
                        <m:r>
                          <a:rPr lang="sr-Latn-BA" b="1" i="0" smtClean="0">
                            <a:latin typeface="Cambria Math" panose="02040503050406030204" pitchFamily="18" charset="0"/>
                          </a:rPr>
                          <m:t>𝟏</m:t>
                        </m:r>
                        <m:r>
                          <a:rPr lang="sr-Latn-BA" b="1" i="0" smtClean="0">
                            <a:latin typeface="Cambria Math" panose="02040503050406030204" pitchFamily="18" charset="0"/>
                          </a:rPr>
                          <m:t>−</m:t>
                        </m:r>
                        <m:r>
                          <a:rPr lang="sr-Latn-BA" b="1" i="0" smtClean="0">
                            <a:latin typeface="Cambria Math" panose="02040503050406030204" pitchFamily="18" charset="0"/>
                          </a:rPr>
                          <m:t>𝟎</m:t>
                        </m:r>
                        <m:r>
                          <a:rPr lang="sr-Latn-BA" b="1" i="0" smtClean="0">
                            <a:latin typeface="Cambria Math" panose="02040503050406030204" pitchFamily="18" charset="0"/>
                          </a:rPr>
                          <m:t>,</m:t>
                        </m:r>
                        <m:r>
                          <a:rPr lang="sr-Latn-BA" b="1" i="1" smtClean="0">
                            <a:latin typeface="Cambria Math" panose="02040503050406030204" pitchFamily="18" charset="0"/>
                          </a:rPr>
                          <m:t>𝟓</m:t>
                        </m:r>
                      </m:den>
                    </m:f>
                  </m:oMath>
                </a14:m>
                <a:r>
                  <a:rPr lang="sr-Latn-BA" b="1" dirty="0" smtClean="0"/>
                  <a:t> =</a:t>
                </a:r>
                <a14:m>
                  <m:oMath xmlns:m="http://schemas.openxmlformats.org/officeDocument/2006/math">
                    <m:f>
                      <m:fPr>
                        <m:ctrlPr>
                          <a:rPr lang="en-GB" b="1" i="1">
                            <a:latin typeface="Cambria Math" panose="02040503050406030204" pitchFamily="18" charset="0"/>
                          </a:rPr>
                        </m:ctrlPr>
                      </m:fPr>
                      <m:num>
                        <m:r>
                          <a:rPr lang="sr-Latn-BA" b="1">
                            <a:latin typeface="Cambria Math" panose="02040503050406030204" pitchFamily="18" charset="0"/>
                          </a:rPr>
                          <m:t>𝟏</m:t>
                        </m:r>
                      </m:num>
                      <m:den>
                        <m:r>
                          <a:rPr lang="sr-Latn-BA" b="1" i="1" smtClean="0">
                            <a:latin typeface="Cambria Math" panose="02040503050406030204" pitchFamily="18" charset="0"/>
                          </a:rPr>
                          <m:t>𝟎</m:t>
                        </m:r>
                        <m:r>
                          <a:rPr lang="sr-Latn-BA" b="1" i="1" smtClean="0">
                            <a:latin typeface="Cambria Math" panose="02040503050406030204" pitchFamily="18" charset="0"/>
                          </a:rPr>
                          <m:t>,</m:t>
                        </m:r>
                        <m:r>
                          <a:rPr lang="sr-Latn-BA" b="1" i="1" smtClean="0">
                            <a:latin typeface="Cambria Math" panose="02040503050406030204" pitchFamily="18" charset="0"/>
                          </a:rPr>
                          <m:t>𝟓</m:t>
                        </m:r>
                      </m:den>
                    </m:f>
                  </m:oMath>
                </a14:m>
                <a:r>
                  <a:rPr lang="sr-Latn-BA" b="1" dirty="0" smtClean="0"/>
                  <a:t> </a:t>
                </a:r>
                <a:endParaRPr lang="en-GB"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445597" y="5549351"/>
                <a:ext cx="1876831" cy="421462"/>
              </a:xfrm>
              <a:prstGeom prst="rect">
                <a:avLst/>
              </a:prstGeom>
              <a:blipFill>
                <a:blip r:embed="rId5"/>
                <a:stretch>
                  <a:fillRect l="-2556" t="-2703" b="-8108"/>
                </a:stretch>
              </a:blipFill>
              <a:ln w="28575">
                <a:solidFill>
                  <a:schemeClr val="accent1">
                    <a:lumMod val="50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1366982" y="6222406"/>
                <a:ext cx="960643" cy="400110"/>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solidFill>
                              <a:srgbClr val="0070C0"/>
                            </a:solidFill>
                            <a:latin typeface="Cambria Math" panose="02040503050406030204" pitchFamily="18" charset="0"/>
                          </a:rPr>
                        </m:ctrlPr>
                      </m:fPr>
                      <m:num>
                        <m:r>
                          <a:rPr lang="en-GB" b="1" i="0" smtClean="0">
                            <a:solidFill>
                              <a:srgbClr val="0070C0"/>
                            </a:solidFill>
                            <a:latin typeface="Cambria Math" panose="02040503050406030204" pitchFamily="18" charset="0"/>
                          </a:rPr>
                          <m:t>∆</m:t>
                        </m:r>
                        <m:r>
                          <a:rPr lang="sr-Latn-BA" b="1" i="0" smtClean="0">
                            <a:solidFill>
                              <a:srgbClr val="0070C0"/>
                            </a:solidFill>
                            <a:latin typeface="Cambria Math" panose="02040503050406030204" pitchFamily="18" charset="0"/>
                          </a:rPr>
                          <m:t>𝐘</m:t>
                        </m:r>
                      </m:num>
                      <m:den>
                        <m:r>
                          <a:rPr lang="en-GB" b="1" i="0" smtClean="0">
                            <a:solidFill>
                              <a:srgbClr val="0070C0"/>
                            </a:solidFill>
                            <a:latin typeface="Cambria Math" panose="02040503050406030204" pitchFamily="18" charset="0"/>
                          </a:rPr>
                          <m:t>∆</m:t>
                        </m:r>
                        <m:r>
                          <a:rPr lang="sr-Latn-BA" b="1" i="0" smtClean="0">
                            <a:solidFill>
                              <a:srgbClr val="0070C0"/>
                            </a:solidFill>
                            <a:latin typeface="Cambria Math" panose="02040503050406030204" pitchFamily="18" charset="0"/>
                          </a:rPr>
                          <m:t>𝐈</m:t>
                        </m:r>
                      </m:den>
                    </m:f>
                  </m:oMath>
                </a14:m>
                <a:r>
                  <a:rPr lang="sr-Latn-BA" b="1" dirty="0" smtClean="0">
                    <a:solidFill>
                      <a:srgbClr val="0070C0"/>
                    </a:solidFill>
                  </a:rPr>
                  <a:t>=</a:t>
                </a:r>
                <a14:m>
                  <m:oMath xmlns:m="http://schemas.openxmlformats.org/officeDocument/2006/math">
                    <m:r>
                      <a:rPr lang="sr-Latn-BA" b="1" i="1" smtClean="0">
                        <a:solidFill>
                          <a:srgbClr val="0070C0"/>
                        </a:solidFill>
                        <a:latin typeface="Cambria Math" panose="02040503050406030204" pitchFamily="18" charset="0"/>
                      </a:rPr>
                      <m:t>𝟐</m:t>
                    </m:r>
                  </m:oMath>
                </a14:m>
                <a:endParaRPr lang="en-GB" b="1" dirty="0">
                  <a:solidFill>
                    <a:srgbClr val="0070C0"/>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366982" y="6222406"/>
                <a:ext cx="960643" cy="400110"/>
              </a:xfrm>
              <a:prstGeom prst="rect">
                <a:avLst/>
              </a:prstGeom>
              <a:blipFill>
                <a:blip r:embed="rId6"/>
                <a:stretch>
                  <a:fillRect l="-4908" t="-2857" b="-12857"/>
                </a:stretch>
              </a:blipFill>
              <a:ln w="28575">
                <a:solidFill>
                  <a:schemeClr val="accent1">
                    <a:lumMod val="50000"/>
                  </a:schemeClr>
                </a:solidFill>
              </a:ln>
            </p:spPr>
            <p:txBody>
              <a:bodyPr/>
              <a:lstStyle/>
              <a:p>
                <a:r>
                  <a:rPr lang="en-GB">
                    <a:noFill/>
                  </a:rPr>
                  <a:t> </a:t>
                </a:r>
              </a:p>
            </p:txBody>
          </p:sp>
        </mc:Fallback>
      </mc:AlternateContent>
      <p:sp>
        <p:nvSpPr>
          <p:cNvPr id="13" name="Down Arrow 12"/>
          <p:cNvSpPr/>
          <p:nvPr/>
        </p:nvSpPr>
        <p:spPr>
          <a:xfrm>
            <a:off x="1911991" y="5300461"/>
            <a:ext cx="415634" cy="175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own Arrow 13"/>
          <p:cNvSpPr/>
          <p:nvPr/>
        </p:nvSpPr>
        <p:spPr>
          <a:xfrm>
            <a:off x="1911991" y="6035291"/>
            <a:ext cx="415634" cy="175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5" name="Table 14"/>
          <p:cNvGraphicFramePr>
            <a:graphicFrameLocks noGrp="1"/>
          </p:cNvGraphicFramePr>
          <p:nvPr>
            <p:extLst>
              <p:ext uri="{D42A27DB-BD31-4B8C-83A1-F6EECF244321}">
                <p14:modId xmlns:p14="http://schemas.microsoft.com/office/powerpoint/2010/main" val="150760949"/>
              </p:ext>
            </p:extLst>
          </p:nvPr>
        </p:nvGraphicFramePr>
        <p:xfrm>
          <a:off x="3810093" y="3201642"/>
          <a:ext cx="5091475" cy="2764208"/>
        </p:xfrm>
        <a:graphic>
          <a:graphicData uri="http://schemas.openxmlformats.org/drawingml/2006/table">
            <a:tbl>
              <a:tblPr/>
              <a:tblGrid>
                <a:gridCol w="665915">
                  <a:extLst>
                    <a:ext uri="{9D8B030D-6E8A-4147-A177-3AD203B41FA5}">
                      <a16:colId xmlns:a16="http://schemas.microsoft.com/office/drawing/2014/main" val="1022462161"/>
                    </a:ext>
                  </a:extLst>
                </a:gridCol>
                <a:gridCol w="832394">
                  <a:extLst>
                    <a:ext uri="{9D8B030D-6E8A-4147-A177-3AD203B41FA5}">
                      <a16:colId xmlns:a16="http://schemas.microsoft.com/office/drawing/2014/main" val="3704244632"/>
                    </a:ext>
                  </a:extLst>
                </a:gridCol>
                <a:gridCol w="665915">
                  <a:extLst>
                    <a:ext uri="{9D8B030D-6E8A-4147-A177-3AD203B41FA5}">
                      <a16:colId xmlns:a16="http://schemas.microsoft.com/office/drawing/2014/main" val="3944459965"/>
                    </a:ext>
                  </a:extLst>
                </a:gridCol>
                <a:gridCol w="763027">
                  <a:extLst>
                    <a:ext uri="{9D8B030D-6E8A-4147-A177-3AD203B41FA5}">
                      <a16:colId xmlns:a16="http://schemas.microsoft.com/office/drawing/2014/main" val="1407330011"/>
                    </a:ext>
                  </a:extLst>
                </a:gridCol>
                <a:gridCol w="776901">
                  <a:extLst>
                    <a:ext uri="{9D8B030D-6E8A-4147-A177-3AD203B41FA5}">
                      <a16:colId xmlns:a16="http://schemas.microsoft.com/office/drawing/2014/main" val="2043117883"/>
                    </a:ext>
                  </a:extLst>
                </a:gridCol>
                <a:gridCol w="1387323">
                  <a:extLst>
                    <a:ext uri="{9D8B030D-6E8A-4147-A177-3AD203B41FA5}">
                      <a16:colId xmlns:a16="http://schemas.microsoft.com/office/drawing/2014/main" val="3310884601"/>
                    </a:ext>
                  </a:extLst>
                </a:gridCol>
              </a:tblGrid>
              <a:tr h="172815">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rPr>
                        <a:t>0,5</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n-GB" sz="1200" b="0" i="0" u="none" strike="noStrike">
                          <a:solidFill>
                            <a:srgbClr val="000000"/>
                          </a:solidFill>
                          <a:effectLst/>
                          <a:latin typeface="Times New Roman" panose="02020603050405020304" pitchFamily="18" charset="0"/>
                        </a:rPr>
                        <a:t>0,5</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D9E1F2"/>
                    </a:solidFill>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9801118"/>
                  </a:ext>
                </a:extLst>
              </a:tr>
              <a:tr h="172815">
                <a:tc rowSpan="2" gridSpan="2">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Štednja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Potrošnja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Investicije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Nacionalni dohodak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543453141"/>
                  </a:ext>
                </a:extLst>
              </a:tr>
              <a:tr h="172815">
                <a:tc gridSpan="2" vMerge="1">
                  <a:txBody>
                    <a:bodyPr/>
                    <a:lstStyle/>
                    <a:p>
                      <a:endParaRPr lang="en-GB"/>
                    </a:p>
                  </a:txBody>
                  <a:tcPr/>
                </a:tc>
                <a:tc hMerge="1" vMerge="1">
                  <a:txBody>
                    <a:bodyPr/>
                    <a:lstStyle/>
                    <a:p>
                      <a:endParaRPr lang="en-GB"/>
                    </a:p>
                  </a:txBody>
                  <a:tcPr/>
                </a:tc>
                <a:tc>
                  <a:txBody>
                    <a:bodyPr/>
                    <a:lstStyle/>
                    <a:p>
                      <a:pPr algn="ctr" fontAlgn="ctr"/>
                      <a:r>
                        <a:rPr lang="en-US" sz="1200" b="1" i="0" u="none" strike="noStrike">
                          <a:solidFill>
                            <a:srgbClr val="000000"/>
                          </a:solidFill>
                          <a:effectLst/>
                          <a:latin typeface="Times New Roman" panose="02020603050405020304" pitchFamily="18" charset="0"/>
                        </a:rPr>
                        <a:t>dS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249691830"/>
                  </a:ext>
                </a:extLst>
              </a:tr>
              <a:tr h="172815">
                <a:tc gridSpan="2">
                  <a:txBody>
                    <a:bodyPr/>
                    <a:lstStyle/>
                    <a:p>
                      <a:pPr algn="l" fontAlgn="ctr"/>
                      <a:r>
                        <a:rPr lang="en-US" sz="1200" b="1" i="0" u="none" strike="noStrike">
                          <a:solidFill>
                            <a:srgbClr val="000000"/>
                          </a:solidFill>
                          <a:effectLst/>
                          <a:latin typeface="Times New Roman" panose="02020603050405020304" pitchFamily="18" charset="0"/>
                        </a:rPr>
                        <a:t>Primarni efekat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GB"/>
                    </a:p>
                  </a:txBody>
                  <a:tcPr/>
                </a:tc>
                <a:tc>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99141235"/>
                  </a:ext>
                </a:extLst>
              </a:tr>
              <a:tr h="172815">
                <a:tc rowSpan="7">
                  <a:txBody>
                    <a:bodyPr/>
                    <a:lstStyle/>
                    <a:p>
                      <a:pPr algn="ctr" fontAlgn="ctr"/>
                      <a:r>
                        <a:rPr lang="en-US" sz="1200" b="1" i="0" u="none" strike="noStrike">
                          <a:solidFill>
                            <a:srgbClr val="000000"/>
                          </a:solidFill>
                          <a:effectLst/>
                          <a:latin typeface="Times New Roman" panose="02020603050405020304" pitchFamily="18" charset="0"/>
                        </a:rPr>
                        <a:t>Sekundarni efekat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1" i="0" u="none" strike="noStrike">
                          <a:solidFill>
                            <a:srgbClr val="000000"/>
                          </a:solidFill>
                          <a:effectLst/>
                          <a:latin typeface="Times New Roman" panose="02020603050405020304" pitchFamily="18" charset="0"/>
                        </a:rPr>
                        <a:t>iteracija 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500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r>
                        <a:rPr lang="en-US" sz="1200" b="0" i="0" u="none" strike="noStrike">
                          <a:solidFill>
                            <a:srgbClr val="000000"/>
                          </a:solidFill>
                          <a:effectLst/>
                          <a:latin typeface="Times New Roman" panose="02020603050405020304" pitchFamily="18" charset="0"/>
                        </a:rPr>
                        <a:t>500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500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3899479"/>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250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000000"/>
                          </a:solidFill>
                          <a:effectLst/>
                          <a:latin typeface="Times New Roman" panose="02020603050405020304" pitchFamily="18" charset="0"/>
                        </a:rPr>
                        <a:t>250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250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9019675"/>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5203520"/>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62,5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62,5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62,5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4942751"/>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31,25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31,25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31,25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8370734"/>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15,62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15,62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15,62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0971618"/>
                  </a:ext>
                </a:extLst>
              </a:tr>
              <a:tr h="142928">
                <a:tc vMerge="1">
                  <a:txBody>
                    <a:bodyPr/>
                    <a:lstStyle/>
                    <a:p>
                      <a:endParaRPr lang="en-GB"/>
                    </a:p>
                  </a:txBody>
                  <a:tcPr/>
                </a:tc>
                <a:tc>
                  <a:txBody>
                    <a:bodyPr/>
                    <a:lstStyle/>
                    <a:p>
                      <a:pPr algn="ctr" fontAlgn="ctr"/>
                      <a:r>
                        <a:rPr lang="en-US" sz="1200" b="1" i="0" u="none" strike="noStrike" dirty="0">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 </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1492430"/>
                  </a:ext>
                </a:extLst>
              </a:tr>
              <a:tr h="172815">
                <a:tc gridSpan="2">
                  <a:txBody>
                    <a:bodyPr/>
                    <a:lstStyle/>
                    <a:p>
                      <a:pPr algn="l" fontAlgn="ctr"/>
                      <a:r>
                        <a:rPr lang="en-US" sz="1200" b="1" i="0" u="none" strike="noStrike">
                          <a:solidFill>
                            <a:srgbClr val="000000"/>
                          </a:solidFill>
                          <a:effectLst/>
                          <a:latin typeface="Times New Roman" panose="02020603050405020304" pitchFamily="18" charset="0"/>
                        </a:rPr>
                        <a:t>Ukupno sekundarni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GB"/>
                    </a:p>
                  </a:txBody>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969168352"/>
                  </a:ext>
                </a:extLst>
              </a:tr>
              <a:tr h="172815">
                <a:tc gridSpan="2">
                  <a:txBody>
                    <a:bodyPr/>
                    <a:lstStyle/>
                    <a:p>
                      <a:pPr algn="l" fontAlgn="ctr"/>
                      <a:r>
                        <a:rPr lang="en-US" sz="1200" b="1" i="0" u="none" strike="noStrike">
                          <a:solidFill>
                            <a:srgbClr val="000000"/>
                          </a:solidFill>
                          <a:effectLst/>
                          <a:latin typeface="Times New Roman" panose="02020603050405020304" pitchFamily="18" charset="0"/>
                        </a:rPr>
                        <a:t>Konačni efekat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2000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112373449"/>
                  </a:ext>
                </a:extLst>
              </a:tr>
              <a:tr h="145165">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1"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532453228"/>
                  </a:ext>
                </a:extLst>
              </a:tr>
              <a:tr h="158990">
                <a:tc gridSpan="2">
                  <a:txBody>
                    <a:bodyPr/>
                    <a:lstStyle/>
                    <a:p>
                      <a:pPr algn="l" fontAlgn="ctr"/>
                      <a:r>
                        <a:rPr lang="en-US" sz="1100" b="0" i="0" u="none" strike="noStrike">
                          <a:solidFill>
                            <a:srgbClr val="000000"/>
                          </a:solidFill>
                          <a:effectLst/>
                          <a:latin typeface="Calibri" panose="020F0502020204030204" pitchFamily="34" charset="0"/>
                        </a:rPr>
                        <a:t>Multiplikator (dND/dI)</a:t>
                      </a:r>
                    </a:p>
                  </a:txBody>
                  <a:tcPr marL="7620" marR="7620" marT="7620" marB="0" anchor="ctr">
                    <a:lnL>
                      <a:noFill/>
                    </a:lnL>
                    <a:lnR>
                      <a:noFill/>
                    </a:lnR>
                    <a:lnT>
                      <a:noFill/>
                    </a:lnT>
                    <a:lnB>
                      <a:noFill/>
                    </a:lnB>
                    <a:solidFill>
                      <a:srgbClr val="D9E1F2"/>
                    </a:solidFill>
                  </a:tcPr>
                </a:tc>
                <a:tc hMerge="1">
                  <a:txBody>
                    <a:bodyPr/>
                    <a:lstStyle/>
                    <a:p>
                      <a:endParaRPr lang="en-GB"/>
                    </a:p>
                  </a:txBody>
                  <a:tcPr/>
                </a:tc>
                <a:tc>
                  <a:txBody>
                    <a:bodyPr/>
                    <a:lstStyle/>
                    <a:p>
                      <a:pPr algn="r" fontAlgn="ctr"/>
                      <a:r>
                        <a:rPr lang="en-GB"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l" fontAlgn="ctr"/>
                      <a:r>
                        <a:rPr lang="en-US"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l" fontAlgn="ctr"/>
                      <a:r>
                        <a:rPr lang="en-US"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r" fontAlgn="ctr"/>
                      <a:r>
                        <a:rPr lang="en-US" sz="1100" b="1" i="0" u="none" strike="noStrike" dirty="0">
                          <a:solidFill>
                            <a:srgbClr val="FFFFFF"/>
                          </a:solidFill>
                          <a:effectLst/>
                          <a:latin typeface="Calibri" panose="020F0502020204030204" pitchFamily="34" charset="0"/>
                        </a:rPr>
                        <a:t>2</a:t>
                      </a:r>
                    </a:p>
                  </a:txBody>
                  <a:tcPr marL="7620" marR="7620" marT="7620" marB="0" anchor="ctr">
                    <a:lnL>
                      <a:noFill/>
                    </a:lnL>
                    <a:lnR>
                      <a:noFill/>
                    </a:lnR>
                    <a:lnT>
                      <a:noFill/>
                    </a:lnT>
                    <a:lnB>
                      <a:noFill/>
                    </a:lnB>
                    <a:solidFill>
                      <a:srgbClr val="4472C4"/>
                    </a:solidFill>
                  </a:tcPr>
                </a:tc>
                <a:extLst>
                  <a:ext uri="{0D108BD9-81ED-4DB2-BD59-A6C34878D82A}">
                    <a16:rowId xmlns:a16="http://schemas.microsoft.com/office/drawing/2014/main" val="3556926186"/>
                  </a:ext>
                </a:extLst>
              </a:tr>
            </a:tbl>
          </a:graphicData>
        </a:graphic>
      </p:graphicFrame>
      <p:sp>
        <p:nvSpPr>
          <p:cNvPr id="16" name="Title 1"/>
          <p:cNvSpPr txBox="1">
            <a:spLocks/>
          </p:cNvSpPr>
          <p:nvPr/>
        </p:nvSpPr>
        <p:spPr>
          <a:xfrm>
            <a:off x="828885" y="1388557"/>
            <a:ext cx="7978854"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Pretpostavimo da je u nacionalnoj ekonomiji došlo do povećanja investicija za 1000 novčanih jednica, te da je marginalna sklonost ka potrošnji  0,5 i marginalna sklonost ka štednji 0,5. Izračunati:</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Primarni efekat povećanja investicija na povećanje nacionalnog dohodka</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Sekundarni i konačni efekat povećanja investicija na povećanje nacionalnog dohodka </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Vrijednost investicionog multiplikatora</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50405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35</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795" y="975135"/>
            <a:ext cx="572976" cy="710687"/>
          </a:xfrm>
          <a:prstGeom prst="rect">
            <a:avLst/>
          </a:prstGeom>
        </p:spPr>
      </p:pic>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Investicioni multiplikator </a:t>
            </a:r>
            <a:endParaRPr lang="en-GB" dirty="0"/>
          </a:p>
        </p:txBody>
      </p:sp>
      <p:sp>
        <p:nvSpPr>
          <p:cNvPr id="7" name="Title 1"/>
          <p:cNvSpPr txBox="1">
            <a:spLocks/>
          </p:cNvSpPr>
          <p:nvPr/>
        </p:nvSpPr>
        <p:spPr>
          <a:xfrm>
            <a:off x="890771" y="982449"/>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Investicioni multiplikator </a:t>
            </a:r>
          </a:p>
        </p:txBody>
      </p:sp>
      <p:sp>
        <p:nvSpPr>
          <p:cNvPr id="8" name="Title 1"/>
          <p:cNvSpPr txBox="1">
            <a:spLocks/>
          </p:cNvSpPr>
          <p:nvPr/>
        </p:nvSpPr>
        <p:spPr>
          <a:xfrm>
            <a:off x="421584" y="3078191"/>
            <a:ext cx="206675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Rješenje: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c)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MSP = b   = 0,8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MSS =1-b = 0,2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MSP + MSS =1</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2861807" y="6044306"/>
            <a:ext cx="5945932" cy="8136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Primarni efekat od investicija je 1000</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Sekundarni efekat od investicija je 4000, a konačni efeakt od investicija je 5000.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TextBox 9"/>
              <p:cNvSpPr txBox="1"/>
              <p:nvPr/>
            </p:nvSpPr>
            <p:spPr>
              <a:xfrm>
                <a:off x="445597" y="4749614"/>
                <a:ext cx="1876831" cy="400110"/>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a14:m>
                <a:r>
                  <a:rPr lang="sr-Latn-BA" b="1" dirty="0" smtClean="0"/>
                  <a:t>=</a:t>
                </a:r>
                <a14:m>
                  <m:oMath xmlns:m="http://schemas.openxmlformats.org/officeDocument/2006/math">
                    <m:f>
                      <m:fPr>
                        <m:ctrlPr>
                          <a:rPr lang="en-GB" b="1" i="1">
                            <a:latin typeface="Cambria Math" panose="02040503050406030204" pitchFamily="18" charset="0"/>
                          </a:rPr>
                        </m:ctrlPr>
                      </m:fPr>
                      <m:num>
                        <m:r>
                          <a:rPr lang="sr-Latn-BA" b="1" i="0" smtClean="0">
                            <a:latin typeface="Cambria Math" panose="02040503050406030204" pitchFamily="18" charset="0"/>
                          </a:rPr>
                          <m:t>𝟏</m:t>
                        </m:r>
                      </m:num>
                      <m:den>
                        <m:r>
                          <a:rPr lang="sr-Latn-BA" b="1" i="0" smtClean="0">
                            <a:latin typeface="Cambria Math" panose="02040503050406030204" pitchFamily="18" charset="0"/>
                          </a:rPr>
                          <m:t>𝟏</m:t>
                        </m:r>
                        <m:r>
                          <a:rPr lang="sr-Latn-BA" b="1" i="0" smtClean="0">
                            <a:latin typeface="Cambria Math" panose="02040503050406030204" pitchFamily="18" charset="0"/>
                          </a:rPr>
                          <m:t>−</m:t>
                        </m:r>
                        <m:r>
                          <a:rPr lang="sr-Latn-BA" b="1" i="0" smtClean="0">
                            <a:latin typeface="Cambria Math" panose="02040503050406030204" pitchFamily="18" charset="0"/>
                          </a:rPr>
                          <m:t>𝐌𝐒𝐏</m:t>
                        </m:r>
                      </m:den>
                    </m:f>
                  </m:oMath>
                </a14:m>
                <a:r>
                  <a:rPr lang="sr-Latn-BA" b="1" dirty="0" smtClean="0"/>
                  <a:t> =</a:t>
                </a:r>
                <a14:m>
                  <m:oMath xmlns:m="http://schemas.openxmlformats.org/officeDocument/2006/math">
                    <m:f>
                      <m:fPr>
                        <m:ctrlPr>
                          <a:rPr lang="en-GB" b="1" i="1">
                            <a:latin typeface="Cambria Math" panose="02040503050406030204" pitchFamily="18" charset="0"/>
                          </a:rPr>
                        </m:ctrlPr>
                      </m:fPr>
                      <m:num>
                        <m:r>
                          <a:rPr lang="sr-Latn-BA" b="1">
                            <a:latin typeface="Cambria Math" panose="02040503050406030204" pitchFamily="18" charset="0"/>
                          </a:rPr>
                          <m:t>𝟏</m:t>
                        </m:r>
                      </m:num>
                      <m:den>
                        <m:r>
                          <a:rPr lang="sr-Latn-BA" b="1">
                            <a:latin typeface="Cambria Math" panose="02040503050406030204" pitchFamily="18" charset="0"/>
                          </a:rPr>
                          <m:t>𝟏</m:t>
                        </m:r>
                        <m:r>
                          <a:rPr lang="sr-Latn-BA" b="1">
                            <a:latin typeface="Cambria Math" panose="02040503050406030204" pitchFamily="18" charset="0"/>
                          </a:rPr>
                          <m:t>−</m:t>
                        </m:r>
                        <m:r>
                          <a:rPr lang="sr-Latn-BA" b="1" i="0" smtClean="0">
                            <a:latin typeface="Cambria Math" panose="02040503050406030204" pitchFamily="18" charset="0"/>
                          </a:rPr>
                          <m:t>𝐛</m:t>
                        </m:r>
                      </m:den>
                    </m:f>
                  </m:oMath>
                </a14:m>
                <a:r>
                  <a:rPr lang="sr-Latn-BA" b="1" dirty="0" smtClean="0"/>
                  <a:t> </a:t>
                </a:r>
                <a:endParaRPr lang="en-GB" b="1" dirty="0"/>
              </a:p>
            </p:txBody>
          </p:sp>
        </mc:Choice>
        <mc:Fallback xmlns="">
          <p:sp>
            <p:nvSpPr>
              <p:cNvPr id="10" name="TextBox 9"/>
              <p:cNvSpPr txBox="1">
                <a:spLocks noRot="1" noChangeAspect="1" noMove="1" noResize="1" noEditPoints="1" noAdjustHandles="1" noChangeArrowheads="1" noChangeShapeType="1" noTextEdit="1"/>
              </p:cNvSpPr>
              <p:nvPr/>
            </p:nvSpPr>
            <p:spPr>
              <a:xfrm>
                <a:off x="445597" y="4749614"/>
                <a:ext cx="1876831" cy="400110"/>
              </a:xfrm>
              <a:prstGeom prst="rect">
                <a:avLst/>
              </a:prstGeom>
              <a:blipFill>
                <a:blip r:embed="rId4"/>
                <a:stretch>
                  <a:fillRect l="-2556" t="-2817" b="-12676"/>
                </a:stretch>
              </a:blipFill>
              <a:ln w="28575">
                <a:solidFill>
                  <a:schemeClr val="accent1">
                    <a:lumMod val="50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445597" y="5549351"/>
                <a:ext cx="1876831" cy="421462"/>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a14:m>
                <a:r>
                  <a:rPr lang="sr-Latn-BA" b="1" dirty="0" smtClean="0"/>
                  <a:t>=</a:t>
                </a:r>
                <a14:m>
                  <m:oMath xmlns:m="http://schemas.openxmlformats.org/officeDocument/2006/math">
                    <m:f>
                      <m:fPr>
                        <m:ctrlPr>
                          <a:rPr lang="en-GB" b="1" i="1">
                            <a:latin typeface="Cambria Math" panose="02040503050406030204" pitchFamily="18" charset="0"/>
                          </a:rPr>
                        </m:ctrlPr>
                      </m:fPr>
                      <m:num>
                        <m:r>
                          <a:rPr lang="sr-Latn-BA" b="1" i="0" smtClean="0">
                            <a:latin typeface="Cambria Math" panose="02040503050406030204" pitchFamily="18" charset="0"/>
                          </a:rPr>
                          <m:t>𝟏</m:t>
                        </m:r>
                      </m:num>
                      <m:den>
                        <m:r>
                          <a:rPr lang="sr-Latn-BA" b="1" i="0" smtClean="0">
                            <a:latin typeface="Cambria Math" panose="02040503050406030204" pitchFamily="18" charset="0"/>
                          </a:rPr>
                          <m:t>𝟏</m:t>
                        </m:r>
                        <m:r>
                          <a:rPr lang="sr-Latn-BA" b="1" i="0" smtClean="0">
                            <a:latin typeface="Cambria Math" panose="02040503050406030204" pitchFamily="18" charset="0"/>
                          </a:rPr>
                          <m:t>−</m:t>
                        </m:r>
                        <m:r>
                          <a:rPr lang="sr-Latn-BA" b="1" i="0" smtClean="0">
                            <a:latin typeface="Cambria Math" panose="02040503050406030204" pitchFamily="18" charset="0"/>
                          </a:rPr>
                          <m:t>𝟎</m:t>
                        </m:r>
                        <m:r>
                          <a:rPr lang="sr-Latn-BA" b="1" i="0" smtClean="0">
                            <a:latin typeface="Cambria Math" panose="02040503050406030204" pitchFamily="18" charset="0"/>
                          </a:rPr>
                          <m:t>,</m:t>
                        </m:r>
                        <m:r>
                          <a:rPr lang="sr-Latn-BA" b="1" i="1" smtClean="0">
                            <a:latin typeface="Cambria Math" panose="02040503050406030204" pitchFamily="18" charset="0"/>
                          </a:rPr>
                          <m:t>𝟖</m:t>
                        </m:r>
                      </m:den>
                    </m:f>
                  </m:oMath>
                </a14:m>
                <a:r>
                  <a:rPr lang="sr-Latn-BA" b="1" dirty="0" smtClean="0"/>
                  <a:t> =</a:t>
                </a:r>
                <a14:m>
                  <m:oMath xmlns:m="http://schemas.openxmlformats.org/officeDocument/2006/math">
                    <m:f>
                      <m:fPr>
                        <m:ctrlPr>
                          <a:rPr lang="en-GB" b="1" i="1">
                            <a:latin typeface="Cambria Math" panose="02040503050406030204" pitchFamily="18" charset="0"/>
                          </a:rPr>
                        </m:ctrlPr>
                      </m:fPr>
                      <m:num>
                        <m:r>
                          <a:rPr lang="sr-Latn-BA" b="1">
                            <a:latin typeface="Cambria Math" panose="02040503050406030204" pitchFamily="18" charset="0"/>
                          </a:rPr>
                          <m:t>𝟏</m:t>
                        </m:r>
                      </m:num>
                      <m:den>
                        <m:r>
                          <a:rPr lang="sr-Latn-BA" b="1" i="1" smtClean="0">
                            <a:latin typeface="Cambria Math" panose="02040503050406030204" pitchFamily="18" charset="0"/>
                          </a:rPr>
                          <m:t>𝟎</m:t>
                        </m:r>
                        <m:r>
                          <a:rPr lang="sr-Latn-BA" b="1" i="1" smtClean="0">
                            <a:latin typeface="Cambria Math" panose="02040503050406030204" pitchFamily="18" charset="0"/>
                          </a:rPr>
                          <m:t>,</m:t>
                        </m:r>
                        <m:r>
                          <a:rPr lang="sr-Latn-BA" b="1" i="1" smtClean="0">
                            <a:latin typeface="Cambria Math" panose="02040503050406030204" pitchFamily="18" charset="0"/>
                          </a:rPr>
                          <m:t>𝟐</m:t>
                        </m:r>
                      </m:den>
                    </m:f>
                  </m:oMath>
                </a14:m>
                <a:r>
                  <a:rPr lang="sr-Latn-BA" b="1" dirty="0" smtClean="0"/>
                  <a:t> </a:t>
                </a:r>
                <a:endParaRPr lang="en-GB"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445597" y="5549351"/>
                <a:ext cx="1876831" cy="421462"/>
              </a:xfrm>
              <a:prstGeom prst="rect">
                <a:avLst/>
              </a:prstGeom>
              <a:blipFill>
                <a:blip r:embed="rId5"/>
                <a:stretch>
                  <a:fillRect l="-2556" t="-2703" b="-8108"/>
                </a:stretch>
              </a:blipFill>
              <a:ln w="28575">
                <a:solidFill>
                  <a:schemeClr val="accent1">
                    <a:lumMod val="50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1366982" y="6222406"/>
                <a:ext cx="960643" cy="398764"/>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solidFill>
                              <a:srgbClr val="0070C0"/>
                            </a:solidFill>
                            <a:latin typeface="Cambria Math" panose="02040503050406030204" pitchFamily="18" charset="0"/>
                          </a:rPr>
                        </m:ctrlPr>
                      </m:fPr>
                      <m:num>
                        <m:r>
                          <a:rPr lang="en-GB" b="1" i="0" smtClean="0">
                            <a:solidFill>
                              <a:srgbClr val="0070C0"/>
                            </a:solidFill>
                            <a:latin typeface="Cambria Math" panose="02040503050406030204" pitchFamily="18" charset="0"/>
                          </a:rPr>
                          <m:t>∆</m:t>
                        </m:r>
                        <m:r>
                          <a:rPr lang="sr-Latn-BA" b="1" i="0" smtClean="0">
                            <a:solidFill>
                              <a:srgbClr val="0070C0"/>
                            </a:solidFill>
                            <a:latin typeface="Cambria Math" panose="02040503050406030204" pitchFamily="18" charset="0"/>
                          </a:rPr>
                          <m:t>𝐘</m:t>
                        </m:r>
                      </m:num>
                      <m:den>
                        <m:r>
                          <a:rPr lang="en-GB" b="1" i="0" smtClean="0">
                            <a:solidFill>
                              <a:srgbClr val="0070C0"/>
                            </a:solidFill>
                            <a:latin typeface="Cambria Math" panose="02040503050406030204" pitchFamily="18" charset="0"/>
                          </a:rPr>
                          <m:t>∆</m:t>
                        </m:r>
                        <m:r>
                          <a:rPr lang="sr-Latn-BA" b="1" i="0" smtClean="0">
                            <a:solidFill>
                              <a:srgbClr val="0070C0"/>
                            </a:solidFill>
                            <a:latin typeface="Cambria Math" panose="02040503050406030204" pitchFamily="18" charset="0"/>
                          </a:rPr>
                          <m:t>𝐈</m:t>
                        </m:r>
                      </m:den>
                    </m:f>
                  </m:oMath>
                </a14:m>
                <a:r>
                  <a:rPr lang="sr-Latn-BA" b="1" dirty="0" smtClean="0">
                    <a:solidFill>
                      <a:srgbClr val="0070C0"/>
                    </a:solidFill>
                  </a:rPr>
                  <a:t>=</a:t>
                </a:r>
                <a14:m>
                  <m:oMath xmlns:m="http://schemas.openxmlformats.org/officeDocument/2006/math">
                    <m:r>
                      <a:rPr lang="sr-Latn-BA" b="1" i="1" dirty="0" smtClean="0">
                        <a:solidFill>
                          <a:srgbClr val="0070C0"/>
                        </a:solidFill>
                        <a:latin typeface="Cambria Math" panose="02040503050406030204" pitchFamily="18" charset="0"/>
                      </a:rPr>
                      <m:t>𝟓</m:t>
                    </m:r>
                  </m:oMath>
                </a14:m>
                <a:endParaRPr lang="en-GB" b="1" dirty="0">
                  <a:solidFill>
                    <a:srgbClr val="0070C0"/>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366982" y="6222406"/>
                <a:ext cx="960643" cy="398764"/>
              </a:xfrm>
              <a:prstGeom prst="rect">
                <a:avLst/>
              </a:prstGeom>
              <a:blipFill>
                <a:blip r:embed="rId6"/>
                <a:stretch>
                  <a:fillRect l="-4908" t="-2857" b="-12857"/>
                </a:stretch>
              </a:blipFill>
              <a:ln w="28575">
                <a:solidFill>
                  <a:schemeClr val="accent1">
                    <a:lumMod val="50000"/>
                  </a:schemeClr>
                </a:solidFill>
              </a:ln>
            </p:spPr>
            <p:txBody>
              <a:bodyPr/>
              <a:lstStyle/>
              <a:p>
                <a:r>
                  <a:rPr lang="en-GB">
                    <a:noFill/>
                  </a:rPr>
                  <a:t> </a:t>
                </a:r>
              </a:p>
            </p:txBody>
          </p:sp>
        </mc:Fallback>
      </mc:AlternateContent>
      <p:sp>
        <p:nvSpPr>
          <p:cNvPr id="13" name="Down Arrow 12"/>
          <p:cNvSpPr/>
          <p:nvPr/>
        </p:nvSpPr>
        <p:spPr>
          <a:xfrm>
            <a:off x="1911991" y="5300461"/>
            <a:ext cx="415634" cy="175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own Arrow 13"/>
          <p:cNvSpPr/>
          <p:nvPr/>
        </p:nvSpPr>
        <p:spPr>
          <a:xfrm>
            <a:off x="1911991" y="6035291"/>
            <a:ext cx="415634" cy="175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1"/>
          <p:cNvSpPr txBox="1">
            <a:spLocks/>
          </p:cNvSpPr>
          <p:nvPr/>
        </p:nvSpPr>
        <p:spPr>
          <a:xfrm>
            <a:off x="828885" y="1388557"/>
            <a:ext cx="7978854"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Pretpostavimo da je u nacionalnoj ekonomiji došlo do povećanja investicija za 1000 novčanih jednica, te da je marginalna sklonost ka potrošnji  0,8 i marginalna sklonost ka štednji 0,2. Izračunati:</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Primarni efekat povećanja investicija na povećanje nacionalnog dohodka</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Sekundarni i konačni efekat povećanja investicija na povećanje nacionalnog dohodka </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Vrijednost investicionog multiplikatora</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994854960"/>
              </p:ext>
            </p:extLst>
          </p:nvPr>
        </p:nvGraphicFramePr>
        <p:xfrm>
          <a:off x="3808629" y="2753836"/>
          <a:ext cx="4660900" cy="3101340"/>
        </p:xfrm>
        <a:graphic>
          <a:graphicData uri="http://schemas.openxmlformats.org/drawingml/2006/table">
            <a:tbl>
              <a:tblPr/>
              <a:tblGrid>
                <a:gridCol w="609600">
                  <a:extLst>
                    <a:ext uri="{9D8B030D-6E8A-4147-A177-3AD203B41FA5}">
                      <a16:colId xmlns:a16="http://schemas.microsoft.com/office/drawing/2014/main" val="1144394701"/>
                    </a:ext>
                  </a:extLst>
                </a:gridCol>
                <a:gridCol w="762000">
                  <a:extLst>
                    <a:ext uri="{9D8B030D-6E8A-4147-A177-3AD203B41FA5}">
                      <a16:colId xmlns:a16="http://schemas.microsoft.com/office/drawing/2014/main" val="124316717"/>
                    </a:ext>
                  </a:extLst>
                </a:gridCol>
                <a:gridCol w="609600">
                  <a:extLst>
                    <a:ext uri="{9D8B030D-6E8A-4147-A177-3AD203B41FA5}">
                      <a16:colId xmlns:a16="http://schemas.microsoft.com/office/drawing/2014/main" val="3259796103"/>
                    </a:ext>
                  </a:extLst>
                </a:gridCol>
                <a:gridCol w="698500">
                  <a:extLst>
                    <a:ext uri="{9D8B030D-6E8A-4147-A177-3AD203B41FA5}">
                      <a16:colId xmlns:a16="http://schemas.microsoft.com/office/drawing/2014/main" val="1624544155"/>
                    </a:ext>
                  </a:extLst>
                </a:gridCol>
                <a:gridCol w="711200">
                  <a:extLst>
                    <a:ext uri="{9D8B030D-6E8A-4147-A177-3AD203B41FA5}">
                      <a16:colId xmlns:a16="http://schemas.microsoft.com/office/drawing/2014/main" val="2594690868"/>
                    </a:ext>
                  </a:extLst>
                </a:gridCol>
                <a:gridCol w="1270000">
                  <a:extLst>
                    <a:ext uri="{9D8B030D-6E8A-4147-A177-3AD203B41FA5}">
                      <a16:colId xmlns:a16="http://schemas.microsoft.com/office/drawing/2014/main" val="3938861692"/>
                    </a:ext>
                  </a:extLst>
                </a:gridCol>
              </a:tblGrid>
              <a:tr h="198120">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rPr>
                        <a:t>0,2</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n-GB" sz="1200" b="0" i="0" u="none" strike="noStrike">
                          <a:solidFill>
                            <a:srgbClr val="000000"/>
                          </a:solidFill>
                          <a:effectLst/>
                          <a:latin typeface="Times New Roman" panose="02020603050405020304" pitchFamily="18" charset="0"/>
                        </a:rPr>
                        <a:t>0,8</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D9E1F2"/>
                    </a:solidFill>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9263103"/>
                  </a:ext>
                </a:extLst>
              </a:tr>
              <a:tr h="198120">
                <a:tc rowSpan="2" gridSpan="2">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Štednja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Potrošnja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Investicije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Nacionalni dohodak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220042"/>
                  </a:ext>
                </a:extLst>
              </a:tr>
              <a:tr h="198120">
                <a:tc gridSpan="2" vMerge="1">
                  <a:txBody>
                    <a:bodyPr/>
                    <a:lstStyle/>
                    <a:p>
                      <a:endParaRPr lang="en-GB"/>
                    </a:p>
                  </a:txBody>
                  <a:tcPr/>
                </a:tc>
                <a:tc hMerge="1" vMerge="1">
                  <a:txBody>
                    <a:bodyPr/>
                    <a:lstStyle/>
                    <a:p>
                      <a:endParaRPr lang="en-GB"/>
                    </a:p>
                  </a:txBody>
                  <a:tcPr/>
                </a:tc>
                <a:tc>
                  <a:txBody>
                    <a:bodyPr/>
                    <a:lstStyle/>
                    <a:p>
                      <a:pPr algn="ctr" fontAlgn="ctr"/>
                      <a:r>
                        <a:rPr lang="en-US" sz="1200" b="1" i="0" u="none" strike="noStrike">
                          <a:solidFill>
                            <a:srgbClr val="000000"/>
                          </a:solidFill>
                          <a:effectLst/>
                          <a:latin typeface="Times New Roman" panose="02020603050405020304" pitchFamily="18" charset="0"/>
                        </a:rPr>
                        <a:t>dS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74558975"/>
                  </a:ext>
                </a:extLst>
              </a:tr>
              <a:tr h="198120">
                <a:tc gridSpan="2">
                  <a:txBody>
                    <a:bodyPr/>
                    <a:lstStyle/>
                    <a:p>
                      <a:pPr algn="l" fontAlgn="ctr"/>
                      <a:r>
                        <a:rPr lang="en-US" sz="1200" b="1" i="0" u="none" strike="noStrike">
                          <a:solidFill>
                            <a:srgbClr val="000000"/>
                          </a:solidFill>
                          <a:effectLst/>
                          <a:latin typeface="Times New Roman" panose="02020603050405020304" pitchFamily="18" charset="0"/>
                        </a:rPr>
                        <a:t>Primarni efekat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GB"/>
                    </a:p>
                  </a:txBody>
                  <a:tcPr/>
                </a:tc>
                <a:tc>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386372289"/>
                  </a:ext>
                </a:extLst>
              </a:tr>
              <a:tr h="198120">
                <a:tc rowSpan="7">
                  <a:txBody>
                    <a:bodyPr/>
                    <a:lstStyle/>
                    <a:p>
                      <a:pPr algn="ctr" fontAlgn="ctr"/>
                      <a:r>
                        <a:rPr lang="en-US" sz="1200" b="1" i="0" u="none" strike="noStrike">
                          <a:solidFill>
                            <a:srgbClr val="000000"/>
                          </a:solidFill>
                          <a:effectLst/>
                          <a:latin typeface="Times New Roman" panose="02020603050405020304" pitchFamily="18" charset="0"/>
                        </a:rPr>
                        <a:t>Sekundarni efekat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1" i="0" u="none" strike="noStrike">
                          <a:solidFill>
                            <a:srgbClr val="000000"/>
                          </a:solidFill>
                          <a:effectLst/>
                          <a:latin typeface="Times New Roman" panose="02020603050405020304" pitchFamily="18" charset="0"/>
                        </a:rPr>
                        <a:t>iteracija 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200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r>
                        <a:rPr lang="en-US" sz="1200" b="0" i="0" u="none" strike="noStrike">
                          <a:solidFill>
                            <a:srgbClr val="000000"/>
                          </a:solidFill>
                          <a:effectLst/>
                          <a:latin typeface="Times New Roman" panose="02020603050405020304" pitchFamily="18" charset="0"/>
                        </a:rPr>
                        <a:t>800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800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4417586"/>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160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640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640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2798757"/>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128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512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512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3734552"/>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102,4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409,6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409,6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1913180"/>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81,92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327,68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327,68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7011057"/>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65,536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262,144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262,144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0518390"/>
                  </a:ext>
                </a:extLst>
              </a:tr>
              <a:tr h="182880">
                <a:tc vMerge="1">
                  <a:txBody>
                    <a:bodyPr/>
                    <a:lstStyle/>
                    <a:p>
                      <a:endParaRPr lang="en-GB"/>
                    </a:p>
                  </a:txBody>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 </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3108286"/>
                  </a:ext>
                </a:extLst>
              </a:tr>
              <a:tr h="198120">
                <a:tc gridSpan="2">
                  <a:txBody>
                    <a:bodyPr/>
                    <a:lstStyle/>
                    <a:p>
                      <a:pPr algn="l" fontAlgn="ctr"/>
                      <a:r>
                        <a:rPr lang="en-US" sz="1200" b="1" i="0" u="none" strike="noStrike">
                          <a:solidFill>
                            <a:srgbClr val="000000"/>
                          </a:solidFill>
                          <a:effectLst/>
                          <a:latin typeface="Times New Roman" panose="02020603050405020304" pitchFamily="18" charset="0"/>
                        </a:rPr>
                        <a:t>Ukupno sekundarni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GB"/>
                    </a:p>
                  </a:txBody>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4000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4000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214483812"/>
                  </a:ext>
                </a:extLst>
              </a:tr>
              <a:tr h="198120">
                <a:tc gridSpan="2">
                  <a:txBody>
                    <a:bodyPr/>
                    <a:lstStyle/>
                    <a:p>
                      <a:pPr algn="l" fontAlgn="ctr"/>
                      <a:r>
                        <a:rPr lang="en-US" sz="1200" b="1" i="0" u="none" strike="noStrike">
                          <a:solidFill>
                            <a:srgbClr val="000000"/>
                          </a:solidFill>
                          <a:effectLst/>
                          <a:latin typeface="Times New Roman" panose="02020603050405020304" pitchFamily="18" charset="0"/>
                        </a:rPr>
                        <a:t>Konačni efekat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4000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5000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655533333"/>
                  </a:ext>
                </a:extLst>
              </a:tr>
              <a:tr h="182880">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1"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28179189"/>
                  </a:ext>
                </a:extLst>
              </a:tr>
              <a:tr h="182880">
                <a:tc gridSpan="2">
                  <a:txBody>
                    <a:bodyPr/>
                    <a:lstStyle/>
                    <a:p>
                      <a:pPr algn="l" fontAlgn="ctr"/>
                      <a:r>
                        <a:rPr lang="en-US" sz="1100" b="0" i="0" u="none" strike="noStrike">
                          <a:solidFill>
                            <a:srgbClr val="000000"/>
                          </a:solidFill>
                          <a:effectLst/>
                          <a:latin typeface="Calibri" panose="020F0502020204030204" pitchFamily="34" charset="0"/>
                        </a:rPr>
                        <a:t>Multiplikator (dND/dI)</a:t>
                      </a:r>
                    </a:p>
                  </a:txBody>
                  <a:tcPr marL="7620" marR="7620" marT="7620" marB="0" anchor="ctr">
                    <a:lnL>
                      <a:noFill/>
                    </a:lnL>
                    <a:lnR>
                      <a:noFill/>
                    </a:lnR>
                    <a:lnT>
                      <a:noFill/>
                    </a:lnT>
                    <a:lnB>
                      <a:noFill/>
                    </a:lnB>
                    <a:solidFill>
                      <a:srgbClr val="D9E1F2"/>
                    </a:solidFill>
                  </a:tcPr>
                </a:tc>
                <a:tc hMerge="1">
                  <a:txBody>
                    <a:bodyPr/>
                    <a:lstStyle/>
                    <a:p>
                      <a:endParaRPr lang="en-GB"/>
                    </a:p>
                  </a:txBody>
                  <a:tcPr/>
                </a:tc>
                <a:tc>
                  <a:txBody>
                    <a:bodyPr/>
                    <a:lstStyle/>
                    <a:p>
                      <a:pPr algn="r" fontAlgn="ctr"/>
                      <a:r>
                        <a:rPr lang="en-GB"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l" fontAlgn="ctr"/>
                      <a:r>
                        <a:rPr lang="en-US"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l" fontAlgn="ctr"/>
                      <a:r>
                        <a:rPr lang="en-US"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r" fontAlgn="ctr"/>
                      <a:r>
                        <a:rPr lang="en-US" sz="1100" b="1" i="0" u="none" strike="noStrike" dirty="0">
                          <a:solidFill>
                            <a:srgbClr val="FFFFFF"/>
                          </a:solidFill>
                          <a:effectLst/>
                          <a:latin typeface="Calibri" panose="020F0502020204030204" pitchFamily="34" charset="0"/>
                        </a:rPr>
                        <a:t>5</a:t>
                      </a:r>
                    </a:p>
                  </a:txBody>
                  <a:tcPr marL="7620" marR="7620" marT="7620" marB="0" anchor="ctr">
                    <a:lnL>
                      <a:noFill/>
                    </a:lnL>
                    <a:lnR>
                      <a:noFill/>
                    </a:lnR>
                    <a:lnT>
                      <a:noFill/>
                    </a:lnT>
                    <a:lnB>
                      <a:noFill/>
                    </a:lnB>
                    <a:solidFill>
                      <a:srgbClr val="4472C4"/>
                    </a:solidFill>
                  </a:tcPr>
                </a:tc>
                <a:extLst>
                  <a:ext uri="{0D108BD9-81ED-4DB2-BD59-A6C34878D82A}">
                    <a16:rowId xmlns:a16="http://schemas.microsoft.com/office/drawing/2014/main" val="62316789"/>
                  </a:ext>
                </a:extLst>
              </a:tr>
            </a:tbl>
          </a:graphicData>
        </a:graphic>
      </p:graphicFrame>
    </p:spTree>
    <p:extLst>
      <p:ext uri="{BB962C8B-B14F-4D97-AF65-F5344CB8AC3E}">
        <p14:creationId xmlns:p14="http://schemas.microsoft.com/office/powerpoint/2010/main" val="27436454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36</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228436" y="1055798"/>
            <a:ext cx="7154430" cy="85612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u="sng" dirty="0" smtClean="0">
                <a:solidFill>
                  <a:schemeClr val="tx1">
                    <a:lumMod val="65000"/>
                    <a:lumOff val="35000"/>
                  </a:schemeClr>
                </a:solidFill>
                <a:latin typeface="Times New Roman" panose="02020603050405020304" pitchFamily="18" charset="0"/>
                <a:cs typeface="Times New Roman" panose="02020603050405020304" pitchFamily="18" charset="0"/>
              </a:rPr>
              <a:t>Bruto nacionalni proizvod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jedne zemlje (BNP) u otvorenoj ekonomiji definiše se kao zbir proizvodnje za domaću potrošnju (C), domaćih investicija (I), proizvodnje za budžetsku potrošnju (G)  i ostvarenog izvoza (X). </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123" y="1126518"/>
            <a:ext cx="759869" cy="409575"/>
          </a:xfrm>
          <a:prstGeom prst="rect">
            <a:avLst/>
          </a:prstGeom>
        </p:spPr>
      </p:pic>
      <p:sp>
        <p:nvSpPr>
          <p:cNvPr id="6" name="Title 1"/>
          <p:cNvSpPr txBox="1">
            <a:spLocks/>
          </p:cNvSpPr>
          <p:nvPr/>
        </p:nvSpPr>
        <p:spPr>
          <a:xfrm>
            <a:off x="1331972" y="2002526"/>
            <a:ext cx="2780893"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BNP= </a:t>
            </a:r>
            <a:r>
              <a:rPr lang="sr-Latn-BA" sz="1800" dirty="0" smtClean="0">
                <a:solidFill>
                  <a:schemeClr val="tx1"/>
                </a:solidFill>
                <a:latin typeface="Times New Roman" panose="02020603050405020304" pitchFamily="18" charset="0"/>
                <a:cs typeface="Times New Roman" panose="02020603050405020304" pitchFamily="18" charset="0"/>
              </a:rPr>
              <a:t>C+I+G+X</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411296" y="5676440"/>
            <a:ext cx="4934249" cy="57240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200" dirty="0" smtClean="0">
                <a:solidFill>
                  <a:schemeClr val="tx1">
                    <a:lumMod val="65000"/>
                    <a:lumOff val="35000"/>
                  </a:schemeClr>
                </a:solidFill>
                <a:latin typeface="Times New Roman" panose="02020603050405020304" pitchFamily="18" charset="0"/>
                <a:cs typeface="Times New Roman" panose="02020603050405020304" pitchFamily="18" charset="0"/>
              </a:rPr>
              <a:t>Razlika između državnog dohodka i državne potrošnje (T-G) = državnoj štednji (Sd): </a:t>
            </a:r>
            <a:endParaRPr lang="sr-Latn-BA" sz="12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Curved Left Arrow 7"/>
          <p:cNvSpPr/>
          <p:nvPr/>
        </p:nvSpPr>
        <p:spPr>
          <a:xfrm flipH="1">
            <a:off x="842445" y="1571328"/>
            <a:ext cx="489527" cy="745289"/>
          </a:xfrm>
          <a:prstGeom prst="curvedLeftArrow">
            <a:avLst>
              <a:gd name="adj1" fmla="val 25000"/>
              <a:gd name="adj2" fmla="val 7612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Curved Left Arrow 8"/>
          <p:cNvSpPr/>
          <p:nvPr/>
        </p:nvSpPr>
        <p:spPr>
          <a:xfrm flipH="1">
            <a:off x="738909" y="3285862"/>
            <a:ext cx="489527" cy="745289"/>
          </a:xfrm>
          <a:prstGeom prst="curvedLeftArrow">
            <a:avLst>
              <a:gd name="adj1" fmla="val 25000"/>
              <a:gd name="adj2" fmla="val 7612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Title 1"/>
          <p:cNvSpPr txBox="1">
            <a:spLocks/>
          </p:cNvSpPr>
          <p:nvPr/>
        </p:nvSpPr>
        <p:spPr>
          <a:xfrm>
            <a:off x="1331972" y="3784237"/>
            <a:ext cx="2780893"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BND= </a:t>
            </a:r>
            <a:r>
              <a:rPr lang="sr-Latn-BA" sz="1800" dirty="0" smtClean="0">
                <a:solidFill>
                  <a:schemeClr val="tx1"/>
                </a:solidFill>
                <a:latin typeface="Times New Roman" panose="02020603050405020304" pitchFamily="18" charset="0"/>
                <a:cs typeface="Times New Roman" panose="02020603050405020304" pitchFamily="18" charset="0"/>
              </a:rPr>
              <a:t>C+Sp+Ss+T+M</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2435717" y="4383613"/>
            <a:ext cx="2780893"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BNP= </a:t>
            </a:r>
            <a:r>
              <a:rPr lang="sr-Latn-BA" sz="1800" dirty="0" smtClean="0">
                <a:solidFill>
                  <a:schemeClr val="tx1"/>
                </a:solidFill>
                <a:latin typeface="Times New Roman" panose="02020603050405020304" pitchFamily="18" charset="0"/>
                <a:cs typeface="Times New Roman" panose="02020603050405020304" pitchFamily="18" charset="0"/>
              </a:rPr>
              <a:t>C+I+G+X</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788516" y="4383613"/>
            <a:ext cx="2780893"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BND= </a:t>
            </a:r>
            <a:r>
              <a:rPr lang="sr-Latn-BA" sz="1800" dirty="0" smtClean="0">
                <a:solidFill>
                  <a:schemeClr val="tx1"/>
                </a:solidFill>
                <a:latin typeface="Times New Roman" panose="02020603050405020304" pitchFamily="18" charset="0"/>
                <a:cs typeface="Times New Roman" panose="02020603050405020304" pitchFamily="18" charset="0"/>
              </a:rPr>
              <a:t>C+Sp+Ss+T+M</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3" name="Equal 12"/>
          <p:cNvSpPr/>
          <p:nvPr/>
        </p:nvSpPr>
        <p:spPr>
          <a:xfrm>
            <a:off x="5345545" y="4456597"/>
            <a:ext cx="314036" cy="241443"/>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itle 1"/>
          <p:cNvSpPr txBox="1">
            <a:spLocks/>
          </p:cNvSpPr>
          <p:nvPr/>
        </p:nvSpPr>
        <p:spPr>
          <a:xfrm>
            <a:off x="296624" y="4393498"/>
            <a:ext cx="1592960"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BNP= BND</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5" name="Right Arrow 14"/>
          <p:cNvSpPr/>
          <p:nvPr/>
        </p:nvSpPr>
        <p:spPr>
          <a:xfrm>
            <a:off x="2050473" y="4383613"/>
            <a:ext cx="256308" cy="45624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6" name="Title 1"/>
          <p:cNvSpPr txBox="1">
            <a:spLocks/>
          </p:cNvSpPr>
          <p:nvPr/>
        </p:nvSpPr>
        <p:spPr>
          <a:xfrm>
            <a:off x="3826163" y="4893199"/>
            <a:ext cx="3239655"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C+I+G+X =C+Sp+Ss+T+M</a:t>
            </a:r>
            <a:endParaRPr lang="sr-Latn-BA" sz="1800" b="1" dirty="0">
              <a:solidFill>
                <a:schemeClr val="accent2"/>
              </a:solidFill>
              <a:latin typeface="Times New Roman" panose="02020603050405020304" pitchFamily="18" charset="0"/>
              <a:cs typeface="Times New Roman" panose="02020603050405020304" pitchFamily="18" charset="0"/>
            </a:endParaRPr>
          </a:p>
          <a:p>
            <a:pPr algn="ct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4560819" y="5359049"/>
            <a:ext cx="3239655"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I+G+(X-M) =Sp+Ss+T</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cxnSp>
        <p:nvCxnSpPr>
          <p:cNvPr id="20" name="Straight Connector 19"/>
          <p:cNvCxnSpPr/>
          <p:nvPr/>
        </p:nvCxnSpPr>
        <p:spPr>
          <a:xfrm flipV="1">
            <a:off x="4081285" y="4897220"/>
            <a:ext cx="350982" cy="36764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5215048" y="4902536"/>
            <a:ext cx="350982" cy="36764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5" name="Title 1"/>
          <p:cNvSpPr txBox="1">
            <a:spLocks/>
          </p:cNvSpPr>
          <p:nvPr/>
        </p:nvSpPr>
        <p:spPr>
          <a:xfrm>
            <a:off x="5245408" y="5778821"/>
            <a:ext cx="3239655"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I+G+(X-M) =Sp+Ss+T</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26" name="Title 1"/>
          <p:cNvSpPr txBox="1">
            <a:spLocks/>
          </p:cNvSpPr>
          <p:nvPr/>
        </p:nvSpPr>
        <p:spPr>
          <a:xfrm>
            <a:off x="1380836" y="2844851"/>
            <a:ext cx="7154430" cy="109445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u="sng" dirty="0" smtClean="0">
                <a:solidFill>
                  <a:schemeClr val="tx1">
                    <a:lumMod val="65000"/>
                    <a:lumOff val="35000"/>
                  </a:schemeClr>
                </a:solidFill>
                <a:latin typeface="Times New Roman" panose="02020603050405020304" pitchFamily="18" charset="0"/>
                <a:cs typeface="Times New Roman" panose="02020603050405020304" pitchFamily="18" charset="0"/>
              </a:rPr>
              <a:t>Bruto nacionalni dohodak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jedne zemlje (BND) u otvorenoj ekonomiji definiše se kao zbir domaće potrošnje (C), poslovne štednje u vidu amortizacije i profita (Sp), privatne štednje stanovništva (Ss), dijela dohodka oporezivanog od strane  države (T) i uvoza (M). </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7" name="Title 1"/>
          <p:cNvSpPr txBox="1">
            <a:spLocks/>
          </p:cNvSpPr>
          <p:nvPr/>
        </p:nvSpPr>
        <p:spPr>
          <a:xfrm>
            <a:off x="5766291" y="6225183"/>
            <a:ext cx="3239655"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(X-M) =Sp+Ss+Sd - I</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2678545" y="6277073"/>
            <a:ext cx="2536503" cy="315750"/>
          </a:xfrm>
          <a:prstGeom prst="rect">
            <a:avLst/>
          </a:prstGeom>
          <a:ln>
            <a:solidFill>
              <a:schemeClr val="accent6">
                <a:lumMod val="75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200" dirty="0" smtClean="0">
                <a:solidFill>
                  <a:schemeClr val="tx1">
                    <a:lumMod val="65000"/>
                    <a:lumOff val="35000"/>
                  </a:schemeClr>
                </a:solidFill>
                <a:latin typeface="Times New Roman" panose="02020603050405020304" pitchFamily="18" charset="0"/>
                <a:cs typeface="Times New Roman" panose="02020603050405020304" pitchFamily="18" charset="0"/>
              </a:rPr>
              <a:t>Ako ukupnu štednju izrazimo zbirno: </a:t>
            </a:r>
            <a:endParaRPr lang="sr-Latn-BA" sz="12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9" name="Title 1"/>
          <p:cNvSpPr txBox="1">
            <a:spLocks/>
          </p:cNvSpPr>
          <p:nvPr/>
        </p:nvSpPr>
        <p:spPr>
          <a:xfrm>
            <a:off x="1339866" y="6248842"/>
            <a:ext cx="1288440"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X-M =S-I</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30" name="Left Arrow 29"/>
          <p:cNvSpPr/>
          <p:nvPr/>
        </p:nvSpPr>
        <p:spPr>
          <a:xfrm>
            <a:off x="5315526" y="6225183"/>
            <a:ext cx="314036" cy="3676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14765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37</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26471" y="1016674"/>
            <a:ext cx="1288440"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X-M =S-I</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989570" y="961930"/>
            <a:ext cx="7154430" cy="85612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Odnos izvoza i uvoza prema štednji investicijama pokazuje korelaciju između vanjske trgovine i bruto nacionalnog dohodka jedne zemlje.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Svaki višak izvoza u odnosu na uvoz povećava odnos štednje u odnosu na nivo investicija u toj zemlji.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Veći uvoz nad izvozom, odražava se na povećanje investija u odnosu na štednju. </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Down Arrow 6"/>
          <p:cNvSpPr/>
          <p:nvPr/>
        </p:nvSpPr>
        <p:spPr>
          <a:xfrm>
            <a:off x="870509" y="1510910"/>
            <a:ext cx="600363" cy="8776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p:cNvSpPr txBox="1">
            <a:spLocks/>
          </p:cNvSpPr>
          <p:nvPr/>
        </p:nvSpPr>
        <p:spPr>
          <a:xfrm>
            <a:off x="1989570" y="2478804"/>
            <a:ext cx="7154430" cy="85612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Ako važi </a:t>
            </a:r>
            <a:r>
              <a:rPr lang="sr-Latn-BA" sz="1600" u="sng" dirty="0" smtClean="0">
                <a:solidFill>
                  <a:schemeClr val="tx1">
                    <a:lumMod val="65000"/>
                    <a:lumOff val="35000"/>
                  </a:schemeClr>
                </a:solidFill>
                <a:latin typeface="Times New Roman" panose="02020603050405020304" pitchFamily="18" charset="0"/>
                <a:cs typeface="Times New Roman" panose="02020603050405020304" pitchFamily="18" charset="0"/>
              </a:rPr>
              <a:t>X-M = S-I</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to je isto što i </a:t>
            </a:r>
            <a:r>
              <a:rPr lang="sr-Latn-BA" sz="1600" u="sng" dirty="0" smtClean="0">
                <a:solidFill>
                  <a:schemeClr val="tx1">
                    <a:lumMod val="65000"/>
                    <a:lumOff val="35000"/>
                  </a:schemeClr>
                </a:solidFill>
                <a:latin typeface="Times New Roman" panose="02020603050405020304" pitchFamily="18" charset="0"/>
                <a:cs typeface="Times New Roman" panose="02020603050405020304" pitchFamily="18" charset="0"/>
              </a:rPr>
              <a:t>X+I = S+M. </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57198" y="2478804"/>
            <a:ext cx="1288440"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X+I =S+M</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457198" y="3013964"/>
            <a:ext cx="21936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∆M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 ∆I</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457198" y="3447709"/>
            <a:ext cx="21936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 </a:t>
            </a:r>
            <a:r>
              <a:rPr lang="sr-Latn-BA" sz="1800" dirty="0" smtClean="0">
                <a:solidFill>
                  <a:srgbClr val="FF0000"/>
                </a:solidFill>
                <a:latin typeface="Times New Roman" panose="02020603050405020304" pitchFamily="18" charset="0"/>
                <a:cs typeface="Times New Roman" panose="02020603050405020304" pitchFamily="18" charset="0"/>
              </a:rPr>
              <a:t>∆I</a:t>
            </a:r>
            <a:r>
              <a:rPr lang="sr-Latn-BA" sz="1800" dirty="0" smtClean="0">
                <a:solidFill>
                  <a:schemeClr val="tx1"/>
                </a:solidFill>
                <a:latin typeface="Times New Roman" panose="02020603050405020304" pitchFamily="18" charset="0"/>
                <a:cs typeface="Times New Roman" panose="02020603050405020304" pitchFamily="18" charset="0"/>
              </a:rPr>
              <a:t>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∆S+∆M</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3097935" y="3957234"/>
            <a:ext cx="5441083"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Podjelimo sa /∆Y</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457198" y="3928514"/>
            <a:ext cx="21936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∆S+∆M</a:t>
            </a:r>
            <a:endParaRPr lang="sr-Latn-BA" sz="1800" b="1" dirty="0" smtClean="0">
              <a:solidFill>
                <a:schemeClr val="accent2"/>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2846243" y="5435518"/>
            <a:ext cx="5441083"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štednji (s)</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457198" y="4409319"/>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a:t>
            </a:r>
            <a:r>
              <a:rPr lang="sr-Latn-BA" sz="1800" dirty="0" smtClean="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526471" y="4855418"/>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a:t>
            </a:r>
            <a:r>
              <a:rPr lang="sr-Latn-BA" sz="1800" dirty="0" smtClean="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632689" y="5433748"/>
            <a:ext cx="1182222"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a:t>
            </a:r>
            <a:r>
              <a:rPr lang="sr-Latn-BA" sz="1800" dirty="0" smtClean="0">
                <a:solidFill>
                  <a:srgbClr val="CC9900"/>
                </a:solidFill>
                <a:latin typeface="Times New Roman" panose="02020603050405020304" pitchFamily="18" charset="0"/>
                <a:cs typeface="Times New Roman" panose="02020603050405020304" pitchFamily="18" charset="0"/>
              </a:rPr>
              <a:t>Y</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632689" y="6024291"/>
            <a:ext cx="1288475"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3250335" y="3715902"/>
            <a:ext cx="5441083"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Uz uslov da su ivesticije konstante, odnosno da je </a:t>
            </a:r>
            <a:r>
              <a:rPr lang="sr-Latn-BA" sz="1600" u="sng" dirty="0" smtClean="0">
                <a:solidFill>
                  <a:schemeClr val="tx1">
                    <a:lumMod val="65000"/>
                    <a:lumOff val="35000"/>
                  </a:schemeClr>
                </a:solidFill>
                <a:latin typeface="Times New Roman" panose="02020603050405020304" pitchFamily="18" charset="0"/>
                <a:cs typeface="Times New Roman" panose="02020603050405020304" pitchFamily="18" charset="0"/>
              </a:rPr>
              <a:t>∆I =0,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tada je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2785774" y="6021801"/>
            <a:ext cx="5441083"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uvozu (m)</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6347689" y="270833"/>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65063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38</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526471" y="7154516"/>
            <a:ext cx="8395855" cy="2215991"/>
          </a:xfrm>
          <a:prstGeom prst="rect">
            <a:avLst/>
          </a:prstGeom>
        </p:spPr>
        <p:txBody>
          <a:bodyPr wrap="square">
            <a:spAutoFit/>
          </a:bodyPr>
          <a:lstStyle/>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takodje, posto su u otvorenoj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C/</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S/</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M/</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1 (zbir ove tri granicne sklonosti je jednak jedan) tako da je izraz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S/</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M/</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1 -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C/</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tako da je izvozni multiplikator </a:t>
            </a:r>
            <a:r>
              <a:rPr lang="hr-HR" sz="1400" b="1" dirty="0">
                <a:solidFill>
                  <a:srgbClr val="0000FF"/>
                </a:solidFill>
                <a:latin typeface="Times New Roman" panose="02020603050405020304" pitchFamily="18" charset="0"/>
                <a:ea typeface="Times New Roman" panose="02020603050405020304" pitchFamily="18" charset="0"/>
              </a:rPr>
              <a:t>kao i investicioni</a:t>
            </a:r>
            <a:r>
              <a:rPr lang="hr-HR" sz="1200" dirty="0">
                <a:solidFill>
                  <a:srgbClr val="0000FF"/>
                </a:solidFill>
                <a:latin typeface="Times New Roman" panose="02020603050405020304" pitchFamily="18" charset="0"/>
                <a:ea typeface="Times New Roman" panose="02020603050405020304" pitchFamily="18" charset="0"/>
              </a:rPr>
              <a:t> u zatvorenoj direktno srazmjeran granicnoj sklonosti potrosnji  obrnuto srazmjeran granicnim sklonostima stednje i uvoza;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 moze </a:t>
            </a:r>
            <a:r>
              <a:rPr lang="hr-HR" sz="1400" b="1" dirty="0">
                <a:solidFill>
                  <a:srgbClr val="0000FF"/>
                </a:solidFill>
                <a:latin typeface="Times New Roman" panose="02020603050405020304" pitchFamily="18" charset="0"/>
                <a:ea typeface="Times New Roman" panose="02020603050405020304" pitchFamily="18" charset="0"/>
              </a:rPr>
              <a:t>da se racuna i kao 1/ (1 - </a:t>
            </a:r>
            <a:r>
              <a:rPr lang="hr-HR" sz="1400" b="1"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400" b="1" dirty="0">
                <a:solidFill>
                  <a:srgbClr val="0000FF"/>
                </a:solidFill>
                <a:latin typeface="Times New Roman" panose="02020603050405020304" pitchFamily="18" charset="0"/>
                <a:ea typeface="Times New Roman" panose="02020603050405020304" pitchFamily="18" charset="0"/>
              </a:rPr>
              <a:t>C/</a:t>
            </a:r>
            <a:r>
              <a:rPr lang="hr-HR" sz="1400" b="1"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400" b="1" dirty="0">
                <a:solidFill>
                  <a:srgbClr val="0000FF"/>
                </a:solidFill>
                <a:latin typeface="Times New Roman" panose="02020603050405020304" pitchFamily="18" charset="0"/>
                <a:ea typeface="Times New Roman" panose="02020603050405020304" pitchFamily="18" charset="0"/>
              </a:rPr>
              <a:t>Y)</a:t>
            </a:r>
            <a:r>
              <a:rPr lang="hr-HR" sz="1200" dirty="0">
                <a:solidFill>
                  <a:srgbClr val="0000FF"/>
                </a:solidFill>
                <a:latin typeface="Times New Roman" panose="02020603050405020304" pitchFamily="18" charset="0"/>
                <a:ea typeface="Times New Roman" panose="02020603050405020304" pitchFamily="18" charset="0"/>
              </a:rPr>
              <a:t> isto kao i investicioni samo sto je sad otvorena ekonomija pa imamo i m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M/</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r>
              <a:rPr lang="hr-HR" sz="1400" b="1" dirty="0">
                <a:solidFill>
                  <a:srgbClr val="0000FF"/>
                </a:solidFill>
                <a:latin typeface="Times New Roman" panose="02020603050405020304" pitchFamily="18" charset="0"/>
                <a:ea typeface="Times New Roman" panose="02020603050405020304" pitchFamily="18" charset="0"/>
              </a:rPr>
              <a:t>logika tumacenja</a:t>
            </a:r>
            <a:r>
              <a:rPr lang="hr-HR" sz="1200" dirty="0">
                <a:solidFill>
                  <a:srgbClr val="0000FF"/>
                </a:solidFill>
                <a:latin typeface="Times New Roman" panose="02020603050405020304" pitchFamily="18" charset="0"/>
                <a:ea typeface="Times New Roman" panose="02020603050405020304" pitchFamily="18" charset="0"/>
              </a:rPr>
              <a:t> i djelovanja spoljnotrgovinskog u otvorenoj potpuno ista kao investicionog u zatvorenoj ekonomiji</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lgn="ct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p:txBody>
      </p:sp>
      <p:sp>
        <p:nvSpPr>
          <p:cNvPr id="6" name="Title 1"/>
          <p:cNvSpPr txBox="1">
            <a:spLocks/>
          </p:cNvSpPr>
          <p:nvPr/>
        </p:nvSpPr>
        <p:spPr>
          <a:xfrm>
            <a:off x="378691" y="961931"/>
            <a:ext cx="3334327" cy="35676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Sa kad imamo: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3713018" y="1354766"/>
            <a:ext cx="460068" cy="3101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a:t>
            </a:r>
            <a:endParaRPr lang="sr-Latn-BA" sz="1600" u="sng"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323276" y="4785230"/>
            <a:ext cx="1533234"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3810000" y="2136710"/>
            <a:ext cx="3526533" cy="33336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Prebacimo ∆Y na desnu stranu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378691" y="1347288"/>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a:t>
            </a:r>
            <a:r>
              <a:rPr lang="sr-Latn-BA" sz="1800" dirty="0" smtClean="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5257374" y="1122518"/>
            <a:ext cx="1427004"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a:t>
            </a:r>
            <a:r>
              <a:rPr lang="sr-Latn-BA" sz="1800" dirty="0" smtClean="0">
                <a:solidFill>
                  <a:srgbClr val="CC9900"/>
                </a:solidFill>
                <a:latin typeface="Times New Roman" panose="02020603050405020304" pitchFamily="18" charset="0"/>
                <a:cs typeface="Times New Roman" panose="02020603050405020304" pitchFamily="18" charset="0"/>
              </a:rPr>
              <a:t>Y =s</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6343" y="4976047"/>
            <a:ext cx="2094348" cy="673367"/>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Izvozni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341744" y="5720375"/>
            <a:ext cx="2032000" cy="57437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Multiplikator spoljne trgovine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6932901" y="1497415"/>
            <a:ext cx="1758517"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uvozu (m)</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a:off x="6957314" y="1151998"/>
            <a:ext cx="147806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smtClean="0">
                <a:solidFill>
                  <a:srgbClr val="CC9900"/>
                </a:solidFill>
                <a:latin typeface="Times New Roman" panose="02020603050405020304" pitchFamily="18" charset="0"/>
                <a:cs typeface="Times New Roman" panose="02020603050405020304" pitchFamily="18" charset="0"/>
              </a:rPr>
              <a:t>=m</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378691" y="2032166"/>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a:t>
            </a:r>
            <a:r>
              <a:rPr lang="sr-Latn-BA" sz="1800" dirty="0" smtClean="0">
                <a:solidFill>
                  <a:srgbClr val="CC9900"/>
                </a:solidFill>
                <a:latin typeface="Times New Roman" panose="02020603050405020304" pitchFamily="18" charset="0"/>
                <a:cs typeface="Times New Roman" panose="02020603050405020304" pitchFamily="18" charset="0"/>
              </a:rPr>
              <a:t>∆Y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s+m</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24" name="Down Arrow 23"/>
          <p:cNvSpPr/>
          <p:nvPr/>
        </p:nvSpPr>
        <p:spPr>
          <a:xfrm>
            <a:off x="526471" y="1796163"/>
            <a:ext cx="434111" cy="1979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itle 1"/>
          <p:cNvSpPr txBox="1">
            <a:spLocks/>
          </p:cNvSpPr>
          <p:nvPr/>
        </p:nvSpPr>
        <p:spPr>
          <a:xfrm>
            <a:off x="5164618" y="1449420"/>
            <a:ext cx="1871206"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ka štednji (s)</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6" name="Title 1"/>
          <p:cNvSpPr txBox="1">
            <a:spLocks/>
          </p:cNvSpPr>
          <p:nvPr/>
        </p:nvSpPr>
        <p:spPr>
          <a:xfrm>
            <a:off x="323275" y="2558284"/>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∆X= </a:t>
            </a:r>
            <a:r>
              <a:rPr lang="sr-Latn-BA" sz="1800" dirty="0">
                <a:solidFill>
                  <a:srgbClr val="CC9900"/>
                </a:solidFill>
                <a:latin typeface="Times New Roman" panose="02020603050405020304" pitchFamily="18" charset="0"/>
                <a:cs typeface="Times New Roman" panose="02020603050405020304" pitchFamily="18" charset="0"/>
              </a:rPr>
              <a:t>∆ Y </a:t>
            </a:r>
            <a:r>
              <a:rPr lang="sr-Latn-BA" sz="1800" dirty="0" smtClean="0">
                <a:solidFill>
                  <a:srgbClr val="CC9900"/>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s+m)</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27" name="Title 1"/>
          <p:cNvSpPr txBox="1">
            <a:spLocks/>
          </p:cNvSpPr>
          <p:nvPr/>
        </p:nvSpPr>
        <p:spPr>
          <a:xfrm>
            <a:off x="3810000" y="2649690"/>
            <a:ext cx="4262582" cy="33336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Ako zamjenimo lijevu i desnu stranu, to je isto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378691" y="3143619"/>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rgbClr val="CC9900"/>
                </a:solidFill>
                <a:latin typeface="Times New Roman" panose="02020603050405020304" pitchFamily="18" charset="0"/>
                <a:cs typeface="Times New Roman" panose="02020603050405020304" pitchFamily="18" charset="0"/>
              </a:rPr>
              <a:t>∆ </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smtClean="0">
                <a:solidFill>
                  <a:srgbClr val="CC9900"/>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s+m)=</a:t>
            </a:r>
            <a:r>
              <a:rPr lang="sr-Latn-BA" sz="1800" dirty="0">
                <a:solidFill>
                  <a:schemeClr val="tx1"/>
                </a:solidFill>
                <a:latin typeface="Times New Roman" panose="02020603050405020304" pitchFamily="18" charset="0"/>
                <a:cs typeface="Times New Roman" panose="02020603050405020304" pitchFamily="18" charset="0"/>
              </a:rPr>
              <a:t> ∆X</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29" name="Title 1"/>
          <p:cNvSpPr txBox="1">
            <a:spLocks/>
          </p:cNvSpPr>
          <p:nvPr/>
        </p:nvSpPr>
        <p:spPr>
          <a:xfrm>
            <a:off x="378691" y="3685144"/>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rgbClr val="CC9900"/>
                </a:solidFill>
                <a:latin typeface="Times New Roman" panose="02020603050405020304" pitchFamily="18" charset="0"/>
                <a:cs typeface="Times New Roman" panose="02020603050405020304" pitchFamily="18" charset="0"/>
              </a:rPr>
              <a:t>∆ Y/ ∆X = </a:t>
            </a:r>
            <a:r>
              <a:rPr lang="sr-Latn-BA" sz="1800" dirty="0">
                <a:solidFill>
                  <a:srgbClr val="CC9900"/>
                </a:solidFill>
                <a:latin typeface="Times New Roman" panose="02020603050405020304" pitchFamily="18" charset="0"/>
                <a:cs typeface="Times New Roman" panose="02020603050405020304" pitchFamily="18" charset="0"/>
              </a:rPr>
              <a:t> </a:t>
            </a:r>
            <a:r>
              <a:rPr lang="sr-Latn-BA" sz="1800" dirty="0" smtClean="0">
                <a:solidFill>
                  <a:srgbClr val="CC9900"/>
                </a:solidFill>
                <a:latin typeface="Times New Roman" panose="02020603050405020304" pitchFamily="18" charset="0"/>
                <a:cs typeface="Times New Roman" panose="02020603050405020304" pitchFamily="18" charset="0"/>
              </a:rPr>
              <a:t>1/(</a:t>
            </a:r>
            <a:r>
              <a:rPr lang="sr-Latn-BA" sz="1800" dirty="0" smtClean="0">
                <a:solidFill>
                  <a:schemeClr val="tx1"/>
                </a:solidFill>
                <a:latin typeface="Times New Roman" panose="02020603050405020304" pitchFamily="18" charset="0"/>
                <a:cs typeface="Times New Roman" panose="02020603050405020304" pitchFamily="18" charset="0"/>
              </a:rPr>
              <a:t>s+m)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30" name="Title 1"/>
          <p:cNvSpPr txBox="1">
            <a:spLocks/>
          </p:cNvSpPr>
          <p:nvPr/>
        </p:nvSpPr>
        <p:spPr>
          <a:xfrm>
            <a:off x="341744" y="4250256"/>
            <a:ext cx="3676073" cy="36764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b="1" dirty="0" smtClean="0">
                <a:solidFill>
                  <a:schemeClr val="tx1"/>
                </a:solidFill>
                <a:latin typeface="Times New Roman" panose="02020603050405020304" pitchFamily="18" charset="0"/>
                <a:cs typeface="Times New Roman" panose="02020603050405020304" pitchFamily="18" charset="0"/>
              </a:rPr>
              <a:t>∆ Y/ ∆X </a:t>
            </a:r>
            <a:r>
              <a:rPr lang="sr-Latn-BA" sz="1800" dirty="0" smtClean="0">
                <a:solidFill>
                  <a:schemeClr val="tx1"/>
                </a:solidFill>
                <a:latin typeface="Times New Roman" panose="02020603050405020304" pitchFamily="18" charset="0"/>
                <a:cs typeface="Times New Roman" panose="02020603050405020304" pitchFamily="18" charset="0"/>
              </a:rPr>
              <a:t>=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1/(</a:t>
            </a:r>
            <a:r>
              <a:rPr lang="sr-Latn-BA" sz="1800" dirty="0">
                <a:solidFill>
                  <a:schemeClr val="tx1"/>
                </a:solidFill>
                <a:latin typeface="Times New Roman" panose="02020603050405020304" pitchFamily="18" charset="0"/>
                <a:cs typeface="Times New Roman" panose="02020603050405020304" pitchFamily="18" charset="0"/>
              </a:rPr>
              <a:t>∆S /∆Y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∆M /∆Y </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31" name="Right Brace 30"/>
          <p:cNvSpPr/>
          <p:nvPr/>
        </p:nvSpPr>
        <p:spPr>
          <a:xfrm rot="5400000">
            <a:off x="815728" y="4232138"/>
            <a:ext cx="289706" cy="884239"/>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 name="Title 1"/>
          <p:cNvSpPr txBox="1">
            <a:spLocks/>
          </p:cNvSpPr>
          <p:nvPr/>
        </p:nvSpPr>
        <p:spPr>
          <a:xfrm>
            <a:off x="2927052" y="4977120"/>
            <a:ext cx="5764366" cy="1119468"/>
          </a:xfrm>
          <a:prstGeom prst="rect">
            <a:avLst/>
          </a:prstGeom>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accent4">
                    <a:lumMod val="50000"/>
                  </a:schemeClr>
                </a:solidFill>
                <a:latin typeface="Times New Roman" panose="02020603050405020304" pitchFamily="18" charset="0"/>
                <a:cs typeface="Times New Roman" panose="02020603050405020304" pitchFamily="18" charset="0"/>
              </a:rPr>
              <a:t>Multiplikator spoljne trgovine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pokazuje promjenu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nacionalnog dohodka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pri promjeni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izvoza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i pokazuje za koliko će se promjeniti dohodak, ako se izvoz poveća za 1 jedinicu, (kao i investicioni multiplikator uvijek je veći od 1).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3" name="Right Arrow 32"/>
          <p:cNvSpPr/>
          <p:nvPr/>
        </p:nvSpPr>
        <p:spPr>
          <a:xfrm>
            <a:off x="2534945" y="5302796"/>
            <a:ext cx="304800" cy="543050"/>
          </a:xfrm>
          <a:prstGeom prst="rightArrow">
            <a:avLst/>
          </a:prstGeom>
          <a:solidFill>
            <a:schemeClr val="bg1">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itle 1"/>
          <p:cNvSpPr txBox="1">
            <a:spLocks/>
          </p:cNvSpPr>
          <p:nvPr/>
        </p:nvSpPr>
        <p:spPr>
          <a:xfrm>
            <a:off x="5711592" y="4075842"/>
            <a:ext cx="2772279" cy="60778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∆Y </a:t>
            </a:r>
            <a:r>
              <a:rPr lang="sr-Latn-BA" sz="1800" dirty="0">
                <a:solidFill>
                  <a:schemeClr val="tx1"/>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X</a:t>
            </a:r>
            <a:r>
              <a:rPr lang="sr-Latn-BA" sz="1800" dirty="0" smtClean="0">
                <a:solidFill>
                  <a:schemeClr val="tx1"/>
                </a:solidFill>
                <a:latin typeface="Times New Roman" panose="02020603050405020304" pitchFamily="18" charset="0"/>
                <a:cs typeface="Times New Roman" panose="02020603050405020304" pitchFamily="18" charset="0"/>
              </a:rPr>
              <a:t> =spoljnotrgovinski multiplikaotor </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36" name="Right Arrow 35"/>
          <p:cNvSpPr/>
          <p:nvPr/>
        </p:nvSpPr>
        <p:spPr>
          <a:xfrm>
            <a:off x="4193657" y="4183798"/>
            <a:ext cx="1366634" cy="543050"/>
          </a:xfrm>
          <a:prstGeom prst="rightArrow">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itle 1"/>
          <p:cNvSpPr txBox="1">
            <a:spLocks/>
          </p:cNvSpPr>
          <p:nvPr/>
        </p:nvSpPr>
        <p:spPr>
          <a:xfrm>
            <a:off x="6292271" y="241170"/>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7716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39</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78691" y="961931"/>
            <a:ext cx="3334327" cy="35676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Sa kad imamo: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3713018" y="1354766"/>
            <a:ext cx="460068" cy="3101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a:t>
            </a:r>
            <a:endParaRPr lang="sr-Latn-BA" sz="1600" u="sng"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323276" y="4785230"/>
            <a:ext cx="1533234"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4452387" y="2598983"/>
            <a:ext cx="1427004"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Y =s</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1817236" y="936316"/>
            <a:ext cx="2436093" cy="341196"/>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Izvozni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5890865" y="1683845"/>
            <a:ext cx="2917285"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potrošnji</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a:off x="4452387" y="3424578"/>
            <a:ext cx="147806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 /∆Y </a:t>
            </a:r>
            <a:r>
              <a:rPr lang="sr-Latn-BA" sz="1800" dirty="0" smtClean="0">
                <a:solidFill>
                  <a:schemeClr val="tx1"/>
                </a:solidFill>
                <a:latin typeface="Times New Roman" panose="02020603050405020304" pitchFamily="18" charset="0"/>
                <a:cs typeface="Times New Roman" panose="02020603050405020304" pitchFamily="18" charset="0"/>
              </a:rPr>
              <a:t>=m</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24" name="Down Arrow 23"/>
          <p:cNvSpPr/>
          <p:nvPr/>
        </p:nvSpPr>
        <p:spPr>
          <a:xfrm>
            <a:off x="526471" y="1844663"/>
            <a:ext cx="434111" cy="1979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itle 1"/>
          <p:cNvSpPr txBox="1">
            <a:spLocks/>
          </p:cNvSpPr>
          <p:nvPr/>
        </p:nvSpPr>
        <p:spPr>
          <a:xfrm>
            <a:off x="6040983" y="2668203"/>
            <a:ext cx="2767167" cy="36398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štednji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7" name="Title 1"/>
          <p:cNvSpPr txBox="1">
            <a:spLocks/>
          </p:cNvSpPr>
          <p:nvPr/>
        </p:nvSpPr>
        <p:spPr>
          <a:xfrm>
            <a:off x="204842" y="2249140"/>
            <a:ext cx="4262582" cy="33336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Pošto u otvorenoj ekonomiji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0" name="Title 1"/>
          <p:cNvSpPr txBox="1">
            <a:spLocks/>
          </p:cNvSpPr>
          <p:nvPr/>
        </p:nvSpPr>
        <p:spPr>
          <a:xfrm>
            <a:off x="204842" y="1372330"/>
            <a:ext cx="3676073" cy="36764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 Y/ ∆X =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1/(</a:t>
            </a:r>
            <a:r>
              <a:rPr lang="sr-Latn-BA" sz="1800" dirty="0">
                <a:solidFill>
                  <a:schemeClr val="tx1"/>
                </a:solidFill>
                <a:latin typeface="Times New Roman" panose="02020603050405020304" pitchFamily="18" charset="0"/>
                <a:cs typeface="Times New Roman" panose="02020603050405020304" pitchFamily="18" charset="0"/>
              </a:rPr>
              <a:t>∆S /∆Y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∆M /∆Y </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
        <p:nvSpPr>
          <p:cNvPr id="32" name="Title 1"/>
          <p:cNvSpPr txBox="1">
            <a:spLocks/>
          </p:cNvSpPr>
          <p:nvPr/>
        </p:nvSpPr>
        <p:spPr>
          <a:xfrm>
            <a:off x="5165889" y="5748485"/>
            <a:ext cx="2898913" cy="352804"/>
          </a:xfrm>
          <a:prstGeom prst="rect">
            <a:avLst/>
          </a:prstGeom>
          <a:solidFill>
            <a:schemeClr val="accent3">
              <a:lumMod val="75000"/>
            </a:schemeClr>
          </a:solidFill>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bg1"/>
                </a:solidFill>
                <a:latin typeface="Times New Roman" panose="02020603050405020304" pitchFamily="18" charset="0"/>
                <a:cs typeface="Times New Roman" panose="02020603050405020304" pitchFamily="18" charset="0"/>
              </a:rPr>
              <a:t>Multiplikator spoljne trgovine</a:t>
            </a:r>
            <a:endParaRPr lang="sr-Latn-BA" sz="1600" dirty="0">
              <a:solidFill>
                <a:schemeClr val="bg1"/>
              </a:solidFill>
              <a:latin typeface="Times New Roman" panose="02020603050405020304" pitchFamily="18" charset="0"/>
              <a:cs typeface="Times New Roman" panose="02020603050405020304" pitchFamily="18" charset="0"/>
            </a:endParaRPr>
          </a:p>
        </p:txBody>
      </p:sp>
      <p:sp>
        <p:nvSpPr>
          <p:cNvPr id="36" name="Title 1"/>
          <p:cNvSpPr txBox="1">
            <a:spLocks/>
          </p:cNvSpPr>
          <p:nvPr/>
        </p:nvSpPr>
        <p:spPr>
          <a:xfrm>
            <a:off x="102286" y="2593301"/>
            <a:ext cx="3676073"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∆C/∆Y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∆S/∆Y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Y = 1 </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37" name="Title 1"/>
          <p:cNvSpPr txBox="1">
            <a:spLocks/>
          </p:cNvSpPr>
          <p:nvPr/>
        </p:nvSpPr>
        <p:spPr>
          <a:xfrm>
            <a:off x="153085" y="3035546"/>
            <a:ext cx="3596878" cy="423207"/>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Zbir ove tri granične sklonosti je = 1</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38" name="Title 1"/>
          <p:cNvSpPr txBox="1">
            <a:spLocks/>
          </p:cNvSpPr>
          <p:nvPr/>
        </p:nvSpPr>
        <p:spPr>
          <a:xfrm>
            <a:off x="4382231" y="1667699"/>
            <a:ext cx="1427004"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∆C </a:t>
            </a:r>
            <a:r>
              <a:rPr lang="sr-Latn-BA" sz="1800" dirty="0">
                <a:solidFill>
                  <a:schemeClr val="tx1"/>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Y =b</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39" name="Title 1"/>
          <p:cNvSpPr txBox="1">
            <a:spLocks/>
          </p:cNvSpPr>
          <p:nvPr/>
        </p:nvSpPr>
        <p:spPr>
          <a:xfrm>
            <a:off x="314040" y="4184452"/>
            <a:ext cx="6055965" cy="81445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Izvoni multiplikator (kao i investicionio) u zatvorenoj ekonomoiji je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direktno srazmjeran graničnoj sklonosti ka potrošnji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obrnuto</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srazmjeran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graničnim sklonostima štednje i uvoza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41" name="Title 1"/>
          <p:cNvSpPr txBox="1">
            <a:spLocks/>
          </p:cNvSpPr>
          <p:nvPr/>
        </p:nvSpPr>
        <p:spPr>
          <a:xfrm>
            <a:off x="113487" y="3688737"/>
            <a:ext cx="3676073"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 ∆S/∆Y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Y = 1-</a:t>
            </a:r>
            <a:r>
              <a:rPr lang="sr-Latn-BA" sz="1800" dirty="0">
                <a:solidFill>
                  <a:schemeClr val="tx1"/>
                </a:solidFill>
                <a:latin typeface="Times New Roman" panose="02020603050405020304" pitchFamily="18" charset="0"/>
                <a:cs typeface="Times New Roman" panose="02020603050405020304" pitchFamily="18" charset="0"/>
              </a:rPr>
              <a:t> ∆C/∆Y</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cxnSp>
        <p:nvCxnSpPr>
          <p:cNvPr id="7" name="Straight Connector 6"/>
          <p:cNvCxnSpPr/>
          <p:nvPr/>
        </p:nvCxnSpPr>
        <p:spPr>
          <a:xfrm flipV="1">
            <a:off x="1357744" y="2923034"/>
            <a:ext cx="1653604" cy="4858"/>
          </a:xfrm>
          <a:prstGeom prst="line">
            <a:avLst/>
          </a:prstGeom>
          <a:ln w="28575">
            <a:solidFill>
              <a:srgbClr val="FF66CC"/>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772120" y="1723100"/>
            <a:ext cx="1940898" cy="10774"/>
          </a:xfrm>
          <a:prstGeom prst="line">
            <a:avLst/>
          </a:prstGeom>
          <a:ln w="28575">
            <a:solidFill>
              <a:srgbClr val="CC99FF"/>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526471" y="3998526"/>
            <a:ext cx="1658075" cy="0"/>
          </a:xfrm>
          <a:prstGeom prst="line">
            <a:avLst/>
          </a:prstGeom>
          <a:ln w="28575">
            <a:solidFill>
              <a:srgbClr val="CC99FF"/>
            </a:solidFill>
          </a:ln>
        </p:spPr>
        <p:style>
          <a:lnRef idx="1">
            <a:schemeClr val="accent1"/>
          </a:lnRef>
          <a:fillRef idx="0">
            <a:schemeClr val="accent1"/>
          </a:fillRef>
          <a:effectRef idx="0">
            <a:schemeClr val="accent1"/>
          </a:effectRef>
          <a:fontRef idx="minor">
            <a:schemeClr val="tx1"/>
          </a:fontRef>
        </p:style>
      </p:cxnSp>
      <p:sp>
        <p:nvSpPr>
          <p:cNvPr id="44" name="Title 1"/>
          <p:cNvSpPr txBox="1">
            <a:spLocks/>
          </p:cNvSpPr>
          <p:nvPr/>
        </p:nvSpPr>
        <p:spPr>
          <a:xfrm>
            <a:off x="6082049" y="3451988"/>
            <a:ext cx="2767167" cy="36398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Granična sklonost ka uvozu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Curved Left Arrow 14"/>
          <p:cNvSpPr/>
          <p:nvPr/>
        </p:nvSpPr>
        <p:spPr>
          <a:xfrm>
            <a:off x="3789560" y="2923034"/>
            <a:ext cx="383526" cy="88719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5" name="Title 1"/>
          <p:cNvSpPr txBox="1">
            <a:spLocks/>
          </p:cNvSpPr>
          <p:nvPr/>
        </p:nvSpPr>
        <p:spPr>
          <a:xfrm>
            <a:off x="323276" y="5057933"/>
            <a:ext cx="6055965" cy="81445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Može da se računa i kao 1 / (1-</a:t>
            </a:r>
            <a:r>
              <a:rPr lang="sr-Latn-BA" sz="1600" dirty="0">
                <a:solidFill>
                  <a:schemeClr val="tx1"/>
                </a:solidFill>
                <a:latin typeface="Times New Roman" panose="02020603050405020304" pitchFamily="18" charset="0"/>
                <a:cs typeface="Times New Roman" panose="02020603050405020304" pitchFamily="18" charset="0"/>
              </a:rPr>
              <a:t> ∆C/∆Y </a:t>
            </a:r>
            <a:r>
              <a:rPr lang="sr-Latn-BA" sz="1600" dirty="0" smtClean="0">
                <a:solidFill>
                  <a:schemeClr val="tx1"/>
                </a:solidFill>
                <a:latin typeface="Times New Roman" panose="02020603050405020304" pitchFamily="18" charset="0"/>
                <a:cs typeface="Times New Roman" panose="02020603050405020304" pitchFamily="18" charset="0"/>
              </a:rPr>
              <a:t>) isto kao investicioni, samo što je sad otvorena ekonomija pa imamo i m=</a:t>
            </a:r>
            <a:r>
              <a:rPr lang="sr-Latn-BA" sz="1600" dirty="0">
                <a:solidFill>
                  <a:schemeClr val="tx1"/>
                </a:solidFill>
                <a:latin typeface="Times New Roman" panose="02020603050405020304" pitchFamily="18" charset="0"/>
                <a:cs typeface="Times New Roman" panose="02020603050405020304" pitchFamily="18" charset="0"/>
              </a:rPr>
              <a:t> ∆M /∆</a:t>
            </a:r>
            <a:r>
              <a:rPr lang="sr-Latn-BA" sz="1600" dirty="0" smtClean="0">
                <a:solidFill>
                  <a:schemeClr val="tx1"/>
                </a:solidFill>
                <a:latin typeface="Times New Roman" panose="02020603050405020304" pitchFamily="18" charset="0"/>
                <a:cs typeface="Times New Roman" panose="02020603050405020304" pitchFamily="18" charset="0"/>
              </a:rPr>
              <a:t>Y.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46" name="Title 1"/>
          <p:cNvSpPr txBox="1">
            <a:spLocks/>
          </p:cNvSpPr>
          <p:nvPr/>
        </p:nvSpPr>
        <p:spPr>
          <a:xfrm>
            <a:off x="593421" y="5771976"/>
            <a:ext cx="2898913" cy="352804"/>
          </a:xfrm>
          <a:prstGeom prst="rect">
            <a:avLst/>
          </a:prstGeom>
          <a:solidFill>
            <a:schemeClr val="accent1">
              <a:lumMod val="50000"/>
            </a:schemeClr>
          </a:solidFill>
          <a:ln>
            <a:solidFill>
              <a:srgbClr val="0070C0"/>
            </a:solidFill>
          </a:ln>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bg1"/>
                </a:solidFill>
                <a:latin typeface="Times New Roman" panose="02020603050405020304" pitchFamily="18" charset="0"/>
                <a:cs typeface="Times New Roman" panose="02020603050405020304" pitchFamily="18" charset="0"/>
              </a:rPr>
              <a:t>Investicioni multiplikator </a:t>
            </a:r>
            <a:endParaRPr lang="sr-Latn-BA" sz="1600" dirty="0">
              <a:solidFill>
                <a:schemeClr val="bg1"/>
              </a:solidFill>
              <a:latin typeface="Times New Roman" panose="02020603050405020304" pitchFamily="18" charset="0"/>
              <a:cs typeface="Times New Roman" panose="02020603050405020304" pitchFamily="18" charset="0"/>
            </a:endParaRPr>
          </a:p>
        </p:txBody>
      </p:sp>
      <p:sp>
        <p:nvSpPr>
          <p:cNvPr id="47" name="Title 1"/>
          <p:cNvSpPr txBox="1">
            <a:spLocks/>
          </p:cNvSpPr>
          <p:nvPr/>
        </p:nvSpPr>
        <p:spPr>
          <a:xfrm>
            <a:off x="603646" y="6233624"/>
            <a:ext cx="2898913" cy="352804"/>
          </a:xfrm>
          <a:prstGeom prst="rect">
            <a:avLst/>
          </a:prstGeom>
          <a:solidFill>
            <a:schemeClr val="bg1"/>
          </a:solidFill>
          <a:ln>
            <a:solidFill>
              <a:srgbClr val="0070C0"/>
            </a:solidFill>
            <a:prstDash val="sysDash"/>
          </a:ln>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solidFill>
                <a:latin typeface="Times New Roman" panose="02020603050405020304" pitchFamily="18" charset="0"/>
                <a:cs typeface="Times New Roman" panose="02020603050405020304" pitchFamily="18" charset="0"/>
              </a:rPr>
              <a:t>U zatvorenoj ekonomiji </a:t>
            </a:r>
            <a:endParaRPr lang="sr-Latn-BA" sz="1600" dirty="0">
              <a:solidFill>
                <a:schemeClr val="tx1"/>
              </a:solidFill>
              <a:latin typeface="Times New Roman" panose="02020603050405020304" pitchFamily="18" charset="0"/>
              <a:cs typeface="Times New Roman" panose="02020603050405020304" pitchFamily="18" charset="0"/>
            </a:endParaRPr>
          </a:p>
        </p:txBody>
      </p:sp>
      <p:sp>
        <p:nvSpPr>
          <p:cNvPr id="48" name="Title 1"/>
          <p:cNvSpPr txBox="1">
            <a:spLocks/>
          </p:cNvSpPr>
          <p:nvPr/>
        </p:nvSpPr>
        <p:spPr>
          <a:xfrm>
            <a:off x="5176114" y="6143693"/>
            <a:ext cx="2898913" cy="352804"/>
          </a:xfrm>
          <a:prstGeom prst="rect">
            <a:avLst/>
          </a:prstGeom>
          <a:solidFill>
            <a:schemeClr val="bg1"/>
          </a:solidFill>
          <a:ln>
            <a:solidFill>
              <a:srgbClr val="0070C0"/>
            </a:solidFill>
            <a:prstDash val="sysDash"/>
          </a:ln>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solidFill>
                <a:latin typeface="Times New Roman" panose="02020603050405020304" pitchFamily="18" charset="0"/>
                <a:cs typeface="Times New Roman" panose="02020603050405020304" pitchFamily="18" charset="0"/>
              </a:rPr>
              <a:t>U otvorenoj ekonomiji </a:t>
            </a:r>
            <a:endParaRPr lang="sr-Latn-BA" sz="1600" dirty="0">
              <a:solidFill>
                <a:schemeClr val="tx1"/>
              </a:solidFill>
              <a:latin typeface="Times New Roman" panose="02020603050405020304" pitchFamily="18" charset="0"/>
              <a:cs typeface="Times New Roman" panose="02020603050405020304" pitchFamily="18" charset="0"/>
            </a:endParaRPr>
          </a:p>
        </p:txBody>
      </p:sp>
      <p:sp>
        <p:nvSpPr>
          <p:cNvPr id="21" name="Left-Right Arrow 20"/>
          <p:cNvSpPr/>
          <p:nvPr/>
        </p:nvSpPr>
        <p:spPr>
          <a:xfrm>
            <a:off x="3668768" y="5891600"/>
            <a:ext cx="1330912" cy="638050"/>
          </a:xfrm>
          <a:prstGeom prst="left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itle 1"/>
          <p:cNvSpPr txBox="1">
            <a:spLocks/>
          </p:cNvSpPr>
          <p:nvPr/>
        </p:nvSpPr>
        <p:spPr>
          <a:xfrm>
            <a:off x="4382231" y="2020911"/>
            <a:ext cx="4327660" cy="228230"/>
          </a:xfrm>
          <a:prstGeom prst="rect">
            <a:avLst/>
          </a:prstGeom>
          <a:solidFill>
            <a:schemeClr val="bg1">
              <a:lumMod val="7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Porast potrošnje u jednoj jedinici porasta dohodka</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0" name="Title 1"/>
          <p:cNvSpPr txBox="1">
            <a:spLocks/>
          </p:cNvSpPr>
          <p:nvPr/>
        </p:nvSpPr>
        <p:spPr>
          <a:xfrm>
            <a:off x="4461740" y="3001570"/>
            <a:ext cx="4327660" cy="228230"/>
          </a:xfrm>
          <a:prstGeom prst="rect">
            <a:avLst/>
          </a:prstGeom>
          <a:solidFill>
            <a:schemeClr val="bg1">
              <a:lumMod val="7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Porast štednje  u jednoj jedinici porasta dohodka</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1" name="Title 1"/>
          <p:cNvSpPr txBox="1">
            <a:spLocks/>
          </p:cNvSpPr>
          <p:nvPr/>
        </p:nvSpPr>
        <p:spPr>
          <a:xfrm>
            <a:off x="4451515" y="3838732"/>
            <a:ext cx="4327660" cy="228230"/>
          </a:xfrm>
          <a:prstGeom prst="rect">
            <a:avLst/>
          </a:prstGeom>
          <a:solidFill>
            <a:schemeClr val="bg1">
              <a:lumMod val="7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Porast uvoza  u jednoj jedinici porasta dohodka</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5" name="Title 1"/>
          <p:cNvSpPr txBox="1">
            <a:spLocks/>
          </p:cNvSpPr>
          <p:nvPr/>
        </p:nvSpPr>
        <p:spPr>
          <a:xfrm>
            <a:off x="6347689" y="270833"/>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1957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a:t>
            </a:fld>
            <a:endParaRPr lang="en-US" dirty="0"/>
          </a:p>
        </p:txBody>
      </p:sp>
      <p:sp>
        <p:nvSpPr>
          <p:cNvPr id="4" name="Rounded Rectangle 3"/>
          <p:cNvSpPr/>
          <p:nvPr/>
        </p:nvSpPr>
        <p:spPr>
          <a:xfrm>
            <a:off x="323960" y="217398"/>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959261" y="868125"/>
            <a:ext cx="7630309" cy="63889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F. V. Tausig (Franka Viliam Tausig) , „Međunarodna trgovina „ (International trade) </a:t>
            </a:r>
          </a:p>
        </p:txBody>
      </p:sp>
      <p:sp>
        <p:nvSpPr>
          <p:cNvPr id="7" name="Title 1"/>
          <p:cNvSpPr txBox="1">
            <a:spLocks/>
          </p:cNvSpPr>
          <p:nvPr/>
        </p:nvSpPr>
        <p:spPr>
          <a:xfrm>
            <a:off x="760004" y="4320109"/>
            <a:ext cx="8028825" cy="83473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Kamata kao cijena kapitala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može da utiče na proizvodnu funkciju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(cijenu proizvoda) samo u onom slučaju ukoliko je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kamatna stopa ≠  u zemljama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koje su uključene u međunarodnu razmjenu</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123" y="1126518"/>
            <a:ext cx="759869" cy="409575"/>
          </a:xfrm>
          <a:prstGeom prst="rect">
            <a:avLst/>
          </a:prstGeom>
        </p:spPr>
      </p:pic>
      <p:sp>
        <p:nvSpPr>
          <p:cNvPr id="10" name="Title 1"/>
          <p:cNvSpPr txBox="1">
            <a:spLocks/>
          </p:cNvSpPr>
          <p:nvPr/>
        </p:nvSpPr>
        <p:spPr>
          <a:xfrm>
            <a:off x="3774984" y="1507017"/>
            <a:ext cx="4959928" cy="136891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PP:</a:t>
            </a:r>
          </a:p>
          <a:p>
            <a:pPr marL="285750" indent="-285750" algn="just">
              <a:buFont typeface="Wingdings" panose="05000000000000000000" pitchFamily="2" charset="2"/>
              <a:buChar char="Ø"/>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radna sn</a:t>
            </a:r>
            <a:r>
              <a:rPr lang="sr-Cyrl-RS" sz="1800" dirty="0" smtClean="0">
                <a:solidFill>
                  <a:schemeClr val="tx1">
                    <a:lumMod val="65000"/>
                    <a:lumOff val="35000"/>
                  </a:schemeClr>
                </a:solidFill>
                <a:latin typeface="Times New Roman" panose="02020603050405020304" pitchFamily="18" charset="0"/>
                <a:cs typeface="Times New Roman" panose="02020603050405020304" pitchFamily="18" charset="0"/>
              </a:rPr>
              <a:t>а</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ga  relativno nemobilna</a:t>
            </a:r>
          </a:p>
          <a:p>
            <a:pPr marL="285750" indent="-285750" algn="just">
              <a:buFont typeface="Wingdings" panose="05000000000000000000" pitchFamily="2" charset="2"/>
              <a:buChar char="Ø"/>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međ. Robna razmjena počiva na ≠ robnim funkcijama dvije zemlje  </a:t>
            </a:r>
          </a:p>
        </p:txBody>
      </p:sp>
      <p:sp>
        <p:nvSpPr>
          <p:cNvPr id="3" name="Vertical Scroll 2"/>
          <p:cNvSpPr/>
          <p:nvPr/>
        </p:nvSpPr>
        <p:spPr>
          <a:xfrm>
            <a:off x="593057" y="3028544"/>
            <a:ext cx="2414388" cy="98227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latin typeface="Arial Narrow" panose="020B0606020202030204" pitchFamily="34" charset="0"/>
              </a:rPr>
              <a:t>Tausigovi faktori komparativne prednosti </a:t>
            </a:r>
            <a:endParaRPr lang="en-GB" b="1" dirty="0">
              <a:latin typeface="Arial Narrow" panose="020B0606020202030204" pitchFamily="34" charset="0"/>
            </a:endParaRPr>
          </a:p>
        </p:txBody>
      </p:sp>
      <p:sp>
        <p:nvSpPr>
          <p:cNvPr id="5" name="Oval 4"/>
          <p:cNvSpPr/>
          <p:nvPr/>
        </p:nvSpPr>
        <p:spPr>
          <a:xfrm>
            <a:off x="3278909" y="3063990"/>
            <a:ext cx="595318" cy="38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1.</a:t>
            </a:r>
            <a:endParaRPr lang="en-GB" dirty="0"/>
          </a:p>
        </p:txBody>
      </p:sp>
      <p:sp>
        <p:nvSpPr>
          <p:cNvPr id="12" name="Oval 11"/>
          <p:cNvSpPr/>
          <p:nvPr/>
        </p:nvSpPr>
        <p:spPr>
          <a:xfrm>
            <a:off x="3278909" y="3601285"/>
            <a:ext cx="595318" cy="38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2.</a:t>
            </a:r>
            <a:endParaRPr lang="en-GB" dirty="0"/>
          </a:p>
        </p:txBody>
      </p:sp>
      <p:sp>
        <p:nvSpPr>
          <p:cNvPr id="13" name="Rounded Rectangle 12"/>
          <p:cNvSpPr/>
          <p:nvPr/>
        </p:nvSpPr>
        <p:spPr>
          <a:xfrm>
            <a:off x="3934097" y="3067366"/>
            <a:ext cx="4641702" cy="3776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Nadnice (cijena radne snage) </a:t>
            </a:r>
            <a:endParaRPr lang="en-GB" dirty="0"/>
          </a:p>
        </p:txBody>
      </p:sp>
      <p:sp>
        <p:nvSpPr>
          <p:cNvPr id="15" name="Rounded Rectangle 14"/>
          <p:cNvSpPr/>
          <p:nvPr/>
        </p:nvSpPr>
        <p:spPr>
          <a:xfrm>
            <a:off x="3934097" y="3633119"/>
            <a:ext cx="4641702" cy="3776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Kamata (cijena kapitala) </a:t>
            </a:r>
            <a:endParaRPr lang="en-GB" dirty="0"/>
          </a:p>
        </p:txBody>
      </p:sp>
      <p:sp>
        <p:nvSpPr>
          <p:cNvPr id="16" name="Title 1"/>
          <p:cNvSpPr txBox="1">
            <a:spLocks/>
          </p:cNvSpPr>
          <p:nvPr/>
        </p:nvSpPr>
        <p:spPr>
          <a:xfrm>
            <a:off x="1800252" y="5160884"/>
            <a:ext cx="6512475" cy="596465"/>
          </a:xfrm>
          <a:prstGeom prst="rect">
            <a:avLst/>
          </a:prstGeom>
          <a:solidFill>
            <a:schemeClr val="accent3">
              <a:lumMod val="20000"/>
              <a:lumOff val="8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Kada će zemlja koja obiluje kapitalom  imati komparativnu prednost u međunarodnoj razmjeni?  </a:t>
            </a:r>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Cloud Callout 16"/>
          <p:cNvSpPr/>
          <p:nvPr/>
        </p:nvSpPr>
        <p:spPr>
          <a:xfrm flipH="1">
            <a:off x="972992" y="5201343"/>
            <a:ext cx="758068" cy="46230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t>
            </a:r>
            <a:endParaRPr lang="en-GB" dirty="0"/>
          </a:p>
        </p:txBody>
      </p:sp>
      <p:sp>
        <p:nvSpPr>
          <p:cNvPr id="18" name="Title 1"/>
          <p:cNvSpPr txBox="1">
            <a:spLocks/>
          </p:cNvSpPr>
          <p:nvPr/>
        </p:nvSpPr>
        <p:spPr>
          <a:xfrm>
            <a:off x="652838" y="5832824"/>
            <a:ext cx="7659889" cy="64913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Ako učestvuje u međunarodnoj razmjeni sa onim</a:t>
            </a:r>
            <a:r>
              <a:rPr lang="sr-Cyrl-RS"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RS" sz="1600" dirty="0" smtClean="0">
                <a:solidFill>
                  <a:schemeClr val="tx1">
                    <a:lumMod val="65000"/>
                    <a:lumOff val="35000"/>
                  </a:schemeClr>
                </a:solidFill>
                <a:latin typeface="Times New Roman" panose="02020603050405020304" pitchFamily="18" charset="0"/>
                <a:cs typeface="Times New Roman" panose="02020603050405020304" pitchFamily="18" charset="0"/>
              </a:rPr>
              <a:t>proizvodom/</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faktorom proizvodnje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za koji treba veći kapital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(kamata kao cijena kapitala je niža u zemlji koja obiluje kapitalom) .</a:t>
            </a:r>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9" name="Curved Left Arrow 18"/>
          <p:cNvSpPr/>
          <p:nvPr/>
        </p:nvSpPr>
        <p:spPr>
          <a:xfrm>
            <a:off x="8274570" y="5360169"/>
            <a:ext cx="602458" cy="99546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Notched Right Arrow 19"/>
          <p:cNvSpPr/>
          <p:nvPr/>
        </p:nvSpPr>
        <p:spPr>
          <a:xfrm>
            <a:off x="2972304" y="2922215"/>
            <a:ext cx="341746" cy="1194927"/>
          </a:xfrm>
          <a:prstGeom prst="notch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1" name="Title 1"/>
          <p:cNvSpPr txBox="1">
            <a:spLocks/>
          </p:cNvSpPr>
          <p:nvPr/>
        </p:nvSpPr>
        <p:spPr>
          <a:xfrm>
            <a:off x="593058" y="1531297"/>
            <a:ext cx="2902220" cy="140614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Tausig </a:t>
            </a:r>
            <a:r>
              <a:rPr lang="sr-Latn-BA" sz="1600" dirty="0" smtClean="0">
                <a:solidFill>
                  <a:srgbClr val="FF0000"/>
                </a:solidFill>
                <a:latin typeface="Times New Roman" panose="02020603050405020304" pitchFamily="18" charset="0"/>
                <a:cs typeface="Times New Roman" panose="02020603050405020304" pitchFamily="18" charset="0"/>
              </a:rPr>
              <a:t>ne mjeri utrošak radne snage u fizičkim veličinama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utroška, več u analizu uvodi element:</a:t>
            </a:r>
          </a:p>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CIJENA RADNE SNAGE.  </a:t>
            </a:r>
          </a:p>
        </p:txBody>
      </p:sp>
      <p:sp>
        <p:nvSpPr>
          <p:cNvPr id="22" name="Horizontal Scroll 21"/>
          <p:cNvSpPr/>
          <p:nvPr/>
        </p:nvSpPr>
        <p:spPr>
          <a:xfrm>
            <a:off x="6392446" y="237985"/>
            <a:ext cx="2484582" cy="522807"/>
          </a:xfrm>
          <a:prstGeom prst="horizontalScroll">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1. Tausigova teorija </a:t>
            </a:r>
            <a:endParaRPr lang="en-GB" b="1" dirty="0"/>
          </a:p>
        </p:txBody>
      </p:sp>
    </p:spTree>
    <p:extLst>
      <p:ext uri="{BB962C8B-B14F-4D97-AF65-F5344CB8AC3E}">
        <p14:creationId xmlns:p14="http://schemas.microsoft.com/office/powerpoint/2010/main" val="19459774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40</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6292271" y="335771"/>
            <a:ext cx="2630055" cy="347822"/>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Izvozni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795" y="975135"/>
            <a:ext cx="572976" cy="710687"/>
          </a:xfrm>
          <a:prstGeom prst="rect">
            <a:avLst/>
          </a:prstGeom>
        </p:spPr>
      </p:pic>
      <p:sp>
        <p:nvSpPr>
          <p:cNvPr id="7" name="Title 1"/>
          <p:cNvSpPr txBox="1">
            <a:spLocks/>
          </p:cNvSpPr>
          <p:nvPr/>
        </p:nvSpPr>
        <p:spPr>
          <a:xfrm>
            <a:off x="890771" y="980452"/>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Spoljnotrgovinski  multiplikator </a:t>
            </a:r>
          </a:p>
        </p:txBody>
      </p:sp>
      <p:sp>
        <p:nvSpPr>
          <p:cNvPr id="8" name="Title 1"/>
          <p:cNvSpPr txBox="1">
            <a:spLocks/>
          </p:cNvSpPr>
          <p:nvPr/>
        </p:nvSpPr>
        <p:spPr>
          <a:xfrm>
            <a:off x="828885" y="1561473"/>
            <a:ext cx="7978854"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Pretpostavimo....</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Stanje ravnoteže jedne nacionalne ekonomije zemlje A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Štednja i uvoz jednake investicijama i izvozu  (X+I = S+M)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Konstatne cijene, fiksni devizni kursevi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Uslijed promjena u dohodku zemlje A, povećan izvoz iz zemlje B u zemlju A za 10 jedinica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Pod dejstvom spoljnotrgovinskog multiplikatora ukupan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efekat izvoza na nacionalni dohodak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zemlje B biće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veći od direktnog efekta povećanja dohodka za vrijednosti izvršenog izvoza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od 10 jedinica , 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srazmjerno veličini spoljnotrgovinskog multiplikatora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Oval 8"/>
          <p:cNvSpPr/>
          <p:nvPr/>
        </p:nvSpPr>
        <p:spPr>
          <a:xfrm>
            <a:off x="183028" y="5561071"/>
            <a:ext cx="1775770" cy="4802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Zemlja A</a:t>
            </a:r>
            <a:endParaRPr lang="en-GB" dirty="0"/>
          </a:p>
        </p:txBody>
      </p:sp>
      <p:sp>
        <p:nvSpPr>
          <p:cNvPr id="10" name="Oval 9"/>
          <p:cNvSpPr/>
          <p:nvPr/>
        </p:nvSpPr>
        <p:spPr>
          <a:xfrm>
            <a:off x="2664529" y="5561071"/>
            <a:ext cx="1775770" cy="48029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r-Latn-BA" dirty="0" smtClean="0"/>
              <a:t>Zemlja b</a:t>
            </a:r>
            <a:endParaRPr lang="en-GB" dirty="0"/>
          </a:p>
        </p:txBody>
      </p:sp>
      <p:sp>
        <p:nvSpPr>
          <p:cNvPr id="11" name="Curved Down Arrow 10"/>
          <p:cNvSpPr/>
          <p:nvPr/>
        </p:nvSpPr>
        <p:spPr>
          <a:xfrm flipH="1">
            <a:off x="735498" y="4480604"/>
            <a:ext cx="2859514" cy="989238"/>
          </a:xfrm>
          <a:prstGeom prst="curvedDown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Rounded Rectangle 11"/>
          <p:cNvSpPr/>
          <p:nvPr/>
        </p:nvSpPr>
        <p:spPr>
          <a:xfrm>
            <a:off x="1400182" y="4769014"/>
            <a:ext cx="1530146" cy="2870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Times New Roman" panose="02020603050405020304" pitchFamily="18" charset="0"/>
                <a:cs typeface="Times New Roman" panose="02020603050405020304" pitchFamily="18" charset="0"/>
              </a:rPr>
              <a:t>↑</a:t>
            </a:r>
            <a:r>
              <a:rPr lang="sr-Latn-BA" dirty="0" smtClean="0">
                <a:solidFill>
                  <a:schemeClr val="tx1"/>
                </a:solidFill>
                <a:latin typeface="Times New Roman" panose="02020603050405020304" pitchFamily="18" charset="0"/>
                <a:cs typeface="Times New Roman" panose="02020603050405020304" pitchFamily="18" charset="0"/>
              </a:rPr>
              <a:t> Izvoz </a:t>
            </a:r>
            <a:endParaRPr lang="en-GB" dirty="0">
              <a:solidFill>
                <a:schemeClr val="tx1"/>
              </a:solidFill>
            </a:endParaRPr>
          </a:p>
        </p:txBody>
      </p:sp>
      <p:sp>
        <p:nvSpPr>
          <p:cNvPr id="13" name="Title 1"/>
          <p:cNvSpPr txBox="1">
            <a:spLocks/>
          </p:cNvSpPr>
          <p:nvPr/>
        </p:nvSpPr>
        <p:spPr>
          <a:xfrm>
            <a:off x="4818312" y="3593101"/>
            <a:ext cx="4104014" cy="988135"/>
          </a:xfrm>
          <a:prstGeom prst="rect">
            <a:avLst/>
          </a:prstGeom>
          <a:solidFill>
            <a:schemeClr val="bg1">
              <a:lumMod val="95000"/>
            </a:schemeClr>
          </a:solidFill>
          <a:ln>
            <a:solidFill>
              <a:srgbClr val="0070C0"/>
            </a:solidFill>
            <a:prstDash val="sysDash"/>
          </a:ln>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smtClean="0">
                <a:solidFill>
                  <a:schemeClr val="tx1"/>
                </a:solidFill>
                <a:latin typeface="Times New Roman" panose="02020603050405020304" pitchFamily="18" charset="0"/>
                <a:cs typeface="Times New Roman" panose="02020603050405020304" pitchFamily="18" charset="0"/>
              </a:rPr>
              <a:t>Spoljnotrgovinski multiplikator određuju: </a:t>
            </a:r>
          </a:p>
          <a:p>
            <a:pPr marL="285750" indent="-285750" algn="just">
              <a:buFontTx/>
              <a:buChar char="-"/>
            </a:pPr>
            <a:r>
              <a:rPr lang="sr-Latn-BA" sz="1600" i="1" dirty="0" smtClean="0">
                <a:solidFill>
                  <a:schemeClr val="tx1"/>
                </a:solidFill>
                <a:latin typeface="Times New Roman" panose="02020603050405020304" pitchFamily="18" charset="0"/>
                <a:cs typeface="Times New Roman" panose="02020603050405020304" pitchFamily="18" charset="0"/>
              </a:rPr>
              <a:t>Sklonost ka potrošnji </a:t>
            </a:r>
          </a:p>
          <a:p>
            <a:pPr marL="285750" indent="-285750" algn="just">
              <a:buFontTx/>
              <a:buChar char="-"/>
            </a:pPr>
            <a:r>
              <a:rPr lang="sr-Latn-BA" sz="1600" i="1" dirty="0" smtClean="0">
                <a:solidFill>
                  <a:schemeClr val="tx1"/>
                </a:solidFill>
                <a:latin typeface="Times New Roman" panose="02020603050405020304" pitchFamily="18" charset="0"/>
                <a:cs typeface="Times New Roman" panose="02020603050405020304" pitchFamily="18" charset="0"/>
              </a:rPr>
              <a:t>Sklonost ka štednji, </a:t>
            </a:r>
          </a:p>
          <a:p>
            <a:pPr marL="285750" indent="-285750" algn="just">
              <a:buFontTx/>
              <a:buChar char="-"/>
            </a:pPr>
            <a:r>
              <a:rPr lang="sr-Latn-BA" sz="1600" i="1" dirty="0" smtClean="0">
                <a:solidFill>
                  <a:schemeClr val="tx1"/>
                </a:solidFill>
                <a:latin typeface="Times New Roman" panose="02020603050405020304" pitchFamily="18" charset="0"/>
                <a:cs typeface="Times New Roman" panose="02020603050405020304" pitchFamily="18" charset="0"/>
              </a:rPr>
              <a:t>Sklonost ka uvozu </a:t>
            </a:r>
          </a:p>
          <a:p>
            <a:pPr algn="just"/>
            <a:endParaRPr lang="sr-Latn-BA" sz="1600" dirty="0">
              <a:solidFill>
                <a:schemeClr val="tx1"/>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4818312" y="4688441"/>
            <a:ext cx="3676073"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∆C/∆Y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∆S/∆Y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Y = 1 </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4818311" y="5178736"/>
            <a:ext cx="3676073"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 ∆S/∆Y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∆M/</a:t>
            </a:r>
            <a:r>
              <a:rPr lang="sr-Latn-BA" sz="1800" dirty="0">
                <a:solidFill>
                  <a:schemeClr val="tx1"/>
                </a:solidFill>
                <a:latin typeface="Times New Roman" panose="02020603050405020304" pitchFamily="18" charset="0"/>
                <a:cs typeface="Times New Roman" panose="02020603050405020304" pitchFamily="18" charset="0"/>
              </a:rPr>
              <a:t>∆</a:t>
            </a:r>
            <a:r>
              <a:rPr lang="sr-Latn-BA" sz="1800" dirty="0" smtClean="0">
                <a:solidFill>
                  <a:schemeClr val="tx1"/>
                </a:solidFill>
                <a:latin typeface="Times New Roman" panose="02020603050405020304" pitchFamily="18" charset="0"/>
                <a:cs typeface="Times New Roman" panose="02020603050405020304" pitchFamily="18" charset="0"/>
              </a:rPr>
              <a:t>Y = 1-</a:t>
            </a:r>
            <a:r>
              <a:rPr lang="sr-Latn-BA" sz="1800" dirty="0">
                <a:solidFill>
                  <a:schemeClr val="tx1"/>
                </a:solidFill>
                <a:latin typeface="Times New Roman" panose="02020603050405020304" pitchFamily="18" charset="0"/>
                <a:cs typeface="Times New Roman" panose="02020603050405020304" pitchFamily="18" charset="0"/>
              </a:rPr>
              <a:t> ∆C/∆Y</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chemeClr val="tx1"/>
              </a:solidFill>
              <a:latin typeface="Times New Roman" panose="02020603050405020304" pitchFamily="18" charset="0"/>
              <a:cs typeface="Times New Roman" panose="02020603050405020304" pitchFamily="18" charset="0"/>
            </a:endParaRPr>
          </a:p>
        </p:txBody>
      </p:sp>
      <p:cxnSp>
        <p:nvCxnSpPr>
          <p:cNvPr id="16" name="Straight Connector 15"/>
          <p:cNvCxnSpPr/>
          <p:nvPr/>
        </p:nvCxnSpPr>
        <p:spPr>
          <a:xfrm flipV="1">
            <a:off x="6130512" y="5037624"/>
            <a:ext cx="1653604" cy="4858"/>
          </a:xfrm>
          <a:prstGeom prst="line">
            <a:avLst/>
          </a:prstGeom>
          <a:ln w="28575">
            <a:solidFill>
              <a:srgbClr val="FF66CC"/>
            </a:solidFill>
          </a:ln>
        </p:spPr>
        <p:style>
          <a:lnRef idx="1">
            <a:schemeClr val="accent1"/>
          </a:lnRef>
          <a:fillRef idx="0">
            <a:schemeClr val="accent1"/>
          </a:fillRef>
          <a:effectRef idx="0">
            <a:schemeClr val="accent1"/>
          </a:effectRef>
          <a:fontRef idx="minor">
            <a:schemeClr val="tx1"/>
          </a:fontRef>
        </p:style>
      </p:cxnSp>
      <p:sp>
        <p:nvSpPr>
          <p:cNvPr id="18" name="Title 1"/>
          <p:cNvSpPr txBox="1">
            <a:spLocks/>
          </p:cNvSpPr>
          <p:nvPr/>
        </p:nvSpPr>
        <p:spPr>
          <a:xfrm>
            <a:off x="4818310" y="5610049"/>
            <a:ext cx="3676073" cy="36764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 Y/ ∆X =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1/(</a:t>
            </a:r>
            <a:r>
              <a:rPr lang="sr-Latn-BA" sz="1800" dirty="0">
                <a:solidFill>
                  <a:schemeClr val="tx1"/>
                </a:solidFill>
                <a:latin typeface="Times New Roman" panose="02020603050405020304" pitchFamily="18" charset="0"/>
                <a:cs typeface="Times New Roman" panose="02020603050405020304" pitchFamily="18" charset="0"/>
              </a:rPr>
              <a:t>∆S /∆Y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dirty="0">
                <a:solidFill>
                  <a:schemeClr val="tx1"/>
                </a:solidFill>
                <a:latin typeface="Times New Roman" panose="02020603050405020304" pitchFamily="18" charset="0"/>
                <a:cs typeface="Times New Roman" panose="02020603050405020304" pitchFamily="18" charset="0"/>
              </a:rPr>
              <a:t> ∆M /∆Y </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cxnSp>
        <p:nvCxnSpPr>
          <p:cNvPr id="19" name="Straight Connector 18"/>
          <p:cNvCxnSpPr/>
          <p:nvPr/>
        </p:nvCxnSpPr>
        <p:spPr>
          <a:xfrm>
            <a:off x="6444676" y="5880016"/>
            <a:ext cx="1658075" cy="0"/>
          </a:xfrm>
          <a:prstGeom prst="line">
            <a:avLst/>
          </a:prstGeom>
          <a:ln w="28575">
            <a:solidFill>
              <a:srgbClr val="FF66CC"/>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346426" y="5504655"/>
            <a:ext cx="1653604" cy="4858"/>
          </a:xfrm>
          <a:prstGeom prst="line">
            <a:avLst/>
          </a:prstGeom>
          <a:ln w="28575">
            <a:solidFill>
              <a:srgbClr val="FF66CC"/>
            </a:solidFill>
          </a:ln>
        </p:spPr>
        <p:style>
          <a:lnRef idx="1">
            <a:schemeClr val="accent1"/>
          </a:lnRef>
          <a:fillRef idx="0">
            <a:schemeClr val="accent1"/>
          </a:fillRef>
          <a:effectRef idx="0">
            <a:schemeClr val="accent1"/>
          </a:effectRef>
          <a:fontRef idx="minor">
            <a:schemeClr val="tx1"/>
          </a:fontRef>
        </p:style>
      </p:cxnSp>
      <p:sp>
        <p:nvSpPr>
          <p:cNvPr id="21" name="Title 1"/>
          <p:cNvSpPr txBox="1">
            <a:spLocks/>
          </p:cNvSpPr>
          <p:nvPr/>
        </p:nvSpPr>
        <p:spPr>
          <a:xfrm>
            <a:off x="4849255" y="6063836"/>
            <a:ext cx="3676073" cy="36764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smtClean="0">
                <a:solidFill>
                  <a:schemeClr val="tx1"/>
                </a:solidFill>
                <a:latin typeface="Times New Roman" panose="02020603050405020304" pitchFamily="18" charset="0"/>
                <a:cs typeface="Times New Roman" panose="02020603050405020304" pitchFamily="18" charset="0"/>
              </a:rPr>
              <a:t>   ∆ Y/ ∆X = </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1/ (1- </a:t>
            </a:r>
            <a:r>
              <a:rPr lang="sr-Latn-BA" sz="1800" dirty="0">
                <a:solidFill>
                  <a:schemeClr val="tx1"/>
                </a:solidFill>
                <a:latin typeface="Times New Roman" panose="02020603050405020304" pitchFamily="18" charset="0"/>
                <a:cs typeface="Times New Roman" panose="02020603050405020304" pitchFamily="18" charset="0"/>
              </a:rPr>
              <a:t>∆C/∆</a:t>
            </a:r>
            <a:r>
              <a:rPr lang="sr-Latn-BA" sz="1800" dirty="0" smtClean="0">
                <a:solidFill>
                  <a:schemeClr val="tx1"/>
                </a:solidFill>
                <a:latin typeface="Times New Roman" panose="02020603050405020304" pitchFamily="18" charset="0"/>
                <a:cs typeface="Times New Roman" panose="02020603050405020304" pitchFamily="18" charset="0"/>
              </a:rPr>
              <a:t>Y) </a:t>
            </a:r>
            <a:endParaRPr lang="sr-Latn-BA" sz="1800" b="1" dirty="0">
              <a:solidFill>
                <a:schemeClr val="tx1"/>
              </a:solidFill>
              <a:latin typeface="Times New Roman" panose="02020603050405020304" pitchFamily="18" charset="0"/>
              <a:cs typeface="Times New Roman" panose="02020603050405020304" pitchFamily="18" charset="0"/>
            </a:endParaRPr>
          </a:p>
          <a:p>
            <a:pPr algn="ct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cxnSp>
        <p:nvCxnSpPr>
          <p:cNvPr id="22" name="Straight Connector 21"/>
          <p:cNvCxnSpPr/>
          <p:nvPr/>
        </p:nvCxnSpPr>
        <p:spPr>
          <a:xfrm flipV="1">
            <a:off x="7134108" y="5512377"/>
            <a:ext cx="1089221" cy="3359"/>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6412703" y="6394118"/>
            <a:ext cx="1089221" cy="3359"/>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91676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41</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6236852" y="237985"/>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34" y="942512"/>
            <a:ext cx="390199" cy="483981"/>
          </a:xfrm>
          <a:prstGeom prst="rect">
            <a:avLst/>
          </a:prstGeom>
        </p:spPr>
      </p:pic>
      <p:sp>
        <p:nvSpPr>
          <p:cNvPr id="7" name="Title 1"/>
          <p:cNvSpPr txBox="1">
            <a:spLocks/>
          </p:cNvSpPr>
          <p:nvPr/>
        </p:nvSpPr>
        <p:spPr>
          <a:xfrm>
            <a:off x="738371" y="868635"/>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Spoljnotrgovinski  multiplikator </a:t>
            </a:r>
          </a:p>
        </p:txBody>
      </p:sp>
      <p:sp>
        <p:nvSpPr>
          <p:cNvPr id="8" name="Title 1"/>
          <p:cNvSpPr txBox="1">
            <a:spLocks/>
          </p:cNvSpPr>
          <p:nvPr/>
        </p:nvSpPr>
        <p:spPr>
          <a:xfrm>
            <a:off x="738371" y="1261854"/>
            <a:ext cx="3274816" cy="93698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Pretpostavimo....</a:t>
            </a:r>
          </a:p>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uvoz je porastao za 1500</a:t>
            </a:r>
          </a:p>
          <a:p>
            <a:pPr marL="285750" indent="-285750" algn="just">
              <a:buFontTx/>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stednja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je porasla za </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1500</a:t>
            </a:r>
          </a:p>
          <a:p>
            <a:pPr marL="285750" indent="-285750" algn="just">
              <a:buFontTx/>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izvoz je </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porastao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za </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3000</a:t>
            </a:r>
          </a:p>
        </p:txBody>
      </p:sp>
      <p:sp>
        <p:nvSpPr>
          <p:cNvPr id="9" name="Title 1"/>
          <p:cNvSpPr txBox="1">
            <a:spLocks/>
          </p:cNvSpPr>
          <p:nvPr/>
        </p:nvSpPr>
        <p:spPr>
          <a:xfrm>
            <a:off x="5494019" y="2128366"/>
            <a:ext cx="3372887" cy="73458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Rješenje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∆uvoz +∆štednje= ∆izvoz + ∆Investicije</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M+S = X + I  (investije su ostale iste dI=0). </a:t>
            </a:r>
            <a:endPar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5685568" y="7799208"/>
            <a:ext cx="3372887"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Rješenje:</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∆uvoz +∆štednje= ∆izvoz + ∆Investicije</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M+S = X + I  </a:t>
            </a:r>
            <a:endPar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dUVOZ+dŠTEDNJA=dIZVOZ+dinvesticije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(koje su stale iste, dI=0) Ovdje su marginalne sklonosti potrosnji 0,4 , stednji 0,3 , i uvozu 0,3 : ukupno 1 (to je bitno naglasiti;   multiplikator je ovdje 1.66667 i rast dohotka ukupno je 5000</a:t>
            </a:r>
          </a:p>
        </p:txBody>
      </p:sp>
      <p:sp>
        <p:nvSpPr>
          <p:cNvPr id="11" name="Title 1"/>
          <p:cNvSpPr txBox="1">
            <a:spLocks/>
          </p:cNvSpPr>
          <p:nvPr/>
        </p:nvSpPr>
        <p:spPr>
          <a:xfrm>
            <a:off x="6029977" y="3344468"/>
            <a:ext cx="1126640"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600" dirty="0" smtClean="0">
                <a:solidFill>
                  <a:schemeClr val="tx1"/>
                </a:solidFill>
                <a:latin typeface="Times New Roman" panose="02020603050405020304" pitchFamily="18" charset="0"/>
                <a:cs typeface="Times New Roman" panose="02020603050405020304" pitchFamily="18" charset="0"/>
              </a:rPr>
              <a:t>S</a:t>
            </a:r>
            <a:r>
              <a:rPr lang="sr-Latn-BA" sz="1600" dirty="0">
                <a:solidFill>
                  <a:schemeClr val="tx1"/>
                </a:solidFill>
                <a:latin typeface="Times New Roman" panose="02020603050405020304" pitchFamily="18" charset="0"/>
                <a:cs typeface="Times New Roman" panose="02020603050405020304" pitchFamily="18" charset="0"/>
              </a:rPr>
              <a:t> /∆</a:t>
            </a:r>
            <a:r>
              <a:rPr lang="sr-Latn-BA" sz="1600" dirty="0" smtClean="0">
                <a:solidFill>
                  <a:schemeClr val="tx1"/>
                </a:solidFill>
                <a:latin typeface="Times New Roman" panose="02020603050405020304" pitchFamily="18" charset="0"/>
                <a:cs typeface="Times New Roman" panose="02020603050405020304" pitchFamily="18" charset="0"/>
              </a:rPr>
              <a:t>Y =s</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599142" y="3052478"/>
            <a:ext cx="2912389" cy="26471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Marginalna sklonost ka štednji: </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5915818" y="3562594"/>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s</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∆S /∆Y = 1500 /5000= </a:t>
            </a:r>
            <a:r>
              <a:rPr lang="sr-Latn-BA" sz="1400" b="1" dirty="0" smtClean="0">
                <a:solidFill>
                  <a:schemeClr val="tx1">
                    <a:lumMod val="65000"/>
                    <a:lumOff val="35000"/>
                  </a:schemeClr>
                </a:solidFill>
                <a:latin typeface="Times New Roman" panose="02020603050405020304" pitchFamily="18" charset="0"/>
                <a:cs typeface="Times New Roman" panose="02020603050405020304" pitchFamily="18" charset="0"/>
              </a:rPr>
              <a:t>0,3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5599141" y="3904922"/>
            <a:ext cx="2912389" cy="277744"/>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Marginalna sklonost ka uvozu: </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5985467" y="4230521"/>
            <a:ext cx="1215659"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600" dirty="0">
                <a:solidFill>
                  <a:schemeClr val="tx1"/>
                </a:solidFill>
                <a:latin typeface="Times New Roman" panose="02020603050405020304" pitchFamily="18" charset="0"/>
                <a:cs typeface="Times New Roman" panose="02020603050405020304" pitchFamily="18" charset="0"/>
              </a:rPr>
              <a:t>M</a:t>
            </a:r>
            <a:r>
              <a:rPr lang="sr-Latn-BA" sz="1600" dirty="0" smtClean="0">
                <a:solidFill>
                  <a:schemeClr val="tx1"/>
                </a:solidFill>
                <a:latin typeface="Times New Roman" panose="02020603050405020304" pitchFamily="18" charset="0"/>
                <a:cs typeface="Times New Roman" panose="02020603050405020304" pitchFamily="18" charset="0"/>
              </a:rPr>
              <a:t> </a:t>
            </a:r>
            <a:r>
              <a:rPr lang="sr-Latn-BA" sz="1600" dirty="0">
                <a:solidFill>
                  <a:schemeClr val="tx1"/>
                </a:solidFill>
                <a:latin typeface="Times New Roman" panose="02020603050405020304" pitchFamily="18" charset="0"/>
                <a:cs typeface="Times New Roman" panose="02020603050405020304" pitchFamily="18" charset="0"/>
              </a:rPr>
              <a:t>/∆</a:t>
            </a:r>
            <a:r>
              <a:rPr lang="sr-Latn-BA" sz="1600" dirty="0" smtClean="0">
                <a:solidFill>
                  <a:schemeClr val="tx1"/>
                </a:solidFill>
                <a:latin typeface="Times New Roman" panose="02020603050405020304" pitchFamily="18" charset="0"/>
                <a:cs typeface="Times New Roman" panose="02020603050405020304" pitchFamily="18" charset="0"/>
              </a:rPr>
              <a:t>Y =m</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5915816" y="4432658"/>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 ∆M /∆Y = 1500 /5000= </a:t>
            </a:r>
            <a:r>
              <a:rPr lang="sr-Latn-BA" sz="1400" b="1" dirty="0" smtClean="0">
                <a:solidFill>
                  <a:schemeClr val="tx1">
                    <a:lumMod val="65000"/>
                    <a:lumOff val="35000"/>
                  </a:schemeClr>
                </a:solidFill>
                <a:latin typeface="Times New Roman" panose="02020603050405020304" pitchFamily="18" charset="0"/>
                <a:cs typeface="Times New Roman" panose="02020603050405020304" pitchFamily="18" charset="0"/>
              </a:rPr>
              <a:t>0,3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5599140" y="4791962"/>
            <a:ext cx="2912389" cy="277744"/>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Marginalna sklonost ka potrošnji: </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5950837" y="5101313"/>
            <a:ext cx="1342036"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C </a:t>
            </a:r>
            <a:r>
              <a:rPr lang="sr-Latn-BA" sz="1400" dirty="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Y =b</a:t>
            </a:r>
            <a:endParaRPr lang="sr-Latn-BA" sz="1400" b="1" dirty="0" smtClean="0">
              <a:solidFill>
                <a:schemeClr val="tx1"/>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5915815" y="5379688"/>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b</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∆C /∆Y = 2000 /5000= </a:t>
            </a:r>
            <a:r>
              <a:rPr lang="sr-Latn-BA" sz="1400" b="1" dirty="0" smtClean="0">
                <a:solidFill>
                  <a:schemeClr val="tx1">
                    <a:lumMod val="65000"/>
                    <a:lumOff val="35000"/>
                  </a:schemeClr>
                </a:solidFill>
                <a:latin typeface="Times New Roman" panose="02020603050405020304" pitchFamily="18" charset="0"/>
                <a:cs typeface="Times New Roman" panose="02020603050405020304" pitchFamily="18" charset="0"/>
              </a:rPr>
              <a:t>0,4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5692287" y="5667973"/>
            <a:ext cx="3194326" cy="492761"/>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Zbir marginalnih sklonosti je =1 (=,3+0,3+0,4=1).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64687" y="6218967"/>
            <a:ext cx="1462513" cy="365506"/>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Multiplikator je:</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3892823636"/>
              </p:ext>
            </p:extLst>
          </p:nvPr>
        </p:nvGraphicFramePr>
        <p:xfrm>
          <a:off x="287014" y="2576721"/>
          <a:ext cx="5203683" cy="3479773"/>
        </p:xfrm>
        <a:graphic>
          <a:graphicData uri="http://schemas.openxmlformats.org/drawingml/2006/table">
            <a:tbl>
              <a:tblPr/>
              <a:tblGrid>
                <a:gridCol w="928500">
                  <a:extLst>
                    <a:ext uri="{9D8B030D-6E8A-4147-A177-3AD203B41FA5}">
                      <a16:colId xmlns:a16="http://schemas.microsoft.com/office/drawing/2014/main" val="2285338936"/>
                    </a:ext>
                  </a:extLst>
                </a:gridCol>
                <a:gridCol w="683621">
                  <a:extLst>
                    <a:ext uri="{9D8B030D-6E8A-4147-A177-3AD203B41FA5}">
                      <a16:colId xmlns:a16="http://schemas.microsoft.com/office/drawing/2014/main" val="1223014754"/>
                    </a:ext>
                  </a:extLst>
                </a:gridCol>
                <a:gridCol w="714231">
                  <a:extLst>
                    <a:ext uri="{9D8B030D-6E8A-4147-A177-3AD203B41FA5}">
                      <a16:colId xmlns:a16="http://schemas.microsoft.com/office/drawing/2014/main" val="3782566633"/>
                    </a:ext>
                  </a:extLst>
                </a:gridCol>
                <a:gridCol w="775451">
                  <a:extLst>
                    <a:ext uri="{9D8B030D-6E8A-4147-A177-3AD203B41FA5}">
                      <a16:colId xmlns:a16="http://schemas.microsoft.com/office/drawing/2014/main" val="94428772"/>
                    </a:ext>
                  </a:extLst>
                </a:gridCol>
                <a:gridCol w="744841">
                  <a:extLst>
                    <a:ext uri="{9D8B030D-6E8A-4147-A177-3AD203B41FA5}">
                      <a16:colId xmlns:a16="http://schemas.microsoft.com/office/drawing/2014/main" val="367021335"/>
                    </a:ext>
                  </a:extLst>
                </a:gridCol>
                <a:gridCol w="663214">
                  <a:extLst>
                    <a:ext uri="{9D8B030D-6E8A-4147-A177-3AD203B41FA5}">
                      <a16:colId xmlns:a16="http://schemas.microsoft.com/office/drawing/2014/main" val="3496570110"/>
                    </a:ext>
                  </a:extLst>
                </a:gridCol>
                <a:gridCol w="693825">
                  <a:extLst>
                    <a:ext uri="{9D8B030D-6E8A-4147-A177-3AD203B41FA5}">
                      <a16:colId xmlns:a16="http://schemas.microsoft.com/office/drawing/2014/main" val="1710741603"/>
                    </a:ext>
                  </a:extLst>
                </a:gridCol>
              </a:tblGrid>
              <a:tr h="130863">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DE9D9"/>
                    </a:solidFill>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GB" sz="1000" b="0" i="0" u="none" strike="noStrike">
                          <a:effectLst/>
                          <a:latin typeface="Times New Roman" panose="02020603050405020304" pitchFamily="18" charset="0"/>
                        </a:rPr>
                        <a:t>0,4</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1506434"/>
                  </a:ext>
                </a:extLst>
              </a:tr>
              <a:tr h="255613">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DUVOZ</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DŠTEDNJA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DPOTROŠNJA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DINVESTICIJE</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DIZVOZ</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DDOHODAK</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80091315"/>
                  </a:ext>
                </a:extLst>
              </a:tr>
              <a:tr h="255613">
                <a:tc>
                  <a:txBody>
                    <a:bodyPr/>
                    <a:lstStyle/>
                    <a:p>
                      <a:pPr algn="l" fontAlgn="b"/>
                      <a:r>
                        <a:rPr lang="en-GB" sz="1000" b="0" i="0" u="none" strike="noStrike">
                          <a:effectLst/>
                          <a:latin typeface="Times New Roman" panose="02020603050405020304" pitchFamily="18" charset="0"/>
                        </a:rPr>
                        <a:t>PRIMARNI EFEKAT</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65599043"/>
                  </a:ext>
                </a:extLst>
              </a:tr>
              <a:tr h="255613">
                <a:tc>
                  <a:txBody>
                    <a:bodyPr/>
                    <a:lstStyle/>
                    <a:p>
                      <a:pPr algn="l" fontAlgn="b"/>
                      <a:r>
                        <a:rPr lang="en-GB" sz="1000" b="0" i="0" u="none" strike="noStrike">
                          <a:effectLst/>
                          <a:latin typeface="Times New Roman" panose="02020603050405020304" pitchFamily="18" charset="0"/>
                        </a:rPr>
                        <a:t>SEKUNDARNI EFEKTI</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5793285"/>
                  </a:ext>
                </a:extLst>
              </a:tr>
              <a:tr h="130863">
                <a:tc>
                  <a:txBody>
                    <a:bodyPr/>
                    <a:lstStyle/>
                    <a:p>
                      <a:pPr algn="l" fontAlgn="b"/>
                      <a:r>
                        <a:rPr lang="en-GB" sz="1000" b="0" i="0" u="none" strike="noStrike">
                          <a:effectLst/>
                          <a:latin typeface="Times New Roman" panose="02020603050405020304" pitchFamily="18" charset="0"/>
                        </a:rPr>
                        <a:t>iteracija 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0322621"/>
                  </a:ext>
                </a:extLst>
              </a:tr>
              <a:tr h="130863">
                <a:tc>
                  <a:txBody>
                    <a:bodyPr/>
                    <a:lstStyle/>
                    <a:p>
                      <a:pPr algn="l" fontAlgn="b"/>
                      <a:r>
                        <a:rPr lang="en-GB" sz="1000" b="0" i="0" u="none" strike="noStrike">
                          <a:effectLst/>
                          <a:latin typeface="Times New Roman" panose="02020603050405020304" pitchFamily="18" charset="0"/>
                        </a:rPr>
                        <a:t>iteracija 2</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0375170"/>
                  </a:ext>
                </a:extLst>
              </a:tr>
              <a:tr h="130863">
                <a:tc>
                  <a:txBody>
                    <a:bodyPr/>
                    <a:lstStyle/>
                    <a:p>
                      <a:pPr algn="l" fontAlgn="b"/>
                      <a:r>
                        <a:rPr lang="en-GB" sz="1000" b="0" i="0" u="none" strike="noStrike">
                          <a:effectLst/>
                          <a:latin typeface="Times New Roman" panose="02020603050405020304" pitchFamily="18" charset="0"/>
                        </a:rPr>
                        <a:t>iteracija 3</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7069891"/>
                  </a:ext>
                </a:extLst>
              </a:tr>
              <a:tr h="130863">
                <a:tc>
                  <a:txBody>
                    <a:bodyPr/>
                    <a:lstStyle/>
                    <a:p>
                      <a:pPr algn="l" fontAlgn="b"/>
                      <a:r>
                        <a:rPr lang="en-GB" sz="1000" b="0" i="0" u="none" strike="noStrike">
                          <a:effectLst/>
                          <a:latin typeface="Times New Roman" panose="02020603050405020304" pitchFamily="18" charset="0"/>
                        </a:rPr>
                        <a:t>iteracija 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57,6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57,6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76,8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76,8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1532390"/>
                  </a:ext>
                </a:extLst>
              </a:tr>
              <a:tr h="130863">
                <a:tc>
                  <a:txBody>
                    <a:bodyPr/>
                    <a:lstStyle/>
                    <a:p>
                      <a:pPr algn="l" fontAlgn="b"/>
                      <a:r>
                        <a:rPr lang="en-GB" sz="1000" b="0" i="0" u="none" strike="noStrike">
                          <a:effectLst/>
                          <a:latin typeface="Times New Roman" panose="02020603050405020304" pitchFamily="18" charset="0"/>
                        </a:rPr>
                        <a:t>iteracija 5</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23,04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23,04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30,72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30,72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163302"/>
                  </a:ext>
                </a:extLst>
              </a:tr>
              <a:tr h="130863">
                <a:tc>
                  <a:txBody>
                    <a:bodyPr/>
                    <a:lstStyle/>
                    <a:p>
                      <a:pPr algn="l" fontAlgn="b"/>
                      <a:r>
                        <a:rPr lang="en-GB" sz="1000" b="0" i="0" u="none" strike="noStrike">
                          <a:effectLst/>
                          <a:latin typeface="Times New Roman" panose="02020603050405020304" pitchFamily="18" charset="0"/>
                        </a:rPr>
                        <a:t>iteracija 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9,216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9,216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12,288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12,288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3892939"/>
                  </a:ext>
                </a:extLst>
              </a:tr>
              <a:tr h="130863">
                <a:tc>
                  <a:txBody>
                    <a:bodyPr/>
                    <a:lstStyle/>
                    <a:p>
                      <a:pPr algn="l" fontAlgn="b"/>
                      <a:r>
                        <a:rPr lang="en-GB" sz="1000" b="0" i="0" u="none" strike="noStrike">
                          <a:effectLst/>
                          <a:latin typeface="Times New Roman" panose="02020603050405020304" pitchFamily="18" charset="0"/>
                        </a:rPr>
                        <a:t>iteracija 7</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3,6864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3,6864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4,9152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4,9152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5566563"/>
                  </a:ext>
                </a:extLst>
              </a:tr>
              <a:tr h="130863">
                <a:tc>
                  <a:txBody>
                    <a:bodyPr/>
                    <a:lstStyle/>
                    <a:p>
                      <a:pPr algn="l" fontAlgn="b"/>
                      <a:r>
                        <a:rPr lang="en-GB" sz="1000" b="0" i="0" u="none" strike="noStrike">
                          <a:effectLst/>
                          <a:latin typeface="Times New Roman" panose="02020603050405020304" pitchFamily="18" charset="0"/>
                        </a:rPr>
                        <a:t>iteracija 8</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1,47456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1,47456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1,96608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1,96608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3110886"/>
                  </a:ext>
                </a:extLst>
              </a:tr>
              <a:tr h="130863">
                <a:tc>
                  <a:txBody>
                    <a:bodyPr/>
                    <a:lstStyle/>
                    <a:p>
                      <a:pPr algn="l" fontAlgn="b"/>
                      <a:r>
                        <a:rPr lang="en-GB" sz="1000" b="0" i="0" u="none" strike="noStrike">
                          <a:effectLst/>
                          <a:latin typeface="Times New Roman" panose="02020603050405020304" pitchFamily="18" charset="0"/>
                        </a:rPr>
                        <a:t>iteracija 9</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0,589824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0,589824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0,786432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0,786432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4068354"/>
                  </a:ext>
                </a:extLst>
              </a:tr>
              <a:tr h="130863">
                <a:tc>
                  <a:txBody>
                    <a:bodyPr/>
                    <a:lstStyle/>
                    <a:p>
                      <a:pPr algn="l" fontAlgn="b"/>
                      <a:r>
                        <a:rPr lang="en-GB" sz="1000" b="0" i="0" u="none" strike="noStrike">
                          <a:effectLst/>
                          <a:latin typeface="Times New Roman" panose="02020603050405020304" pitchFamily="18" charset="0"/>
                        </a:rPr>
                        <a:t>iteracija 10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0,2359296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0,2359296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0,3145728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0,3145728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1555421"/>
                  </a:ext>
                </a:extLst>
              </a:tr>
              <a:tr h="130863">
                <a:tc>
                  <a:txBody>
                    <a:bodyPr/>
                    <a:lstStyle/>
                    <a:p>
                      <a:pPr algn="l" fontAlgn="b"/>
                      <a:r>
                        <a:rPr lang="en-GB" sz="1000" b="0" i="0" u="none" strike="noStrike">
                          <a:effectLst/>
                          <a:latin typeface="Times New Roman" panose="02020603050405020304" pitchFamily="18" charset="0"/>
                        </a:rPr>
                        <a:t>iteracija 11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0,09437184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0,09437184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0,12582912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0,12582912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881686"/>
                  </a:ext>
                </a:extLst>
              </a:tr>
              <a:tr h="255613">
                <a:tc>
                  <a:txBody>
                    <a:bodyPr/>
                    <a:lstStyle/>
                    <a:p>
                      <a:pPr algn="l" fontAlgn="b"/>
                      <a:r>
                        <a:rPr lang="en-GB" sz="1000" b="1" i="0" u="none" strike="noStrike">
                          <a:effectLst/>
                          <a:latin typeface="Times New Roman" panose="02020603050405020304" pitchFamily="18" charset="0"/>
                        </a:rPr>
                        <a:t>ukupno sekundarni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1" i="0" u="none" strike="noStrike">
                          <a:effectLst/>
                          <a:latin typeface="Times New Roman" panose="02020603050405020304" pitchFamily="18" charset="0"/>
                        </a:rPr>
                        <a:t>1499,937085</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l" fontAlgn="b"/>
                      <a:r>
                        <a:rPr lang="en-GB" sz="1000" b="1" i="0" u="none" strike="noStrike">
                          <a:effectLst/>
                          <a:latin typeface="Times New Roman" panose="02020603050405020304" pitchFamily="18" charset="0"/>
                        </a:rPr>
                        <a:t>1499,937085</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GB" sz="1000" b="1" i="0" u="none" strike="noStrike">
                          <a:effectLst/>
                          <a:latin typeface="Times New Roman" panose="02020603050405020304" pitchFamily="18" charset="0"/>
                        </a:rPr>
                        <a:t>1999,916114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1" i="0" u="none" strike="noStrike">
                          <a:effectLst/>
                          <a:latin typeface="Times New Roman" panose="02020603050405020304" pitchFamily="18" charset="0"/>
                        </a:rPr>
                        <a:t>1999,916114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264476097"/>
                  </a:ext>
                </a:extLst>
              </a:tr>
              <a:tr h="255613">
                <a:tc>
                  <a:txBody>
                    <a:bodyPr/>
                    <a:lstStyle/>
                    <a:p>
                      <a:pPr algn="l" fontAlgn="b"/>
                      <a:r>
                        <a:rPr lang="en-GB" sz="1000" b="1" i="0" u="none" strike="noStrike">
                          <a:effectLst/>
                          <a:latin typeface="Times New Roman" panose="02020603050405020304" pitchFamily="18" charset="0"/>
                        </a:rPr>
                        <a:t>åefekata (ukupno)</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1500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1500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2000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dirty="0">
                          <a:effectLst/>
                          <a:latin typeface="Times New Roman" panose="02020603050405020304" pitchFamily="18" charset="0"/>
                        </a:rPr>
                        <a:t>4999,916114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extLst>
                  <a:ext uri="{0D108BD9-81ED-4DB2-BD59-A6C34878D82A}">
                    <a16:rowId xmlns:a16="http://schemas.microsoft.com/office/drawing/2014/main" val="408137573"/>
                  </a:ext>
                </a:extLst>
              </a:tr>
            </a:tbl>
          </a:graphicData>
        </a:graphic>
      </p:graphicFrame>
      <p:sp>
        <p:nvSpPr>
          <p:cNvPr id="23" name="Title 1"/>
          <p:cNvSpPr txBox="1">
            <a:spLocks/>
          </p:cNvSpPr>
          <p:nvPr/>
        </p:nvSpPr>
        <p:spPr>
          <a:xfrm>
            <a:off x="2075155" y="6172558"/>
            <a:ext cx="2913405" cy="261818"/>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Y/ ∆X = </a:t>
            </a:r>
            <a:r>
              <a:rPr lang="sr-Latn-BA" sz="1400" dirty="0">
                <a:solidFill>
                  <a:schemeClr val="tx1"/>
                </a:solidFill>
                <a:latin typeface="Times New Roman" panose="02020603050405020304" pitchFamily="18" charset="0"/>
                <a:cs typeface="Times New Roman" panose="02020603050405020304" pitchFamily="18" charset="0"/>
              </a:rPr>
              <a:t> </a:t>
            </a:r>
            <a:r>
              <a:rPr lang="sr-Latn-BA" sz="1400" dirty="0" smtClean="0">
                <a:solidFill>
                  <a:schemeClr val="tx1"/>
                </a:solidFill>
                <a:latin typeface="Times New Roman" panose="02020603050405020304" pitchFamily="18" charset="0"/>
                <a:cs typeface="Times New Roman" panose="02020603050405020304" pitchFamily="18" charset="0"/>
              </a:rPr>
              <a:t>1/(</a:t>
            </a:r>
            <a:r>
              <a:rPr lang="sr-Latn-BA" sz="1400" dirty="0">
                <a:solidFill>
                  <a:schemeClr val="tx1"/>
                </a:solidFill>
                <a:latin typeface="Times New Roman" panose="02020603050405020304" pitchFamily="18" charset="0"/>
                <a:cs typeface="Times New Roman" panose="02020603050405020304" pitchFamily="18" charset="0"/>
              </a:rPr>
              <a:t>∆S /∆Y </a:t>
            </a:r>
            <a:r>
              <a:rPr lang="sr-Latn-BA" sz="1400" dirty="0" smtClean="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 ∆M /∆Y </a:t>
            </a:r>
            <a:r>
              <a:rPr lang="sr-Latn-BA" sz="1400" dirty="0" smtClean="0">
                <a:solidFill>
                  <a:schemeClr val="tx1"/>
                </a:solidFill>
                <a:latin typeface="Times New Roman" panose="02020603050405020304" pitchFamily="18" charset="0"/>
                <a:cs typeface="Times New Roman" panose="02020603050405020304" pitchFamily="18" charset="0"/>
              </a:rPr>
              <a:t>)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24" name="Title 1"/>
          <p:cNvSpPr txBox="1">
            <a:spLocks/>
          </p:cNvSpPr>
          <p:nvPr/>
        </p:nvSpPr>
        <p:spPr>
          <a:xfrm>
            <a:off x="5490697" y="1270528"/>
            <a:ext cx="3129280" cy="77821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Izračunati: marginalne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sklonosti </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potrosnji, stednji i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uvozu </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0,3, te spoljnotrgovinski multiplikator?</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5" name="Cloud Callout 24"/>
          <p:cNvSpPr/>
          <p:nvPr/>
        </p:nvSpPr>
        <p:spPr>
          <a:xfrm flipH="1">
            <a:off x="4657577" y="1288225"/>
            <a:ext cx="833120" cy="596563"/>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t>
            </a:r>
            <a:endParaRPr lang="en-GB" dirty="0"/>
          </a:p>
        </p:txBody>
      </p:sp>
      <p:sp>
        <p:nvSpPr>
          <p:cNvPr id="26" name="Title 1"/>
          <p:cNvSpPr txBox="1">
            <a:spLocks/>
          </p:cNvSpPr>
          <p:nvPr/>
        </p:nvSpPr>
        <p:spPr>
          <a:xfrm>
            <a:off x="2075155" y="6504849"/>
            <a:ext cx="2913405" cy="24357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5000/ 3000 = </a:t>
            </a:r>
            <a:r>
              <a:rPr lang="sr-Latn-BA" sz="1400" dirty="0">
                <a:solidFill>
                  <a:schemeClr val="tx1"/>
                </a:solidFill>
                <a:latin typeface="Times New Roman" panose="02020603050405020304" pitchFamily="18" charset="0"/>
                <a:cs typeface="Times New Roman" panose="02020603050405020304" pitchFamily="18" charset="0"/>
              </a:rPr>
              <a:t> </a:t>
            </a:r>
            <a:r>
              <a:rPr lang="sr-Latn-BA" sz="1400" dirty="0" smtClean="0">
                <a:solidFill>
                  <a:schemeClr val="tx1"/>
                </a:solidFill>
                <a:latin typeface="Times New Roman" panose="02020603050405020304" pitchFamily="18" charset="0"/>
                <a:cs typeface="Times New Roman" panose="02020603050405020304" pitchFamily="18" charset="0"/>
              </a:rPr>
              <a:t>1/(0,3 +0,3)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42845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42</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6236852" y="237985"/>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34" y="942512"/>
            <a:ext cx="390199" cy="483981"/>
          </a:xfrm>
          <a:prstGeom prst="rect">
            <a:avLst/>
          </a:prstGeom>
        </p:spPr>
      </p:pic>
      <p:sp>
        <p:nvSpPr>
          <p:cNvPr id="9" name="Title 1"/>
          <p:cNvSpPr txBox="1">
            <a:spLocks/>
          </p:cNvSpPr>
          <p:nvPr/>
        </p:nvSpPr>
        <p:spPr>
          <a:xfrm>
            <a:off x="5841139" y="1195870"/>
            <a:ext cx="3372887" cy="73458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Rješenje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∆uvoz +∆štednje= ∆izvoz + ∆Investicije</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M+S = X + I  (investije su ostale iste dI=0). </a:t>
            </a:r>
            <a:endPar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5685568" y="7799208"/>
            <a:ext cx="3372887"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Rješenje:</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∆uvoz +∆štednje= ∆izvoz + ∆Investicije</a:t>
            </a:r>
          </a:p>
          <a:p>
            <a:pPr algn="just"/>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M+S = X + I  </a:t>
            </a:r>
            <a:endPar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dUVOZ+dŠTEDNJA=dIZVOZ+dinvesticije </a:t>
            </a: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(koje su stale iste, dI=0) Ovdje su marginalne sklonosti potrosnji 0,4 , stednji 0,3 , i uvozu 0,3 : ukupno 1 (to je bitno naglasiti;   multiplikator je ovdje 1.66667 i rast dohotka ukupno je 5000</a:t>
            </a:r>
          </a:p>
        </p:txBody>
      </p:sp>
      <p:sp>
        <p:nvSpPr>
          <p:cNvPr id="11" name="Title 1"/>
          <p:cNvSpPr txBox="1">
            <a:spLocks/>
          </p:cNvSpPr>
          <p:nvPr/>
        </p:nvSpPr>
        <p:spPr>
          <a:xfrm>
            <a:off x="5969441" y="2389040"/>
            <a:ext cx="1126640"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600" dirty="0" smtClean="0">
                <a:solidFill>
                  <a:schemeClr val="tx1"/>
                </a:solidFill>
                <a:latin typeface="Times New Roman" panose="02020603050405020304" pitchFamily="18" charset="0"/>
                <a:cs typeface="Times New Roman" panose="02020603050405020304" pitchFamily="18" charset="0"/>
              </a:rPr>
              <a:t>S</a:t>
            </a:r>
            <a:r>
              <a:rPr lang="sr-Latn-BA" sz="1600" dirty="0">
                <a:solidFill>
                  <a:schemeClr val="tx1"/>
                </a:solidFill>
                <a:latin typeface="Times New Roman" panose="02020603050405020304" pitchFamily="18" charset="0"/>
                <a:cs typeface="Times New Roman" panose="02020603050405020304" pitchFamily="18" charset="0"/>
              </a:rPr>
              <a:t> /∆</a:t>
            </a:r>
            <a:r>
              <a:rPr lang="sr-Latn-BA" sz="1600" dirty="0" smtClean="0">
                <a:solidFill>
                  <a:schemeClr val="tx1"/>
                </a:solidFill>
                <a:latin typeface="Times New Roman" panose="02020603050405020304" pitchFamily="18" charset="0"/>
                <a:cs typeface="Times New Roman" panose="02020603050405020304" pitchFamily="18" charset="0"/>
              </a:rPr>
              <a:t>Y =s</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950837" y="2076467"/>
            <a:ext cx="2912389" cy="26471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Marginalna sklonost ka štednji: </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5915815" y="2698443"/>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s</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∆S /∆Y = 1500 /5000= </a:t>
            </a:r>
            <a:r>
              <a:rPr lang="sr-Latn-BA" sz="1400" b="1" dirty="0" smtClean="0">
                <a:solidFill>
                  <a:schemeClr val="tx1">
                    <a:lumMod val="65000"/>
                    <a:lumOff val="35000"/>
                  </a:schemeClr>
                </a:solidFill>
                <a:latin typeface="Times New Roman" panose="02020603050405020304" pitchFamily="18" charset="0"/>
                <a:cs typeface="Times New Roman" panose="02020603050405020304" pitchFamily="18" charset="0"/>
              </a:rPr>
              <a:t>0,3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5915814" y="3242142"/>
            <a:ext cx="2912389" cy="277744"/>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Marginalna sklonost ka uvozu: </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5950837" y="3559993"/>
            <a:ext cx="1215659"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600" dirty="0">
                <a:solidFill>
                  <a:schemeClr val="tx1"/>
                </a:solidFill>
                <a:latin typeface="Times New Roman" panose="02020603050405020304" pitchFamily="18" charset="0"/>
                <a:cs typeface="Times New Roman" panose="02020603050405020304" pitchFamily="18" charset="0"/>
              </a:rPr>
              <a:t>M</a:t>
            </a:r>
            <a:r>
              <a:rPr lang="sr-Latn-BA" sz="1600" dirty="0" smtClean="0">
                <a:solidFill>
                  <a:schemeClr val="tx1"/>
                </a:solidFill>
                <a:latin typeface="Times New Roman" panose="02020603050405020304" pitchFamily="18" charset="0"/>
                <a:cs typeface="Times New Roman" panose="02020603050405020304" pitchFamily="18" charset="0"/>
              </a:rPr>
              <a:t> </a:t>
            </a:r>
            <a:r>
              <a:rPr lang="sr-Latn-BA" sz="1600" dirty="0">
                <a:solidFill>
                  <a:schemeClr val="tx1"/>
                </a:solidFill>
                <a:latin typeface="Times New Roman" panose="02020603050405020304" pitchFamily="18" charset="0"/>
                <a:cs typeface="Times New Roman" panose="02020603050405020304" pitchFamily="18" charset="0"/>
              </a:rPr>
              <a:t>/∆</a:t>
            </a:r>
            <a:r>
              <a:rPr lang="sr-Latn-BA" sz="1600" dirty="0" smtClean="0">
                <a:solidFill>
                  <a:schemeClr val="tx1"/>
                </a:solidFill>
                <a:latin typeface="Times New Roman" panose="02020603050405020304" pitchFamily="18" charset="0"/>
                <a:cs typeface="Times New Roman" panose="02020603050405020304" pitchFamily="18" charset="0"/>
              </a:rPr>
              <a:t>Y =m</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5915813" y="3835227"/>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 ∆M /∆Y = 1500 /5000= </a:t>
            </a:r>
            <a:r>
              <a:rPr lang="sr-Latn-BA" sz="1400" b="1" dirty="0" smtClean="0">
                <a:solidFill>
                  <a:schemeClr val="tx1">
                    <a:lumMod val="65000"/>
                    <a:lumOff val="35000"/>
                  </a:schemeClr>
                </a:solidFill>
                <a:latin typeface="Times New Roman" panose="02020603050405020304" pitchFamily="18" charset="0"/>
                <a:cs typeface="Times New Roman" panose="02020603050405020304" pitchFamily="18" charset="0"/>
              </a:rPr>
              <a:t>0,3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5915812" y="4347489"/>
            <a:ext cx="2912389" cy="277744"/>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Marginalna sklonost ka potrošnji: </a:t>
            </a:r>
            <a:endParaRPr lang="sr-Latn-BA" sz="1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5969441" y="4604366"/>
            <a:ext cx="1342036"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C </a:t>
            </a:r>
            <a:r>
              <a:rPr lang="sr-Latn-BA" sz="1400" dirty="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Y =b</a:t>
            </a:r>
            <a:endParaRPr lang="sr-Latn-BA" sz="1400" b="1" dirty="0" smtClean="0">
              <a:solidFill>
                <a:schemeClr val="tx1"/>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5855282" y="4904977"/>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b</a:t>
            </a:r>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 ∆C /∆Y = 2000 /5000= </a:t>
            </a:r>
            <a:r>
              <a:rPr lang="sr-Latn-BA" sz="1400" b="1" dirty="0" smtClean="0">
                <a:solidFill>
                  <a:schemeClr val="tx1">
                    <a:lumMod val="65000"/>
                    <a:lumOff val="35000"/>
                  </a:schemeClr>
                </a:solidFill>
                <a:latin typeface="Times New Roman" panose="02020603050405020304" pitchFamily="18" charset="0"/>
                <a:cs typeface="Times New Roman" panose="02020603050405020304" pitchFamily="18" charset="0"/>
              </a:rPr>
              <a:t>0,4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5809868" y="5413166"/>
            <a:ext cx="3194326" cy="492761"/>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Zbir marginalnih sklonosti je=1 (0,3+0,3+0,4=1).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95167" y="4527649"/>
            <a:ext cx="1462513" cy="365506"/>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lumMod val="65000"/>
                    <a:lumOff val="35000"/>
                  </a:schemeClr>
                </a:solidFill>
                <a:latin typeface="Times New Roman" panose="02020603050405020304" pitchFamily="18" charset="0"/>
                <a:cs typeface="Times New Roman" panose="02020603050405020304" pitchFamily="18" charset="0"/>
              </a:rPr>
              <a:t>Multiplikator je:</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3606615925"/>
              </p:ext>
            </p:extLst>
          </p:nvPr>
        </p:nvGraphicFramePr>
        <p:xfrm>
          <a:off x="395457" y="862939"/>
          <a:ext cx="5203683" cy="3479773"/>
        </p:xfrm>
        <a:graphic>
          <a:graphicData uri="http://schemas.openxmlformats.org/drawingml/2006/table">
            <a:tbl>
              <a:tblPr/>
              <a:tblGrid>
                <a:gridCol w="928500">
                  <a:extLst>
                    <a:ext uri="{9D8B030D-6E8A-4147-A177-3AD203B41FA5}">
                      <a16:colId xmlns:a16="http://schemas.microsoft.com/office/drawing/2014/main" val="2285338936"/>
                    </a:ext>
                  </a:extLst>
                </a:gridCol>
                <a:gridCol w="683621">
                  <a:extLst>
                    <a:ext uri="{9D8B030D-6E8A-4147-A177-3AD203B41FA5}">
                      <a16:colId xmlns:a16="http://schemas.microsoft.com/office/drawing/2014/main" val="1223014754"/>
                    </a:ext>
                  </a:extLst>
                </a:gridCol>
                <a:gridCol w="714231">
                  <a:extLst>
                    <a:ext uri="{9D8B030D-6E8A-4147-A177-3AD203B41FA5}">
                      <a16:colId xmlns:a16="http://schemas.microsoft.com/office/drawing/2014/main" val="3782566633"/>
                    </a:ext>
                  </a:extLst>
                </a:gridCol>
                <a:gridCol w="775451">
                  <a:extLst>
                    <a:ext uri="{9D8B030D-6E8A-4147-A177-3AD203B41FA5}">
                      <a16:colId xmlns:a16="http://schemas.microsoft.com/office/drawing/2014/main" val="94428772"/>
                    </a:ext>
                  </a:extLst>
                </a:gridCol>
                <a:gridCol w="744841">
                  <a:extLst>
                    <a:ext uri="{9D8B030D-6E8A-4147-A177-3AD203B41FA5}">
                      <a16:colId xmlns:a16="http://schemas.microsoft.com/office/drawing/2014/main" val="367021335"/>
                    </a:ext>
                  </a:extLst>
                </a:gridCol>
                <a:gridCol w="663214">
                  <a:extLst>
                    <a:ext uri="{9D8B030D-6E8A-4147-A177-3AD203B41FA5}">
                      <a16:colId xmlns:a16="http://schemas.microsoft.com/office/drawing/2014/main" val="3496570110"/>
                    </a:ext>
                  </a:extLst>
                </a:gridCol>
                <a:gridCol w="693825">
                  <a:extLst>
                    <a:ext uri="{9D8B030D-6E8A-4147-A177-3AD203B41FA5}">
                      <a16:colId xmlns:a16="http://schemas.microsoft.com/office/drawing/2014/main" val="1710741603"/>
                    </a:ext>
                  </a:extLst>
                </a:gridCol>
              </a:tblGrid>
              <a:tr h="130863">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DE9D9"/>
                    </a:solidFill>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GB" sz="1000" b="0" i="0" u="none" strike="noStrike">
                          <a:effectLst/>
                          <a:latin typeface="Times New Roman" panose="02020603050405020304" pitchFamily="18" charset="0"/>
                        </a:rPr>
                        <a:t>0,4</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1506434"/>
                  </a:ext>
                </a:extLst>
              </a:tr>
              <a:tr h="255613">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DUVOZ</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DŠTEDNJA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DPOTROŠNJA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DINVESTICIJE</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DIZVOZ</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DDOHODAK</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80091315"/>
                  </a:ext>
                </a:extLst>
              </a:tr>
              <a:tr h="255613">
                <a:tc>
                  <a:txBody>
                    <a:bodyPr/>
                    <a:lstStyle/>
                    <a:p>
                      <a:pPr algn="l" fontAlgn="b"/>
                      <a:r>
                        <a:rPr lang="en-GB" sz="1000" b="0" i="0" u="none" strike="noStrike">
                          <a:effectLst/>
                          <a:latin typeface="Times New Roman" panose="02020603050405020304" pitchFamily="18" charset="0"/>
                        </a:rPr>
                        <a:t>PRIMARNI EFEKAT</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65599043"/>
                  </a:ext>
                </a:extLst>
              </a:tr>
              <a:tr h="255613">
                <a:tc>
                  <a:txBody>
                    <a:bodyPr/>
                    <a:lstStyle/>
                    <a:p>
                      <a:pPr algn="l" fontAlgn="b"/>
                      <a:r>
                        <a:rPr lang="en-GB" sz="1000" b="0" i="0" u="none" strike="noStrike">
                          <a:effectLst/>
                          <a:latin typeface="Times New Roman" panose="02020603050405020304" pitchFamily="18" charset="0"/>
                        </a:rPr>
                        <a:t>SEKUNDARNI EFEKTI</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5793285"/>
                  </a:ext>
                </a:extLst>
              </a:tr>
              <a:tr h="130863">
                <a:tc>
                  <a:txBody>
                    <a:bodyPr/>
                    <a:lstStyle/>
                    <a:p>
                      <a:pPr algn="l" fontAlgn="b"/>
                      <a:r>
                        <a:rPr lang="en-GB" sz="1000" b="0" i="0" u="none" strike="noStrike">
                          <a:effectLst/>
                          <a:latin typeface="Times New Roman" panose="02020603050405020304" pitchFamily="18" charset="0"/>
                        </a:rPr>
                        <a:t>iteracija 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0322621"/>
                  </a:ext>
                </a:extLst>
              </a:tr>
              <a:tr h="130863">
                <a:tc>
                  <a:txBody>
                    <a:bodyPr/>
                    <a:lstStyle/>
                    <a:p>
                      <a:pPr algn="l" fontAlgn="b"/>
                      <a:r>
                        <a:rPr lang="en-GB" sz="1000" b="0" i="0" u="none" strike="noStrike">
                          <a:effectLst/>
                          <a:latin typeface="Times New Roman" panose="02020603050405020304" pitchFamily="18" charset="0"/>
                        </a:rPr>
                        <a:t>iteracija 2</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0375170"/>
                  </a:ext>
                </a:extLst>
              </a:tr>
              <a:tr h="130863">
                <a:tc>
                  <a:txBody>
                    <a:bodyPr/>
                    <a:lstStyle/>
                    <a:p>
                      <a:pPr algn="l" fontAlgn="b"/>
                      <a:r>
                        <a:rPr lang="en-GB" sz="1000" b="0" i="0" u="none" strike="noStrike">
                          <a:effectLst/>
                          <a:latin typeface="Times New Roman" panose="02020603050405020304" pitchFamily="18" charset="0"/>
                        </a:rPr>
                        <a:t>iteracija 3</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7069891"/>
                  </a:ext>
                </a:extLst>
              </a:tr>
              <a:tr h="130863">
                <a:tc>
                  <a:txBody>
                    <a:bodyPr/>
                    <a:lstStyle/>
                    <a:p>
                      <a:pPr algn="l" fontAlgn="b"/>
                      <a:r>
                        <a:rPr lang="en-GB" sz="1000" b="0" i="0" u="none" strike="noStrike">
                          <a:effectLst/>
                          <a:latin typeface="Times New Roman" panose="02020603050405020304" pitchFamily="18" charset="0"/>
                        </a:rPr>
                        <a:t>iteracija 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57,6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57,6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76,8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76,8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1532390"/>
                  </a:ext>
                </a:extLst>
              </a:tr>
              <a:tr h="130863">
                <a:tc>
                  <a:txBody>
                    <a:bodyPr/>
                    <a:lstStyle/>
                    <a:p>
                      <a:pPr algn="l" fontAlgn="b"/>
                      <a:r>
                        <a:rPr lang="en-GB" sz="1000" b="0" i="0" u="none" strike="noStrike">
                          <a:effectLst/>
                          <a:latin typeface="Times New Roman" panose="02020603050405020304" pitchFamily="18" charset="0"/>
                        </a:rPr>
                        <a:t>iteracija 5</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23,04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23,04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30,72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30,72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163302"/>
                  </a:ext>
                </a:extLst>
              </a:tr>
              <a:tr h="130863">
                <a:tc>
                  <a:txBody>
                    <a:bodyPr/>
                    <a:lstStyle/>
                    <a:p>
                      <a:pPr algn="l" fontAlgn="b"/>
                      <a:r>
                        <a:rPr lang="en-GB" sz="1000" b="0" i="0" u="none" strike="noStrike">
                          <a:effectLst/>
                          <a:latin typeface="Times New Roman" panose="02020603050405020304" pitchFamily="18" charset="0"/>
                        </a:rPr>
                        <a:t>iteracija 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9,216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9,216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12,288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12,288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3892939"/>
                  </a:ext>
                </a:extLst>
              </a:tr>
              <a:tr h="130863">
                <a:tc>
                  <a:txBody>
                    <a:bodyPr/>
                    <a:lstStyle/>
                    <a:p>
                      <a:pPr algn="l" fontAlgn="b"/>
                      <a:r>
                        <a:rPr lang="en-GB" sz="1000" b="0" i="0" u="none" strike="noStrike">
                          <a:effectLst/>
                          <a:latin typeface="Times New Roman" panose="02020603050405020304" pitchFamily="18" charset="0"/>
                        </a:rPr>
                        <a:t>iteracija 7</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3,6864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3,6864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4,9152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4,9152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5566563"/>
                  </a:ext>
                </a:extLst>
              </a:tr>
              <a:tr h="130863">
                <a:tc>
                  <a:txBody>
                    <a:bodyPr/>
                    <a:lstStyle/>
                    <a:p>
                      <a:pPr algn="l" fontAlgn="b"/>
                      <a:r>
                        <a:rPr lang="en-GB" sz="1000" b="0" i="0" u="none" strike="noStrike">
                          <a:effectLst/>
                          <a:latin typeface="Times New Roman" panose="02020603050405020304" pitchFamily="18" charset="0"/>
                        </a:rPr>
                        <a:t>iteracija 8</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1,47456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1,47456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1,96608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1,96608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3110886"/>
                  </a:ext>
                </a:extLst>
              </a:tr>
              <a:tr h="130863">
                <a:tc>
                  <a:txBody>
                    <a:bodyPr/>
                    <a:lstStyle/>
                    <a:p>
                      <a:pPr algn="l" fontAlgn="b"/>
                      <a:r>
                        <a:rPr lang="en-GB" sz="1000" b="0" i="0" u="none" strike="noStrike">
                          <a:effectLst/>
                          <a:latin typeface="Times New Roman" panose="02020603050405020304" pitchFamily="18" charset="0"/>
                        </a:rPr>
                        <a:t>iteracija 9</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0,589824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0,589824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0,786432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0,786432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4068354"/>
                  </a:ext>
                </a:extLst>
              </a:tr>
              <a:tr h="130863">
                <a:tc>
                  <a:txBody>
                    <a:bodyPr/>
                    <a:lstStyle/>
                    <a:p>
                      <a:pPr algn="l" fontAlgn="b"/>
                      <a:r>
                        <a:rPr lang="en-GB" sz="1000" b="0" i="0" u="none" strike="noStrike">
                          <a:effectLst/>
                          <a:latin typeface="Times New Roman" panose="02020603050405020304" pitchFamily="18" charset="0"/>
                        </a:rPr>
                        <a:t>iteracija 10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0,2359296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0,2359296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0,3145728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0,3145728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1555421"/>
                  </a:ext>
                </a:extLst>
              </a:tr>
              <a:tr h="130863">
                <a:tc>
                  <a:txBody>
                    <a:bodyPr/>
                    <a:lstStyle/>
                    <a:p>
                      <a:pPr algn="l" fontAlgn="b"/>
                      <a:r>
                        <a:rPr lang="en-GB" sz="1000" b="0" i="0" u="none" strike="noStrike">
                          <a:effectLst/>
                          <a:latin typeface="Times New Roman" panose="02020603050405020304" pitchFamily="18" charset="0"/>
                        </a:rPr>
                        <a:t>iteracija 11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0,09437184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0,09437184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0,12582912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0,12582912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881686"/>
                  </a:ext>
                </a:extLst>
              </a:tr>
              <a:tr h="255613">
                <a:tc>
                  <a:txBody>
                    <a:bodyPr/>
                    <a:lstStyle/>
                    <a:p>
                      <a:pPr algn="l" fontAlgn="b"/>
                      <a:r>
                        <a:rPr lang="en-GB" sz="1000" b="1" i="0" u="none" strike="noStrike">
                          <a:effectLst/>
                          <a:latin typeface="Times New Roman" panose="02020603050405020304" pitchFamily="18" charset="0"/>
                        </a:rPr>
                        <a:t>ukupno sekundarni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1" i="0" u="none" strike="noStrike">
                          <a:effectLst/>
                          <a:latin typeface="Times New Roman" panose="02020603050405020304" pitchFamily="18" charset="0"/>
                        </a:rPr>
                        <a:t>1499,937085</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l" fontAlgn="b"/>
                      <a:r>
                        <a:rPr lang="en-GB" sz="1000" b="1" i="0" u="none" strike="noStrike">
                          <a:effectLst/>
                          <a:latin typeface="Times New Roman" panose="02020603050405020304" pitchFamily="18" charset="0"/>
                        </a:rPr>
                        <a:t>1499,937085</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GB" sz="1000" b="1" i="0" u="none" strike="noStrike">
                          <a:effectLst/>
                          <a:latin typeface="Times New Roman" panose="02020603050405020304" pitchFamily="18" charset="0"/>
                        </a:rPr>
                        <a:t>1999,916114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1" i="0" u="none" strike="noStrike">
                          <a:effectLst/>
                          <a:latin typeface="Times New Roman" panose="02020603050405020304" pitchFamily="18" charset="0"/>
                        </a:rPr>
                        <a:t>1999,916114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264476097"/>
                  </a:ext>
                </a:extLst>
              </a:tr>
              <a:tr h="255613">
                <a:tc>
                  <a:txBody>
                    <a:bodyPr/>
                    <a:lstStyle/>
                    <a:p>
                      <a:pPr algn="l" fontAlgn="b"/>
                      <a:r>
                        <a:rPr lang="en-GB" sz="1000" b="1" i="0" u="none" strike="noStrike">
                          <a:effectLst/>
                          <a:latin typeface="Times New Roman" panose="02020603050405020304" pitchFamily="18" charset="0"/>
                        </a:rPr>
                        <a:t>åefekata (ukupno)</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1500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1500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2000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dirty="0">
                          <a:effectLst/>
                          <a:latin typeface="Times New Roman" panose="02020603050405020304" pitchFamily="18" charset="0"/>
                        </a:rPr>
                        <a:t>4999,916114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extLst>
                  <a:ext uri="{0D108BD9-81ED-4DB2-BD59-A6C34878D82A}">
                    <a16:rowId xmlns:a16="http://schemas.microsoft.com/office/drawing/2014/main" val="408137573"/>
                  </a:ext>
                </a:extLst>
              </a:tr>
            </a:tbl>
          </a:graphicData>
        </a:graphic>
      </p:graphicFrame>
      <p:sp>
        <p:nvSpPr>
          <p:cNvPr id="23" name="Title 1"/>
          <p:cNvSpPr txBox="1">
            <a:spLocks/>
          </p:cNvSpPr>
          <p:nvPr/>
        </p:nvSpPr>
        <p:spPr>
          <a:xfrm>
            <a:off x="1912595" y="4579493"/>
            <a:ext cx="2913405" cy="261818"/>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Y/ ∆X = </a:t>
            </a:r>
            <a:r>
              <a:rPr lang="sr-Latn-BA" sz="1400" dirty="0">
                <a:solidFill>
                  <a:schemeClr val="tx1"/>
                </a:solidFill>
                <a:latin typeface="Times New Roman" panose="02020603050405020304" pitchFamily="18" charset="0"/>
                <a:cs typeface="Times New Roman" panose="02020603050405020304" pitchFamily="18" charset="0"/>
              </a:rPr>
              <a:t> </a:t>
            </a:r>
            <a:r>
              <a:rPr lang="sr-Latn-BA" sz="1400" dirty="0" smtClean="0">
                <a:solidFill>
                  <a:schemeClr val="tx1"/>
                </a:solidFill>
                <a:latin typeface="Times New Roman" panose="02020603050405020304" pitchFamily="18" charset="0"/>
                <a:cs typeface="Times New Roman" panose="02020603050405020304" pitchFamily="18" charset="0"/>
              </a:rPr>
              <a:t>1/(</a:t>
            </a:r>
            <a:r>
              <a:rPr lang="sr-Latn-BA" sz="1400" dirty="0">
                <a:solidFill>
                  <a:schemeClr val="tx1"/>
                </a:solidFill>
                <a:latin typeface="Times New Roman" panose="02020603050405020304" pitchFamily="18" charset="0"/>
                <a:cs typeface="Times New Roman" panose="02020603050405020304" pitchFamily="18" charset="0"/>
              </a:rPr>
              <a:t>∆S /∆Y </a:t>
            </a:r>
            <a:r>
              <a:rPr lang="sr-Latn-BA" sz="1400" dirty="0" smtClean="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 ∆M /∆Y </a:t>
            </a:r>
            <a:r>
              <a:rPr lang="sr-Latn-BA" sz="1400" dirty="0" smtClean="0">
                <a:solidFill>
                  <a:schemeClr val="tx1"/>
                </a:solidFill>
                <a:latin typeface="Times New Roman" panose="02020603050405020304" pitchFamily="18" charset="0"/>
                <a:cs typeface="Times New Roman" panose="02020603050405020304" pitchFamily="18" charset="0"/>
              </a:rPr>
              <a:t>)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26" name="Title 1"/>
          <p:cNvSpPr txBox="1">
            <a:spLocks/>
          </p:cNvSpPr>
          <p:nvPr/>
        </p:nvSpPr>
        <p:spPr>
          <a:xfrm>
            <a:off x="1912594" y="4947917"/>
            <a:ext cx="2913405" cy="24357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5000/ 3000 = </a:t>
            </a:r>
            <a:r>
              <a:rPr lang="sr-Latn-BA" sz="1400" dirty="0">
                <a:solidFill>
                  <a:schemeClr val="tx1"/>
                </a:solidFill>
                <a:latin typeface="Times New Roman" panose="02020603050405020304" pitchFamily="18" charset="0"/>
                <a:cs typeface="Times New Roman" panose="02020603050405020304" pitchFamily="18" charset="0"/>
              </a:rPr>
              <a:t> </a:t>
            </a:r>
            <a:r>
              <a:rPr lang="sr-Latn-BA" sz="1400" dirty="0" smtClean="0">
                <a:solidFill>
                  <a:schemeClr val="tx1"/>
                </a:solidFill>
                <a:latin typeface="Times New Roman" panose="02020603050405020304" pitchFamily="18" charset="0"/>
                <a:cs typeface="Times New Roman" panose="02020603050405020304" pitchFamily="18" charset="0"/>
              </a:rPr>
              <a:t>1/(0,3 +0,3)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27" name="Title 1"/>
          <p:cNvSpPr txBox="1">
            <a:spLocks/>
          </p:cNvSpPr>
          <p:nvPr/>
        </p:nvSpPr>
        <p:spPr>
          <a:xfrm>
            <a:off x="1888338" y="5324727"/>
            <a:ext cx="2913405" cy="24357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1,66=  1/0,6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1876914" y="5657432"/>
            <a:ext cx="2913405" cy="24357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1,66=  1,66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3" name="Bent Arrow 2"/>
          <p:cNvSpPr/>
          <p:nvPr/>
        </p:nvSpPr>
        <p:spPr>
          <a:xfrm flipV="1">
            <a:off x="635659" y="4947917"/>
            <a:ext cx="1122021" cy="95309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2907305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43</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6236852" y="237985"/>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smtClean="0">
              <a:solidFill>
                <a:srgbClr val="CC99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34" y="942512"/>
            <a:ext cx="390199" cy="483981"/>
          </a:xfrm>
          <a:prstGeom prst="rect">
            <a:avLst/>
          </a:prstGeom>
        </p:spPr>
      </p:pic>
      <p:sp>
        <p:nvSpPr>
          <p:cNvPr id="7" name="Title 1"/>
          <p:cNvSpPr txBox="1">
            <a:spLocks/>
          </p:cNvSpPr>
          <p:nvPr/>
        </p:nvSpPr>
        <p:spPr>
          <a:xfrm>
            <a:off x="738371" y="868635"/>
            <a:ext cx="7916968" cy="288592"/>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Spoljnotrgovinski  multiplikator </a:t>
            </a:r>
          </a:p>
        </p:txBody>
      </p:sp>
      <p:sp>
        <p:nvSpPr>
          <p:cNvPr id="8" name="Title 1"/>
          <p:cNvSpPr txBox="1">
            <a:spLocks/>
          </p:cNvSpPr>
          <p:nvPr/>
        </p:nvSpPr>
        <p:spPr>
          <a:xfrm>
            <a:off x="738371" y="1200477"/>
            <a:ext cx="8128536" cy="1735346"/>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Definišite i izračunate:</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(1)</a:t>
            </a:r>
          </a:p>
          <a:p>
            <a:pPr marL="742950" lvl="1" indent="-285750" algn="just">
              <a:spcAft>
                <a:spcPts val="0"/>
              </a:spcAft>
              <a:buFont typeface="+mj-lt"/>
              <a:buAutoNum type="alphaLcParenR"/>
              <a:tabLst>
                <a:tab pos="457200" algn="l"/>
              </a:tabLst>
            </a:pPr>
            <a:r>
              <a:rPr lang="hr-HR" sz="1600" dirty="0" smtClean="0">
                <a:latin typeface="Times New Roman" panose="02020603050405020304" pitchFamily="18" charset="0"/>
                <a:ea typeface="Times New Roman" panose="02020603050405020304" pitchFamily="18" charset="0"/>
              </a:rPr>
              <a:t>marginalnu </a:t>
            </a:r>
            <a:r>
              <a:rPr lang="hr-HR" sz="1600" dirty="0">
                <a:latin typeface="Times New Roman" panose="02020603050405020304" pitchFamily="18" charset="0"/>
                <a:ea typeface="Times New Roman" panose="02020603050405020304" pitchFamily="18" charset="0"/>
              </a:rPr>
              <a:t>sklonost potrošnji</a:t>
            </a:r>
            <a:endParaRPr lang="en-GB" sz="1600" dirty="0">
              <a:latin typeface="Times New Roman" panose="02020603050405020304" pitchFamily="18" charset="0"/>
              <a:ea typeface="Times New Roman" panose="02020603050405020304" pitchFamily="18" charset="0"/>
            </a:endParaRPr>
          </a:p>
          <a:p>
            <a:pPr marL="742950" lvl="1" indent="-285750" algn="just">
              <a:spcAft>
                <a:spcPts val="0"/>
              </a:spcAft>
              <a:buFont typeface="+mj-lt"/>
              <a:buAutoNum type="alphaLcParenR"/>
              <a:tabLst>
                <a:tab pos="457200" algn="l"/>
              </a:tabLst>
            </a:pPr>
            <a:r>
              <a:rPr lang="hr-HR" sz="1600" dirty="0">
                <a:latin typeface="Times New Roman" panose="02020603050405020304" pitchFamily="18" charset="0"/>
                <a:ea typeface="Times New Roman" panose="02020603050405020304" pitchFamily="18" charset="0"/>
              </a:rPr>
              <a:t>graničnu sklonost ka štednji</a:t>
            </a:r>
            <a:endParaRPr lang="en-GB" sz="1600" dirty="0">
              <a:latin typeface="Times New Roman" panose="02020603050405020304" pitchFamily="18" charset="0"/>
              <a:ea typeface="Times New Roman" panose="02020603050405020304" pitchFamily="18" charset="0"/>
            </a:endParaRPr>
          </a:p>
          <a:p>
            <a:pPr marL="742950" lvl="1" indent="-285750" algn="just">
              <a:spcAft>
                <a:spcPts val="0"/>
              </a:spcAft>
              <a:buFont typeface="+mj-lt"/>
              <a:buAutoNum type="alphaLcParenR"/>
              <a:tabLst>
                <a:tab pos="457200" algn="l"/>
              </a:tabLst>
            </a:pPr>
            <a:r>
              <a:rPr lang="hr-HR" sz="1600" dirty="0">
                <a:latin typeface="Times New Roman" panose="02020603050405020304" pitchFamily="18" charset="0"/>
                <a:ea typeface="Times New Roman" panose="02020603050405020304" pitchFamily="18" charset="0"/>
              </a:rPr>
              <a:t>marginalnu sklonost ka uvozu</a:t>
            </a:r>
            <a:endParaRPr lang="en-GB" sz="1600" dirty="0">
              <a:latin typeface="Times New Roman" panose="02020603050405020304" pitchFamily="18" charset="0"/>
              <a:ea typeface="Times New Roman" panose="02020603050405020304" pitchFamily="18" charset="0"/>
            </a:endParaRPr>
          </a:p>
          <a:p>
            <a:pPr marL="742950" lvl="1" indent="-285750" algn="just">
              <a:spcAft>
                <a:spcPts val="0"/>
              </a:spcAft>
              <a:buFont typeface="+mj-lt"/>
              <a:buAutoNum type="alphaLcParenR"/>
              <a:tabLst>
                <a:tab pos="457200" algn="l"/>
              </a:tabLst>
            </a:pPr>
            <a:r>
              <a:rPr lang="hr-HR" sz="1600" dirty="0">
                <a:latin typeface="Times New Roman" panose="02020603050405020304" pitchFamily="18" charset="0"/>
                <a:ea typeface="Times New Roman" panose="02020603050405020304" pitchFamily="18" charset="0"/>
              </a:rPr>
              <a:t>ako je povećanje dohotka od 3.000 novčanih jedinica izazvalo povećanje potrošnje, štednje i uvoza za 1.200, 900 i 900 novčanih jedinica, </a:t>
            </a:r>
            <a:r>
              <a:rPr lang="hr-HR" sz="1600" dirty="0" smtClean="0">
                <a:latin typeface="Times New Roman" panose="02020603050405020304" pitchFamily="18" charset="0"/>
                <a:ea typeface="Times New Roman" panose="02020603050405020304" pitchFamily="18" charset="0"/>
              </a:rPr>
              <a:t>respektivno</a:t>
            </a:r>
            <a:r>
              <a:rPr lang="hr-HR" sz="1600" dirty="0">
                <a:latin typeface="Times New Roman" panose="02020603050405020304" pitchFamily="18" charset="0"/>
                <a:ea typeface="Times New Roman" panose="02020603050405020304" pitchFamily="18" charset="0"/>
              </a:rPr>
              <a:t>.</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738371" y="3442748"/>
            <a:ext cx="1730509" cy="296132"/>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Y=3000</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746244" y="3856587"/>
            <a:ext cx="1722635"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C= 1200</a:t>
            </a:r>
            <a:endParaRPr lang="sr-Latn-BA" sz="1400" b="1" dirty="0" smtClean="0">
              <a:solidFill>
                <a:schemeClr val="tx1"/>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705603" y="4302135"/>
            <a:ext cx="1722635"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S</a:t>
            </a:r>
            <a:r>
              <a:rPr lang="sr-Latn-BA" sz="1400" dirty="0" smtClean="0">
                <a:solidFill>
                  <a:schemeClr val="tx1"/>
                </a:solidFill>
                <a:latin typeface="Times New Roman" panose="02020603050405020304" pitchFamily="18" charset="0"/>
                <a:cs typeface="Times New Roman" panose="02020603050405020304" pitchFamily="18" charset="0"/>
              </a:rPr>
              <a:t>= 900</a:t>
            </a:r>
            <a:endParaRPr lang="sr-Latn-BA" sz="1400" b="1" dirty="0" smtClean="0">
              <a:solidFill>
                <a:schemeClr val="tx1"/>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738371" y="4715974"/>
            <a:ext cx="1722635"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M</a:t>
            </a:r>
            <a:r>
              <a:rPr lang="sr-Latn-BA" sz="1400" dirty="0" smtClean="0">
                <a:solidFill>
                  <a:schemeClr val="tx1"/>
                </a:solidFill>
                <a:latin typeface="Times New Roman" panose="02020603050405020304" pitchFamily="18" charset="0"/>
                <a:cs typeface="Times New Roman" panose="02020603050405020304" pitchFamily="18" charset="0"/>
              </a:rPr>
              <a:t>= 900</a:t>
            </a:r>
            <a:endParaRPr lang="sr-Latn-BA" sz="1400" b="1" dirty="0" smtClean="0">
              <a:solidFill>
                <a:schemeClr val="tx1"/>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587532" y="2964805"/>
            <a:ext cx="3141187"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(1) Rješenje (marginalne slonosti) : </a:t>
            </a:r>
            <a:endPar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2810942" y="3214723"/>
            <a:ext cx="6055965" cy="81445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 Marginalna sklonost potrošnji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2992561" y="3528746"/>
            <a:ext cx="1342036"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C </a:t>
            </a:r>
            <a:r>
              <a:rPr lang="sr-Latn-BA" sz="1400" dirty="0">
                <a:solidFill>
                  <a:schemeClr val="tx1"/>
                </a:solidFill>
                <a:latin typeface="Times New Roman" panose="02020603050405020304" pitchFamily="18" charset="0"/>
                <a:cs typeface="Times New Roman" panose="02020603050405020304" pitchFamily="18" charset="0"/>
              </a:rPr>
              <a:t>/∆</a:t>
            </a:r>
            <a:r>
              <a:rPr lang="sr-Latn-BA" sz="1400" dirty="0" smtClean="0">
                <a:solidFill>
                  <a:schemeClr val="tx1"/>
                </a:solidFill>
                <a:latin typeface="Times New Roman" panose="02020603050405020304" pitchFamily="18" charset="0"/>
                <a:cs typeface="Times New Roman" panose="02020603050405020304" pitchFamily="18" charset="0"/>
              </a:rPr>
              <a:t>Y =b</a:t>
            </a:r>
            <a:endParaRPr lang="sr-Latn-BA" sz="1400" b="1" dirty="0" smtClean="0">
              <a:solidFill>
                <a:schemeClr val="tx1"/>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4748453" y="3520331"/>
            <a:ext cx="1642038"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=1200/3000</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6804347" y="3458028"/>
            <a:ext cx="944496"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=0,4</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2861593" y="4249321"/>
            <a:ext cx="6055965" cy="3588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Marginalna sklonost štednji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3100259" y="4603406"/>
            <a:ext cx="1126640"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600" dirty="0" smtClean="0">
                <a:solidFill>
                  <a:schemeClr val="tx1"/>
                </a:solidFill>
                <a:latin typeface="Times New Roman" panose="02020603050405020304" pitchFamily="18" charset="0"/>
                <a:cs typeface="Times New Roman" panose="02020603050405020304" pitchFamily="18" charset="0"/>
              </a:rPr>
              <a:t>S</a:t>
            </a:r>
            <a:r>
              <a:rPr lang="sr-Latn-BA" sz="1600" dirty="0">
                <a:solidFill>
                  <a:schemeClr val="tx1"/>
                </a:solidFill>
                <a:latin typeface="Times New Roman" panose="02020603050405020304" pitchFamily="18" charset="0"/>
                <a:cs typeface="Times New Roman" panose="02020603050405020304" pitchFamily="18" charset="0"/>
              </a:rPr>
              <a:t> /∆</a:t>
            </a:r>
            <a:r>
              <a:rPr lang="sr-Latn-BA" sz="1600" dirty="0" smtClean="0">
                <a:solidFill>
                  <a:schemeClr val="tx1"/>
                </a:solidFill>
                <a:latin typeface="Times New Roman" panose="02020603050405020304" pitchFamily="18" charset="0"/>
                <a:cs typeface="Times New Roman" panose="02020603050405020304" pitchFamily="18" charset="0"/>
              </a:rPr>
              <a:t>Y =s</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4775546" y="4609737"/>
            <a:ext cx="1642038"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=900/3000</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6804347" y="4590242"/>
            <a:ext cx="944496"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=0,3</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a:off x="2838987" y="5297271"/>
            <a:ext cx="6055965" cy="3588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Marginalna sklonost uvozu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3011240" y="5606367"/>
            <a:ext cx="1215659"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600" dirty="0">
                <a:solidFill>
                  <a:schemeClr val="tx1"/>
                </a:solidFill>
                <a:latin typeface="Times New Roman" panose="02020603050405020304" pitchFamily="18" charset="0"/>
                <a:cs typeface="Times New Roman" panose="02020603050405020304" pitchFamily="18" charset="0"/>
              </a:rPr>
              <a:t>M</a:t>
            </a:r>
            <a:r>
              <a:rPr lang="sr-Latn-BA" sz="1600" dirty="0" smtClean="0">
                <a:solidFill>
                  <a:schemeClr val="tx1"/>
                </a:solidFill>
                <a:latin typeface="Times New Roman" panose="02020603050405020304" pitchFamily="18" charset="0"/>
                <a:cs typeface="Times New Roman" panose="02020603050405020304" pitchFamily="18" charset="0"/>
              </a:rPr>
              <a:t> </a:t>
            </a:r>
            <a:r>
              <a:rPr lang="sr-Latn-BA" sz="1600" dirty="0">
                <a:solidFill>
                  <a:schemeClr val="tx1"/>
                </a:solidFill>
                <a:latin typeface="Times New Roman" panose="02020603050405020304" pitchFamily="18" charset="0"/>
                <a:cs typeface="Times New Roman" panose="02020603050405020304" pitchFamily="18" charset="0"/>
              </a:rPr>
              <a:t>/∆</a:t>
            </a:r>
            <a:r>
              <a:rPr lang="sr-Latn-BA" sz="1600" dirty="0" smtClean="0">
                <a:solidFill>
                  <a:schemeClr val="tx1"/>
                </a:solidFill>
                <a:latin typeface="Times New Roman" panose="02020603050405020304" pitchFamily="18" charset="0"/>
                <a:cs typeface="Times New Roman" panose="02020603050405020304" pitchFamily="18" charset="0"/>
              </a:rPr>
              <a:t>Y =m</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4" name="Title 1"/>
          <p:cNvSpPr txBox="1">
            <a:spLocks/>
          </p:cNvSpPr>
          <p:nvPr/>
        </p:nvSpPr>
        <p:spPr>
          <a:xfrm>
            <a:off x="4802639" y="5577383"/>
            <a:ext cx="1642038"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=900/3000</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6" name="Title 1"/>
          <p:cNvSpPr txBox="1">
            <a:spLocks/>
          </p:cNvSpPr>
          <p:nvPr/>
        </p:nvSpPr>
        <p:spPr>
          <a:xfrm>
            <a:off x="6889193" y="5548401"/>
            <a:ext cx="944496"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=0,3</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7" name="Title 1"/>
          <p:cNvSpPr txBox="1">
            <a:spLocks/>
          </p:cNvSpPr>
          <p:nvPr/>
        </p:nvSpPr>
        <p:spPr>
          <a:xfrm>
            <a:off x="6823846" y="3487010"/>
            <a:ext cx="944496" cy="32784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=0,4</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6823846" y="4619224"/>
            <a:ext cx="944496" cy="32784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=0,3</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9" name="Title 1"/>
          <p:cNvSpPr txBox="1">
            <a:spLocks/>
          </p:cNvSpPr>
          <p:nvPr/>
        </p:nvSpPr>
        <p:spPr>
          <a:xfrm>
            <a:off x="6908692" y="5577383"/>
            <a:ext cx="944496" cy="32784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=0,3</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30" name="Right Arrow 29"/>
          <p:cNvSpPr/>
          <p:nvPr/>
        </p:nvSpPr>
        <p:spPr>
          <a:xfrm>
            <a:off x="4410852" y="3526647"/>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ight Arrow 30"/>
          <p:cNvSpPr/>
          <p:nvPr/>
        </p:nvSpPr>
        <p:spPr>
          <a:xfrm>
            <a:off x="6504830" y="3526647"/>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ight Arrow 31"/>
          <p:cNvSpPr/>
          <p:nvPr/>
        </p:nvSpPr>
        <p:spPr>
          <a:xfrm>
            <a:off x="4424212" y="4631857"/>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ight Arrow 32"/>
          <p:cNvSpPr/>
          <p:nvPr/>
        </p:nvSpPr>
        <p:spPr>
          <a:xfrm>
            <a:off x="6534094" y="4622370"/>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Arrow 33"/>
          <p:cNvSpPr/>
          <p:nvPr/>
        </p:nvSpPr>
        <p:spPr>
          <a:xfrm>
            <a:off x="4463098" y="5606367"/>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ight Arrow 34"/>
          <p:cNvSpPr/>
          <p:nvPr/>
        </p:nvSpPr>
        <p:spPr>
          <a:xfrm>
            <a:off x="6596123" y="5577383"/>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619425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44</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1076" y="868635"/>
            <a:ext cx="8365831"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Spoljnotrgovinski  multiplikator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34" y="942512"/>
            <a:ext cx="390199" cy="483981"/>
          </a:xfrm>
          <a:prstGeom prst="rect">
            <a:avLst/>
          </a:prstGeom>
        </p:spPr>
      </p:pic>
      <p:sp>
        <p:nvSpPr>
          <p:cNvPr id="6" name="Title 1"/>
          <p:cNvSpPr txBox="1">
            <a:spLocks/>
          </p:cNvSpPr>
          <p:nvPr/>
        </p:nvSpPr>
        <p:spPr>
          <a:xfrm>
            <a:off x="501076" y="1250582"/>
            <a:ext cx="8365831" cy="207105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hr-HR" sz="1600" dirty="0" smtClean="0">
                <a:solidFill>
                  <a:schemeClr val="tx1">
                    <a:lumMod val="65000"/>
                    <a:lumOff val="35000"/>
                  </a:schemeClr>
                </a:solidFill>
                <a:latin typeface="Times New Roman" panose="02020603050405020304" pitchFamily="18" charset="0"/>
                <a:cs typeface="Times New Roman" panose="02020603050405020304" pitchFamily="18" charset="0"/>
              </a:rPr>
              <a:t>Uz </a:t>
            </a:r>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korištenje vrijednosti dobijenih u prethodnom zadatku i uz pretpostavku da je zemlja ostvarila autonomno povećanje izvoza od 3.000 novčanih jedinica, definišite i izračunajte:</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(2) </a:t>
            </a:r>
            <a:r>
              <a:rPr lang="hr-HR"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primarni </a:t>
            </a:r>
            <a:r>
              <a:rPr lang="hr-HR"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efekat povećanja dohotka izazvan autonomnim povećanjem </a:t>
            </a:r>
            <a:r>
              <a:rPr lang="hr-HR"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izvoza</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(3) </a:t>
            </a:r>
            <a:r>
              <a:rPr lang="hr-HR"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prve </a:t>
            </a:r>
            <a:r>
              <a:rPr lang="hr-HR"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tri iteracije sekundarnih efekata povećanja nacionalnog dohotka, kao i povećanja štednje, uvoza i potrošnje ako pretpostavimo da su granične sklonosti ovih veličina jednake vrijednostima iz zadatka broj </a:t>
            </a:r>
            <a:r>
              <a:rPr lang="hr-HR"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(1) , </a:t>
            </a:r>
            <a:r>
              <a:rPr lang="hr-HR"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te uz pretpostavku da investicije ne zavise od promjena nacionalnog </a:t>
            </a:r>
            <a:r>
              <a:rPr lang="hr-HR"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dohotka</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(4) </a:t>
            </a:r>
            <a:r>
              <a:rPr lang="hr-HR" sz="1600" dirty="0" smtClean="0">
                <a:solidFill>
                  <a:schemeClr val="tx1">
                    <a:lumMod val="65000"/>
                    <a:lumOff val="35000"/>
                  </a:schemeClr>
                </a:solidFill>
                <a:latin typeface="Times New Roman" panose="02020603050405020304" pitchFamily="18" charset="0"/>
                <a:ea typeface="+mj-ea"/>
                <a:cs typeface="Times New Roman" panose="02020603050405020304" pitchFamily="18" charset="0"/>
              </a:rPr>
              <a:t>spoljnotrgovinski </a:t>
            </a:r>
            <a:r>
              <a:rPr lang="hr-HR"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multiplikator</a:t>
            </a:r>
            <a:endParaRPr lang="en-GB" sz="1600" dirty="0">
              <a:solidFill>
                <a:schemeClr val="tx1">
                  <a:lumMod val="65000"/>
                  <a:lumOff val="35000"/>
                </a:schemeClr>
              </a:solidFill>
              <a:latin typeface="Times New Roman" panose="02020603050405020304" pitchFamily="18" charset="0"/>
              <a:ea typeface="+mj-ea"/>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934719539"/>
              </p:ext>
            </p:extLst>
          </p:nvPr>
        </p:nvGraphicFramePr>
        <p:xfrm>
          <a:off x="738371" y="4247972"/>
          <a:ext cx="6322829" cy="1446098"/>
        </p:xfrm>
        <a:graphic>
          <a:graphicData uri="http://schemas.openxmlformats.org/drawingml/2006/table">
            <a:tbl>
              <a:tblPr/>
              <a:tblGrid>
                <a:gridCol w="1132756">
                  <a:extLst>
                    <a:ext uri="{9D8B030D-6E8A-4147-A177-3AD203B41FA5}">
                      <a16:colId xmlns:a16="http://schemas.microsoft.com/office/drawing/2014/main" val="4157808781"/>
                    </a:ext>
                  </a:extLst>
                </a:gridCol>
                <a:gridCol w="834007">
                  <a:extLst>
                    <a:ext uri="{9D8B030D-6E8A-4147-A177-3AD203B41FA5}">
                      <a16:colId xmlns:a16="http://schemas.microsoft.com/office/drawing/2014/main" val="2009388670"/>
                    </a:ext>
                  </a:extLst>
                </a:gridCol>
                <a:gridCol w="871351">
                  <a:extLst>
                    <a:ext uri="{9D8B030D-6E8A-4147-A177-3AD203B41FA5}">
                      <a16:colId xmlns:a16="http://schemas.microsoft.com/office/drawing/2014/main" val="3934141557"/>
                    </a:ext>
                  </a:extLst>
                </a:gridCol>
                <a:gridCol w="946038">
                  <a:extLst>
                    <a:ext uri="{9D8B030D-6E8A-4147-A177-3AD203B41FA5}">
                      <a16:colId xmlns:a16="http://schemas.microsoft.com/office/drawing/2014/main" val="1586067580"/>
                    </a:ext>
                  </a:extLst>
                </a:gridCol>
                <a:gridCol w="908694">
                  <a:extLst>
                    <a:ext uri="{9D8B030D-6E8A-4147-A177-3AD203B41FA5}">
                      <a16:colId xmlns:a16="http://schemas.microsoft.com/office/drawing/2014/main" val="2383964033"/>
                    </a:ext>
                  </a:extLst>
                </a:gridCol>
                <a:gridCol w="809111">
                  <a:extLst>
                    <a:ext uri="{9D8B030D-6E8A-4147-A177-3AD203B41FA5}">
                      <a16:colId xmlns:a16="http://schemas.microsoft.com/office/drawing/2014/main" val="813142020"/>
                    </a:ext>
                  </a:extLst>
                </a:gridCol>
                <a:gridCol w="820872">
                  <a:extLst>
                    <a:ext uri="{9D8B030D-6E8A-4147-A177-3AD203B41FA5}">
                      <a16:colId xmlns:a16="http://schemas.microsoft.com/office/drawing/2014/main" val="2413896359"/>
                    </a:ext>
                  </a:extLst>
                </a:gridCol>
              </a:tblGrid>
              <a:tr h="164312">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DE9D9"/>
                    </a:solidFill>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GB" sz="1000" b="0" i="0" u="none" strike="noStrike">
                          <a:effectLst/>
                          <a:latin typeface="Times New Roman" panose="02020603050405020304" pitchFamily="18" charset="0"/>
                        </a:rPr>
                        <a:t>0,4</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EBF1DE"/>
                    </a:solidFill>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5122007"/>
                  </a:ext>
                </a:extLst>
              </a:tr>
              <a:tr h="164312">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dirty="0">
                          <a:effectLst/>
                          <a:latin typeface="Times New Roman" panose="02020603050405020304" pitchFamily="18" charset="0"/>
                        </a:rPr>
                        <a:t>D UVOZ</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ŠTEDNJA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POTROŠNJA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INVESTICIJE</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IZVOZ</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DOHODAK</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645905121"/>
                  </a:ext>
                </a:extLst>
              </a:tr>
              <a:tr h="164312">
                <a:tc>
                  <a:txBody>
                    <a:bodyPr/>
                    <a:lstStyle/>
                    <a:p>
                      <a:pPr algn="l" fontAlgn="b"/>
                      <a:r>
                        <a:rPr lang="en-GB" sz="1000" b="0" i="0" u="none" strike="noStrike">
                          <a:effectLst/>
                          <a:latin typeface="Times New Roman" panose="02020603050405020304" pitchFamily="18" charset="0"/>
                        </a:rPr>
                        <a:t>PRIMARNI EFEKAT</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GB" sz="1000" b="0" i="0" u="none" strike="noStrike" dirty="0">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657532234"/>
                  </a:ext>
                </a:extLst>
              </a:tr>
              <a:tr h="306218">
                <a:tc>
                  <a:txBody>
                    <a:bodyPr/>
                    <a:lstStyle/>
                    <a:p>
                      <a:pPr algn="l" fontAlgn="b"/>
                      <a:r>
                        <a:rPr lang="en-GB" sz="1000" b="0" i="0" u="none" strike="noStrike">
                          <a:effectLst/>
                          <a:latin typeface="Times New Roman" panose="02020603050405020304" pitchFamily="18" charset="0"/>
                        </a:rPr>
                        <a:t>SEKUNDARNI EFEKTI</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1913020"/>
                  </a:ext>
                </a:extLst>
              </a:tr>
              <a:tr h="164312">
                <a:tc>
                  <a:txBody>
                    <a:bodyPr/>
                    <a:lstStyle/>
                    <a:p>
                      <a:pPr algn="l" fontAlgn="b"/>
                      <a:r>
                        <a:rPr lang="en-GB" sz="1000" b="0" i="0" u="none" strike="noStrike">
                          <a:effectLst/>
                          <a:latin typeface="Times New Roman" panose="02020603050405020304" pitchFamily="18" charset="0"/>
                        </a:rPr>
                        <a:t>iteracija 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5868040"/>
                  </a:ext>
                </a:extLst>
              </a:tr>
              <a:tr h="164312">
                <a:tc>
                  <a:txBody>
                    <a:bodyPr/>
                    <a:lstStyle/>
                    <a:p>
                      <a:pPr algn="l" fontAlgn="b"/>
                      <a:r>
                        <a:rPr lang="en-GB" sz="1000" b="0" i="0" u="none" strike="noStrike">
                          <a:effectLst/>
                          <a:latin typeface="Times New Roman" panose="02020603050405020304" pitchFamily="18" charset="0"/>
                        </a:rPr>
                        <a:t>iteracija 2</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6846161"/>
                  </a:ext>
                </a:extLst>
              </a:tr>
              <a:tr h="164312">
                <a:tc>
                  <a:txBody>
                    <a:bodyPr/>
                    <a:lstStyle/>
                    <a:p>
                      <a:pPr algn="l" fontAlgn="b"/>
                      <a:r>
                        <a:rPr lang="en-GB" sz="1000" b="0" i="0" u="none" strike="noStrike">
                          <a:effectLst/>
                          <a:latin typeface="Times New Roman" panose="02020603050405020304" pitchFamily="18" charset="0"/>
                        </a:rPr>
                        <a:t>iteracija 3</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dirty="0">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1584111"/>
                  </a:ext>
                </a:extLst>
              </a:tr>
            </a:tbl>
          </a:graphicData>
        </a:graphic>
      </p:graphicFrame>
      <p:sp>
        <p:nvSpPr>
          <p:cNvPr id="8" name="Title 1"/>
          <p:cNvSpPr txBox="1">
            <a:spLocks/>
          </p:cNvSpPr>
          <p:nvPr/>
        </p:nvSpPr>
        <p:spPr>
          <a:xfrm>
            <a:off x="587532" y="3449585"/>
            <a:ext cx="5215389"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(2) Rješenje (primarni efekat povećanja dohodka ) : </a:t>
            </a:r>
            <a:endPar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6108873" y="3434392"/>
            <a:ext cx="944496" cy="26901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=3000</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501076" y="3950474"/>
            <a:ext cx="7552189"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(3) Rješenje (prve tri iteracije sekundarnih efekata povećanja nacionalnog dohodka ) : </a:t>
            </a:r>
            <a:endPar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738371" y="6237761"/>
            <a:ext cx="2913405" cy="261818"/>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Y/ ∆X = </a:t>
            </a:r>
            <a:r>
              <a:rPr lang="sr-Latn-BA" sz="1400" dirty="0">
                <a:solidFill>
                  <a:schemeClr val="tx1"/>
                </a:solidFill>
                <a:latin typeface="Times New Roman" panose="02020603050405020304" pitchFamily="18" charset="0"/>
                <a:cs typeface="Times New Roman" panose="02020603050405020304" pitchFamily="18" charset="0"/>
              </a:rPr>
              <a:t> </a:t>
            </a:r>
            <a:r>
              <a:rPr lang="sr-Latn-BA" sz="1400" dirty="0" smtClean="0">
                <a:solidFill>
                  <a:schemeClr val="tx1"/>
                </a:solidFill>
                <a:latin typeface="Times New Roman" panose="02020603050405020304" pitchFamily="18" charset="0"/>
                <a:cs typeface="Times New Roman" panose="02020603050405020304" pitchFamily="18" charset="0"/>
              </a:rPr>
              <a:t>1/(</a:t>
            </a:r>
            <a:r>
              <a:rPr lang="sr-Latn-BA" sz="1400" dirty="0">
                <a:solidFill>
                  <a:schemeClr val="tx1"/>
                </a:solidFill>
                <a:latin typeface="Times New Roman" panose="02020603050405020304" pitchFamily="18" charset="0"/>
                <a:cs typeface="Times New Roman" panose="02020603050405020304" pitchFamily="18" charset="0"/>
              </a:rPr>
              <a:t>∆S /∆Y </a:t>
            </a:r>
            <a:r>
              <a:rPr lang="sr-Latn-BA" sz="1400" dirty="0" smtClean="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 ∆M /∆Y </a:t>
            </a:r>
            <a:r>
              <a:rPr lang="sr-Latn-BA" sz="1400" dirty="0" smtClean="0">
                <a:solidFill>
                  <a:schemeClr val="tx1"/>
                </a:solidFill>
                <a:latin typeface="Times New Roman" panose="02020603050405020304" pitchFamily="18" charset="0"/>
                <a:cs typeface="Times New Roman" panose="02020603050405020304" pitchFamily="18" charset="0"/>
              </a:rPr>
              <a:t>)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87532" y="5811450"/>
            <a:ext cx="7552189"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(3) Rješenje (prve tri iteracije sekundarnih efekata povećanja nacionalnog dohodka ) : </a:t>
            </a:r>
            <a:endPar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4011111" y="6223925"/>
            <a:ext cx="1566730" cy="26181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1/(0,3 +0,3)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5846797" y="6201147"/>
            <a:ext cx="1110517" cy="284595"/>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1/0,6</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7298161" y="6146768"/>
            <a:ext cx="931940" cy="290814"/>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1,66</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6" name="Right Arrow 15"/>
          <p:cNvSpPr/>
          <p:nvPr/>
        </p:nvSpPr>
        <p:spPr>
          <a:xfrm>
            <a:off x="3742155" y="6237761"/>
            <a:ext cx="249741" cy="211910"/>
          </a:xfrm>
          <a:prstGeom prst="rightArrow">
            <a:avLst>
              <a:gd name="adj1" fmla="val 50000"/>
              <a:gd name="adj2" fmla="val 377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a:off x="5597056" y="6216632"/>
            <a:ext cx="249741" cy="211910"/>
          </a:xfrm>
          <a:prstGeom prst="rightArrow">
            <a:avLst>
              <a:gd name="adj1" fmla="val 50000"/>
              <a:gd name="adj2" fmla="val 377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Arrow 17"/>
          <p:cNvSpPr/>
          <p:nvPr/>
        </p:nvSpPr>
        <p:spPr>
          <a:xfrm>
            <a:off x="7002866" y="6225672"/>
            <a:ext cx="249741" cy="211910"/>
          </a:xfrm>
          <a:prstGeom prst="rightArrow">
            <a:avLst>
              <a:gd name="adj1" fmla="val 50000"/>
              <a:gd name="adj2" fmla="val 377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010274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45</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1076" y="868635"/>
            <a:ext cx="8365831"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Spoljnotrgovinski  multiplikator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34" y="942512"/>
            <a:ext cx="390199" cy="483981"/>
          </a:xfrm>
          <a:prstGeom prst="rect">
            <a:avLst/>
          </a:prstGeom>
        </p:spPr>
      </p:pic>
      <p:sp>
        <p:nvSpPr>
          <p:cNvPr id="6" name="Title 1"/>
          <p:cNvSpPr txBox="1">
            <a:spLocks/>
          </p:cNvSpPr>
          <p:nvPr/>
        </p:nvSpPr>
        <p:spPr>
          <a:xfrm>
            <a:off x="544305" y="1409005"/>
            <a:ext cx="8365831" cy="78174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(5)</a:t>
            </a:r>
            <a:r>
              <a:rPr lang="hr-HR" dirty="0"/>
              <a:t> </a:t>
            </a:r>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koliki je konačan efekat (primarni + sekundarni) povećanja izvoza na povećanje nacionalnog dohotka i kojom veličinom je to povećanje definisano</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lvl="0"/>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en-GB" sz="1600" dirty="0">
              <a:solidFill>
                <a:schemeClr val="tx1">
                  <a:lumMod val="65000"/>
                  <a:lumOff val="35000"/>
                </a:schemeClr>
              </a:solidFill>
              <a:latin typeface="Times New Roman" panose="02020603050405020304" pitchFamily="18" charset="0"/>
              <a:ea typeface="+mj-ea"/>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506537" y="2688236"/>
            <a:ext cx="8545098"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(5) Rješenje (konačni efekat povećanja izvoza na povećanje nacionalnog dohodka  ) : </a:t>
            </a:r>
            <a:endPar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677411" y="3831638"/>
            <a:ext cx="2913405" cy="261818"/>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Y/ ∆X = </a:t>
            </a:r>
            <a:r>
              <a:rPr lang="sr-Latn-BA" sz="1400" dirty="0">
                <a:solidFill>
                  <a:schemeClr val="tx1"/>
                </a:solidFill>
                <a:latin typeface="Times New Roman" panose="02020603050405020304" pitchFamily="18" charset="0"/>
                <a:cs typeface="Times New Roman" panose="02020603050405020304" pitchFamily="18" charset="0"/>
              </a:rPr>
              <a:t> </a:t>
            </a:r>
            <a:r>
              <a:rPr lang="sr-Latn-BA" sz="1400" dirty="0" smtClean="0">
                <a:solidFill>
                  <a:schemeClr val="tx1"/>
                </a:solidFill>
                <a:latin typeface="Times New Roman" panose="02020603050405020304" pitchFamily="18" charset="0"/>
                <a:cs typeface="Times New Roman" panose="02020603050405020304" pitchFamily="18" charset="0"/>
              </a:rPr>
              <a:t>1/(</a:t>
            </a:r>
            <a:r>
              <a:rPr lang="sr-Latn-BA" sz="1400" dirty="0">
                <a:solidFill>
                  <a:schemeClr val="tx1"/>
                </a:solidFill>
                <a:latin typeface="Times New Roman" panose="02020603050405020304" pitchFamily="18" charset="0"/>
                <a:cs typeface="Times New Roman" panose="02020603050405020304" pitchFamily="18" charset="0"/>
              </a:rPr>
              <a:t>∆S /∆Y </a:t>
            </a:r>
            <a:r>
              <a:rPr lang="sr-Latn-BA" sz="1400" dirty="0" smtClean="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 ∆M /∆Y </a:t>
            </a:r>
            <a:r>
              <a:rPr lang="sr-Latn-BA" sz="1400" dirty="0" smtClean="0">
                <a:solidFill>
                  <a:schemeClr val="tx1"/>
                </a:solidFill>
                <a:latin typeface="Times New Roman" panose="02020603050405020304" pitchFamily="18" charset="0"/>
                <a:cs typeface="Times New Roman" panose="02020603050405020304" pitchFamily="18" charset="0"/>
              </a:rPr>
              <a:t>)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2024086" y="4167344"/>
            <a:ext cx="1566730" cy="26181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1/(0,3 +0,3) </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2480299" y="4573952"/>
            <a:ext cx="1110517" cy="284595"/>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1/0,6</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2650277" y="4941452"/>
            <a:ext cx="931940" cy="290814"/>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smtClean="0">
                <a:solidFill>
                  <a:schemeClr val="tx1"/>
                </a:solidFill>
                <a:latin typeface="Times New Roman" panose="02020603050405020304" pitchFamily="18" charset="0"/>
                <a:cs typeface="Times New Roman" panose="02020603050405020304" pitchFamily="18" charset="0"/>
              </a:rPr>
              <a:t>=  1,66</a:t>
            </a:r>
            <a:endParaRPr lang="sr-Latn-BA" sz="1400" b="1" dirty="0" smtClean="0">
              <a:solidFill>
                <a:srgbClr val="CC9900"/>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587532" y="3305360"/>
            <a:ext cx="4431508" cy="32148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solidFill>
                <a:latin typeface="Times New Roman" panose="02020603050405020304" pitchFamily="18" charset="0"/>
                <a:cs typeface="Times New Roman" panose="02020603050405020304" pitchFamily="18" charset="0"/>
              </a:rPr>
              <a:t>Ovo je def.spoljnotrgovinskom multiplikatorom </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337418" y="5261554"/>
            <a:ext cx="8085222" cy="280457"/>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solidFill>
                <a:latin typeface="Times New Roman" panose="02020603050405020304" pitchFamily="18" charset="0"/>
                <a:cs typeface="Times New Roman" panose="02020603050405020304" pitchFamily="18" charset="0"/>
              </a:rPr>
              <a:t>Ukupan efekat je 3000*1,667= 5000 , (primarni 3000, sekundarni 2000)  </a:t>
            </a:r>
            <a:endParaRPr lang="sr-Latn-BA" sz="1600" b="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93485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273" y="3129396"/>
            <a:ext cx="8442036" cy="19089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4800" b="1" i="1" dirty="0" smtClean="0">
                <a:solidFill>
                  <a:schemeClr val="tx2">
                    <a:lumMod val="60000"/>
                    <a:lumOff val="40000"/>
                  </a:schemeClr>
                </a:solidFill>
                <a:latin typeface="Times New Roman" panose="02020603050405020304" pitchFamily="18" charset="0"/>
                <a:cs typeface="Times New Roman" panose="02020603050405020304" pitchFamily="18" charset="0"/>
              </a:rPr>
              <a:t>Hvala na pažnji. </a:t>
            </a:r>
            <a:endParaRPr lang="en-GB" sz="4800" b="1" i="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930" y="5139978"/>
            <a:ext cx="1793577" cy="1476081"/>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46</a:t>
            </a:fld>
            <a:endParaRPr lang="en-US" dirty="0"/>
          </a:p>
        </p:txBody>
      </p:sp>
      <p:pic>
        <p:nvPicPr>
          <p:cNvPr id="6" name="Picture 5" descr="Ekonomski_fakultet_memorandum-01"/>
          <p:cNvPicPr/>
          <p:nvPr/>
        </p:nvPicPr>
        <p:blipFill>
          <a:blip r:embed="rId3"/>
          <a:srcRect l="19667" t="3636" r="20273" b="88020"/>
          <a:stretch>
            <a:fillRect/>
          </a:stretch>
        </p:blipFill>
        <p:spPr bwMode="auto">
          <a:xfrm>
            <a:off x="1278044" y="223851"/>
            <a:ext cx="5870108" cy="954995"/>
          </a:xfrm>
          <a:prstGeom prst="rect">
            <a:avLst/>
          </a:prstGeom>
          <a:noFill/>
          <a:ln w="9525">
            <a:noFill/>
            <a:miter lim="800000"/>
            <a:headEnd/>
            <a:tailEnd/>
          </a:ln>
        </p:spPr>
      </p:pic>
    </p:spTree>
    <p:extLst>
      <p:ext uri="{BB962C8B-B14F-4D97-AF65-F5344CB8AC3E}">
        <p14:creationId xmlns:p14="http://schemas.microsoft.com/office/powerpoint/2010/main" val="15661845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5</a:t>
            </a:fld>
            <a:endParaRPr lang="en-US" dirty="0"/>
          </a:p>
        </p:txBody>
      </p:sp>
      <p:sp>
        <p:nvSpPr>
          <p:cNvPr id="3" name="Rounded Rectangle 2"/>
          <p:cNvSpPr/>
          <p:nvPr/>
        </p:nvSpPr>
        <p:spPr>
          <a:xfrm>
            <a:off x="323960" y="217398"/>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48886" y="1106781"/>
            <a:ext cx="2469806" cy="113765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Značaj faktora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komparativne prednosti iz perspektive Tausiga...</a:t>
            </a:r>
          </a:p>
        </p:txBody>
      </p:sp>
      <p:sp>
        <p:nvSpPr>
          <p:cNvPr id="5" name="Isosceles Triangle 4"/>
          <p:cNvSpPr/>
          <p:nvPr/>
        </p:nvSpPr>
        <p:spPr>
          <a:xfrm>
            <a:off x="3528292" y="849746"/>
            <a:ext cx="1995054" cy="1394691"/>
          </a:xfrm>
          <a:prstGeom prst="triangle">
            <a:avLst/>
          </a:prstGeom>
          <a:solidFill>
            <a:schemeClr val="bg1">
              <a:lumMod val="75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t>Nadnice</a:t>
            </a:r>
            <a:r>
              <a:rPr lang="sr-Latn-BA" sz="1600" dirty="0" smtClean="0"/>
              <a:t> </a:t>
            </a:r>
            <a:endParaRPr lang="en-GB" sz="1600" dirty="0"/>
          </a:p>
        </p:txBody>
      </p:sp>
      <p:sp>
        <p:nvSpPr>
          <p:cNvPr id="7" name="Isosceles Triangle 6"/>
          <p:cNvSpPr/>
          <p:nvPr/>
        </p:nvSpPr>
        <p:spPr>
          <a:xfrm>
            <a:off x="6444677" y="1011383"/>
            <a:ext cx="1960414" cy="1233054"/>
          </a:xfrm>
          <a:prstGeom prst="triangle">
            <a:avLst/>
          </a:prstGeom>
          <a:solidFill>
            <a:schemeClr val="bg1">
              <a:lumMod val="85000"/>
            </a:schemeClr>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t>Visina kamate </a:t>
            </a:r>
            <a:endParaRPr lang="en-GB" sz="1600" dirty="0"/>
          </a:p>
        </p:txBody>
      </p:sp>
      <p:sp>
        <p:nvSpPr>
          <p:cNvPr id="8" name="Rounded Rectangle 7"/>
          <p:cNvSpPr/>
          <p:nvPr/>
        </p:nvSpPr>
        <p:spPr>
          <a:xfrm rot="1079360">
            <a:off x="5576833" y="1270972"/>
            <a:ext cx="969818" cy="923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rot="20422554">
            <a:off x="5580046" y="1576744"/>
            <a:ext cx="969818" cy="923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
          <p:cNvSpPr txBox="1">
            <a:spLocks/>
          </p:cNvSpPr>
          <p:nvPr/>
        </p:nvSpPr>
        <p:spPr>
          <a:xfrm>
            <a:off x="448886" y="2547385"/>
            <a:ext cx="8168641" cy="87930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Značaj nadnica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kao faktora komparativne prednosti proističe iz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nedovoljne mobilnosti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radne snage što je što je </a:t>
            </a:r>
            <a:r>
              <a:rPr lang="sr-Latn-BA" sz="1800" b="1" dirty="0" smtClean="0">
                <a:latin typeface="Times New Roman" panose="02020603050405020304" pitchFamily="18" charset="0"/>
                <a:cs typeface="Times New Roman" panose="02020603050405020304" pitchFamily="18" charset="0"/>
              </a:rPr>
              <a:t>razlog nemogućnosti izjednačavanja cijene radne snage u međunarodnoj razmjeni. </a:t>
            </a:r>
          </a:p>
        </p:txBody>
      </p:sp>
      <p:sp>
        <p:nvSpPr>
          <p:cNvPr id="12" name="Title 1"/>
          <p:cNvSpPr txBox="1">
            <a:spLocks/>
          </p:cNvSpPr>
          <p:nvPr/>
        </p:nvSpPr>
        <p:spPr>
          <a:xfrm>
            <a:off x="544944" y="3471304"/>
            <a:ext cx="8146474" cy="1183823"/>
          </a:xfrm>
          <a:prstGeom prst="rect">
            <a:avLst/>
          </a:prstGeom>
          <a:solidFill>
            <a:schemeClr val="accent6">
              <a:lumMod val="20000"/>
              <a:lumOff val="8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dirty="0" smtClean="0">
                <a:solidFill>
                  <a:schemeClr val="accent4"/>
                </a:solidFill>
                <a:latin typeface="Times New Roman" panose="02020603050405020304" pitchFamily="18" charset="0"/>
                <a:cs typeface="Times New Roman" panose="02020603050405020304" pitchFamily="18" charset="0"/>
              </a:rPr>
              <a:t>Tausigova teorija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Uslijed različite visine nadnica (kao cijena rada), zemlja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sa nižom produktivnošću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može da ima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veće komparativne prednosti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 odnosu na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zemlju sa višom produktivnošću</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ako je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cijena rada u zemlji sa nižom produktivnošću n</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iža od one u zemlji sa višom produktivnošću.</a:t>
            </a:r>
          </a:p>
        </p:txBody>
      </p:sp>
      <p:sp>
        <p:nvSpPr>
          <p:cNvPr id="13" name="Striped Right Arrow 12"/>
          <p:cNvSpPr/>
          <p:nvPr/>
        </p:nvSpPr>
        <p:spPr>
          <a:xfrm>
            <a:off x="2918693" y="1161149"/>
            <a:ext cx="609600" cy="969819"/>
          </a:xfrm>
          <a:prstGeom prst="striped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789" y="5005544"/>
            <a:ext cx="572976" cy="710687"/>
          </a:xfrm>
          <a:prstGeom prst="rect">
            <a:avLst/>
          </a:prstGeom>
        </p:spPr>
      </p:pic>
      <p:sp>
        <p:nvSpPr>
          <p:cNvPr id="15" name="Oval 14"/>
          <p:cNvSpPr/>
          <p:nvPr/>
        </p:nvSpPr>
        <p:spPr>
          <a:xfrm>
            <a:off x="1452528" y="5570347"/>
            <a:ext cx="1105945" cy="471016"/>
          </a:xfrm>
          <a:prstGeom prst="ellipse">
            <a:avLst/>
          </a:prstGeom>
          <a:solidFill>
            <a:srgbClr val="F9E0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t>Zemlja A </a:t>
            </a:r>
            <a:endParaRPr lang="en-GB" sz="1400" b="1" dirty="0"/>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9743" y="5659954"/>
            <a:ext cx="844246" cy="755817"/>
          </a:xfrm>
          <a:prstGeom prst="rect">
            <a:avLst/>
          </a:prstGeom>
        </p:spPr>
      </p:pic>
      <p:sp>
        <p:nvSpPr>
          <p:cNvPr id="18" name="Rounded Rectangle 17"/>
          <p:cNvSpPr/>
          <p:nvPr/>
        </p:nvSpPr>
        <p:spPr>
          <a:xfrm>
            <a:off x="3807444" y="5719949"/>
            <a:ext cx="1293091" cy="325501"/>
          </a:xfrm>
          <a:prstGeom prst="roundRect">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t>100 časova rada </a:t>
            </a:r>
            <a:endParaRPr lang="en-GB" sz="1200" dirty="0"/>
          </a:p>
        </p:txBody>
      </p:sp>
      <p:sp>
        <p:nvSpPr>
          <p:cNvPr id="19" name="Rounded Rectangle 18"/>
          <p:cNvSpPr/>
          <p:nvPr/>
        </p:nvSpPr>
        <p:spPr>
          <a:xfrm>
            <a:off x="3807444" y="6215079"/>
            <a:ext cx="1293091" cy="325501"/>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t>80 časova rada </a:t>
            </a:r>
            <a:endParaRPr lang="en-GB" sz="1200" dirty="0"/>
          </a:p>
        </p:txBody>
      </p:sp>
      <p:sp>
        <p:nvSpPr>
          <p:cNvPr id="20" name="Oval 19"/>
          <p:cNvSpPr/>
          <p:nvPr/>
        </p:nvSpPr>
        <p:spPr>
          <a:xfrm>
            <a:off x="1452529" y="6170980"/>
            <a:ext cx="1105945" cy="471016"/>
          </a:xfrm>
          <a:prstGeom prst="ellipse">
            <a:avLst/>
          </a:prstGeom>
          <a:solidFill>
            <a:srgbClr val="F9E0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t>Zemlja B</a:t>
            </a:r>
            <a:endParaRPr lang="en-GB" sz="1400" b="1" dirty="0"/>
          </a:p>
        </p:txBody>
      </p:sp>
      <p:sp>
        <p:nvSpPr>
          <p:cNvPr id="21" name="Title 1"/>
          <p:cNvSpPr txBox="1">
            <a:spLocks/>
          </p:cNvSpPr>
          <p:nvPr/>
        </p:nvSpPr>
        <p:spPr>
          <a:xfrm>
            <a:off x="992372" y="5047805"/>
            <a:ext cx="1787773" cy="30043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 typeface="Wingdings" panose="05000000000000000000" pitchFamily="2" charset="2"/>
              <a:buChar char="§"/>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p>
          <a:p>
            <a:pPr marL="457200" indent="-457200">
              <a:buFont typeface="Wingdings" panose="05000000000000000000" pitchFamily="2" charset="2"/>
              <a:buChar char="§"/>
            </a:pPr>
            <a:endPar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2" name="Rounded Rectangle 21"/>
          <p:cNvSpPr/>
          <p:nvPr/>
        </p:nvSpPr>
        <p:spPr>
          <a:xfrm>
            <a:off x="5284362" y="5688911"/>
            <a:ext cx="1470718" cy="325501"/>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t>1č rada =6 Eura </a:t>
            </a:r>
            <a:endParaRPr lang="en-GB" sz="1200" dirty="0"/>
          </a:p>
        </p:txBody>
      </p:sp>
      <p:sp>
        <p:nvSpPr>
          <p:cNvPr id="23" name="Rounded Rectangle 22"/>
          <p:cNvSpPr/>
          <p:nvPr/>
        </p:nvSpPr>
        <p:spPr>
          <a:xfrm>
            <a:off x="5284362" y="6243737"/>
            <a:ext cx="1472854" cy="325501"/>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t>1č rada =11 Eura </a:t>
            </a:r>
            <a:endParaRPr lang="en-GB" sz="1200" dirty="0"/>
          </a:p>
        </p:txBody>
      </p:sp>
      <p:sp>
        <p:nvSpPr>
          <p:cNvPr id="24" name="Rounded Rectangle 23"/>
          <p:cNvSpPr/>
          <p:nvPr/>
        </p:nvSpPr>
        <p:spPr>
          <a:xfrm>
            <a:off x="7180730" y="5659265"/>
            <a:ext cx="1376123" cy="325501"/>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t>600 EuR</a:t>
            </a:r>
            <a:endParaRPr lang="en-GB" sz="1200" dirty="0"/>
          </a:p>
        </p:txBody>
      </p:sp>
      <p:sp>
        <p:nvSpPr>
          <p:cNvPr id="25" name="Rounded Rectangle 24"/>
          <p:cNvSpPr/>
          <p:nvPr/>
        </p:nvSpPr>
        <p:spPr>
          <a:xfrm>
            <a:off x="7222245" y="6230999"/>
            <a:ext cx="1293091" cy="325501"/>
          </a:xfrm>
          <a:prstGeom prst="roundRect">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t>880 EuR</a:t>
            </a:r>
            <a:endParaRPr lang="en-GB" sz="1200" dirty="0"/>
          </a:p>
        </p:txBody>
      </p:sp>
      <p:cxnSp>
        <p:nvCxnSpPr>
          <p:cNvPr id="27" name="Straight Connector 26"/>
          <p:cNvCxnSpPr/>
          <p:nvPr/>
        </p:nvCxnSpPr>
        <p:spPr>
          <a:xfrm flipV="1">
            <a:off x="3639127" y="5273964"/>
            <a:ext cx="1602855" cy="9237"/>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7001163" y="5260043"/>
            <a:ext cx="1602855" cy="9237"/>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30" name="Rounded Rectangle 29"/>
          <p:cNvSpPr/>
          <p:nvPr/>
        </p:nvSpPr>
        <p:spPr>
          <a:xfrm>
            <a:off x="3619679" y="4913354"/>
            <a:ext cx="1664683" cy="325501"/>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t>Mjereno časovima rada </a:t>
            </a:r>
            <a:endParaRPr lang="en-GB" sz="1200" dirty="0"/>
          </a:p>
        </p:txBody>
      </p:sp>
      <p:sp>
        <p:nvSpPr>
          <p:cNvPr id="31" name="Rounded Rectangle 30"/>
          <p:cNvSpPr/>
          <p:nvPr/>
        </p:nvSpPr>
        <p:spPr>
          <a:xfrm>
            <a:off x="6882934" y="4872192"/>
            <a:ext cx="1664683" cy="325501"/>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t>Mjereno nadnicom</a:t>
            </a:r>
            <a:endParaRPr lang="en-GB" sz="1200" dirty="0"/>
          </a:p>
        </p:txBody>
      </p:sp>
      <p:sp>
        <p:nvSpPr>
          <p:cNvPr id="32" name="Right Arrow 31"/>
          <p:cNvSpPr/>
          <p:nvPr/>
        </p:nvSpPr>
        <p:spPr>
          <a:xfrm>
            <a:off x="6882934" y="5659265"/>
            <a:ext cx="229066" cy="386185"/>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Arrow 33"/>
          <p:cNvSpPr/>
          <p:nvPr/>
        </p:nvSpPr>
        <p:spPr>
          <a:xfrm>
            <a:off x="6933436" y="6183053"/>
            <a:ext cx="229066" cy="386185"/>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Horizontal Scroll 34"/>
          <p:cNvSpPr/>
          <p:nvPr/>
        </p:nvSpPr>
        <p:spPr>
          <a:xfrm>
            <a:off x="6444676" y="235701"/>
            <a:ext cx="2484582" cy="522807"/>
          </a:xfrm>
          <a:prstGeom prst="horizontalScroll">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1. Tausigova teorija </a:t>
            </a:r>
            <a:endParaRPr lang="en-GB" b="1" dirty="0"/>
          </a:p>
        </p:txBody>
      </p:sp>
    </p:spTree>
    <p:extLst>
      <p:ext uri="{BB962C8B-B14F-4D97-AF65-F5344CB8AC3E}">
        <p14:creationId xmlns:p14="http://schemas.microsoft.com/office/powerpoint/2010/main" val="102235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a:t>
            </a:fld>
            <a:endParaRPr lang="en-US" dirty="0"/>
          </a:p>
        </p:txBody>
      </p:sp>
      <p:sp>
        <p:nvSpPr>
          <p:cNvPr id="3" name="Rounded Rectangle 2"/>
          <p:cNvSpPr/>
          <p:nvPr/>
        </p:nvSpPr>
        <p:spPr>
          <a:xfrm>
            <a:off x="323960" y="217398"/>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48886" y="1014406"/>
            <a:ext cx="8480372" cy="573470"/>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Liberalistička koncepcija vanjske trgovine, Gotfrid Haberler, The Theory of International Trade.</a:t>
            </a:r>
          </a:p>
        </p:txBody>
      </p:sp>
      <p:sp>
        <p:nvSpPr>
          <p:cNvPr id="11" name="Title 1"/>
          <p:cNvSpPr txBox="1">
            <a:spLocks/>
          </p:cNvSpPr>
          <p:nvPr/>
        </p:nvSpPr>
        <p:spPr>
          <a:xfrm>
            <a:off x="613118" y="5342161"/>
            <a:ext cx="8065639" cy="8515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Haberler posmatra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koliko se može proizvesti jedne robe sa aspekta ova tri faktora(ako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se odustrane od proizvodnje druge robe) i pri tom </a:t>
            </a: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postavlja samo problem datih kapaciteta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za proizvodnju.  </a:t>
            </a:r>
          </a:p>
        </p:txBody>
      </p:sp>
      <p:sp>
        <p:nvSpPr>
          <p:cNvPr id="13" name="Striped Right Arrow 12"/>
          <p:cNvSpPr/>
          <p:nvPr/>
        </p:nvSpPr>
        <p:spPr>
          <a:xfrm rot="5400000">
            <a:off x="662819" y="1582468"/>
            <a:ext cx="609600" cy="969819"/>
          </a:xfrm>
          <a:prstGeom prst="striped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260" y="3755060"/>
            <a:ext cx="572976" cy="710687"/>
          </a:xfrm>
          <a:prstGeom prst="rect">
            <a:avLst/>
          </a:prstGeom>
        </p:spPr>
      </p:pic>
      <p:sp>
        <p:nvSpPr>
          <p:cNvPr id="32" name="Right Arrow 31"/>
          <p:cNvSpPr/>
          <p:nvPr/>
        </p:nvSpPr>
        <p:spPr>
          <a:xfrm>
            <a:off x="3468824" y="1859766"/>
            <a:ext cx="229066" cy="386185"/>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Arrow 33"/>
          <p:cNvSpPr/>
          <p:nvPr/>
        </p:nvSpPr>
        <p:spPr>
          <a:xfrm>
            <a:off x="3505146" y="2302577"/>
            <a:ext cx="229066" cy="386185"/>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Horizontal Scroll 34"/>
          <p:cNvSpPr/>
          <p:nvPr/>
        </p:nvSpPr>
        <p:spPr>
          <a:xfrm>
            <a:off x="5241982" y="217398"/>
            <a:ext cx="3687276" cy="522807"/>
          </a:xfrm>
          <a:prstGeom prst="horizontalScroll">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2. Teorija troškova supstitucije</a:t>
            </a:r>
            <a:endParaRPr lang="en-GB" b="1" dirty="0"/>
          </a:p>
        </p:txBody>
      </p:sp>
      <p:sp>
        <p:nvSpPr>
          <p:cNvPr id="33" name="Rounded Rectangle 32"/>
          <p:cNvSpPr/>
          <p:nvPr/>
        </p:nvSpPr>
        <p:spPr>
          <a:xfrm>
            <a:off x="323960" y="2428123"/>
            <a:ext cx="3014750" cy="325501"/>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t>3  FAKTORA PROIZVODNJE </a:t>
            </a:r>
            <a:endParaRPr lang="en-GB" sz="1400" dirty="0"/>
          </a:p>
        </p:txBody>
      </p:sp>
      <p:sp>
        <p:nvSpPr>
          <p:cNvPr id="36" name="Right Arrow 35"/>
          <p:cNvSpPr/>
          <p:nvPr/>
        </p:nvSpPr>
        <p:spPr>
          <a:xfrm>
            <a:off x="3505146" y="2730909"/>
            <a:ext cx="229066" cy="386185"/>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ounded Rectangle 36"/>
          <p:cNvSpPr/>
          <p:nvPr/>
        </p:nvSpPr>
        <p:spPr>
          <a:xfrm>
            <a:off x="3813644" y="1869302"/>
            <a:ext cx="1470718" cy="325501"/>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t>kapital</a:t>
            </a:r>
            <a:r>
              <a:rPr lang="sr-Latn-BA" sz="1200" dirty="0" smtClean="0"/>
              <a:t> </a:t>
            </a:r>
            <a:endParaRPr lang="en-GB" sz="1200" dirty="0"/>
          </a:p>
        </p:txBody>
      </p:sp>
      <p:sp>
        <p:nvSpPr>
          <p:cNvPr id="38" name="Rounded Rectangle 37"/>
          <p:cNvSpPr/>
          <p:nvPr/>
        </p:nvSpPr>
        <p:spPr>
          <a:xfrm>
            <a:off x="3819737" y="2306050"/>
            <a:ext cx="1470718" cy="325501"/>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t>Rad </a:t>
            </a:r>
            <a:endParaRPr lang="en-GB" sz="1200" dirty="0"/>
          </a:p>
        </p:txBody>
      </p:sp>
      <p:sp>
        <p:nvSpPr>
          <p:cNvPr id="39" name="Rounded Rectangle 38"/>
          <p:cNvSpPr/>
          <p:nvPr/>
        </p:nvSpPr>
        <p:spPr>
          <a:xfrm>
            <a:off x="3807444" y="2791593"/>
            <a:ext cx="1470718" cy="325501"/>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t>Zemljište </a:t>
            </a:r>
            <a:endParaRPr lang="en-GB" sz="1200" dirty="0"/>
          </a:p>
        </p:txBody>
      </p:sp>
      <p:sp>
        <p:nvSpPr>
          <p:cNvPr id="6" name="Right Brace 5"/>
          <p:cNvSpPr/>
          <p:nvPr/>
        </p:nvSpPr>
        <p:spPr>
          <a:xfrm>
            <a:off x="5302747" y="1832943"/>
            <a:ext cx="295564" cy="1388740"/>
          </a:xfrm>
          <a:prstGeom prst="rightBrace">
            <a:avLst/>
          </a:prstGeom>
          <a:solidFill>
            <a:schemeClr val="bg1">
              <a:lumMod val="85000"/>
            </a:schemeClr>
          </a:solidFill>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 name="Oval 39"/>
          <p:cNvSpPr/>
          <p:nvPr/>
        </p:nvSpPr>
        <p:spPr>
          <a:xfrm>
            <a:off x="5786829" y="1854728"/>
            <a:ext cx="2453125" cy="1227983"/>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t>Cijena u međunarodnoj razmjeni </a:t>
            </a:r>
            <a:br>
              <a:rPr lang="sr-Latn-BA" sz="1400" b="1" dirty="0" smtClean="0"/>
            </a:br>
            <a:r>
              <a:rPr lang="sr-Latn-BA" sz="1400" dirty="0" smtClean="0"/>
              <a:t>(proizvodnu funkciju) </a:t>
            </a:r>
            <a:endParaRPr lang="en-GB" sz="1400" dirty="0"/>
          </a:p>
        </p:txBody>
      </p:sp>
      <p:sp>
        <p:nvSpPr>
          <p:cNvPr id="9" name="Left Brace 8"/>
          <p:cNvSpPr/>
          <p:nvPr/>
        </p:nvSpPr>
        <p:spPr>
          <a:xfrm>
            <a:off x="7070138" y="3569651"/>
            <a:ext cx="475660" cy="835936"/>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 name="Title 1"/>
          <p:cNvSpPr txBox="1">
            <a:spLocks/>
          </p:cNvSpPr>
          <p:nvPr/>
        </p:nvSpPr>
        <p:spPr>
          <a:xfrm>
            <a:off x="6945772" y="3559081"/>
            <a:ext cx="2093155" cy="64417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Troškovi nadnice</a:t>
            </a:r>
          </a:p>
          <a:p>
            <a:pPr marL="457200" indent="-457200">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Troškovi rente</a:t>
            </a:r>
          </a:p>
          <a:p>
            <a:pPr marL="457200" indent="-457200">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Troškovi kapitala  </a:t>
            </a:r>
          </a:p>
          <a:p>
            <a:pPr marL="457200" indent="-457200">
              <a:buFont typeface="Wingdings" panose="05000000000000000000" pitchFamily="2" charset="2"/>
              <a:buChar char="§"/>
            </a:pPr>
            <a:endPar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42" name="Title 1"/>
          <p:cNvSpPr txBox="1">
            <a:spLocks/>
          </p:cNvSpPr>
          <p:nvPr/>
        </p:nvSpPr>
        <p:spPr>
          <a:xfrm>
            <a:off x="714017" y="3690198"/>
            <a:ext cx="8168641" cy="59538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Teorija troškova supstitucije:</a:t>
            </a:r>
          </a:p>
          <a:p>
            <a:pPr algn="just"/>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cijena svakog proizvoda = marginalnim troškovima proizvodnje.</a:t>
            </a:r>
          </a:p>
        </p:txBody>
      </p:sp>
      <p:sp>
        <p:nvSpPr>
          <p:cNvPr id="43" name="Title 1"/>
          <p:cNvSpPr txBox="1">
            <a:spLocks/>
          </p:cNvSpPr>
          <p:nvPr/>
        </p:nvSpPr>
        <p:spPr>
          <a:xfrm>
            <a:off x="714017" y="4334377"/>
            <a:ext cx="8065639" cy="851512"/>
          </a:xfrm>
          <a:prstGeom prst="rect">
            <a:avLst/>
          </a:prstGeom>
          <a:solidFill>
            <a:schemeClr val="accent1">
              <a:lumMod val="5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bg1"/>
                </a:solidFill>
                <a:latin typeface="Times New Roman" panose="02020603050405020304" pitchFamily="18" charset="0"/>
                <a:cs typeface="Times New Roman" panose="02020603050405020304" pitchFamily="18" charset="0"/>
              </a:rPr>
              <a:t>Pri istom kapacitetu proizvodnje, cijene su konstante, odnosno pri ∆ kapaciteta, cijene se mjenjaju, pa prema tome </a:t>
            </a:r>
            <a:r>
              <a:rPr lang="sr-Latn-BA" sz="1800" b="1" dirty="0" smtClean="0">
                <a:solidFill>
                  <a:schemeClr val="bg1"/>
                </a:solidFill>
                <a:latin typeface="Times New Roman" panose="02020603050405020304" pitchFamily="18" charset="0"/>
                <a:cs typeface="Times New Roman" panose="02020603050405020304" pitchFamily="18" charset="0"/>
              </a:rPr>
              <a:t>samo marginalne cijene definišu komparativne prednosti u procesu proizvodnje.</a:t>
            </a:r>
          </a:p>
        </p:txBody>
      </p:sp>
    </p:spTree>
    <p:extLst>
      <p:ext uri="{BB962C8B-B14F-4D97-AF65-F5344CB8AC3E}">
        <p14:creationId xmlns:p14="http://schemas.microsoft.com/office/powerpoint/2010/main" val="412924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7</a:t>
            </a:fld>
            <a:endParaRPr lang="en-US" dirty="0"/>
          </a:p>
        </p:txBody>
      </p:sp>
      <p:sp>
        <p:nvSpPr>
          <p:cNvPr id="3" name="Rounded Rectangle 2"/>
          <p:cNvSpPr/>
          <p:nvPr/>
        </p:nvSpPr>
        <p:spPr>
          <a:xfrm>
            <a:off x="323960" y="217398"/>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5241982" y="217398"/>
            <a:ext cx="3687276" cy="522807"/>
          </a:xfrm>
          <a:prstGeom prst="horizontalScroll">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2. Teorija troškova supstitucije</a:t>
            </a:r>
            <a:endParaRPr lang="en-GB"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333" y="887204"/>
            <a:ext cx="572976" cy="710687"/>
          </a:xfrm>
          <a:prstGeom prst="rect">
            <a:avLst/>
          </a:prstGeom>
        </p:spPr>
      </p:pic>
      <p:sp>
        <p:nvSpPr>
          <p:cNvPr id="6" name="Title 1"/>
          <p:cNvSpPr txBox="1">
            <a:spLocks/>
          </p:cNvSpPr>
          <p:nvPr/>
        </p:nvSpPr>
        <p:spPr>
          <a:xfrm>
            <a:off x="1590924" y="943617"/>
            <a:ext cx="7338334" cy="59785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Šta je </a:t>
            </a:r>
            <a:r>
              <a:rPr lang="sr-Latn-BA" sz="1600" b="1" i="1" dirty="0" smtClean="0">
                <a:solidFill>
                  <a:srgbClr val="0070C0"/>
                </a:solidFill>
                <a:latin typeface="Times New Roman" panose="02020603050405020304" pitchFamily="18" charset="0"/>
                <a:cs typeface="Times New Roman" panose="02020603050405020304" pitchFamily="18" charset="0"/>
              </a:rPr>
              <a:t>razlika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Rikardove teorije komparativnih prednosti u odnosu na Haberler-ovu teoriju komparativnih prednosti??? </a:t>
            </a:r>
          </a:p>
          <a:p>
            <a:pPr marL="457200" indent="-457200">
              <a:buFont typeface="Wingdings" panose="05000000000000000000" pitchFamily="2" charset="2"/>
              <a:buChar char="§"/>
            </a:pPr>
            <a:endPar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Cloud Callout 6"/>
          <p:cNvSpPr/>
          <p:nvPr/>
        </p:nvSpPr>
        <p:spPr>
          <a:xfrm flipH="1">
            <a:off x="964309" y="889709"/>
            <a:ext cx="612479" cy="5080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t>
            </a:r>
            <a:endParaRPr lang="en-GB" dirty="0"/>
          </a:p>
        </p:txBody>
      </p:sp>
      <p:sp>
        <p:nvSpPr>
          <p:cNvPr id="8" name="Oval 7"/>
          <p:cNvSpPr/>
          <p:nvPr/>
        </p:nvSpPr>
        <p:spPr>
          <a:xfrm>
            <a:off x="677821" y="1780716"/>
            <a:ext cx="1754909" cy="471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Rikardo </a:t>
            </a:r>
            <a:endParaRPr lang="en-GB" dirty="0"/>
          </a:p>
        </p:txBody>
      </p:sp>
      <p:sp>
        <p:nvSpPr>
          <p:cNvPr id="9" name="Title 1"/>
          <p:cNvSpPr txBox="1">
            <a:spLocks/>
          </p:cNvSpPr>
          <p:nvPr/>
        </p:nvSpPr>
        <p:spPr>
          <a:xfrm>
            <a:off x="697037" y="2491010"/>
            <a:ext cx="1787773" cy="78068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Bazira se na konstantnim prinosima </a:t>
            </a:r>
          </a:p>
        </p:txBody>
      </p:sp>
      <p:sp>
        <p:nvSpPr>
          <p:cNvPr id="10" name="Oval 9"/>
          <p:cNvSpPr/>
          <p:nvPr/>
        </p:nvSpPr>
        <p:spPr>
          <a:xfrm>
            <a:off x="3868985" y="1755329"/>
            <a:ext cx="1754909" cy="471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Haberler  </a:t>
            </a:r>
            <a:endParaRPr lang="en-GB" dirty="0"/>
          </a:p>
        </p:txBody>
      </p:sp>
      <p:sp>
        <p:nvSpPr>
          <p:cNvPr id="11" name="Title 1"/>
          <p:cNvSpPr txBox="1">
            <a:spLocks/>
          </p:cNvSpPr>
          <p:nvPr/>
        </p:nvSpPr>
        <p:spPr>
          <a:xfrm>
            <a:off x="3614677" y="2524934"/>
            <a:ext cx="2425905" cy="83408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Bazira se na opadajućim prinosima</a:t>
            </a:r>
          </a:p>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(Rastućim troškovima) </a:t>
            </a:r>
          </a:p>
        </p:txBody>
      </p:sp>
      <p:sp>
        <p:nvSpPr>
          <p:cNvPr id="12" name="Striped Right Arrow 11"/>
          <p:cNvSpPr/>
          <p:nvPr/>
        </p:nvSpPr>
        <p:spPr>
          <a:xfrm rot="5400000">
            <a:off x="1439924" y="2071133"/>
            <a:ext cx="230701" cy="609053"/>
          </a:xfrm>
          <a:prstGeom prst="striped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triped Right Arrow 12"/>
          <p:cNvSpPr/>
          <p:nvPr/>
        </p:nvSpPr>
        <p:spPr>
          <a:xfrm rot="5400000">
            <a:off x="4666060" y="2077052"/>
            <a:ext cx="323136" cy="597215"/>
          </a:xfrm>
          <a:prstGeom prst="striped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Not Equal 13"/>
          <p:cNvSpPr/>
          <p:nvPr/>
        </p:nvSpPr>
        <p:spPr>
          <a:xfrm>
            <a:off x="2690965" y="2700872"/>
            <a:ext cx="655782" cy="482204"/>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Title 1"/>
          <p:cNvSpPr txBox="1">
            <a:spLocks/>
          </p:cNvSpPr>
          <p:nvPr/>
        </p:nvSpPr>
        <p:spPr>
          <a:xfrm>
            <a:off x="323960" y="3528410"/>
            <a:ext cx="8643956" cy="60024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smtClean="0">
                <a:solidFill>
                  <a:srgbClr val="0070C0"/>
                </a:solidFill>
                <a:latin typeface="Times New Roman" panose="02020603050405020304" pitchFamily="18" charset="0"/>
                <a:cs typeface="Times New Roman" panose="02020603050405020304" pitchFamily="18" charset="0"/>
              </a:rPr>
              <a:t>Zakon opadajućih prinosa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ako se povećanje proizvodnje (kao posljedica međunarodne razmjene) povećava ulaganjem samo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samo varijabilnog faktora proizvodnje</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granična produktinost opada. </a:t>
            </a:r>
          </a:p>
          <a:p>
            <a:pPr marL="457200" indent="-457200">
              <a:buFont typeface="Wingdings" panose="05000000000000000000" pitchFamily="2" charset="2"/>
              <a:buChar char="§"/>
            </a:pPr>
            <a:endParaRPr lang="sr-Latn-BA" sz="24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384365" y="5958727"/>
            <a:ext cx="8643956" cy="73446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smtClean="0">
                <a:solidFill>
                  <a:schemeClr val="tx1"/>
                </a:solidFill>
                <a:latin typeface="Times New Roman" panose="02020603050405020304" pitchFamily="18" charset="0"/>
                <a:cs typeface="Times New Roman" panose="02020603050405020304" pitchFamily="18" charset="0"/>
              </a:rPr>
              <a:t>Komparativna prednosot zemlje </a:t>
            </a:r>
            <a:r>
              <a:rPr lang="sr-Latn-BA" sz="1600" dirty="0" smtClean="0">
                <a:solidFill>
                  <a:schemeClr val="tx1"/>
                </a:solidFill>
                <a:latin typeface="Times New Roman" panose="02020603050405020304" pitchFamily="18" charset="0"/>
                <a:cs typeface="Times New Roman" panose="02020603050405020304" pitchFamily="18" charset="0"/>
              </a:rPr>
              <a:t>u proizvodnji jednog proizvoda u odnosu na druge proizvode, ili proizvode drugih zemalja </a:t>
            </a:r>
            <a:r>
              <a:rPr lang="sr-Latn-BA" sz="1600" b="1" dirty="0" smtClean="0">
                <a:solidFill>
                  <a:schemeClr val="tx1"/>
                </a:solidFill>
                <a:latin typeface="Times New Roman" panose="02020603050405020304" pitchFamily="18" charset="0"/>
                <a:cs typeface="Times New Roman" panose="02020603050405020304" pitchFamily="18" charset="0"/>
              </a:rPr>
              <a:t>u međunarodnoj razmjeni se smanjuje, </a:t>
            </a:r>
            <a:r>
              <a:rPr lang="sr-Latn-BA" sz="1600" dirty="0" smtClean="0">
                <a:solidFill>
                  <a:schemeClr val="tx1"/>
                </a:solidFill>
                <a:latin typeface="Times New Roman" panose="02020603050405020304" pitchFamily="18" charset="0"/>
                <a:cs typeface="Times New Roman" panose="02020603050405020304" pitchFamily="18" charset="0"/>
              </a:rPr>
              <a:t>ako ona u cilju proizvodnje dodatne  količine proizvoda </a:t>
            </a:r>
            <a:r>
              <a:rPr lang="sr-Latn-BA" sz="1600" u="sng" dirty="0" smtClean="0">
                <a:solidFill>
                  <a:schemeClr val="tx1"/>
                </a:solidFill>
                <a:latin typeface="Times New Roman" panose="02020603050405020304" pitchFamily="18" charset="0"/>
                <a:cs typeface="Times New Roman" panose="02020603050405020304" pitchFamily="18" charset="0"/>
              </a:rPr>
              <a:t>koristi sve više rada u odnosu na potreban</a:t>
            </a:r>
            <a:r>
              <a:rPr lang="sr-Latn-BA" sz="1600" dirty="0" smtClean="0">
                <a:solidFill>
                  <a:schemeClr val="tx1"/>
                </a:solidFill>
                <a:latin typeface="Times New Roman" panose="02020603050405020304" pitchFamily="18" charset="0"/>
                <a:cs typeface="Times New Roman" panose="02020603050405020304" pitchFamily="18" charset="0"/>
              </a:rPr>
              <a:t>.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91333" y="4182290"/>
            <a:ext cx="8643956" cy="56520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solidFill>
                <a:latin typeface="Times New Roman" panose="02020603050405020304" pitchFamily="18" charset="0"/>
                <a:cs typeface="Times New Roman" panose="02020603050405020304" pitchFamily="18" charset="0"/>
              </a:rPr>
              <a:t>U slučaju opadajućih prinosa, jedna zemlja će proizvoditi onu </a:t>
            </a:r>
            <a:r>
              <a:rPr lang="sr-Latn-BA" sz="1600" b="1" dirty="0" smtClean="0">
                <a:solidFill>
                  <a:schemeClr val="tx1"/>
                </a:solidFill>
                <a:latin typeface="Times New Roman" panose="02020603050405020304" pitchFamily="18" charset="0"/>
                <a:cs typeface="Times New Roman" panose="02020603050405020304" pitchFamily="18" charset="0"/>
              </a:rPr>
              <a:t>kombinaciju dobara </a:t>
            </a:r>
            <a:r>
              <a:rPr lang="sr-Latn-BA" sz="1600" dirty="0" smtClean="0">
                <a:solidFill>
                  <a:schemeClr val="tx1"/>
                </a:solidFill>
                <a:latin typeface="Times New Roman" panose="02020603050405020304" pitchFamily="18" charset="0"/>
                <a:cs typeface="Times New Roman" panose="02020603050405020304" pitchFamily="18" charset="0"/>
              </a:rPr>
              <a:t>za koju je granična stopa transformacije (</a:t>
            </a:r>
            <a:r>
              <a:rPr lang="sr-Latn-BA" sz="1600" b="1" dirty="0" smtClean="0">
                <a:solidFill>
                  <a:schemeClr val="tx1"/>
                </a:solidFill>
                <a:latin typeface="Times New Roman" panose="02020603050405020304" pitchFamily="18" charset="0"/>
                <a:cs typeface="Times New Roman" panose="02020603050405020304" pitchFamily="18" charset="0"/>
              </a:rPr>
              <a:t>opadajući trošak</a:t>
            </a:r>
            <a:r>
              <a:rPr lang="sr-Latn-BA" sz="1600" dirty="0" smtClean="0">
                <a:solidFill>
                  <a:schemeClr val="tx1"/>
                </a:solidFill>
                <a:latin typeface="Times New Roman" panose="02020603050405020304" pitchFamily="18" charset="0"/>
                <a:cs typeface="Times New Roman" panose="02020603050405020304" pitchFamily="18" charset="0"/>
              </a:rPr>
              <a:t>) </a:t>
            </a:r>
            <a:r>
              <a:rPr lang="sr-Latn-BA" sz="1600" b="1" u="sng" dirty="0" smtClean="0">
                <a:solidFill>
                  <a:schemeClr val="tx1"/>
                </a:solidFill>
                <a:latin typeface="Times New Roman" panose="02020603050405020304" pitchFamily="18" charset="0"/>
                <a:cs typeface="Times New Roman" panose="02020603050405020304" pitchFamily="18" charset="0"/>
              </a:rPr>
              <a:t>jednaka</a:t>
            </a:r>
            <a:r>
              <a:rPr lang="sr-Latn-BA" sz="1600" dirty="0" smtClean="0">
                <a:solidFill>
                  <a:schemeClr val="tx1"/>
                </a:solidFill>
                <a:latin typeface="Times New Roman" panose="02020603050405020304" pitchFamily="18" charset="0"/>
                <a:cs typeface="Times New Roman" panose="02020603050405020304" pitchFamily="18" charset="0"/>
              </a:rPr>
              <a:t> </a:t>
            </a:r>
            <a:r>
              <a:rPr lang="sr-Latn-BA" sz="1600" b="1" dirty="0" smtClean="0">
                <a:solidFill>
                  <a:schemeClr val="tx1"/>
                </a:solidFill>
                <a:latin typeface="Times New Roman" panose="02020603050405020304" pitchFamily="18" charset="0"/>
                <a:cs typeface="Times New Roman" panose="02020603050405020304" pitchFamily="18" charset="0"/>
              </a:rPr>
              <a:t>odnosu cijene tih dobara</a:t>
            </a:r>
            <a:r>
              <a:rPr lang="sr-Latn-BA" sz="1600" dirty="0" smtClean="0">
                <a:solidFill>
                  <a:schemeClr val="tx1"/>
                </a:solidFill>
                <a:latin typeface="Times New Roman" panose="02020603050405020304" pitchFamily="18" charset="0"/>
                <a:cs typeface="Times New Roman" panose="02020603050405020304" pitchFamily="18" charset="0"/>
              </a:rPr>
              <a:t>.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461509" y="4868285"/>
            <a:ext cx="2023301" cy="804983"/>
          </a:xfrm>
          <a:prstGeom prst="rect">
            <a:avLst/>
          </a:prstGeom>
          <a:solidFill>
            <a:schemeClr val="accent1">
              <a:lumMod val="5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b="1" dirty="0" smtClean="0">
                <a:solidFill>
                  <a:schemeClr val="bg1"/>
                </a:solidFill>
                <a:latin typeface="Times New Roman" panose="02020603050405020304" pitchFamily="18" charset="0"/>
                <a:cs typeface="Times New Roman" panose="02020603050405020304" pitchFamily="18" charset="0"/>
              </a:rPr>
              <a:t>Granična stopa transformacije </a:t>
            </a:r>
          </a:p>
          <a:p>
            <a:pPr algn="ctr"/>
            <a:r>
              <a:rPr lang="sr-Latn-BA" sz="1600" dirty="0" smtClean="0">
                <a:solidFill>
                  <a:schemeClr val="bg1"/>
                </a:solidFill>
                <a:latin typeface="Times New Roman" panose="02020603050405020304" pitchFamily="18" charset="0"/>
                <a:cs typeface="Times New Roman" panose="02020603050405020304" pitchFamily="18" charset="0"/>
              </a:rPr>
              <a:t>(oportunitetni trošak) </a:t>
            </a:r>
          </a:p>
        </p:txBody>
      </p:sp>
      <p:sp>
        <p:nvSpPr>
          <p:cNvPr id="20" name="Striped Right Arrow 19"/>
          <p:cNvSpPr/>
          <p:nvPr/>
        </p:nvSpPr>
        <p:spPr>
          <a:xfrm>
            <a:off x="2561732" y="4761500"/>
            <a:ext cx="609600" cy="969819"/>
          </a:xfrm>
          <a:prstGeom prst="striped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p:cNvSpPr txBox="1">
            <a:spLocks/>
          </p:cNvSpPr>
          <p:nvPr/>
        </p:nvSpPr>
        <p:spPr>
          <a:xfrm>
            <a:off x="3286518" y="4843741"/>
            <a:ext cx="5719662" cy="50220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Koliko se za proizvodnju dodatne jedinice proizvoda X, mora relativno niše smanjiti proizvodnja proizvoda Y. </a:t>
            </a:r>
          </a:p>
        </p:txBody>
      </p:sp>
      <p:sp>
        <p:nvSpPr>
          <p:cNvPr id="22" name="Title 1"/>
          <p:cNvSpPr txBox="1">
            <a:spLocks/>
          </p:cNvSpPr>
          <p:nvPr/>
        </p:nvSpPr>
        <p:spPr>
          <a:xfrm>
            <a:off x="3286518" y="5396777"/>
            <a:ext cx="5719662" cy="502208"/>
          </a:xfrm>
          <a:prstGeom prst="rect">
            <a:avLst/>
          </a:prstGeom>
          <a:solidFill>
            <a:schemeClr val="accent1">
              <a:lumMod val="5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smtClean="0">
                <a:solidFill>
                  <a:schemeClr val="bg1"/>
                </a:solidFill>
                <a:latin typeface="Times New Roman" panose="02020603050405020304" pitchFamily="18" charset="0"/>
                <a:cs typeface="Times New Roman" panose="02020603050405020304" pitchFamily="18" charset="0"/>
              </a:rPr>
              <a:t>Oportunitetni trošak je trošak dodatne proizvodnje proizvoda X, izražen u broju smanjenja jedinica proizvoda Y. </a:t>
            </a:r>
          </a:p>
        </p:txBody>
      </p:sp>
    </p:spTree>
    <p:extLst>
      <p:ext uri="{BB962C8B-B14F-4D97-AF65-F5344CB8AC3E}">
        <p14:creationId xmlns:p14="http://schemas.microsoft.com/office/powerpoint/2010/main" val="3432067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8</a:t>
            </a:fld>
            <a:endParaRPr lang="en-US" dirty="0"/>
          </a:p>
        </p:txBody>
      </p:sp>
      <p:sp>
        <p:nvSpPr>
          <p:cNvPr id="3" name="Rounded Rectangle 2"/>
          <p:cNvSpPr/>
          <p:nvPr/>
        </p:nvSpPr>
        <p:spPr>
          <a:xfrm>
            <a:off x="323960" y="217398"/>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5241982" y="217398"/>
            <a:ext cx="3687276" cy="522807"/>
          </a:xfrm>
          <a:prstGeom prst="horizontalScroll">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2. Teorija troškova supstitucije</a:t>
            </a:r>
            <a:endParaRPr lang="en-GB" b="1" dirty="0"/>
          </a:p>
        </p:txBody>
      </p:sp>
      <p:cxnSp>
        <p:nvCxnSpPr>
          <p:cNvPr id="6" name="Straight Connector 5"/>
          <p:cNvCxnSpPr/>
          <p:nvPr/>
        </p:nvCxnSpPr>
        <p:spPr>
          <a:xfrm>
            <a:off x="637310" y="1558672"/>
            <a:ext cx="0" cy="2265183"/>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8" name="Straight Connector 7"/>
          <p:cNvCxnSpPr/>
          <p:nvPr/>
        </p:nvCxnSpPr>
        <p:spPr>
          <a:xfrm flipH="1">
            <a:off x="637310" y="3823855"/>
            <a:ext cx="2854035"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a:off x="965200" y="1706453"/>
            <a:ext cx="2526145" cy="1969619"/>
          </a:xfrm>
          <a:prstGeom prst="line">
            <a:avLst/>
          </a:prstGeom>
          <a:ln/>
        </p:spPr>
        <p:style>
          <a:lnRef idx="3">
            <a:schemeClr val="accent3"/>
          </a:lnRef>
          <a:fillRef idx="0">
            <a:schemeClr val="accent3"/>
          </a:fillRef>
          <a:effectRef idx="2">
            <a:schemeClr val="accent3"/>
          </a:effectRef>
          <a:fontRef idx="minor">
            <a:schemeClr val="tx1"/>
          </a:fontRef>
        </p:style>
      </p:cxnSp>
      <p:cxnSp>
        <p:nvCxnSpPr>
          <p:cNvPr id="15" name="Straight Connector 14"/>
          <p:cNvCxnSpPr/>
          <p:nvPr/>
        </p:nvCxnSpPr>
        <p:spPr>
          <a:xfrm>
            <a:off x="1950026" y="2571759"/>
            <a:ext cx="8083" cy="1252096"/>
          </a:xfrm>
          <a:prstGeom prst="line">
            <a:avLst/>
          </a:prstGeom>
          <a:ln>
            <a:prstDash val="sysDash"/>
          </a:ln>
        </p:spPr>
        <p:style>
          <a:lnRef idx="3">
            <a:schemeClr val="accent3"/>
          </a:lnRef>
          <a:fillRef idx="0">
            <a:schemeClr val="accent3"/>
          </a:fillRef>
          <a:effectRef idx="2">
            <a:schemeClr val="accent3"/>
          </a:effectRef>
          <a:fontRef idx="minor">
            <a:schemeClr val="tx1"/>
          </a:fontRef>
        </p:style>
      </p:cxnSp>
      <p:cxnSp>
        <p:nvCxnSpPr>
          <p:cNvPr id="20" name="Straight Connector 19"/>
          <p:cNvCxnSpPr/>
          <p:nvPr/>
        </p:nvCxnSpPr>
        <p:spPr>
          <a:xfrm flipV="1">
            <a:off x="660400" y="2563534"/>
            <a:ext cx="1403927" cy="16448"/>
          </a:xfrm>
          <a:prstGeom prst="line">
            <a:avLst/>
          </a:prstGeom>
          <a:ln>
            <a:prstDash val="sysDash"/>
          </a:ln>
        </p:spPr>
        <p:style>
          <a:lnRef idx="3">
            <a:schemeClr val="accent3"/>
          </a:lnRef>
          <a:fillRef idx="0">
            <a:schemeClr val="accent3"/>
          </a:fillRef>
          <a:effectRef idx="2">
            <a:schemeClr val="accent3"/>
          </a:effectRef>
          <a:fontRef idx="minor">
            <a:schemeClr val="tx1"/>
          </a:fontRef>
        </p:style>
      </p:cxnSp>
      <p:sp>
        <p:nvSpPr>
          <p:cNvPr id="23" name="Arc 22"/>
          <p:cNvSpPr/>
          <p:nvPr/>
        </p:nvSpPr>
        <p:spPr>
          <a:xfrm>
            <a:off x="-1334655" y="2132055"/>
            <a:ext cx="3990109" cy="3471417"/>
          </a:xfrm>
          <a:prstGeom prst="arc">
            <a:avLst/>
          </a:prstGeom>
          <a:ln w="28575">
            <a:solidFill>
              <a:srgbClr val="FB17D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rgbClr val="FFC000"/>
              </a:solidFill>
            </a:endParaRPr>
          </a:p>
        </p:txBody>
      </p:sp>
      <p:sp>
        <p:nvSpPr>
          <p:cNvPr id="24" name="Oval 23"/>
          <p:cNvSpPr/>
          <p:nvPr/>
        </p:nvSpPr>
        <p:spPr>
          <a:xfrm>
            <a:off x="1950026" y="2132055"/>
            <a:ext cx="589974" cy="3205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P</a:t>
            </a:r>
            <a:endParaRPr lang="en-GB" dirty="0"/>
          </a:p>
        </p:txBody>
      </p:sp>
      <p:sp>
        <p:nvSpPr>
          <p:cNvPr id="25" name="Oval 24"/>
          <p:cNvSpPr/>
          <p:nvPr/>
        </p:nvSpPr>
        <p:spPr>
          <a:xfrm>
            <a:off x="3270824" y="3292586"/>
            <a:ext cx="589974" cy="3205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t>p2</a:t>
            </a:r>
            <a:endParaRPr lang="en-GB" sz="1200" dirty="0"/>
          </a:p>
        </p:txBody>
      </p:sp>
      <p:sp>
        <p:nvSpPr>
          <p:cNvPr id="26" name="Oval 25"/>
          <p:cNvSpPr/>
          <p:nvPr/>
        </p:nvSpPr>
        <p:spPr>
          <a:xfrm>
            <a:off x="942111" y="1393606"/>
            <a:ext cx="589974" cy="3205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t>p1</a:t>
            </a:r>
            <a:endParaRPr lang="en-GB" sz="1200" dirty="0"/>
          </a:p>
        </p:txBody>
      </p:sp>
      <p:sp>
        <p:nvSpPr>
          <p:cNvPr id="27" name="Oval 26"/>
          <p:cNvSpPr/>
          <p:nvPr/>
        </p:nvSpPr>
        <p:spPr>
          <a:xfrm>
            <a:off x="70425" y="1307175"/>
            <a:ext cx="589974" cy="3205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y</a:t>
            </a:r>
            <a:endParaRPr lang="en-GB" sz="1200" dirty="0">
              <a:solidFill>
                <a:schemeClr val="tx1"/>
              </a:solidFill>
            </a:endParaRPr>
          </a:p>
        </p:txBody>
      </p:sp>
      <p:sp>
        <p:nvSpPr>
          <p:cNvPr id="28" name="Oval 27"/>
          <p:cNvSpPr/>
          <p:nvPr/>
        </p:nvSpPr>
        <p:spPr>
          <a:xfrm>
            <a:off x="3335480" y="3867763"/>
            <a:ext cx="589974" cy="3205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smtClean="0">
                <a:solidFill>
                  <a:schemeClr val="tx1"/>
                </a:solidFill>
              </a:rPr>
              <a:t>x</a:t>
            </a:r>
            <a:endParaRPr lang="en-GB" sz="1200" dirty="0">
              <a:solidFill>
                <a:schemeClr val="tx1"/>
              </a:solidFill>
            </a:endParaRPr>
          </a:p>
        </p:txBody>
      </p:sp>
      <p:sp>
        <p:nvSpPr>
          <p:cNvPr id="30" name="Rounded Rectangle 29"/>
          <p:cNvSpPr/>
          <p:nvPr/>
        </p:nvSpPr>
        <p:spPr>
          <a:xfrm>
            <a:off x="486513" y="876505"/>
            <a:ext cx="3985539" cy="451496"/>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Proizvodna mogućnost zemlje u slučaju  opadajućih prinose </a:t>
            </a:r>
            <a:endParaRPr lang="en-GB" sz="1400" dirty="0">
              <a:solidFill>
                <a:schemeClr val="tx1"/>
              </a:solidFill>
            </a:endParaRPr>
          </a:p>
        </p:txBody>
      </p:sp>
      <p:sp>
        <p:nvSpPr>
          <p:cNvPr id="31" name="Rounded Rectangle 30"/>
          <p:cNvSpPr/>
          <p:nvPr/>
        </p:nvSpPr>
        <p:spPr>
          <a:xfrm>
            <a:off x="4632040" y="853225"/>
            <a:ext cx="3841655" cy="1838037"/>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400" dirty="0" smtClean="0">
                <a:solidFill>
                  <a:schemeClr val="tx1"/>
                </a:solidFill>
              </a:rPr>
              <a:t>P- tačka korištenja kapaciteta </a:t>
            </a:r>
          </a:p>
          <a:p>
            <a:pPr algn="just"/>
            <a:r>
              <a:rPr lang="sr-Latn-BA" sz="1400" dirty="0" smtClean="0">
                <a:solidFill>
                  <a:schemeClr val="tx1"/>
                </a:solidFill>
              </a:rPr>
              <a:t>p1-p2 : proizvodna kriva u slučaju konstantnih prinosa</a:t>
            </a:r>
          </a:p>
          <a:p>
            <a:pPr algn="just"/>
            <a:r>
              <a:rPr lang="sr-Latn-BA" sz="1400" dirty="0" smtClean="0">
                <a:solidFill>
                  <a:schemeClr val="tx1"/>
                </a:solidFill>
              </a:rPr>
              <a:t>            * </a:t>
            </a:r>
            <a:r>
              <a:rPr lang="sr-Latn-BA" sz="1400" dirty="0" smtClean="0">
                <a:solidFill>
                  <a:schemeClr val="accent3">
                    <a:lumMod val="75000"/>
                  </a:schemeClr>
                </a:solidFill>
              </a:rPr>
              <a:t>ima oblik ravne linije </a:t>
            </a:r>
          </a:p>
          <a:p>
            <a:pPr algn="just"/>
            <a:r>
              <a:rPr lang="sr-Latn-BA" sz="1400" dirty="0" smtClean="0">
                <a:solidFill>
                  <a:schemeClr val="tx1"/>
                </a:solidFill>
              </a:rPr>
              <a:t>S : proizvodna kriva u slučaju opadajućih prinosa</a:t>
            </a:r>
          </a:p>
          <a:p>
            <a:pPr algn="just"/>
            <a:r>
              <a:rPr lang="sr-Latn-BA" sz="1400" dirty="0">
                <a:solidFill>
                  <a:schemeClr val="tx1"/>
                </a:solidFill>
              </a:rPr>
              <a:t> </a:t>
            </a:r>
            <a:r>
              <a:rPr lang="sr-Latn-BA" sz="1400" dirty="0" smtClean="0">
                <a:solidFill>
                  <a:schemeClr val="tx1"/>
                </a:solidFill>
              </a:rPr>
              <a:t>          * </a:t>
            </a:r>
            <a:r>
              <a:rPr lang="sr-Latn-BA" sz="1400" dirty="0" smtClean="0">
                <a:solidFill>
                  <a:srgbClr val="FB17D0"/>
                </a:solidFill>
              </a:rPr>
              <a:t>konveksna prema ishodištu   </a:t>
            </a:r>
          </a:p>
        </p:txBody>
      </p:sp>
      <p:sp>
        <p:nvSpPr>
          <p:cNvPr id="32" name="Curved Up Arrow 31"/>
          <p:cNvSpPr/>
          <p:nvPr/>
        </p:nvSpPr>
        <p:spPr>
          <a:xfrm rot="5400000" flipV="1">
            <a:off x="8333823" y="1402722"/>
            <a:ext cx="517686" cy="417649"/>
          </a:xfrm>
          <a:prstGeom prst="curvedUp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Curved Up Arrow 32"/>
          <p:cNvSpPr/>
          <p:nvPr/>
        </p:nvSpPr>
        <p:spPr>
          <a:xfrm rot="5643345" flipV="1">
            <a:off x="8388553" y="2026963"/>
            <a:ext cx="517686" cy="417649"/>
          </a:xfrm>
          <a:prstGeom prst="curvedUpArrow">
            <a:avLst/>
          </a:prstGeom>
          <a:solidFill>
            <a:srgbClr val="FB17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B17D0"/>
              </a:solidFill>
            </a:endParaRPr>
          </a:p>
        </p:txBody>
      </p:sp>
      <p:sp>
        <p:nvSpPr>
          <p:cNvPr id="34" name="Rounded Rectangle 33"/>
          <p:cNvSpPr/>
          <p:nvPr/>
        </p:nvSpPr>
        <p:spPr>
          <a:xfrm>
            <a:off x="4674271" y="2904837"/>
            <a:ext cx="3841655" cy="1620982"/>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400" dirty="0" smtClean="0">
                <a:solidFill>
                  <a:schemeClr val="tx1"/>
                </a:solidFill>
              </a:rPr>
              <a:t>Za dalje povećanje proizvodnje od tačke P, biće potrebno </a:t>
            </a:r>
            <a:r>
              <a:rPr lang="sr-Latn-BA" sz="1400" b="1" dirty="0" smtClean="0">
                <a:solidFill>
                  <a:schemeClr val="tx1"/>
                </a:solidFill>
              </a:rPr>
              <a:t>sve veće ulaganje faktora proizvodnje.</a:t>
            </a:r>
            <a:r>
              <a:rPr lang="sr-Latn-BA" sz="1400" dirty="0" smtClean="0">
                <a:solidFill>
                  <a:schemeClr val="tx1"/>
                </a:solidFill>
              </a:rPr>
              <a:t> Ali, tada će </a:t>
            </a:r>
            <a:r>
              <a:rPr lang="sr-Latn-BA" sz="1400" dirty="0" smtClean="0">
                <a:solidFill>
                  <a:srgbClr val="FB17D0"/>
                </a:solidFill>
              </a:rPr>
              <a:t>troškovi u jedinici proizvoda rasti</a:t>
            </a:r>
            <a:r>
              <a:rPr lang="sr-Latn-BA" sz="1400" dirty="0" smtClean="0">
                <a:solidFill>
                  <a:schemeClr val="tx1"/>
                </a:solidFill>
              </a:rPr>
              <a:t>, i jedna zemlja će za jednu dodatno proizvedenu jedinicu proizvoda Y, moći dobiti sve manje proizvoda X druge zemlje.  </a:t>
            </a:r>
            <a:endParaRPr lang="sr-Latn-BA" sz="1400" dirty="0" smtClean="0">
              <a:solidFill>
                <a:srgbClr val="FB17D0"/>
              </a:solidFill>
            </a:endParaRPr>
          </a:p>
        </p:txBody>
      </p:sp>
      <p:sp>
        <p:nvSpPr>
          <p:cNvPr id="35" name="Title 1"/>
          <p:cNvSpPr txBox="1">
            <a:spLocks/>
          </p:cNvSpPr>
          <p:nvPr/>
        </p:nvSpPr>
        <p:spPr>
          <a:xfrm>
            <a:off x="312630" y="4151626"/>
            <a:ext cx="4333308" cy="1183503"/>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500" b="1" dirty="0" smtClean="0">
                <a:solidFill>
                  <a:schemeClr val="tx1"/>
                </a:solidFill>
                <a:latin typeface="Times New Roman" panose="02020603050405020304" pitchFamily="18" charset="0"/>
                <a:cs typeface="Times New Roman" panose="02020603050405020304" pitchFamily="18" charset="0"/>
              </a:rPr>
              <a:t>Prema Zakonu opadajućih prinosa </a:t>
            </a:r>
            <a:r>
              <a:rPr lang="sr-Latn-BA" sz="1500" dirty="0" smtClean="0">
                <a:solidFill>
                  <a:schemeClr val="tx1"/>
                </a:solidFill>
                <a:latin typeface="Times New Roman" panose="02020603050405020304" pitchFamily="18" charset="0"/>
                <a:cs typeface="Times New Roman" panose="02020603050405020304" pitchFamily="18" charset="0"/>
              </a:rPr>
              <a:t>- zbog rastućih troškova (opadajućih prinosa), </a:t>
            </a:r>
            <a:r>
              <a:rPr lang="sr-Latn-BA" sz="1500" b="1" dirty="0" smtClean="0">
                <a:solidFill>
                  <a:schemeClr val="tx1"/>
                </a:solidFill>
                <a:latin typeface="Times New Roman" panose="02020603050405020304" pitchFamily="18" charset="0"/>
                <a:cs typeface="Times New Roman" panose="02020603050405020304" pitchFamily="18" charset="0"/>
              </a:rPr>
              <a:t>specijalizacija u proizvodnji uglavnom je do nivo </a:t>
            </a:r>
            <a:r>
              <a:rPr lang="sr-Latn-BA" sz="1500" dirty="0" smtClean="0">
                <a:solidFill>
                  <a:schemeClr val="tx1"/>
                </a:solidFill>
                <a:latin typeface="Times New Roman" panose="02020603050405020304" pitchFamily="18" charset="0"/>
                <a:cs typeface="Times New Roman" panose="02020603050405020304" pitchFamily="18" charset="0"/>
              </a:rPr>
              <a:t>na kome se rastući oportunitetni troškovi proizvodnje </a:t>
            </a:r>
            <a:r>
              <a:rPr lang="sr-Latn-BA" sz="1500" b="1" dirty="0" smtClean="0">
                <a:solidFill>
                  <a:schemeClr val="tx1"/>
                </a:solidFill>
                <a:latin typeface="Times New Roman" panose="02020603050405020304" pitchFamily="18" charset="0"/>
                <a:cs typeface="Times New Roman" panose="02020603050405020304" pitchFamily="18" charset="0"/>
              </a:rPr>
              <a:t>izjednačavaju</a:t>
            </a:r>
            <a:r>
              <a:rPr lang="sr-Latn-BA" sz="1500" dirty="0" smtClean="0">
                <a:solidFill>
                  <a:schemeClr val="tx1"/>
                </a:solidFill>
                <a:latin typeface="Times New Roman" panose="02020603050405020304" pitchFamily="18" charset="0"/>
                <a:cs typeface="Times New Roman" panose="02020603050405020304" pitchFamily="18" charset="0"/>
              </a:rPr>
              <a:t> sa odnosom cijena na svjetskom tržištu. . </a:t>
            </a:r>
          </a:p>
          <a:p>
            <a:pPr marL="457200" indent="-457200">
              <a:buFont typeface="Wingdings" panose="05000000000000000000" pitchFamily="2" charset="2"/>
              <a:buChar char="§"/>
            </a:pPr>
            <a:endParaRPr lang="sr-Latn-BA" sz="15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6" name="Title 1"/>
          <p:cNvSpPr txBox="1">
            <a:spLocks/>
          </p:cNvSpPr>
          <p:nvPr/>
        </p:nvSpPr>
        <p:spPr>
          <a:xfrm>
            <a:off x="339042" y="5515655"/>
            <a:ext cx="4280483" cy="1092870"/>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500" b="1" dirty="0" smtClean="0">
                <a:solidFill>
                  <a:schemeClr val="tx1"/>
                </a:solidFill>
                <a:latin typeface="Times New Roman" panose="02020603050405020304" pitchFamily="18" charset="0"/>
                <a:cs typeface="Times New Roman" panose="02020603050405020304" pitchFamily="18" charset="0"/>
              </a:rPr>
              <a:t>Zbog rastućih troškova</a:t>
            </a:r>
            <a:r>
              <a:rPr lang="sr-Latn-BA" sz="1500" dirty="0" smtClean="0">
                <a:solidFill>
                  <a:schemeClr val="tx1"/>
                </a:solidFill>
                <a:latin typeface="Times New Roman" panose="02020603050405020304" pitchFamily="18" charset="0"/>
                <a:cs typeface="Times New Roman" panose="02020603050405020304" pitchFamily="18" charset="0"/>
              </a:rPr>
              <a:t>, odnosno </a:t>
            </a:r>
            <a:r>
              <a:rPr lang="sr-Latn-BA" sz="1500" b="1" dirty="0" smtClean="0">
                <a:solidFill>
                  <a:schemeClr val="tx1"/>
                </a:solidFill>
                <a:latin typeface="Times New Roman" panose="02020603050405020304" pitchFamily="18" charset="0"/>
                <a:cs typeface="Times New Roman" panose="02020603050405020304" pitchFamily="18" charset="0"/>
              </a:rPr>
              <a:t>opadajućih prinosa</a:t>
            </a:r>
            <a:r>
              <a:rPr lang="sr-Latn-BA" sz="1500" dirty="0" smtClean="0">
                <a:solidFill>
                  <a:schemeClr val="tx1"/>
                </a:solidFill>
                <a:latin typeface="Times New Roman" panose="02020603050405020304" pitchFamily="18" charset="0"/>
                <a:cs typeface="Times New Roman" panose="02020603050405020304" pitchFamily="18" charset="0"/>
              </a:rPr>
              <a:t> </a:t>
            </a:r>
            <a:r>
              <a:rPr lang="sr-Latn-BA" sz="1500" u="sng" dirty="0" smtClean="0">
                <a:solidFill>
                  <a:schemeClr val="tx1"/>
                </a:solidFill>
                <a:latin typeface="Times New Roman" panose="02020603050405020304" pitchFamily="18" charset="0"/>
                <a:cs typeface="Times New Roman" panose="02020603050405020304" pitchFamily="18" charset="0"/>
              </a:rPr>
              <a:t>nijedna zemlja se ne specijalizuje u proizvodnji isključivo jedno</a:t>
            </a:r>
            <a:r>
              <a:rPr lang="sr-Latn-BA" sz="1500" dirty="0" smtClean="0">
                <a:solidFill>
                  <a:schemeClr val="tx1"/>
                </a:solidFill>
                <a:latin typeface="Times New Roman" panose="02020603050405020304" pitchFamily="18" charset="0"/>
                <a:cs typeface="Times New Roman" panose="02020603050405020304" pitchFamily="18" charset="0"/>
              </a:rPr>
              <a:t>g, onog proizvoda u kome ima komparativne prednosti. </a:t>
            </a:r>
            <a:endParaRPr lang="sr-Latn-BA" sz="15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5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37" name="Rounded Rectangle 36"/>
          <p:cNvSpPr/>
          <p:nvPr/>
        </p:nvSpPr>
        <p:spPr>
          <a:xfrm>
            <a:off x="4713633" y="4627418"/>
            <a:ext cx="4087858" cy="2087418"/>
          </a:xfrm>
          <a:prstGeom prst="roundRect">
            <a:avLst/>
          </a:prstGeom>
          <a:solidFill>
            <a:schemeClr val="bg1">
              <a:lumMod val="85000"/>
            </a:schemeClr>
          </a:solid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BA" u="sng" dirty="0" smtClean="0">
              <a:solidFill>
                <a:schemeClr val="tx1"/>
              </a:solidFill>
            </a:endParaRPr>
          </a:p>
          <a:p>
            <a:pPr algn="ctr"/>
            <a:r>
              <a:rPr lang="sr-Latn-BA" u="sng" dirty="0" smtClean="0">
                <a:solidFill>
                  <a:schemeClr val="tx1"/>
                </a:solidFill>
              </a:rPr>
              <a:t>Nedostaci:</a:t>
            </a:r>
          </a:p>
          <a:p>
            <a:pPr marL="285750" indent="-285750" algn="just">
              <a:buFont typeface="Wingdings" panose="05000000000000000000" pitchFamily="2" charset="2"/>
              <a:buChar char="§"/>
            </a:pPr>
            <a:r>
              <a:rPr lang="sr-Latn-BA" sz="1500" dirty="0" smtClean="0">
                <a:solidFill>
                  <a:schemeClr val="tx1"/>
                </a:solidFill>
                <a:latin typeface="Times New Roman" panose="02020603050405020304" pitchFamily="18" charset="0"/>
                <a:cs typeface="Times New Roman" panose="02020603050405020304" pitchFamily="18" charset="0"/>
              </a:rPr>
              <a:t>Zanemarivanje postojanje monopola i monopolističkih cijena koji skreću tokove razmjene </a:t>
            </a:r>
          </a:p>
          <a:p>
            <a:pPr marL="285750" indent="-285750" algn="just">
              <a:buFont typeface="Wingdings" panose="05000000000000000000" pitchFamily="2" charset="2"/>
              <a:buChar char="§"/>
            </a:pPr>
            <a:r>
              <a:rPr lang="sr-Latn-BA" sz="1500" dirty="0" smtClean="0">
                <a:solidFill>
                  <a:schemeClr val="tx1"/>
                </a:solidFill>
                <a:latin typeface="Times New Roman" panose="02020603050405020304" pitchFamily="18" charset="0"/>
                <a:cs typeface="Times New Roman" panose="02020603050405020304" pitchFamily="18" charset="0"/>
              </a:rPr>
              <a:t>Zemljama na ≠nivou razvoja u međ.razmjeni, neće biti omogućena = korist od razmjene </a:t>
            </a:r>
          </a:p>
          <a:p>
            <a:pPr marL="285750" indent="-285750" algn="just">
              <a:buFont typeface="Wingdings" panose="05000000000000000000" pitchFamily="2" charset="2"/>
              <a:buChar char="§"/>
            </a:pPr>
            <a:r>
              <a:rPr lang="sr-Latn-BA" sz="1500" dirty="0" smtClean="0">
                <a:solidFill>
                  <a:schemeClr val="tx1"/>
                </a:solidFill>
                <a:latin typeface="Times New Roman" panose="02020603050405020304" pitchFamily="18" charset="0"/>
                <a:cs typeface="Times New Roman" panose="02020603050405020304" pitchFamily="18" charset="0"/>
              </a:rPr>
              <a:t>Ne razmatra element tražnje (ne definiše cijenu po kojoj će se vršiti robna razmjena) </a:t>
            </a:r>
          </a:p>
          <a:p>
            <a:pPr marL="285750" indent="-285750" algn="ctr">
              <a:buFontTx/>
              <a:buChar char="-"/>
            </a:pPr>
            <a:endParaRPr lang="en-GB" dirty="0">
              <a:solidFill>
                <a:schemeClr val="tx1"/>
              </a:solidFill>
            </a:endParaRPr>
          </a:p>
        </p:txBody>
      </p:sp>
    </p:spTree>
    <p:extLst>
      <p:ext uri="{BB962C8B-B14F-4D97-AF65-F5344CB8AC3E}">
        <p14:creationId xmlns:p14="http://schemas.microsoft.com/office/powerpoint/2010/main" val="1063448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9</a:t>
            </a:fld>
            <a:endParaRPr lang="en-US" dirty="0"/>
          </a:p>
        </p:txBody>
      </p:sp>
      <p:sp>
        <p:nvSpPr>
          <p:cNvPr id="3" name="Rounded Rectangle 2"/>
          <p:cNvSpPr/>
          <p:nvPr/>
        </p:nvSpPr>
        <p:spPr>
          <a:xfrm>
            <a:off x="323960" y="217398"/>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Neoklasične terorije u međunarodnoj trgovini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5357092" y="217398"/>
            <a:ext cx="3572166" cy="522807"/>
          </a:xfrm>
          <a:prstGeom prst="horizontalScroll">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t>3. Teorija opšte ravnoteže-HO </a:t>
            </a:r>
            <a:endParaRPr lang="en-GB" b="1" dirty="0"/>
          </a:p>
        </p:txBody>
      </p:sp>
      <p:sp>
        <p:nvSpPr>
          <p:cNvPr id="5" name="Title 1"/>
          <p:cNvSpPr txBox="1">
            <a:spLocks/>
          </p:cNvSpPr>
          <p:nvPr/>
        </p:nvSpPr>
        <p:spPr>
          <a:xfrm>
            <a:off x="405752" y="977460"/>
            <a:ext cx="8480372" cy="88492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TOR  (učenje Bertina Olina)  se temelji na teoriji komparativnih prednosti,  nastavak teorije njegovog učitelja </a:t>
            </a:r>
            <a:r>
              <a:rPr lang="sr-Latn-BA" sz="1800" b="1" dirty="0" smtClean="0">
                <a:solidFill>
                  <a:srgbClr val="FF9966"/>
                </a:solidFill>
                <a:latin typeface="Times New Roman" panose="02020603050405020304" pitchFamily="18" charset="0"/>
                <a:cs typeface="Times New Roman" panose="02020603050405020304" pitchFamily="18" charset="0"/>
              </a:rPr>
              <a:t>Elija Hekšera</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te se teorija opšte privredne ravnoteže naziva: </a:t>
            </a:r>
            <a:r>
              <a:rPr lang="sr-Latn-BA" sz="1800" b="1" dirty="0" smtClean="0">
                <a:solidFill>
                  <a:srgbClr val="FF9966"/>
                </a:solidFill>
                <a:latin typeface="Times New Roman" panose="02020603050405020304" pitchFamily="18" charset="0"/>
                <a:cs typeface="Times New Roman" panose="02020603050405020304" pitchFamily="18" charset="0"/>
              </a:rPr>
              <a:t>HO teorija. </a:t>
            </a:r>
          </a:p>
          <a:p>
            <a:pPr marL="285750" indent="-285750">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Teorija optše ravnoteže, kao posljedica ≠karakteristika trgovine  unutar navionalnih granica i međunarodne trgovine. </a:t>
            </a:r>
          </a:p>
        </p:txBody>
      </p:sp>
      <p:sp>
        <p:nvSpPr>
          <p:cNvPr id="6" name="Title 1"/>
          <p:cNvSpPr txBox="1">
            <a:spLocks/>
          </p:cNvSpPr>
          <p:nvPr/>
        </p:nvSpPr>
        <p:spPr>
          <a:xfrm>
            <a:off x="535144" y="2550668"/>
            <a:ext cx="3842975" cy="596910"/>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smtClean="0">
                <a:solidFill>
                  <a:srgbClr val="FF9966"/>
                </a:solidFill>
                <a:latin typeface="Times New Roman" panose="02020603050405020304" pitchFamily="18" charset="0"/>
                <a:cs typeface="Times New Roman" panose="02020603050405020304" pitchFamily="18" charset="0"/>
              </a:rPr>
              <a:t>Bertlil Olin (Bertil Ohlin) </a:t>
            </a:r>
          </a:p>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„Međunarodna i međuregionalna trgovina“  </a:t>
            </a:r>
          </a:p>
        </p:txBody>
      </p:sp>
      <p:sp>
        <p:nvSpPr>
          <p:cNvPr id="7" name="Title 1"/>
          <p:cNvSpPr txBox="1">
            <a:spLocks/>
          </p:cNvSpPr>
          <p:nvPr/>
        </p:nvSpPr>
        <p:spPr>
          <a:xfrm>
            <a:off x="5124941" y="2521799"/>
            <a:ext cx="3842975" cy="596910"/>
          </a:xfrm>
          <a:prstGeom prst="rect">
            <a:avLst/>
          </a:prstGeom>
          <a:solidFill>
            <a:schemeClr val="bg1">
              <a:lumMod val="95000"/>
            </a:schemeClr>
          </a:solidFill>
          <a:ln w="19050">
            <a:solidFill>
              <a:srgbClr val="FF9966"/>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Ne postoji suštinska ≠ između međuregionalne i međunarodne razmjene </a:t>
            </a:r>
          </a:p>
        </p:txBody>
      </p:sp>
      <p:sp>
        <p:nvSpPr>
          <p:cNvPr id="8" name="Striped Right Arrow 7"/>
          <p:cNvSpPr/>
          <p:nvPr/>
        </p:nvSpPr>
        <p:spPr>
          <a:xfrm>
            <a:off x="4522606" y="2491332"/>
            <a:ext cx="457848" cy="700237"/>
          </a:xfrm>
          <a:prstGeom prst="striped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txBox="1">
            <a:spLocks/>
          </p:cNvSpPr>
          <p:nvPr/>
        </p:nvSpPr>
        <p:spPr>
          <a:xfrm>
            <a:off x="4093201" y="3388295"/>
            <a:ext cx="4874715" cy="1082105"/>
          </a:xfrm>
          <a:prstGeom prst="rect">
            <a:avLst/>
          </a:prstGeom>
          <a:solidFill>
            <a:schemeClr val="bg1">
              <a:lumMod val="95000"/>
            </a:schemeClr>
          </a:solidFill>
          <a:ln w="19050">
            <a:solidFill>
              <a:srgbClr val="FF9966"/>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Ø"/>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Karaktera proizvodnih funkcija svake zemlje </a:t>
            </a:r>
          </a:p>
          <a:p>
            <a:pPr marL="285750" indent="-285750">
              <a:buFont typeface="Wingdings" panose="05000000000000000000" pitchFamily="2" charset="2"/>
              <a:buChar char="Ø"/>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Obilja faktora proizvodnje </a:t>
            </a:r>
          </a:p>
          <a:p>
            <a:pPr marL="285750" indent="-285750">
              <a:buFont typeface="Wingdings" panose="05000000000000000000" pitchFamily="2" charset="2"/>
              <a:buChar char="Ø"/>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Prirode vlasništva nad sredstvima proizvodnje </a:t>
            </a:r>
          </a:p>
          <a:p>
            <a:pPr marL="285750" indent="-285750">
              <a:buFont typeface="Wingdings" panose="05000000000000000000" pitchFamily="2" charset="2"/>
              <a:buChar char="Ø"/>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Tražnje (iskazane potrebe) za proizvodima </a:t>
            </a:r>
          </a:p>
        </p:txBody>
      </p:sp>
      <p:sp>
        <p:nvSpPr>
          <p:cNvPr id="10" name="Striped Right Arrow 9"/>
          <p:cNvSpPr/>
          <p:nvPr/>
        </p:nvSpPr>
        <p:spPr>
          <a:xfrm rot="5400000">
            <a:off x="1877588" y="3066778"/>
            <a:ext cx="457848" cy="700237"/>
          </a:xfrm>
          <a:prstGeom prst="striped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Alternate Process 10"/>
          <p:cNvSpPr/>
          <p:nvPr/>
        </p:nvSpPr>
        <p:spPr>
          <a:xfrm>
            <a:off x="535144" y="3686215"/>
            <a:ext cx="3334327" cy="493489"/>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t>Cijene u međunarodnoj razmjeni zavise od:</a:t>
            </a:r>
            <a:endParaRPr lang="en-GB" sz="1600" dirty="0"/>
          </a:p>
        </p:txBody>
      </p:sp>
      <p:sp>
        <p:nvSpPr>
          <p:cNvPr id="13" name="Bent Arrow 12"/>
          <p:cNvSpPr/>
          <p:nvPr/>
        </p:nvSpPr>
        <p:spPr>
          <a:xfrm flipV="1">
            <a:off x="2060793" y="4220098"/>
            <a:ext cx="1920543" cy="277948"/>
          </a:xfrm>
          <a:prstGeom prst="bentArrow">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itle 1"/>
          <p:cNvSpPr txBox="1">
            <a:spLocks/>
          </p:cNvSpPr>
          <p:nvPr/>
        </p:nvSpPr>
        <p:spPr>
          <a:xfrm>
            <a:off x="821471" y="5060868"/>
            <a:ext cx="2106456" cy="980495"/>
          </a:xfrm>
          <a:prstGeom prst="rect">
            <a:avLst/>
          </a:prstGeom>
          <a:ln w="38100">
            <a:solidFill>
              <a:schemeClr val="bg1">
                <a:lumMod val="75000"/>
              </a:schemeClr>
            </a:solidFill>
            <a:prstDash val="sysDash"/>
          </a:ln>
        </p:spPr>
        <p:style>
          <a:lnRef idx="2">
            <a:schemeClr val="accent6"/>
          </a:lnRef>
          <a:fillRef idx="1">
            <a:schemeClr val="lt1"/>
          </a:fillRef>
          <a:effectRef idx="0">
            <a:schemeClr val="accent6"/>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b="1" dirty="0" smtClean="0">
                <a:solidFill>
                  <a:srgbClr val="FF9966"/>
                </a:solidFill>
                <a:latin typeface="Times New Roman" panose="02020603050405020304" pitchFamily="18" charset="0"/>
                <a:cs typeface="Times New Roman" panose="02020603050405020304" pitchFamily="18" charset="0"/>
              </a:rPr>
              <a:t>Preduslov spoljnotrgovinske razmjene po HO</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6" name="Striped Right Arrow 15"/>
          <p:cNvSpPr/>
          <p:nvPr/>
        </p:nvSpPr>
        <p:spPr>
          <a:xfrm>
            <a:off x="3021064" y="5200996"/>
            <a:ext cx="629551" cy="700237"/>
          </a:xfrm>
          <a:prstGeom prst="stripedRightArrow">
            <a:avLst/>
          </a:prstGeom>
          <a:solidFill>
            <a:schemeClr val="bg1">
              <a:lumMod val="75000"/>
            </a:schemeClr>
          </a:solidFill>
          <a:ln>
            <a:solidFill>
              <a:srgbClr val="FF9966"/>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Not Equal 16"/>
          <p:cNvSpPr/>
          <p:nvPr/>
        </p:nvSpPr>
        <p:spPr>
          <a:xfrm>
            <a:off x="3820077" y="5246519"/>
            <a:ext cx="1143605" cy="566685"/>
          </a:xfrm>
          <a:prstGeom prst="mathNotEqual">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itle 1"/>
          <p:cNvSpPr txBox="1">
            <a:spLocks/>
          </p:cNvSpPr>
          <p:nvPr/>
        </p:nvSpPr>
        <p:spPr>
          <a:xfrm>
            <a:off x="4980454" y="5246519"/>
            <a:ext cx="3987462" cy="570391"/>
          </a:xfrm>
          <a:prstGeom prst="rect">
            <a:avLst/>
          </a:prstGeom>
          <a:ln w="38100">
            <a:solidFill>
              <a:schemeClr val="bg1">
                <a:lumMod val="75000"/>
              </a:schemeClr>
            </a:solidFill>
            <a:prstDash val="sysDash"/>
          </a:ln>
        </p:spPr>
        <p:style>
          <a:lnRef idx="2">
            <a:schemeClr val="accent6"/>
          </a:lnRef>
          <a:fillRef idx="1">
            <a:schemeClr val="lt1"/>
          </a:fillRef>
          <a:effectRef idx="0">
            <a:schemeClr val="accent6"/>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b="1" dirty="0" smtClean="0">
                <a:solidFill>
                  <a:srgbClr val="FF9966"/>
                </a:solidFill>
                <a:latin typeface="Times New Roman" panose="02020603050405020304" pitchFamily="18" charset="0"/>
                <a:cs typeface="Times New Roman" panose="02020603050405020304" pitchFamily="18" charset="0"/>
              </a:rPr>
              <a:t>Veličini proizvodnih troškova dvije zemlje</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041844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40990</TotalTime>
  <Words>6865</Words>
  <Application>Microsoft Office PowerPoint</Application>
  <PresentationFormat>On-screen Show (4:3)</PresentationFormat>
  <Paragraphs>1272</Paragraphs>
  <Slides>46</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46</vt:i4>
      </vt:variant>
    </vt:vector>
  </HeadingPairs>
  <TitlesOfParts>
    <vt:vector size="57" baseType="lpstr">
      <vt:lpstr>Arial</vt:lpstr>
      <vt:lpstr>Arial Narrow</vt:lpstr>
      <vt:lpstr>Calibri</vt:lpstr>
      <vt:lpstr>Cambria Math</vt:lpstr>
      <vt:lpstr>Symbol</vt:lpstr>
      <vt:lpstr>Times New Roman</vt:lpstr>
      <vt:lpstr>Trebuchet MS</vt:lpstr>
      <vt:lpstr>Wingdings</vt:lpstr>
      <vt:lpstr>Wingdings 2</vt:lpstr>
      <vt:lpstr>Wingdings 3</vt:lpstr>
      <vt:lpstr>Facet</vt:lpstr>
      <vt:lpstr>MEĐUNARODNI EKONOMSKI ODNOSI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Dragana Vujičić</dc:creator>
  <cp:lastModifiedBy>Dragana Vujičić</cp:lastModifiedBy>
  <cp:revision>1020</cp:revision>
  <cp:lastPrinted>2020-11-03T13:16:20Z</cp:lastPrinted>
  <dcterms:created xsi:type="dcterms:W3CDTF">2019-03-20T17:06:19Z</dcterms:created>
  <dcterms:modified xsi:type="dcterms:W3CDTF">2024-04-01T16:45:14Z</dcterms:modified>
</cp:coreProperties>
</file>