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0" Type="http://schemas.openxmlformats.org/officeDocument/2006/relationships/slide" Target="slides/slide65.xml"/><Relationship Id="rId71" Type="http://schemas.openxmlformats.org/officeDocument/2006/relationships/slide" Target="slides/slide6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99272" y="5944941"/>
            <a:ext cx="4897755" cy="913130"/>
          </a:xfrm>
          <a:custGeom>
            <a:avLst/>
            <a:gdLst/>
            <a:ahLst/>
            <a:cxnLst/>
            <a:rect l="l" t="t" r="r" b="b"/>
            <a:pathLst>
              <a:path w="4897755" h="913129">
                <a:moveTo>
                  <a:pt x="85532" y="21312"/>
                </a:moveTo>
                <a:lnTo>
                  <a:pt x="3636781" y="913058"/>
                </a:lnTo>
                <a:lnTo>
                  <a:pt x="4897403" y="913058"/>
                </a:lnTo>
                <a:lnTo>
                  <a:pt x="85532" y="21312"/>
                </a:lnTo>
                <a:close/>
              </a:path>
              <a:path w="4897755" h="913129">
                <a:moveTo>
                  <a:pt x="660" y="0"/>
                </a:moveTo>
                <a:lnTo>
                  <a:pt x="0" y="5461"/>
                </a:lnTo>
                <a:lnTo>
                  <a:pt x="85532" y="21312"/>
                </a:lnTo>
                <a:lnTo>
                  <a:pt x="660" y="0"/>
                </a:lnTo>
                <a:close/>
              </a:path>
            </a:pathLst>
          </a:custGeom>
          <a:solidFill>
            <a:srgbClr val="9FCBDC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485716" y="5939010"/>
            <a:ext cx="3652520" cy="919480"/>
          </a:xfrm>
          <a:custGeom>
            <a:avLst/>
            <a:gdLst/>
            <a:ahLst/>
            <a:cxnLst/>
            <a:rect l="l" t="t" r="r" b="b"/>
            <a:pathLst>
              <a:path w="3652520" h="919479">
                <a:moveTo>
                  <a:pt x="0" y="0"/>
                </a:moveTo>
                <a:lnTo>
                  <a:pt x="7924" y="6350"/>
                </a:lnTo>
                <a:lnTo>
                  <a:pt x="2868875" y="918989"/>
                </a:lnTo>
                <a:lnTo>
                  <a:pt x="3651917" y="91898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5788152"/>
            <a:ext cx="3398520" cy="10698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0" y="5784017"/>
            <a:ext cx="3372875" cy="107398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5794" y="1438147"/>
            <a:ext cx="7881620" cy="1465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5635" y="1464055"/>
            <a:ext cx="7872729" cy="2543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7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6.png"/><Relationship Id="rId4" Type="http://schemas.openxmlformats.org/officeDocument/2006/relationships/image" Target="../media/image9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9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jpg"/><Relationship Id="rId6" Type="http://schemas.openxmlformats.org/officeDocument/2006/relationships/image" Target="../media/image9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9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Relationship Id="rId3" Type="http://schemas.openxmlformats.org/officeDocument/2006/relationships/image" Target="../media/image21.jpg"/><Relationship Id="rId4" Type="http://schemas.openxmlformats.org/officeDocument/2006/relationships/image" Target="../media/image9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22.jpg"/><Relationship Id="rId4" Type="http://schemas.openxmlformats.org/officeDocument/2006/relationships/image" Target="../media/image9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23.jpg"/><Relationship Id="rId4" Type="http://schemas.openxmlformats.org/officeDocument/2006/relationships/image" Target="../media/image9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Relationship Id="rId3" Type="http://schemas.openxmlformats.org/officeDocument/2006/relationships/image" Target="../media/image9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png"/><Relationship Id="rId3" Type="http://schemas.openxmlformats.org/officeDocument/2006/relationships/image" Target="../media/image9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9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9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9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png"/><Relationship Id="rId3" Type="http://schemas.openxmlformats.org/officeDocument/2006/relationships/image" Target="../media/image9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9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9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png"/><Relationship Id="rId3" Type="http://schemas.openxmlformats.org/officeDocument/2006/relationships/image" Target="../media/image29.png"/><Relationship Id="rId4" Type="http://schemas.openxmlformats.org/officeDocument/2006/relationships/image" Target="../media/image9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png"/><Relationship Id="rId3" Type="http://schemas.openxmlformats.org/officeDocument/2006/relationships/image" Target="../media/image9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Relationship Id="rId3" Type="http://schemas.openxmlformats.org/officeDocument/2006/relationships/image" Target="../media/image9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9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Relationship Id="rId3" Type="http://schemas.openxmlformats.org/officeDocument/2006/relationships/image" Target="../media/image9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9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png"/><Relationship Id="rId3" Type="http://schemas.openxmlformats.org/officeDocument/2006/relationships/image" Target="../media/image32.jpg"/><Relationship Id="rId4" Type="http://schemas.openxmlformats.org/officeDocument/2006/relationships/image" Target="../media/image9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Relationship Id="rId3" Type="http://schemas.openxmlformats.org/officeDocument/2006/relationships/image" Target="../media/image9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Relationship Id="rId3" Type="http://schemas.openxmlformats.org/officeDocument/2006/relationships/image" Target="../media/image34.jpg"/><Relationship Id="rId4" Type="http://schemas.openxmlformats.org/officeDocument/2006/relationships/image" Target="../media/image9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9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png"/><Relationship Id="rId3" Type="http://schemas.openxmlformats.org/officeDocument/2006/relationships/image" Target="../media/image9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9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9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9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jpg"/><Relationship Id="rId5" Type="http://schemas.openxmlformats.org/officeDocument/2006/relationships/image" Target="../media/image43.jpg"/><Relationship Id="rId6" Type="http://schemas.openxmlformats.org/officeDocument/2006/relationships/image" Target="../media/image7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Relationship Id="rId4" Type="http://schemas.openxmlformats.org/officeDocument/2006/relationships/image" Target="../media/image45.jpg"/><Relationship Id="rId5" Type="http://schemas.openxmlformats.org/officeDocument/2006/relationships/image" Target="../media/image46.jpg"/><Relationship Id="rId6" Type="http://schemas.openxmlformats.org/officeDocument/2006/relationships/image" Target="../media/image7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7.png"/><Relationship Id="rId3" Type="http://schemas.openxmlformats.org/officeDocument/2006/relationships/image" Target="../media/image9.pn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8.png"/><Relationship Id="rId3" Type="http://schemas.openxmlformats.org/officeDocument/2006/relationships/image" Target="../media/image49.jpg"/><Relationship Id="rId4" Type="http://schemas.openxmlformats.org/officeDocument/2006/relationships/image" Target="../media/image9.pn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0.png"/><Relationship Id="rId3" Type="http://schemas.openxmlformats.org/officeDocument/2006/relationships/image" Target="../media/image51.jpg"/><Relationship Id="rId4" Type="http://schemas.openxmlformats.org/officeDocument/2006/relationships/image" Target="../media/image9.pn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9.pn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3.png"/><Relationship Id="rId3" Type="http://schemas.openxmlformats.org/officeDocument/2006/relationships/image" Target="../media/image54.jpg"/><Relationship Id="rId4" Type="http://schemas.openxmlformats.org/officeDocument/2006/relationships/image" Target="../media/image9.pn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5.png"/><Relationship Id="rId3" Type="http://schemas.openxmlformats.org/officeDocument/2006/relationships/image" Target="../media/image56.jpg"/><Relationship Id="rId4" Type="http://schemas.openxmlformats.org/officeDocument/2006/relationships/image" Target="../media/image9.pn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7.png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57.png"/><Relationship Id="rId4" Type="http://schemas.openxmlformats.org/officeDocument/2006/relationships/image" Target="../media/image7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9.pn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3" Type="http://schemas.openxmlformats.org/officeDocument/2006/relationships/image" Target="../media/image9.png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0.png"/><Relationship Id="rId3" Type="http://schemas.openxmlformats.org/officeDocument/2006/relationships/image" Target="../media/image61.jpg"/><Relationship Id="rId4" Type="http://schemas.openxmlformats.org/officeDocument/2006/relationships/image" Target="../media/image9.png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2.png"/><Relationship Id="rId3" Type="http://schemas.openxmlformats.org/officeDocument/2006/relationships/image" Target="../media/image63.jpg"/><Relationship Id="rId4" Type="http://schemas.openxmlformats.org/officeDocument/2006/relationships/image" Target="../media/image9.png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9.png"/></Relationships>
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64.png"/><Relationship Id="rId4" Type="http://schemas.openxmlformats.org/officeDocument/2006/relationships/image" Target="../media/image67.jpg"/><Relationship Id="rId5" Type="http://schemas.openxmlformats.org/officeDocument/2006/relationships/image" Target="../media/image7.png"/></Relationships>
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64.png"/><Relationship Id="rId4" Type="http://schemas.openxmlformats.org/officeDocument/2006/relationships/image" Target="../media/image68.png"/><Relationship Id="rId5" Type="http://schemas.openxmlformats.org/officeDocument/2006/relationships/image" Target="../media/image7.png"/></Relationships>
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.png"/></Relationships>
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74.png"/><Relationship Id="rId4" Type="http://schemas.openxmlformats.org/officeDocument/2006/relationships/image" Target="../media/image75.jpg"/><Relationship Id="rId5" Type="http://schemas.openxmlformats.org/officeDocument/2006/relationships/image" Target="../media/image7.png"/></Relationships>
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jpg"/><Relationship Id="rId6" Type="http://schemas.openxmlformats.org/officeDocument/2006/relationships/image" Target="../media/image7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9.png"/></Relationships>

</file>

<file path=ppt/slides/_rels/slide6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79.jpg"/><Relationship Id="rId4" Type="http://schemas.openxmlformats.org/officeDocument/2006/relationships/image" Target="../media/image9.png"/></Relationships>

</file>

<file path=ppt/slides/_rels/slide6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80.jpg"/><Relationship Id="rId4" Type="http://schemas.openxmlformats.org/officeDocument/2006/relationships/image" Target="../media/image9.png"/></Relationships>

</file>

<file path=ppt/slides/_rels/slide6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81.png"/><Relationship Id="rId5" Type="http://schemas.openxmlformats.org/officeDocument/2006/relationships/image" Target="../media/image7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9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15.jpg"/><Relationship Id="rId4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87512" y="4953000"/>
            <a:ext cx="7456805" cy="488315"/>
          </a:xfrm>
          <a:custGeom>
            <a:avLst/>
            <a:gdLst/>
            <a:ahLst/>
            <a:cxnLst/>
            <a:rect l="l" t="t" r="r" b="b"/>
            <a:pathLst>
              <a:path w="7456805" h="488314">
                <a:moveTo>
                  <a:pt x="7456487" y="0"/>
                </a:moveTo>
                <a:lnTo>
                  <a:pt x="0" y="289966"/>
                </a:lnTo>
                <a:lnTo>
                  <a:pt x="7456487" y="488149"/>
                </a:lnTo>
                <a:lnTo>
                  <a:pt x="7456487" y="0"/>
                </a:lnTo>
                <a:close/>
              </a:path>
            </a:pathLst>
          </a:custGeom>
          <a:solidFill>
            <a:srgbClr val="9FCBDC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1351" y="5237744"/>
            <a:ext cx="9032875" cy="788670"/>
          </a:xfrm>
          <a:custGeom>
            <a:avLst/>
            <a:gdLst/>
            <a:ahLst/>
            <a:cxnLst/>
            <a:rect l="l" t="t" r="r" b="b"/>
            <a:pathLst>
              <a:path w="9032875" h="788670">
                <a:moveTo>
                  <a:pt x="9032646" y="0"/>
                </a:moveTo>
                <a:lnTo>
                  <a:pt x="0" y="0"/>
                </a:lnTo>
                <a:lnTo>
                  <a:pt x="9032646" y="788657"/>
                </a:lnTo>
                <a:lnTo>
                  <a:pt x="90326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4998720"/>
            <a:ext cx="9144000" cy="1859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4991618"/>
            <a:ext cx="9143999" cy="802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639823" y="777240"/>
            <a:ext cx="6141720" cy="13929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22744" y="2590800"/>
            <a:ext cx="7772400" cy="3886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13255"/>
            <a:ext cx="7954009" cy="452120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268605" marR="118110" indent="-255904">
              <a:lnSpc>
                <a:spcPts val="2400"/>
              </a:lnSpc>
              <a:spcBef>
                <a:spcPts val="68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500">
                <a:latin typeface="Lucida Sans Unicode"/>
                <a:cs typeface="Lucida Sans Unicode"/>
              </a:rPr>
              <a:t>U </a:t>
            </a:r>
            <a:r>
              <a:rPr dirty="0" sz="2500" spc="-5">
                <a:latin typeface="Lucida Sans Unicode"/>
                <a:cs typeface="Lucida Sans Unicode"/>
              </a:rPr>
              <a:t>ekonomici preduzeća prvenstveno </a:t>
            </a:r>
            <a:r>
              <a:rPr dirty="0" sz="2500">
                <a:latin typeface="Lucida Sans Unicode"/>
                <a:cs typeface="Lucida Sans Unicode"/>
              </a:rPr>
              <a:t>smo  </a:t>
            </a:r>
            <a:r>
              <a:rPr dirty="0" sz="2500" spc="-5">
                <a:latin typeface="Lucida Sans Unicode"/>
                <a:cs typeface="Lucida Sans Unicode"/>
              </a:rPr>
              <a:t>zainteresovani </a:t>
            </a:r>
            <a:r>
              <a:rPr dirty="0" sz="2500">
                <a:latin typeface="Lucida Sans Unicode"/>
                <a:cs typeface="Lucida Sans Unicode"/>
              </a:rPr>
              <a:t>za </a:t>
            </a:r>
            <a:r>
              <a:rPr dirty="0" sz="2500" spc="-5">
                <a:latin typeface="Lucida Sans Unicode"/>
                <a:cs typeface="Lucida Sans Unicode"/>
              </a:rPr>
              <a:t>potražnju </a:t>
            </a:r>
            <a:r>
              <a:rPr dirty="0" sz="2500">
                <a:latin typeface="Lucida Sans Unicode"/>
                <a:cs typeface="Lucida Sans Unicode"/>
              </a:rPr>
              <a:t>sa kojom se </a:t>
            </a:r>
            <a:r>
              <a:rPr dirty="0" sz="2500" spc="-5">
                <a:latin typeface="Lucida Sans Unicode"/>
                <a:cs typeface="Lucida Sans Unicode"/>
              </a:rPr>
              <a:t>suočava  preduzeće</a:t>
            </a:r>
            <a:endParaRPr sz="2500">
              <a:latin typeface="Lucida Sans Unicode"/>
              <a:cs typeface="Lucida Sans Unicode"/>
            </a:endParaRPr>
          </a:p>
          <a:p>
            <a:pPr marL="268605" marR="263525" indent="-255904">
              <a:lnSpc>
                <a:spcPts val="2400"/>
              </a:lnSpc>
              <a:spcBef>
                <a:spcPts val="38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Od tržišne potražnje zavisi </a:t>
            </a:r>
            <a:r>
              <a:rPr dirty="0" sz="2500">
                <a:latin typeface="Lucida Sans Unicode"/>
                <a:cs typeface="Lucida Sans Unicode"/>
              </a:rPr>
              <a:t>i </a:t>
            </a:r>
            <a:r>
              <a:rPr dirty="0" sz="2500" spc="-5">
                <a:latin typeface="Lucida Sans Unicode"/>
                <a:cs typeface="Lucida Sans Unicode"/>
              </a:rPr>
              <a:t>potražnja </a:t>
            </a:r>
            <a:r>
              <a:rPr dirty="0" sz="2500">
                <a:latin typeface="Lucida Sans Unicode"/>
                <a:cs typeface="Lucida Sans Unicode"/>
              </a:rPr>
              <a:t>sa kojom  se </a:t>
            </a:r>
            <a:r>
              <a:rPr dirty="0" sz="2500" spc="-5">
                <a:latin typeface="Lucida Sans Unicode"/>
                <a:cs typeface="Lucida Sans Unicode"/>
              </a:rPr>
              <a:t>suočava</a:t>
            </a:r>
            <a:r>
              <a:rPr dirty="0" sz="2500" spc="-2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preduzeće</a:t>
            </a:r>
            <a:endParaRPr sz="2500">
              <a:latin typeface="Lucida Sans Unicode"/>
              <a:cs typeface="Lucida Sans Unicode"/>
            </a:endParaRPr>
          </a:p>
          <a:p>
            <a:pPr marL="268605" marR="5080" indent="-255904">
              <a:lnSpc>
                <a:spcPct val="80000"/>
              </a:lnSpc>
              <a:spcBef>
                <a:spcPts val="43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500" spc="-5">
                <a:latin typeface="Lucida Sans Unicode"/>
                <a:cs typeface="Lucida Sans Unicode"/>
              </a:rPr>
              <a:t>Potražnja </a:t>
            </a:r>
            <a:r>
              <a:rPr dirty="0" sz="2500">
                <a:latin typeface="Lucida Sans Unicode"/>
                <a:cs typeface="Lucida Sans Unicode"/>
              </a:rPr>
              <a:t>za dobrom </a:t>
            </a:r>
            <a:r>
              <a:rPr dirty="0" sz="2500" spc="-5">
                <a:latin typeface="Lucida Sans Unicode"/>
                <a:cs typeface="Lucida Sans Unicode"/>
              </a:rPr>
              <a:t>proističe </a:t>
            </a:r>
            <a:r>
              <a:rPr dirty="0" sz="2500">
                <a:latin typeface="Lucida Sans Unicode"/>
                <a:cs typeface="Lucida Sans Unicode"/>
              </a:rPr>
              <a:t>iz volje i  </a:t>
            </a:r>
            <a:r>
              <a:rPr dirty="0" sz="2500" spc="-5">
                <a:latin typeface="Lucida Sans Unicode"/>
                <a:cs typeface="Lucida Sans Unicode"/>
              </a:rPr>
              <a:t>sposobnosti potrošača (iz želje </a:t>
            </a:r>
            <a:r>
              <a:rPr dirty="0" sz="2500">
                <a:latin typeface="Lucida Sans Unicode"/>
                <a:cs typeface="Lucida Sans Unicode"/>
              </a:rPr>
              <a:t>ili </a:t>
            </a:r>
            <a:r>
              <a:rPr dirty="0" sz="2500" spc="-5">
                <a:latin typeface="Lucida Sans Unicode"/>
                <a:cs typeface="Lucida Sans Unicode"/>
              </a:rPr>
              <a:t>potrebe </a:t>
            </a:r>
            <a:r>
              <a:rPr dirty="0" sz="2500">
                <a:latin typeface="Lucida Sans Unicode"/>
                <a:cs typeface="Lucida Sans Unicode"/>
              </a:rPr>
              <a:t>za  dobrom </a:t>
            </a:r>
            <a:r>
              <a:rPr dirty="0" sz="2500" spc="-5">
                <a:latin typeface="Lucida Sans Unicode"/>
                <a:cs typeface="Lucida Sans Unicode"/>
              </a:rPr>
              <a:t>uz odgovarajuću kupovnu moć) </a:t>
            </a:r>
            <a:r>
              <a:rPr dirty="0" sz="2500">
                <a:latin typeface="Lucida Sans Unicode"/>
                <a:cs typeface="Lucida Sans Unicode"/>
              </a:rPr>
              <a:t>da dobro  </a:t>
            </a:r>
            <a:r>
              <a:rPr dirty="0" sz="2500" spc="-5">
                <a:latin typeface="Lucida Sans Unicode"/>
                <a:cs typeface="Lucida Sans Unicode"/>
              </a:rPr>
              <a:t>kupi</a:t>
            </a:r>
            <a:endParaRPr sz="2500">
              <a:latin typeface="Lucida Sans Unicode"/>
              <a:cs typeface="Lucida Sans Unicode"/>
            </a:endParaRPr>
          </a:p>
          <a:p>
            <a:pPr marL="268605" marR="43180" indent="-255904">
              <a:lnSpc>
                <a:spcPts val="2400"/>
              </a:lnSpc>
              <a:spcBef>
                <a:spcPts val="39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500" spc="-5">
                <a:latin typeface="Lucida Sans Unicode"/>
                <a:cs typeface="Lucida Sans Unicode"/>
              </a:rPr>
              <a:t>Prema </a:t>
            </a:r>
            <a:r>
              <a:rPr dirty="0" baseline="1133" sz="3675" spc="30">
                <a:latin typeface="Lucida Sans Unicode"/>
                <a:cs typeface="Lucida Sans Unicode"/>
              </a:rPr>
              <a:t>teoriji </a:t>
            </a:r>
            <a:r>
              <a:rPr dirty="0" baseline="1133" sz="3675" spc="37">
                <a:latin typeface="Lucida Sans Unicode"/>
                <a:cs typeface="Lucida Sans Unicode"/>
              </a:rPr>
              <a:t>potražnje </a:t>
            </a:r>
            <a:r>
              <a:rPr dirty="0" baseline="1133" sz="3675" spc="30">
                <a:latin typeface="Lucida Sans Unicode"/>
                <a:cs typeface="Lucida Sans Unicode"/>
              </a:rPr>
              <a:t>potrošača</a:t>
            </a:r>
            <a:r>
              <a:rPr dirty="0" sz="2500" spc="20">
                <a:latin typeface="Lucida Sans Unicode"/>
                <a:cs typeface="Lucida Sans Unicode"/>
              </a:rPr>
              <a:t>, </a:t>
            </a:r>
            <a:r>
              <a:rPr dirty="0" sz="2500" spc="-5">
                <a:latin typeface="Lucida Sans Unicode"/>
                <a:cs typeface="Lucida Sans Unicode"/>
              </a:rPr>
              <a:t>količina  dobara </a:t>
            </a:r>
            <a:r>
              <a:rPr dirty="0" sz="2500">
                <a:latin typeface="Lucida Sans Unicode"/>
                <a:cs typeface="Lucida Sans Unicode"/>
              </a:rPr>
              <a:t>koja se </a:t>
            </a:r>
            <a:r>
              <a:rPr dirty="0" sz="2500" spc="-5">
                <a:latin typeface="Lucida Sans Unicode"/>
                <a:cs typeface="Lucida Sans Unicode"/>
              </a:rPr>
              <a:t>potražuje </a:t>
            </a:r>
            <a:r>
              <a:rPr dirty="0" sz="2500">
                <a:latin typeface="Lucida Sans Unicode"/>
                <a:cs typeface="Lucida Sans Unicode"/>
              </a:rPr>
              <a:t>je </a:t>
            </a:r>
            <a:r>
              <a:rPr dirty="0" sz="2500" spc="-5">
                <a:latin typeface="Lucida Sans Unicode"/>
                <a:cs typeface="Lucida Sans Unicode"/>
              </a:rPr>
              <a:t>funkcija cijene dobra,  dohotka potrošača, cijene povezanih  (komplementarnih </a:t>
            </a:r>
            <a:r>
              <a:rPr dirty="0" sz="2500">
                <a:latin typeface="Lucida Sans Unicode"/>
                <a:cs typeface="Lucida Sans Unicode"/>
              </a:rPr>
              <a:t>ili </a:t>
            </a:r>
            <a:r>
              <a:rPr dirty="0" sz="2500" spc="-5">
                <a:latin typeface="Lucida Sans Unicode"/>
                <a:cs typeface="Lucida Sans Unicode"/>
              </a:rPr>
              <a:t>suplementarnih) dobara </a:t>
            </a:r>
            <a:r>
              <a:rPr dirty="0" sz="2500">
                <a:latin typeface="Lucida Sans Unicode"/>
                <a:cs typeface="Lucida Sans Unicode"/>
              </a:rPr>
              <a:t>i  </a:t>
            </a:r>
            <a:r>
              <a:rPr dirty="0" sz="2500" spc="-5">
                <a:latin typeface="Lucida Sans Unicode"/>
                <a:cs typeface="Lucida Sans Unicode"/>
              </a:rPr>
              <a:t>ukusa</a:t>
            </a:r>
            <a:r>
              <a:rPr dirty="0" sz="2500" spc="-1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potrošača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37132"/>
            <a:ext cx="4583430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000" spc="-5"/>
              <a:t>Funkcija potražnje potrošača</a:t>
            </a:r>
            <a:r>
              <a:rPr dirty="0" sz="2000" spc="-170"/>
              <a:t> </a:t>
            </a:r>
            <a:r>
              <a:rPr dirty="0" sz="2000" spc="-5"/>
              <a:t>glasi:</a:t>
            </a:r>
            <a:endParaRPr sz="20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413" y="2607564"/>
            <a:ext cx="7717155" cy="11931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pri čemu</a:t>
            </a:r>
            <a:r>
              <a:rPr dirty="0" sz="2000">
                <a:latin typeface="Lucida Sans Unicode"/>
                <a:cs typeface="Lucida Sans Unicode"/>
              </a:rPr>
              <a:t> su:</a:t>
            </a:r>
            <a:endParaRPr sz="2000">
              <a:latin typeface="Lucida Sans Unicode"/>
              <a:cs typeface="Lucida Sans Unicode"/>
            </a:endParaRPr>
          </a:p>
          <a:p>
            <a:pPr marL="523875" marR="5080" indent="-523875">
              <a:lnSpc>
                <a:spcPts val="2210"/>
              </a:lnSpc>
              <a:spcBef>
                <a:spcPts val="2415"/>
              </a:spcBef>
              <a:buClr>
                <a:srgbClr val="2DA2BF"/>
              </a:buClr>
              <a:buFont typeface="Verdana"/>
              <a:buChar char="◦"/>
              <a:tabLst>
                <a:tab pos="523875" algn="l"/>
                <a:tab pos="524510" algn="l"/>
              </a:tabLst>
            </a:pPr>
            <a:r>
              <a:rPr dirty="0" sz="2000">
                <a:latin typeface="Lucida Sans Unicode"/>
                <a:cs typeface="Lucida Sans Unicode"/>
              </a:rPr>
              <a:t>Qd</a:t>
            </a:r>
            <a:r>
              <a:rPr dirty="0" baseline="-17094" sz="1950">
                <a:latin typeface="Lucida Sans Unicode"/>
                <a:cs typeface="Lucida Sans Unicode"/>
              </a:rPr>
              <a:t>x </a:t>
            </a:r>
            <a:r>
              <a:rPr dirty="0" sz="2000">
                <a:latin typeface="Lucida Sans Unicode"/>
                <a:cs typeface="Lucida Sans Unicode"/>
              </a:rPr>
              <a:t>- </a:t>
            </a:r>
            <a:r>
              <a:rPr dirty="0" sz="2000" spc="-5">
                <a:latin typeface="Lucida Sans Unicode"/>
                <a:cs typeface="Lucida Sans Unicode"/>
              </a:rPr>
              <a:t>količina dobra </a:t>
            </a:r>
            <a:r>
              <a:rPr dirty="0" sz="2000">
                <a:latin typeface="Lucida Sans Unicode"/>
                <a:cs typeface="Lucida Sans Unicode"/>
              </a:rPr>
              <a:t>X koju </a:t>
            </a:r>
            <a:r>
              <a:rPr dirty="0" sz="2000" spc="-5">
                <a:latin typeface="Lucida Sans Unicode"/>
                <a:cs typeface="Lucida Sans Unicode"/>
              </a:rPr>
              <a:t>pojedinac potražuje </a:t>
            </a:r>
            <a:r>
              <a:rPr dirty="0" sz="2000">
                <a:latin typeface="Lucida Sans Unicode"/>
                <a:cs typeface="Lucida Sans Unicode"/>
              </a:rPr>
              <a:t>u  </a:t>
            </a:r>
            <a:r>
              <a:rPr dirty="0" sz="2000" spc="-5">
                <a:latin typeface="Lucida Sans Unicode"/>
                <a:cs typeface="Lucida Sans Unicode"/>
              </a:rPr>
              <a:t>određenom vremenskom razdoblju (godina,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mjesec,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64232" y="4283964"/>
            <a:ext cx="239331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dohodak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potrošača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29005" y="3710940"/>
            <a:ext cx="6209030" cy="17418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38530">
              <a:lnSpc>
                <a:spcPts val="2305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sedmica, dan ili druga vremenska</a:t>
            </a:r>
            <a:r>
              <a:rPr dirty="0" sz="2000" spc="-1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jedinica)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255"/>
              </a:lnSpc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  <a:tab pos="955675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P</a:t>
            </a:r>
            <a:r>
              <a:rPr dirty="0" baseline="-17094" sz="1950" spc="-7">
                <a:latin typeface="Lucida Sans Unicode"/>
                <a:cs typeface="Lucida Sans Unicode"/>
              </a:rPr>
              <a:t>x</a:t>
            </a:r>
            <a:r>
              <a:rPr dirty="0" baseline="-17094" sz="1950" spc="359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	</a:t>
            </a:r>
            <a:r>
              <a:rPr dirty="0" sz="2000" spc="-5">
                <a:latin typeface="Lucida Sans Unicode"/>
                <a:cs typeface="Lucida Sans Unicode"/>
              </a:rPr>
              <a:t>jedinična cijena dobra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X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245"/>
              </a:lnSpc>
              <a:buClr>
                <a:srgbClr val="2DA2BF"/>
              </a:buClr>
              <a:buFont typeface="Verdana"/>
              <a:buChar char="◦"/>
              <a:tabLst>
                <a:tab pos="241300" algn="l"/>
                <a:tab pos="241935" algn="l"/>
              </a:tabLst>
            </a:pPr>
            <a:r>
              <a:rPr dirty="0" sz="2000">
                <a:latin typeface="Lucida Sans Unicode"/>
                <a:cs typeface="Lucida Sans Unicode"/>
              </a:rPr>
              <a:t>I</a:t>
            </a:r>
            <a:r>
              <a:rPr dirty="0" sz="2000" spc="-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290"/>
              </a:lnSpc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P</a:t>
            </a:r>
            <a:r>
              <a:rPr dirty="0" baseline="-17094" sz="1950" spc="-7">
                <a:latin typeface="Lucida Sans Unicode"/>
                <a:cs typeface="Lucida Sans Unicode"/>
              </a:rPr>
              <a:t>y</a:t>
            </a:r>
            <a:r>
              <a:rPr dirty="0" baseline="-17094" sz="1950" spc="217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014"/>
              </a:spcBef>
              <a:buClr>
                <a:srgbClr val="2DA2BF"/>
              </a:buClr>
              <a:buFont typeface="Verdana"/>
              <a:buChar char="◦"/>
              <a:tabLst>
                <a:tab pos="241300" algn="l"/>
                <a:tab pos="241935" algn="l"/>
              </a:tabLst>
            </a:pPr>
            <a:r>
              <a:rPr dirty="0" sz="2000">
                <a:latin typeface="Lucida Sans Unicode"/>
                <a:cs typeface="Lucida Sans Unicode"/>
              </a:rPr>
              <a:t>T</a:t>
            </a:r>
            <a:r>
              <a:rPr dirty="0" sz="2000" spc="-10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57819" y="4561332"/>
            <a:ext cx="6321425" cy="891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305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cijena povezanog dobra (komplementarna dobra</a:t>
            </a:r>
            <a:r>
              <a:rPr dirty="0" sz="2000" spc="-1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ili</a:t>
            </a:r>
            <a:endParaRPr sz="2000">
              <a:latin typeface="Lucida Sans Unicode"/>
              <a:cs typeface="Lucida Sans Unicode"/>
            </a:endParaRPr>
          </a:p>
          <a:p>
            <a:pPr marL="3131820">
              <a:lnSpc>
                <a:spcPts val="2210"/>
              </a:lnSpc>
            </a:pPr>
            <a:r>
              <a:rPr dirty="0" sz="2000" spc="-5">
                <a:latin typeface="Lucida Sans Unicode"/>
                <a:cs typeface="Lucida Sans Unicode"/>
              </a:rPr>
              <a:t>supstituti) dobra</a:t>
            </a:r>
            <a:endParaRPr sz="2000">
              <a:latin typeface="Lucida Sans Unicode"/>
              <a:cs typeface="Lucida Sans Unicode"/>
            </a:endParaRPr>
          </a:p>
          <a:p>
            <a:pPr marL="24765">
              <a:lnSpc>
                <a:spcPts val="2305"/>
              </a:lnSpc>
            </a:pPr>
            <a:r>
              <a:rPr dirty="0" sz="2000">
                <a:latin typeface="Lucida Sans Unicode"/>
                <a:cs typeface="Lucida Sans Unicode"/>
              </a:rPr>
              <a:t>ukusi</a:t>
            </a:r>
            <a:r>
              <a:rPr dirty="0" sz="2000" spc="-5">
                <a:latin typeface="Lucida Sans Unicode"/>
                <a:cs typeface="Lucida Sans Unicode"/>
              </a:rPr>
              <a:t> potrošača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33600" y="1828800"/>
            <a:ext cx="3429000" cy="838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434657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Determinante potražnje: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2341783"/>
            <a:ext cx="7176134" cy="2557780"/>
          </a:xfrm>
          <a:prstGeom prst="rect">
            <a:avLst/>
          </a:prstGeom>
        </p:spPr>
        <p:txBody>
          <a:bodyPr wrap="square" lIns="0" tIns="6032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47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Dohodak potrošača</a:t>
            </a:r>
            <a:endParaRPr sz="2300">
              <a:latin typeface="Lucida Sans Unicode"/>
              <a:cs typeface="Lucida Sans Unicode"/>
            </a:endParaRPr>
          </a:p>
          <a:p>
            <a:pPr lvl="1" marL="478790" indent="-227965">
              <a:lnSpc>
                <a:spcPct val="100000"/>
              </a:lnSpc>
              <a:spcBef>
                <a:spcPts val="345"/>
              </a:spcBef>
              <a:buClr>
                <a:srgbClr val="DA1F28"/>
              </a:buClr>
              <a:buFont typeface="Wingdings 2"/>
              <a:buChar char="•"/>
              <a:tabLst>
                <a:tab pos="479425" algn="l"/>
              </a:tabLst>
            </a:pPr>
            <a:r>
              <a:rPr dirty="0" sz="2100">
                <a:latin typeface="Lucida Sans Unicode"/>
                <a:cs typeface="Lucida Sans Unicode"/>
              </a:rPr>
              <a:t>S </a:t>
            </a:r>
            <a:r>
              <a:rPr dirty="0" sz="2100" spc="-5">
                <a:latin typeface="Lucida Sans Unicode"/>
                <a:cs typeface="Lucida Sans Unicode"/>
              </a:rPr>
              <a:t>porastom dohotka </a:t>
            </a:r>
            <a:r>
              <a:rPr dirty="0" sz="2100">
                <a:latin typeface="Lucida Sans Unicode"/>
                <a:cs typeface="Lucida Sans Unicode"/>
              </a:rPr>
              <a:t>raste</a:t>
            </a:r>
            <a:r>
              <a:rPr dirty="0" sz="2100" spc="-5">
                <a:latin typeface="Lucida Sans Unicode"/>
                <a:cs typeface="Lucida Sans Unicode"/>
              </a:rPr>
              <a:t> potražnja</a:t>
            </a:r>
            <a:endParaRPr sz="2100">
              <a:latin typeface="Lucida Sans Unicode"/>
              <a:cs typeface="Lucida Sans Unicode"/>
            </a:endParaRPr>
          </a:p>
          <a:p>
            <a:pPr lvl="1" marL="478790" marR="5080" indent="-227965">
              <a:lnSpc>
                <a:spcPts val="2500"/>
              </a:lnSpc>
              <a:spcBef>
                <a:spcPts val="580"/>
              </a:spcBef>
              <a:buClr>
                <a:srgbClr val="DA1F28"/>
              </a:buClr>
              <a:buFont typeface="Wingdings 2"/>
              <a:buChar char="•"/>
              <a:tabLst>
                <a:tab pos="479425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Ako za </a:t>
            </a:r>
            <a:r>
              <a:rPr dirty="0" sz="2100">
                <a:latin typeface="Lucida Sans Unicode"/>
                <a:cs typeface="Lucida Sans Unicode"/>
              </a:rPr>
              <a:t>nekim </a:t>
            </a:r>
            <a:r>
              <a:rPr dirty="0" sz="2100" spc="-5">
                <a:latin typeface="Lucida Sans Unicode"/>
                <a:cs typeface="Lucida Sans Unicode"/>
              </a:rPr>
              <a:t>dobrom </a:t>
            </a:r>
            <a:r>
              <a:rPr dirty="0" sz="2100">
                <a:latin typeface="Lucida Sans Unicode"/>
                <a:cs typeface="Lucida Sans Unicode"/>
              </a:rPr>
              <a:t>pada </a:t>
            </a:r>
            <a:r>
              <a:rPr dirty="0" sz="2100" spc="-5">
                <a:latin typeface="Lucida Sans Unicode"/>
                <a:cs typeface="Lucida Sans Unicode"/>
              </a:rPr>
              <a:t>potražnja kad </a:t>
            </a:r>
            <a:r>
              <a:rPr dirty="0" sz="2100" spc="-105">
                <a:latin typeface="Lucida Sans Unicode"/>
                <a:cs typeface="Lucida Sans Unicode"/>
              </a:rPr>
              <a:t>dohodak  </a:t>
            </a:r>
            <a:r>
              <a:rPr dirty="0" sz="2100">
                <a:latin typeface="Lucida Sans Unicode"/>
                <a:cs typeface="Lucida Sans Unicode"/>
              </a:rPr>
              <a:t>raste, </a:t>
            </a:r>
            <a:r>
              <a:rPr dirty="0" sz="2100" spc="-5">
                <a:latin typeface="Lucida Sans Unicode"/>
                <a:cs typeface="Lucida Sans Unicode"/>
              </a:rPr>
              <a:t>takvo dobro je inferiorno dobro </a:t>
            </a:r>
            <a:r>
              <a:rPr dirty="0" sz="2100">
                <a:latin typeface="Lucida Sans Unicode"/>
                <a:cs typeface="Lucida Sans Unicode"/>
              </a:rPr>
              <a:t>(npr. jeftine  stvari lošeg</a:t>
            </a:r>
            <a:r>
              <a:rPr dirty="0" sz="2100" spc="-5">
                <a:latin typeface="Lucida Sans Unicode"/>
                <a:cs typeface="Lucida Sans Unicode"/>
              </a:rPr>
              <a:t> kvaliteta)</a:t>
            </a:r>
            <a:endParaRPr sz="2100">
              <a:latin typeface="Lucida Sans Unicode"/>
              <a:cs typeface="Lucida Sans Unicode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DA1F28"/>
              </a:buClr>
              <a:buFont typeface="Wingdings 2"/>
              <a:buChar char="•"/>
            </a:pPr>
            <a:endParaRPr sz="26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Ukusi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potrošača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6605" y="1213103"/>
            <a:ext cx="7628255" cy="2094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Cijena srodnih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2DA2BF"/>
              </a:buClr>
              <a:buFont typeface="Verdana"/>
              <a:buChar char="◦"/>
            </a:pPr>
            <a:endParaRPr sz="3050">
              <a:latin typeface="Times New Roman"/>
              <a:cs typeface="Times New Roman"/>
            </a:endParaRPr>
          </a:p>
          <a:p>
            <a:pPr lvl="1" marL="478790" marR="913765" indent="-227965">
              <a:lnSpc>
                <a:spcPts val="2500"/>
              </a:lnSpc>
              <a:buClr>
                <a:srgbClr val="DA1F28"/>
              </a:buClr>
              <a:buFont typeface="Wingdings 2"/>
              <a:buChar char="•"/>
              <a:tabLst>
                <a:tab pos="479425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Supstituti (proizvodi koji </a:t>
            </a:r>
            <a:r>
              <a:rPr dirty="0" sz="2100">
                <a:latin typeface="Lucida Sans Unicode"/>
                <a:cs typeface="Lucida Sans Unicode"/>
              </a:rPr>
              <a:t>se </a:t>
            </a:r>
            <a:r>
              <a:rPr dirty="0" sz="2100" spc="-5">
                <a:latin typeface="Lucida Sans Unicode"/>
                <a:cs typeface="Lucida Sans Unicode"/>
              </a:rPr>
              <a:t>koriste </a:t>
            </a:r>
            <a:r>
              <a:rPr dirty="0" sz="2100">
                <a:latin typeface="Lucida Sans Unicode"/>
                <a:cs typeface="Lucida Sans Unicode"/>
              </a:rPr>
              <a:t>u istu </a:t>
            </a:r>
            <a:r>
              <a:rPr dirty="0" sz="2100" spc="-140">
                <a:latin typeface="Lucida Sans Unicode"/>
                <a:cs typeface="Lucida Sans Unicode"/>
              </a:rPr>
              <a:t>svrhu,  </a:t>
            </a:r>
            <a:r>
              <a:rPr dirty="0" sz="2100">
                <a:latin typeface="Lucida Sans Unicode"/>
                <a:cs typeface="Lucida Sans Unicode"/>
              </a:rPr>
              <a:t>alternative)</a:t>
            </a:r>
            <a:endParaRPr sz="2100">
              <a:latin typeface="Lucida Sans Unicode"/>
              <a:cs typeface="Lucida Sans Unicode"/>
            </a:endParaRPr>
          </a:p>
          <a:p>
            <a:pPr lvl="2" marL="762635" marR="5080" indent="-228600">
              <a:lnSpc>
                <a:spcPct val="100000"/>
              </a:lnSpc>
              <a:spcBef>
                <a:spcPts val="305"/>
              </a:spcBef>
              <a:buClr>
                <a:srgbClr val="DA1F28"/>
              </a:buClr>
              <a:buSzPct val="95000"/>
              <a:buFont typeface="Wingdings 2"/>
              <a:buChar char="•"/>
              <a:tabLst>
                <a:tab pos="762635" algn="l"/>
              </a:tabLst>
            </a:pPr>
            <a:r>
              <a:rPr dirty="0" sz="2000" spc="-60">
                <a:latin typeface="Lucida Sans Unicode"/>
                <a:cs typeface="Lucida Sans Unicode"/>
              </a:rPr>
              <a:t>Povećanje </a:t>
            </a:r>
            <a:r>
              <a:rPr dirty="0" sz="1900" spc="-5">
                <a:latin typeface="Lucida Sans Unicode"/>
                <a:cs typeface="Lucida Sans Unicode"/>
              </a:rPr>
              <a:t>cijena supstituta dovodi </a:t>
            </a:r>
            <a:r>
              <a:rPr dirty="0" sz="1900">
                <a:latin typeface="Lucida Sans Unicode"/>
                <a:cs typeface="Lucida Sans Unicode"/>
              </a:rPr>
              <a:t>do </a:t>
            </a:r>
            <a:r>
              <a:rPr dirty="0" sz="2000" spc="-60">
                <a:latin typeface="Lucida Sans Unicode"/>
                <a:cs typeface="Lucida Sans Unicode"/>
              </a:rPr>
              <a:t>povećanja </a:t>
            </a:r>
            <a:r>
              <a:rPr dirty="0" sz="1900" spc="-85">
                <a:latin typeface="Lucida Sans Unicode"/>
                <a:cs typeface="Lucida Sans Unicode"/>
              </a:rPr>
              <a:t>potražnje  </a:t>
            </a:r>
            <a:r>
              <a:rPr dirty="0" sz="1900" spc="-5">
                <a:latin typeface="Lucida Sans Unicode"/>
                <a:cs typeface="Lucida Sans Unicode"/>
              </a:rPr>
              <a:t>za posmatranim</a:t>
            </a:r>
            <a:r>
              <a:rPr dirty="0" sz="1900" spc="-10">
                <a:latin typeface="Lucida Sans Unicode"/>
                <a:cs typeface="Lucida Sans Unicode"/>
              </a:rPr>
              <a:t> </a:t>
            </a:r>
            <a:r>
              <a:rPr dirty="0" sz="1900" spc="-5">
                <a:latin typeface="Lucida Sans Unicode"/>
                <a:cs typeface="Lucida Sans Unicode"/>
              </a:rPr>
              <a:t>proizvodom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4730" y="4350511"/>
            <a:ext cx="7172325" cy="129730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40665" marR="231140" indent="-227965">
              <a:lnSpc>
                <a:spcPts val="2500"/>
              </a:lnSpc>
              <a:spcBef>
                <a:spcPts val="200"/>
              </a:spcBef>
              <a:buClr>
                <a:srgbClr val="DA1F28"/>
              </a:buClr>
              <a:buFont typeface="Wingdings 2"/>
              <a:buChar char="•"/>
              <a:tabLst>
                <a:tab pos="241300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Komplementarni proizvodi (koji </a:t>
            </a:r>
            <a:r>
              <a:rPr dirty="0" sz="2100">
                <a:latin typeface="Lucida Sans Unicode"/>
                <a:cs typeface="Lucida Sans Unicode"/>
              </a:rPr>
              <a:t>se </a:t>
            </a:r>
            <a:r>
              <a:rPr dirty="0" sz="2100" spc="-5">
                <a:latin typeface="Lucida Sans Unicode"/>
                <a:cs typeface="Lucida Sans Unicode"/>
              </a:rPr>
              <a:t>zajedno </a:t>
            </a:r>
            <a:r>
              <a:rPr dirty="0" sz="2100">
                <a:latin typeface="Lucida Sans Unicode"/>
                <a:cs typeface="Lucida Sans Unicode"/>
              </a:rPr>
              <a:t>troše </a:t>
            </a:r>
            <a:r>
              <a:rPr dirty="0" sz="2100" spc="-345">
                <a:latin typeface="Lucida Sans Unicode"/>
                <a:cs typeface="Lucida Sans Unicode"/>
              </a:rPr>
              <a:t>sa  </a:t>
            </a:r>
            <a:r>
              <a:rPr dirty="0" sz="2100">
                <a:latin typeface="Lucida Sans Unicode"/>
                <a:cs typeface="Lucida Sans Unicode"/>
              </a:rPr>
              <a:t>drugim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dobrom)</a:t>
            </a:r>
            <a:endParaRPr sz="2100">
              <a:latin typeface="Lucida Sans Unicode"/>
              <a:cs typeface="Lucida Sans Unicode"/>
            </a:endParaRPr>
          </a:p>
          <a:p>
            <a:pPr lvl="1" marL="524510" indent="-228600">
              <a:lnSpc>
                <a:spcPts val="2350"/>
              </a:lnSpc>
              <a:spcBef>
                <a:spcPts val="204"/>
              </a:spcBef>
              <a:buClr>
                <a:srgbClr val="DA1F28"/>
              </a:buClr>
              <a:buSzPct val="95000"/>
              <a:buFont typeface="Wingdings 2"/>
              <a:buChar char="•"/>
              <a:tabLst>
                <a:tab pos="524510" algn="l"/>
              </a:tabLst>
            </a:pPr>
            <a:r>
              <a:rPr dirty="0" sz="2000" spc="-60">
                <a:latin typeface="Lucida Sans Unicode"/>
                <a:cs typeface="Lucida Sans Unicode"/>
              </a:rPr>
              <a:t>Povećanje </a:t>
            </a:r>
            <a:r>
              <a:rPr dirty="0" sz="1900" spc="-5">
                <a:latin typeface="Lucida Sans Unicode"/>
                <a:cs typeface="Lucida Sans Unicode"/>
              </a:rPr>
              <a:t>cijene komplementarnog proizvoda dovodi</a:t>
            </a:r>
            <a:r>
              <a:rPr dirty="0" sz="1900" spc="90">
                <a:latin typeface="Lucida Sans Unicode"/>
                <a:cs typeface="Lucida Sans Unicode"/>
              </a:rPr>
              <a:t> </a:t>
            </a:r>
            <a:r>
              <a:rPr dirty="0" sz="1900" spc="-270">
                <a:latin typeface="Lucida Sans Unicode"/>
                <a:cs typeface="Lucida Sans Unicode"/>
              </a:rPr>
              <a:t>do</a:t>
            </a:r>
            <a:endParaRPr sz="1900">
              <a:latin typeface="Lucida Sans Unicode"/>
              <a:cs typeface="Lucida Sans Unicode"/>
            </a:endParaRPr>
          </a:p>
          <a:p>
            <a:pPr marL="523875">
              <a:lnSpc>
                <a:spcPts val="2350"/>
              </a:lnSpc>
            </a:pPr>
            <a:r>
              <a:rPr dirty="0" sz="2000" spc="-60">
                <a:latin typeface="Lucida Sans Unicode"/>
                <a:cs typeface="Lucida Sans Unicode"/>
              </a:rPr>
              <a:t>smanjenja </a:t>
            </a:r>
            <a:r>
              <a:rPr dirty="0" sz="1900" spc="-5">
                <a:latin typeface="Lucida Sans Unicode"/>
                <a:cs typeface="Lucida Sans Unicode"/>
              </a:rPr>
              <a:t>potražnje za posmatranim</a:t>
            </a:r>
            <a:r>
              <a:rPr dirty="0" sz="1900" spc="25">
                <a:latin typeface="Lucida Sans Unicode"/>
                <a:cs typeface="Lucida Sans Unicode"/>
              </a:rPr>
              <a:t> </a:t>
            </a:r>
            <a:r>
              <a:rPr dirty="0" sz="1900" spc="-5">
                <a:latin typeface="Lucida Sans Unicode"/>
                <a:cs typeface="Lucida Sans Unicode"/>
              </a:rPr>
              <a:t>proizvodom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477000" y="5791200"/>
            <a:ext cx="1583766" cy="823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19600" y="5791200"/>
            <a:ext cx="1676400" cy="838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553200" y="3048000"/>
            <a:ext cx="1628775" cy="12492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157289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2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Primjer: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1920240"/>
            <a:ext cx="7477759" cy="359092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241300" marR="5080" indent="-228600">
              <a:lnSpc>
                <a:spcPct val="101699"/>
              </a:lnSpc>
              <a:spcBef>
                <a:spcPts val="5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Potražnja za automobilima </a:t>
            </a:r>
            <a:r>
              <a:rPr dirty="0" sz="2300">
                <a:latin typeface="Lucida Sans Unicode"/>
                <a:cs typeface="Lucida Sans Unicode"/>
              </a:rPr>
              <a:t>može </a:t>
            </a:r>
            <a:r>
              <a:rPr dirty="0" sz="2300" spc="-5">
                <a:latin typeface="Lucida Sans Unicode"/>
                <a:cs typeface="Lucida Sans Unicode"/>
              </a:rPr>
              <a:t>biti predstavljena  na sljedeće</a:t>
            </a:r>
            <a:r>
              <a:rPr dirty="0" sz="2300" spc="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načine:</a:t>
            </a:r>
            <a:endParaRPr sz="23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2DA2BF"/>
              </a:buClr>
              <a:buFont typeface="Verdana"/>
              <a:buChar char="◦"/>
            </a:pPr>
            <a:endParaRPr sz="3050">
              <a:latin typeface="Times New Roman"/>
              <a:cs typeface="Times New Roman"/>
            </a:endParaRPr>
          </a:p>
          <a:p>
            <a:pPr lvl="1" marL="479425" marR="553720" indent="-228600">
              <a:lnSpc>
                <a:spcPts val="2500"/>
              </a:lnSpc>
              <a:buClr>
                <a:srgbClr val="DA1F28"/>
              </a:buClr>
              <a:buFont typeface="Wingdings 2"/>
              <a:buChar char="•"/>
              <a:tabLst>
                <a:tab pos="563880" algn="l"/>
              </a:tabLst>
            </a:pPr>
            <a:r>
              <a:rPr dirty="0"/>
              <a:t>	</a:t>
            </a:r>
            <a:r>
              <a:rPr dirty="0" sz="2100" spc="-5">
                <a:latin typeface="Lucida Sans Unicode"/>
                <a:cs typeface="Lucida Sans Unicode"/>
              </a:rPr>
              <a:t>kao funkcija cijene automobila (inverzna </a:t>
            </a:r>
            <a:r>
              <a:rPr dirty="0" sz="2100" spc="-105">
                <a:latin typeface="Lucida Sans Unicode"/>
                <a:cs typeface="Lucida Sans Unicode"/>
              </a:rPr>
              <a:t>funkcija  </a:t>
            </a:r>
            <a:r>
              <a:rPr dirty="0" sz="2100" spc="-5">
                <a:latin typeface="Lucida Sans Unicode"/>
                <a:cs typeface="Lucida Sans Unicode"/>
              </a:rPr>
              <a:t>cijene)</a:t>
            </a:r>
            <a:endParaRPr sz="2100">
              <a:latin typeface="Lucida Sans Unicode"/>
              <a:cs typeface="Lucida Sans Unicode"/>
            </a:endParaRPr>
          </a:p>
          <a:p>
            <a:pPr marL="1448435">
              <a:lnSpc>
                <a:spcPct val="100000"/>
              </a:lnSpc>
              <a:spcBef>
                <a:spcPts val="395"/>
              </a:spcBef>
              <a:tabLst>
                <a:tab pos="3276600" algn="l"/>
              </a:tabLst>
            </a:pPr>
            <a:r>
              <a:rPr dirty="0" sz="2100">
                <a:latin typeface="Lucida Sans Unicode"/>
                <a:cs typeface="Lucida Sans Unicode"/>
              </a:rPr>
              <a:t>Q</a:t>
            </a:r>
            <a:r>
              <a:rPr dirty="0" baseline="-15873" sz="2100">
                <a:latin typeface="Lucida Sans Unicode"/>
                <a:cs typeface="Lucida Sans Unicode"/>
              </a:rPr>
              <a:t>D</a:t>
            </a:r>
            <a:r>
              <a:rPr dirty="0" sz="2100">
                <a:latin typeface="Lucida Sans Unicode"/>
                <a:cs typeface="Lucida Sans Unicode"/>
              </a:rPr>
              <a:t>=f(P)	Q</a:t>
            </a:r>
            <a:r>
              <a:rPr dirty="0" baseline="-15873" sz="2100">
                <a:latin typeface="Lucida Sans Unicode"/>
                <a:cs typeface="Lucida Sans Unicode"/>
              </a:rPr>
              <a:t>D</a:t>
            </a:r>
            <a:r>
              <a:rPr dirty="0" sz="2100">
                <a:latin typeface="Lucida Sans Unicode"/>
                <a:cs typeface="Lucida Sans Unicode"/>
              </a:rPr>
              <a:t>=20 </a:t>
            </a:r>
            <a:r>
              <a:rPr dirty="0" sz="2100" spc="-5">
                <a:latin typeface="Lucida Sans Unicode"/>
                <a:cs typeface="Lucida Sans Unicode"/>
              </a:rPr>
              <a:t>500 000 </a:t>
            </a:r>
            <a:r>
              <a:rPr dirty="0" sz="2100">
                <a:latin typeface="Lucida Sans Unicode"/>
                <a:cs typeface="Lucida Sans Unicode"/>
              </a:rPr>
              <a:t>–</a:t>
            </a:r>
            <a:r>
              <a:rPr dirty="0" sz="2100" spc="-4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500P</a:t>
            </a:r>
            <a:endParaRPr sz="2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900">
              <a:latin typeface="Times New Roman"/>
              <a:cs typeface="Times New Roman"/>
            </a:endParaRPr>
          </a:p>
          <a:p>
            <a:pPr lvl="1" marL="478790" marR="774700" indent="-228600">
              <a:lnSpc>
                <a:spcPts val="2500"/>
              </a:lnSpc>
              <a:buClr>
                <a:srgbClr val="DA1F28"/>
              </a:buClr>
              <a:buFont typeface="Wingdings 2"/>
              <a:buChar char="•"/>
              <a:tabLst>
                <a:tab pos="563880" algn="l"/>
              </a:tabLst>
            </a:pPr>
            <a:r>
              <a:rPr dirty="0"/>
              <a:t>	</a:t>
            </a:r>
            <a:r>
              <a:rPr dirty="0" sz="2100" spc="-5">
                <a:latin typeface="Lucida Sans Unicode"/>
                <a:cs typeface="Lucida Sans Unicode"/>
              </a:rPr>
              <a:t>kao cijena </a:t>
            </a:r>
            <a:r>
              <a:rPr dirty="0" sz="2100">
                <a:latin typeface="Lucida Sans Unicode"/>
                <a:cs typeface="Lucida Sans Unicode"/>
              </a:rPr>
              <a:t>u </a:t>
            </a:r>
            <a:r>
              <a:rPr dirty="0" sz="2100" spc="-5">
                <a:latin typeface="Lucida Sans Unicode"/>
                <a:cs typeface="Lucida Sans Unicode"/>
              </a:rPr>
              <a:t>funciji tražene količine </a:t>
            </a:r>
            <a:r>
              <a:rPr dirty="0" sz="2100" spc="-75">
                <a:latin typeface="Lucida Sans Unicode"/>
                <a:cs typeface="Lucida Sans Unicode"/>
              </a:rPr>
              <a:t>automobila  </a:t>
            </a:r>
            <a:r>
              <a:rPr dirty="0" sz="2100" spc="-5">
                <a:latin typeface="Lucida Sans Unicode"/>
                <a:cs typeface="Lucida Sans Unicode"/>
              </a:rPr>
              <a:t>(inverzna funkcija tražnje≡ funkcija</a:t>
            </a:r>
            <a:r>
              <a:rPr dirty="0" sz="2100" spc="2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cijene)</a:t>
            </a:r>
            <a:endParaRPr sz="2100">
              <a:latin typeface="Lucida Sans Unicode"/>
              <a:cs typeface="Lucida Sans Unicode"/>
            </a:endParaRPr>
          </a:p>
          <a:p>
            <a:pPr marL="1447800">
              <a:lnSpc>
                <a:spcPct val="100000"/>
              </a:lnSpc>
              <a:spcBef>
                <a:spcPts val="380"/>
              </a:spcBef>
              <a:tabLst>
                <a:tab pos="3277235" algn="l"/>
              </a:tabLst>
            </a:pPr>
            <a:r>
              <a:rPr dirty="0" sz="1900" spc="-5">
                <a:latin typeface="Lucida Sans Unicode"/>
                <a:cs typeface="Lucida Sans Unicode"/>
              </a:rPr>
              <a:t>P=</a:t>
            </a:r>
            <a:r>
              <a:rPr dirty="0" sz="1900">
                <a:latin typeface="Lucida Sans Unicode"/>
                <a:cs typeface="Lucida Sans Unicode"/>
              </a:rPr>
              <a:t> f </a:t>
            </a:r>
            <a:r>
              <a:rPr dirty="0" sz="1900" spc="-10">
                <a:latin typeface="Lucida Sans Unicode"/>
                <a:cs typeface="Lucida Sans Unicode"/>
              </a:rPr>
              <a:t>(Q</a:t>
            </a:r>
            <a:r>
              <a:rPr dirty="0" baseline="-17094" sz="1950" spc="-15">
                <a:latin typeface="Lucida Sans Unicode"/>
                <a:cs typeface="Lucida Sans Unicode"/>
              </a:rPr>
              <a:t>D</a:t>
            </a:r>
            <a:r>
              <a:rPr dirty="0" sz="1900" spc="-10">
                <a:latin typeface="Lucida Sans Unicode"/>
                <a:cs typeface="Lucida Sans Unicode"/>
              </a:rPr>
              <a:t>)	</a:t>
            </a:r>
            <a:r>
              <a:rPr dirty="0" sz="1900" spc="-5">
                <a:latin typeface="Lucida Sans Unicode"/>
                <a:cs typeface="Lucida Sans Unicode"/>
              </a:rPr>
              <a:t>P=41 000 </a:t>
            </a:r>
            <a:r>
              <a:rPr dirty="0" sz="1900">
                <a:latin typeface="Lucida Sans Unicode"/>
                <a:cs typeface="Lucida Sans Unicode"/>
              </a:rPr>
              <a:t>–</a:t>
            </a:r>
            <a:r>
              <a:rPr dirty="0" sz="1900" spc="-5">
                <a:latin typeface="Lucida Sans Unicode"/>
                <a:cs typeface="Lucida Sans Unicode"/>
              </a:rPr>
              <a:t> 0,002Q</a:t>
            </a:r>
            <a:r>
              <a:rPr dirty="0" baseline="-17094" sz="1950" spc="-7">
                <a:latin typeface="Lucida Sans Unicode"/>
                <a:cs typeface="Lucida Sans Unicode"/>
              </a:rPr>
              <a:t>D</a:t>
            </a:r>
            <a:endParaRPr baseline="-17094" sz="195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769225" cy="2085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=20 500 000 – 500P, </a:t>
            </a:r>
            <a:r>
              <a:rPr dirty="0" sz="2700" spc="-5">
                <a:latin typeface="Lucida Sans Unicode"/>
                <a:cs typeface="Lucida Sans Unicode"/>
              </a:rPr>
              <a:t>nacrtana kao</a:t>
            </a:r>
            <a:endParaRPr sz="2700">
              <a:latin typeface="Lucida Sans Unicode"/>
              <a:cs typeface="Lucida Sans Unicode"/>
            </a:endParaRPr>
          </a:p>
          <a:p>
            <a:pPr marL="267970" marR="5080">
              <a:lnSpc>
                <a:spcPct val="99700"/>
              </a:lnSpc>
              <a:spcBef>
                <a:spcPts val="55"/>
              </a:spcBef>
            </a:pPr>
            <a:r>
              <a:rPr dirty="0" sz="2700" spc="-5">
                <a:latin typeface="Lucida Sans Unicode"/>
                <a:cs typeface="Lucida Sans Unicode"/>
              </a:rPr>
              <a:t>P=41 </a:t>
            </a:r>
            <a:r>
              <a:rPr dirty="0" sz="2700">
                <a:latin typeface="Lucida Sans Unicode"/>
                <a:cs typeface="Lucida Sans Unicode"/>
              </a:rPr>
              <a:t>000 – 0,002Q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, </a:t>
            </a:r>
            <a:r>
              <a:rPr dirty="0" sz="2700" spc="-5">
                <a:latin typeface="Lucida Sans Unicode"/>
                <a:cs typeface="Lucida Sans Unicode"/>
              </a:rPr>
              <a:t>pokazuje </a:t>
            </a:r>
            <a:r>
              <a:rPr dirty="0" sz="2700">
                <a:latin typeface="Lucida Sans Unicode"/>
                <a:cs typeface="Lucida Sans Unicode"/>
              </a:rPr>
              <a:t>da </a:t>
            </a:r>
            <a:r>
              <a:rPr dirty="0" sz="2700" spc="-5">
                <a:latin typeface="Lucida Sans Unicode"/>
                <a:cs typeface="Lucida Sans Unicode"/>
              </a:rPr>
              <a:t>povećanje  cijene automobila </a:t>
            </a:r>
            <a:r>
              <a:rPr dirty="0" sz="2700">
                <a:latin typeface="Lucida Sans Unicode"/>
                <a:cs typeface="Lucida Sans Unicode"/>
              </a:rPr>
              <a:t>za 1 </a:t>
            </a:r>
            <a:r>
              <a:rPr dirty="0" sz="2700" spc="-5">
                <a:latin typeface="Lucida Sans Unicode"/>
                <a:cs typeface="Lucida Sans Unicode"/>
              </a:rPr>
              <a:t>n.j. uzrokuje  smanjenje tražene količine automobila </a:t>
            </a:r>
            <a:r>
              <a:rPr dirty="0" sz="2700">
                <a:latin typeface="Lucida Sans Unicode"/>
                <a:cs typeface="Lucida Sans Unicode"/>
              </a:rPr>
              <a:t>za  500</a:t>
            </a:r>
            <a:r>
              <a:rPr dirty="0" sz="2700" spc="-1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jedinica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438400" y="3581400"/>
            <a:ext cx="5717120" cy="281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3127" y="502919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640080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Individualna kriva tražnje </a:t>
            </a:r>
            <a:r>
              <a:rPr dirty="0" sz="2700"/>
              <a:t>za </a:t>
            </a:r>
            <a:r>
              <a:rPr dirty="0" sz="2700" spc="-5"/>
              <a:t>dobrom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66800" y="1981200"/>
            <a:ext cx="6553200" cy="41470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37640"/>
            <a:ext cx="6556375" cy="406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/>
              <a:t>Tržišna </a:t>
            </a:r>
            <a:r>
              <a:rPr dirty="0" sz="2500"/>
              <a:t>kriva </a:t>
            </a:r>
            <a:r>
              <a:rPr dirty="0" sz="2500" spc="-5"/>
              <a:t>tražnje predstavlja različite</a:t>
            </a:r>
            <a:endParaRPr sz="25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1782127"/>
            <a:ext cx="7623809" cy="382016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268605" marR="151765">
              <a:lnSpc>
                <a:spcPct val="89900"/>
              </a:lnSpc>
              <a:spcBef>
                <a:spcPts val="400"/>
              </a:spcBef>
            </a:pPr>
            <a:r>
              <a:rPr dirty="0" sz="2500" spc="-5">
                <a:latin typeface="Lucida Sans Unicode"/>
                <a:cs typeface="Lucida Sans Unicode"/>
              </a:rPr>
              <a:t>kombinacije tražene količine dobara </a:t>
            </a:r>
            <a:r>
              <a:rPr dirty="0" sz="2500">
                <a:latin typeface="Lucida Sans Unicode"/>
                <a:cs typeface="Lucida Sans Unicode"/>
              </a:rPr>
              <a:t>u  </a:t>
            </a:r>
            <a:r>
              <a:rPr dirty="0" sz="2500" spc="-5">
                <a:latin typeface="Lucida Sans Unicode"/>
                <a:cs typeface="Lucida Sans Unicode"/>
              </a:rPr>
              <a:t>posmatranom vremenskom periodu </a:t>
            </a:r>
            <a:r>
              <a:rPr dirty="0" sz="2500">
                <a:latin typeface="Lucida Sans Unicode"/>
                <a:cs typeface="Lucida Sans Unicode"/>
              </a:rPr>
              <a:t>i </a:t>
            </a:r>
            <a:r>
              <a:rPr dirty="0" sz="2500" spc="-5">
                <a:latin typeface="Lucida Sans Unicode"/>
                <a:cs typeface="Lucida Sans Unicode"/>
              </a:rPr>
              <a:t>jedinične  cijene </a:t>
            </a:r>
            <a:r>
              <a:rPr dirty="0" sz="2500">
                <a:latin typeface="Lucida Sans Unicode"/>
                <a:cs typeface="Lucida Sans Unicode"/>
              </a:rPr>
              <a:t>tog </a:t>
            </a:r>
            <a:r>
              <a:rPr dirty="0" sz="2500" spc="-5">
                <a:latin typeface="Lucida Sans Unicode"/>
                <a:cs typeface="Lucida Sans Unicode"/>
              </a:rPr>
              <a:t>dobra, </a:t>
            </a:r>
            <a:r>
              <a:rPr dirty="0" sz="2500">
                <a:latin typeface="Lucida Sans Unicode"/>
                <a:cs typeface="Lucida Sans Unicode"/>
              </a:rPr>
              <a:t>pod </a:t>
            </a:r>
            <a:r>
              <a:rPr dirty="0" sz="2500" spc="-5">
                <a:latin typeface="Lucida Sans Unicode"/>
                <a:cs typeface="Lucida Sans Unicode"/>
              </a:rPr>
              <a:t>pretpostavkom </a:t>
            </a:r>
            <a:r>
              <a:rPr dirty="0" sz="2500">
                <a:latin typeface="Lucida Sans Unicode"/>
                <a:cs typeface="Lucida Sans Unicode"/>
              </a:rPr>
              <a:t>da se svi  </a:t>
            </a:r>
            <a:r>
              <a:rPr dirty="0" sz="2500" spc="-5">
                <a:latin typeface="Lucida Sans Unicode"/>
                <a:cs typeface="Lucida Sans Unicode"/>
              </a:rPr>
              <a:t>ostali faktori ne</a:t>
            </a:r>
            <a:r>
              <a:rPr dirty="0" sz="2500" spc="-1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mijenjaju</a:t>
            </a:r>
            <a:endParaRPr sz="25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7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Opšti </a:t>
            </a:r>
            <a:r>
              <a:rPr dirty="0" sz="2500">
                <a:latin typeface="Lucida Sans Unicode"/>
                <a:cs typeface="Lucida Sans Unicode"/>
              </a:rPr>
              <a:t>oblik tržišne krive </a:t>
            </a:r>
            <a:r>
              <a:rPr dirty="0" sz="2500" spc="-5">
                <a:latin typeface="Lucida Sans Unicode"/>
                <a:cs typeface="Lucida Sans Unicode"/>
              </a:rPr>
              <a:t>tražnje </a:t>
            </a:r>
            <a:r>
              <a:rPr dirty="0" sz="2500">
                <a:latin typeface="Lucida Sans Unicode"/>
                <a:cs typeface="Lucida Sans Unicode"/>
              </a:rPr>
              <a:t>za dobrom </a:t>
            </a:r>
            <a:r>
              <a:rPr dirty="0" sz="2500" spc="-5">
                <a:latin typeface="Lucida Sans Unicode"/>
                <a:cs typeface="Lucida Sans Unicode"/>
              </a:rPr>
              <a:t>je:</a:t>
            </a:r>
            <a:endParaRPr sz="2500">
              <a:latin typeface="Lucida Sans Unicode"/>
              <a:cs typeface="Lucida Sans Unicode"/>
            </a:endParaRPr>
          </a:p>
          <a:p>
            <a:pPr marL="1831339">
              <a:lnSpc>
                <a:spcPct val="100000"/>
              </a:lnSpc>
              <a:spcBef>
                <a:spcPts val="5"/>
              </a:spcBef>
            </a:pPr>
            <a:r>
              <a:rPr dirty="0" sz="3000" spc="-5">
                <a:latin typeface="Lucida Sans Unicode"/>
                <a:cs typeface="Lucida Sans Unicode"/>
              </a:rPr>
              <a:t>Q</a:t>
            </a:r>
            <a:r>
              <a:rPr dirty="0" baseline="-19444" sz="3000" spc="-7">
                <a:latin typeface="Lucida Sans Unicode"/>
                <a:cs typeface="Lucida Sans Unicode"/>
              </a:rPr>
              <a:t>D</a:t>
            </a:r>
            <a:r>
              <a:rPr dirty="0" baseline="-38888" sz="3000" spc="-7">
                <a:latin typeface="Lucida Sans Unicode"/>
                <a:cs typeface="Lucida Sans Unicode"/>
              </a:rPr>
              <a:t>X</a:t>
            </a:r>
            <a:r>
              <a:rPr dirty="0" sz="3000" spc="-5">
                <a:latin typeface="Lucida Sans Unicode"/>
                <a:cs typeface="Lucida Sans Unicode"/>
              </a:rPr>
              <a:t>= </a:t>
            </a:r>
            <a:r>
              <a:rPr dirty="0" sz="3000">
                <a:latin typeface="Lucida Sans Unicode"/>
                <a:cs typeface="Lucida Sans Unicode"/>
              </a:rPr>
              <a:t>f </a:t>
            </a:r>
            <a:r>
              <a:rPr dirty="0" sz="3000" spc="-5">
                <a:latin typeface="Lucida Sans Unicode"/>
                <a:cs typeface="Lucida Sans Unicode"/>
              </a:rPr>
              <a:t>(P</a:t>
            </a:r>
            <a:r>
              <a:rPr dirty="0" baseline="-19444" sz="3000" spc="-7">
                <a:latin typeface="Lucida Sans Unicode"/>
                <a:cs typeface="Lucida Sans Unicode"/>
              </a:rPr>
              <a:t>X</a:t>
            </a:r>
            <a:r>
              <a:rPr dirty="0" sz="3000" spc="-5">
                <a:latin typeface="Lucida Sans Unicode"/>
                <a:cs typeface="Lucida Sans Unicode"/>
              </a:rPr>
              <a:t>, N, I, </a:t>
            </a:r>
            <a:r>
              <a:rPr dirty="0" sz="3000">
                <a:latin typeface="Lucida Sans Unicode"/>
                <a:cs typeface="Lucida Sans Unicode"/>
              </a:rPr>
              <a:t>P</a:t>
            </a:r>
            <a:r>
              <a:rPr dirty="0" baseline="-19444" sz="3000">
                <a:latin typeface="Lucida Sans Unicode"/>
                <a:cs typeface="Lucida Sans Unicode"/>
              </a:rPr>
              <a:t>Y</a:t>
            </a:r>
            <a:r>
              <a:rPr dirty="0" sz="3000">
                <a:latin typeface="Lucida Sans Unicode"/>
                <a:cs typeface="Lucida Sans Unicode"/>
              </a:rPr>
              <a:t>,</a:t>
            </a:r>
            <a:r>
              <a:rPr dirty="0" sz="3000" spc="-5">
                <a:latin typeface="Lucida Sans Unicode"/>
                <a:cs typeface="Lucida Sans Unicode"/>
              </a:rPr>
              <a:t> </a:t>
            </a:r>
            <a:r>
              <a:rPr dirty="0" sz="3000">
                <a:latin typeface="Lucida Sans Unicode"/>
                <a:cs typeface="Lucida Sans Unicode"/>
              </a:rPr>
              <a:t>T)</a:t>
            </a:r>
            <a:endParaRPr sz="30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31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500" spc="-5">
                <a:latin typeface="Lucida Sans Unicode"/>
                <a:cs typeface="Lucida Sans Unicode"/>
              </a:rPr>
              <a:t>Giffen-ov paradoks (kod tzv.inferiornih</a:t>
            </a:r>
            <a:r>
              <a:rPr dirty="0" sz="2500" spc="-54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dobara)</a:t>
            </a:r>
            <a:endParaRPr sz="2500">
              <a:latin typeface="Lucida Sans Unicode"/>
              <a:cs typeface="Lucida Sans Unicode"/>
            </a:endParaRPr>
          </a:p>
          <a:p>
            <a:pPr marL="268605" marR="576580" indent="-255904">
              <a:lnSpc>
                <a:spcPts val="2690"/>
              </a:lnSpc>
              <a:spcBef>
                <a:spcPts val="445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Veblen-ov efekat (“efekat snobova” </a:t>
            </a:r>
            <a:r>
              <a:rPr dirty="0" sz="2500">
                <a:latin typeface="Lucida Sans Unicode"/>
                <a:cs typeface="Lucida Sans Unicode"/>
              </a:rPr>
              <a:t>kod tzv.  </a:t>
            </a:r>
            <a:r>
              <a:rPr dirty="0" sz="2500" spc="-5">
                <a:latin typeface="Lucida Sans Unicode"/>
                <a:cs typeface="Lucida Sans Unicode"/>
              </a:rPr>
              <a:t>luksuznih</a:t>
            </a:r>
            <a:r>
              <a:rPr dirty="0" sz="2500" spc="-10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dobara)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07580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/>
              <a:t>Od </a:t>
            </a:r>
            <a:r>
              <a:rPr dirty="0" sz="2700" spc="-5"/>
              <a:t>individualne ka tržišnoj krivoj tražnje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4400" y="1922652"/>
            <a:ext cx="7010400" cy="41490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531620"/>
            <a:ext cx="7783195" cy="4371975"/>
          </a:xfrm>
          <a:prstGeom prst="rect">
            <a:avLst/>
          </a:prstGeom>
        </p:spPr>
        <p:txBody>
          <a:bodyPr wrap="square" lIns="0" tIns="92075" rIns="0" bIns="0" rtlCol="0" vert="horz">
            <a:spAutoFit/>
          </a:bodyPr>
          <a:lstStyle/>
          <a:p>
            <a:pPr marL="268605" marR="5080" indent="-256540">
              <a:lnSpc>
                <a:spcPct val="80000"/>
              </a:lnSpc>
              <a:spcBef>
                <a:spcPts val="7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600" spc="-5">
                <a:latin typeface="Lucida Sans Unicode"/>
                <a:cs typeface="Lucida Sans Unicode"/>
              </a:rPr>
              <a:t>Potražnja za dobrom </a:t>
            </a:r>
            <a:r>
              <a:rPr dirty="0" sz="2600">
                <a:latin typeface="Lucida Sans Unicode"/>
                <a:cs typeface="Lucida Sans Unicode"/>
              </a:rPr>
              <a:t>sa kojom se neko  </a:t>
            </a:r>
            <a:r>
              <a:rPr dirty="0" sz="2600" spc="-5">
                <a:latin typeface="Lucida Sans Unicode"/>
                <a:cs typeface="Lucida Sans Unicode"/>
              </a:rPr>
              <a:t>preduzeće </a:t>
            </a:r>
            <a:r>
              <a:rPr dirty="0" sz="2600">
                <a:latin typeface="Lucida Sans Unicode"/>
                <a:cs typeface="Lucida Sans Unicode"/>
              </a:rPr>
              <a:t>suočava, </a:t>
            </a:r>
            <a:r>
              <a:rPr dirty="0" sz="2600" spc="-5">
                <a:latin typeface="Lucida Sans Unicode"/>
                <a:cs typeface="Lucida Sans Unicode"/>
              </a:rPr>
              <a:t>zavisi </a:t>
            </a:r>
            <a:r>
              <a:rPr dirty="0" sz="2600">
                <a:latin typeface="Lucida Sans Unicode"/>
                <a:cs typeface="Lucida Sans Unicode"/>
              </a:rPr>
              <a:t>od </a:t>
            </a:r>
            <a:r>
              <a:rPr dirty="0" sz="2600" spc="-5">
                <a:latin typeface="Lucida Sans Unicode"/>
                <a:cs typeface="Lucida Sans Unicode"/>
              </a:rPr>
              <a:t>veličine tržišta</a:t>
            </a:r>
            <a:r>
              <a:rPr dirty="0" sz="2600" spc="45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ili</a:t>
            </a:r>
            <a:endParaRPr sz="2600">
              <a:latin typeface="Lucida Sans Unicode"/>
              <a:cs typeface="Lucida Sans Unicode"/>
            </a:endParaRPr>
          </a:p>
          <a:p>
            <a:pPr marL="269240" marR="305435">
              <a:lnSpc>
                <a:spcPct val="76900"/>
              </a:lnSpc>
              <a:spcBef>
                <a:spcPts val="95"/>
              </a:spcBef>
            </a:pPr>
            <a:r>
              <a:rPr dirty="0" sz="2600">
                <a:latin typeface="Lucida Sans Unicode"/>
                <a:cs typeface="Lucida Sans Unicode"/>
              </a:rPr>
              <a:t>od </a:t>
            </a:r>
            <a:r>
              <a:rPr dirty="0" sz="2600" spc="-5">
                <a:latin typeface="Lucida Sans Unicode"/>
                <a:cs typeface="Lucida Sans Unicode"/>
              </a:rPr>
              <a:t>granske potražnje, organizacionog oblika  grane </a:t>
            </a:r>
            <a:r>
              <a:rPr dirty="0" sz="2600">
                <a:latin typeface="Lucida Sans Unicode"/>
                <a:cs typeface="Lucida Sans Unicode"/>
              </a:rPr>
              <a:t>i </a:t>
            </a:r>
            <a:r>
              <a:rPr dirty="0" sz="2600" spc="-5">
                <a:latin typeface="Lucida Sans Unicode"/>
                <a:cs typeface="Lucida Sans Unicode"/>
              </a:rPr>
              <a:t>broju preduzeća </a:t>
            </a:r>
            <a:r>
              <a:rPr dirty="0" sz="2600">
                <a:latin typeface="Lucida Sans Unicode"/>
                <a:cs typeface="Lucida Sans Unicode"/>
              </a:rPr>
              <a:t>u toj</a:t>
            </a:r>
            <a:r>
              <a:rPr dirty="0" sz="2600" spc="-5">
                <a:latin typeface="Lucida Sans Unicode"/>
                <a:cs typeface="Lucida Sans Unicode"/>
              </a:rPr>
              <a:t> grani</a:t>
            </a:r>
            <a:endParaRPr sz="2600">
              <a:latin typeface="Lucida Sans Unicode"/>
              <a:cs typeface="Lucida Sans Unicode"/>
            </a:endParaRPr>
          </a:p>
          <a:p>
            <a:pPr marL="268605" marR="515620" indent="-255904">
              <a:lnSpc>
                <a:spcPct val="80000"/>
              </a:lnSpc>
              <a:spcBef>
                <a:spcPts val="40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Tržište se sastoji </a:t>
            </a:r>
            <a:r>
              <a:rPr dirty="0" sz="2600">
                <a:latin typeface="Lucida Sans Unicode"/>
                <a:cs typeface="Lucida Sans Unicode"/>
              </a:rPr>
              <a:t>od </a:t>
            </a:r>
            <a:r>
              <a:rPr dirty="0" sz="2600" spc="-5">
                <a:latin typeface="Lucida Sans Unicode"/>
                <a:cs typeface="Lucida Sans Unicode"/>
              </a:rPr>
              <a:t>stvarnih </a:t>
            </a:r>
            <a:r>
              <a:rPr dirty="0" sz="2600">
                <a:latin typeface="Lucida Sans Unicode"/>
                <a:cs typeface="Lucida Sans Unicode"/>
              </a:rPr>
              <a:t>i </a:t>
            </a:r>
            <a:r>
              <a:rPr dirty="0" sz="2600" spc="-5">
                <a:latin typeface="Lucida Sans Unicode"/>
                <a:cs typeface="Lucida Sans Unicode"/>
              </a:rPr>
              <a:t>potencijalnih  </a:t>
            </a:r>
            <a:r>
              <a:rPr dirty="0" sz="2600">
                <a:latin typeface="Lucida Sans Unicode"/>
                <a:cs typeface="Lucida Sans Unicode"/>
              </a:rPr>
              <a:t>kupaca i prodavaca </a:t>
            </a:r>
            <a:r>
              <a:rPr dirty="0" sz="2600" spc="-5">
                <a:latin typeface="Lucida Sans Unicode"/>
                <a:cs typeface="Lucida Sans Unicode"/>
              </a:rPr>
              <a:t>određenog</a:t>
            </a:r>
            <a:r>
              <a:rPr dirty="0" sz="2600" spc="-10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proizvoda</a:t>
            </a:r>
            <a:endParaRPr sz="2600">
              <a:latin typeface="Lucida Sans Unicode"/>
              <a:cs typeface="Lucida Sans Unicode"/>
            </a:endParaRPr>
          </a:p>
          <a:p>
            <a:pPr marL="267970" marR="650875" indent="-255904">
              <a:lnSpc>
                <a:spcPct val="80000"/>
              </a:lnSpc>
              <a:spcBef>
                <a:spcPts val="4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600" spc="-5">
                <a:latin typeface="Lucida Sans Unicode"/>
                <a:cs typeface="Lucida Sans Unicode"/>
              </a:rPr>
              <a:t>Struktura tržišta odnosi se na konkretno  okruženje </a:t>
            </a:r>
            <a:r>
              <a:rPr dirty="0" sz="2600">
                <a:latin typeface="Lucida Sans Unicode"/>
                <a:cs typeface="Lucida Sans Unicode"/>
              </a:rPr>
              <a:t>u kojem </a:t>
            </a:r>
            <a:r>
              <a:rPr dirty="0" sz="2600" spc="-5">
                <a:latin typeface="Lucida Sans Unicode"/>
                <a:cs typeface="Lucida Sans Unicode"/>
              </a:rPr>
              <a:t>djeluju </a:t>
            </a:r>
            <a:r>
              <a:rPr dirty="0" sz="2600">
                <a:latin typeface="Lucida Sans Unicode"/>
                <a:cs typeface="Lucida Sans Unicode"/>
              </a:rPr>
              <a:t>kupci i prodavci  </a:t>
            </a:r>
            <a:r>
              <a:rPr dirty="0" sz="2600" spc="-5">
                <a:latin typeface="Lucida Sans Unicode"/>
                <a:cs typeface="Lucida Sans Unicode"/>
              </a:rPr>
              <a:t>proizvoda</a:t>
            </a:r>
            <a:endParaRPr sz="2600">
              <a:latin typeface="Lucida Sans Unicode"/>
              <a:cs typeface="Lucida Sans Unicode"/>
            </a:endParaRPr>
          </a:p>
          <a:p>
            <a:pPr marL="268605" marR="286385" indent="-256540">
              <a:lnSpc>
                <a:spcPct val="80200"/>
              </a:lnSpc>
              <a:spcBef>
                <a:spcPts val="4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600">
                <a:latin typeface="Lucida Sans Unicode"/>
                <a:cs typeface="Lucida Sans Unicode"/>
              </a:rPr>
              <a:t>Obično se </a:t>
            </a:r>
            <a:r>
              <a:rPr dirty="0" sz="2600" spc="-5">
                <a:latin typeface="Lucida Sans Unicode"/>
                <a:cs typeface="Lucida Sans Unicode"/>
              </a:rPr>
              <a:t>prepoznaju četiri različite vrste  strukture tržišta, </a:t>
            </a:r>
            <a:r>
              <a:rPr dirty="0" sz="2600">
                <a:latin typeface="Lucida Sans Unicode"/>
                <a:cs typeface="Lucida Sans Unicode"/>
              </a:rPr>
              <a:t>i to: </a:t>
            </a:r>
            <a:r>
              <a:rPr dirty="0" sz="2600" spc="-5">
                <a:latin typeface="Lucida Sans Unicode"/>
                <a:cs typeface="Lucida Sans Unicode"/>
              </a:rPr>
              <a:t>savršena konkurencija,  monopol, monopolistička konkurencija </a:t>
            </a:r>
            <a:r>
              <a:rPr dirty="0" sz="2600">
                <a:latin typeface="Lucida Sans Unicode"/>
                <a:cs typeface="Lucida Sans Unicode"/>
              </a:rPr>
              <a:t>i  </a:t>
            </a:r>
            <a:r>
              <a:rPr dirty="0" sz="2600" spc="-5">
                <a:latin typeface="Lucida Sans Unicode"/>
                <a:cs typeface="Lucida Sans Unicode"/>
              </a:rPr>
              <a:t>oligopol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4255" y="548640"/>
            <a:ext cx="649528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4255" y="548640"/>
            <a:ext cx="459333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444803" y="3778993"/>
            <a:ext cx="1920875" cy="336550"/>
          </a:xfrm>
          <a:prstGeom prst="rect">
            <a:avLst/>
          </a:prstGeom>
          <a:solidFill>
            <a:srgbClr val="D9D9D9"/>
          </a:solidFill>
          <a:ln w="20324">
            <a:solidFill>
              <a:srgbClr val="000000"/>
            </a:solidFill>
          </a:ln>
        </p:spPr>
        <p:txBody>
          <a:bodyPr wrap="square" lIns="0" tIns="53340" rIns="0" bIns="0" rtlCol="0" vert="horz">
            <a:spAutoFit/>
          </a:bodyPr>
          <a:lstStyle/>
          <a:p>
            <a:pPr marL="229870">
              <a:lnSpc>
                <a:spcPct val="100000"/>
              </a:lnSpc>
              <a:spcBef>
                <a:spcPts val="420"/>
              </a:spcBef>
            </a:pPr>
            <a:r>
              <a:rPr dirty="0" sz="1300" spc="10" b="1">
                <a:latin typeface="Calibri"/>
                <a:cs typeface="Calibri"/>
              </a:rPr>
              <a:t>TEORIJA</a:t>
            </a:r>
            <a:r>
              <a:rPr dirty="0" sz="1300" spc="-5" b="1">
                <a:latin typeface="Calibri"/>
                <a:cs typeface="Calibri"/>
              </a:rPr>
              <a:t> </a:t>
            </a:r>
            <a:r>
              <a:rPr dirty="0" sz="1300" spc="15" b="1">
                <a:latin typeface="Calibri"/>
                <a:cs typeface="Calibri"/>
              </a:rPr>
              <a:t>PREDUZEĆA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85129" y="2734703"/>
            <a:ext cx="1368425" cy="564515"/>
          </a:xfrm>
          <a:custGeom>
            <a:avLst/>
            <a:gdLst/>
            <a:ahLst/>
            <a:cxnLst/>
            <a:rect l="l" t="t" r="r" b="b"/>
            <a:pathLst>
              <a:path w="1368425" h="564514">
                <a:moveTo>
                  <a:pt x="0" y="564134"/>
                </a:moveTo>
                <a:lnTo>
                  <a:pt x="1368297" y="564134"/>
                </a:lnTo>
                <a:lnTo>
                  <a:pt x="1368297" y="0"/>
                </a:lnTo>
                <a:lnTo>
                  <a:pt x="0" y="0"/>
                </a:lnTo>
                <a:lnTo>
                  <a:pt x="0" y="56413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885130" y="2734695"/>
            <a:ext cx="1368425" cy="564515"/>
          </a:xfrm>
          <a:prstGeom prst="rect">
            <a:avLst/>
          </a:prstGeom>
          <a:ln w="20324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325755">
              <a:lnSpc>
                <a:spcPct val="100000"/>
              </a:lnSpc>
              <a:spcBef>
                <a:spcPts val="5"/>
              </a:spcBef>
            </a:pPr>
            <a:r>
              <a:rPr dirty="0" sz="1050" b="1">
                <a:latin typeface="Calibri"/>
                <a:cs typeface="Calibri"/>
              </a:rPr>
              <a:t>2.</a:t>
            </a:r>
            <a:r>
              <a:rPr dirty="0" sz="1050" spc="-10" b="1">
                <a:latin typeface="Calibri"/>
                <a:cs typeface="Calibri"/>
              </a:rPr>
              <a:t> </a:t>
            </a:r>
            <a:r>
              <a:rPr dirty="0" sz="1050" spc="5" b="1">
                <a:latin typeface="Calibri"/>
                <a:cs typeface="Calibri"/>
              </a:rPr>
              <a:t>TROŠKOVI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85129" y="4595202"/>
            <a:ext cx="1368425" cy="564515"/>
          </a:xfrm>
          <a:custGeom>
            <a:avLst/>
            <a:gdLst/>
            <a:ahLst/>
            <a:cxnLst/>
            <a:rect l="l" t="t" r="r" b="b"/>
            <a:pathLst>
              <a:path w="1368425" h="564514">
                <a:moveTo>
                  <a:pt x="0" y="564134"/>
                </a:moveTo>
                <a:lnTo>
                  <a:pt x="1368297" y="564134"/>
                </a:lnTo>
                <a:lnTo>
                  <a:pt x="1368297" y="0"/>
                </a:lnTo>
                <a:lnTo>
                  <a:pt x="0" y="0"/>
                </a:lnTo>
                <a:lnTo>
                  <a:pt x="0" y="56413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885130" y="4595194"/>
            <a:ext cx="1368425" cy="564515"/>
          </a:xfrm>
          <a:prstGeom prst="rect">
            <a:avLst/>
          </a:prstGeom>
          <a:ln w="20324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208915">
              <a:lnSpc>
                <a:spcPct val="100000"/>
              </a:lnSpc>
            </a:pPr>
            <a:r>
              <a:rPr dirty="0" sz="1050" b="1">
                <a:latin typeface="Calibri"/>
                <a:cs typeface="Calibri"/>
              </a:rPr>
              <a:t>1.</a:t>
            </a:r>
            <a:r>
              <a:rPr dirty="0" sz="1050" spc="-10" b="1">
                <a:latin typeface="Calibri"/>
                <a:cs typeface="Calibri"/>
              </a:rPr>
              <a:t> </a:t>
            </a:r>
            <a:r>
              <a:rPr dirty="0" sz="1050" spc="5" b="1">
                <a:latin typeface="Calibri"/>
                <a:cs typeface="Calibri"/>
              </a:rPr>
              <a:t>PROIZVODNJA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68484" y="4595202"/>
            <a:ext cx="1368425" cy="564515"/>
          </a:xfrm>
          <a:custGeom>
            <a:avLst/>
            <a:gdLst/>
            <a:ahLst/>
            <a:cxnLst/>
            <a:rect l="l" t="t" r="r" b="b"/>
            <a:pathLst>
              <a:path w="1368425" h="564514">
                <a:moveTo>
                  <a:pt x="0" y="564134"/>
                </a:moveTo>
                <a:lnTo>
                  <a:pt x="1368298" y="564134"/>
                </a:lnTo>
                <a:lnTo>
                  <a:pt x="1368298" y="0"/>
                </a:lnTo>
                <a:lnTo>
                  <a:pt x="0" y="0"/>
                </a:lnTo>
                <a:lnTo>
                  <a:pt x="0" y="56413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568480" y="4595194"/>
            <a:ext cx="1368425" cy="564515"/>
          </a:xfrm>
          <a:prstGeom prst="rect">
            <a:avLst/>
          </a:prstGeom>
          <a:ln w="20324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413384">
              <a:lnSpc>
                <a:spcPct val="100000"/>
              </a:lnSpc>
            </a:pPr>
            <a:r>
              <a:rPr dirty="0" sz="1050" b="1">
                <a:latin typeface="Calibri"/>
                <a:cs typeface="Calibri"/>
              </a:rPr>
              <a:t>4.</a:t>
            </a:r>
            <a:r>
              <a:rPr dirty="0" sz="1050" spc="-10" b="1">
                <a:latin typeface="Calibri"/>
                <a:cs typeface="Calibri"/>
              </a:rPr>
              <a:t> </a:t>
            </a:r>
            <a:r>
              <a:rPr dirty="0" sz="1050" spc="5" b="1">
                <a:latin typeface="Calibri"/>
                <a:cs typeface="Calibri"/>
              </a:rPr>
              <a:t>PROFIT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588115" y="2068611"/>
            <a:ext cx="5953760" cy="3343275"/>
          </a:xfrm>
          <a:custGeom>
            <a:avLst/>
            <a:gdLst/>
            <a:ahLst/>
            <a:cxnLst/>
            <a:rect l="l" t="t" r="r" b="b"/>
            <a:pathLst>
              <a:path w="5953759" h="3343275">
                <a:moveTo>
                  <a:pt x="0" y="3342783"/>
                </a:moveTo>
                <a:lnTo>
                  <a:pt x="5953373" y="3342783"/>
                </a:lnTo>
                <a:lnTo>
                  <a:pt x="5953373" y="0"/>
                </a:lnTo>
                <a:lnTo>
                  <a:pt x="0" y="0"/>
                </a:lnTo>
                <a:lnTo>
                  <a:pt x="0" y="3342783"/>
                </a:lnTo>
                <a:close/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404964" y="4115084"/>
            <a:ext cx="991235" cy="474980"/>
          </a:xfrm>
          <a:custGeom>
            <a:avLst/>
            <a:gdLst/>
            <a:ahLst/>
            <a:cxnLst/>
            <a:rect l="l" t="t" r="r" b="b"/>
            <a:pathLst>
              <a:path w="991235" h="474979">
                <a:moveTo>
                  <a:pt x="0" y="0"/>
                </a:moveTo>
                <a:lnTo>
                  <a:pt x="7950" y="56266"/>
                </a:lnTo>
                <a:lnTo>
                  <a:pt x="31244" y="110759"/>
                </a:lnTo>
                <a:lnTo>
                  <a:pt x="69040" y="163076"/>
                </a:lnTo>
                <a:lnTo>
                  <a:pt x="120500" y="212815"/>
                </a:lnTo>
                <a:lnTo>
                  <a:pt x="151091" y="236593"/>
                </a:lnTo>
                <a:lnTo>
                  <a:pt x="184784" y="259575"/>
                </a:lnTo>
                <a:lnTo>
                  <a:pt x="221473" y="281713"/>
                </a:lnTo>
                <a:lnTo>
                  <a:pt x="261054" y="302955"/>
                </a:lnTo>
                <a:lnTo>
                  <a:pt x="303421" y="323251"/>
                </a:lnTo>
                <a:lnTo>
                  <a:pt x="348469" y="342552"/>
                </a:lnTo>
                <a:lnTo>
                  <a:pt x="396095" y="360807"/>
                </a:lnTo>
                <a:lnTo>
                  <a:pt x="446192" y="377965"/>
                </a:lnTo>
                <a:lnTo>
                  <a:pt x="498656" y="393977"/>
                </a:lnTo>
                <a:lnTo>
                  <a:pt x="553382" y="408792"/>
                </a:lnTo>
                <a:lnTo>
                  <a:pt x="610265" y="422361"/>
                </a:lnTo>
                <a:lnTo>
                  <a:pt x="669200" y="434632"/>
                </a:lnTo>
                <a:lnTo>
                  <a:pt x="730082" y="445556"/>
                </a:lnTo>
                <a:lnTo>
                  <a:pt x="792807" y="455082"/>
                </a:lnTo>
                <a:lnTo>
                  <a:pt x="857269" y="463161"/>
                </a:lnTo>
                <a:lnTo>
                  <a:pt x="923364" y="469742"/>
                </a:lnTo>
                <a:lnTo>
                  <a:pt x="990986" y="474774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78331" y="4526394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4" h="126364">
                <a:moveTo>
                  <a:pt x="3898" y="0"/>
                </a:moveTo>
                <a:lnTo>
                  <a:pt x="0" y="125945"/>
                </a:lnTo>
                <a:lnTo>
                  <a:pt x="190881" y="68795"/>
                </a:lnTo>
                <a:lnTo>
                  <a:pt x="38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425833" y="4115084"/>
            <a:ext cx="979169" cy="474980"/>
          </a:xfrm>
          <a:custGeom>
            <a:avLst/>
            <a:gdLst/>
            <a:ahLst/>
            <a:cxnLst/>
            <a:rect l="l" t="t" r="r" b="b"/>
            <a:pathLst>
              <a:path w="979170" h="474979">
                <a:moveTo>
                  <a:pt x="0" y="474656"/>
                </a:moveTo>
                <a:lnTo>
                  <a:pt x="66855" y="469589"/>
                </a:lnTo>
                <a:lnTo>
                  <a:pt x="132194" y="462978"/>
                </a:lnTo>
                <a:lnTo>
                  <a:pt x="195913" y="454872"/>
                </a:lnTo>
                <a:lnTo>
                  <a:pt x="257910" y="445324"/>
                </a:lnTo>
                <a:lnTo>
                  <a:pt x="318081" y="434381"/>
                </a:lnTo>
                <a:lnTo>
                  <a:pt x="376324" y="422095"/>
                </a:lnTo>
                <a:lnTo>
                  <a:pt x="432533" y="408515"/>
                </a:lnTo>
                <a:lnTo>
                  <a:pt x="486608" y="393692"/>
                </a:lnTo>
                <a:lnTo>
                  <a:pt x="538444" y="377675"/>
                </a:lnTo>
                <a:lnTo>
                  <a:pt x="587937" y="360515"/>
                </a:lnTo>
                <a:lnTo>
                  <a:pt x="634986" y="342262"/>
                </a:lnTo>
                <a:lnTo>
                  <a:pt x="679486" y="322966"/>
                </a:lnTo>
                <a:lnTo>
                  <a:pt x="721335" y="302678"/>
                </a:lnTo>
                <a:lnTo>
                  <a:pt x="760429" y="281446"/>
                </a:lnTo>
                <a:lnTo>
                  <a:pt x="796666" y="259321"/>
                </a:lnTo>
                <a:lnTo>
                  <a:pt x="829940" y="236354"/>
                </a:lnTo>
                <a:lnTo>
                  <a:pt x="860151" y="212595"/>
                </a:lnTo>
                <a:lnTo>
                  <a:pt x="910966" y="162899"/>
                </a:lnTo>
                <a:lnTo>
                  <a:pt x="948285" y="110633"/>
                </a:lnTo>
                <a:lnTo>
                  <a:pt x="971281" y="56200"/>
                </a:lnTo>
                <a:lnTo>
                  <a:pt x="977151" y="28296"/>
                </a:lnTo>
                <a:lnTo>
                  <a:pt x="979130" y="0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252736" y="4526277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5" h="126364">
                <a:moveTo>
                  <a:pt x="186982" y="0"/>
                </a:moveTo>
                <a:lnTo>
                  <a:pt x="0" y="68910"/>
                </a:lnTo>
                <a:lnTo>
                  <a:pt x="190880" y="125945"/>
                </a:lnTo>
                <a:lnTo>
                  <a:pt x="1869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419905" y="3304252"/>
            <a:ext cx="991235" cy="474980"/>
          </a:xfrm>
          <a:custGeom>
            <a:avLst/>
            <a:gdLst/>
            <a:ahLst/>
            <a:cxnLst/>
            <a:rect l="l" t="t" r="r" b="b"/>
            <a:pathLst>
              <a:path w="991235" h="474979">
                <a:moveTo>
                  <a:pt x="990986" y="474741"/>
                </a:moveTo>
                <a:lnTo>
                  <a:pt x="983038" y="418466"/>
                </a:lnTo>
                <a:lnTo>
                  <a:pt x="959753" y="363965"/>
                </a:lnTo>
                <a:lnTo>
                  <a:pt x="921968" y="311640"/>
                </a:lnTo>
                <a:lnTo>
                  <a:pt x="870522" y="261893"/>
                </a:lnTo>
                <a:lnTo>
                  <a:pt x="839937" y="238113"/>
                </a:lnTo>
                <a:lnTo>
                  <a:pt x="806251" y="215128"/>
                </a:lnTo>
                <a:lnTo>
                  <a:pt x="769568" y="192988"/>
                </a:lnTo>
                <a:lnTo>
                  <a:pt x="729993" y="171745"/>
                </a:lnTo>
                <a:lnTo>
                  <a:pt x="687631" y="151448"/>
                </a:lnTo>
                <a:lnTo>
                  <a:pt x="642586" y="132148"/>
                </a:lnTo>
                <a:lnTo>
                  <a:pt x="594964" y="113894"/>
                </a:lnTo>
                <a:lnTo>
                  <a:pt x="544869" y="96738"/>
                </a:lnTo>
                <a:lnTo>
                  <a:pt x="492405" y="80729"/>
                </a:lnTo>
                <a:lnTo>
                  <a:pt x="437678" y="65918"/>
                </a:lnTo>
                <a:lnTo>
                  <a:pt x="380791" y="52355"/>
                </a:lnTo>
                <a:lnTo>
                  <a:pt x="321851" y="40090"/>
                </a:lnTo>
                <a:lnTo>
                  <a:pt x="260961" y="29173"/>
                </a:lnTo>
                <a:lnTo>
                  <a:pt x="198226" y="19656"/>
                </a:lnTo>
                <a:lnTo>
                  <a:pt x="133751" y="11588"/>
                </a:lnTo>
                <a:lnTo>
                  <a:pt x="67641" y="5019"/>
                </a:lnTo>
                <a:lnTo>
                  <a:pt x="0" y="0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246641" y="3241758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5" h="126364">
                <a:moveTo>
                  <a:pt x="190881" y="0"/>
                </a:moveTo>
                <a:lnTo>
                  <a:pt x="0" y="57073"/>
                </a:lnTo>
                <a:lnTo>
                  <a:pt x="186982" y="126009"/>
                </a:lnTo>
                <a:lnTo>
                  <a:pt x="1908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410892" y="3304252"/>
            <a:ext cx="979169" cy="474980"/>
          </a:xfrm>
          <a:custGeom>
            <a:avLst/>
            <a:gdLst/>
            <a:ahLst/>
            <a:cxnLst/>
            <a:rect l="l" t="t" r="r" b="b"/>
            <a:pathLst>
              <a:path w="979170" h="474979">
                <a:moveTo>
                  <a:pt x="979130" y="0"/>
                </a:moveTo>
                <a:lnTo>
                  <a:pt x="912294" y="5076"/>
                </a:lnTo>
                <a:lnTo>
                  <a:pt x="846971" y="11697"/>
                </a:lnTo>
                <a:lnTo>
                  <a:pt x="783264" y="19810"/>
                </a:lnTo>
                <a:lnTo>
                  <a:pt x="721277" y="29367"/>
                </a:lnTo>
                <a:lnTo>
                  <a:pt x="661114" y="40317"/>
                </a:lnTo>
                <a:lnTo>
                  <a:pt x="602877" y="52610"/>
                </a:lnTo>
                <a:lnTo>
                  <a:pt x="546670" y="66196"/>
                </a:lnTo>
                <a:lnTo>
                  <a:pt x="492597" y="81025"/>
                </a:lnTo>
                <a:lnTo>
                  <a:pt x="440761" y="97047"/>
                </a:lnTo>
                <a:lnTo>
                  <a:pt x="391266" y="114211"/>
                </a:lnTo>
                <a:lnTo>
                  <a:pt x="344214" y="132468"/>
                </a:lnTo>
                <a:lnTo>
                  <a:pt x="299709" y="151768"/>
                </a:lnTo>
                <a:lnTo>
                  <a:pt x="257855" y="172060"/>
                </a:lnTo>
                <a:lnTo>
                  <a:pt x="218756" y="193294"/>
                </a:lnTo>
                <a:lnTo>
                  <a:pt x="182513" y="215420"/>
                </a:lnTo>
                <a:lnTo>
                  <a:pt x="149232" y="238389"/>
                </a:lnTo>
                <a:lnTo>
                  <a:pt x="119014" y="262150"/>
                </a:lnTo>
                <a:lnTo>
                  <a:pt x="68186" y="311847"/>
                </a:lnTo>
                <a:lnTo>
                  <a:pt x="30856" y="364112"/>
                </a:lnTo>
                <a:lnTo>
                  <a:pt x="7852" y="418543"/>
                </a:lnTo>
                <a:lnTo>
                  <a:pt x="1980" y="446446"/>
                </a:lnTo>
                <a:lnTo>
                  <a:pt x="0" y="474741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372237" y="3241922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4" h="126364">
                <a:moveTo>
                  <a:pt x="0" y="0"/>
                </a:moveTo>
                <a:lnTo>
                  <a:pt x="4064" y="125844"/>
                </a:lnTo>
                <a:lnTo>
                  <a:pt x="191046" y="5690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1866018" y="2394556"/>
          <a:ext cx="3079750" cy="12388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165"/>
                <a:gridCol w="360045"/>
                <a:gridCol w="1368425"/>
              </a:tblGrid>
              <a:tr h="278191">
                <a:tc>
                  <a:txBody>
                    <a:bodyPr/>
                    <a:lstStyle/>
                    <a:p>
                      <a:pPr marL="33655">
                        <a:lnSpc>
                          <a:spcPts val="1225"/>
                        </a:lnSpc>
                        <a:spcBef>
                          <a:spcPts val="865"/>
                        </a:spcBef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1.</a:t>
                      </a:r>
                      <a:r>
                        <a:rPr dirty="0" sz="1050" spc="-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Potražnja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1098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5856">
                <a:tc rowSpan="2">
                  <a:txBody>
                    <a:bodyPr/>
                    <a:lstStyle/>
                    <a:p>
                      <a:pPr marL="33655">
                        <a:lnSpc>
                          <a:spcPts val="1180"/>
                        </a:lnSpc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2.</a:t>
                      </a:r>
                      <a:r>
                        <a:rPr dirty="0" sz="1050" spc="-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b="1">
                          <a:latin typeface="Calibri"/>
                          <a:cs typeface="Calibri"/>
                        </a:rPr>
                        <a:t>Cijena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16742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</a:tr>
              <a:tr h="166740">
                <a:tc rowSpan="2">
                  <a:txBody>
                    <a:bodyPr/>
                    <a:lstStyle/>
                    <a:p>
                      <a:pPr marL="168910" indent="-135255">
                        <a:lnSpc>
                          <a:spcPts val="1215"/>
                        </a:lnSpc>
                        <a:buAutoNum type="arabicPeriod" startAt="3"/>
                        <a:tabLst>
                          <a:tab pos="169545" algn="l"/>
                        </a:tabLst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Ukupni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  <a:p>
                      <a:pPr marL="168910" indent="-135255">
                        <a:lnSpc>
                          <a:spcPts val="1225"/>
                        </a:lnSpc>
                        <a:spcBef>
                          <a:spcPts val="20"/>
                        </a:spcBef>
                        <a:buAutoNum type="arabicPeriod" startAt="3"/>
                        <a:tabLst>
                          <a:tab pos="169545" algn="l"/>
                        </a:tabLst>
                      </a:pPr>
                      <a:r>
                        <a:rPr dirty="0" sz="1050" b="1">
                          <a:latin typeface="Calibri"/>
                          <a:cs typeface="Calibri"/>
                        </a:rPr>
                        <a:t>Prosječni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3.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7239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</a:tr>
              <a:tr h="158456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239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</a:tr>
              <a:tr h="122197">
                <a:tc rowSpan="2">
                  <a:txBody>
                    <a:bodyPr/>
                    <a:lstStyle/>
                    <a:p>
                      <a:pPr marL="33655">
                        <a:lnSpc>
                          <a:spcPts val="1180"/>
                        </a:lnSpc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4. Granični</a:t>
                      </a:r>
                      <a:r>
                        <a:rPr dirty="0" sz="1050" spc="-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404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89710">
                <a:tc>
                  <a:txBody>
                    <a:bodyPr/>
                    <a:lstStyle/>
                    <a:p>
                      <a:pPr marL="33655">
                        <a:lnSpc>
                          <a:spcPts val="1215"/>
                        </a:lnSpc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5.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Ekonomičnost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901940" cy="3369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Ako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preduzeće jedini proizvođač dobara </a:t>
            </a:r>
            <a:r>
              <a:rPr dirty="0" sz="2700">
                <a:latin typeface="Lucida Sans Unicode"/>
                <a:cs typeface="Lucida Sans Unicode"/>
              </a:rPr>
              <a:t>za  </a:t>
            </a:r>
            <a:r>
              <a:rPr dirty="0" sz="2700" spc="-5">
                <a:latin typeface="Lucida Sans Unicode"/>
                <a:cs typeface="Lucida Sans Unicode"/>
              </a:rPr>
              <a:t>koje ne postoje odgovarajući supstituti  (preduzeće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monopolist), </a:t>
            </a:r>
            <a:r>
              <a:rPr dirty="0" sz="2700">
                <a:latin typeface="Lucida Sans Unicode"/>
                <a:cs typeface="Lucida Sans Unicode"/>
              </a:rPr>
              <a:t>to </a:t>
            </a:r>
            <a:r>
              <a:rPr dirty="0" sz="2700" spc="-5">
                <a:latin typeface="Lucida Sans Unicode"/>
                <a:cs typeface="Lucida Sans Unicode"/>
              </a:rPr>
              <a:t>preduzeće  predstavlja granu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suočava se sa cijelom  granom </a:t>
            </a:r>
            <a:r>
              <a:rPr dirty="0" sz="2700" spc="-10">
                <a:latin typeface="Lucida Sans Unicode"/>
                <a:cs typeface="Lucida Sans Unicode"/>
              </a:rPr>
              <a:t>ili </a:t>
            </a:r>
            <a:r>
              <a:rPr dirty="0" sz="2700" spc="-5">
                <a:latin typeface="Lucida Sans Unicode"/>
                <a:cs typeface="Lucida Sans Unicode"/>
              </a:rPr>
              <a:t>tržišnom potražnjom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svojim  dobrom</a:t>
            </a:r>
            <a:endParaRPr sz="2700">
              <a:latin typeface="Lucida Sans Unicode"/>
              <a:cs typeface="Lucida Sans Unicode"/>
            </a:endParaRPr>
          </a:p>
          <a:p>
            <a:pPr marL="268605" marR="92075" indent="-255904">
              <a:lnSpc>
                <a:spcPts val="3190"/>
              </a:lnSpc>
              <a:spcBef>
                <a:spcPts val="60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8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Primjeri monopola su elektrodistibucija, javni  prevoz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druga javna komunalna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preduzeća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54736"/>
            <a:ext cx="2185416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13255"/>
            <a:ext cx="4154170" cy="406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/>
              <a:t>Karakteristike monopola:</a:t>
            </a:r>
            <a:endParaRPr sz="25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1768855"/>
            <a:ext cx="7897495" cy="39643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3875" indent="-227965">
              <a:lnSpc>
                <a:spcPts val="2410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100">
                <a:latin typeface="Lucida Sans Unicode"/>
                <a:cs typeface="Lucida Sans Unicode"/>
              </a:rPr>
              <a:t>Jedan </a:t>
            </a:r>
            <a:r>
              <a:rPr dirty="0" sz="2100" spc="-5">
                <a:latin typeface="Lucida Sans Unicode"/>
                <a:cs typeface="Lucida Sans Unicode"/>
              </a:rPr>
              <a:t>prodavač </a:t>
            </a:r>
            <a:r>
              <a:rPr dirty="0" sz="2100">
                <a:latin typeface="Lucida Sans Unicode"/>
                <a:cs typeface="Lucida Sans Unicode"/>
              </a:rPr>
              <a:t>– </a:t>
            </a:r>
            <a:r>
              <a:rPr dirty="0" sz="2100" spc="-5">
                <a:latin typeface="Lucida Sans Unicode"/>
                <a:cs typeface="Lucida Sans Unicode"/>
              </a:rPr>
              <a:t>puno</a:t>
            </a:r>
            <a:r>
              <a:rPr dirty="0" sz="2100" spc="-35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kupaca</a:t>
            </a:r>
            <a:endParaRPr sz="2100">
              <a:latin typeface="Lucida Sans Unicode"/>
              <a:cs typeface="Lucida Sans Unicode"/>
            </a:endParaRPr>
          </a:p>
          <a:p>
            <a:pPr marL="523875" indent="-228600">
              <a:lnSpc>
                <a:spcPts val="235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  <a:tab pos="2630170" algn="l"/>
              </a:tabLst>
            </a:pPr>
            <a:r>
              <a:rPr dirty="0" sz="2100">
                <a:latin typeface="Lucida Sans Unicode"/>
                <a:cs typeface="Lucida Sans Unicode"/>
              </a:rPr>
              <a:t>Jedan</a:t>
            </a:r>
            <a:r>
              <a:rPr dirty="0" sz="2100" spc="-5">
                <a:latin typeface="Lucida Sans Unicode"/>
                <a:cs typeface="Lucida Sans Unicode"/>
              </a:rPr>
              <a:t> proizvod	</a:t>
            </a:r>
            <a:r>
              <a:rPr dirty="0" sz="2100">
                <a:latin typeface="Lucida Sans Unicode"/>
                <a:cs typeface="Lucida Sans Unicode"/>
              </a:rPr>
              <a:t>(nema bliskih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supstituta)</a:t>
            </a:r>
            <a:endParaRPr sz="2100">
              <a:latin typeface="Lucida Sans Unicode"/>
              <a:cs typeface="Lucida Sans Unicode"/>
            </a:endParaRPr>
          </a:p>
          <a:p>
            <a:pPr marL="523875" indent="-228600">
              <a:lnSpc>
                <a:spcPts val="234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Postojanje </a:t>
            </a:r>
            <a:r>
              <a:rPr dirty="0" sz="2100">
                <a:latin typeface="Lucida Sans Unicode"/>
                <a:cs typeface="Lucida Sans Unicode"/>
              </a:rPr>
              <a:t>prepreka </a:t>
            </a:r>
            <a:r>
              <a:rPr dirty="0" sz="2100" spc="-5">
                <a:latin typeface="Lucida Sans Unicode"/>
                <a:cs typeface="Lucida Sans Unicode"/>
              </a:rPr>
              <a:t>ulasku </a:t>
            </a:r>
            <a:r>
              <a:rPr dirty="0" sz="2100">
                <a:latin typeface="Lucida Sans Unicode"/>
                <a:cs typeface="Lucida Sans Unicode"/>
              </a:rPr>
              <a:t>u</a:t>
            </a:r>
            <a:r>
              <a:rPr dirty="0" sz="2100" spc="-15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prozvodnju</a:t>
            </a:r>
            <a:endParaRPr sz="2100">
              <a:latin typeface="Lucida Sans Unicode"/>
              <a:cs typeface="Lucida Sans Unicode"/>
            </a:endParaRPr>
          </a:p>
          <a:p>
            <a:pPr marL="523875" indent="-228600">
              <a:lnSpc>
                <a:spcPts val="2245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Monopolist utiče na formiranje cijene </a:t>
            </a:r>
            <a:r>
              <a:rPr dirty="0" sz="2100">
                <a:latin typeface="Lucida Sans Unicode"/>
                <a:cs typeface="Lucida Sans Unicode"/>
              </a:rPr>
              <a:t>– “price</a:t>
            </a:r>
            <a:r>
              <a:rPr dirty="0" sz="2100" spc="30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maker”</a:t>
            </a:r>
            <a:endParaRPr sz="2100">
              <a:latin typeface="Lucida Sans Unicode"/>
              <a:cs typeface="Lucida Sans Unicode"/>
            </a:endParaRPr>
          </a:p>
          <a:p>
            <a:pPr marL="268605" marR="5080" indent="-255904">
              <a:lnSpc>
                <a:spcPts val="2500"/>
              </a:lnSpc>
              <a:spcBef>
                <a:spcPts val="44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Monopolista određuje </a:t>
            </a:r>
            <a:r>
              <a:rPr dirty="0" sz="2600">
                <a:latin typeface="Lucida Sans Unicode"/>
                <a:cs typeface="Lucida Sans Unicode"/>
              </a:rPr>
              <a:t>koju </a:t>
            </a:r>
            <a:r>
              <a:rPr dirty="0" sz="2600" spc="-5">
                <a:latin typeface="Lucida Sans Unicode"/>
                <a:cs typeface="Lucida Sans Unicode"/>
              </a:rPr>
              <a:t>količinu ponuditi na  tržištu</a:t>
            </a:r>
            <a:endParaRPr sz="2600">
              <a:latin typeface="Lucida Sans Unicode"/>
              <a:cs typeface="Lucida Sans Unicode"/>
            </a:endParaRPr>
          </a:p>
          <a:p>
            <a:pPr marL="268605" marR="107314" indent="-255904">
              <a:lnSpc>
                <a:spcPct val="80000"/>
              </a:lnSpc>
              <a:spcBef>
                <a:spcPts val="4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7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Monopolista ima uticaj na cijenu ali mora uzeti  </a:t>
            </a:r>
            <a:r>
              <a:rPr dirty="0" sz="2600">
                <a:latin typeface="Lucida Sans Unicode"/>
                <a:cs typeface="Lucida Sans Unicode"/>
              </a:rPr>
              <a:t>u </a:t>
            </a:r>
            <a:r>
              <a:rPr dirty="0" sz="2600" spc="-5">
                <a:latin typeface="Lucida Sans Unicode"/>
                <a:cs typeface="Lucida Sans Unicode"/>
              </a:rPr>
              <a:t>obzir potražnju</a:t>
            </a:r>
            <a:endParaRPr sz="2600">
              <a:latin typeface="Lucida Sans Unicode"/>
              <a:cs typeface="Lucida Sans Unicode"/>
            </a:endParaRPr>
          </a:p>
          <a:p>
            <a:pPr marL="12700">
              <a:lnSpc>
                <a:spcPts val="2795"/>
              </a:lnSpc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Kriva potražnje </a:t>
            </a:r>
            <a:r>
              <a:rPr dirty="0" sz="2600">
                <a:latin typeface="Lucida Sans Unicode"/>
                <a:cs typeface="Lucida Sans Unicode"/>
              </a:rPr>
              <a:t>u </a:t>
            </a:r>
            <a:r>
              <a:rPr dirty="0" sz="2600" spc="-5">
                <a:latin typeface="Lucida Sans Unicode"/>
                <a:cs typeface="Lucida Sans Unicode"/>
              </a:rPr>
              <a:t>monopolu je opadajuća</a:t>
            </a:r>
            <a:endParaRPr sz="2600">
              <a:latin typeface="Lucida Sans Unicode"/>
              <a:cs typeface="Lucida Sans Unicode"/>
            </a:endParaRPr>
          </a:p>
          <a:p>
            <a:pPr marL="267970" marR="106045" indent="-255904">
              <a:lnSpc>
                <a:spcPct val="80000"/>
              </a:lnSpc>
              <a:spcBef>
                <a:spcPts val="51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Profiti </a:t>
            </a:r>
            <a:r>
              <a:rPr dirty="0" sz="2600">
                <a:latin typeface="Lucida Sans Unicode"/>
                <a:cs typeface="Lucida Sans Unicode"/>
              </a:rPr>
              <a:t>će </a:t>
            </a:r>
            <a:r>
              <a:rPr dirty="0" sz="2600" spc="-5">
                <a:latin typeface="Lucida Sans Unicode"/>
                <a:cs typeface="Lucida Sans Unicode"/>
              </a:rPr>
              <a:t>biti maksimalni pri nivou proizvodnje  </a:t>
            </a:r>
            <a:r>
              <a:rPr dirty="0" sz="2600">
                <a:latin typeface="Lucida Sans Unicode"/>
                <a:cs typeface="Lucida Sans Unicode"/>
              </a:rPr>
              <a:t>kod koje </a:t>
            </a:r>
            <a:r>
              <a:rPr dirty="0" sz="2600" spc="-5">
                <a:latin typeface="Lucida Sans Unicode"/>
                <a:cs typeface="Lucida Sans Unicode"/>
              </a:rPr>
              <a:t>je granični prihod jednak graničnom  </a:t>
            </a:r>
            <a:r>
              <a:rPr dirty="0" sz="2600">
                <a:latin typeface="Lucida Sans Unicode"/>
                <a:cs typeface="Lucida Sans Unicode"/>
              </a:rPr>
              <a:t>trošku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2185416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2075" rIns="0" bIns="0" rtlCol="0" vert="horz">
            <a:spAutoFit/>
          </a:bodyPr>
          <a:lstStyle/>
          <a:p>
            <a:pPr marL="268605" marR="5080" indent="-255904">
              <a:lnSpc>
                <a:spcPct val="80000"/>
              </a:lnSpc>
              <a:spcBef>
                <a:spcPts val="7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2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Arial"/>
                <a:cs typeface="Arial"/>
              </a:rPr>
              <a:t>Savršena konkurencija je oblik organizacije tržišta </a:t>
            </a:r>
            <a:r>
              <a:rPr dirty="0" sz="2600">
                <a:latin typeface="Arial"/>
                <a:cs typeface="Arial"/>
              </a:rPr>
              <a:t>u  </a:t>
            </a:r>
            <a:r>
              <a:rPr dirty="0" sz="2600" spc="-5">
                <a:latin typeface="Arial"/>
                <a:cs typeface="Arial"/>
              </a:rPr>
              <a:t>kome:</a:t>
            </a:r>
            <a:endParaRPr sz="2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2109723"/>
            <a:ext cx="7767320" cy="3723640"/>
          </a:xfrm>
          <a:prstGeom prst="rect">
            <a:avLst/>
          </a:prstGeom>
        </p:spPr>
        <p:txBody>
          <a:bodyPr wrap="square" lIns="0" tIns="81280" rIns="0" bIns="0" rtlCol="0" vert="horz">
            <a:spAutoFit/>
          </a:bodyPr>
          <a:lstStyle/>
          <a:p>
            <a:pPr marL="523875" marR="5080" indent="-227965">
              <a:lnSpc>
                <a:spcPct val="79500"/>
              </a:lnSpc>
              <a:spcBef>
                <a:spcPts val="640"/>
              </a:spcBef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postoji </a:t>
            </a:r>
            <a:r>
              <a:rPr dirty="0" sz="2200">
                <a:latin typeface="Arial"/>
                <a:cs typeface="Arial"/>
              </a:rPr>
              <a:t>mnogo kupaca i prodavaca </a:t>
            </a:r>
            <a:r>
              <a:rPr dirty="0" sz="2200" spc="-5">
                <a:latin typeface="Arial"/>
                <a:cs typeface="Arial"/>
              </a:rPr>
              <a:t>proizvoda koji </a:t>
            </a:r>
            <a:r>
              <a:rPr dirty="0" sz="2200">
                <a:latin typeface="Arial"/>
                <a:cs typeface="Arial"/>
              </a:rPr>
              <a:t>su  </a:t>
            </a:r>
            <a:r>
              <a:rPr dirty="0" sz="2200" spc="-5">
                <a:latin typeface="Arial"/>
                <a:cs typeface="Arial"/>
              </a:rPr>
              <a:t>pojedinačno premali </a:t>
            </a:r>
            <a:r>
              <a:rPr dirty="0" sz="2200">
                <a:latin typeface="Arial"/>
                <a:cs typeface="Arial"/>
              </a:rPr>
              <a:t>da bi </a:t>
            </a:r>
            <a:r>
              <a:rPr dirty="0" sz="2200" spc="-5">
                <a:latin typeface="Arial"/>
                <a:cs typeface="Arial"/>
              </a:rPr>
              <a:t>mogli </a:t>
            </a:r>
            <a:r>
              <a:rPr dirty="0" sz="2200">
                <a:latin typeface="Arial"/>
                <a:cs typeface="Arial"/>
              </a:rPr>
              <a:t>uticati na cijenu </a:t>
            </a:r>
            <a:r>
              <a:rPr dirty="0" sz="2200" spc="-5">
                <a:latin typeface="Arial"/>
                <a:cs typeface="Arial"/>
              </a:rPr>
              <a:t>proizvoda  (“price </a:t>
            </a:r>
            <a:r>
              <a:rPr dirty="0" sz="2200">
                <a:latin typeface="Arial"/>
                <a:cs typeface="Arial"/>
              </a:rPr>
              <a:t>takers”);</a:t>
            </a:r>
            <a:endParaRPr sz="2200">
              <a:latin typeface="Arial"/>
              <a:cs typeface="Arial"/>
            </a:endParaRPr>
          </a:p>
          <a:p>
            <a:pPr marL="523875" indent="-227965">
              <a:lnSpc>
                <a:spcPts val="234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proizvod je</a:t>
            </a:r>
            <a:r>
              <a:rPr dirty="0" sz="2200">
                <a:latin typeface="Arial"/>
                <a:cs typeface="Arial"/>
              </a:rPr>
              <a:t> homogen;</a:t>
            </a:r>
            <a:endParaRPr sz="2200">
              <a:latin typeface="Arial"/>
              <a:cs typeface="Arial"/>
            </a:endParaRPr>
          </a:p>
          <a:p>
            <a:pPr marL="523875" indent="-227965">
              <a:lnSpc>
                <a:spcPts val="246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postoji </a:t>
            </a:r>
            <a:r>
              <a:rPr dirty="0" sz="2200">
                <a:latin typeface="Arial"/>
                <a:cs typeface="Arial"/>
              </a:rPr>
              <a:t>savršena pokretljivost </a:t>
            </a:r>
            <a:r>
              <a:rPr dirty="0" sz="2200" spc="-5">
                <a:latin typeface="Arial"/>
                <a:cs typeface="Arial"/>
              </a:rPr>
              <a:t>proizvodnih </a:t>
            </a:r>
            <a:r>
              <a:rPr dirty="0" sz="2200">
                <a:latin typeface="Arial"/>
                <a:cs typeface="Arial"/>
              </a:rPr>
              <a:t>faktora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</a:t>
            </a:r>
            <a:endParaRPr sz="2200">
              <a:latin typeface="Arial"/>
              <a:cs typeface="Arial"/>
            </a:endParaRPr>
          </a:p>
          <a:p>
            <a:pPr marL="523875" marR="783590" indent="-227965">
              <a:lnSpc>
                <a:spcPct val="79100"/>
              </a:lnSpc>
              <a:spcBef>
                <a:spcPts val="430"/>
              </a:spcBef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privredni </a:t>
            </a:r>
            <a:r>
              <a:rPr dirty="0" sz="2200">
                <a:latin typeface="Arial"/>
                <a:cs typeface="Arial"/>
              </a:rPr>
              <a:t>su </a:t>
            </a:r>
            <a:r>
              <a:rPr dirty="0" sz="2200" spc="-5">
                <a:latin typeface="Arial"/>
                <a:cs typeface="Arial"/>
              </a:rPr>
              <a:t>subjekti </a:t>
            </a:r>
            <a:r>
              <a:rPr dirty="0" sz="2200">
                <a:latin typeface="Arial"/>
                <a:cs typeface="Arial"/>
              </a:rPr>
              <a:t>savršeno obavješteni o </a:t>
            </a:r>
            <a:r>
              <a:rPr dirty="0" sz="2200" spc="-5">
                <a:latin typeface="Arial"/>
                <a:cs typeface="Arial"/>
              </a:rPr>
              <a:t>tržišnim  </a:t>
            </a:r>
            <a:r>
              <a:rPr dirty="0" sz="2200">
                <a:latin typeface="Arial"/>
                <a:cs typeface="Arial"/>
              </a:rPr>
              <a:t>uslovima</a:t>
            </a:r>
            <a:endParaRPr sz="2200">
              <a:latin typeface="Arial"/>
              <a:cs typeface="Arial"/>
            </a:endParaRPr>
          </a:p>
          <a:p>
            <a:pPr marL="268605" marR="528955" indent="-255904">
              <a:lnSpc>
                <a:spcPts val="2500"/>
              </a:lnSpc>
              <a:spcBef>
                <a:spcPts val="3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>
                <a:latin typeface="Arial"/>
                <a:cs typeface="Arial"/>
              </a:rPr>
              <a:t>U </a:t>
            </a:r>
            <a:r>
              <a:rPr dirty="0" sz="2600" spc="-5">
                <a:latin typeface="Arial"/>
                <a:cs typeface="Arial"/>
              </a:rPr>
              <a:t>savršenoj konkurenciji tržišnu cijenu </a:t>
            </a:r>
            <a:r>
              <a:rPr dirty="0" sz="2600">
                <a:latin typeface="Arial"/>
                <a:cs typeface="Arial"/>
              </a:rPr>
              <a:t>i </a:t>
            </a:r>
            <a:r>
              <a:rPr dirty="0" sz="2600" spc="-5">
                <a:latin typeface="Arial"/>
                <a:cs typeface="Arial"/>
              </a:rPr>
              <a:t>količinu  </a:t>
            </a:r>
            <a:r>
              <a:rPr dirty="0" sz="2600">
                <a:latin typeface="Arial"/>
                <a:cs typeface="Arial"/>
              </a:rPr>
              <a:t>nekog </a:t>
            </a:r>
            <a:r>
              <a:rPr dirty="0" sz="2600" spc="-5">
                <a:latin typeface="Arial"/>
                <a:cs typeface="Arial"/>
              </a:rPr>
              <a:t>proizvoda određuju isključivo sile tržišne  potražnje </a:t>
            </a:r>
            <a:r>
              <a:rPr dirty="0" sz="2600">
                <a:latin typeface="Arial"/>
                <a:cs typeface="Arial"/>
              </a:rPr>
              <a:t>i </a:t>
            </a:r>
            <a:r>
              <a:rPr dirty="0" sz="2600" spc="-5">
                <a:latin typeface="Arial"/>
                <a:cs typeface="Arial"/>
              </a:rPr>
              <a:t>tržišne </a:t>
            </a:r>
            <a:r>
              <a:rPr dirty="0" sz="2600">
                <a:latin typeface="Arial"/>
                <a:cs typeface="Arial"/>
              </a:rPr>
              <a:t>ponude </a:t>
            </a:r>
            <a:r>
              <a:rPr dirty="0" sz="2600" spc="-5">
                <a:latin typeface="Arial"/>
                <a:cs typeface="Arial"/>
              </a:rPr>
              <a:t>proizvoda, </a:t>
            </a:r>
            <a:r>
              <a:rPr dirty="0" sz="2600">
                <a:latin typeface="Arial"/>
                <a:cs typeface="Arial"/>
              </a:rPr>
              <a:t>te </a:t>
            </a:r>
            <a:r>
              <a:rPr dirty="0" sz="2600" spc="-5">
                <a:latin typeface="Arial"/>
                <a:cs typeface="Arial"/>
              </a:rPr>
              <a:t>je  preduzeću cijena </a:t>
            </a:r>
            <a:r>
              <a:rPr dirty="0" sz="2600">
                <a:latin typeface="Arial"/>
                <a:cs typeface="Arial"/>
              </a:rPr>
              <a:t>zadana </a:t>
            </a:r>
            <a:r>
              <a:rPr dirty="0" sz="2600" spc="-5">
                <a:latin typeface="Arial"/>
                <a:cs typeface="Arial"/>
              </a:rPr>
              <a:t>(tj. može prodati  neograničenu količinu proizvoda </a:t>
            </a:r>
            <a:r>
              <a:rPr dirty="0" sz="2600">
                <a:latin typeface="Arial"/>
                <a:cs typeface="Arial"/>
              </a:rPr>
              <a:t>po toj</a:t>
            </a:r>
            <a:r>
              <a:rPr dirty="0" sz="2600" spc="50">
                <a:latin typeface="Arial"/>
                <a:cs typeface="Arial"/>
              </a:rPr>
              <a:t> </a:t>
            </a:r>
            <a:r>
              <a:rPr dirty="0" sz="2600" spc="-5">
                <a:latin typeface="Arial"/>
                <a:cs typeface="Arial"/>
              </a:rPr>
              <a:t>cijeni).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301752"/>
            <a:ext cx="7010400" cy="1078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36623"/>
            <a:ext cx="7759065" cy="4235450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268605" marR="405765" indent="-255904">
              <a:lnSpc>
                <a:spcPts val="2910"/>
              </a:lnSpc>
              <a:spcBef>
                <a:spcPts val="4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Monopolistička konkurencija predstavlja  tržišnu strukturu koja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slična savršenoj  konkurenciji po </a:t>
            </a:r>
            <a:r>
              <a:rPr dirty="0" sz="2700">
                <a:latin typeface="Lucida Sans Unicode"/>
                <a:cs typeface="Lucida Sans Unicode"/>
              </a:rPr>
              <a:t>tome </a:t>
            </a:r>
            <a:r>
              <a:rPr dirty="0" sz="2700" spc="-5">
                <a:latin typeface="Lucida Sans Unicode"/>
                <a:cs typeface="Lucida Sans Unicode"/>
              </a:rPr>
              <a:t>što postoji velik broj  preduzeća koja su konkurentna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datoj  djelatnosti</a:t>
            </a:r>
            <a:endParaRPr sz="27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ct val="90600"/>
              </a:lnSpc>
              <a:spcBef>
                <a:spcPts val="2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Ipak, svako preduzeće prodaje drugačiji  proizvod </a:t>
            </a:r>
            <a:r>
              <a:rPr dirty="0" sz="2700">
                <a:latin typeface="Lucida Sans Unicode"/>
                <a:cs typeface="Lucida Sans Unicode"/>
              </a:rPr>
              <a:t>i može </a:t>
            </a:r>
            <a:r>
              <a:rPr dirty="0" sz="2700" spc="-5">
                <a:latin typeface="Lucida Sans Unicode"/>
                <a:cs typeface="Lucida Sans Unicode"/>
              </a:rPr>
              <a:t>iskoristiti prednost robne  marke, što </a:t>
            </a:r>
            <a:r>
              <a:rPr dirty="0" sz="2700">
                <a:latin typeface="Lucida Sans Unicode"/>
                <a:cs typeface="Lucida Sans Unicode"/>
              </a:rPr>
              <a:t>mu </a:t>
            </a:r>
            <a:r>
              <a:rPr dirty="0" sz="2700" spc="-5">
                <a:latin typeface="Lucida Sans Unicode"/>
                <a:cs typeface="Lucida Sans Unicode"/>
              </a:rPr>
              <a:t>daje mogućnost da se ponaša  kao monopolist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odnosu </a:t>
            </a:r>
            <a:r>
              <a:rPr dirty="0" sz="2700">
                <a:latin typeface="Lucida Sans Unicode"/>
                <a:cs typeface="Lucida Sans Unicode"/>
              </a:rPr>
              <a:t>na </a:t>
            </a:r>
            <a:r>
              <a:rPr dirty="0" sz="2700" spc="-5">
                <a:latin typeface="Lucida Sans Unicode"/>
                <a:cs typeface="Lucida Sans Unicode"/>
              </a:rPr>
              <a:t>svoje</a:t>
            </a:r>
            <a:r>
              <a:rPr dirty="0" sz="2700" spc="-5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klijente</a:t>
            </a:r>
            <a:endParaRPr sz="2700">
              <a:latin typeface="Lucida Sans Unicode"/>
              <a:cs typeface="Lucida Sans Unicode"/>
            </a:endParaRPr>
          </a:p>
          <a:p>
            <a:pPr marL="268605" marR="36195" indent="-255904">
              <a:lnSpc>
                <a:spcPts val="2910"/>
              </a:lnSpc>
              <a:spcBef>
                <a:spcPts val="42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Vrlo česta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uslužnom sektoru privrede, npr.  benzinske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pumpe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3880" y="301752"/>
            <a:ext cx="7010400" cy="1078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72730" cy="382651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268605" marR="330835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Cijena predstavlja količinu </a:t>
            </a:r>
            <a:r>
              <a:rPr dirty="0" sz="2700">
                <a:latin typeface="Lucida Sans Unicode"/>
                <a:cs typeface="Lucida Sans Unicode"/>
              </a:rPr>
              <a:t>novca </a:t>
            </a:r>
            <a:r>
              <a:rPr dirty="0" sz="2700" spc="-5">
                <a:latin typeface="Lucida Sans Unicode"/>
                <a:cs typeface="Lucida Sans Unicode"/>
              </a:rPr>
              <a:t>koju treba  platiti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određenu jedinicu dobra </a:t>
            </a:r>
            <a:r>
              <a:rPr dirty="0" sz="2700" spc="-10">
                <a:latin typeface="Lucida Sans Unicode"/>
                <a:cs typeface="Lucida Sans Unicode"/>
              </a:rPr>
              <a:t>ili</a:t>
            </a:r>
            <a:r>
              <a:rPr dirty="0" sz="2700" spc="-5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usluge</a:t>
            </a:r>
            <a:endParaRPr sz="2700">
              <a:latin typeface="Lucida Sans Unicode"/>
              <a:cs typeface="Lucida Sans Unicode"/>
            </a:endParaRPr>
          </a:p>
          <a:p>
            <a:pPr marL="268605" marR="208279" indent="-256540">
              <a:lnSpc>
                <a:spcPct val="99800"/>
              </a:lnSpc>
              <a:spcBef>
                <a:spcPts val="36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Nivoi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dinamika cijena određeni su brojnim  faktorima, internim (troškovi, profitni ciljevi,  rast preduzeća)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eksternim (konkurencija,  kupci, zakonodavstvo,</a:t>
            </a:r>
            <a:r>
              <a:rPr dirty="0" sz="2700" spc="-3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tehnologija...)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255904">
              <a:lnSpc>
                <a:spcPts val="3190"/>
              </a:lnSpc>
              <a:spcBef>
                <a:spcPts val="63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>
                <a:latin typeface="Lucida Sans Unicode"/>
                <a:cs typeface="Lucida Sans Unicode"/>
              </a:rPr>
              <a:t>Dva </a:t>
            </a:r>
            <a:r>
              <a:rPr dirty="0" sz="2700" spc="-5">
                <a:latin typeface="Lucida Sans Unicode"/>
                <a:cs typeface="Lucida Sans Unicode"/>
              </a:rPr>
              <a:t>osnovna pojavna oblika cijena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praksi  poslovanja su cijena koštanja (ulazna cijena)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prodajna cijena (izlazna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cijena)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502155"/>
            <a:ext cx="398462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28215" algn="l"/>
              </a:tabLst>
            </a:pPr>
            <a:r>
              <a:rPr dirty="0" sz="3600" spc="-5" b="1">
                <a:latin typeface="Arial"/>
                <a:cs typeface="Arial"/>
              </a:rPr>
              <a:t>P= </a:t>
            </a:r>
            <a:r>
              <a:rPr dirty="0" sz="3600" b="1">
                <a:latin typeface="Arial"/>
                <a:cs typeface="Arial"/>
              </a:rPr>
              <a:t>a</a:t>
            </a:r>
            <a:r>
              <a:rPr dirty="0" sz="3600" spc="-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-</a:t>
            </a:r>
            <a:r>
              <a:rPr dirty="0" sz="3600" spc="-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bQ	</a:t>
            </a:r>
            <a:r>
              <a:rPr dirty="0" sz="2700">
                <a:latin typeface="Arial"/>
                <a:cs typeface="Arial"/>
              </a:rPr>
              <a:t>(ili</a:t>
            </a:r>
            <a:r>
              <a:rPr dirty="0" sz="2700" spc="-80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Q=a-bP)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82" y="2521711"/>
            <a:ext cx="4505325" cy="3253104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2700">
                <a:latin typeface="Arial"/>
                <a:cs typeface="Arial"/>
              </a:rPr>
              <a:t>P - </a:t>
            </a:r>
            <a:r>
              <a:rPr dirty="0" sz="2700" spc="-5">
                <a:latin typeface="Arial"/>
                <a:cs typeface="Arial"/>
              </a:rPr>
              <a:t>prodajna</a:t>
            </a:r>
            <a:r>
              <a:rPr dirty="0" sz="2700" spc="-75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cijena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dirty="0" sz="2700">
                <a:latin typeface="Arial"/>
                <a:cs typeface="Arial"/>
              </a:rPr>
              <a:t>a - fiksna </a:t>
            </a:r>
            <a:r>
              <a:rPr dirty="0" sz="2700" spc="-5">
                <a:latin typeface="Arial"/>
                <a:cs typeface="Arial"/>
              </a:rPr>
              <a:t>ili </a:t>
            </a:r>
            <a:r>
              <a:rPr dirty="0" sz="2700">
                <a:latin typeface="Arial"/>
                <a:cs typeface="Arial"/>
              </a:rPr>
              <a:t>konstantna</a:t>
            </a:r>
            <a:r>
              <a:rPr dirty="0" sz="2700" spc="-10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cijena</a:t>
            </a:r>
            <a:endParaRPr sz="2700">
              <a:latin typeface="Arial"/>
              <a:cs typeface="Arial"/>
            </a:endParaRPr>
          </a:p>
          <a:p>
            <a:pPr marL="12700" marR="6350">
              <a:lnSpc>
                <a:spcPct val="111100"/>
              </a:lnSpc>
              <a:spcBef>
                <a:spcPts val="100"/>
              </a:spcBef>
            </a:pPr>
            <a:r>
              <a:rPr dirty="0" sz="2700">
                <a:latin typeface="Arial"/>
                <a:cs typeface="Arial"/>
              </a:rPr>
              <a:t>b - </a:t>
            </a:r>
            <a:r>
              <a:rPr dirty="0" sz="2700" spc="-5">
                <a:latin typeface="Arial"/>
                <a:cs typeface="Arial"/>
              </a:rPr>
              <a:t>umanjenje </a:t>
            </a:r>
            <a:r>
              <a:rPr dirty="0" sz="2700">
                <a:latin typeface="Arial"/>
                <a:cs typeface="Arial"/>
              </a:rPr>
              <a:t>cijene</a:t>
            </a:r>
            <a:r>
              <a:rPr dirty="0" sz="2700" spc="-10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(diskont)  Q - količina</a:t>
            </a:r>
            <a:r>
              <a:rPr dirty="0" sz="2700" spc="-20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proizvoda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2722245">
              <a:lnSpc>
                <a:spcPct val="111100"/>
              </a:lnSpc>
            </a:pPr>
            <a:r>
              <a:rPr dirty="0" sz="2700" spc="-5">
                <a:latin typeface="Arial"/>
                <a:cs typeface="Arial"/>
              </a:rPr>
              <a:t>Primjer  P=170</a:t>
            </a:r>
            <a:r>
              <a:rPr dirty="0" sz="2700">
                <a:latin typeface="Arial"/>
                <a:cs typeface="Arial"/>
              </a:rPr>
              <a:t>-</a:t>
            </a:r>
            <a:r>
              <a:rPr dirty="0" sz="2700" spc="-5">
                <a:latin typeface="Arial"/>
                <a:cs typeface="Arial"/>
              </a:rPr>
              <a:t>10Q</a:t>
            </a:r>
            <a:endParaRPr sz="27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5215255" cy="854710"/>
          </a:xfrm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268605" marR="5080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1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Grafički prikaz funkcije cijene  </a:t>
            </a:r>
            <a:r>
              <a:rPr dirty="0" sz="2700"/>
              <a:t>P=170-10Q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90600" y="2438400"/>
            <a:ext cx="6831901" cy="35842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61301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Tabelarni prikaz funkcije cijene </a:t>
            </a:r>
            <a:r>
              <a:rPr dirty="0" sz="2700"/>
              <a:t>P=170-10Q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209800" y="1971676"/>
            <a:ext cx="4495800" cy="4236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06105"/>
            <a:ext cx="7900670" cy="3580129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Primjer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635">
              <a:lnSpc>
                <a:spcPct val="99800"/>
              </a:lnSpc>
              <a:spcBef>
                <a:spcPts val="464"/>
              </a:spcBef>
            </a:pPr>
            <a:r>
              <a:rPr dirty="0" sz="2700" spc="-5">
                <a:latin typeface="Lucida Sans Unicode"/>
                <a:cs typeface="Lucida Sans Unicode"/>
              </a:rPr>
              <a:t>Neka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fiksna cijena </a:t>
            </a:r>
            <a:r>
              <a:rPr dirty="0" sz="2700">
                <a:latin typeface="Lucida Sans Unicode"/>
                <a:cs typeface="Lucida Sans Unicode"/>
              </a:rPr>
              <a:t>170.000 </a:t>
            </a:r>
            <a:r>
              <a:rPr dirty="0" sz="2700" spc="-5">
                <a:latin typeface="Lucida Sans Unicode"/>
                <a:cs typeface="Lucida Sans Unicode"/>
              </a:rPr>
              <a:t>KM.Proizvođač  kamiona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odredio politiku cijena da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svaki  kupljeni kamion odobri popust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iznosu </a:t>
            </a:r>
            <a:r>
              <a:rPr dirty="0" sz="2700">
                <a:latin typeface="Lucida Sans Unicode"/>
                <a:cs typeface="Lucida Sans Unicode"/>
              </a:rPr>
              <a:t>od  </a:t>
            </a:r>
            <a:r>
              <a:rPr dirty="0" sz="2700" spc="-5">
                <a:latin typeface="Lucida Sans Unicode"/>
                <a:cs typeface="Lucida Sans Unicode"/>
              </a:rPr>
              <a:t>5,88 %. Kako glasi funkcija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cijene?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4100">
              <a:latin typeface="Times New Roman"/>
              <a:cs typeface="Times New Roman"/>
            </a:endParaRPr>
          </a:p>
          <a:p>
            <a:pPr marL="268605">
              <a:lnSpc>
                <a:spcPct val="100000"/>
              </a:lnSpc>
              <a:spcBef>
                <a:spcPts val="2940"/>
              </a:spcBef>
            </a:pPr>
            <a:r>
              <a:rPr dirty="0" sz="2700" spc="-5">
                <a:latin typeface="Lucida Sans Unicode"/>
                <a:cs typeface="Lucida Sans Unicode"/>
              </a:rPr>
              <a:t>P=170.000 </a:t>
            </a:r>
            <a:r>
              <a:rPr dirty="0" sz="2700">
                <a:latin typeface="Lucida Sans Unicode"/>
                <a:cs typeface="Lucida Sans Unicode"/>
              </a:rPr>
              <a:t>– 10.000Q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500632"/>
            <a:ext cx="7806055" cy="393001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just" marL="268605" marR="1202055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Arial"/>
                <a:cs typeface="Arial"/>
              </a:rPr>
              <a:t>U savršenoj konkurenciji cijene </a:t>
            </a:r>
            <a:r>
              <a:rPr dirty="0" sz="2700" spc="-5">
                <a:latin typeface="Arial"/>
                <a:cs typeface="Arial"/>
              </a:rPr>
              <a:t>proizvoda  određuju </a:t>
            </a:r>
            <a:r>
              <a:rPr dirty="0" sz="2700">
                <a:latin typeface="Arial"/>
                <a:cs typeface="Arial"/>
              </a:rPr>
              <a:t>se u tački </a:t>
            </a:r>
            <a:r>
              <a:rPr dirty="0" sz="2700" spc="-5">
                <a:latin typeface="Arial"/>
                <a:cs typeface="Arial"/>
              </a:rPr>
              <a:t>presjeka </a:t>
            </a:r>
            <a:r>
              <a:rPr dirty="0" sz="2700">
                <a:latin typeface="Arial"/>
                <a:cs typeface="Arial"/>
              </a:rPr>
              <a:t>tržišne krive  </a:t>
            </a:r>
            <a:r>
              <a:rPr dirty="0" sz="2700" spc="-5">
                <a:latin typeface="Arial"/>
                <a:cs typeface="Arial"/>
              </a:rPr>
              <a:t>potražnje </a:t>
            </a:r>
            <a:r>
              <a:rPr dirty="0" sz="2700">
                <a:latin typeface="Arial"/>
                <a:cs typeface="Arial"/>
              </a:rPr>
              <a:t>i tržišne krive </a:t>
            </a:r>
            <a:r>
              <a:rPr dirty="0" sz="2700" spc="-5">
                <a:latin typeface="Arial"/>
                <a:cs typeface="Arial"/>
              </a:rPr>
              <a:t>ponude</a:t>
            </a:r>
            <a:r>
              <a:rPr dirty="0" sz="2700" spc="-100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proizvoda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Arial"/>
                <a:cs typeface="Arial"/>
              </a:rPr>
              <a:t>Primjer</a:t>
            </a:r>
            <a:endParaRPr sz="2700">
              <a:latin typeface="Arial"/>
              <a:cs typeface="Arial"/>
            </a:endParaRPr>
          </a:p>
          <a:p>
            <a:pPr marL="267970" marR="5080">
              <a:lnSpc>
                <a:spcPct val="103899"/>
              </a:lnSpc>
              <a:spcBef>
                <a:spcPts val="235"/>
              </a:spcBef>
            </a:pPr>
            <a:r>
              <a:rPr dirty="0" sz="2700" spc="-5">
                <a:latin typeface="Arial"/>
                <a:cs typeface="Arial"/>
              </a:rPr>
              <a:t>Date </a:t>
            </a:r>
            <a:r>
              <a:rPr dirty="0" sz="2700">
                <a:latin typeface="Arial"/>
                <a:cs typeface="Arial"/>
              </a:rPr>
              <a:t>su kriva tražnje </a:t>
            </a:r>
            <a:r>
              <a:rPr dirty="0" sz="2700" spc="-5">
                <a:latin typeface="Arial"/>
                <a:cs typeface="Arial"/>
              </a:rPr>
              <a:t>predstavljena </a:t>
            </a:r>
            <a:r>
              <a:rPr dirty="0" sz="2700">
                <a:latin typeface="Arial"/>
                <a:cs typeface="Arial"/>
              </a:rPr>
              <a:t>kao kriva  cijene </a:t>
            </a:r>
            <a:r>
              <a:rPr dirty="0" sz="2700" spc="-5">
                <a:latin typeface="Arial"/>
                <a:cs typeface="Arial"/>
              </a:rPr>
              <a:t>P=125-0,2Q</a:t>
            </a:r>
            <a:r>
              <a:rPr dirty="0" baseline="-18518" sz="2700" spc="-7">
                <a:latin typeface="Arial"/>
                <a:cs typeface="Arial"/>
              </a:rPr>
              <a:t>D </a:t>
            </a:r>
            <a:r>
              <a:rPr dirty="0" sz="2700">
                <a:latin typeface="Arial"/>
                <a:cs typeface="Arial"/>
              </a:rPr>
              <a:t>i kriva </a:t>
            </a:r>
            <a:r>
              <a:rPr dirty="0" sz="2700" spc="-5">
                <a:latin typeface="Arial"/>
                <a:cs typeface="Arial"/>
              </a:rPr>
              <a:t>ponude </a:t>
            </a:r>
            <a:r>
              <a:rPr dirty="0" sz="2700" spc="-40">
                <a:latin typeface="Arial"/>
                <a:cs typeface="Arial"/>
              </a:rPr>
              <a:t>Qs=175+5P.  </a:t>
            </a:r>
            <a:r>
              <a:rPr dirty="0" sz="2700">
                <a:latin typeface="Arial"/>
                <a:cs typeface="Arial"/>
              </a:rPr>
              <a:t>Izračunati ravnotežnu tržišnu cijenu. </a:t>
            </a:r>
            <a:r>
              <a:rPr dirty="0" sz="2700" spc="-5">
                <a:latin typeface="Arial"/>
                <a:cs typeface="Arial"/>
              </a:rPr>
              <a:t>Dati grafički</a:t>
            </a:r>
            <a:r>
              <a:rPr dirty="0" sz="2700" spc="-13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i  tabelarni</a:t>
            </a:r>
            <a:r>
              <a:rPr dirty="0" sz="2700" spc="-5">
                <a:latin typeface="Arial"/>
                <a:cs typeface="Arial"/>
              </a:rPr>
              <a:t> prikaz.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77495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7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pc="-5"/>
              <a:t>Prihodi predstavljaju novčani izraz rezultata  poslovanja koji se ostvaruju </a:t>
            </a:r>
            <a:r>
              <a:rPr dirty="0"/>
              <a:t>u </a:t>
            </a:r>
            <a:r>
              <a:rPr dirty="0" spc="-5"/>
              <a:t>završnoj fazi  reprodukcije</a:t>
            </a:r>
            <a:endParaRPr sz="1800">
              <a:latin typeface="Wingdings 3"/>
              <a:cs typeface="Wingdings 3"/>
            </a:endParaRPr>
          </a:p>
          <a:p>
            <a:pPr marL="278130" marR="770255" indent="-256540">
              <a:lnSpc>
                <a:spcPct val="101499"/>
              </a:lnSpc>
              <a:spcBef>
                <a:spcPts val="31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pc="-5"/>
              <a:t>Ukupan prihod </a:t>
            </a:r>
            <a:r>
              <a:rPr dirty="0"/>
              <a:t>- </a:t>
            </a:r>
            <a:r>
              <a:rPr dirty="0" spc="-5"/>
              <a:t>svi realizovani prihodi  jednog obračunskog</a:t>
            </a:r>
            <a:r>
              <a:rPr dirty="0" spc="-10"/>
              <a:t> </a:t>
            </a:r>
            <a:r>
              <a:rPr dirty="0" spc="-5"/>
              <a:t>perioda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3569561"/>
            <a:ext cx="6544945" cy="1662430"/>
          </a:xfrm>
          <a:prstGeom prst="rect">
            <a:avLst/>
          </a:prstGeom>
        </p:spPr>
        <p:txBody>
          <a:bodyPr wrap="square" lIns="0" tIns="6476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Ukupni prihodi se javljaju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tri oblika:</a:t>
            </a:r>
            <a:endParaRPr sz="27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355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poslovni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prihodi,</a:t>
            </a:r>
            <a:endParaRPr sz="23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36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finansijski prihodi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endParaRPr sz="23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ostali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prihodi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1746504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79296"/>
            <a:ext cx="7721600" cy="4384675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Arial"/>
                <a:cs typeface="Arial"/>
              </a:rPr>
              <a:t>Qs=175+5P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11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Arial"/>
                <a:cs typeface="Arial"/>
              </a:rPr>
              <a:t>P=125-0,2</a:t>
            </a:r>
            <a:r>
              <a:rPr dirty="0" sz="2700" spc="-5">
                <a:latin typeface="Lucida Sans Unicode"/>
                <a:cs typeface="Lucida Sans Unicode"/>
              </a:rPr>
              <a:t>Q</a:t>
            </a:r>
            <a:r>
              <a:rPr dirty="0" baseline="-18518" sz="2700" spc="-7">
                <a:latin typeface="Lucida Sans Unicode"/>
                <a:cs typeface="Lucida Sans Unicode"/>
              </a:rPr>
              <a:t>D </a:t>
            </a:r>
            <a:r>
              <a:rPr dirty="0" sz="2700">
                <a:latin typeface="Arial"/>
                <a:cs typeface="Arial"/>
              </a:rPr>
              <a:t>→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=625-5P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 </a:t>
            </a:r>
            <a:r>
              <a:rPr dirty="0" sz="2700">
                <a:latin typeface="Lucida Sans Unicode"/>
                <a:cs typeface="Lucida Sans Unicode"/>
              </a:rPr>
              <a:t>= Q</a:t>
            </a:r>
            <a:r>
              <a:rPr dirty="0" baseline="-18518" sz="2700">
                <a:latin typeface="Lucida Sans Unicode"/>
                <a:cs typeface="Lucida Sans Unicode"/>
              </a:rPr>
              <a:t>S </a:t>
            </a:r>
            <a:r>
              <a:rPr dirty="0" sz="2700">
                <a:latin typeface="Arial"/>
                <a:cs typeface="Arial"/>
              </a:rPr>
              <a:t>→</a:t>
            </a:r>
            <a:r>
              <a:rPr dirty="0" sz="2700" spc="-465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P=45</a:t>
            </a:r>
            <a:endParaRPr sz="2700">
              <a:latin typeface="Arial"/>
              <a:cs typeface="Arial"/>
            </a:endParaRPr>
          </a:p>
          <a:p>
            <a:pPr marL="268605" marR="5080" indent="-255904">
              <a:lnSpc>
                <a:spcPct val="100400"/>
              </a:lnSpc>
              <a:spcBef>
                <a:spcPts val="2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Ako uvrstimo ravnotežnu cijenu </a:t>
            </a:r>
            <a:r>
              <a:rPr dirty="0" sz="2700">
                <a:latin typeface="Lucida Sans Unicode"/>
                <a:cs typeface="Lucida Sans Unicode"/>
              </a:rPr>
              <a:t>P=45 u  </a:t>
            </a:r>
            <a:r>
              <a:rPr dirty="0" sz="2700" spc="-5">
                <a:latin typeface="Lucida Sans Unicode"/>
                <a:cs typeface="Lucida Sans Unicode"/>
              </a:rPr>
              <a:t>funkciju potražnje </a:t>
            </a:r>
            <a:r>
              <a:rPr dirty="0" sz="2700" spc="-10">
                <a:latin typeface="Lucida Sans Unicode"/>
                <a:cs typeface="Lucida Sans Unicode"/>
              </a:rPr>
              <a:t>ili </a:t>
            </a:r>
            <a:r>
              <a:rPr dirty="0" sz="2700">
                <a:latin typeface="Lucida Sans Unicode"/>
                <a:cs typeface="Lucida Sans Unicode"/>
              </a:rPr>
              <a:t>ponude i </a:t>
            </a:r>
            <a:r>
              <a:rPr dirty="0" sz="2700" spc="-5">
                <a:latin typeface="Lucida Sans Unicode"/>
                <a:cs typeface="Lucida Sans Unicode"/>
              </a:rPr>
              <a:t>riješimo </a:t>
            </a:r>
            <a:r>
              <a:rPr dirty="0" sz="2700">
                <a:latin typeface="Lucida Sans Unicode"/>
                <a:cs typeface="Lucida Sans Unicode"/>
              </a:rPr>
              <a:t>za Q,  </a:t>
            </a:r>
            <a:r>
              <a:rPr dirty="0" sz="2700" spc="-5">
                <a:latin typeface="Lucida Sans Unicode"/>
                <a:cs typeface="Lucida Sans Unicode"/>
              </a:rPr>
              <a:t>dobićemo ravnotežnu količinu</a:t>
            </a:r>
            <a:r>
              <a:rPr dirty="0" sz="2700" spc="-1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proizvoda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ts val="3215"/>
              </a:lnSpc>
              <a:spcBef>
                <a:spcPts val="4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=625-5P=625-5(45)=400 </a:t>
            </a:r>
            <a:r>
              <a:rPr dirty="0" sz="2700" spc="-5">
                <a:latin typeface="Lucida Sans Unicode"/>
                <a:cs typeface="Lucida Sans Unicode"/>
              </a:rPr>
              <a:t>jedinica</a:t>
            </a:r>
            <a:endParaRPr sz="2700">
              <a:latin typeface="Lucida Sans Unicode"/>
              <a:cs typeface="Lucida Sans Unicode"/>
            </a:endParaRPr>
          </a:p>
          <a:p>
            <a:pPr algn="ctr" marR="5519420">
              <a:lnSpc>
                <a:spcPts val="3215"/>
              </a:lnSpc>
            </a:pPr>
            <a:r>
              <a:rPr dirty="0" sz="2700" spc="-5">
                <a:latin typeface="Lucida Sans Unicode"/>
                <a:cs typeface="Lucida Sans Unicode"/>
              </a:rPr>
              <a:t>proizvoda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S</a:t>
            </a:r>
            <a:r>
              <a:rPr dirty="0" sz="2700">
                <a:latin typeface="Lucida Sans Unicode"/>
                <a:cs typeface="Lucida Sans Unicode"/>
              </a:rPr>
              <a:t>=175+5P=175+5(45)=400 </a:t>
            </a:r>
            <a:r>
              <a:rPr dirty="0" sz="2700" spc="-5">
                <a:latin typeface="Lucida Sans Unicode"/>
                <a:cs typeface="Lucida Sans Unicode"/>
              </a:rPr>
              <a:t>jedinica</a:t>
            </a:r>
            <a:endParaRPr sz="2700">
              <a:latin typeface="Lucida Sans Unicode"/>
              <a:cs typeface="Lucida Sans Unicode"/>
            </a:endParaRPr>
          </a:p>
          <a:p>
            <a:pPr algn="ctr" marR="5519420">
              <a:lnSpc>
                <a:spcPct val="100000"/>
              </a:lnSpc>
              <a:spcBef>
                <a:spcPts val="70"/>
              </a:spcBef>
            </a:pPr>
            <a:r>
              <a:rPr dirty="0" sz="2700" spc="-5">
                <a:latin typeface="Lucida Sans Unicode"/>
                <a:cs typeface="Lucida Sans Unicode"/>
              </a:rPr>
              <a:t>proizvoda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325374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Tržišna ravnoteža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2133600"/>
            <a:ext cx="7520470" cy="396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267970" marR="5080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Grafički </a:t>
            </a:r>
            <a:r>
              <a:rPr dirty="0" sz="2700"/>
              <a:t>i </a:t>
            </a:r>
            <a:r>
              <a:rPr dirty="0" sz="2700" spc="-5"/>
              <a:t>tabelarni prikaz ravnotežne tržišne  cijene</a:t>
            </a:r>
            <a:r>
              <a:rPr dirty="0" sz="2700" spc="-15"/>
              <a:t> </a:t>
            </a:r>
            <a:r>
              <a:rPr dirty="0" sz="2700" spc="-5"/>
              <a:t>P=45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95400" y="2507678"/>
            <a:ext cx="6553200" cy="34359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06105"/>
            <a:ext cx="7955280" cy="219583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Primjer</a:t>
            </a:r>
            <a:endParaRPr sz="2700">
              <a:latin typeface="Lucida Sans Unicode"/>
              <a:cs typeface="Lucida Sans Unicode"/>
            </a:endParaRPr>
          </a:p>
          <a:p>
            <a:pPr marL="267970" marR="5080">
              <a:lnSpc>
                <a:spcPct val="99800"/>
              </a:lnSpc>
              <a:spcBef>
                <a:spcPts val="464"/>
              </a:spcBef>
            </a:pPr>
            <a:r>
              <a:rPr dirty="0" sz="2700" spc="-5">
                <a:latin typeface="Lucida Sans Unicode"/>
                <a:cs typeface="Lucida Sans Unicode"/>
              </a:rPr>
              <a:t>Neka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monopolista odredio cijenu proizvoda  jednačinom </a:t>
            </a:r>
            <a:r>
              <a:rPr dirty="0" sz="2700">
                <a:latin typeface="Lucida Sans Unicode"/>
                <a:cs typeface="Lucida Sans Unicode"/>
              </a:rPr>
              <a:t>P=170-10Q. </a:t>
            </a:r>
            <a:r>
              <a:rPr dirty="0" sz="2700" spc="-5">
                <a:latin typeface="Lucida Sans Unicode"/>
                <a:cs typeface="Lucida Sans Unicode"/>
              </a:rPr>
              <a:t>Izračunati cijenu </a:t>
            </a:r>
            <a:r>
              <a:rPr dirty="0" sz="2700">
                <a:latin typeface="Lucida Sans Unicode"/>
                <a:cs typeface="Lucida Sans Unicode"/>
              </a:rPr>
              <a:t>za  </a:t>
            </a:r>
            <a:r>
              <a:rPr dirty="0" sz="2700" spc="-5">
                <a:latin typeface="Lucida Sans Unicode"/>
                <a:cs typeface="Lucida Sans Unicode"/>
              </a:rPr>
              <a:t>određenu količinu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predstaviti tabelarno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grafički.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54736"/>
            <a:ext cx="7912608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554736"/>
            <a:ext cx="7912608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43000" y="1828800"/>
            <a:ext cx="6553200" cy="4129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3880" y="301752"/>
            <a:ext cx="5998464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5800" y="1905000"/>
            <a:ext cx="7450249" cy="396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3547"/>
            <a:ext cx="7870825" cy="397002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67970" marR="291465" indent="-255904">
              <a:lnSpc>
                <a:spcPct val="100200"/>
              </a:lnSpc>
              <a:spcBef>
                <a:spcPts val="9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8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Ukupan prihod </a:t>
            </a:r>
            <a:r>
              <a:rPr dirty="0" sz="2800">
                <a:latin typeface="Lucida Sans Unicode"/>
                <a:cs typeface="Lucida Sans Unicode"/>
              </a:rPr>
              <a:t>(TR) </a:t>
            </a:r>
            <a:r>
              <a:rPr dirty="0" sz="2800" spc="-5">
                <a:latin typeface="Lucida Sans Unicode"/>
                <a:cs typeface="Lucida Sans Unicode"/>
              </a:rPr>
              <a:t>je ukupna realizovana  </a:t>
            </a:r>
            <a:r>
              <a:rPr dirty="0" sz="2800">
                <a:latin typeface="Lucida Sans Unicode"/>
                <a:cs typeface="Lucida Sans Unicode"/>
              </a:rPr>
              <a:t>količina </a:t>
            </a:r>
            <a:r>
              <a:rPr dirty="0" sz="2800" spc="-5">
                <a:latin typeface="Lucida Sans Unicode"/>
                <a:cs typeface="Lucida Sans Unicode"/>
              </a:rPr>
              <a:t>proizvoda </a:t>
            </a:r>
            <a:r>
              <a:rPr dirty="0" sz="2800">
                <a:latin typeface="Lucida Sans Unicode"/>
                <a:cs typeface="Lucida Sans Unicode"/>
              </a:rPr>
              <a:t>i </a:t>
            </a:r>
            <a:r>
              <a:rPr dirty="0" sz="2800" spc="-5">
                <a:latin typeface="Lucida Sans Unicode"/>
                <a:cs typeface="Lucida Sans Unicode"/>
              </a:rPr>
              <a:t>usluga, </a:t>
            </a:r>
            <a:r>
              <a:rPr dirty="0" sz="2800">
                <a:latin typeface="Lucida Sans Unicode"/>
                <a:cs typeface="Lucida Sans Unicode"/>
              </a:rPr>
              <a:t>ili </a:t>
            </a:r>
            <a:r>
              <a:rPr dirty="0" sz="2800" spc="-5">
                <a:latin typeface="Lucida Sans Unicode"/>
                <a:cs typeface="Lucida Sans Unicode"/>
              </a:rPr>
              <a:t>ukupna  suma, koju preduzeće ostvaruje prodajom  </a:t>
            </a:r>
            <a:r>
              <a:rPr dirty="0" sz="2800">
                <a:latin typeface="Lucida Sans Unicode"/>
                <a:cs typeface="Lucida Sans Unicode"/>
              </a:rPr>
              <a:t>proizvoda i</a:t>
            </a:r>
            <a:r>
              <a:rPr dirty="0" sz="2800" spc="5">
                <a:latin typeface="Lucida Sans Unicode"/>
                <a:cs typeface="Lucida Sans Unicode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usluga</a:t>
            </a:r>
            <a:endParaRPr sz="28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ct val="101099"/>
              </a:lnSpc>
              <a:spcBef>
                <a:spcPts val="3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800" spc="-5">
                <a:latin typeface="Lucida Sans Unicode"/>
                <a:cs typeface="Lucida Sans Unicode"/>
              </a:rPr>
              <a:t>Ukupan </a:t>
            </a:r>
            <a:r>
              <a:rPr dirty="0" sz="2800">
                <a:latin typeface="Lucida Sans Unicode"/>
                <a:cs typeface="Lucida Sans Unicode"/>
              </a:rPr>
              <a:t>prihod </a:t>
            </a:r>
            <a:r>
              <a:rPr dirty="0" sz="2800" spc="-5">
                <a:latin typeface="Lucida Sans Unicode"/>
                <a:cs typeface="Lucida Sans Unicode"/>
              </a:rPr>
              <a:t>se izračunava </a:t>
            </a:r>
            <a:r>
              <a:rPr dirty="0" sz="2800">
                <a:latin typeface="Lucida Sans Unicode"/>
                <a:cs typeface="Lucida Sans Unicode"/>
              </a:rPr>
              <a:t>kao proizvod  </a:t>
            </a:r>
            <a:r>
              <a:rPr dirty="0" sz="2800" spc="-5">
                <a:latin typeface="Lucida Sans Unicode"/>
                <a:cs typeface="Lucida Sans Unicode"/>
              </a:rPr>
              <a:t>ukupne količine </a:t>
            </a:r>
            <a:r>
              <a:rPr dirty="0" sz="2800">
                <a:latin typeface="Lucida Sans Unicode"/>
                <a:cs typeface="Lucida Sans Unicode"/>
              </a:rPr>
              <a:t>proizvoda i </a:t>
            </a:r>
            <a:r>
              <a:rPr dirty="0" sz="2800" spc="-5">
                <a:latin typeface="Lucida Sans Unicode"/>
                <a:cs typeface="Lucida Sans Unicode"/>
              </a:rPr>
              <a:t>jedinične cijene  </a:t>
            </a:r>
            <a:r>
              <a:rPr dirty="0" sz="2800">
                <a:latin typeface="Lucida Sans Unicode"/>
                <a:cs typeface="Lucida Sans Unicode"/>
              </a:rPr>
              <a:t>proizvoda</a:t>
            </a:r>
            <a:r>
              <a:rPr dirty="0" sz="2800" spc="-5">
                <a:latin typeface="Lucida Sans Unicode"/>
                <a:cs typeface="Lucida Sans Unicode"/>
              </a:rPr>
              <a:t> (TR=QxP)</a:t>
            </a:r>
            <a:endParaRPr sz="2800">
              <a:latin typeface="Lucida Sans Unicode"/>
              <a:cs typeface="Lucida Sans Unicode"/>
            </a:endParaRPr>
          </a:p>
          <a:p>
            <a:pPr marL="268605" marR="1330960" indent="-255904">
              <a:lnSpc>
                <a:spcPct val="101400"/>
              </a:lnSpc>
              <a:spcBef>
                <a:spcPts val="29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9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Prihod </a:t>
            </a:r>
            <a:r>
              <a:rPr dirty="0" sz="2800" spc="-5">
                <a:latin typeface="Lucida Sans Unicode"/>
                <a:cs typeface="Lucida Sans Unicode"/>
              </a:rPr>
              <a:t>je </a:t>
            </a:r>
            <a:r>
              <a:rPr dirty="0" sz="2800">
                <a:latin typeface="Lucida Sans Unicode"/>
                <a:cs typeface="Lucida Sans Unicode"/>
              </a:rPr>
              <a:t>pokazatelj </a:t>
            </a:r>
            <a:r>
              <a:rPr dirty="0" sz="2800" spc="-5">
                <a:latin typeface="Lucida Sans Unicode"/>
                <a:cs typeface="Lucida Sans Unicode"/>
              </a:rPr>
              <a:t>efikasnosti, </a:t>
            </a:r>
            <a:r>
              <a:rPr dirty="0" sz="2800">
                <a:latin typeface="Lucida Sans Unicode"/>
                <a:cs typeface="Lucida Sans Unicode"/>
              </a:rPr>
              <a:t>ali i  </a:t>
            </a:r>
            <a:r>
              <a:rPr dirty="0" sz="2800" spc="-5">
                <a:latin typeface="Lucida Sans Unicode"/>
                <a:cs typeface="Lucida Sans Unicode"/>
              </a:rPr>
              <a:t>preduslov opstanka</a:t>
            </a:r>
            <a:r>
              <a:rPr dirty="0" sz="2800">
                <a:latin typeface="Lucida Sans Unicode"/>
                <a:cs typeface="Lucida Sans Unicode"/>
              </a:rPr>
              <a:t> preduzeća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23923"/>
            <a:ext cx="7772400" cy="122936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268605" marR="5080" indent="-255904">
              <a:lnSpc>
                <a:spcPct val="91000"/>
              </a:lnSpc>
              <a:spcBef>
                <a:spcPts val="4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800" spc="-5">
                <a:latin typeface="Lucida Sans Unicode"/>
                <a:cs typeface="Lucida Sans Unicode"/>
              </a:rPr>
              <a:t>Razmatranje </a:t>
            </a:r>
            <a:r>
              <a:rPr dirty="0" sz="2800">
                <a:latin typeface="Lucida Sans Unicode"/>
                <a:cs typeface="Lucida Sans Unicode"/>
              </a:rPr>
              <a:t>odnosa </a:t>
            </a:r>
            <a:r>
              <a:rPr dirty="0" sz="2800" spc="-5">
                <a:latin typeface="Lucida Sans Unicode"/>
                <a:cs typeface="Lucida Sans Unicode"/>
              </a:rPr>
              <a:t>između izlaza (Q) </a:t>
            </a:r>
            <a:r>
              <a:rPr dirty="0" sz="2800">
                <a:latin typeface="Lucida Sans Unicode"/>
                <a:cs typeface="Lucida Sans Unicode"/>
              </a:rPr>
              <a:t>i  </a:t>
            </a:r>
            <a:r>
              <a:rPr dirty="0" sz="2800" spc="-5">
                <a:latin typeface="Lucida Sans Unicode"/>
                <a:cs typeface="Lucida Sans Unicode"/>
              </a:rPr>
              <a:t>ukupnih </a:t>
            </a:r>
            <a:r>
              <a:rPr dirty="0" sz="2800">
                <a:latin typeface="Lucida Sans Unicode"/>
                <a:cs typeface="Lucida Sans Unicode"/>
              </a:rPr>
              <a:t>prihoda (TR) </a:t>
            </a:r>
            <a:r>
              <a:rPr dirty="0" sz="2800" spc="-5">
                <a:latin typeface="Lucida Sans Unicode"/>
                <a:cs typeface="Lucida Sans Unicode"/>
              </a:rPr>
              <a:t>može se predstaviti </a:t>
            </a:r>
            <a:r>
              <a:rPr dirty="0" sz="2800">
                <a:latin typeface="Lucida Sans Unicode"/>
                <a:cs typeface="Lucida Sans Unicode"/>
              </a:rPr>
              <a:t>u  obliku</a:t>
            </a:r>
            <a:r>
              <a:rPr dirty="0" sz="2800" spc="-5">
                <a:latin typeface="Lucida Sans Unicode"/>
                <a:cs typeface="Lucida Sans Unicode"/>
              </a:rPr>
              <a:t> jednačine: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3938523"/>
            <a:ext cx="7887334" cy="833119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267970" marR="5080" indent="-255904">
              <a:lnSpc>
                <a:spcPts val="3000"/>
              </a:lnSpc>
              <a:spcBef>
                <a:spcPts val="5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88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Jednačina se </a:t>
            </a:r>
            <a:r>
              <a:rPr dirty="0" sz="2800">
                <a:latin typeface="Lucida Sans Unicode"/>
                <a:cs typeface="Lucida Sans Unicode"/>
              </a:rPr>
              <a:t>čita: </a:t>
            </a:r>
            <a:r>
              <a:rPr dirty="0" sz="2800" spc="-5">
                <a:latin typeface="Lucida Sans Unicode"/>
                <a:cs typeface="Lucida Sans Unicode"/>
              </a:rPr>
              <a:t>"Ukupni </a:t>
            </a:r>
            <a:r>
              <a:rPr dirty="0" sz="2800">
                <a:latin typeface="Lucida Sans Unicode"/>
                <a:cs typeface="Lucida Sans Unicode"/>
              </a:rPr>
              <a:t>prihod </a:t>
            </a:r>
            <a:r>
              <a:rPr dirty="0" sz="2800" spc="-5">
                <a:latin typeface="Lucida Sans Unicode"/>
                <a:cs typeface="Lucida Sans Unicode"/>
              </a:rPr>
              <a:t>je funkcija  </a:t>
            </a:r>
            <a:r>
              <a:rPr dirty="0" sz="2800">
                <a:latin typeface="Lucida Sans Unicode"/>
                <a:cs typeface="Lucida Sans Unicode"/>
              </a:rPr>
              <a:t>od</a:t>
            </a:r>
            <a:r>
              <a:rPr dirty="0" sz="2800" spc="-5">
                <a:latin typeface="Lucida Sans Unicode"/>
                <a:cs typeface="Lucida Sans Unicode"/>
              </a:rPr>
              <a:t> izlaza"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524000" y="2889504"/>
            <a:ext cx="2590800" cy="612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68605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Opšta jednačina </a:t>
            </a:r>
            <a:r>
              <a:rPr dirty="0" sz="2700"/>
              <a:t>ne </a:t>
            </a:r>
            <a:r>
              <a:rPr dirty="0" sz="2700" spc="-5"/>
              <a:t>daje precizan izraz  funkcionalnog odnosa </a:t>
            </a:r>
            <a:r>
              <a:rPr dirty="0" sz="2700"/>
              <a:t>pa je </a:t>
            </a:r>
            <a:r>
              <a:rPr dirty="0" sz="2700" spc="-5"/>
              <a:t>bolje taj </a:t>
            </a:r>
            <a:r>
              <a:rPr dirty="0" sz="2700"/>
              <a:t>odnos  </a:t>
            </a:r>
            <a:r>
              <a:rPr dirty="0" sz="2700" spc="-5"/>
              <a:t>opisati: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3621377"/>
            <a:ext cx="3712845" cy="1659255"/>
          </a:xfrm>
          <a:prstGeom prst="rect">
            <a:avLst/>
          </a:prstGeom>
        </p:spPr>
        <p:txBody>
          <a:bodyPr wrap="square" lIns="0" tIns="6476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gdje </a:t>
            </a:r>
            <a:r>
              <a:rPr dirty="0" sz="2700" spc="-5">
                <a:latin typeface="Lucida Sans Unicode"/>
                <a:cs typeface="Lucida Sans Unicode"/>
              </a:rPr>
              <a:t>su:</a:t>
            </a:r>
            <a:endParaRPr sz="27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355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TR </a:t>
            </a:r>
            <a:r>
              <a:rPr dirty="0" sz="2300">
                <a:latin typeface="Lucida Sans Unicode"/>
                <a:cs typeface="Lucida Sans Unicode"/>
              </a:rPr>
              <a:t>- ukupan</a:t>
            </a:r>
            <a:r>
              <a:rPr dirty="0" sz="2300" spc="-10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</a:t>
            </a:r>
            <a:endParaRPr sz="2300">
              <a:latin typeface="Lucida Sans Unicode"/>
              <a:cs typeface="Lucida Sans Unicode"/>
            </a:endParaRPr>
          </a:p>
          <a:p>
            <a:pPr marL="616585" indent="-320675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615950" algn="l"/>
                <a:tab pos="617220" algn="l"/>
              </a:tabLst>
            </a:pPr>
            <a:r>
              <a:rPr dirty="0" sz="2300">
                <a:latin typeface="Lucida Sans Unicode"/>
                <a:cs typeface="Lucida Sans Unicode"/>
              </a:rPr>
              <a:t>P - </a:t>
            </a:r>
            <a:r>
              <a:rPr dirty="0" sz="2300" spc="-5">
                <a:latin typeface="Lucida Sans Unicode"/>
                <a:cs typeface="Lucida Sans Unicode"/>
              </a:rPr>
              <a:t>prodajna</a:t>
            </a:r>
            <a:r>
              <a:rPr dirty="0" sz="2300" spc="-6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cijena</a:t>
            </a:r>
            <a:endParaRPr sz="23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>
                <a:latin typeface="Lucida Sans Unicode"/>
                <a:cs typeface="Lucida Sans Unicode"/>
              </a:rPr>
              <a:t>Q - </a:t>
            </a:r>
            <a:r>
              <a:rPr dirty="0" sz="2300" spc="-5">
                <a:latin typeface="Lucida Sans Unicode"/>
                <a:cs typeface="Lucida Sans Unicode"/>
              </a:rPr>
              <a:t>količina</a:t>
            </a:r>
            <a:r>
              <a:rPr dirty="0" sz="2300" spc="-9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81200" y="2743200"/>
            <a:ext cx="2926079" cy="911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68605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Iz </a:t>
            </a:r>
            <a:r>
              <a:rPr dirty="0" sz="2700"/>
              <a:t>ovog </a:t>
            </a:r>
            <a:r>
              <a:rPr dirty="0" sz="2700" spc="-5"/>
              <a:t>opšteg oblika funkcije ukupnog  prihoda izvodimo alternativne oblike funkcije  ukupnog</a:t>
            </a:r>
            <a:r>
              <a:rPr dirty="0" sz="2700" spc="-10"/>
              <a:t> </a:t>
            </a:r>
            <a:r>
              <a:rPr dirty="0" sz="2700" spc="-5"/>
              <a:t>prihoda: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2785364"/>
            <a:ext cx="7301865" cy="31229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>
                <a:latin typeface="Lucida Sans Unicode"/>
                <a:cs typeface="Lucida Sans Unicode"/>
              </a:rPr>
              <a:t>linearna </a:t>
            </a:r>
            <a:r>
              <a:rPr dirty="0" sz="2400" spc="-5">
                <a:latin typeface="Lucida Sans Unicode"/>
                <a:cs typeface="Lucida Sans Unicode"/>
              </a:rPr>
              <a:t>funkcija ukupnog </a:t>
            </a:r>
            <a:r>
              <a:rPr dirty="0" sz="2400">
                <a:latin typeface="Lucida Sans Unicode"/>
                <a:cs typeface="Lucida Sans Unicode"/>
              </a:rPr>
              <a:t>prihoda</a:t>
            </a:r>
            <a:r>
              <a:rPr dirty="0" sz="2400" spc="-434">
                <a:latin typeface="Lucida Sans Unicode"/>
                <a:cs typeface="Lucida Sans Unicode"/>
              </a:rPr>
              <a:t> </a:t>
            </a:r>
            <a:r>
              <a:rPr dirty="0" sz="2400" spc="-5">
                <a:latin typeface="Lucida Sans Unicode"/>
                <a:cs typeface="Lucida Sans Unicode"/>
              </a:rPr>
              <a:t>(P=a)</a:t>
            </a:r>
            <a:endParaRPr sz="2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3750">
              <a:latin typeface="Times New Roman"/>
              <a:cs typeface="Times New Roman"/>
            </a:endParaRPr>
          </a:p>
          <a:p>
            <a:pPr marL="816610">
              <a:lnSpc>
                <a:spcPct val="100000"/>
              </a:lnSpc>
            </a:pPr>
            <a:r>
              <a:rPr dirty="0" sz="2400" spc="-5">
                <a:latin typeface="Lucida Sans Unicode"/>
                <a:cs typeface="Lucida Sans Unicode"/>
              </a:rPr>
              <a:t>TR=P*Q=a*Q </a:t>
            </a:r>
            <a:r>
              <a:rPr dirty="0" sz="2400">
                <a:latin typeface="Lucida Sans Unicode"/>
                <a:cs typeface="Lucida Sans Unicode"/>
              </a:rPr>
              <a:t>– </a:t>
            </a:r>
            <a:r>
              <a:rPr dirty="0" sz="2500" spc="-55">
                <a:solidFill>
                  <a:srgbClr val="FF0000"/>
                </a:solidFill>
                <a:latin typeface="Lucida Sans Unicode"/>
                <a:cs typeface="Lucida Sans Unicode"/>
              </a:rPr>
              <a:t>savršena</a:t>
            </a:r>
            <a:r>
              <a:rPr dirty="0" sz="2500" spc="-45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dirty="0" sz="2500" spc="-55">
                <a:solidFill>
                  <a:srgbClr val="FF0000"/>
                </a:solidFill>
                <a:latin typeface="Lucida Sans Unicode"/>
                <a:cs typeface="Lucida Sans Unicode"/>
              </a:rPr>
              <a:t>konkurencija</a:t>
            </a:r>
            <a:endParaRPr sz="2500">
              <a:latin typeface="Lucida Sans Unicode"/>
              <a:cs typeface="Lucida Sans Unicode"/>
            </a:endParaRPr>
          </a:p>
          <a:p>
            <a:pPr marL="816610" marR="5080" indent="-804545">
              <a:lnSpc>
                <a:spcPts val="7200"/>
              </a:lnSpc>
              <a:spcBef>
                <a:spcPts val="725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 spc="-5">
                <a:latin typeface="Lucida Sans Unicode"/>
                <a:cs typeface="Lucida Sans Unicode"/>
              </a:rPr>
              <a:t>kvadratna funkcija ukupnog </a:t>
            </a:r>
            <a:r>
              <a:rPr dirty="0" sz="2400">
                <a:latin typeface="Lucida Sans Unicode"/>
                <a:cs typeface="Lucida Sans Unicode"/>
              </a:rPr>
              <a:t>prihoda</a:t>
            </a:r>
            <a:r>
              <a:rPr dirty="0" sz="2400" spc="-415">
                <a:latin typeface="Lucida Sans Unicode"/>
                <a:cs typeface="Lucida Sans Unicode"/>
              </a:rPr>
              <a:t> </a:t>
            </a:r>
            <a:r>
              <a:rPr dirty="0" sz="2400" spc="-5">
                <a:latin typeface="Lucida Sans Unicode"/>
                <a:cs typeface="Lucida Sans Unicode"/>
              </a:rPr>
              <a:t>(P=a-b*Q)  TR=P*Q=(a-b*Q)*Q=a*Q </a:t>
            </a:r>
            <a:r>
              <a:rPr dirty="0" sz="2400">
                <a:latin typeface="Lucida Sans Unicode"/>
                <a:cs typeface="Lucida Sans Unicode"/>
              </a:rPr>
              <a:t>– b</a:t>
            </a:r>
            <a:r>
              <a:rPr dirty="0" sz="2400">
                <a:latin typeface="Monotype Corsiva"/>
                <a:cs typeface="Monotype Corsiva"/>
              </a:rPr>
              <a:t>* </a:t>
            </a:r>
            <a:r>
              <a:rPr dirty="0" sz="2400" spc="-5">
                <a:latin typeface="Lucida Sans Unicode"/>
                <a:cs typeface="Lucida Sans Unicode"/>
              </a:rPr>
              <a:t>Q</a:t>
            </a:r>
            <a:r>
              <a:rPr dirty="0" baseline="24305" sz="2400" spc="-7">
                <a:latin typeface="Lucida Sans Unicode"/>
                <a:cs typeface="Lucida Sans Unicode"/>
              </a:rPr>
              <a:t>2 </a:t>
            </a:r>
            <a:r>
              <a:rPr dirty="0" sz="2400">
                <a:latin typeface="Lucida Sans Unicode"/>
                <a:cs typeface="Lucida Sans Unicode"/>
              </a:rPr>
              <a:t>-</a:t>
            </a:r>
            <a:r>
              <a:rPr dirty="0" sz="2400" spc="-15">
                <a:latin typeface="Lucida Sans Unicode"/>
                <a:cs typeface="Lucida Sans Unicode"/>
              </a:rPr>
              <a:t> </a:t>
            </a:r>
            <a:r>
              <a:rPr dirty="0" sz="2500" spc="-65">
                <a:solidFill>
                  <a:srgbClr val="FF0000"/>
                </a:solidFill>
                <a:latin typeface="Lucida Sans Unicode"/>
                <a:cs typeface="Lucida Sans Unicode"/>
              </a:rPr>
              <a:t>monopol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268605" marR="5080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Postoje različite polazne osnove </a:t>
            </a:r>
            <a:r>
              <a:rPr dirty="0" sz="2700"/>
              <a:t>za  </a:t>
            </a:r>
            <a:r>
              <a:rPr dirty="0" sz="2700" spc="-5"/>
              <a:t>utvrđivanje nastanka prihoda</a:t>
            </a:r>
            <a:r>
              <a:rPr dirty="0" sz="2700" spc="-55"/>
              <a:t> </a:t>
            </a:r>
            <a:r>
              <a:rPr dirty="0" sz="2700" spc="-5"/>
              <a:t>poput: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2340864"/>
            <a:ext cx="7452995" cy="2776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3875" indent="-227965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>
                <a:latin typeface="Lucida Sans Unicode"/>
                <a:cs typeface="Lucida Sans Unicode"/>
              </a:rPr>
              <a:t>momenta </a:t>
            </a:r>
            <a:r>
              <a:rPr dirty="0" sz="2300" spc="-5">
                <a:latin typeface="Lucida Sans Unicode"/>
                <a:cs typeface="Lucida Sans Unicode"/>
              </a:rPr>
              <a:t>proizvodnje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  <a:p>
            <a:pPr marL="523875" marR="125730" indent="-227965">
              <a:lnSpc>
                <a:spcPts val="2780"/>
              </a:lnSpc>
              <a:spcBef>
                <a:spcPts val="315"/>
              </a:spcBef>
              <a:buClr>
                <a:srgbClr val="2DA2BF"/>
              </a:buClr>
              <a:buSzPct val="95833"/>
              <a:buFont typeface="Verdana"/>
              <a:buChar char="◦"/>
              <a:tabLst>
                <a:tab pos="524510" algn="l"/>
              </a:tabLst>
            </a:pPr>
            <a:r>
              <a:rPr dirty="0" sz="2400" spc="-70">
                <a:latin typeface="Lucida Sans Unicode"/>
                <a:cs typeface="Lucida Sans Unicode"/>
              </a:rPr>
              <a:t>momenta </a:t>
            </a:r>
            <a:r>
              <a:rPr dirty="0" sz="2400" spc="-50">
                <a:latin typeface="Lucida Sans Unicode"/>
                <a:cs typeface="Lucida Sans Unicode"/>
              </a:rPr>
              <a:t>fakturisanja </a:t>
            </a:r>
            <a:r>
              <a:rPr dirty="0" sz="2400" spc="-60">
                <a:latin typeface="Lucida Sans Unicode"/>
                <a:cs typeface="Lucida Sans Unicode"/>
              </a:rPr>
              <a:t>proizvoda </a:t>
            </a:r>
            <a:r>
              <a:rPr dirty="0" sz="2400" spc="-35">
                <a:latin typeface="Lucida Sans Unicode"/>
                <a:cs typeface="Lucida Sans Unicode"/>
              </a:rPr>
              <a:t>( </a:t>
            </a:r>
            <a:r>
              <a:rPr dirty="0" sz="2400" spc="-60">
                <a:latin typeface="Lucida Sans Unicode"/>
                <a:cs typeface="Lucida Sans Unicode"/>
              </a:rPr>
              <a:t>primopredaja  </a:t>
            </a:r>
            <a:r>
              <a:rPr dirty="0" sz="2400" spc="-55">
                <a:latin typeface="Lucida Sans Unicode"/>
                <a:cs typeface="Lucida Sans Unicode"/>
              </a:rPr>
              <a:t>proizvoda) </a:t>
            </a:r>
            <a:r>
              <a:rPr dirty="0" sz="2400" spc="-65">
                <a:latin typeface="Lucida Sans Unicode"/>
                <a:cs typeface="Lucida Sans Unicode"/>
              </a:rPr>
              <a:t>kupcu</a:t>
            </a:r>
            <a:r>
              <a:rPr dirty="0" sz="2400" spc="-25">
                <a:latin typeface="Lucida Sans Unicode"/>
                <a:cs typeface="Lucida Sans Unicode"/>
              </a:rPr>
              <a:t> </a:t>
            </a:r>
            <a:r>
              <a:rPr dirty="0" sz="2400" spc="-30">
                <a:latin typeface="Lucida Sans Unicode"/>
                <a:cs typeface="Lucida Sans Unicode"/>
              </a:rPr>
              <a:t>i</a:t>
            </a:r>
            <a:endParaRPr sz="24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145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>
                <a:latin typeface="Lucida Sans Unicode"/>
                <a:cs typeface="Lucida Sans Unicode"/>
              </a:rPr>
              <a:t>momenat </a:t>
            </a:r>
            <a:r>
              <a:rPr dirty="0" sz="2300" spc="-5">
                <a:latin typeface="Lucida Sans Unicode"/>
                <a:cs typeface="Lucida Sans Unicode"/>
              </a:rPr>
              <a:t>naplate proizvoda od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kupca</a:t>
            </a:r>
            <a:endParaRPr sz="23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ct val="98100"/>
              </a:lnSpc>
              <a:spcBef>
                <a:spcPts val="4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Prema našim računovodstvenim propisima,  utvrđivanje nastanka prihoda se vrši na  osnovu </a:t>
            </a:r>
            <a:r>
              <a:rPr dirty="0" sz="2850" spc="-80">
                <a:latin typeface="Lucida Sans Unicode"/>
                <a:cs typeface="Lucida Sans Unicode"/>
              </a:rPr>
              <a:t>principa fakturisane</a:t>
            </a:r>
            <a:r>
              <a:rPr dirty="0" sz="2850" spc="-40">
                <a:latin typeface="Lucida Sans Unicode"/>
                <a:cs typeface="Lucida Sans Unicode"/>
              </a:rPr>
              <a:t> </a:t>
            </a:r>
            <a:r>
              <a:rPr dirty="0" sz="2850" spc="-75">
                <a:latin typeface="Lucida Sans Unicode"/>
                <a:cs typeface="Lucida Sans Unicode"/>
              </a:rPr>
              <a:t>realizacije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1746504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0831" y="298704"/>
            <a:ext cx="5925312" cy="10881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1000" y="1391653"/>
            <a:ext cx="5410200" cy="46982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172200" y="1447800"/>
            <a:ext cx="2622435" cy="4343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772400" y="1524000"/>
            <a:ext cx="762000" cy="369570"/>
          </a:xfrm>
          <a:custGeom>
            <a:avLst/>
            <a:gdLst/>
            <a:ahLst/>
            <a:cxnLst/>
            <a:rect l="l" t="t" r="r" b="b"/>
            <a:pathLst>
              <a:path w="762000" h="369569">
                <a:moveTo>
                  <a:pt x="0" y="369328"/>
                </a:moveTo>
                <a:lnTo>
                  <a:pt x="762000" y="369328"/>
                </a:lnTo>
                <a:lnTo>
                  <a:pt x="762000" y="0"/>
                </a:lnTo>
                <a:lnTo>
                  <a:pt x="0" y="0"/>
                </a:lnTo>
                <a:lnTo>
                  <a:pt x="0" y="369328"/>
                </a:lnTo>
                <a:close/>
              </a:path>
            </a:pathLst>
          </a:custGeom>
          <a:solidFill>
            <a:srgbClr val="D7D8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851140" y="1518890"/>
            <a:ext cx="314325" cy="2946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50" spc="25">
                <a:latin typeface="Lucida Sans Unicode"/>
                <a:cs typeface="Lucida Sans Unicode"/>
              </a:rPr>
              <a:t>TR</a:t>
            </a:r>
            <a:endParaRPr sz="175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3880" y="554736"/>
            <a:ext cx="6574535" cy="569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1000" y="1371600"/>
            <a:ext cx="4953000" cy="4648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476633" y="1379969"/>
            <a:ext cx="2752966" cy="44874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59395" cy="260731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267970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Prosječan prihod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količnik </a:t>
            </a:r>
            <a:r>
              <a:rPr dirty="0" sz="2700">
                <a:latin typeface="Lucida Sans Unicode"/>
                <a:cs typeface="Lucida Sans Unicode"/>
              </a:rPr>
              <a:t>ukupnog </a:t>
            </a:r>
            <a:r>
              <a:rPr dirty="0" sz="2700" spc="-5">
                <a:latin typeface="Lucida Sans Unicode"/>
                <a:cs typeface="Lucida Sans Unicode"/>
              </a:rPr>
              <a:t>prihoda 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ukupne količine prodatih proizvoda,  odnosno:</a:t>
            </a:r>
            <a:endParaRPr sz="2700">
              <a:latin typeface="Lucida Sans Unicode"/>
              <a:cs typeface="Lucida Sans Unicode"/>
            </a:endParaRPr>
          </a:p>
          <a:p>
            <a:pPr marL="3402965" marR="2549525" indent="-758190">
              <a:lnSpc>
                <a:spcPct val="46700"/>
              </a:lnSpc>
              <a:spcBef>
                <a:spcPts val="3670"/>
              </a:spcBef>
              <a:tabLst>
                <a:tab pos="4358640" algn="l"/>
              </a:tabLst>
            </a:pPr>
            <a:r>
              <a:rPr dirty="0" sz="2700">
                <a:latin typeface="Lucida Sans Unicode"/>
                <a:cs typeface="Lucida Sans Unicode"/>
              </a:rPr>
              <a:t>AR=</a:t>
            </a:r>
            <a:r>
              <a:rPr dirty="0" u="heavy" baseline="32921" sz="405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TR</a:t>
            </a:r>
            <a:r>
              <a:rPr dirty="0" baseline="32921" sz="405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Cambria Math"/>
                <a:cs typeface="Cambria Math"/>
              </a:rPr>
              <a:t>= </a:t>
            </a:r>
            <a:r>
              <a:rPr dirty="0" u="heavy" baseline="32921" sz="4050" spc="-7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P∗Q</a:t>
            </a:r>
            <a:r>
              <a:rPr dirty="0" sz="2700" spc="-5">
                <a:latin typeface="Lucida Sans Unicode"/>
                <a:cs typeface="Lucida Sans Unicode"/>
              </a:rPr>
              <a:t>=P  </a:t>
            </a:r>
            <a:r>
              <a:rPr dirty="0" sz="2700">
                <a:latin typeface="Lucida Sans Unicode"/>
                <a:cs typeface="Lucida Sans Unicode"/>
              </a:rPr>
              <a:t>Q	Q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7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slučaju savršene konkurencije: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58695" y="4496892"/>
            <a:ext cx="217741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67740" algn="l"/>
                <a:tab pos="1897380" algn="l"/>
              </a:tabLst>
            </a:pPr>
            <a:r>
              <a:rPr dirty="0" sz="2700">
                <a:latin typeface="Lucida Sans Unicode"/>
                <a:cs typeface="Lucida Sans Unicode"/>
              </a:rPr>
              <a:t>Q	Q	Q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01305" y="4307954"/>
            <a:ext cx="425196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>
                <a:latin typeface="Lucida Sans Unicode"/>
                <a:cs typeface="Lucida Sans Unicode"/>
              </a:rPr>
              <a:t>AR=</a:t>
            </a:r>
            <a:r>
              <a:rPr dirty="0" u="heavy" baseline="32921" sz="405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TR</a:t>
            </a:r>
            <a:r>
              <a:rPr dirty="0" baseline="32921" sz="405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Cambria Math"/>
                <a:cs typeface="Cambria Math"/>
              </a:rPr>
              <a:t>=</a:t>
            </a:r>
            <a:r>
              <a:rPr dirty="0" sz="2700" spc="-15">
                <a:latin typeface="Cambria Math"/>
                <a:cs typeface="Cambria Math"/>
              </a:rPr>
              <a:t> </a:t>
            </a:r>
            <a:r>
              <a:rPr dirty="0" u="heavy" baseline="32921" sz="4050" spc="-7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P∗Q</a:t>
            </a:r>
            <a:r>
              <a:rPr dirty="0" sz="2700" spc="-5">
                <a:latin typeface="Lucida Sans Unicode"/>
                <a:cs typeface="Lucida Sans Unicode"/>
              </a:rPr>
              <a:t>=</a:t>
            </a:r>
            <a:r>
              <a:rPr dirty="0" u="heavy" baseline="32921" sz="4050" spc="-7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a∗Q</a:t>
            </a:r>
            <a:r>
              <a:rPr dirty="0" sz="2700" spc="-5">
                <a:latin typeface="Lucida Sans Unicode"/>
                <a:cs typeface="Lucida Sans Unicode"/>
              </a:rPr>
              <a:t>=a=P,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9670" y="4808168"/>
            <a:ext cx="6887209" cy="140906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dirty="0" sz="2700">
                <a:latin typeface="Lucida Sans Unicode"/>
                <a:cs typeface="Lucida Sans Unicode"/>
              </a:rPr>
              <a:t>a u </a:t>
            </a:r>
            <a:r>
              <a:rPr dirty="0" sz="2700" spc="-5">
                <a:latin typeface="Lucida Sans Unicode"/>
                <a:cs typeface="Lucida Sans Unicode"/>
              </a:rPr>
              <a:t>slučaju</a:t>
            </a:r>
            <a:r>
              <a:rPr dirty="0" sz="2700" spc="-3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monopola:</a:t>
            </a:r>
            <a:endParaRPr sz="2700">
              <a:latin typeface="Lucida Sans Unicode"/>
              <a:cs typeface="Lucida Sans Unicode"/>
            </a:endParaRPr>
          </a:p>
          <a:p>
            <a:pPr marL="1201420" marR="5080" indent="-757555">
              <a:lnSpc>
                <a:spcPts val="3070"/>
              </a:lnSpc>
              <a:spcBef>
                <a:spcPts val="915"/>
              </a:spcBef>
              <a:tabLst>
                <a:tab pos="2157095" algn="l"/>
                <a:tab pos="3728085" algn="l"/>
              </a:tabLst>
            </a:pPr>
            <a:r>
              <a:rPr dirty="0" baseline="-32921" sz="4050">
                <a:latin typeface="Lucida Sans Unicode"/>
                <a:cs typeface="Lucida Sans Unicode"/>
              </a:rPr>
              <a:t>AR=</a:t>
            </a:r>
            <a:r>
              <a:rPr dirty="0" u="heavy" sz="270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TR</a:t>
            </a:r>
            <a:r>
              <a:rPr dirty="0" sz="2700">
                <a:latin typeface="Lucida Sans Unicode"/>
                <a:cs typeface="Lucida Sans Unicode"/>
              </a:rPr>
              <a:t> </a:t>
            </a:r>
            <a:r>
              <a:rPr dirty="0" baseline="-32921" sz="4050">
                <a:latin typeface="Cambria Math"/>
                <a:cs typeface="Cambria Math"/>
              </a:rPr>
              <a:t>= </a:t>
            </a:r>
            <a:r>
              <a:rPr dirty="0" u="heavy" sz="2700" spc="-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P∗Q</a:t>
            </a:r>
            <a:r>
              <a:rPr dirty="0" baseline="-32921" sz="4050" spc="-7">
                <a:latin typeface="Lucida Sans Unicode"/>
                <a:cs typeface="Lucida Sans Unicode"/>
              </a:rPr>
              <a:t>=</a:t>
            </a:r>
            <a:r>
              <a:rPr dirty="0" u="heavy" baseline="1028" sz="4050" spc="-7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(</a:t>
            </a:r>
            <a:r>
              <a:rPr dirty="0" u="heavy" baseline="1028" sz="4050" spc="-7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a−b∗Q)∗Q</a:t>
            </a:r>
            <a:r>
              <a:rPr dirty="0" baseline="-32921" sz="4050" spc="-7">
                <a:latin typeface="Lucida Sans Unicode"/>
                <a:cs typeface="Lucida Sans Unicode"/>
              </a:rPr>
              <a:t>=a−b∗Q=P  </a:t>
            </a:r>
            <a:r>
              <a:rPr dirty="0" sz="2700">
                <a:latin typeface="Lucida Sans Unicode"/>
                <a:cs typeface="Lucida Sans Unicode"/>
              </a:rPr>
              <a:t>Q	Q	Q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6927" y="548640"/>
            <a:ext cx="421233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3880" y="301752"/>
            <a:ext cx="6248400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62000" y="1600200"/>
            <a:ext cx="6793826" cy="40690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927" y="548640"/>
            <a:ext cx="6931152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23900" y="1676400"/>
            <a:ext cx="6934200" cy="396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4959" y="870711"/>
            <a:ext cx="7912734" cy="751205"/>
          </a:xfrm>
          <a:prstGeom prst="rect"/>
        </p:spPr>
        <p:txBody>
          <a:bodyPr wrap="square" lIns="0" tIns="54610" rIns="0" bIns="0" rtlCol="0" vert="horz">
            <a:spAutoFit/>
          </a:bodyPr>
          <a:lstStyle/>
          <a:p>
            <a:pPr marL="267970" marR="5080" indent="-255904">
              <a:lnSpc>
                <a:spcPts val="2710"/>
              </a:lnSpc>
              <a:spcBef>
                <a:spcPts val="43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5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/>
              <a:t>Granični prihod mjeri promjenu ukupnog prihoda  </a:t>
            </a:r>
            <a:r>
              <a:rPr dirty="0" sz="2500"/>
              <a:t>po </a:t>
            </a:r>
            <a:r>
              <a:rPr dirty="0" sz="2500" spc="-5"/>
              <a:t>jedinici promjena prodate</a:t>
            </a:r>
            <a:r>
              <a:rPr dirty="0" sz="2500" spc="-20"/>
              <a:t> </a:t>
            </a:r>
            <a:r>
              <a:rPr dirty="0" sz="2500" spc="-5"/>
              <a:t>količine:</a:t>
            </a:r>
            <a:endParaRPr sz="25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79506" y="200152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 h="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743106" y="2001520"/>
            <a:ext cx="1041400" cy="0"/>
          </a:xfrm>
          <a:custGeom>
            <a:avLst/>
            <a:gdLst/>
            <a:ahLst/>
            <a:cxnLst/>
            <a:rect l="l" t="t" r="r" b="b"/>
            <a:pathLst>
              <a:path w="1041400" h="0">
                <a:moveTo>
                  <a:pt x="0" y="0"/>
                </a:moveTo>
                <a:lnTo>
                  <a:pt x="10414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74507" y="338582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 h="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838107" y="3385820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 h="0">
                <a:moveTo>
                  <a:pt x="0" y="0"/>
                </a:moveTo>
                <a:lnTo>
                  <a:pt x="584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676306" y="3385820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 h="0">
                <a:moveTo>
                  <a:pt x="0" y="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34959" y="1502021"/>
            <a:ext cx="6875780" cy="2912110"/>
          </a:xfrm>
          <a:prstGeom prst="rect">
            <a:avLst/>
          </a:prstGeom>
        </p:spPr>
        <p:txBody>
          <a:bodyPr wrap="square" lIns="0" tIns="85090" rIns="0" bIns="0" rtlCol="0" vert="horz">
            <a:spAutoFit/>
          </a:bodyPr>
          <a:lstStyle/>
          <a:p>
            <a:pPr marL="2645410">
              <a:lnSpc>
                <a:spcPct val="100000"/>
              </a:lnSpc>
              <a:spcBef>
                <a:spcPts val="670"/>
              </a:spcBef>
            </a:pPr>
            <a:r>
              <a:rPr dirty="0" baseline="-32222" sz="3750" spc="-67">
                <a:latin typeface="Cambria Math"/>
                <a:cs typeface="Cambria Math"/>
              </a:rPr>
              <a:t>MR=</a:t>
            </a:r>
            <a:r>
              <a:rPr dirty="0" sz="1800" spc="-45">
                <a:latin typeface="Cambria Math"/>
                <a:cs typeface="Cambria Math"/>
              </a:rPr>
              <a:t>$%&amp; </a:t>
            </a:r>
            <a:r>
              <a:rPr dirty="0" baseline="-32222" sz="3750">
                <a:latin typeface="Cambria Math"/>
                <a:cs typeface="Cambria Math"/>
              </a:rPr>
              <a:t>= </a:t>
            </a:r>
            <a:r>
              <a:rPr dirty="0" sz="1800" spc="85">
                <a:latin typeface="Cambria Math"/>
                <a:cs typeface="Cambria Math"/>
              </a:rPr>
              <a:t>%&amp;</a:t>
            </a:r>
            <a:r>
              <a:rPr dirty="0" baseline="-12962" sz="2250" spc="127">
                <a:latin typeface="Cambria Math"/>
                <a:cs typeface="Cambria Math"/>
              </a:rPr>
              <a:t>(</a:t>
            </a:r>
            <a:r>
              <a:rPr dirty="0" sz="1800" spc="85">
                <a:latin typeface="Cambria Math"/>
                <a:cs typeface="Cambria Math"/>
              </a:rPr>
              <a:t>)</a:t>
            </a:r>
            <a:r>
              <a:rPr dirty="0" sz="1800" spc="200">
                <a:latin typeface="Cambria Math"/>
                <a:cs typeface="Cambria Math"/>
              </a:rPr>
              <a:t> </a:t>
            </a:r>
            <a:r>
              <a:rPr dirty="0" sz="1800" spc="-105">
                <a:latin typeface="Cambria Math"/>
                <a:cs typeface="Cambria Math"/>
              </a:rPr>
              <a:t>%&amp;</a:t>
            </a:r>
            <a:r>
              <a:rPr dirty="0" baseline="-12962" sz="2250" spc="-157">
                <a:latin typeface="Cambria Math"/>
                <a:cs typeface="Cambria Math"/>
              </a:rPr>
              <a:t>*</a:t>
            </a:r>
            <a:endParaRPr baseline="-12962" sz="2250">
              <a:latin typeface="Cambria Math"/>
              <a:cs typeface="Cambria Math"/>
            </a:endParaRPr>
          </a:p>
          <a:p>
            <a:pPr marL="3404870">
              <a:lnSpc>
                <a:spcPct val="100000"/>
              </a:lnSpc>
              <a:spcBef>
                <a:spcPts val="415"/>
              </a:spcBef>
              <a:tabLst>
                <a:tab pos="4348480" algn="l"/>
              </a:tabLst>
            </a:pPr>
            <a:r>
              <a:rPr dirty="0" sz="1800" spc="570">
                <a:latin typeface="Cambria Math"/>
                <a:cs typeface="Cambria Math"/>
              </a:rPr>
              <a:t>$'	</a:t>
            </a:r>
            <a:r>
              <a:rPr dirty="0" sz="1800" spc="550">
                <a:latin typeface="Cambria Math"/>
                <a:cs typeface="Cambria Math"/>
              </a:rPr>
              <a:t>'</a:t>
            </a:r>
            <a:r>
              <a:rPr dirty="0" baseline="-14814" sz="2250" spc="825">
                <a:latin typeface="Cambria Math"/>
                <a:cs typeface="Cambria Math"/>
              </a:rPr>
              <a:t>(</a:t>
            </a:r>
            <a:r>
              <a:rPr dirty="0" sz="1800" spc="550">
                <a:latin typeface="Cambria Math"/>
                <a:cs typeface="Cambria Math"/>
              </a:rPr>
              <a:t>)</a:t>
            </a:r>
            <a:r>
              <a:rPr dirty="0" sz="1800" spc="10">
                <a:latin typeface="Cambria Math"/>
                <a:cs typeface="Cambria Math"/>
              </a:rPr>
              <a:t> </a:t>
            </a:r>
            <a:r>
              <a:rPr dirty="0" sz="1800" spc="505">
                <a:latin typeface="Cambria Math"/>
                <a:cs typeface="Cambria Math"/>
              </a:rPr>
              <a:t>'</a:t>
            </a:r>
            <a:r>
              <a:rPr dirty="0" baseline="-14814" sz="2250" spc="757">
                <a:latin typeface="Cambria Math"/>
                <a:cs typeface="Cambria Math"/>
              </a:rPr>
              <a:t>*</a:t>
            </a:r>
            <a:endParaRPr baseline="-14814" sz="225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00">
              <a:latin typeface="Times New Roman"/>
              <a:cs typeface="Times New Roman"/>
            </a:endParaRPr>
          </a:p>
          <a:p>
            <a:pPr marL="712470" marR="653415" indent="-700405">
              <a:lnSpc>
                <a:spcPts val="2540"/>
              </a:lnSpc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>
                <a:latin typeface="Lucida Sans Unicode"/>
                <a:cs typeface="Lucida Sans Unicode"/>
              </a:rPr>
              <a:t>U </a:t>
            </a:r>
            <a:r>
              <a:rPr dirty="0" sz="2500" spc="-5">
                <a:latin typeface="Lucida Sans Unicode"/>
                <a:cs typeface="Lucida Sans Unicode"/>
              </a:rPr>
              <a:t>slučaju savršene konkurencije (P=a):  </a:t>
            </a:r>
            <a:r>
              <a:rPr dirty="0" baseline="-32222" sz="3750" spc="-60">
                <a:latin typeface="Lucida Sans Unicode"/>
                <a:cs typeface="Lucida Sans Unicode"/>
              </a:rPr>
              <a:t>MR=</a:t>
            </a:r>
            <a:r>
              <a:rPr dirty="0" sz="1800" spc="-40">
                <a:latin typeface="Cambria Math"/>
                <a:cs typeface="Cambria Math"/>
              </a:rPr>
              <a:t>$%&amp; </a:t>
            </a:r>
            <a:r>
              <a:rPr dirty="0" baseline="-32222" sz="3750">
                <a:latin typeface="Cambria Math"/>
                <a:cs typeface="Cambria Math"/>
              </a:rPr>
              <a:t>=</a:t>
            </a:r>
            <a:r>
              <a:rPr dirty="0" baseline="-32222" sz="3750" spc="262">
                <a:latin typeface="Cambria Math"/>
                <a:cs typeface="Cambria Math"/>
              </a:rPr>
              <a:t> </a:t>
            </a:r>
            <a:r>
              <a:rPr dirty="0" sz="1800" spc="200">
                <a:latin typeface="Cambria Math"/>
                <a:cs typeface="Cambria Math"/>
              </a:rPr>
              <a:t>+∗$'</a:t>
            </a:r>
            <a:r>
              <a:rPr dirty="0" baseline="-32222" sz="3750" spc="300">
                <a:latin typeface="Lucida Sans Unicode"/>
                <a:cs typeface="Lucida Sans Unicode"/>
              </a:rPr>
              <a:t>=</a:t>
            </a:r>
            <a:r>
              <a:rPr dirty="0" sz="1800" spc="200">
                <a:latin typeface="Cambria Math"/>
                <a:cs typeface="Cambria Math"/>
              </a:rPr>
              <a:t>-∗$'</a:t>
            </a:r>
            <a:r>
              <a:rPr dirty="0" baseline="-32222" sz="3750" spc="300">
                <a:latin typeface="Lucida Sans Unicode"/>
                <a:cs typeface="Lucida Sans Unicode"/>
              </a:rPr>
              <a:t>=a=P</a:t>
            </a:r>
            <a:endParaRPr baseline="-32222" sz="3750">
              <a:latin typeface="Lucida Sans Unicode"/>
              <a:cs typeface="Lucida Sans Unicode"/>
            </a:endParaRPr>
          </a:p>
          <a:p>
            <a:pPr marL="1504950">
              <a:lnSpc>
                <a:spcPct val="100000"/>
              </a:lnSpc>
              <a:spcBef>
                <a:spcPts val="409"/>
              </a:spcBef>
              <a:tabLst>
                <a:tab pos="2437765" algn="l"/>
                <a:tab pos="3263265" algn="l"/>
              </a:tabLst>
            </a:pPr>
            <a:r>
              <a:rPr dirty="0" sz="1800" spc="570">
                <a:latin typeface="Cambria Math"/>
                <a:cs typeface="Cambria Math"/>
              </a:rPr>
              <a:t>$'	$'	$'</a:t>
            </a:r>
            <a:endParaRPr sz="18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00">
              <a:latin typeface="Times New Roman"/>
              <a:cs typeface="Times New Roman"/>
            </a:endParaRPr>
          </a:p>
          <a:p>
            <a:pPr marL="312420">
              <a:lnSpc>
                <a:spcPct val="100000"/>
              </a:lnSpc>
            </a:pPr>
            <a:r>
              <a:rPr dirty="0" sz="2500">
                <a:latin typeface="Lucida Sans Unicode"/>
                <a:cs typeface="Lucida Sans Unicode"/>
              </a:rPr>
              <a:t>dok u </a:t>
            </a:r>
            <a:r>
              <a:rPr dirty="0" sz="2500" spc="-5">
                <a:latin typeface="Lucida Sans Unicode"/>
                <a:cs typeface="Lucida Sans Unicode"/>
              </a:rPr>
              <a:t>slučaju monopola (P=a-b*Q)</a:t>
            </a:r>
            <a:r>
              <a:rPr dirty="0" sz="2500" spc="-20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vrijedi: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74507" y="493522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 h="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234983" y="4692967"/>
            <a:ext cx="153479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3970" algn="l"/>
              </a:tabLst>
            </a:pPr>
            <a:r>
              <a:rPr dirty="0" sz="2500" spc="-5">
                <a:latin typeface="Lucida Sans Unicode"/>
                <a:cs typeface="Lucida Sans Unicode"/>
              </a:rPr>
              <a:t>M</a:t>
            </a:r>
            <a:r>
              <a:rPr dirty="0" sz="2500" spc="-10">
                <a:latin typeface="Lucida Sans Unicode"/>
                <a:cs typeface="Lucida Sans Unicode"/>
              </a:rPr>
              <a:t>R</a:t>
            </a:r>
            <a:r>
              <a:rPr dirty="0" sz="2500">
                <a:latin typeface="Lucida Sans Unicode"/>
                <a:cs typeface="Lucida Sans Unicode"/>
              </a:rPr>
              <a:t>=	</a:t>
            </a:r>
            <a:r>
              <a:rPr dirty="0" sz="2500">
                <a:latin typeface="Cambria Math"/>
                <a:cs typeface="Cambria Math"/>
              </a:rPr>
              <a:t>=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38107" y="4935220"/>
            <a:ext cx="774700" cy="0"/>
          </a:xfrm>
          <a:custGeom>
            <a:avLst/>
            <a:gdLst/>
            <a:ahLst/>
            <a:cxnLst/>
            <a:rect l="l" t="t" r="r" b="b"/>
            <a:pathLst>
              <a:path w="774700" h="0">
                <a:moveTo>
                  <a:pt x="0" y="0"/>
                </a:moveTo>
                <a:lnTo>
                  <a:pt x="7747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960534" y="4595876"/>
            <a:ext cx="16706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83285" algn="l"/>
              </a:tabLst>
            </a:pP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-300">
                <a:latin typeface="Cambria Math"/>
                <a:cs typeface="Cambria Math"/>
              </a:rPr>
              <a:t>%</a:t>
            </a:r>
            <a:r>
              <a:rPr dirty="0" sz="1800" spc="-240">
                <a:latin typeface="Cambria Math"/>
                <a:cs typeface="Cambria Math"/>
              </a:rPr>
              <a:t>&amp;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15">
                <a:latin typeface="Cambria Math"/>
                <a:cs typeface="Cambria Math"/>
              </a:rPr>
              <a:t>(</a:t>
            </a:r>
            <a:r>
              <a:rPr dirty="0" sz="1800" spc="-190">
                <a:latin typeface="Cambria Math"/>
                <a:cs typeface="Cambria Math"/>
              </a:rPr>
              <a:t>+</a:t>
            </a:r>
            <a:r>
              <a:rPr dirty="0" sz="1800" spc="5">
                <a:latin typeface="Cambria Math"/>
                <a:cs typeface="Cambria Math"/>
              </a:rPr>
              <a:t>∗</a:t>
            </a:r>
            <a:r>
              <a:rPr dirty="0" sz="1800" spc="890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)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64645" y="4507483"/>
            <a:ext cx="7327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baseline="38888" sz="2250" spc="37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0</a:t>
            </a:r>
            <a:r>
              <a:rPr dirty="0" u="sng" baseline="38888" sz="2250" spc="434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1</a:t>
            </a:r>
            <a:r>
              <a:rPr dirty="0" sz="1800" spc="5">
                <a:latin typeface="Cambria Math"/>
                <a:cs typeface="Cambria Math"/>
              </a:rPr>
              <a:t>∗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07470" y="4537455"/>
            <a:ext cx="132397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82980" algn="l"/>
              </a:tabLst>
            </a:pPr>
            <a:r>
              <a:rPr dirty="0" baseline="-26666" sz="3750">
                <a:latin typeface="Lucida Sans Unicode"/>
                <a:cs typeface="Lucida Sans Unicode"/>
              </a:rPr>
              <a:t>=</a:t>
            </a:r>
            <a:r>
              <a:rPr dirty="0" u="heavy" sz="1500" spc="25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0</a:t>
            </a:r>
            <a:r>
              <a:rPr dirty="0" u="heavy" sz="1500" spc="33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2</a:t>
            </a:r>
            <a:r>
              <a:rPr dirty="0" u="heavy" sz="150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	</a:t>
            </a:r>
            <a:r>
              <a:rPr dirty="0" sz="1500">
                <a:latin typeface="Cambria Math"/>
                <a:cs typeface="Cambria Math"/>
              </a:rPr>
              <a:t> </a:t>
            </a:r>
            <a:r>
              <a:rPr dirty="0" sz="1500" spc="50">
                <a:latin typeface="Cambria Math"/>
                <a:cs typeface="Cambria Math"/>
              </a:rPr>
              <a:t> </a:t>
            </a:r>
            <a:r>
              <a:rPr dirty="0" baseline="-26666" sz="3750">
                <a:latin typeface="Cambria Math"/>
                <a:cs typeface="Cambria Math"/>
              </a:rPr>
              <a:t>=</a:t>
            </a:r>
            <a:endParaRPr baseline="-26666" sz="3750">
              <a:latin typeface="Cambria Math"/>
              <a:cs typeface="Cambria Math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009806" y="4935220"/>
            <a:ext cx="317500" cy="0"/>
          </a:xfrm>
          <a:custGeom>
            <a:avLst/>
            <a:gdLst/>
            <a:ahLst/>
            <a:cxnLst/>
            <a:rect l="l" t="t" r="r" b="b"/>
            <a:pathLst>
              <a:path w="317500" h="0">
                <a:moveTo>
                  <a:pt x="0" y="0"/>
                </a:moveTo>
                <a:lnTo>
                  <a:pt x="3175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5000151" y="4595876"/>
            <a:ext cx="32893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165">
                <a:latin typeface="Cambria Math"/>
                <a:cs typeface="Cambria Math"/>
              </a:rPr>
              <a:t>3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27742" y="4943347"/>
            <a:ext cx="330644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42669" algn="l"/>
                <a:tab pos="2042795" algn="l"/>
                <a:tab pos="2978150" algn="l"/>
              </a:tabLst>
            </a:pP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17143" y="4692904"/>
            <a:ext cx="158750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>
                <a:latin typeface="Lucida Sans Unicode"/>
                <a:cs typeface="Lucida Sans Unicode"/>
              </a:rPr>
              <a:t>=</a:t>
            </a:r>
            <a:r>
              <a:rPr dirty="0" sz="2500" spc="-10">
                <a:latin typeface="Lucida Sans Unicode"/>
                <a:cs typeface="Lucida Sans Unicode"/>
              </a:rPr>
              <a:t>a</a:t>
            </a:r>
            <a:r>
              <a:rPr dirty="0" sz="2500">
                <a:latin typeface="Lucida Sans Unicode"/>
                <a:cs typeface="Lucida Sans Unicode"/>
              </a:rPr>
              <a:t>-</a:t>
            </a:r>
            <a:r>
              <a:rPr dirty="0" sz="2500" spc="-10">
                <a:latin typeface="Lucida Sans Unicode"/>
                <a:cs typeface="Lucida Sans Unicode"/>
              </a:rPr>
              <a:t>2*</a:t>
            </a:r>
            <a:r>
              <a:rPr dirty="0" sz="2500">
                <a:latin typeface="Lucida Sans Unicode"/>
                <a:cs typeface="Lucida Sans Unicode"/>
              </a:rPr>
              <a:t>b</a:t>
            </a:r>
            <a:r>
              <a:rPr dirty="0" sz="2500" spc="-5">
                <a:latin typeface="Lucida Sans Unicode"/>
                <a:cs typeface="Lucida Sans Unicode"/>
              </a:rPr>
              <a:t>*Q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4970" y="5265991"/>
            <a:ext cx="6903084" cy="7994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3200"/>
              </a:lnSpc>
            </a:pPr>
            <a:r>
              <a:rPr dirty="0" sz="2500" spc="-5">
                <a:latin typeface="Lucida Sans Unicode"/>
                <a:cs typeface="Lucida Sans Unicode"/>
              </a:rPr>
              <a:t>MR=MR </a:t>
            </a:r>
            <a:r>
              <a:rPr dirty="0" sz="2500">
                <a:latin typeface="Lucida Sans Unicode"/>
                <a:cs typeface="Lucida Sans Unicode"/>
              </a:rPr>
              <a:t>dvostruko </a:t>
            </a:r>
            <a:r>
              <a:rPr dirty="0" sz="2500" spc="-5">
                <a:latin typeface="Lucida Sans Unicode"/>
                <a:cs typeface="Lucida Sans Unicode"/>
              </a:rPr>
              <a:t>veći nagib </a:t>
            </a:r>
            <a:r>
              <a:rPr dirty="0" sz="2500">
                <a:latin typeface="Lucida Sans Unicode"/>
                <a:cs typeface="Lucida Sans Unicode"/>
              </a:rPr>
              <a:t>po </a:t>
            </a:r>
            <a:r>
              <a:rPr dirty="0" sz="2500" spc="-5">
                <a:latin typeface="Lucida Sans Unicode"/>
                <a:cs typeface="Lucida Sans Unicode"/>
              </a:rPr>
              <a:t>apsolutnoj  vrijednosti </a:t>
            </a:r>
            <a:r>
              <a:rPr dirty="0" sz="2500">
                <a:latin typeface="Lucida Sans Unicode"/>
                <a:cs typeface="Lucida Sans Unicode"/>
              </a:rPr>
              <a:t>u </a:t>
            </a:r>
            <a:r>
              <a:rPr dirty="0" sz="2500" spc="-5">
                <a:latin typeface="Lucida Sans Unicode"/>
                <a:cs typeface="Lucida Sans Unicode"/>
              </a:rPr>
              <a:t>odnosu na nagib </a:t>
            </a:r>
            <a:r>
              <a:rPr dirty="0" sz="2500">
                <a:latin typeface="Lucida Sans Unicode"/>
                <a:cs typeface="Lucida Sans Unicode"/>
              </a:rPr>
              <a:t>AR -</a:t>
            </a:r>
            <a:r>
              <a:rPr dirty="0" sz="2500" spc="-1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monopol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45591" y="274320"/>
            <a:ext cx="3913632" cy="5760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301752"/>
            <a:ext cx="5827776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14400" y="1752600"/>
            <a:ext cx="6667500" cy="3810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548640"/>
            <a:ext cx="6467856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43000" y="1676387"/>
            <a:ext cx="6996180" cy="39326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5591" y="548640"/>
            <a:ext cx="7150608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267970" marR="5080" indent="-255904">
              <a:lnSpc>
                <a:spcPct val="99600"/>
              </a:lnSpc>
              <a:spcBef>
                <a:spcPts val="11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800" spc="-5"/>
              <a:t>Cjenovna elastičnost tražnje </a:t>
            </a:r>
            <a:r>
              <a:rPr dirty="0" sz="2800"/>
              <a:t>– odnos  </a:t>
            </a:r>
            <a:r>
              <a:rPr dirty="0" sz="2800" spc="-5"/>
              <a:t>procentualne promjene </a:t>
            </a:r>
            <a:r>
              <a:rPr dirty="0" sz="2800"/>
              <a:t>količine dobra i  </a:t>
            </a:r>
            <a:r>
              <a:rPr dirty="0" sz="2800" spc="-5"/>
              <a:t>procentualne promjene cijene</a:t>
            </a:r>
            <a:r>
              <a:rPr dirty="0" sz="2800" spc="25"/>
              <a:t> </a:t>
            </a:r>
            <a:r>
              <a:rPr dirty="0" sz="2800"/>
              <a:t>dobra</a:t>
            </a:r>
            <a:endParaRPr sz="2800">
              <a:latin typeface="Wingdings 3"/>
              <a:cs typeface="Wingdings 3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5794" y="2758947"/>
            <a:ext cx="691832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9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Obično </a:t>
            </a:r>
            <a:r>
              <a:rPr dirty="0" sz="2800">
                <a:latin typeface="Lucida Sans Unicode"/>
                <a:cs typeface="Lucida Sans Unicode"/>
              </a:rPr>
              <a:t>negativan broj </a:t>
            </a:r>
            <a:r>
              <a:rPr dirty="0" sz="2800" spc="-5">
                <a:latin typeface="Lucida Sans Unicode"/>
                <a:cs typeface="Lucida Sans Unicode"/>
              </a:rPr>
              <a:t>zbog </a:t>
            </a:r>
            <a:r>
              <a:rPr dirty="0" sz="2800">
                <a:latin typeface="Lucida Sans Unicode"/>
                <a:cs typeface="Lucida Sans Unicode"/>
              </a:rPr>
              <a:t>inverznog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1700" y="3179622"/>
            <a:ext cx="359346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">
                <a:latin typeface="Lucida Sans Unicode"/>
                <a:cs typeface="Lucida Sans Unicode"/>
              </a:rPr>
              <a:t>odnosa između </a:t>
            </a:r>
            <a:r>
              <a:rPr dirty="0" sz="2800">
                <a:latin typeface="Lucida Sans Unicode"/>
                <a:cs typeface="Lucida Sans Unicode"/>
              </a:rPr>
              <a:t>Q i</a:t>
            </a:r>
            <a:r>
              <a:rPr dirty="0" sz="2800" spc="-55">
                <a:latin typeface="Lucida Sans Unicode"/>
                <a:cs typeface="Lucida Sans Unicode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P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7293" y="4152900"/>
            <a:ext cx="5370830" cy="1219200"/>
          </a:xfrm>
          <a:custGeom>
            <a:avLst/>
            <a:gdLst/>
            <a:ahLst/>
            <a:cxnLst/>
            <a:rect l="l" t="t" r="r" b="b"/>
            <a:pathLst>
              <a:path w="5370830" h="1219200">
                <a:moveTo>
                  <a:pt x="0" y="1219200"/>
                </a:moveTo>
                <a:lnTo>
                  <a:pt x="5370804" y="1219200"/>
                </a:lnTo>
                <a:lnTo>
                  <a:pt x="5370804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304838" y="4235198"/>
            <a:ext cx="195580" cy="437515"/>
          </a:xfrm>
          <a:custGeom>
            <a:avLst/>
            <a:gdLst/>
            <a:ahLst/>
            <a:cxnLst/>
            <a:rect l="l" t="t" r="r" b="b"/>
            <a:pathLst>
              <a:path w="195579" h="437514">
                <a:moveTo>
                  <a:pt x="195232" y="0"/>
                </a:moveTo>
                <a:lnTo>
                  <a:pt x="0" y="437400"/>
                </a:lnTo>
              </a:path>
            </a:pathLst>
          </a:custGeom>
          <a:ln w="1197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262006" y="4852401"/>
            <a:ext cx="196850" cy="437515"/>
          </a:xfrm>
          <a:custGeom>
            <a:avLst/>
            <a:gdLst/>
            <a:ahLst/>
            <a:cxnLst/>
            <a:rect l="l" t="t" r="r" b="b"/>
            <a:pathLst>
              <a:path w="196850" h="437514">
                <a:moveTo>
                  <a:pt x="196501" y="0"/>
                </a:moveTo>
                <a:lnTo>
                  <a:pt x="0" y="437400"/>
                </a:lnTo>
              </a:path>
            </a:pathLst>
          </a:custGeom>
          <a:ln w="119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409061" y="4736124"/>
            <a:ext cx="1596390" cy="0"/>
          </a:xfrm>
          <a:custGeom>
            <a:avLst/>
            <a:gdLst/>
            <a:ahLst/>
            <a:cxnLst/>
            <a:rect l="l" t="t" r="r" b="b"/>
            <a:pathLst>
              <a:path w="1596389" h="0">
                <a:moveTo>
                  <a:pt x="0" y="0"/>
                </a:moveTo>
                <a:lnTo>
                  <a:pt x="1596220" y="0"/>
                </a:lnTo>
              </a:path>
            </a:pathLst>
          </a:custGeom>
          <a:ln w="178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655330" y="4736124"/>
            <a:ext cx="502920" cy="0"/>
          </a:xfrm>
          <a:custGeom>
            <a:avLst/>
            <a:gdLst/>
            <a:ahLst/>
            <a:cxnLst/>
            <a:rect l="l" t="t" r="r" b="b"/>
            <a:pathLst>
              <a:path w="502920" h="0">
                <a:moveTo>
                  <a:pt x="0" y="0"/>
                </a:moveTo>
                <a:lnTo>
                  <a:pt x="502672" y="0"/>
                </a:lnTo>
              </a:path>
            </a:pathLst>
          </a:custGeom>
          <a:ln w="178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272646" y="4736124"/>
            <a:ext cx="894715" cy="0"/>
          </a:xfrm>
          <a:custGeom>
            <a:avLst/>
            <a:gdLst/>
            <a:ahLst/>
            <a:cxnLst/>
            <a:rect l="l" t="t" r="r" b="b"/>
            <a:pathLst>
              <a:path w="894714" h="0">
                <a:moveTo>
                  <a:pt x="0" y="0"/>
                </a:moveTo>
                <a:lnTo>
                  <a:pt x="894458" y="0"/>
                </a:lnTo>
              </a:path>
            </a:pathLst>
          </a:custGeom>
          <a:ln w="178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996293" y="4199256"/>
            <a:ext cx="728980" cy="5505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baseline="-24959" sz="5175" spc="2077" i="1">
                <a:latin typeface="Times New Roman"/>
                <a:cs typeface="Times New Roman"/>
              </a:rPr>
              <a:t>E</a:t>
            </a:r>
            <a:r>
              <a:rPr dirty="0" sz="2000" spc="595" i="1">
                <a:latin typeface="Times New Roman"/>
                <a:cs typeface="Times New Roman"/>
              </a:rPr>
              <a:t>D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87412" y="4687643"/>
            <a:ext cx="245110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505" i="1">
                <a:latin typeface="Times New Roman"/>
                <a:cs typeface="Times New Roman"/>
              </a:rPr>
              <a:t>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10308" y="4026521"/>
            <a:ext cx="4233545" cy="12617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8330" marR="5080" indent="-596265">
              <a:lnSpc>
                <a:spcPct val="117500"/>
              </a:lnSpc>
              <a:spcBef>
                <a:spcPts val="100"/>
              </a:spcBef>
              <a:tabLst>
                <a:tab pos="540385" algn="l"/>
                <a:tab pos="1610995" algn="l"/>
                <a:tab pos="2257425" algn="l"/>
                <a:tab pos="2766060" algn="l"/>
                <a:tab pos="2819400" algn="l"/>
                <a:tab pos="3403600" algn="l"/>
                <a:tab pos="3436620" algn="l"/>
              </a:tabLst>
            </a:pPr>
            <a:r>
              <a:rPr dirty="0" baseline="-34621" sz="5175" spc="1147">
                <a:latin typeface="Symbol"/>
                <a:cs typeface="Symbol"/>
              </a:rPr>
              <a:t>=</a:t>
            </a:r>
            <a:r>
              <a:rPr dirty="0" baseline="-34621" sz="5175" spc="1147">
                <a:latin typeface="Symbol"/>
                <a:cs typeface="Symbol"/>
              </a:rPr>
              <a:t>	</a:t>
            </a:r>
            <a:r>
              <a:rPr dirty="0" sz="3450" spc="825">
                <a:latin typeface="Symbol"/>
                <a:cs typeface="Symbol"/>
              </a:rPr>
              <a:t>D</a:t>
            </a:r>
            <a:r>
              <a:rPr dirty="0" sz="3450" spc="1010" i="1">
                <a:latin typeface="Times New Roman"/>
                <a:cs typeface="Times New Roman"/>
              </a:rPr>
              <a:t>Q</a:t>
            </a:r>
            <a:r>
              <a:rPr dirty="0" sz="3450" i="1">
                <a:latin typeface="Times New Roman"/>
                <a:cs typeface="Times New Roman"/>
              </a:rPr>
              <a:t>	</a:t>
            </a:r>
            <a:r>
              <a:rPr dirty="0" sz="3450" spc="-830" i="1">
                <a:latin typeface="Times New Roman"/>
                <a:cs typeface="Times New Roman"/>
              </a:rPr>
              <a:t> </a:t>
            </a:r>
            <a:r>
              <a:rPr dirty="0" sz="3450" spc="1010" i="1">
                <a:latin typeface="Times New Roman"/>
                <a:cs typeface="Times New Roman"/>
              </a:rPr>
              <a:t>Q</a:t>
            </a:r>
            <a:r>
              <a:rPr dirty="0" sz="3450" i="1">
                <a:latin typeface="Times New Roman"/>
                <a:cs typeface="Times New Roman"/>
              </a:rPr>
              <a:t>	</a:t>
            </a:r>
            <a:r>
              <a:rPr dirty="0" baseline="-34621" sz="5175" spc="1147">
                <a:latin typeface="Symbol"/>
                <a:cs typeface="Symbol"/>
              </a:rPr>
              <a:t>=</a:t>
            </a:r>
            <a:r>
              <a:rPr dirty="0" baseline="-34621" sz="5175">
                <a:latin typeface="Symbol"/>
                <a:cs typeface="Symbol"/>
              </a:rPr>
              <a:t>		</a:t>
            </a:r>
            <a:r>
              <a:rPr dirty="0" sz="3450" spc="855" i="1">
                <a:latin typeface="Times New Roman"/>
                <a:cs typeface="Times New Roman"/>
              </a:rPr>
              <a:t>P</a:t>
            </a:r>
            <a:r>
              <a:rPr dirty="0" sz="3450" i="1">
                <a:latin typeface="Times New Roman"/>
                <a:cs typeface="Times New Roman"/>
              </a:rPr>
              <a:t>	</a:t>
            </a:r>
            <a:r>
              <a:rPr dirty="0" sz="3450" spc="810">
                <a:latin typeface="Symbol"/>
                <a:cs typeface="Symbol"/>
              </a:rPr>
              <a:t>D</a:t>
            </a:r>
            <a:r>
              <a:rPr dirty="0" sz="3450" spc="570" i="1">
                <a:latin typeface="Times New Roman"/>
                <a:cs typeface="Times New Roman"/>
              </a:rPr>
              <a:t>Q  </a:t>
            </a:r>
            <a:r>
              <a:rPr dirty="0" sz="3450" spc="840">
                <a:latin typeface="Symbol"/>
                <a:cs typeface="Symbol"/>
              </a:rPr>
              <a:t>D</a:t>
            </a:r>
            <a:r>
              <a:rPr dirty="0" sz="3450" spc="840" i="1">
                <a:latin typeface="Times New Roman"/>
                <a:cs typeface="Times New Roman"/>
              </a:rPr>
              <a:t>P	</a:t>
            </a:r>
            <a:r>
              <a:rPr dirty="0" sz="3450" spc="855" i="1">
                <a:latin typeface="Times New Roman"/>
                <a:cs typeface="Times New Roman"/>
              </a:rPr>
              <a:t>P		</a:t>
            </a:r>
            <a:r>
              <a:rPr dirty="0" sz="3450" spc="1010" i="1">
                <a:latin typeface="Times New Roman"/>
                <a:cs typeface="Times New Roman"/>
              </a:rPr>
              <a:t>Q		</a:t>
            </a:r>
            <a:r>
              <a:rPr dirty="0" sz="3450" spc="835">
                <a:latin typeface="Symbol"/>
                <a:cs typeface="Symbol"/>
              </a:rPr>
              <a:t>D</a:t>
            </a:r>
            <a:r>
              <a:rPr dirty="0" sz="3450" spc="835" i="1">
                <a:latin typeface="Times New Roman"/>
                <a:cs typeface="Times New Roman"/>
              </a:rPr>
              <a:t>P</a:t>
            </a:r>
            <a:endParaRPr sz="34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90941" y="4146553"/>
            <a:ext cx="5380990" cy="1231900"/>
          </a:xfrm>
          <a:custGeom>
            <a:avLst/>
            <a:gdLst/>
            <a:ahLst/>
            <a:cxnLst/>
            <a:rect l="l" t="t" r="r" b="b"/>
            <a:pathLst>
              <a:path w="5380990" h="1231900">
                <a:moveTo>
                  <a:pt x="0" y="0"/>
                </a:moveTo>
                <a:lnTo>
                  <a:pt x="5380762" y="0"/>
                </a:lnTo>
                <a:lnTo>
                  <a:pt x="5380762" y="1231271"/>
                </a:lnTo>
                <a:lnTo>
                  <a:pt x="0" y="1231271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136362" y="3640587"/>
            <a:ext cx="1778268" cy="1803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6936740" y="3327908"/>
            <a:ext cx="802640" cy="11264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dirty="0" sz="1800">
                <a:latin typeface="Lucida Sans Unicode"/>
                <a:cs typeface="Lucida Sans Unicode"/>
              </a:rPr>
              <a:t>Nagib  </a:t>
            </a:r>
            <a:r>
              <a:rPr dirty="0" sz="1800" spc="-5">
                <a:latin typeface="Lucida Sans Unicode"/>
                <a:cs typeface="Lucida Sans Unicode"/>
              </a:rPr>
              <a:t>krive  </a:t>
            </a:r>
            <a:r>
              <a:rPr dirty="0" sz="1800">
                <a:latin typeface="Lucida Sans Unicode"/>
                <a:cs typeface="Lucida Sans Unicode"/>
              </a:rPr>
              <a:t>tr</a:t>
            </a:r>
            <a:r>
              <a:rPr dirty="0" sz="1800" spc="5">
                <a:latin typeface="Lucida Sans Unicode"/>
                <a:cs typeface="Lucida Sans Unicode"/>
              </a:rPr>
              <a:t>a</a:t>
            </a:r>
            <a:r>
              <a:rPr dirty="0" sz="1800">
                <a:latin typeface="Lucida Sans Unicode"/>
                <a:cs typeface="Lucida Sans Unicode"/>
              </a:rPr>
              <a:t>ž</a:t>
            </a:r>
            <a:r>
              <a:rPr dirty="0" sz="1800" spc="-5">
                <a:latin typeface="Lucida Sans Unicode"/>
                <a:cs typeface="Lucida Sans Unicode"/>
              </a:rPr>
              <a:t>n</a:t>
            </a:r>
            <a:r>
              <a:rPr dirty="0" sz="1800">
                <a:latin typeface="Lucida Sans Unicode"/>
                <a:cs typeface="Lucida Sans Unicode"/>
              </a:rPr>
              <a:t>je  Q</a:t>
            </a:r>
            <a:r>
              <a:rPr dirty="0" baseline="-13888" sz="1800">
                <a:latin typeface="Lucida Sans Unicode"/>
                <a:cs typeface="Lucida Sans Unicode"/>
              </a:rPr>
              <a:t>D</a:t>
            </a:r>
            <a:endParaRPr baseline="-13888" sz="18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5591" y="548640"/>
            <a:ext cx="7150608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45794" y="1362455"/>
            <a:ext cx="7305675" cy="4862830"/>
          </a:xfrm>
          <a:prstGeom prst="rect">
            <a:avLst/>
          </a:prstGeom>
        </p:spPr>
        <p:txBody>
          <a:bodyPr wrap="square" lIns="0" tIns="110490" rIns="0" bIns="0" rtlCol="0" vert="horz">
            <a:spAutoFit/>
          </a:bodyPr>
          <a:lstStyle/>
          <a:p>
            <a:pPr marL="268605" marR="55880" indent="-255904">
              <a:lnSpc>
                <a:spcPct val="77900"/>
              </a:lnSpc>
              <a:spcBef>
                <a:spcPts val="870"/>
              </a:spcBef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5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 spc="-5">
                <a:latin typeface="Lucida Sans Unicode"/>
                <a:cs typeface="Lucida Sans Unicode"/>
              </a:rPr>
              <a:t>Koeficijent elastičnost tražnje se uvijek  razmatra </a:t>
            </a:r>
            <a:r>
              <a:rPr dirty="0" sz="2900">
                <a:latin typeface="Lucida Sans Unicode"/>
                <a:cs typeface="Lucida Sans Unicode"/>
              </a:rPr>
              <a:t>u </a:t>
            </a:r>
            <a:r>
              <a:rPr dirty="0" sz="2900" spc="-5">
                <a:latin typeface="Lucida Sans Unicode"/>
                <a:cs typeface="Lucida Sans Unicode"/>
              </a:rPr>
              <a:t>apsolutnoj vrijednosti</a:t>
            </a:r>
            <a:r>
              <a:rPr dirty="0" sz="2900" spc="-20">
                <a:latin typeface="Lucida Sans Unicode"/>
                <a:cs typeface="Lucida Sans Unicode"/>
              </a:rPr>
              <a:t> </a:t>
            </a:r>
            <a:r>
              <a:rPr dirty="0" sz="2900" spc="5">
                <a:latin typeface="Lucida Sans Unicode"/>
                <a:cs typeface="Lucida Sans Unicode"/>
              </a:rPr>
              <a:t>lE</a:t>
            </a:r>
            <a:r>
              <a:rPr dirty="0" baseline="-17543" sz="2850" spc="7">
                <a:latin typeface="Lucida Sans Unicode"/>
                <a:cs typeface="Lucida Sans Unicode"/>
              </a:rPr>
              <a:t>d</a:t>
            </a:r>
            <a:r>
              <a:rPr dirty="0" sz="2900" spc="5">
                <a:latin typeface="Lucida Sans Unicode"/>
                <a:cs typeface="Lucida Sans Unicode"/>
              </a:rPr>
              <a:t>l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19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 spc="-5">
                <a:latin typeface="Lucida Sans Unicode"/>
                <a:cs typeface="Lucida Sans Unicode"/>
              </a:rPr>
              <a:t>Koeficijent elastičnosti se izračunava:</a:t>
            </a:r>
            <a:endParaRPr sz="2900">
              <a:latin typeface="Lucida Sans Unicode"/>
              <a:cs typeface="Lucida Sans Unicode"/>
            </a:endParaRPr>
          </a:p>
          <a:p>
            <a:pPr marL="268605">
              <a:lnSpc>
                <a:spcPct val="100000"/>
              </a:lnSpc>
              <a:spcBef>
                <a:spcPts val="2925"/>
              </a:spcBef>
            </a:pPr>
            <a:r>
              <a:rPr dirty="0" sz="2900" spc="5">
                <a:latin typeface="Lucida Sans Unicode"/>
                <a:cs typeface="Lucida Sans Unicode"/>
              </a:rPr>
              <a:t>E</a:t>
            </a:r>
            <a:r>
              <a:rPr dirty="0" baseline="-17543" sz="2850" spc="7">
                <a:latin typeface="Lucida Sans Unicode"/>
                <a:cs typeface="Lucida Sans Unicode"/>
              </a:rPr>
              <a:t>d</a:t>
            </a:r>
            <a:r>
              <a:rPr dirty="0" sz="2900" spc="5">
                <a:latin typeface="Lucida Sans Unicode"/>
                <a:cs typeface="Lucida Sans Unicode"/>
              </a:rPr>
              <a:t>= </a:t>
            </a:r>
            <a:r>
              <a:rPr dirty="0" sz="2900" spc="-5">
                <a:latin typeface="Lucida Sans Unicode"/>
                <a:cs typeface="Lucida Sans Unicode"/>
              </a:rPr>
              <a:t>∆Q/[(Q1+Q2)/2] </a:t>
            </a:r>
            <a:r>
              <a:rPr dirty="0" sz="2900">
                <a:latin typeface="Lucida Sans Unicode"/>
                <a:cs typeface="Lucida Sans Unicode"/>
              </a:rPr>
              <a:t>/</a:t>
            </a:r>
            <a:r>
              <a:rPr dirty="0" sz="2900" spc="-80">
                <a:latin typeface="Lucida Sans Unicode"/>
                <a:cs typeface="Lucida Sans Unicode"/>
              </a:rPr>
              <a:t> </a:t>
            </a:r>
            <a:r>
              <a:rPr dirty="0" sz="2900" spc="-5">
                <a:latin typeface="Lucida Sans Unicode"/>
                <a:cs typeface="Lucida Sans Unicode"/>
              </a:rPr>
              <a:t>∆P/[(P1+P2)/2]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350"/>
              </a:lnSpc>
              <a:spcBef>
                <a:spcPts val="2905"/>
              </a:spcBef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32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koeficijent elastičnosti tražnje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15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5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&lt;1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neelastična </a:t>
            </a:r>
            <a:r>
              <a:rPr dirty="0" sz="2900">
                <a:latin typeface="Lucida Sans Unicode"/>
                <a:cs typeface="Lucida Sans Unicode"/>
              </a:rPr>
              <a:t>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14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&gt;1 </a:t>
            </a:r>
            <a:r>
              <a:rPr dirty="0" sz="2900">
                <a:latin typeface="Lucida Sans Unicode"/>
                <a:cs typeface="Lucida Sans Unicode"/>
              </a:rPr>
              <a:t>- </a:t>
            </a:r>
            <a:r>
              <a:rPr dirty="0" sz="2900" spc="-5">
                <a:latin typeface="Lucida Sans Unicode"/>
                <a:cs typeface="Lucida Sans Unicode"/>
              </a:rPr>
              <a:t>elastična 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204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=1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jedinično elastična 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204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=0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savršeno neelastična </a:t>
            </a:r>
            <a:r>
              <a:rPr dirty="0" sz="2900">
                <a:latin typeface="Lucida Sans Unicode"/>
                <a:cs typeface="Lucida Sans Unicode"/>
              </a:rPr>
              <a:t>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33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=∞ </a:t>
            </a:r>
            <a:r>
              <a:rPr dirty="0" sz="2900">
                <a:latin typeface="Lucida Sans Unicode"/>
                <a:cs typeface="Lucida Sans Unicode"/>
              </a:rPr>
              <a:t>- </a:t>
            </a:r>
            <a:r>
              <a:rPr dirty="0" sz="2900" spc="-5">
                <a:latin typeface="Lucida Sans Unicode"/>
                <a:cs typeface="Lucida Sans Unicode"/>
              </a:rPr>
              <a:t>savršeno elastična </a:t>
            </a:r>
            <a:r>
              <a:rPr dirty="0" sz="2900">
                <a:latin typeface="Lucida Sans Unicode"/>
                <a:cs typeface="Lucida Sans Unicode"/>
              </a:rPr>
              <a:t>tražnja</a:t>
            </a:r>
            <a:endParaRPr sz="29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7625" rIns="0" bIns="0" rtlCol="0" vert="horz">
            <a:spAutoFit/>
          </a:bodyPr>
          <a:lstStyle/>
          <a:p>
            <a:pPr marL="267970" marR="5080" indent="-255904">
              <a:lnSpc>
                <a:spcPct val="90400"/>
              </a:lnSpc>
              <a:spcBef>
                <a:spcPts val="375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 spc="-5"/>
              <a:t>Preduzeće </a:t>
            </a:r>
            <a:r>
              <a:rPr dirty="0" sz="2400" spc="-10"/>
              <a:t>najveći </a:t>
            </a:r>
            <a:r>
              <a:rPr dirty="0" sz="2400"/>
              <a:t>dio prihoda </a:t>
            </a:r>
            <a:r>
              <a:rPr dirty="0" sz="2400" spc="-5"/>
              <a:t>ostvaruje svojim  poslovanjem, odnosno prodajom svojih proizvoda </a:t>
            </a:r>
            <a:r>
              <a:rPr dirty="0" sz="2400"/>
              <a:t>i  </a:t>
            </a:r>
            <a:r>
              <a:rPr dirty="0" sz="2400" spc="-5"/>
              <a:t>usluga</a:t>
            </a:r>
            <a:endParaRPr sz="240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Vrste poslovnih prihoda: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2898647"/>
            <a:ext cx="7524115" cy="2726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ts val="2725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realizacije robe, proizvoda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usluga</a:t>
            </a:r>
            <a:endParaRPr sz="2300">
              <a:latin typeface="Lucida Sans Unicode"/>
              <a:cs typeface="Lucida Sans Unicode"/>
            </a:endParaRPr>
          </a:p>
          <a:p>
            <a:pPr marL="241300" marR="195580" indent="-228600">
              <a:lnSpc>
                <a:spcPts val="2520"/>
              </a:lnSpc>
              <a:spcBef>
                <a:spcPts val="24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aktiviranja učinaka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robe za sopstvene  </a:t>
            </a:r>
            <a:r>
              <a:rPr dirty="0" sz="2300">
                <a:latin typeface="Lucida Sans Unicode"/>
                <a:cs typeface="Lucida Sans Unicode"/>
              </a:rPr>
              <a:t>potrebe</a:t>
            </a:r>
            <a:endParaRPr sz="2300">
              <a:latin typeface="Lucida Sans Unicode"/>
              <a:cs typeface="Lucida Sans Unicode"/>
            </a:endParaRPr>
          </a:p>
          <a:p>
            <a:pPr marL="241300" marR="5080" indent="-228600">
              <a:lnSpc>
                <a:spcPts val="2500"/>
              </a:lnSpc>
              <a:spcBef>
                <a:spcPts val="28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povećanje/smanjenje vrijednosti zaliha nedovršene  proizvodnje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gotovih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  <a:p>
            <a:pPr marL="241300" marR="280670" indent="-228600">
              <a:lnSpc>
                <a:spcPts val="2500"/>
              </a:lnSpc>
              <a:spcBef>
                <a:spcPts val="30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premija, </a:t>
            </a:r>
            <a:r>
              <a:rPr dirty="0" sz="2300" spc="-5">
                <a:latin typeface="Lucida Sans Unicode"/>
                <a:cs typeface="Lucida Sans Unicode"/>
              </a:rPr>
              <a:t>subvencija, </a:t>
            </a:r>
            <a:r>
              <a:rPr dirty="0" sz="2300">
                <a:latin typeface="Lucida Sans Unicode"/>
                <a:cs typeface="Lucida Sans Unicode"/>
              </a:rPr>
              <a:t>dotacija, </a:t>
            </a:r>
            <a:r>
              <a:rPr dirty="0" sz="2300" spc="-5">
                <a:latin typeface="Lucida Sans Unicode"/>
                <a:cs typeface="Lucida Sans Unicode"/>
              </a:rPr>
              <a:t>donacija  od državnih organa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665"/>
              </a:lnSpc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drugi poslovni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prihodi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4041648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9594" y="1251203"/>
            <a:ext cx="8132445" cy="1540510"/>
          </a:xfrm>
          <a:prstGeom prst="rect"/>
        </p:spPr>
        <p:txBody>
          <a:bodyPr wrap="square" lIns="0" tIns="57150" rIns="0" bIns="0" rtlCol="0" vert="horz">
            <a:spAutoFit/>
          </a:bodyPr>
          <a:lstStyle/>
          <a:p>
            <a:pPr marL="267970" marR="5080" indent="-255904">
              <a:lnSpc>
                <a:spcPts val="2810"/>
              </a:lnSpc>
              <a:spcBef>
                <a:spcPts val="4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/>
              <a:t>Nagib krive tražnje- apsolutna promjena tražene  količine uzrokovane jediničnom promjenom  cijene</a:t>
            </a:r>
            <a:endParaRPr sz="260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/>
              <a:t>Cjenovna elastičnost tražnje </a:t>
            </a:r>
            <a:r>
              <a:rPr dirty="0" sz="2600"/>
              <a:t>– </a:t>
            </a:r>
            <a:r>
              <a:rPr dirty="0" sz="2600" spc="-5"/>
              <a:t>relativna </a:t>
            </a:r>
            <a:r>
              <a:rPr dirty="0" sz="2600"/>
              <a:t>(%</a:t>
            </a:r>
            <a:endParaRPr sz="26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9594" y="2726435"/>
            <a:ext cx="8176259" cy="1601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7335">
              <a:lnSpc>
                <a:spcPts val="2950"/>
              </a:lnSpc>
              <a:spcBef>
                <a:spcPts val="100"/>
              </a:spcBef>
            </a:pPr>
            <a:r>
              <a:rPr dirty="0" sz="2600" spc="-5">
                <a:latin typeface="Lucida Sans Unicode"/>
                <a:cs typeface="Lucida Sans Unicode"/>
              </a:rPr>
              <a:t>promjena) promjena tražene količine</a:t>
            </a:r>
            <a:r>
              <a:rPr dirty="0" sz="2600" spc="60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uzrokovane</a:t>
            </a:r>
            <a:endParaRPr sz="2600">
              <a:latin typeface="Lucida Sans Unicode"/>
              <a:cs typeface="Lucida Sans Unicode"/>
            </a:endParaRPr>
          </a:p>
          <a:p>
            <a:pPr marL="267335">
              <a:lnSpc>
                <a:spcPts val="2950"/>
              </a:lnSpc>
            </a:pPr>
            <a:r>
              <a:rPr dirty="0" sz="2600">
                <a:latin typeface="Lucida Sans Unicode"/>
                <a:cs typeface="Lucida Sans Unicode"/>
              </a:rPr>
              <a:t>% </a:t>
            </a:r>
            <a:r>
              <a:rPr dirty="0" sz="2600" spc="-5">
                <a:latin typeface="Lucida Sans Unicode"/>
                <a:cs typeface="Lucida Sans Unicode"/>
              </a:rPr>
              <a:t>promjenom</a:t>
            </a:r>
            <a:r>
              <a:rPr dirty="0" sz="2600" spc="-10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cijene</a:t>
            </a:r>
            <a:endParaRPr sz="26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>
                <a:latin typeface="Lucida Sans Unicode"/>
                <a:cs typeface="Lucida Sans Unicode"/>
              </a:rPr>
              <a:t>Dokaz – Na </a:t>
            </a:r>
            <a:r>
              <a:rPr dirty="0" sz="2600" spc="-5">
                <a:latin typeface="Lucida Sans Unicode"/>
                <a:cs typeface="Lucida Sans Unicode"/>
              </a:rPr>
              <a:t>osnovu funkcije tražnje:</a:t>
            </a:r>
            <a:endParaRPr sz="2600">
              <a:latin typeface="Lucida Sans Unicode"/>
              <a:cs typeface="Lucida Sans Unicode"/>
            </a:endParaRPr>
          </a:p>
          <a:p>
            <a:pPr marL="1479550">
              <a:lnSpc>
                <a:spcPct val="100000"/>
              </a:lnSpc>
              <a:spcBef>
                <a:spcPts val="170"/>
              </a:spcBef>
            </a:pPr>
            <a:r>
              <a:rPr dirty="0" sz="2600" spc="-10">
                <a:latin typeface="Cambria Math"/>
                <a:cs typeface="Cambria Math"/>
              </a:rPr>
              <a:t>Q=a-b*P</a:t>
            </a:r>
            <a:r>
              <a:rPr dirty="0" sz="2600" spc="245">
                <a:latin typeface="Cambria Math"/>
                <a:cs typeface="Cambria Math"/>
              </a:rPr>
              <a:t> </a:t>
            </a:r>
            <a:r>
              <a:rPr dirty="0" sz="2600" spc="1185">
                <a:latin typeface="Lucida Sans Unicode"/>
                <a:cs typeface="Lucida Sans Unicode"/>
              </a:rPr>
              <a:t>⇒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03040" y="4655820"/>
            <a:ext cx="330200" cy="0"/>
          </a:xfrm>
          <a:custGeom>
            <a:avLst/>
            <a:gdLst/>
            <a:ahLst/>
            <a:cxnLst/>
            <a:rect l="l" t="t" r="r" b="b"/>
            <a:pathLst>
              <a:path w="330200" h="0">
                <a:moveTo>
                  <a:pt x="0" y="0"/>
                </a:moveTo>
                <a:lnTo>
                  <a:pt x="330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997769" y="4663008"/>
            <a:ext cx="3263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470">
                <a:latin typeface="Cambria Math"/>
                <a:cs typeface="Cambria Math"/>
              </a:rPr>
              <a:t>(</a:t>
            </a:r>
            <a:r>
              <a:rPr dirty="0" sz="1800" spc="370">
                <a:latin typeface="Cambria Math"/>
                <a:cs typeface="Cambria Math"/>
              </a:rPr>
              <a:t>*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98748" y="4415790"/>
            <a:ext cx="3719829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1345" indent="-588645">
              <a:lnSpc>
                <a:spcPct val="100000"/>
              </a:lnSpc>
              <a:spcBef>
                <a:spcPts val="100"/>
              </a:spcBef>
              <a:buSzPct val="144444"/>
              <a:buFont typeface="Lucida Sans Unicode"/>
              <a:buChar char="·"/>
              <a:tabLst>
                <a:tab pos="601345" algn="l"/>
                <a:tab pos="601980" algn="l"/>
                <a:tab pos="1887855" algn="l"/>
              </a:tabLst>
            </a:pPr>
            <a:r>
              <a:rPr dirty="0" baseline="44753" sz="2700" spc="772">
                <a:latin typeface="Cambria Math"/>
                <a:cs typeface="Cambria Math"/>
              </a:rPr>
              <a:t>()</a:t>
            </a:r>
            <a:r>
              <a:rPr dirty="0" baseline="44753" sz="2700" spc="465">
                <a:latin typeface="Cambria Math"/>
                <a:cs typeface="Cambria Math"/>
              </a:rPr>
              <a:t> </a:t>
            </a:r>
            <a:r>
              <a:rPr dirty="0" sz="2500">
                <a:latin typeface="Cambria Math"/>
                <a:cs typeface="Cambria Math"/>
              </a:rPr>
              <a:t>=</a:t>
            </a:r>
            <a:r>
              <a:rPr dirty="0" sz="2500" spc="135">
                <a:latin typeface="Cambria Math"/>
                <a:cs typeface="Cambria Math"/>
              </a:rPr>
              <a:t> </a:t>
            </a:r>
            <a:r>
              <a:rPr dirty="0" sz="2500" spc="-5">
                <a:latin typeface="Cambria Math"/>
                <a:cs typeface="Cambria Math"/>
              </a:rPr>
              <a:t>−b	</a:t>
            </a:r>
            <a:r>
              <a:rPr dirty="0" sz="2500">
                <a:latin typeface="Cambria Math"/>
                <a:cs typeface="Cambria Math"/>
              </a:rPr>
              <a:t>− nagib</a:t>
            </a:r>
            <a:r>
              <a:rPr dirty="0" sz="2500" spc="-100">
                <a:latin typeface="Cambria Math"/>
                <a:cs typeface="Cambria Math"/>
              </a:rPr>
              <a:t> </a:t>
            </a:r>
            <a:r>
              <a:rPr dirty="0" sz="2500" spc="-20">
                <a:latin typeface="Cambria Math"/>
                <a:cs typeface="Cambria Math"/>
              </a:rPr>
              <a:t>krive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70131" y="4961001"/>
            <a:ext cx="26289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>
                <a:latin typeface="Cambria Math"/>
                <a:cs typeface="Cambria Math"/>
              </a:rPr>
              <a:t>≠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77640" y="5665470"/>
            <a:ext cx="292100" cy="0"/>
          </a:xfrm>
          <a:custGeom>
            <a:avLst/>
            <a:gdLst/>
            <a:ahLst/>
            <a:cxnLst/>
            <a:rect l="l" t="t" r="r" b="b"/>
            <a:pathLst>
              <a:path w="292100" h="0">
                <a:moveTo>
                  <a:pt x="0" y="0"/>
                </a:moveTo>
                <a:lnTo>
                  <a:pt x="2921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963670" y="5389879"/>
            <a:ext cx="31369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250">
                <a:latin typeface="Cambria Math"/>
                <a:cs typeface="Cambria Math"/>
              </a:rPr>
              <a:t>4</a:t>
            </a:r>
            <a:r>
              <a:rPr dirty="0" sz="1500" spc="345">
                <a:latin typeface="Cambria Math"/>
                <a:cs typeface="Cambria Math"/>
              </a:rPr>
              <a:t>5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90340" y="6135370"/>
            <a:ext cx="266700" cy="0"/>
          </a:xfrm>
          <a:custGeom>
            <a:avLst/>
            <a:gdLst/>
            <a:ahLst/>
            <a:cxnLst/>
            <a:rect l="l" t="t" r="r" b="b"/>
            <a:pathLst>
              <a:path w="266700" h="0">
                <a:moveTo>
                  <a:pt x="0" y="0"/>
                </a:moveTo>
                <a:lnTo>
                  <a:pt x="2667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3914140" y="5642864"/>
            <a:ext cx="381000" cy="4800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789"/>
              </a:lnSpc>
              <a:spcBef>
                <a:spcPts val="100"/>
              </a:spcBef>
            </a:pPr>
            <a:r>
              <a:rPr dirty="0" u="heavy" sz="15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500" spc="18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500" spc="34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5</a:t>
            </a:r>
            <a:r>
              <a:rPr dirty="0" u="heavy" sz="1500" spc="2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 </a:t>
            </a:r>
            <a:endParaRPr sz="1500">
              <a:latin typeface="Cambria Math"/>
              <a:cs typeface="Cambria Math"/>
            </a:endParaRPr>
          </a:p>
          <a:p>
            <a:pPr marL="71755">
              <a:lnSpc>
                <a:spcPts val="1789"/>
              </a:lnSpc>
            </a:pPr>
            <a:r>
              <a:rPr dirty="0" sz="1500" spc="220">
                <a:latin typeface="Cambria Math"/>
                <a:cs typeface="Cambria Math"/>
              </a:rPr>
              <a:t>46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42155" y="6121400"/>
            <a:ext cx="15621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195">
                <a:latin typeface="Cambria Math"/>
                <a:cs typeface="Cambria Math"/>
              </a:rPr>
              <a:t>6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07280" y="5671311"/>
            <a:ext cx="288353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9255" algn="l"/>
              </a:tabLst>
            </a:pPr>
            <a:r>
              <a:rPr dirty="0" sz="2500">
                <a:latin typeface="Cambria Math"/>
                <a:cs typeface="Cambria Math"/>
              </a:rPr>
              <a:t>−	</a:t>
            </a:r>
            <a:r>
              <a:rPr dirty="0" sz="2500" spc="-5">
                <a:latin typeface="Cambria Math"/>
                <a:cs typeface="Cambria Math"/>
              </a:rPr>
              <a:t>elastičnost</a:t>
            </a:r>
            <a:r>
              <a:rPr dirty="0" sz="2500" spc="-25">
                <a:latin typeface="Cambria Math"/>
                <a:cs typeface="Cambria Math"/>
              </a:rPr>
              <a:t> </a:t>
            </a:r>
            <a:r>
              <a:rPr dirty="0" sz="2500" spc="-10">
                <a:latin typeface="Cambria Math"/>
                <a:cs typeface="Cambria Math"/>
              </a:rPr>
              <a:t>tražnje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0248" y="176784"/>
            <a:ext cx="7174992" cy="10881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301752"/>
            <a:ext cx="7690104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828800" y="1905000"/>
            <a:ext cx="5181600" cy="42882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6448" y="301752"/>
            <a:ext cx="7181088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1905000"/>
            <a:ext cx="8289759" cy="403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12115" marR="5080" indent="-400050">
              <a:lnSpc>
                <a:spcPct val="107200"/>
              </a:lnSpc>
              <a:spcBef>
                <a:spcPts val="100"/>
              </a:spcBef>
            </a:pPr>
            <a:r>
              <a:rPr dirty="0" sz="2500"/>
              <a:t>H: </a:t>
            </a:r>
            <a:r>
              <a:rPr dirty="0" spc="-90"/>
              <a:t>Preduzeće </a:t>
            </a:r>
            <a:r>
              <a:rPr dirty="0" spc="-80"/>
              <a:t>se </a:t>
            </a:r>
            <a:r>
              <a:rPr dirty="0" spc="-90"/>
              <a:t>suočava </a:t>
            </a:r>
            <a:r>
              <a:rPr dirty="0" spc="-80"/>
              <a:t>sa </a:t>
            </a:r>
            <a:r>
              <a:rPr dirty="0" spc="-85"/>
              <a:t>krivom </a:t>
            </a:r>
            <a:r>
              <a:rPr dirty="0" spc="-75"/>
              <a:t>tražnje  </a:t>
            </a:r>
            <a:r>
              <a:rPr dirty="0" spc="-85"/>
              <a:t>negativnog nagiba</a:t>
            </a:r>
            <a:r>
              <a:rPr dirty="0" spc="-30"/>
              <a:t> </a:t>
            </a:r>
            <a:r>
              <a:rPr dirty="0" spc="-75"/>
              <a:t>Q=f(P</a:t>
            </a:r>
            <a:r>
              <a:rPr dirty="0" sz="2500" spc="-75"/>
              <a:t>)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645794" y="2757487"/>
            <a:ext cx="7886700" cy="1643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1358900">
              <a:lnSpc>
                <a:spcPct val="100000"/>
              </a:lnSpc>
              <a:spcBef>
                <a:spcPts val="100"/>
              </a:spcBef>
            </a:pPr>
            <a:r>
              <a:rPr dirty="0" sz="2500" spc="-5">
                <a:latin typeface="Lucida Sans Unicode"/>
                <a:cs typeface="Lucida Sans Unicode"/>
              </a:rPr>
              <a:t>TR=P*Q</a:t>
            </a:r>
            <a:endParaRPr sz="25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>
                <a:latin typeface="Lucida Sans Unicode"/>
                <a:cs typeface="Lucida Sans Unicode"/>
              </a:rPr>
              <a:t>2 </a:t>
            </a:r>
            <a:r>
              <a:rPr dirty="0" sz="2500" spc="-5">
                <a:latin typeface="Lucida Sans Unicode"/>
                <a:cs typeface="Lucida Sans Unicode"/>
              </a:rPr>
              <a:t>efekta usljed rasta/smanjenja cijena proizvoda:</a:t>
            </a:r>
            <a:endParaRPr sz="2500">
              <a:latin typeface="Lucida Sans Unicode"/>
              <a:cs typeface="Lucida Sans Unicode"/>
            </a:endParaRPr>
          </a:p>
          <a:p>
            <a:pPr marL="548005">
              <a:lnSpc>
                <a:spcPct val="100000"/>
              </a:lnSpc>
              <a:spcBef>
                <a:spcPts val="400"/>
              </a:spcBef>
              <a:tabLst>
                <a:tab pos="4041775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1.</a:t>
            </a:r>
            <a:r>
              <a:rPr dirty="0" sz="2100">
                <a:latin typeface="Lucida Sans Unicode"/>
                <a:cs typeface="Lucida Sans Unicode"/>
              </a:rPr>
              <a:t> efekat </a:t>
            </a:r>
            <a:r>
              <a:rPr dirty="0" sz="2100" spc="-5">
                <a:latin typeface="Lucida Sans Unicode"/>
                <a:cs typeface="Lucida Sans Unicode"/>
              </a:rPr>
              <a:t>cijene	2. </a:t>
            </a:r>
            <a:r>
              <a:rPr dirty="0" sz="2100">
                <a:latin typeface="Lucida Sans Unicode"/>
                <a:cs typeface="Lucida Sans Unicode"/>
              </a:rPr>
              <a:t>efekat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količine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0876" y="5490502"/>
            <a:ext cx="36258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5">
                <a:latin typeface="Lucida Sans Unicode"/>
                <a:cs typeface="Lucida Sans Unicode"/>
              </a:rPr>
              <a:t>T</a:t>
            </a:r>
            <a:r>
              <a:rPr dirty="0" sz="2100">
                <a:latin typeface="Lucida Sans Unicode"/>
                <a:cs typeface="Lucida Sans Unicode"/>
              </a:rPr>
              <a:t>R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61227" y="5490502"/>
            <a:ext cx="36258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5">
                <a:latin typeface="Lucida Sans Unicode"/>
                <a:cs typeface="Lucida Sans Unicode"/>
              </a:rPr>
              <a:t>TR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6927" y="548640"/>
            <a:ext cx="57912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362200" y="4419600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76200" y="723900"/>
                </a:moveTo>
                <a:lnTo>
                  <a:pt x="0" y="723900"/>
                </a:lnTo>
                <a:lnTo>
                  <a:pt x="38100" y="762000"/>
                </a:lnTo>
                <a:lnTo>
                  <a:pt x="76200" y="723900"/>
                </a:lnTo>
                <a:close/>
              </a:path>
              <a:path w="76200" h="762000">
                <a:moveTo>
                  <a:pt x="57150" y="0"/>
                </a:moveTo>
                <a:lnTo>
                  <a:pt x="19050" y="0"/>
                </a:lnTo>
                <a:lnTo>
                  <a:pt x="19050" y="723900"/>
                </a:lnTo>
                <a:lnTo>
                  <a:pt x="57150" y="723900"/>
                </a:lnTo>
                <a:lnTo>
                  <a:pt x="57150" y="0"/>
                </a:lnTo>
                <a:close/>
              </a:path>
            </a:pathLst>
          </a:custGeom>
          <a:solidFill>
            <a:srgbClr val="2DA2B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295809" y="4392099"/>
            <a:ext cx="209550" cy="828675"/>
          </a:xfrm>
          <a:custGeom>
            <a:avLst/>
            <a:gdLst/>
            <a:ahLst/>
            <a:cxnLst/>
            <a:rect l="l" t="t" r="r" b="b"/>
            <a:pathLst>
              <a:path w="209550" h="828675">
                <a:moveTo>
                  <a:pt x="151041" y="0"/>
                </a:moveTo>
                <a:lnTo>
                  <a:pt x="57937" y="0"/>
                </a:lnTo>
                <a:lnTo>
                  <a:pt x="57937" y="723899"/>
                </a:lnTo>
                <a:lnTo>
                  <a:pt x="0" y="723899"/>
                </a:lnTo>
                <a:lnTo>
                  <a:pt x="104495" y="828395"/>
                </a:lnTo>
                <a:lnTo>
                  <a:pt x="151162" y="781723"/>
                </a:lnTo>
                <a:lnTo>
                  <a:pt x="104495" y="781723"/>
                </a:lnTo>
                <a:lnTo>
                  <a:pt x="101674" y="778903"/>
                </a:lnTo>
                <a:lnTo>
                  <a:pt x="76200" y="778903"/>
                </a:lnTo>
                <a:lnTo>
                  <a:pt x="88930" y="766165"/>
                </a:lnTo>
                <a:lnTo>
                  <a:pt x="79667" y="756907"/>
                </a:lnTo>
                <a:lnTo>
                  <a:pt x="90944" y="756907"/>
                </a:lnTo>
                <a:lnTo>
                  <a:pt x="90944" y="33007"/>
                </a:lnTo>
                <a:lnTo>
                  <a:pt x="151041" y="33007"/>
                </a:lnTo>
                <a:lnTo>
                  <a:pt x="151041" y="0"/>
                </a:lnTo>
                <a:close/>
              </a:path>
              <a:path w="209550" h="828675">
                <a:moveTo>
                  <a:pt x="112941" y="773277"/>
                </a:moveTo>
                <a:lnTo>
                  <a:pt x="104495" y="781723"/>
                </a:lnTo>
                <a:lnTo>
                  <a:pt x="151162" y="781723"/>
                </a:lnTo>
                <a:lnTo>
                  <a:pt x="153981" y="778903"/>
                </a:lnTo>
                <a:lnTo>
                  <a:pt x="112941" y="778903"/>
                </a:lnTo>
                <a:lnTo>
                  <a:pt x="112941" y="773277"/>
                </a:lnTo>
                <a:close/>
              </a:path>
              <a:path w="209550" h="828675">
                <a:moveTo>
                  <a:pt x="96037" y="773269"/>
                </a:moveTo>
                <a:lnTo>
                  <a:pt x="96037" y="778903"/>
                </a:lnTo>
                <a:lnTo>
                  <a:pt x="101674" y="778903"/>
                </a:lnTo>
                <a:lnTo>
                  <a:pt x="96037" y="773269"/>
                </a:lnTo>
                <a:close/>
              </a:path>
              <a:path w="209550" h="828675">
                <a:moveTo>
                  <a:pt x="151041" y="33007"/>
                </a:moveTo>
                <a:lnTo>
                  <a:pt x="118033" y="33007"/>
                </a:lnTo>
                <a:lnTo>
                  <a:pt x="118033" y="756907"/>
                </a:lnTo>
                <a:lnTo>
                  <a:pt x="129311" y="756907"/>
                </a:lnTo>
                <a:lnTo>
                  <a:pt x="120050" y="766169"/>
                </a:lnTo>
                <a:lnTo>
                  <a:pt x="132778" y="778903"/>
                </a:lnTo>
                <a:lnTo>
                  <a:pt x="153981" y="778903"/>
                </a:lnTo>
                <a:lnTo>
                  <a:pt x="208978" y="723899"/>
                </a:lnTo>
                <a:lnTo>
                  <a:pt x="151041" y="723899"/>
                </a:lnTo>
                <a:lnTo>
                  <a:pt x="151041" y="33007"/>
                </a:lnTo>
                <a:close/>
              </a:path>
              <a:path w="209550" h="828675">
                <a:moveTo>
                  <a:pt x="112941" y="759057"/>
                </a:moveTo>
                <a:lnTo>
                  <a:pt x="112941" y="773277"/>
                </a:lnTo>
                <a:lnTo>
                  <a:pt x="120046" y="766165"/>
                </a:lnTo>
                <a:lnTo>
                  <a:pt x="112941" y="759057"/>
                </a:lnTo>
                <a:close/>
              </a:path>
              <a:path w="209550" h="828675">
                <a:moveTo>
                  <a:pt x="96037" y="759066"/>
                </a:moveTo>
                <a:lnTo>
                  <a:pt x="88934" y="766169"/>
                </a:lnTo>
                <a:lnTo>
                  <a:pt x="96037" y="773269"/>
                </a:lnTo>
                <a:lnTo>
                  <a:pt x="96037" y="759066"/>
                </a:lnTo>
                <a:close/>
              </a:path>
              <a:path w="209550" h="828675">
                <a:moveTo>
                  <a:pt x="104495" y="750608"/>
                </a:moveTo>
                <a:lnTo>
                  <a:pt x="101954" y="753149"/>
                </a:lnTo>
                <a:lnTo>
                  <a:pt x="101942" y="767905"/>
                </a:lnTo>
                <a:lnTo>
                  <a:pt x="102755" y="767905"/>
                </a:lnTo>
                <a:lnTo>
                  <a:pt x="104495" y="766165"/>
                </a:lnTo>
                <a:lnTo>
                  <a:pt x="107035" y="766165"/>
                </a:lnTo>
                <a:lnTo>
                  <a:pt x="107035" y="753149"/>
                </a:lnTo>
                <a:lnTo>
                  <a:pt x="104495" y="750608"/>
                </a:lnTo>
                <a:close/>
              </a:path>
              <a:path w="209550" h="828675">
                <a:moveTo>
                  <a:pt x="104495" y="766165"/>
                </a:moveTo>
                <a:lnTo>
                  <a:pt x="102755" y="767905"/>
                </a:lnTo>
                <a:lnTo>
                  <a:pt x="106222" y="767905"/>
                </a:lnTo>
                <a:lnTo>
                  <a:pt x="104495" y="766165"/>
                </a:lnTo>
                <a:close/>
              </a:path>
              <a:path w="209550" h="828675">
                <a:moveTo>
                  <a:pt x="107035" y="766165"/>
                </a:moveTo>
                <a:lnTo>
                  <a:pt x="104495" y="766165"/>
                </a:lnTo>
                <a:lnTo>
                  <a:pt x="106222" y="767905"/>
                </a:lnTo>
                <a:lnTo>
                  <a:pt x="107035" y="767905"/>
                </a:lnTo>
                <a:lnTo>
                  <a:pt x="107035" y="766165"/>
                </a:lnTo>
                <a:close/>
              </a:path>
              <a:path w="209550" h="828675">
                <a:moveTo>
                  <a:pt x="101942" y="55003"/>
                </a:moveTo>
                <a:lnTo>
                  <a:pt x="96037" y="55003"/>
                </a:lnTo>
                <a:lnTo>
                  <a:pt x="96037" y="759066"/>
                </a:lnTo>
                <a:lnTo>
                  <a:pt x="101942" y="753160"/>
                </a:lnTo>
                <a:lnTo>
                  <a:pt x="101942" y="55003"/>
                </a:lnTo>
                <a:close/>
              </a:path>
              <a:path w="209550" h="828675">
                <a:moveTo>
                  <a:pt x="112941" y="55003"/>
                </a:moveTo>
                <a:lnTo>
                  <a:pt x="107035" y="55003"/>
                </a:lnTo>
                <a:lnTo>
                  <a:pt x="107047" y="753160"/>
                </a:lnTo>
                <a:lnTo>
                  <a:pt x="112941" y="759057"/>
                </a:lnTo>
                <a:lnTo>
                  <a:pt x="112941" y="55003"/>
                </a:lnTo>
                <a:close/>
              </a:path>
              <a:path w="209550" h="828675">
                <a:moveTo>
                  <a:pt x="107035" y="44005"/>
                </a:moveTo>
                <a:lnTo>
                  <a:pt x="101942" y="44005"/>
                </a:lnTo>
                <a:lnTo>
                  <a:pt x="101942" y="753160"/>
                </a:lnTo>
                <a:lnTo>
                  <a:pt x="104495" y="750608"/>
                </a:lnTo>
                <a:lnTo>
                  <a:pt x="107035" y="750608"/>
                </a:lnTo>
                <a:lnTo>
                  <a:pt x="107035" y="44005"/>
                </a:lnTo>
                <a:close/>
              </a:path>
              <a:path w="209550" h="828675">
                <a:moveTo>
                  <a:pt x="107035" y="750608"/>
                </a:moveTo>
                <a:lnTo>
                  <a:pt x="104495" y="750608"/>
                </a:lnTo>
                <a:lnTo>
                  <a:pt x="107035" y="753149"/>
                </a:lnTo>
                <a:lnTo>
                  <a:pt x="107035" y="750608"/>
                </a:lnTo>
                <a:close/>
              </a:path>
            </a:pathLst>
          </a:custGeom>
          <a:solidFill>
            <a:srgbClr val="1E76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172200" y="4419600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76200" y="723900"/>
                </a:moveTo>
                <a:lnTo>
                  <a:pt x="0" y="723900"/>
                </a:lnTo>
                <a:lnTo>
                  <a:pt x="38100" y="762000"/>
                </a:lnTo>
                <a:lnTo>
                  <a:pt x="76200" y="723900"/>
                </a:lnTo>
                <a:close/>
              </a:path>
              <a:path w="76200" h="762000">
                <a:moveTo>
                  <a:pt x="57150" y="0"/>
                </a:moveTo>
                <a:lnTo>
                  <a:pt x="19050" y="0"/>
                </a:lnTo>
                <a:lnTo>
                  <a:pt x="19050" y="723900"/>
                </a:lnTo>
                <a:lnTo>
                  <a:pt x="57150" y="723900"/>
                </a:lnTo>
                <a:lnTo>
                  <a:pt x="57150" y="0"/>
                </a:lnTo>
                <a:close/>
              </a:path>
            </a:pathLst>
          </a:custGeom>
          <a:solidFill>
            <a:srgbClr val="2DA2B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105808" y="4392099"/>
            <a:ext cx="209550" cy="828675"/>
          </a:xfrm>
          <a:custGeom>
            <a:avLst/>
            <a:gdLst/>
            <a:ahLst/>
            <a:cxnLst/>
            <a:rect l="l" t="t" r="r" b="b"/>
            <a:pathLst>
              <a:path w="209550" h="828675">
                <a:moveTo>
                  <a:pt x="151041" y="0"/>
                </a:moveTo>
                <a:lnTo>
                  <a:pt x="57937" y="0"/>
                </a:lnTo>
                <a:lnTo>
                  <a:pt x="57937" y="723899"/>
                </a:lnTo>
                <a:lnTo>
                  <a:pt x="0" y="723899"/>
                </a:lnTo>
                <a:lnTo>
                  <a:pt x="104495" y="828395"/>
                </a:lnTo>
                <a:lnTo>
                  <a:pt x="151162" y="781723"/>
                </a:lnTo>
                <a:lnTo>
                  <a:pt x="104495" y="781723"/>
                </a:lnTo>
                <a:lnTo>
                  <a:pt x="101674" y="778903"/>
                </a:lnTo>
                <a:lnTo>
                  <a:pt x="76200" y="778903"/>
                </a:lnTo>
                <a:lnTo>
                  <a:pt x="88930" y="766165"/>
                </a:lnTo>
                <a:lnTo>
                  <a:pt x="79667" y="756907"/>
                </a:lnTo>
                <a:lnTo>
                  <a:pt x="90944" y="756907"/>
                </a:lnTo>
                <a:lnTo>
                  <a:pt x="90944" y="33007"/>
                </a:lnTo>
                <a:lnTo>
                  <a:pt x="151041" y="33007"/>
                </a:lnTo>
                <a:lnTo>
                  <a:pt x="151041" y="0"/>
                </a:lnTo>
                <a:close/>
              </a:path>
              <a:path w="209550" h="828675">
                <a:moveTo>
                  <a:pt x="112941" y="773277"/>
                </a:moveTo>
                <a:lnTo>
                  <a:pt x="104495" y="781723"/>
                </a:lnTo>
                <a:lnTo>
                  <a:pt x="151162" y="781723"/>
                </a:lnTo>
                <a:lnTo>
                  <a:pt x="153981" y="778903"/>
                </a:lnTo>
                <a:lnTo>
                  <a:pt x="112941" y="778903"/>
                </a:lnTo>
                <a:lnTo>
                  <a:pt x="112941" y="773277"/>
                </a:lnTo>
                <a:close/>
              </a:path>
              <a:path w="209550" h="828675">
                <a:moveTo>
                  <a:pt x="96037" y="773269"/>
                </a:moveTo>
                <a:lnTo>
                  <a:pt x="96037" y="778903"/>
                </a:lnTo>
                <a:lnTo>
                  <a:pt x="101674" y="778903"/>
                </a:lnTo>
                <a:lnTo>
                  <a:pt x="96037" y="773269"/>
                </a:lnTo>
                <a:close/>
              </a:path>
              <a:path w="209550" h="828675">
                <a:moveTo>
                  <a:pt x="151041" y="33007"/>
                </a:moveTo>
                <a:lnTo>
                  <a:pt x="118046" y="33007"/>
                </a:lnTo>
                <a:lnTo>
                  <a:pt x="118046" y="756907"/>
                </a:lnTo>
                <a:lnTo>
                  <a:pt x="129311" y="756907"/>
                </a:lnTo>
                <a:lnTo>
                  <a:pt x="120050" y="766169"/>
                </a:lnTo>
                <a:lnTo>
                  <a:pt x="132778" y="778903"/>
                </a:lnTo>
                <a:lnTo>
                  <a:pt x="153981" y="778903"/>
                </a:lnTo>
                <a:lnTo>
                  <a:pt x="208978" y="723899"/>
                </a:lnTo>
                <a:lnTo>
                  <a:pt x="151041" y="723899"/>
                </a:lnTo>
                <a:lnTo>
                  <a:pt x="151041" y="33007"/>
                </a:lnTo>
                <a:close/>
              </a:path>
              <a:path w="209550" h="828675">
                <a:moveTo>
                  <a:pt x="112941" y="759057"/>
                </a:moveTo>
                <a:lnTo>
                  <a:pt x="112941" y="773277"/>
                </a:lnTo>
                <a:lnTo>
                  <a:pt x="120046" y="766165"/>
                </a:lnTo>
                <a:lnTo>
                  <a:pt x="112941" y="759057"/>
                </a:lnTo>
                <a:close/>
              </a:path>
              <a:path w="209550" h="828675">
                <a:moveTo>
                  <a:pt x="96037" y="759066"/>
                </a:moveTo>
                <a:lnTo>
                  <a:pt x="88934" y="766169"/>
                </a:lnTo>
                <a:lnTo>
                  <a:pt x="96037" y="773269"/>
                </a:lnTo>
                <a:lnTo>
                  <a:pt x="96037" y="759066"/>
                </a:lnTo>
                <a:close/>
              </a:path>
              <a:path w="209550" h="828675">
                <a:moveTo>
                  <a:pt x="104495" y="750608"/>
                </a:moveTo>
                <a:lnTo>
                  <a:pt x="101954" y="753149"/>
                </a:lnTo>
                <a:lnTo>
                  <a:pt x="101942" y="767905"/>
                </a:lnTo>
                <a:lnTo>
                  <a:pt x="102755" y="767905"/>
                </a:lnTo>
                <a:lnTo>
                  <a:pt x="104495" y="766165"/>
                </a:lnTo>
                <a:lnTo>
                  <a:pt x="107035" y="766165"/>
                </a:lnTo>
                <a:lnTo>
                  <a:pt x="107035" y="753149"/>
                </a:lnTo>
                <a:lnTo>
                  <a:pt x="104495" y="750608"/>
                </a:lnTo>
                <a:close/>
              </a:path>
              <a:path w="209550" h="828675">
                <a:moveTo>
                  <a:pt x="104495" y="766165"/>
                </a:moveTo>
                <a:lnTo>
                  <a:pt x="102755" y="767905"/>
                </a:lnTo>
                <a:lnTo>
                  <a:pt x="106222" y="767905"/>
                </a:lnTo>
                <a:lnTo>
                  <a:pt x="104495" y="766165"/>
                </a:lnTo>
                <a:close/>
              </a:path>
              <a:path w="209550" h="828675">
                <a:moveTo>
                  <a:pt x="107035" y="766165"/>
                </a:moveTo>
                <a:lnTo>
                  <a:pt x="104495" y="766165"/>
                </a:lnTo>
                <a:lnTo>
                  <a:pt x="106222" y="767905"/>
                </a:lnTo>
                <a:lnTo>
                  <a:pt x="107035" y="767905"/>
                </a:lnTo>
                <a:lnTo>
                  <a:pt x="107035" y="766165"/>
                </a:lnTo>
                <a:close/>
              </a:path>
              <a:path w="209550" h="828675">
                <a:moveTo>
                  <a:pt x="101942" y="55003"/>
                </a:moveTo>
                <a:lnTo>
                  <a:pt x="96037" y="55003"/>
                </a:lnTo>
                <a:lnTo>
                  <a:pt x="96037" y="759066"/>
                </a:lnTo>
                <a:lnTo>
                  <a:pt x="101942" y="753160"/>
                </a:lnTo>
                <a:lnTo>
                  <a:pt x="101942" y="55003"/>
                </a:lnTo>
                <a:close/>
              </a:path>
              <a:path w="209550" h="828675">
                <a:moveTo>
                  <a:pt x="112941" y="55003"/>
                </a:moveTo>
                <a:lnTo>
                  <a:pt x="107035" y="55003"/>
                </a:lnTo>
                <a:lnTo>
                  <a:pt x="107047" y="753160"/>
                </a:lnTo>
                <a:lnTo>
                  <a:pt x="112941" y="759057"/>
                </a:lnTo>
                <a:lnTo>
                  <a:pt x="112941" y="55003"/>
                </a:lnTo>
                <a:close/>
              </a:path>
              <a:path w="209550" h="828675">
                <a:moveTo>
                  <a:pt x="107035" y="44005"/>
                </a:moveTo>
                <a:lnTo>
                  <a:pt x="101942" y="44005"/>
                </a:lnTo>
                <a:lnTo>
                  <a:pt x="101942" y="753160"/>
                </a:lnTo>
                <a:lnTo>
                  <a:pt x="104495" y="750608"/>
                </a:lnTo>
                <a:lnTo>
                  <a:pt x="107035" y="750608"/>
                </a:lnTo>
                <a:lnTo>
                  <a:pt x="107035" y="44005"/>
                </a:lnTo>
                <a:close/>
              </a:path>
              <a:path w="209550" h="828675">
                <a:moveTo>
                  <a:pt x="107035" y="750608"/>
                </a:moveTo>
                <a:lnTo>
                  <a:pt x="104495" y="750608"/>
                </a:lnTo>
                <a:lnTo>
                  <a:pt x="107035" y="753149"/>
                </a:lnTo>
                <a:lnTo>
                  <a:pt x="107035" y="750608"/>
                </a:lnTo>
                <a:close/>
              </a:path>
            </a:pathLst>
          </a:custGeom>
          <a:solidFill>
            <a:srgbClr val="1E76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670048" y="4922520"/>
            <a:ext cx="752855" cy="8229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722073" y="5181500"/>
            <a:ext cx="402590" cy="474980"/>
          </a:xfrm>
          <a:custGeom>
            <a:avLst/>
            <a:gdLst/>
            <a:ahLst/>
            <a:cxnLst/>
            <a:rect l="l" t="t" r="r" b="b"/>
            <a:pathLst>
              <a:path w="402589" h="474979">
                <a:moveTo>
                  <a:pt x="332323" y="83857"/>
                </a:moveTo>
                <a:lnTo>
                  <a:pt x="322065" y="87578"/>
                </a:lnTo>
                <a:lnTo>
                  <a:pt x="16903" y="453783"/>
                </a:lnTo>
                <a:lnTo>
                  <a:pt x="42252" y="474903"/>
                </a:lnTo>
                <a:lnTo>
                  <a:pt x="323269" y="137683"/>
                </a:lnTo>
                <a:lnTo>
                  <a:pt x="332323" y="83857"/>
                </a:lnTo>
                <a:close/>
              </a:path>
              <a:path w="402589" h="474979">
                <a:moveTo>
                  <a:pt x="301552" y="95019"/>
                </a:moveTo>
                <a:lnTo>
                  <a:pt x="281016" y="102469"/>
                </a:lnTo>
                <a:lnTo>
                  <a:pt x="0" y="439699"/>
                </a:lnTo>
                <a:lnTo>
                  <a:pt x="8445" y="446735"/>
                </a:lnTo>
                <a:lnTo>
                  <a:pt x="301552" y="95019"/>
                </a:lnTo>
                <a:close/>
              </a:path>
              <a:path w="402589" h="474979">
                <a:moveTo>
                  <a:pt x="395748" y="38404"/>
                </a:moveTo>
                <a:lnTo>
                  <a:pt x="363042" y="38404"/>
                </a:lnTo>
                <a:lnTo>
                  <a:pt x="388391" y="59537"/>
                </a:lnTo>
                <a:lnTo>
                  <a:pt x="323269" y="137683"/>
                </a:lnTo>
                <a:lnTo>
                  <a:pt x="308457" y="225742"/>
                </a:lnTo>
                <a:lnTo>
                  <a:pt x="308815" y="236654"/>
                </a:lnTo>
                <a:lnTo>
                  <a:pt x="313177" y="246251"/>
                </a:lnTo>
                <a:lnTo>
                  <a:pt x="320818" y="253512"/>
                </a:lnTo>
                <a:lnTo>
                  <a:pt x="331012" y="257416"/>
                </a:lnTo>
                <a:lnTo>
                  <a:pt x="341932" y="257065"/>
                </a:lnTo>
                <a:lnTo>
                  <a:pt x="351532" y="252706"/>
                </a:lnTo>
                <a:lnTo>
                  <a:pt x="358794" y="245062"/>
                </a:lnTo>
                <a:lnTo>
                  <a:pt x="362699" y="234861"/>
                </a:lnTo>
                <a:lnTo>
                  <a:pt x="395748" y="38404"/>
                </a:lnTo>
                <a:close/>
              </a:path>
              <a:path w="402589" h="474979">
                <a:moveTo>
                  <a:pt x="363042" y="38404"/>
                </a:moveTo>
                <a:lnTo>
                  <a:pt x="354170" y="49051"/>
                </a:lnTo>
                <a:lnTo>
                  <a:pt x="376643" y="67779"/>
                </a:lnTo>
                <a:lnTo>
                  <a:pt x="332323" y="83857"/>
                </a:lnTo>
                <a:lnTo>
                  <a:pt x="323269" y="137683"/>
                </a:lnTo>
                <a:lnTo>
                  <a:pt x="388391" y="59537"/>
                </a:lnTo>
                <a:lnTo>
                  <a:pt x="363042" y="38404"/>
                </a:lnTo>
                <a:close/>
              </a:path>
              <a:path w="402589" h="474979">
                <a:moveTo>
                  <a:pt x="402209" y="0"/>
                </a:moveTo>
                <a:lnTo>
                  <a:pt x="178320" y="81216"/>
                </a:lnTo>
                <a:lnTo>
                  <a:pt x="168996" y="86899"/>
                </a:lnTo>
                <a:lnTo>
                  <a:pt x="162788" y="95421"/>
                </a:lnTo>
                <a:lnTo>
                  <a:pt x="160229" y="105648"/>
                </a:lnTo>
                <a:lnTo>
                  <a:pt x="161848" y="116446"/>
                </a:lnTo>
                <a:lnTo>
                  <a:pt x="167530" y="125770"/>
                </a:lnTo>
                <a:lnTo>
                  <a:pt x="176048" y="131978"/>
                </a:lnTo>
                <a:lnTo>
                  <a:pt x="186275" y="134537"/>
                </a:lnTo>
                <a:lnTo>
                  <a:pt x="197078" y="132918"/>
                </a:lnTo>
                <a:lnTo>
                  <a:pt x="281016" y="102469"/>
                </a:lnTo>
                <a:lnTo>
                  <a:pt x="346138" y="24320"/>
                </a:lnTo>
                <a:lnTo>
                  <a:pt x="398117" y="24320"/>
                </a:lnTo>
                <a:lnTo>
                  <a:pt x="402209" y="0"/>
                </a:lnTo>
                <a:close/>
              </a:path>
              <a:path w="402589" h="474979">
                <a:moveTo>
                  <a:pt x="346138" y="24320"/>
                </a:moveTo>
                <a:lnTo>
                  <a:pt x="281016" y="102469"/>
                </a:lnTo>
                <a:lnTo>
                  <a:pt x="301552" y="95019"/>
                </a:lnTo>
                <a:lnTo>
                  <a:pt x="337752" y="51581"/>
                </a:lnTo>
                <a:lnTo>
                  <a:pt x="340144" y="37363"/>
                </a:lnTo>
                <a:lnTo>
                  <a:pt x="349601" y="37363"/>
                </a:lnTo>
                <a:lnTo>
                  <a:pt x="354596" y="31368"/>
                </a:lnTo>
                <a:lnTo>
                  <a:pt x="346138" y="24320"/>
                </a:lnTo>
                <a:close/>
              </a:path>
              <a:path w="402589" h="474979">
                <a:moveTo>
                  <a:pt x="337752" y="51581"/>
                </a:moveTo>
                <a:lnTo>
                  <a:pt x="301552" y="95019"/>
                </a:lnTo>
                <a:lnTo>
                  <a:pt x="322065" y="87578"/>
                </a:lnTo>
                <a:lnTo>
                  <a:pt x="334133" y="73096"/>
                </a:lnTo>
                <a:lnTo>
                  <a:pt x="337752" y="51581"/>
                </a:lnTo>
                <a:close/>
              </a:path>
              <a:path w="402589" h="474979">
                <a:moveTo>
                  <a:pt x="334133" y="73096"/>
                </a:moveTo>
                <a:lnTo>
                  <a:pt x="322065" y="87578"/>
                </a:lnTo>
                <a:lnTo>
                  <a:pt x="332323" y="83857"/>
                </a:lnTo>
                <a:lnTo>
                  <a:pt x="334133" y="73096"/>
                </a:lnTo>
                <a:close/>
              </a:path>
              <a:path w="402589" h="474979">
                <a:moveTo>
                  <a:pt x="354170" y="49051"/>
                </a:moveTo>
                <a:lnTo>
                  <a:pt x="334133" y="73096"/>
                </a:lnTo>
                <a:lnTo>
                  <a:pt x="332323" y="83857"/>
                </a:lnTo>
                <a:lnTo>
                  <a:pt x="376643" y="67779"/>
                </a:lnTo>
                <a:lnTo>
                  <a:pt x="354170" y="49051"/>
                </a:lnTo>
                <a:close/>
              </a:path>
              <a:path w="402589" h="474979">
                <a:moveTo>
                  <a:pt x="345725" y="42014"/>
                </a:moveTo>
                <a:lnTo>
                  <a:pt x="337752" y="51581"/>
                </a:lnTo>
                <a:lnTo>
                  <a:pt x="334133" y="73096"/>
                </a:lnTo>
                <a:lnTo>
                  <a:pt x="354170" y="49051"/>
                </a:lnTo>
                <a:lnTo>
                  <a:pt x="345725" y="42014"/>
                </a:lnTo>
                <a:close/>
              </a:path>
              <a:path w="402589" h="474979">
                <a:moveTo>
                  <a:pt x="340144" y="37363"/>
                </a:moveTo>
                <a:lnTo>
                  <a:pt x="337752" y="51581"/>
                </a:lnTo>
                <a:lnTo>
                  <a:pt x="345725" y="42014"/>
                </a:lnTo>
                <a:lnTo>
                  <a:pt x="340144" y="37363"/>
                </a:lnTo>
                <a:close/>
              </a:path>
              <a:path w="402589" h="474979">
                <a:moveTo>
                  <a:pt x="398117" y="24320"/>
                </a:moveTo>
                <a:lnTo>
                  <a:pt x="346138" y="24320"/>
                </a:lnTo>
                <a:lnTo>
                  <a:pt x="354596" y="31368"/>
                </a:lnTo>
                <a:lnTo>
                  <a:pt x="345725" y="42014"/>
                </a:lnTo>
                <a:lnTo>
                  <a:pt x="354170" y="49051"/>
                </a:lnTo>
                <a:lnTo>
                  <a:pt x="363042" y="38404"/>
                </a:lnTo>
                <a:lnTo>
                  <a:pt x="395748" y="38404"/>
                </a:lnTo>
                <a:lnTo>
                  <a:pt x="398117" y="24320"/>
                </a:lnTo>
                <a:close/>
              </a:path>
              <a:path w="402589" h="474979">
                <a:moveTo>
                  <a:pt x="349601" y="37363"/>
                </a:moveTo>
                <a:lnTo>
                  <a:pt x="340144" y="37363"/>
                </a:lnTo>
                <a:lnTo>
                  <a:pt x="345725" y="42014"/>
                </a:lnTo>
                <a:lnTo>
                  <a:pt x="349601" y="37363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483096" y="5678423"/>
            <a:ext cx="826007" cy="752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535600" y="5693873"/>
            <a:ext cx="474980" cy="402590"/>
          </a:xfrm>
          <a:custGeom>
            <a:avLst/>
            <a:gdLst/>
            <a:ahLst/>
            <a:cxnLst/>
            <a:rect l="l" t="t" r="r" b="b"/>
            <a:pathLst>
              <a:path w="474979" h="402589">
                <a:moveTo>
                  <a:pt x="249161" y="308457"/>
                </a:moveTo>
                <a:lnTo>
                  <a:pt x="238241" y="308815"/>
                </a:lnTo>
                <a:lnTo>
                  <a:pt x="228641" y="313177"/>
                </a:lnTo>
                <a:lnTo>
                  <a:pt x="221379" y="320818"/>
                </a:lnTo>
                <a:lnTo>
                  <a:pt x="217474" y="331012"/>
                </a:lnTo>
                <a:lnTo>
                  <a:pt x="217832" y="341930"/>
                </a:lnTo>
                <a:lnTo>
                  <a:pt x="222194" y="351528"/>
                </a:lnTo>
                <a:lnTo>
                  <a:pt x="229835" y="358789"/>
                </a:lnTo>
                <a:lnTo>
                  <a:pt x="240030" y="362699"/>
                </a:lnTo>
                <a:lnTo>
                  <a:pt x="474891" y="402209"/>
                </a:lnTo>
                <a:lnTo>
                  <a:pt x="469879" y="388391"/>
                </a:lnTo>
                <a:lnTo>
                  <a:pt x="415366" y="388391"/>
                </a:lnTo>
                <a:lnTo>
                  <a:pt x="337221" y="323270"/>
                </a:lnTo>
                <a:lnTo>
                  <a:pt x="249161" y="308457"/>
                </a:lnTo>
                <a:close/>
              </a:path>
              <a:path w="474979" h="402589">
                <a:moveTo>
                  <a:pt x="337221" y="323270"/>
                </a:moveTo>
                <a:lnTo>
                  <a:pt x="415366" y="388391"/>
                </a:lnTo>
                <a:lnTo>
                  <a:pt x="422402" y="379945"/>
                </a:lnTo>
                <a:lnTo>
                  <a:pt x="418439" y="376643"/>
                </a:lnTo>
                <a:lnTo>
                  <a:pt x="407111" y="376643"/>
                </a:lnTo>
                <a:lnTo>
                  <a:pt x="402202" y="363113"/>
                </a:lnTo>
                <a:lnTo>
                  <a:pt x="358734" y="326889"/>
                </a:lnTo>
                <a:lnTo>
                  <a:pt x="337221" y="323270"/>
                </a:lnTo>
                <a:close/>
              </a:path>
              <a:path w="474979" h="402589">
                <a:moveTo>
                  <a:pt x="418802" y="362614"/>
                </a:moveTo>
                <a:lnTo>
                  <a:pt x="411753" y="371072"/>
                </a:lnTo>
                <a:lnTo>
                  <a:pt x="422402" y="379945"/>
                </a:lnTo>
                <a:lnTo>
                  <a:pt x="415366" y="388391"/>
                </a:lnTo>
                <a:lnTo>
                  <a:pt x="469879" y="388391"/>
                </a:lnTo>
                <a:lnTo>
                  <a:pt x="463748" y="371487"/>
                </a:lnTo>
                <a:lnTo>
                  <a:pt x="429450" y="371487"/>
                </a:lnTo>
                <a:lnTo>
                  <a:pt x="418802" y="362614"/>
                </a:lnTo>
                <a:close/>
              </a:path>
              <a:path w="474979" h="402589">
                <a:moveTo>
                  <a:pt x="402202" y="363113"/>
                </a:moveTo>
                <a:lnTo>
                  <a:pt x="407111" y="376643"/>
                </a:lnTo>
                <a:lnTo>
                  <a:pt x="411753" y="371072"/>
                </a:lnTo>
                <a:lnTo>
                  <a:pt x="402202" y="363113"/>
                </a:lnTo>
                <a:close/>
              </a:path>
              <a:path w="474979" h="402589">
                <a:moveTo>
                  <a:pt x="411753" y="371072"/>
                </a:moveTo>
                <a:lnTo>
                  <a:pt x="407111" y="376643"/>
                </a:lnTo>
                <a:lnTo>
                  <a:pt x="418439" y="376643"/>
                </a:lnTo>
                <a:lnTo>
                  <a:pt x="411753" y="371072"/>
                </a:lnTo>
                <a:close/>
              </a:path>
              <a:path w="474979" h="402589">
                <a:moveTo>
                  <a:pt x="372420" y="281013"/>
                </a:moveTo>
                <a:lnTo>
                  <a:pt x="391033" y="332322"/>
                </a:lnTo>
                <a:lnTo>
                  <a:pt x="437527" y="340144"/>
                </a:lnTo>
                <a:lnTo>
                  <a:pt x="418802" y="362614"/>
                </a:lnTo>
                <a:lnTo>
                  <a:pt x="429450" y="371487"/>
                </a:lnTo>
                <a:lnTo>
                  <a:pt x="450570" y="346138"/>
                </a:lnTo>
                <a:lnTo>
                  <a:pt x="372420" y="281013"/>
                </a:lnTo>
                <a:close/>
              </a:path>
              <a:path w="474979" h="402589">
                <a:moveTo>
                  <a:pt x="369255" y="160229"/>
                </a:moveTo>
                <a:lnTo>
                  <a:pt x="358457" y="161848"/>
                </a:lnTo>
                <a:lnTo>
                  <a:pt x="349127" y="167524"/>
                </a:lnTo>
                <a:lnTo>
                  <a:pt x="342919" y="176044"/>
                </a:lnTo>
                <a:lnTo>
                  <a:pt x="340358" y="186273"/>
                </a:lnTo>
                <a:lnTo>
                  <a:pt x="341972" y="197078"/>
                </a:lnTo>
                <a:lnTo>
                  <a:pt x="372420" y="281013"/>
                </a:lnTo>
                <a:lnTo>
                  <a:pt x="450570" y="346138"/>
                </a:lnTo>
                <a:lnTo>
                  <a:pt x="429450" y="371487"/>
                </a:lnTo>
                <a:lnTo>
                  <a:pt x="463748" y="371487"/>
                </a:lnTo>
                <a:lnTo>
                  <a:pt x="393687" y="178320"/>
                </a:lnTo>
                <a:lnTo>
                  <a:pt x="388004" y="168996"/>
                </a:lnTo>
                <a:lnTo>
                  <a:pt x="379482" y="162788"/>
                </a:lnTo>
                <a:lnTo>
                  <a:pt x="369255" y="160229"/>
                </a:lnTo>
                <a:close/>
              </a:path>
              <a:path w="474979" h="402589">
                <a:moveTo>
                  <a:pt x="394751" y="342572"/>
                </a:moveTo>
                <a:lnTo>
                  <a:pt x="402202" y="363113"/>
                </a:lnTo>
                <a:lnTo>
                  <a:pt x="411753" y="371072"/>
                </a:lnTo>
                <a:lnTo>
                  <a:pt x="418802" y="362614"/>
                </a:lnTo>
                <a:lnTo>
                  <a:pt x="394751" y="342572"/>
                </a:lnTo>
                <a:close/>
              </a:path>
              <a:path w="474979" h="402589">
                <a:moveTo>
                  <a:pt x="358734" y="326889"/>
                </a:moveTo>
                <a:lnTo>
                  <a:pt x="402202" y="363113"/>
                </a:lnTo>
                <a:lnTo>
                  <a:pt x="394751" y="342572"/>
                </a:lnTo>
                <a:lnTo>
                  <a:pt x="380280" y="330514"/>
                </a:lnTo>
                <a:lnTo>
                  <a:pt x="358734" y="326889"/>
                </a:lnTo>
                <a:close/>
              </a:path>
              <a:path w="474979" h="402589">
                <a:moveTo>
                  <a:pt x="391033" y="332322"/>
                </a:moveTo>
                <a:lnTo>
                  <a:pt x="394751" y="342572"/>
                </a:lnTo>
                <a:lnTo>
                  <a:pt x="418802" y="362614"/>
                </a:lnTo>
                <a:lnTo>
                  <a:pt x="437527" y="340144"/>
                </a:lnTo>
                <a:lnTo>
                  <a:pt x="391033" y="332322"/>
                </a:lnTo>
                <a:close/>
              </a:path>
              <a:path w="474979" h="402589">
                <a:moveTo>
                  <a:pt x="380280" y="330514"/>
                </a:moveTo>
                <a:lnTo>
                  <a:pt x="394751" y="342572"/>
                </a:lnTo>
                <a:lnTo>
                  <a:pt x="391033" y="332322"/>
                </a:lnTo>
                <a:lnTo>
                  <a:pt x="380280" y="330514"/>
                </a:lnTo>
                <a:close/>
              </a:path>
              <a:path w="474979" h="402589">
                <a:moveTo>
                  <a:pt x="35204" y="0"/>
                </a:moveTo>
                <a:lnTo>
                  <a:pt x="14071" y="25349"/>
                </a:lnTo>
                <a:lnTo>
                  <a:pt x="380280" y="330514"/>
                </a:lnTo>
                <a:lnTo>
                  <a:pt x="391033" y="332322"/>
                </a:lnTo>
                <a:lnTo>
                  <a:pt x="372420" y="281013"/>
                </a:lnTo>
                <a:lnTo>
                  <a:pt x="35204" y="0"/>
                </a:lnTo>
                <a:close/>
              </a:path>
              <a:path w="474979" h="402589">
                <a:moveTo>
                  <a:pt x="7035" y="33807"/>
                </a:moveTo>
                <a:lnTo>
                  <a:pt x="0" y="42252"/>
                </a:lnTo>
                <a:lnTo>
                  <a:pt x="337221" y="323270"/>
                </a:lnTo>
                <a:lnTo>
                  <a:pt x="358734" y="326889"/>
                </a:lnTo>
                <a:lnTo>
                  <a:pt x="7035" y="33807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48640"/>
            <a:ext cx="5791200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45794" y="1387347"/>
            <a:ext cx="6976109" cy="1214120"/>
          </a:xfrm>
          <a:prstGeom prst="rect">
            <a:avLst/>
          </a:prstGeom>
        </p:spPr>
        <p:txBody>
          <a:bodyPr wrap="square" lIns="0" tIns="79375" rIns="0" bIns="0" rtlCol="0" vert="horz">
            <a:spAutoFit/>
          </a:bodyPr>
          <a:lstStyle/>
          <a:p>
            <a:pPr marL="268605" marR="5080" indent="-255904">
              <a:lnSpc>
                <a:spcPct val="80000"/>
              </a:lnSpc>
              <a:spcBef>
                <a:spcPts val="625"/>
              </a:spcBef>
            </a:pPr>
            <a:r>
              <a:rPr dirty="0" sz="15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200" spc="-5">
                <a:latin typeface="Lucida Sans Unicode"/>
                <a:cs typeface="Lucida Sans Unicode"/>
              </a:rPr>
              <a:t>Elastična tražnja </a:t>
            </a:r>
            <a:r>
              <a:rPr dirty="0" sz="2200">
                <a:latin typeface="Lucida Sans Unicode"/>
                <a:cs typeface="Lucida Sans Unicode"/>
              </a:rPr>
              <a:t>– </a:t>
            </a:r>
            <a:r>
              <a:rPr dirty="0" sz="2200" spc="-5">
                <a:latin typeface="Lucida Sans Unicode"/>
                <a:cs typeface="Lucida Sans Unicode"/>
              </a:rPr>
              <a:t>smanjenje cijena uzrokuje</a:t>
            </a:r>
            <a:r>
              <a:rPr dirty="0" sz="2200" spc="-250">
                <a:latin typeface="Lucida Sans Unicode"/>
                <a:cs typeface="Lucida Sans Unicode"/>
              </a:rPr>
              <a:t> </a:t>
            </a:r>
            <a:r>
              <a:rPr dirty="0" sz="2200" spc="-5">
                <a:latin typeface="Lucida Sans Unicode"/>
                <a:cs typeface="Lucida Sans Unicode"/>
              </a:rPr>
              <a:t>rast  TR</a:t>
            </a:r>
            <a:endParaRPr sz="2200">
              <a:latin typeface="Lucida Sans Unicode"/>
              <a:cs typeface="Lucida Sans Unicode"/>
            </a:endParaRPr>
          </a:p>
          <a:p>
            <a:pPr marL="267970" marR="243204" indent="-255904">
              <a:lnSpc>
                <a:spcPct val="80000"/>
              </a:lnSpc>
              <a:spcBef>
                <a:spcPts val="385"/>
              </a:spcBef>
            </a:pPr>
            <a:r>
              <a:rPr dirty="0" sz="15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200" spc="-5">
                <a:latin typeface="Lucida Sans Unicode"/>
                <a:cs typeface="Lucida Sans Unicode"/>
              </a:rPr>
              <a:t>Neelastična tražnja </a:t>
            </a:r>
            <a:r>
              <a:rPr dirty="0" sz="2200">
                <a:latin typeface="Lucida Sans Unicode"/>
                <a:cs typeface="Lucida Sans Unicode"/>
              </a:rPr>
              <a:t>– </a:t>
            </a:r>
            <a:r>
              <a:rPr dirty="0" sz="2200" spc="-5">
                <a:latin typeface="Lucida Sans Unicode"/>
                <a:cs typeface="Lucida Sans Unicode"/>
              </a:rPr>
              <a:t>smanjenje cijena</a:t>
            </a:r>
            <a:r>
              <a:rPr dirty="0" sz="2200" spc="-270">
                <a:latin typeface="Lucida Sans Unicode"/>
                <a:cs typeface="Lucida Sans Unicode"/>
              </a:rPr>
              <a:t> </a:t>
            </a:r>
            <a:r>
              <a:rPr dirty="0" sz="2200" spc="-5">
                <a:latin typeface="Lucida Sans Unicode"/>
                <a:cs typeface="Lucida Sans Unicode"/>
              </a:rPr>
              <a:t>uzrokuje  pad</a:t>
            </a:r>
            <a:r>
              <a:rPr dirty="0" sz="2200">
                <a:latin typeface="Lucida Sans Unicode"/>
                <a:cs typeface="Lucida Sans Unicode"/>
              </a:rPr>
              <a:t> </a:t>
            </a:r>
            <a:r>
              <a:rPr dirty="0" sz="2200" spc="-5">
                <a:latin typeface="Lucida Sans Unicode"/>
                <a:cs typeface="Lucida Sans Unicode"/>
              </a:rPr>
              <a:t>TR</a:t>
            </a:r>
            <a:endParaRPr sz="22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90600" y="2590800"/>
            <a:ext cx="7236333" cy="3962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48640"/>
            <a:ext cx="5791200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90600" y="2743200"/>
            <a:ext cx="7675880" cy="3943985"/>
          </a:xfrm>
          <a:custGeom>
            <a:avLst/>
            <a:gdLst/>
            <a:ahLst/>
            <a:cxnLst/>
            <a:rect l="l" t="t" r="r" b="b"/>
            <a:pathLst>
              <a:path w="7675880" h="3943984">
                <a:moveTo>
                  <a:pt x="0" y="3943832"/>
                </a:moveTo>
                <a:lnTo>
                  <a:pt x="7675727" y="3943832"/>
                </a:lnTo>
                <a:lnTo>
                  <a:pt x="7675727" y="0"/>
                </a:lnTo>
                <a:lnTo>
                  <a:pt x="0" y="0"/>
                </a:lnTo>
                <a:lnTo>
                  <a:pt x="0" y="394383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810559" y="3068038"/>
            <a:ext cx="0" cy="3275965"/>
          </a:xfrm>
          <a:custGeom>
            <a:avLst/>
            <a:gdLst/>
            <a:ahLst/>
            <a:cxnLst/>
            <a:rect l="l" t="t" r="r" b="b"/>
            <a:pathLst>
              <a:path w="0" h="3275965">
                <a:moveTo>
                  <a:pt x="0" y="0"/>
                </a:moveTo>
                <a:lnTo>
                  <a:pt x="0" y="3275937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51712" y="2984719"/>
            <a:ext cx="118110" cy="91440"/>
          </a:xfrm>
          <a:custGeom>
            <a:avLst/>
            <a:gdLst/>
            <a:ahLst/>
            <a:cxnLst/>
            <a:rect l="l" t="t" r="r" b="b"/>
            <a:pathLst>
              <a:path w="118110" h="91439">
                <a:moveTo>
                  <a:pt x="58851" y="0"/>
                </a:moveTo>
                <a:lnTo>
                  <a:pt x="0" y="90893"/>
                </a:lnTo>
                <a:lnTo>
                  <a:pt x="117690" y="90893"/>
                </a:lnTo>
                <a:lnTo>
                  <a:pt x="588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618666" y="6294575"/>
            <a:ext cx="6842759" cy="0"/>
          </a:xfrm>
          <a:custGeom>
            <a:avLst/>
            <a:gdLst/>
            <a:ahLst/>
            <a:cxnLst/>
            <a:rect l="l" t="t" r="r" b="b"/>
            <a:pathLst>
              <a:path w="6842759" h="0">
                <a:moveTo>
                  <a:pt x="0" y="0"/>
                </a:moveTo>
                <a:lnTo>
                  <a:pt x="68423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446285" y="6264276"/>
            <a:ext cx="177165" cy="60960"/>
          </a:xfrm>
          <a:custGeom>
            <a:avLst/>
            <a:gdLst/>
            <a:ahLst/>
            <a:cxnLst/>
            <a:rect l="l" t="t" r="r" b="b"/>
            <a:pathLst>
              <a:path w="177165" h="60960">
                <a:moveTo>
                  <a:pt x="0" y="0"/>
                </a:moveTo>
                <a:lnTo>
                  <a:pt x="0" y="60591"/>
                </a:lnTo>
                <a:lnTo>
                  <a:pt x="176542" y="3030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14612" y="5899367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14612" y="5504160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714612" y="5108953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714612" y="4713746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714612" y="4318539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14612" y="3923332"/>
            <a:ext cx="200025" cy="0"/>
          </a:xfrm>
          <a:custGeom>
            <a:avLst/>
            <a:gdLst/>
            <a:ahLst/>
            <a:cxnLst/>
            <a:rect l="l" t="t" r="r" b="b"/>
            <a:pathLst>
              <a:path w="200025" h="0">
                <a:moveTo>
                  <a:pt x="0" y="0"/>
                </a:moveTo>
                <a:lnTo>
                  <a:pt x="199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714612" y="3528125"/>
            <a:ext cx="184150" cy="0"/>
          </a:xfrm>
          <a:custGeom>
            <a:avLst/>
            <a:gdLst/>
            <a:ahLst/>
            <a:cxnLst/>
            <a:rect l="l" t="t" r="r" b="b"/>
            <a:pathLst>
              <a:path w="184150" h="0">
                <a:moveTo>
                  <a:pt x="0" y="0"/>
                </a:moveTo>
                <a:lnTo>
                  <a:pt x="18389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578131" y="6294575"/>
            <a:ext cx="0" cy="41275"/>
          </a:xfrm>
          <a:custGeom>
            <a:avLst/>
            <a:gdLst/>
            <a:ahLst/>
            <a:cxnLst/>
            <a:rect l="l" t="t" r="r" b="b"/>
            <a:pathLst>
              <a:path w="0" h="41275">
                <a:moveTo>
                  <a:pt x="0" y="0"/>
                </a:moveTo>
                <a:lnTo>
                  <a:pt x="0" y="41167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345768" y="6245174"/>
            <a:ext cx="0" cy="103505"/>
          </a:xfrm>
          <a:custGeom>
            <a:avLst/>
            <a:gdLst/>
            <a:ahLst/>
            <a:cxnLst/>
            <a:rect l="l" t="t" r="r" b="b"/>
            <a:pathLst>
              <a:path w="0" h="103504">
                <a:moveTo>
                  <a:pt x="0" y="0"/>
                </a:moveTo>
                <a:lnTo>
                  <a:pt x="0" y="102918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113340" y="6245174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8801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880913" y="6245174"/>
            <a:ext cx="0" cy="103505"/>
          </a:xfrm>
          <a:custGeom>
            <a:avLst/>
            <a:gdLst/>
            <a:ahLst/>
            <a:cxnLst/>
            <a:rect l="l" t="t" r="r" b="b"/>
            <a:pathLst>
              <a:path w="0" h="103504">
                <a:moveTo>
                  <a:pt x="0" y="0"/>
                </a:moveTo>
                <a:lnTo>
                  <a:pt x="0" y="102918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648485" y="6245174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0"/>
                </a:moveTo>
                <a:lnTo>
                  <a:pt x="0" y="94685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416058" y="6245174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0"/>
                </a:moveTo>
                <a:lnTo>
                  <a:pt x="0" y="94685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183630" y="6245174"/>
            <a:ext cx="0" cy="86995"/>
          </a:xfrm>
          <a:custGeom>
            <a:avLst/>
            <a:gdLst/>
            <a:ahLst/>
            <a:cxnLst/>
            <a:rect l="l" t="t" r="r" b="b"/>
            <a:pathLst>
              <a:path w="0" h="86995">
                <a:moveTo>
                  <a:pt x="0" y="0"/>
                </a:moveTo>
                <a:lnTo>
                  <a:pt x="0" y="86451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810562" y="3923334"/>
            <a:ext cx="1535430" cy="2371725"/>
          </a:xfrm>
          <a:custGeom>
            <a:avLst/>
            <a:gdLst/>
            <a:ahLst/>
            <a:cxnLst/>
            <a:rect l="l" t="t" r="r" b="b"/>
            <a:pathLst>
              <a:path w="1535429" h="2371725">
                <a:moveTo>
                  <a:pt x="0" y="2371242"/>
                </a:moveTo>
                <a:lnTo>
                  <a:pt x="1535150" y="2371242"/>
                </a:lnTo>
                <a:lnTo>
                  <a:pt x="1535150" y="0"/>
                </a:lnTo>
                <a:lnTo>
                  <a:pt x="0" y="0"/>
                </a:lnTo>
                <a:lnTo>
                  <a:pt x="0" y="2371242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480159" y="63131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82927" y="63131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8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86551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254140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021729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789319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16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445960" y="5399290"/>
            <a:ext cx="153670" cy="57912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4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dirty="0" sz="1000" spc="505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45960" y="5004075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6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45960" y="46088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8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345764" y="4318546"/>
            <a:ext cx="767715" cy="1976120"/>
          </a:xfrm>
          <a:custGeom>
            <a:avLst/>
            <a:gdLst/>
            <a:ahLst/>
            <a:cxnLst/>
            <a:rect l="l" t="t" r="r" b="b"/>
            <a:pathLst>
              <a:path w="767714" h="1976120">
                <a:moveTo>
                  <a:pt x="0" y="1976031"/>
                </a:moveTo>
                <a:lnTo>
                  <a:pt x="767575" y="1976031"/>
                </a:lnTo>
                <a:lnTo>
                  <a:pt x="767575" y="0"/>
                </a:lnTo>
                <a:lnTo>
                  <a:pt x="0" y="0"/>
                </a:lnTo>
                <a:lnTo>
                  <a:pt x="0" y="1976031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810559" y="3923332"/>
            <a:ext cx="1535430" cy="4445"/>
          </a:xfrm>
          <a:custGeom>
            <a:avLst/>
            <a:gdLst/>
            <a:ahLst/>
            <a:cxnLst/>
            <a:rect l="l" t="t" r="r" b="b"/>
            <a:pathLst>
              <a:path w="1535429" h="4445">
                <a:moveTo>
                  <a:pt x="0" y="4171"/>
                </a:moveTo>
                <a:lnTo>
                  <a:pt x="1535208" y="0"/>
                </a:lnTo>
              </a:path>
            </a:pathLst>
          </a:custGeom>
          <a:ln w="13173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10559" y="4318539"/>
            <a:ext cx="2303145" cy="0"/>
          </a:xfrm>
          <a:custGeom>
            <a:avLst/>
            <a:gdLst/>
            <a:ahLst/>
            <a:cxnLst/>
            <a:rect l="l" t="t" r="r" b="b"/>
            <a:pathLst>
              <a:path w="2303145" h="0">
                <a:moveTo>
                  <a:pt x="0" y="0"/>
                </a:moveTo>
                <a:lnTo>
                  <a:pt x="2302781" y="0"/>
                </a:lnTo>
              </a:path>
            </a:pathLst>
          </a:custGeom>
          <a:ln w="13173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113340" y="4322711"/>
            <a:ext cx="0" cy="1972310"/>
          </a:xfrm>
          <a:custGeom>
            <a:avLst/>
            <a:gdLst/>
            <a:ahLst/>
            <a:cxnLst/>
            <a:rect l="l" t="t" r="r" b="b"/>
            <a:pathLst>
              <a:path w="0" h="1972310">
                <a:moveTo>
                  <a:pt x="0" y="0"/>
                </a:moveTo>
                <a:lnTo>
                  <a:pt x="0" y="1971863"/>
                </a:lnTo>
              </a:path>
            </a:pathLst>
          </a:custGeom>
          <a:ln w="2558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345768" y="3925418"/>
            <a:ext cx="0" cy="2369185"/>
          </a:xfrm>
          <a:custGeom>
            <a:avLst/>
            <a:gdLst/>
            <a:ahLst/>
            <a:cxnLst/>
            <a:rect l="l" t="t" r="r" b="b"/>
            <a:pathLst>
              <a:path w="0" h="2369185">
                <a:moveTo>
                  <a:pt x="0" y="0"/>
                </a:moveTo>
                <a:lnTo>
                  <a:pt x="0" y="2369156"/>
                </a:lnTo>
              </a:path>
            </a:pathLst>
          </a:custGeom>
          <a:ln w="2558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271763" y="3884398"/>
            <a:ext cx="147795" cy="779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039336" y="4279605"/>
            <a:ext cx="147795" cy="779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714612" y="3132918"/>
            <a:ext cx="192405" cy="0"/>
          </a:xfrm>
          <a:custGeom>
            <a:avLst/>
            <a:gdLst/>
            <a:ahLst/>
            <a:cxnLst/>
            <a:rect l="l" t="t" r="r" b="b"/>
            <a:pathLst>
              <a:path w="192405" h="0">
                <a:moveTo>
                  <a:pt x="0" y="0"/>
                </a:moveTo>
                <a:lnTo>
                  <a:pt x="1918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7951203" y="6245174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8801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810559" y="3132918"/>
            <a:ext cx="6129020" cy="3161665"/>
          </a:xfrm>
          <a:custGeom>
            <a:avLst/>
            <a:gdLst/>
            <a:ahLst/>
            <a:cxnLst/>
            <a:rect l="l" t="t" r="r" b="b"/>
            <a:pathLst>
              <a:path w="6129020" h="3161665">
                <a:moveTo>
                  <a:pt x="0" y="0"/>
                </a:moveTo>
                <a:lnTo>
                  <a:pt x="6128490" y="3161656"/>
                </a:lnTo>
              </a:path>
            </a:pathLst>
          </a:custGeom>
          <a:ln w="2840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3414942" y="3703146"/>
            <a:ext cx="21018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730" b="1">
                <a:latin typeface="Times New Roman"/>
                <a:cs typeface="Times New Roman"/>
              </a:rPr>
              <a:t>A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223981" y="4147763"/>
            <a:ext cx="19621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675" b="1">
                <a:latin typeface="Times New Roman"/>
                <a:cs typeface="Times New Roman"/>
              </a:rPr>
              <a:t>B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202320" y="6298286"/>
            <a:ext cx="316865" cy="371475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57785">
              <a:lnSpc>
                <a:spcPct val="100000"/>
              </a:lnSpc>
              <a:spcBef>
                <a:spcPts val="254"/>
              </a:spcBef>
            </a:pPr>
            <a:r>
              <a:rPr dirty="0" sz="1000" spc="505">
                <a:latin typeface="Times New Roman"/>
                <a:cs typeface="Times New Roman"/>
              </a:rPr>
              <a:t>4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1000" spc="780" b="1">
                <a:latin typeface="Times New Roman"/>
                <a:cs typeface="Times New Roman"/>
              </a:rPr>
              <a:t>Q</a:t>
            </a:r>
            <a:r>
              <a:rPr dirty="0" sz="500" spc="365" b="1">
                <a:latin typeface="Times New Roman"/>
                <a:cs typeface="Times New Roman"/>
              </a:rPr>
              <a:t>A</a:t>
            </a:r>
            <a:endParaRPr sz="5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005558" y="6298339"/>
            <a:ext cx="309880" cy="371475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22225">
              <a:lnSpc>
                <a:spcPct val="100000"/>
              </a:lnSpc>
              <a:spcBef>
                <a:spcPts val="254"/>
              </a:spcBef>
            </a:pPr>
            <a:r>
              <a:rPr dirty="0" sz="1000" spc="505">
                <a:latin typeface="Times New Roman"/>
                <a:cs typeface="Times New Roman"/>
              </a:rPr>
              <a:t>6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1000" spc="780" b="1">
                <a:latin typeface="Times New Roman"/>
                <a:cs typeface="Times New Roman"/>
              </a:rPr>
              <a:t>Q</a:t>
            </a:r>
            <a:r>
              <a:rPr dirty="0" sz="500" spc="335" b="1">
                <a:latin typeface="Times New Roman"/>
                <a:cs typeface="Times New Roman"/>
              </a:rPr>
              <a:t>B</a:t>
            </a:r>
            <a:endParaRPr sz="5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637926" y="63131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288407" y="6486000"/>
            <a:ext cx="132588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434">
                <a:latin typeface="Times New Roman"/>
                <a:cs typeface="Times New Roman"/>
              </a:rPr>
              <a:t>Količina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465">
                <a:latin typeface="Times New Roman"/>
                <a:cs typeface="Times New Roman"/>
              </a:rPr>
              <a:t>(Q)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339846" y="2749373"/>
            <a:ext cx="928369" cy="85788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20">
                <a:latin typeface="Times New Roman"/>
                <a:cs typeface="Times New Roman"/>
              </a:rPr>
              <a:t>Cena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409">
                <a:latin typeface="Times New Roman"/>
                <a:cs typeface="Times New Roman"/>
              </a:rPr>
              <a:t>(P)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50">
              <a:latin typeface="Times New Roman"/>
              <a:cs typeface="Times New Roman"/>
            </a:endParaRPr>
          </a:p>
          <a:p>
            <a:pPr marL="54610">
              <a:lnSpc>
                <a:spcPct val="100000"/>
              </a:lnSpc>
            </a:pPr>
            <a:r>
              <a:rPr dirty="0" sz="1000" spc="505">
                <a:latin typeface="Times New Roman"/>
                <a:cs typeface="Times New Roman"/>
              </a:rPr>
              <a:t>16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54610">
              <a:lnSpc>
                <a:spcPct val="100000"/>
              </a:lnSpc>
              <a:spcBef>
                <a:spcPts val="650"/>
              </a:spcBef>
            </a:pPr>
            <a:r>
              <a:rPr dirty="0" sz="1000" spc="505">
                <a:latin typeface="Times New Roman"/>
                <a:cs typeface="Times New Roman"/>
              </a:rPr>
              <a:t>14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002106" y="3818430"/>
            <a:ext cx="661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92430" algn="l"/>
              </a:tabLst>
            </a:pPr>
            <a:r>
              <a:rPr dirty="0" sz="1000" spc="610" b="1">
                <a:latin typeface="Times New Roman"/>
                <a:cs typeface="Times New Roman"/>
              </a:rPr>
              <a:t>P</a:t>
            </a:r>
            <a:r>
              <a:rPr dirty="0" sz="500" spc="365" b="1">
                <a:latin typeface="Times New Roman"/>
                <a:cs typeface="Times New Roman"/>
              </a:rPr>
              <a:t>A</a:t>
            </a:r>
            <a:r>
              <a:rPr dirty="0" sz="500" b="1">
                <a:latin typeface="Times New Roman"/>
                <a:cs typeface="Times New Roman"/>
              </a:rPr>
              <a:t>	</a:t>
            </a:r>
            <a:r>
              <a:rPr dirty="0" sz="1000" spc="505">
                <a:latin typeface="Times New Roman"/>
                <a:cs typeface="Times New Roman"/>
              </a:rPr>
              <a:t>12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05417" y="4213621"/>
            <a:ext cx="65786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88620" algn="l"/>
              </a:tabLst>
            </a:pPr>
            <a:r>
              <a:rPr dirty="0" sz="1000" spc="615" b="1">
                <a:latin typeface="Times New Roman"/>
                <a:cs typeface="Times New Roman"/>
              </a:rPr>
              <a:t>P</a:t>
            </a:r>
            <a:r>
              <a:rPr dirty="0" sz="500" spc="335" b="1">
                <a:latin typeface="Times New Roman"/>
                <a:cs typeface="Times New Roman"/>
              </a:rPr>
              <a:t>B</a:t>
            </a:r>
            <a:r>
              <a:rPr dirty="0" sz="500" spc="335" b="1">
                <a:latin typeface="Times New Roman"/>
                <a:cs typeface="Times New Roman"/>
              </a:rPr>
              <a:t>	</a:t>
            </a:r>
            <a:r>
              <a:rPr dirty="0" sz="1000" spc="505">
                <a:latin typeface="Times New Roman"/>
                <a:cs typeface="Times New Roman"/>
              </a:rPr>
              <a:t>10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645794" y="1214628"/>
            <a:ext cx="7232650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3375" algn="l"/>
                <a:tab pos="3441700" algn="l"/>
              </a:tabLst>
            </a:pPr>
            <a:r>
              <a:rPr dirty="0" sz="1100">
                <a:solidFill>
                  <a:srgbClr val="2DA2BF"/>
                </a:solidFill>
                <a:latin typeface="Wingdings 3"/>
                <a:cs typeface="Wingdings 3"/>
              </a:rPr>
              <a:t>}	</a:t>
            </a:r>
            <a:r>
              <a:rPr dirty="0" sz="2000" spc="-5"/>
              <a:t>Tačka A: TR=12*4</a:t>
            </a:r>
            <a:r>
              <a:rPr dirty="0" sz="2000" spc="25"/>
              <a:t> </a:t>
            </a:r>
            <a:r>
              <a:rPr dirty="0" sz="2000"/>
              <a:t>=</a:t>
            </a:r>
            <a:r>
              <a:rPr dirty="0" sz="2000" spc="5"/>
              <a:t> </a:t>
            </a:r>
            <a:r>
              <a:rPr dirty="0" sz="2000" spc="-5"/>
              <a:t>48	nj </a:t>
            </a:r>
            <a:r>
              <a:rPr dirty="0" sz="2000"/>
              <a:t>– </a:t>
            </a:r>
            <a:r>
              <a:rPr dirty="0" sz="2000" spc="-5"/>
              <a:t>žuti pravougaonik</a:t>
            </a:r>
            <a:r>
              <a:rPr dirty="0" sz="2000" spc="-30"/>
              <a:t> </a:t>
            </a:r>
            <a:r>
              <a:rPr dirty="0" sz="2000"/>
              <a:t>OQ</a:t>
            </a:r>
            <a:r>
              <a:rPr dirty="0" baseline="-17094" sz="1950"/>
              <a:t>A</a:t>
            </a:r>
            <a:r>
              <a:rPr dirty="0" sz="2000"/>
              <a:t>AP</a:t>
            </a:r>
            <a:r>
              <a:rPr dirty="0" baseline="-17094" sz="1950"/>
              <a:t>A</a:t>
            </a:r>
            <a:endParaRPr baseline="-17094" sz="1950">
              <a:latin typeface="Wingdings 3"/>
              <a:cs typeface="Wingdings 3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45794" y="1519428"/>
            <a:ext cx="6599555" cy="939800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  <a:tabLst>
                <a:tab pos="3952875" algn="l"/>
              </a:tabLst>
            </a:pPr>
            <a:r>
              <a:rPr dirty="0" sz="14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000" spc="-5">
                <a:latin typeface="Lucida Sans Unicode"/>
                <a:cs typeface="Lucida Sans Unicode"/>
              </a:rPr>
              <a:t>Tačka B: TR=10*6 </a:t>
            </a:r>
            <a:r>
              <a:rPr dirty="0" sz="2000">
                <a:latin typeface="Lucida Sans Unicode"/>
                <a:cs typeface="Lucida Sans Unicode"/>
              </a:rPr>
              <a:t>= </a:t>
            </a:r>
            <a:r>
              <a:rPr dirty="0" sz="2000" spc="-5">
                <a:latin typeface="Lucida Sans Unicode"/>
                <a:cs typeface="Lucida Sans Unicode"/>
              </a:rPr>
              <a:t>60</a:t>
            </a:r>
            <a:r>
              <a:rPr dirty="0" sz="2000" spc="55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nj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–	</a:t>
            </a:r>
            <a:r>
              <a:rPr dirty="0" sz="2000" spc="-5">
                <a:latin typeface="Lucida Sans Unicode"/>
                <a:cs typeface="Lucida Sans Unicode"/>
              </a:rPr>
              <a:t>pravougaonik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OQ</a:t>
            </a:r>
            <a:r>
              <a:rPr dirty="0" baseline="-17094" sz="1950" spc="-7">
                <a:latin typeface="Lucida Sans Unicode"/>
                <a:cs typeface="Lucida Sans Unicode"/>
              </a:rPr>
              <a:t>B</a:t>
            </a:r>
            <a:r>
              <a:rPr dirty="0" sz="2000" spc="-5">
                <a:latin typeface="Lucida Sans Unicode"/>
                <a:cs typeface="Lucida Sans Unicode"/>
              </a:rPr>
              <a:t>BP</a:t>
            </a:r>
            <a:r>
              <a:rPr dirty="0" baseline="-17094" sz="1950" spc="-7">
                <a:latin typeface="Lucida Sans Unicode"/>
                <a:cs typeface="Lucida Sans Unicode"/>
              </a:rPr>
              <a:t>B</a:t>
            </a:r>
            <a:endParaRPr baseline="-17094" sz="19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dirty="0" sz="14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000" spc="-5">
                <a:latin typeface="Lucida Sans Unicode"/>
                <a:cs typeface="Lucida Sans Unicode"/>
              </a:rPr>
              <a:t>Smanjenje cijena dovodi </a:t>
            </a:r>
            <a:r>
              <a:rPr dirty="0" sz="2000">
                <a:latin typeface="Lucida Sans Unicode"/>
                <a:cs typeface="Lucida Sans Unicode"/>
              </a:rPr>
              <a:t>do </a:t>
            </a:r>
            <a:r>
              <a:rPr dirty="0" sz="2000" spc="-5">
                <a:latin typeface="Lucida Sans Unicode"/>
                <a:cs typeface="Lucida Sans Unicode"/>
              </a:rPr>
              <a:t>rasta TR</a:t>
            </a:r>
            <a:r>
              <a:rPr dirty="0" sz="2000" spc="-12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(E&lt;G)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288539" y="3960338"/>
            <a:ext cx="354965" cy="2946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50" spc="25">
                <a:latin typeface="Lucida Sans Unicode"/>
                <a:cs typeface="Lucida Sans Unicode"/>
              </a:rPr>
              <a:t>E</a:t>
            </a:r>
            <a:r>
              <a:rPr dirty="0" sz="1750" spc="-60">
                <a:latin typeface="Lucida Sans Unicode"/>
                <a:cs typeface="Lucida Sans Unicode"/>
              </a:rPr>
              <a:t> </a:t>
            </a:r>
            <a:r>
              <a:rPr dirty="0" sz="1750" spc="25">
                <a:latin typeface="Lucida Sans Unicode"/>
                <a:cs typeface="Lucida Sans Unicode"/>
              </a:rPr>
              <a:t>-</a:t>
            </a:r>
            <a:endParaRPr sz="1750">
              <a:latin typeface="Lucida Sans Unicode"/>
              <a:cs typeface="Lucida Sans Unicode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584016" y="4798540"/>
            <a:ext cx="445770" cy="2946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50" spc="35">
                <a:latin typeface="Lucida Sans Unicode"/>
                <a:cs typeface="Lucida Sans Unicode"/>
              </a:rPr>
              <a:t>G</a:t>
            </a:r>
            <a:r>
              <a:rPr dirty="0" sz="1750" spc="-60">
                <a:latin typeface="Lucida Sans Unicode"/>
                <a:cs typeface="Lucida Sans Unicode"/>
              </a:rPr>
              <a:t> </a:t>
            </a:r>
            <a:r>
              <a:rPr dirty="0" sz="1750" spc="35">
                <a:latin typeface="Lucida Sans Unicode"/>
                <a:cs typeface="Lucida Sans Unicode"/>
              </a:rPr>
              <a:t>+</a:t>
            </a:r>
            <a:endParaRPr sz="1750">
              <a:latin typeface="Lucida Sans Unicode"/>
              <a:cs typeface="Lucida Sans Unicode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48640"/>
            <a:ext cx="6184392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5794" y="1438147"/>
            <a:ext cx="621538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 spc="-5"/>
              <a:t>Smanjenje cijena uzrokuje </a:t>
            </a:r>
            <a:r>
              <a:rPr dirty="0" sz="2400"/>
              <a:t>pad </a:t>
            </a:r>
            <a:r>
              <a:rPr dirty="0" sz="2400" spc="-5"/>
              <a:t>TR</a:t>
            </a:r>
            <a:r>
              <a:rPr dirty="0" sz="2400" spc="-450"/>
              <a:t> </a:t>
            </a:r>
            <a:r>
              <a:rPr dirty="0" sz="2400" spc="-5"/>
              <a:t>(E&gt;G)</a:t>
            </a:r>
            <a:endParaRPr sz="2400">
              <a:latin typeface="Wingdings 3"/>
              <a:cs typeface="Wingdings 3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00200" y="1905000"/>
            <a:ext cx="5486400" cy="4572000"/>
          </a:xfrm>
          <a:custGeom>
            <a:avLst/>
            <a:gdLst/>
            <a:ahLst/>
            <a:cxnLst/>
            <a:rect l="l" t="t" r="r" b="b"/>
            <a:pathLst>
              <a:path w="5486400" h="4572000">
                <a:moveTo>
                  <a:pt x="0" y="4572000"/>
                </a:moveTo>
                <a:lnTo>
                  <a:pt x="5486400" y="4572000"/>
                </a:lnTo>
                <a:lnTo>
                  <a:pt x="5486400" y="0"/>
                </a:lnTo>
                <a:lnTo>
                  <a:pt x="0" y="0"/>
                </a:lnTo>
                <a:lnTo>
                  <a:pt x="0" y="4572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213932" y="2315117"/>
            <a:ext cx="0" cy="3684904"/>
          </a:xfrm>
          <a:custGeom>
            <a:avLst/>
            <a:gdLst/>
            <a:ahLst/>
            <a:cxnLst/>
            <a:rect l="l" t="t" r="r" b="b"/>
            <a:pathLst>
              <a:path w="0" h="3684904">
                <a:moveTo>
                  <a:pt x="0" y="0"/>
                </a:moveTo>
                <a:lnTo>
                  <a:pt x="0" y="368446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179712" y="2221075"/>
            <a:ext cx="68580" cy="102870"/>
          </a:xfrm>
          <a:custGeom>
            <a:avLst/>
            <a:gdLst/>
            <a:ahLst/>
            <a:cxnLst/>
            <a:rect l="l" t="t" r="r" b="b"/>
            <a:pathLst>
              <a:path w="68580" h="102869">
                <a:moveTo>
                  <a:pt x="34213" y="0"/>
                </a:moveTo>
                <a:lnTo>
                  <a:pt x="0" y="102590"/>
                </a:lnTo>
                <a:lnTo>
                  <a:pt x="68440" y="102590"/>
                </a:lnTo>
                <a:lnTo>
                  <a:pt x="342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02345" y="5944008"/>
            <a:ext cx="3978910" cy="0"/>
          </a:xfrm>
          <a:custGeom>
            <a:avLst/>
            <a:gdLst/>
            <a:ahLst/>
            <a:cxnLst/>
            <a:rect l="l" t="t" r="r" b="b"/>
            <a:pathLst>
              <a:path w="3978910" h="0">
                <a:moveTo>
                  <a:pt x="0" y="0"/>
                </a:moveTo>
                <a:lnTo>
                  <a:pt x="397884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072638" y="5909811"/>
            <a:ext cx="102870" cy="68580"/>
          </a:xfrm>
          <a:custGeom>
            <a:avLst/>
            <a:gdLst/>
            <a:ahLst/>
            <a:cxnLst/>
            <a:rect l="l" t="t" r="r" b="b"/>
            <a:pathLst>
              <a:path w="102870" h="68579">
                <a:moveTo>
                  <a:pt x="0" y="0"/>
                </a:moveTo>
                <a:lnTo>
                  <a:pt x="0" y="68389"/>
                </a:lnTo>
                <a:lnTo>
                  <a:pt x="102654" y="3420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158139" y="5499484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 h="0">
                <a:moveTo>
                  <a:pt x="0" y="0"/>
                </a:moveTo>
                <a:lnTo>
                  <a:pt x="557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158139" y="5054971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 h="0">
                <a:moveTo>
                  <a:pt x="0" y="0"/>
                </a:moveTo>
                <a:lnTo>
                  <a:pt x="557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158139" y="4610409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 h="0">
                <a:moveTo>
                  <a:pt x="0" y="0"/>
                </a:moveTo>
                <a:lnTo>
                  <a:pt x="557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158139" y="4165971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 h="0">
                <a:moveTo>
                  <a:pt x="0" y="0"/>
                </a:moveTo>
                <a:lnTo>
                  <a:pt x="1162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158139" y="3721410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 h="0">
                <a:moveTo>
                  <a:pt x="0" y="0"/>
                </a:moveTo>
                <a:lnTo>
                  <a:pt x="1162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58139" y="3276848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 h="0">
                <a:moveTo>
                  <a:pt x="0" y="0"/>
                </a:moveTo>
                <a:lnTo>
                  <a:pt x="1162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158139" y="2832286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4" h="0">
                <a:moveTo>
                  <a:pt x="0" y="0"/>
                </a:moveTo>
                <a:lnTo>
                  <a:pt x="10693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106635" y="5944006"/>
            <a:ext cx="0" cy="60325"/>
          </a:xfrm>
          <a:custGeom>
            <a:avLst/>
            <a:gdLst/>
            <a:ahLst/>
            <a:cxnLst/>
            <a:rect l="l" t="t" r="r" b="b"/>
            <a:pathLst>
              <a:path w="0" h="60325">
                <a:moveTo>
                  <a:pt x="0" y="0"/>
                </a:moveTo>
                <a:lnTo>
                  <a:pt x="0" y="6020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552986" y="5944006"/>
            <a:ext cx="0" cy="55880"/>
          </a:xfrm>
          <a:custGeom>
            <a:avLst/>
            <a:gdLst/>
            <a:ahLst/>
            <a:cxnLst/>
            <a:rect l="l" t="t" r="r" b="b"/>
            <a:pathLst>
              <a:path w="0" h="55879">
                <a:moveTo>
                  <a:pt x="0" y="0"/>
                </a:moveTo>
                <a:lnTo>
                  <a:pt x="0" y="5557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999337" y="5944006"/>
            <a:ext cx="0" cy="60325"/>
          </a:xfrm>
          <a:custGeom>
            <a:avLst/>
            <a:gdLst/>
            <a:ahLst/>
            <a:cxnLst/>
            <a:rect l="l" t="t" r="r" b="b"/>
            <a:pathLst>
              <a:path w="0" h="60325">
                <a:moveTo>
                  <a:pt x="0" y="0"/>
                </a:moveTo>
                <a:lnTo>
                  <a:pt x="0" y="6020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445688" y="5888451"/>
            <a:ext cx="0" cy="106680"/>
          </a:xfrm>
          <a:custGeom>
            <a:avLst/>
            <a:gdLst/>
            <a:ahLst/>
            <a:cxnLst/>
            <a:rect l="l" t="t" r="r" b="b"/>
            <a:pathLst>
              <a:path w="0" h="106679">
                <a:moveTo>
                  <a:pt x="0" y="0"/>
                </a:moveTo>
                <a:lnTo>
                  <a:pt x="0" y="1064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892039" y="5888451"/>
            <a:ext cx="0" cy="106680"/>
          </a:xfrm>
          <a:custGeom>
            <a:avLst/>
            <a:gdLst/>
            <a:ahLst/>
            <a:cxnLst/>
            <a:rect l="l" t="t" r="r" b="b"/>
            <a:pathLst>
              <a:path w="0" h="106679">
                <a:moveTo>
                  <a:pt x="0" y="0"/>
                </a:moveTo>
                <a:lnTo>
                  <a:pt x="0" y="1064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38390" y="5888451"/>
            <a:ext cx="0" cy="97790"/>
          </a:xfrm>
          <a:custGeom>
            <a:avLst/>
            <a:gdLst/>
            <a:ahLst/>
            <a:cxnLst/>
            <a:rect l="l" t="t" r="r" b="b"/>
            <a:pathLst>
              <a:path w="0" h="97789">
                <a:moveTo>
                  <a:pt x="0" y="0"/>
                </a:moveTo>
                <a:lnTo>
                  <a:pt x="0" y="9723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213927" y="4605858"/>
            <a:ext cx="2232025" cy="1338580"/>
          </a:xfrm>
          <a:custGeom>
            <a:avLst/>
            <a:gdLst/>
            <a:ahLst/>
            <a:cxnLst/>
            <a:rect l="l" t="t" r="r" b="b"/>
            <a:pathLst>
              <a:path w="2232025" h="1338579">
                <a:moveTo>
                  <a:pt x="0" y="1338148"/>
                </a:moveTo>
                <a:lnTo>
                  <a:pt x="2231758" y="1338148"/>
                </a:lnTo>
                <a:lnTo>
                  <a:pt x="2231758" y="0"/>
                </a:lnTo>
                <a:lnTo>
                  <a:pt x="0" y="0"/>
                </a:lnTo>
                <a:lnTo>
                  <a:pt x="0" y="1338148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610697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57058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4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03418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6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949779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8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09301" y="5382700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09301" y="4049131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8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2104" y="3604558"/>
            <a:ext cx="161925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10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445685" y="5039512"/>
            <a:ext cx="446405" cy="904875"/>
          </a:xfrm>
          <a:custGeom>
            <a:avLst/>
            <a:gdLst/>
            <a:ahLst/>
            <a:cxnLst/>
            <a:rect l="l" t="t" r="r" b="b"/>
            <a:pathLst>
              <a:path w="446404" h="904875">
                <a:moveTo>
                  <a:pt x="0" y="904493"/>
                </a:moveTo>
                <a:lnTo>
                  <a:pt x="446354" y="904493"/>
                </a:lnTo>
                <a:lnTo>
                  <a:pt x="446354" y="0"/>
                </a:lnTo>
                <a:lnTo>
                  <a:pt x="0" y="0"/>
                </a:lnTo>
                <a:lnTo>
                  <a:pt x="0" y="904493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48892" y="5010242"/>
            <a:ext cx="86293" cy="863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402541" y="4565680"/>
            <a:ext cx="86293" cy="863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158139" y="2387848"/>
            <a:ext cx="111760" cy="0"/>
          </a:xfrm>
          <a:custGeom>
            <a:avLst/>
            <a:gdLst/>
            <a:ahLst/>
            <a:cxnLst/>
            <a:rect l="l" t="t" r="r" b="b"/>
            <a:pathLst>
              <a:path w="111760" h="0">
                <a:moveTo>
                  <a:pt x="0" y="0"/>
                </a:moveTo>
                <a:lnTo>
                  <a:pt x="11158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784741" y="5888451"/>
            <a:ext cx="0" cy="111125"/>
          </a:xfrm>
          <a:custGeom>
            <a:avLst/>
            <a:gdLst/>
            <a:ahLst/>
            <a:cxnLst/>
            <a:rect l="l" t="t" r="r" b="b"/>
            <a:pathLst>
              <a:path w="0" h="111125">
                <a:moveTo>
                  <a:pt x="0" y="0"/>
                </a:moveTo>
                <a:lnTo>
                  <a:pt x="0" y="11112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213932" y="2387848"/>
            <a:ext cx="3564254" cy="3556635"/>
          </a:xfrm>
          <a:custGeom>
            <a:avLst/>
            <a:gdLst/>
            <a:ahLst/>
            <a:cxnLst/>
            <a:rect l="l" t="t" r="r" b="b"/>
            <a:pathLst>
              <a:path w="3564254" h="3556635">
                <a:moveTo>
                  <a:pt x="0" y="0"/>
                </a:moveTo>
                <a:lnTo>
                  <a:pt x="3563865" y="3556160"/>
                </a:lnTo>
              </a:path>
            </a:pathLst>
          </a:custGeom>
          <a:ln w="26771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4479413" y="4385585"/>
            <a:ext cx="12065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5" b="1">
                <a:latin typeface="Times New Roman"/>
                <a:cs typeface="Times New Roman"/>
              </a:rPr>
              <a:t>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951312" y="4862571"/>
            <a:ext cx="125095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150" spc="10" b="1">
                <a:latin typeface="Times New Roman"/>
                <a:cs typeface="Times New Roman"/>
              </a:rPr>
              <a:t>B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347141" y="5966146"/>
            <a:ext cx="182245" cy="3790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1430">
              <a:lnSpc>
                <a:spcPts val="138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10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ts val="1380"/>
              </a:lnSpc>
            </a:pPr>
            <a:r>
              <a:rPr dirty="0" sz="1150" spc="10" b="1">
                <a:latin typeface="Times New Roman"/>
                <a:cs typeface="Times New Roman"/>
              </a:rPr>
              <a:t>Q</a:t>
            </a:r>
            <a:r>
              <a:rPr dirty="0" sz="550" spc="25" b="1">
                <a:latin typeface="Times New Roman"/>
                <a:cs typeface="Times New Roman"/>
              </a:rPr>
              <a:t>A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805303" y="5966146"/>
            <a:ext cx="187325" cy="3790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ts val="138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12</a:t>
            </a:r>
            <a:endParaRPr sz="1150">
              <a:latin typeface="Times New Roman"/>
              <a:cs typeface="Times New Roman"/>
            </a:endParaRPr>
          </a:p>
          <a:p>
            <a:pPr marL="8255">
              <a:lnSpc>
                <a:spcPts val="1380"/>
              </a:lnSpc>
            </a:pPr>
            <a:r>
              <a:rPr dirty="0" sz="1150" spc="10" b="1">
                <a:latin typeface="Times New Roman"/>
                <a:cs typeface="Times New Roman"/>
              </a:rPr>
              <a:t>Q</a:t>
            </a:r>
            <a:r>
              <a:rPr dirty="0" sz="550" spc="20" b="1">
                <a:latin typeface="Times New Roman"/>
                <a:cs typeface="Times New Roman"/>
              </a:rPr>
              <a:t>B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120943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0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251664" y="5950087"/>
            <a:ext cx="923925" cy="414655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45"/>
              </a:spcBef>
              <a:tabLst>
                <a:tab pos="445770" algn="l"/>
              </a:tabLst>
            </a:pPr>
            <a:r>
              <a:rPr dirty="0" sz="1150" spc="10">
                <a:latin typeface="Times New Roman"/>
                <a:cs typeface="Times New Roman"/>
              </a:rPr>
              <a:t>14	16</a:t>
            </a:r>
            <a:endParaRPr sz="1150">
              <a:latin typeface="Times New Roman"/>
              <a:cs typeface="Times New Roman"/>
            </a:endParaRPr>
          </a:p>
          <a:p>
            <a:pPr marL="154940">
              <a:lnSpc>
                <a:spcPct val="100000"/>
              </a:lnSpc>
              <a:spcBef>
                <a:spcPts val="150"/>
              </a:spcBef>
            </a:pPr>
            <a:r>
              <a:rPr dirty="0" sz="1150" spc="5">
                <a:latin typeface="Times New Roman"/>
                <a:cs typeface="Times New Roman"/>
              </a:rPr>
              <a:t>Količina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 spc="5">
                <a:latin typeface="Times New Roman"/>
                <a:cs typeface="Times New Roman"/>
              </a:rPr>
              <a:t>(Q)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947606" y="1957706"/>
            <a:ext cx="537845" cy="140652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Cena</a:t>
            </a:r>
            <a:r>
              <a:rPr dirty="0" sz="1150" spc="-65">
                <a:latin typeface="Times New Roman"/>
                <a:cs typeface="Times New Roman"/>
              </a:rPr>
              <a:t> </a:t>
            </a:r>
            <a:r>
              <a:rPr dirty="0" sz="1150" spc="5">
                <a:latin typeface="Times New Roman"/>
                <a:cs typeface="Times New Roman"/>
              </a:rPr>
              <a:t>(P)</a:t>
            </a:r>
            <a:endParaRPr sz="1150">
              <a:latin typeface="Times New Roman"/>
              <a:cs typeface="Times New Roman"/>
            </a:endParaRPr>
          </a:p>
          <a:p>
            <a:pPr marL="24130">
              <a:lnSpc>
                <a:spcPct val="100000"/>
              </a:lnSpc>
              <a:spcBef>
                <a:spcPts val="1085"/>
              </a:spcBef>
            </a:pPr>
            <a:r>
              <a:rPr dirty="0" sz="1150" spc="10">
                <a:latin typeface="Times New Roman"/>
                <a:cs typeface="Times New Roman"/>
              </a:rPr>
              <a:t>16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Times New Roman"/>
              <a:cs typeface="Times New Roman"/>
            </a:endParaRPr>
          </a:p>
          <a:p>
            <a:pPr marL="24130">
              <a:lnSpc>
                <a:spcPct val="100000"/>
              </a:lnSpc>
            </a:pPr>
            <a:r>
              <a:rPr dirty="0" sz="1150" spc="10">
                <a:latin typeface="Times New Roman"/>
                <a:cs typeface="Times New Roman"/>
              </a:rPr>
              <a:t>14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Times New Roman"/>
              <a:cs typeface="Times New Roman"/>
            </a:endParaRPr>
          </a:p>
          <a:p>
            <a:pPr marL="24130">
              <a:lnSpc>
                <a:spcPct val="100000"/>
              </a:lnSpc>
            </a:pPr>
            <a:r>
              <a:rPr dirty="0" sz="1150" spc="10">
                <a:latin typeface="Times New Roman"/>
                <a:cs typeface="Times New Roman"/>
              </a:rPr>
              <a:t>12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765044" y="4496677"/>
            <a:ext cx="33147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5" b="1">
                <a:latin typeface="Times New Roman"/>
                <a:cs typeface="Times New Roman"/>
              </a:rPr>
              <a:t>P</a:t>
            </a:r>
            <a:r>
              <a:rPr dirty="0" sz="550" spc="25" b="1">
                <a:latin typeface="Times New Roman"/>
                <a:cs typeface="Times New Roman"/>
              </a:rPr>
              <a:t>A</a:t>
            </a:r>
            <a:r>
              <a:rPr dirty="0" sz="550" b="1">
                <a:latin typeface="Times New Roman"/>
                <a:cs typeface="Times New Roman"/>
              </a:rPr>
              <a:t>     </a:t>
            </a:r>
            <a:r>
              <a:rPr dirty="0" sz="550" spc="-45" b="1">
                <a:latin typeface="Times New Roman"/>
                <a:cs typeface="Times New Roman"/>
              </a:rPr>
              <a:t> </a:t>
            </a:r>
            <a:r>
              <a:rPr dirty="0" sz="1150" spc="10">
                <a:latin typeface="Times New Roman"/>
                <a:cs typeface="Times New Roman"/>
              </a:rPr>
              <a:t>6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754372" y="4941907"/>
            <a:ext cx="342265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150" spc="10" b="1">
                <a:latin typeface="Times New Roman"/>
                <a:cs typeface="Times New Roman"/>
              </a:rPr>
              <a:t>P</a:t>
            </a:r>
            <a:r>
              <a:rPr dirty="0" sz="550" spc="20" b="1">
                <a:latin typeface="Times New Roman"/>
                <a:cs typeface="Times New Roman"/>
              </a:rPr>
              <a:t>B</a:t>
            </a:r>
            <a:r>
              <a:rPr dirty="0" sz="550" spc="20" b="1">
                <a:latin typeface="Times New Roman"/>
                <a:cs typeface="Times New Roman"/>
              </a:rPr>
              <a:t>     </a:t>
            </a:r>
            <a:r>
              <a:rPr dirty="0" sz="550" spc="-25" b="1">
                <a:latin typeface="Times New Roman"/>
                <a:cs typeface="Times New Roman"/>
              </a:rPr>
              <a:t> </a:t>
            </a:r>
            <a:r>
              <a:rPr dirty="0" baseline="2415" sz="1725" spc="15">
                <a:latin typeface="Times New Roman"/>
                <a:cs typeface="Times New Roman"/>
              </a:rPr>
              <a:t>4</a:t>
            </a:r>
            <a:endParaRPr baseline="2415" sz="1725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174526" y="4683573"/>
            <a:ext cx="161925" cy="293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750">
                <a:latin typeface="Times New Roman"/>
                <a:cs typeface="Times New Roman"/>
              </a:rPr>
              <a:t>E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187226" y="5389223"/>
            <a:ext cx="137160" cy="293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750">
                <a:latin typeface="Times New Roman"/>
                <a:cs typeface="Times New Roman"/>
              </a:rPr>
              <a:t>F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607292" y="4757853"/>
            <a:ext cx="114562" cy="1141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4588397" y="5538203"/>
            <a:ext cx="173990" cy="293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750" spc="5">
                <a:latin typeface="Times New Roman"/>
                <a:cs typeface="Times New Roman"/>
              </a:rPr>
              <a:t>G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611830" y="5217902"/>
            <a:ext cx="114066" cy="11407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5059421" y="3690496"/>
            <a:ext cx="1562735" cy="667385"/>
          </a:xfrm>
          <a:prstGeom prst="rect">
            <a:avLst/>
          </a:prstGeom>
          <a:solidFill>
            <a:srgbClr val="E8EEF7"/>
          </a:solidFill>
          <a:ln w="3175">
            <a:solidFill>
              <a:srgbClr val="000000"/>
            </a:solidFill>
          </a:ln>
        </p:spPr>
        <p:txBody>
          <a:bodyPr wrap="square" lIns="0" tIns="50165" rIns="0" bIns="0" rtlCol="0" vert="horz">
            <a:spAutoFit/>
          </a:bodyPr>
          <a:lstStyle/>
          <a:p>
            <a:pPr algn="ctr" marL="31115" marR="24130">
              <a:lnSpc>
                <a:spcPct val="101800"/>
              </a:lnSpc>
              <a:spcBef>
                <a:spcPts val="395"/>
              </a:spcBef>
            </a:pPr>
            <a:r>
              <a:rPr dirty="0" sz="1150" spc="5">
                <a:latin typeface="Times New Roman"/>
                <a:cs typeface="Times New Roman"/>
              </a:rPr>
              <a:t>Smanjenje trošenja usled  prodaje </a:t>
            </a:r>
            <a:r>
              <a:rPr dirty="0" sz="1150" spc="10">
                <a:latin typeface="Times New Roman"/>
                <a:cs typeface="Times New Roman"/>
              </a:rPr>
              <a:t>po </a:t>
            </a:r>
            <a:r>
              <a:rPr dirty="0" sz="1150" spc="5">
                <a:latin typeface="Times New Roman"/>
                <a:cs typeface="Times New Roman"/>
              </a:rPr>
              <a:t>nižim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 spc="10">
                <a:latin typeface="Times New Roman"/>
                <a:cs typeface="Times New Roman"/>
              </a:rPr>
              <a:t>cenama</a:t>
            </a:r>
            <a:endParaRPr sz="11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dirty="0" sz="1150" spc="10" b="1">
                <a:latin typeface="Times New Roman"/>
                <a:cs typeface="Times New Roman"/>
              </a:rPr>
              <a:t>– </a:t>
            </a:r>
            <a:r>
              <a:rPr dirty="0" sz="1150" spc="5" b="1">
                <a:latin typeface="Times New Roman"/>
                <a:cs typeface="Times New Roman"/>
              </a:rPr>
              <a:t>gubitak</a:t>
            </a:r>
            <a:r>
              <a:rPr dirty="0" sz="1150" spc="-15" b="1">
                <a:latin typeface="Times New Roman"/>
                <a:cs typeface="Times New Roman"/>
              </a:rPr>
              <a:t> </a:t>
            </a:r>
            <a:r>
              <a:rPr dirty="0" sz="1150" spc="5" b="1">
                <a:latin typeface="Times New Roman"/>
                <a:cs typeface="Times New Roman"/>
              </a:rPr>
              <a:t>prihoda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500292" y="4023855"/>
            <a:ext cx="1559560" cy="737235"/>
          </a:xfrm>
          <a:custGeom>
            <a:avLst/>
            <a:gdLst/>
            <a:ahLst/>
            <a:cxnLst/>
            <a:rect l="l" t="t" r="r" b="b"/>
            <a:pathLst>
              <a:path w="1559560" h="737235">
                <a:moveTo>
                  <a:pt x="1559129" y="0"/>
                </a:moveTo>
                <a:lnTo>
                  <a:pt x="0" y="736847"/>
                </a:lnTo>
              </a:path>
            </a:pathLst>
          </a:custGeom>
          <a:ln w="1487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385602" y="4714114"/>
            <a:ext cx="145415" cy="100965"/>
          </a:xfrm>
          <a:custGeom>
            <a:avLst/>
            <a:gdLst/>
            <a:ahLst/>
            <a:cxnLst/>
            <a:rect l="l" t="t" r="r" b="b"/>
            <a:pathLst>
              <a:path w="145414" h="100964">
                <a:moveTo>
                  <a:pt x="105384" y="0"/>
                </a:moveTo>
                <a:lnTo>
                  <a:pt x="0" y="100863"/>
                </a:lnTo>
                <a:lnTo>
                  <a:pt x="144818" y="83388"/>
                </a:lnTo>
                <a:lnTo>
                  <a:pt x="1053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665470" y="4703432"/>
            <a:ext cx="1395095" cy="667385"/>
          </a:xfrm>
          <a:custGeom>
            <a:avLst/>
            <a:gdLst/>
            <a:ahLst/>
            <a:cxnLst/>
            <a:rect l="l" t="t" r="r" b="b"/>
            <a:pathLst>
              <a:path w="1395095" h="667385">
                <a:moveTo>
                  <a:pt x="0" y="666775"/>
                </a:moveTo>
                <a:lnTo>
                  <a:pt x="1394841" y="666775"/>
                </a:lnTo>
                <a:lnTo>
                  <a:pt x="1394841" y="0"/>
                </a:lnTo>
                <a:lnTo>
                  <a:pt x="0" y="0"/>
                </a:lnTo>
                <a:lnTo>
                  <a:pt x="0" y="666775"/>
                </a:lnTo>
                <a:close/>
              </a:path>
            </a:pathLst>
          </a:custGeom>
          <a:solidFill>
            <a:srgbClr val="E8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5665466" y="4703423"/>
            <a:ext cx="1395095" cy="667385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wrap="square" lIns="0" tIns="50165" rIns="0" bIns="0" rtlCol="0" vert="horz">
            <a:spAutoFit/>
          </a:bodyPr>
          <a:lstStyle/>
          <a:p>
            <a:pPr marL="44450" marR="36830" indent="92710">
              <a:lnSpc>
                <a:spcPct val="101800"/>
              </a:lnSpc>
              <a:spcBef>
                <a:spcPts val="395"/>
              </a:spcBef>
            </a:pPr>
            <a:r>
              <a:rPr dirty="0" sz="1150" spc="5">
                <a:latin typeface="Times New Roman"/>
                <a:cs typeface="Times New Roman"/>
              </a:rPr>
              <a:t>Povećanje trošenja  usled dodatne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 spc="5">
                <a:latin typeface="Times New Roman"/>
                <a:cs typeface="Times New Roman"/>
              </a:rPr>
              <a:t>prodaje</a:t>
            </a:r>
            <a:endParaRPr sz="1150">
              <a:latin typeface="Times New Roman"/>
              <a:cs typeface="Times New Roman"/>
            </a:endParaRPr>
          </a:p>
          <a:p>
            <a:pPr marL="168275">
              <a:lnSpc>
                <a:spcPct val="100000"/>
              </a:lnSpc>
              <a:spcBef>
                <a:spcPts val="25"/>
              </a:spcBef>
            </a:pPr>
            <a:r>
              <a:rPr dirty="0" sz="1150" spc="10" b="1">
                <a:latin typeface="Times New Roman"/>
                <a:cs typeface="Times New Roman"/>
              </a:rPr>
              <a:t>– </a:t>
            </a:r>
            <a:r>
              <a:rPr dirty="0" sz="1150" spc="5" b="1">
                <a:latin typeface="Times New Roman"/>
                <a:cs typeface="Times New Roman"/>
              </a:rPr>
              <a:t>porast</a:t>
            </a:r>
            <a:r>
              <a:rPr dirty="0" sz="1150" spc="-20" b="1">
                <a:latin typeface="Times New Roman"/>
                <a:cs typeface="Times New Roman"/>
              </a:rPr>
              <a:t> </a:t>
            </a:r>
            <a:r>
              <a:rPr dirty="0" sz="1150" spc="5" b="1">
                <a:latin typeface="Times New Roman"/>
                <a:cs typeface="Times New Roman"/>
              </a:rPr>
              <a:t>prihoda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836493" y="5036758"/>
            <a:ext cx="829310" cy="443230"/>
          </a:xfrm>
          <a:custGeom>
            <a:avLst/>
            <a:gdLst/>
            <a:ahLst/>
            <a:cxnLst/>
            <a:rect l="l" t="t" r="r" b="b"/>
            <a:pathLst>
              <a:path w="829310" h="443229">
                <a:moveTo>
                  <a:pt x="828973" y="0"/>
                </a:moveTo>
                <a:lnTo>
                  <a:pt x="0" y="443199"/>
                </a:lnTo>
              </a:path>
            </a:pathLst>
          </a:custGeom>
          <a:ln w="1487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724655" y="5433890"/>
            <a:ext cx="144145" cy="106045"/>
          </a:xfrm>
          <a:custGeom>
            <a:avLst/>
            <a:gdLst/>
            <a:ahLst/>
            <a:cxnLst/>
            <a:rect l="l" t="t" r="r" b="b"/>
            <a:pathLst>
              <a:path w="144145" h="106045">
                <a:moveTo>
                  <a:pt x="100304" y="0"/>
                </a:moveTo>
                <a:lnTo>
                  <a:pt x="0" y="105867"/>
                </a:lnTo>
                <a:lnTo>
                  <a:pt x="143827" y="81279"/>
                </a:lnTo>
                <a:lnTo>
                  <a:pt x="1003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213932" y="5053360"/>
            <a:ext cx="2636520" cy="5080"/>
          </a:xfrm>
          <a:custGeom>
            <a:avLst/>
            <a:gdLst/>
            <a:ahLst/>
            <a:cxnLst/>
            <a:rect l="l" t="t" r="r" b="b"/>
            <a:pathLst>
              <a:path w="2636520" h="5079">
                <a:moveTo>
                  <a:pt x="0" y="4708"/>
                </a:moveTo>
                <a:lnTo>
                  <a:pt x="2636447" y="0"/>
                </a:lnTo>
              </a:path>
            </a:pathLst>
          </a:custGeom>
          <a:ln w="26762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213932" y="4608922"/>
            <a:ext cx="2190115" cy="1905"/>
          </a:xfrm>
          <a:custGeom>
            <a:avLst/>
            <a:gdLst/>
            <a:ahLst/>
            <a:cxnLst/>
            <a:rect l="l" t="t" r="r" b="b"/>
            <a:pathLst>
              <a:path w="2190115" h="1904">
                <a:moveTo>
                  <a:pt x="0" y="1486"/>
                </a:moveTo>
                <a:lnTo>
                  <a:pt x="2190096" y="0"/>
                </a:lnTo>
              </a:path>
            </a:pathLst>
          </a:custGeom>
          <a:ln w="26762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445688" y="4650554"/>
            <a:ext cx="0" cy="1279525"/>
          </a:xfrm>
          <a:custGeom>
            <a:avLst/>
            <a:gdLst/>
            <a:ahLst/>
            <a:cxnLst/>
            <a:rect l="l" t="t" r="r" b="b"/>
            <a:pathLst>
              <a:path w="0" h="1279525">
                <a:moveTo>
                  <a:pt x="0" y="0"/>
                </a:moveTo>
                <a:lnTo>
                  <a:pt x="0" y="1279490"/>
                </a:lnTo>
              </a:path>
            </a:pathLst>
          </a:custGeom>
          <a:ln w="26781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892039" y="5095116"/>
            <a:ext cx="0" cy="848994"/>
          </a:xfrm>
          <a:custGeom>
            <a:avLst/>
            <a:gdLst/>
            <a:ahLst/>
            <a:cxnLst/>
            <a:rect l="l" t="t" r="r" b="b"/>
            <a:pathLst>
              <a:path w="0" h="848995">
                <a:moveTo>
                  <a:pt x="0" y="0"/>
                </a:moveTo>
                <a:lnTo>
                  <a:pt x="0" y="848892"/>
                </a:lnTo>
              </a:path>
            </a:pathLst>
          </a:custGeom>
          <a:ln w="26781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79119"/>
            <a:ext cx="5910072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74394" y="1353820"/>
            <a:ext cx="300482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9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/>
              <a:t>MR=P*[(1+E)/E]</a:t>
            </a:r>
            <a:endParaRPr sz="2800">
              <a:latin typeface="Wingdings 3"/>
              <a:cs typeface="Wingdings 3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57605" y="1799844"/>
            <a:ext cx="3602354" cy="708660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5"/>
              </a:spcBef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  <a:tab pos="1144270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MR≥0	</a:t>
            </a:r>
            <a:r>
              <a:rPr dirty="0" sz="2000">
                <a:latin typeface="Lucida Sans Unicode"/>
                <a:cs typeface="Lucida Sans Unicode"/>
              </a:rPr>
              <a:t>- </a:t>
            </a:r>
            <a:r>
              <a:rPr dirty="0" sz="2000" spc="-5">
                <a:latin typeface="Lucida Sans Unicode"/>
                <a:cs typeface="Lucida Sans Unicode"/>
              </a:rPr>
              <a:t>elastična</a:t>
            </a:r>
            <a:r>
              <a:rPr dirty="0" sz="2000" spc="-2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tražnja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90"/>
              </a:spcBef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MR&lt;0 </a:t>
            </a:r>
            <a:r>
              <a:rPr dirty="0" sz="2000">
                <a:latin typeface="Lucida Sans Unicode"/>
                <a:cs typeface="Lucida Sans Unicode"/>
              </a:rPr>
              <a:t>– </a:t>
            </a:r>
            <a:r>
              <a:rPr dirty="0" sz="2000" spc="-5">
                <a:latin typeface="Lucida Sans Unicode"/>
                <a:cs typeface="Lucida Sans Unicode"/>
              </a:rPr>
              <a:t>neelastična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tražnja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19200" y="2895600"/>
            <a:ext cx="6400800" cy="35329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080884" cy="311658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526415" marR="5080" indent="-514350">
              <a:lnSpc>
                <a:spcPct val="100400"/>
              </a:lnSpc>
              <a:spcBef>
                <a:spcPts val="85"/>
              </a:spcBef>
              <a:tabLst>
                <a:tab pos="526415" algn="l"/>
              </a:tabLst>
            </a:pPr>
            <a:r>
              <a:rPr dirty="0" sz="1800" spc="10">
                <a:solidFill>
                  <a:srgbClr val="2DA2BF"/>
                </a:solidFill>
                <a:latin typeface="Lucida Sans Unicode"/>
                <a:cs typeface="Lucida Sans Unicode"/>
              </a:rPr>
              <a:t>1.	</a:t>
            </a:r>
            <a:r>
              <a:rPr dirty="0" sz="2700" spc="-5">
                <a:latin typeface="Lucida Sans Unicode"/>
                <a:cs typeface="Lucida Sans Unicode"/>
              </a:rPr>
              <a:t>Neka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cijena fiksna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iznosi </a:t>
            </a:r>
            <a:r>
              <a:rPr dirty="0" sz="2700">
                <a:latin typeface="Lucida Sans Unicode"/>
                <a:cs typeface="Lucida Sans Unicode"/>
              </a:rPr>
              <a:t>1,5 </a:t>
            </a:r>
            <a:r>
              <a:rPr dirty="0" sz="2700" spc="-5">
                <a:latin typeface="Lucida Sans Unicode"/>
                <a:cs typeface="Lucida Sans Unicode"/>
              </a:rPr>
              <a:t>KM.  Izračunati ukupni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granični prihod.Dati  tabelarni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grafički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prikaz.</a:t>
            </a:r>
            <a:endParaRPr sz="2700">
              <a:latin typeface="Lucida Sans Unicode"/>
              <a:cs typeface="Lucida Sans Unicode"/>
            </a:endParaRPr>
          </a:p>
          <a:p>
            <a:pPr marL="551815" marR="4064000">
              <a:lnSpc>
                <a:spcPct val="112599"/>
              </a:lnSpc>
              <a:spcBef>
                <a:spcPts val="3650"/>
              </a:spcBef>
            </a:pPr>
            <a:r>
              <a:rPr dirty="0" sz="2700" spc="-5">
                <a:latin typeface="Lucida Sans Unicode"/>
                <a:cs typeface="Lucida Sans Unicode"/>
              </a:rPr>
              <a:t>P=1,5  </a:t>
            </a:r>
            <a:r>
              <a:rPr dirty="0" sz="2700" spc="5">
                <a:latin typeface="Lucida Sans Unicode"/>
                <a:cs typeface="Lucida Sans Unicode"/>
              </a:rPr>
              <a:t>TR</a:t>
            </a:r>
            <a:r>
              <a:rPr dirty="0" sz="2700">
                <a:latin typeface="Lucida Sans Unicode"/>
                <a:cs typeface="Lucida Sans Unicode"/>
              </a:rPr>
              <a:t>=</a:t>
            </a:r>
            <a:r>
              <a:rPr dirty="0" sz="2700" spc="-5">
                <a:latin typeface="Lucida Sans Unicode"/>
                <a:cs typeface="Lucida Sans Unicode"/>
              </a:rPr>
              <a:t>P</a:t>
            </a:r>
            <a:r>
              <a:rPr dirty="0" sz="2700" spc="-10">
                <a:latin typeface="Lucida Sans Unicode"/>
                <a:cs typeface="Lucida Sans Unicode"/>
              </a:rPr>
              <a:t>x</a:t>
            </a:r>
            <a:r>
              <a:rPr dirty="0" sz="2700">
                <a:latin typeface="Lucida Sans Unicode"/>
                <a:cs typeface="Lucida Sans Unicode"/>
              </a:rPr>
              <a:t>Q=</a:t>
            </a:r>
            <a:r>
              <a:rPr dirty="0" sz="2700" spc="5">
                <a:latin typeface="Lucida Sans Unicode"/>
                <a:cs typeface="Lucida Sans Unicode"/>
              </a:rPr>
              <a:t>1</a:t>
            </a:r>
            <a:r>
              <a:rPr dirty="0" sz="2700" spc="-10">
                <a:latin typeface="Lucida Sans Unicode"/>
                <a:cs typeface="Lucida Sans Unicode"/>
              </a:rPr>
              <a:t>,</a:t>
            </a:r>
            <a:r>
              <a:rPr dirty="0" sz="2700" spc="5">
                <a:latin typeface="Lucida Sans Unicode"/>
                <a:cs typeface="Lucida Sans Unicode"/>
              </a:rPr>
              <a:t>5Q  </a:t>
            </a:r>
            <a:r>
              <a:rPr dirty="0" sz="2700" spc="-5">
                <a:latin typeface="Lucida Sans Unicode"/>
                <a:cs typeface="Lucida Sans Unicode"/>
              </a:rPr>
              <a:t>MR=1,5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7200" y="1752600"/>
            <a:ext cx="4800600" cy="4114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334000" y="1676400"/>
            <a:ext cx="3810000" cy="4038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78130" marR="1141095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pc="-5"/>
              <a:t>Preduzeće </a:t>
            </a:r>
            <a:r>
              <a:rPr dirty="0"/>
              <a:t>može </a:t>
            </a:r>
            <a:r>
              <a:rPr dirty="0" spc="-5"/>
              <a:t>svoja sredstva dati </a:t>
            </a:r>
            <a:r>
              <a:rPr dirty="0"/>
              <a:t>na  </a:t>
            </a:r>
            <a:r>
              <a:rPr dirty="0" spc="-5"/>
              <a:t>korištenje drugima </a:t>
            </a:r>
            <a:r>
              <a:rPr dirty="0"/>
              <a:t>i </a:t>
            </a:r>
            <a:r>
              <a:rPr dirty="0" spc="-5"/>
              <a:t>tako ostvarivati  finansijske</a:t>
            </a:r>
            <a:r>
              <a:rPr dirty="0" spc="-15"/>
              <a:t> </a:t>
            </a:r>
            <a:r>
              <a:rPr dirty="0" spc="-5"/>
              <a:t>prihode</a:t>
            </a:r>
            <a:endParaRPr sz="1800">
              <a:latin typeface="Wingdings 3"/>
              <a:cs typeface="Wingdings 3"/>
            </a:endParaRPr>
          </a:p>
          <a:p>
            <a:pPr marL="278130" marR="5080" indent="-255904">
              <a:lnSpc>
                <a:spcPct val="100000"/>
              </a:lnSpc>
              <a:spcBef>
                <a:spcPts val="360"/>
              </a:spcBef>
              <a:tabLst>
                <a:tab pos="2299335" algn="l"/>
              </a:tabLst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pc="-5"/>
              <a:t>Finansijski prihodi nastaju na osnovu  dugoročno	</a:t>
            </a:r>
            <a:r>
              <a:rPr dirty="0"/>
              <a:t>i </a:t>
            </a:r>
            <a:r>
              <a:rPr dirty="0" spc="-5"/>
              <a:t>kratkoročno plasiranih novčanih  sredstava </a:t>
            </a:r>
            <a:r>
              <a:rPr dirty="0"/>
              <a:t>a </a:t>
            </a:r>
            <a:r>
              <a:rPr dirty="0" spc="-5"/>
              <a:t>pojavljuju se </a:t>
            </a:r>
            <a:r>
              <a:rPr dirty="0"/>
              <a:t>u</a:t>
            </a:r>
            <a:r>
              <a:rPr dirty="0" spc="-45"/>
              <a:t> </a:t>
            </a:r>
            <a:r>
              <a:rPr dirty="0" spc="-5"/>
              <a:t>obliku: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4029455"/>
            <a:ext cx="7609840" cy="15068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241300" marR="5080" indent="-228600">
              <a:lnSpc>
                <a:spcPct val="100800"/>
              </a:lnSpc>
              <a:spcBef>
                <a:spcPts val="7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Finansijski prihodi iz odnosa </a:t>
            </a:r>
            <a:r>
              <a:rPr dirty="0" sz="2300">
                <a:latin typeface="Lucida Sans Unicode"/>
                <a:cs typeface="Lucida Sans Unicode"/>
              </a:rPr>
              <a:t>sa </a:t>
            </a:r>
            <a:r>
              <a:rPr dirty="0" sz="2300" spc="-5">
                <a:latin typeface="Lucida Sans Unicode"/>
                <a:cs typeface="Lucida Sans Unicode"/>
              </a:rPr>
              <a:t>povezanim pravnim  licima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kamata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6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Pozitivne kursne</a:t>
            </a:r>
            <a:r>
              <a:rPr dirty="0" sz="230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razlike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4611624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327265" cy="1769110"/>
          </a:xfrm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527050" marR="5080" indent="-514984">
              <a:lnSpc>
                <a:spcPct val="101499"/>
              </a:lnSpc>
              <a:spcBef>
                <a:spcPts val="50"/>
              </a:spcBef>
              <a:tabLst>
                <a:tab pos="526415" algn="l"/>
              </a:tabLst>
            </a:pPr>
            <a:r>
              <a:rPr dirty="0" sz="1800" spc="10">
                <a:solidFill>
                  <a:srgbClr val="2DA2BF"/>
                </a:solidFill>
              </a:rPr>
              <a:t>2.	</a:t>
            </a:r>
            <a:r>
              <a:rPr dirty="0" sz="2700"/>
              <a:t>Na </a:t>
            </a:r>
            <a:r>
              <a:rPr dirty="0" sz="2700" spc="-5"/>
              <a:t>osnovu funkcije tražnje P= </a:t>
            </a:r>
            <a:r>
              <a:rPr dirty="0" sz="2700"/>
              <a:t>54-1,5 Q,  </a:t>
            </a:r>
            <a:r>
              <a:rPr dirty="0" sz="2700" spc="-5"/>
              <a:t>izračunati funkcije </a:t>
            </a:r>
            <a:r>
              <a:rPr dirty="0" sz="2700"/>
              <a:t>TR, AR i</a:t>
            </a:r>
            <a:r>
              <a:rPr dirty="0" sz="2700" spc="-50"/>
              <a:t> </a:t>
            </a:r>
            <a:r>
              <a:rPr dirty="0" sz="2700" spc="-5"/>
              <a:t>MR,</a:t>
            </a:r>
            <a:endParaRPr sz="2700"/>
          </a:p>
          <a:p>
            <a:pPr marL="552450" marR="165100">
              <a:lnSpc>
                <a:spcPct val="111100"/>
              </a:lnSpc>
            </a:pPr>
            <a:r>
              <a:rPr dirty="0" sz="2700"/>
              <a:t>te </a:t>
            </a:r>
            <a:r>
              <a:rPr dirty="0" sz="2700" spc="-5"/>
              <a:t>izračunati vrijednosti gore navedenih  funkcija </a:t>
            </a:r>
            <a:r>
              <a:rPr dirty="0" sz="2700"/>
              <a:t>za </a:t>
            </a:r>
            <a:r>
              <a:rPr dirty="0" sz="2700" spc="-5"/>
              <a:t>vrijednosti </a:t>
            </a:r>
            <a:r>
              <a:rPr dirty="0" sz="2700"/>
              <a:t>Q = 0 do 6,</a:t>
            </a:r>
            <a:r>
              <a:rPr dirty="0" sz="2700" spc="-75"/>
              <a:t> </a:t>
            </a:r>
            <a:r>
              <a:rPr dirty="0" sz="2700"/>
              <a:t>i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929005" y="3265309"/>
            <a:ext cx="7202805" cy="2459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9240">
              <a:lnSpc>
                <a:spcPct val="100000"/>
              </a:lnSpc>
              <a:spcBef>
                <a:spcPts val="100"/>
              </a:spcBef>
            </a:pPr>
            <a:r>
              <a:rPr dirty="0" sz="2700" spc="-5">
                <a:latin typeface="Lucida Sans Unicode"/>
                <a:cs typeface="Lucida Sans Unicode"/>
              </a:rPr>
              <a:t>nacrtati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funkcije.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>
                <a:latin typeface="Lucida Sans Unicode"/>
                <a:cs typeface="Lucida Sans Unicode"/>
              </a:rPr>
              <a:t>P = </a:t>
            </a:r>
            <a:r>
              <a:rPr dirty="0" sz="2300" spc="-5">
                <a:latin typeface="Lucida Sans Unicode"/>
                <a:cs typeface="Lucida Sans Unicode"/>
              </a:rPr>
              <a:t>54 KM </a:t>
            </a:r>
            <a:r>
              <a:rPr dirty="0" sz="2300">
                <a:latin typeface="Lucida Sans Unicode"/>
                <a:cs typeface="Lucida Sans Unicode"/>
              </a:rPr>
              <a:t>- </a:t>
            </a:r>
            <a:r>
              <a:rPr dirty="0" sz="2300" spc="-5">
                <a:latin typeface="Lucida Sans Unicode"/>
                <a:cs typeface="Lucida Sans Unicode"/>
              </a:rPr>
              <a:t>1,5</a:t>
            </a:r>
            <a:r>
              <a:rPr dirty="0" sz="2300" spc="-5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TR </a:t>
            </a:r>
            <a:r>
              <a:rPr dirty="0" sz="2300">
                <a:latin typeface="Lucida Sans Unicode"/>
                <a:cs typeface="Lucida Sans Unicode"/>
              </a:rPr>
              <a:t>= P · Q = </a:t>
            </a:r>
            <a:r>
              <a:rPr dirty="0" sz="2300" spc="-5">
                <a:latin typeface="Lucida Sans Unicode"/>
                <a:cs typeface="Lucida Sans Unicode"/>
              </a:rPr>
              <a:t>(54 KM </a:t>
            </a:r>
            <a:r>
              <a:rPr dirty="0" sz="2300">
                <a:latin typeface="Lucida Sans Unicode"/>
                <a:cs typeface="Lucida Sans Unicode"/>
              </a:rPr>
              <a:t>- </a:t>
            </a:r>
            <a:r>
              <a:rPr dirty="0" sz="2300" spc="-5">
                <a:latin typeface="Lucida Sans Unicode"/>
                <a:cs typeface="Lucida Sans Unicode"/>
              </a:rPr>
              <a:t>1,5 </a:t>
            </a:r>
            <a:r>
              <a:rPr dirty="0" sz="2300">
                <a:latin typeface="Lucida Sans Unicode"/>
                <a:cs typeface="Lucida Sans Unicode"/>
              </a:rPr>
              <a:t>Q) · Q = </a:t>
            </a:r>
            <a:r>
              <a:rPr dirty="0" sz="2300" spc="-5">
                <a:latin typeface="Lucida Sans Unicode"/>
                <a:cs typeface="Lucida Sans Unicode"/>
              </a:rPr>
              <a:t>54 Q-1,5</a:t>
            </a:r>
            <a:r>
              <a:rPr dirty="0" sz="2300" spc="-18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r>
              <a:rPr dirty="0" baseline="25925" sz="2250">
                <a:latin typeface="Lucida Sans Unicode"/>
                <a:cs typeface="Lucida Sans Unicode"/>
              </a:rPr>
              <a:t>2</a:t>
            </a:r>
            <a:endParaRPr baseline="25925" sz="225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>
                <a:latin typeface="Lucida Sans Unicode"/>
                <a:cs typeface="Lucida Sans Unicode"/>
              </a:rPr>
              <a:t>AR = </a:t>
            </a:r>
            <a:r>
              <a:rPr dirty="0" sz="2300" spc="-5">
                <a:latin typeface="Lucida Sans Unicode"/>
                <a:cs typeface="Lucida Sans Unicode"/>
              </a:rPr>
              <a:t>TR/Q </a:t>
            </a:r>
            <a:r>
              <a:rPr dirty="0" sz="2300">
                <a:latin typeface="Lucida Sans Unicode"/>
                <a:cs typeface="Lucida Sans Unicode"/>
              </a:rPr>
              <a:t>= </a:t>
            </a:r>
            <a:r>
              <a:rPr dirty="0" sz="2300" spc="-5">
                <a:latin typeface="Lucida Sans Unicode"/>
                <a:cs typeface="Lucida Sans Unicode"/>
              </a:rPr>
              <a:t>54 </a:t>
            </a:r>
            <a:r>
              <a:rPr dirty="0" sz="2300">
                <a:latin typeface="Lucida Sans Unicode"/>
                <a:cs typeface="Lucida Sans Unicode"/>
              </a:rPr>
              <a:t>– </a:t>
            </a:r>
            <a:r>
              <a:rPr dirty="0" sz="2300" spc="-5">
                <a:latin typeface="Lucida Sans Unicode"/>
                <a:cs typeface="Lucida Sans Unicode"/>
              </a:rPr>
              <a:t>1,5</a:t>
            </a:r>
            <a:r>
              <a:rPr dirty="0" sz="2300" spc="-6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MR </a:t>
            </a:r>
            <a:r>
              <a:rPr dirty="0" sz="2300">
                <a:latin typeface="Lucida Sans Unicode"/>
                <a:cs typeface="Lucida Sans Unicode"/>
              </a:rPr>
              <a:t>= d Y / d X = </a:t>
            </a:r>
            <a:r>
              <a:rPr dirty="0" sz="2300" spc="-5">
                <a:latin typeface="Lucida Sans Unicode"/>
                <a:cs typeface="Lucida Sans Unicode"/>
              </a:rPr>
              <a:t>54 </a:t>
            </a:r>
            <a:r>
              <a:rPr dirty="0" sz="2300">
                <a:latin typeface="Lucida Sans Unicode"/>
                <a:cs typeface="Lucida Sans Unicode"/>
              </a:rPr>
              <a:t>– 3</a:t>
            </a:r>
            <a:r>
              <a:rPr dirty="0" sz="2300" spc="-10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4731" y="1989259"/>
            <a:ext cx="7812193" cy="3420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2023"/>
            <a:ext cx="7922259" cy="1549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27050" marR="5080" indent="-514350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dirty="0" sz="1700">
                <a:solidFill>
                  <a:srgbClr val="2DA2BF"/>
                </a:solidFill>
              </a:rPr>
              <a:t>3.	</a:t>
            </a:r>
            <a:r>
              <a:rPr dirty="0" sz="2500"/>
              <a:t>Na osnovu istih </a:t>
            </a:r>
            <a:r>
              <a:rPr dirty="0" sz="2500" spc="-5"/>
              <a:t>parametara </a:t>
            </a:r>
            <a:r>
              <a:rPr dirty="0" sz="2500"/>
              <a:t>iz </a:t>
            </a:r>
            <a:r>
              <a:rPr dirty="0" sz="2500" spc="-5"/>
              <a:t>prethodnog  zadatka, izračunati vrijednost maksimalnog  ukupnog prihoda TR </a:t>
            </a:r>
            <a:r>
              <a:rPr dirty="0" sz="2500"/>
              <a:t>i </a:t>
            </a:r>
            <a:r>
              <a:rPr dirty="0" sz="2500" spc="-5"/>
              <a:t>grafički predstaviti,  primjenom graph programa, dobijene</a:t>
            </a:r>
            <a:r>
              <a:rPr dirty="0" sz="2500" spc="5"/>
              <a:t> </a:t>
            </a:r>
            <a:r>
              <a:rPr dirty="0" sz="2500" spc="-5"/>
              <a:t>rezultate.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928738" y="3433102"/>
            <a:ext cx="7580630" cy="209867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100">
                <a:latin typeface="Lucida Sans Unicode"/>
                <a:cs typeface="Lucida Sans Unicode"/>
              </a:rPr>
              <a:t>MR =</a:t>
            </a:r>
            <a:r>
              <a:rPr dirty="0" sz="2100" spc="-15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0</a:t>
            </a:r>
            <a:endParaRPr sz="21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9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100">
                <a:latin typeface="Lucida Sans Unicode"/>
                <a:cs typeface="Lucida Sans Unicode"/>
              </a:rPr>
              <a:t>MR = </a:t>
            </a:r>
            <a:r>
              <a:rPr dirty="0" sz="2100" spc="-5">
                <a:latin typeface="Lucida Sans Unicode"/>
                <a:cs typeface="Lucida Sans Unicode"/>
              </a:rPr>
              <a:t>54 </a:t>
            </a:r>
            <a:r>
              <a:rPr dirty="0" sz="2100">
                <a:latin typeface="Lucida Sans Unicode"/>
                <a:cs typeface="Lucida Sans Unicode"/>
              </a:rPr>
              <a:t>– 3 Q = </a:t>
            </a:r>
            <a:r>
              <a:rPr dirty="0" sz="2100" spc="-5">
                <a:latin typeface="Lucida Sans Unicode"/>
                <a:cs typeface="Lucida Sans Unicode"/>
              </a:rPr>
              <a:t>0, </a:t>
            </a:r>
            <a:r>
              <a:rPr dirty="0" sz="2100">
                <a:latin typeface="Lucida Sans Unicode"/>
                <a:cs typeface="Lucida Sans Unicode"/>
              </a:rPr>
              <a:t>Q = </a:t>
            </a:r>
            <a:r>
              <a:rPr dirty="0" sz="2100" spc="-5">
                <a:latin typeface="Lucida Sans Unicode"/>
                <a:cs typeface="Lucida Sans Unicode"/>
              </a:rPr>
              <a:t>54 </a:t>
            </a:r>
            <a:r>
              <a:rPr dirty="0" sz="2100">
                <a:latin typeface="Lucida Sans Unicode"/>
                <a:cs typeface="Lucida Sans Unicode"/>
              </a:rPr>
              <a:t>/ 3 = </a:t>
            </a:r>
            <a:r>
              <a:rPr dirty="0" sz="2100" spc="-5">
                <a:latin typeface="Lucida Sans Unicode"/>
                <a:cs typeface="Lucida Sans Unicode"/>
              </a:rPr>
              <a:t>18 </a:t>
            </a:r>
            <a:r>
              <a:rPr dirty="0" sz="2100">
                <a:latin typeface="Lucida Sans Unicode"/>
                <a:cs typeface="Lucida Sans Unicode"/>
              </a:rPr>
              <a:t>jedinica</a:t>
            </a:r>
            <a:r>
              <a:rPr dirty="0" sz="2100" spc="-45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proizvoda</a:t>
            </a:r>
            <a:endParaRPr sz="2100">
              <a:latin typeface="Lucida Sans Unicode"/>
              <a:cs typeface="Lucida Sans Unicode"/>
            </a:endParaRPr>
          </a:p>
          <a:p>
            <a:pPr marL="240665" indent="-227965">
              <a:lnSpc>
                <a:spcPct val="100000"/>
              </a:lnSpc>
              <a:spcBef>
                <a:spcPts val="265"/>
              </a:spcBef>
              <a:buClr>
                <a:srgbClr val="2DA2BF"/>
              </a:buClr>
              <a:buFont typeface="Verdana"/>
              <a:buChar char="◦"/>
              <a:tabLst>
                <a:tab pos="241300" algn="l"/>
              </a:tabLst>
            </a:pPr>
            <a:r>
              <a:rPr dirty="0" sz="2100">
                <a:latin typeface="Lucida Sans Unicode"/>
                <a:cs typeface="Lucida Sans Unicode"/>
              </a:rPr>
              <a:t>Maksimalni </a:t>
            </a:r>
            <a:r>
              <a:rPr dirty="0" sz="2100" spc="-5">
                <a:latin typeface="Lucida Sans Unicode"/>
                <a:cs typeface="Lucida Sans Unicode"/>
              </a:rPr>
              <a:t>prihod TR </a:t>
            </a:r>
            <a:r>
              <a:rPr dirty="0" sz="2100">
                <a:latin typeface="Lucida Sans Unicode"/>
                <a:cs typeface="Lucida Sans Unicode"/>
              </a:rPr>
              <a:t>= </a:t>
            </a:r>
            <a:r>
              <a:rPr dirty="0" sz="2100" spc="-5">
                <a:latin typeface="Lucida Sans Unicode"/>
                <a:cs typeface="Lucida Sans Unicode"/>
              </a:rPr>
              <a:t>54Q-1,5Q</a:t>
            </a:r>
            <a:r>
              <a:rPr dirty="0" baseline="23809" sz="2100" spc="-7">
                <a:latin typeface="Lucida Sans Unicode"/>
                <a:cs typeface="Lucida Sans Unicode"/>
              </a:rPr>
              <a:t>2</a:t>
            </a:r>
            <a:r>
              <a:rPr dirty="0" sz="2100" spc="-5">
                <a:latin typeface="Lucida Sans Unicode"/>
                <a:cs typeface="Lucida Sans Unicode"/>
              </a:rPr>
              <a:t>=54 ·18-1,5·182</a:t>
            </a:r>
            <a:r>
              <a:rPr dirty="0" sz="2100" spc="-35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=</a:t>
            </a:r>
            <a:endParaRPr sz="2100">
              <a:latin typeface="Lucida Sans Unicode"/>
              <a:cs typeface="Lucida Sans Unicode"/>
            </a:endParaRPr>
          </a:p>
          <a:p>
            <a:pPr marL="241300">
              <a:lnSpc>
                <a:spcPct val="100000"/>
              </a:lnSpc>
              <a:spcBef>
                <a:spcPts val="95"/>
              </a:spcBef>
            </a:pPr>
            <a:r>
              <a:rPr dirty="0" sz="2100" spc="-5">
                <a:latin typeface="Lucida Sans Unicode"/>
                <a:cs typeface="Lucida Sans Unicode"/>
              </a:rPr>
              <a:t>=486</a:t>
            </a:r>
            <a:r>
              <a:rPr dirty="0" sz="2100" spc="-15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KM</a:t>
            </a:r>
            <a:endParaRPr sz="2100">
              <a:latin typeface="Lucida Sans Unicode"/>
              <a:cs typeface="Lucida Sans Unicode"/>
            </a:endParaRPr>
          </a:p>
          <a:p>
            <a:pPr marL="241300" marR="76200" indent="-228600">
              <a:lnSpc>
                <a:spcPct val="100000"/>
              </a:lnSpc>
              <a:spcBef>
                <a:spcPts val="26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100">
                <a:latin typeface="Lucida Sans Unicode"/>
                <a:cs typeface="Lucida Sans Unicode"/>
              </a:rPr>
              <a:t>Prilikom </a:t>
            </a:r>
            <a:r>
              <a:rPr dirty="0" sz="2100" spc="-5">
                <a:latin typeface="Lucida Sans Unicode"/>
                <a:cs typeface="Lucida Sans Unicode"/>
              </a:rPr>
              <a:t>crtanja, uzimamo raspon kod </a:t>
            </a:r>
            <a:r>
              <a:rPr dirty="0" sz="2100">
                <a:latin typeface="Lucida Sans Unicode"/>
                <a:cs typeface="Lucida Sans Unicode"/>
              </a:rPr>
              <a:t>x </a:t>
            </a:r>
            <a:r>
              <a:rPr dirty="0" sz="2100" spc="-5">
                <a:latin typeface="Lucida Sans Unicode"/>
                <a:cs typeface="Lucida Sans Unicode"/>
              </a:rPr>
              <a:t>(-10,50), </a:t>
            </a:r>
            <a:r>
              <a:rPr dirty="0" sz="2100">
                <a:latin typeface="Lucida Sans Unicode"/>
                <a:cs typeface="Lucida Sans Unicode"/>
              </a:rPr>
              <a:t>a </a:t>
            </a:r>
            <a:r>
              <a:rPr dirty="0" sz="2100" spc="-5">
                <a:latin typeface="Lucida Sans Unicode"/>
                <a:cs typeface="Lucida Sans Unicode"/>
              </a:rPr>
              <a:t>kod  </a:t>
            </a:r>
            <a:r>
              <a:rPr dirty="0" sz="2100">
                <a:latin typeface="Lucida Sans Unicode"/>
                <a:cs typeface="Lucida Sans Unicode"/>
              </a:rPr>
              <a:t>y </a:t>
            </a:r>
            <a:r>
              <a:rPr dirty="0" sz="2100" spc="-5">
                <a:latin typeface="Lucida Sans Unicode"/>
                <a:cs typeface="Lucida Sans Unicode"/>
              </a:rPr>
              <a:t>(-10,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500)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09600" y="1600200"/>
            <a:ext cx="7879283" cy="4189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39709" cy="2494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5780" marR="5080" indent="-513715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dirty="0" sz="1800" spc="10">
                <a:solidFill>
                  <a:srgbClr val="2DA2BF"/>
                </a:solidFill>
                <a:latin typeface="Lucida Sans Unicode"/>
                <a:cs typeface="Lucida Sans Unicode"/>
              </a:rPr>
              <a:t>4.		</a:t>
            </a:r>
            <a:r>
              <a:rPr dirty="0" sz="2700">
                <a:latin typeface="Lucida Sans Unicode"/>
                <a:cs typeface="Lucida Sans Unicode"/>
              </a:rPr>
              <a:t>Na </a:t>
            </a:r>
            <a:r>
              <a:rPr dirty="0" sz="2700" spc="-5">
                <a:latin typeface="Lucida Sans Unicode"/>
                <a:cs typeface="Lucida Sans Unicode"/>
              </a:rPr>
              <a:t>osnovu funkcije marginalnog prihoda  </a:t>
            </a:r>
            <a:r>
              <a:rPr dirty="0" sz="2700">
                <a:latin typeface="Lucida Sans Unicode"/>
                <a:cs typeface="Lucida Sans Unicode"/>
              </a:rPr>
              <a:t>MR=100-20Q, </a:t>
            </a:r>
            <a:r>
              <a:rPr dirty="0" sz="2700" spc="-5">
                <a:latin typeface="Lucida Sans Unicode"/>
                <a:cs typeface="Lucida Sans Unicode"/>
              </a:rPr>
              <a:t>izračunati funkcije ukupnog  prihoda </a:t>
            </a:r>
            <a:r>
              <a:rPr dirty="0" sz="2700">
                <a:latin typeface="Lucida Sans Unicode"/>
                <a:cs typeface="Lucida Sans Unicode"/>
              </a:rPr>
              <a:t>TR i </a:t>
            </a:r>
            <a:r>
              <a:rPr dirty="0" sz="2700" spc="-5">
                <a:latin typeface="Lucida Sans Unicode"/>
                <a:cs typeface="Lucida Sans Unicode"/>
              </a:rPr>
              <a:t>prosječnog prihoda </a:t>
            </a:r>
            <a:r>
              <a:rPr dirty="0" sz="2700">
                <a:latin typeface="Lucida Sans Unicode"/>
                <a:cs typeface="Lucida Sans Unicode"/>
              </a:rPr>
              <a:t>AR, te  </a:t>
            </a:r>
            <a:r>
              <a:rPr dirty="0" sz="2700" spc="-5">
                <a:latin typeface="Lucida Sans Unicode"/>
                <a:cs typeface="Lucida Sans Unicode"/>
              </a:rPr>
              <a:t>izračunati vrijednost gore navedenih  funkcija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vrijednosti </a:t>
            </a:r>
            <a:r>
              <a:rPr dirty="0" sz="2700">
                <a:latin typeface="Lucida Sans Unicode"/>
                <a:cs typeface="Lucida Sans Unicode"/>
              </a:rPr>
              <a:t>Q = 0 do 6, i </a:t>
            </a:r>
            <a:r>
              <a:rPr dirty="0" sz="2700" spc="-5">
                <a:latin typeface="Lucida Sans Unicode"/>
                <a:cs typeface="Lucida Sans Unicode"/>
              </a:rPr>
              <a:t>nacrtati  funkcije.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86065" cy="41954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27050" marR="214629" indent="-514350">
              <a:lnSpc>
                <a:spcPct val="99800"/>
              </a:lnSpc>
              <a:spcBef>
                <a:spcPts val="105"/>
              </a:spcBef>
              <a:buClr>
                <a:srgbClr val="2DA2BF"/>
              </a:buClr>
              <a:buSzPct val="66666"/>
              <a:buAutoNum type="arabicPeriod" startAt="5"/>
              <a:tabLst>
                <a:tab pos="526415" algn="l"/>
                <a:tab pos="527050" algn="l"/>
              </a:tabLst>
            </a:pPr>
            <a:r>
              <a:rPr dirty="0" sz="2700" spc="-5">
                <a:latin typeface="Lucida Sans Unicode"/>
                <a:cs typeface="Lucida Sans Unicode"/>
              </a:rPr>
              <a:t>Zadata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funkcija prosječnog prihoda  </a:t>
            </a:r>
            <a:r>
              <a:rPr dirty="0" sz="2700">
                <a:latin typeface="Lucida Sans Unicode"/>
                <a:cs typeface="Lucida Sans Unicode"/>
              </a:rPr>
              <a:t>AR=160– 10Q. </a:t>
            </a:r>
            <a:r>
              <a:rPr dirty="0" sz="2700" spc="-5">
                <a:latin typeface="Lucida Sans Unicode"/>
                <a:cs typeface="Lucida Sans Unicode"/>
              </a:rPr>
              <a:t>Izračunati ukupni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granični  prihod, </a:t>
            </a:r>
            <a:r>
              <a:rPr dirty="0" sz="2700">
                <a:latin typeface="Lucida Sans Unicode"/>
                <a:cs typeface="Lucida Sans Unicode"/>
              </a:rPr>
              <a:t>te </a:t>
            </a:r>
            <a:r>
              <a:rPr dirty="0" sz="2700" spc="-5">
                <a:latin typeface="Lucida Sans Unicode"/>
                <a:cs typeface="Lucida Sans Unicode"/>
              </a:rPr>
              <a:t>grafički predstaviti funkcije.  Definisati </a:t>
            </a:r>
            <a:r>
              <a:rPr dirty="0" sz="2700">
                <a:latin typeface="Lucida Sans Unicode"/>
                <a:cs typeface="Lucida Sans Unicode"/>
              </a:rPr>
              <a:t>o </a:t>
            </a:r>
            <a:r>
              <a:rPr dirty="0" sz="2700" spc="-5">
                <a:latin typeface="Lucida Sans Unicode"/>
                <a:cs typeface="Lucida Sans Unicode"/>
              </a:rPr>
              <a:t>kom tržišnom stanju </a:t>
            </a:r>
            <a:r>
              <a:rPr dirty="0" sz="2700">
                <a:latin typeface="Lucida Sans Unicode"/>
                <a:cs typeface="Lucida Sans Unicode"/>
              </a:rPr>
              <a:t>je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riječ.</a:t>
            </a:r>
            <a:endParaRPr sz="2700">
              <a:latin typeface="Lucida Sans Unicode"/>
              <a:cs typeface="Lucida Sans Unicode"/>
            </a:endParaRPr>
          </a:p>
          <a:p>
            <a:pPr marL="526415" marR="5080" indent="-513715">
              <a:lnSpc>
                <a:spcPct val="100000"/>
              </a:lnSpc>
              <a:spcBef>
                <a:spcPts val="455"/>
              </a:spcBef>
              <a:buClr>
                <a:srgbClr val="2DA2BF"/>
              </a:buClr>
              <a:buSzPct val="66666"/>
              <a:buAutoNum type="arabicPeriod" startAt="5"/>
              <a:tabLst>
                <a:tab pos="526415" algn="l"/>
                <a:tab pos="527050" algn="l"/>
              </a:tabLst>
            </a:pPr>
            <a:r>
              <a:rPr dirty="0" sz="2700" spc="-5">
                <a:latin typeface="Lucida Sans Unicode"/>
                <a:cs typeface="Lucida Sans Unicode"/>
              </a:rPr>
              <a:t>Zadate su funkcija ponude </a:t>
            </a:r>
            <a:r>
              <a:rPr dirty="0" sz="2700" spc="5">
                <a:latin typeface="Lucida Sans Unicode"/>
                <a:cs typeface="Lucida Sans Unicode"/>
              </a:rPr>
              <a:t>Q</a:t>
            </a:r>
            <a:r>
              <a:rPr dirty="0" baseline="-18518" sz="2700" spc="7">
                <a:latin typeface="Lucida Sans Unicode"/>
                <a:cs typeface="Lucida Sans Unicode"/>
              </a:rPr>
              <a:t>S </a:t>
            </a:r>
            <a:r>
              <a:rPr dirty="0" sz="2700">
                <a:latin typeface="Lucida Sans Unicode"/>
                <a:cs typeface="Lucida Sans Unicode"/>
              </a:rPr>
              <a:t>= 100 + P ,  </a:t>
            </a:r>
            <a:r>
              <a:rPr dirty="0" sz="2700" spc="-5">
                <a:latin typeface="Lucida Sans Unicode"/>
                <a:cs typeface="Lucida Sans Unicode"/>
              </a:rPr>
              <a:t>funkcija tražnje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 </a:t>
            </a:r>
            <a:r>
              <a:rPr dirty="0" sz="2700">
                <a:latin typeface="Lucida Sans Unicode"/>
                <a:cs typeface="Lucida Sans Unicode"/>
              </a:rPr>
              <a:t>= 250 – </a:t>
            </a:r>
            <a:r>
              <a:rPr dirty="0" sz="2700" spc="-5">
                <a:latin typeface="Lucida Sans Unicode"/>
                <a:cs typeface="Lucida Sans Unicode"/>
              </a:rPr>
              <a:t>P. </a:t>
            </a:r>
            <a:r>
              <a:rPr dirty="0" sz="2700">
                <a:latin typeface="Lucida Sans Unicode"/>
                <a:cs typeface="Lucida Sans Unicode"/>
              </a:rPr>
              <a:t>Na osnovu  </a:t>
            </a:r>
            <a:r>
              <a:rPr dirty="0" sz="2700" spc="-5">
                <a:latin typeface="Lucida Sans Unicode"/>
                <a:cs typeface="Lucida Sans Unicode"/>
              </a:rPr>
              <a:t>datih funkcija, odrediti ukupni, prosječni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granični prihod. Dati grafički prikaz, utvrditi  vrijednost maksimalnog prihoda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10">
                <a:latin typeface="Lucida Sans Unicode"/>
                <a:cs typeface="Lucida Sans Unicode"/>
              </a:rPr>
              <a:t>definisati  </a:t>
            </a:r>
            <a:r>
              <a:rPr dirty="0" sz="2700">
                <a:latin typeface="Lucida Sans Unicode"/>
                <a:cs typeface="Lucida Sans Unicode"/>
              </a:rPr>
              <a:t>o </a:t>
            </a:r>
            <a:r>
              <a:rPr dirty="0" sz="2700" spc="-5">
                <a:latin typeface="Lucida Sans Unicode"/>
                <a:cs typeface="Lucida Sans Unicode"/>
              </a:rPr>
              <a:t>kom tržišnom stanju </a:t>
            </a:r>
            <a:r>
              <a:rPr dirty="0" sz="2700">
                <a:latin typeface="Lucida Sans Unicode"/>
                <a:cs typeface="Lucida Sans Unicode"/>
              </a:rPr>
              <a:t>je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riječ.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87512" y="4953000"/>
            <a:ext cx="7456805" cy="488315"/>
          </a:xfrm>
          <a:custGeom>
            <a:avLst/>
            <a:gdLst/>
            <a:ahLst/>
            <a:cxnLst/>
            <a:rect l="l" t="t" r="r" b="b"/>
            <a:pathLst>
              <a:path w="7456805" h="488314">
                <a:moveTo>
                  <a:pt x="7456487" y="0"/>
                </a:moveTo>
                <a:lnTo>
                  <a:pt x="0" y="289966"/>
                </a:lnTo>
                <a:lnTo>
                  <a:pt x="7456487" y="488149"/>
                </a:lnTo>
                <a:lnTo>
                  <a:pt x="7456487" y="0"/>
                </a:lnTo>
                <a:close/>
              </a:path>
            </a:pathLst>
          </a:custGeom>
          <a:solidFill>
            <a:srgbClr val="9FCBDC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1351" y="5237744"/>
            <a:ext cx="9032875" cy="788670"/>
          </a:xfrm>
          <a:custGeom>
            <a:avLst/>
            <a:gdLst/>
            <a:ahLst/>
            <a:cxnLst/>
            <a:rect l="l" t="t" r="r" b="b"/>
            <a:pathLst>
              <a:path w="9032875" h="788670">
                <a:moveTo>
                  <a:pt x="9032646" y="0"/>
                </a:moveTo>
                <a:lnTo>
                  <a:pt x="0" y="0"/>
                </a:lnTo>
                <a:lnTo>
                  <a:pt x="9032646" y="788657"/>
                </a:lnTo>
                <a:lnTo>
                  <a:pt x="90326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4998720"/>
            <a:ext cx="9144000" cy="1859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4991618"/>
            <a:ext cx="9143999" cy="802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313432" y="2825495"/>
            <a:ext cx="4669536" cy="6736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769225" cy="213804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68605" marR="5080" indent="-256540">
              <a:lnSpc>
                <a:spcPct val="99800"/>
              </a:lnSpc>
              <a:spcBef>
                <a:spcPts val="10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Ostali prihodi obuhvataju neuobičajene  stavke </a:t>
            </a:r>
            <a:r>
              <a:rPr dirty="0" sz="2700"/>
              <a:t>i </a:t>
            </a:r>
            <a:r>
              <a:rPr dirty="0" sz="2700" spc="-5"/>
              <a:t>stavke razdoblja koje </a:t>
            </a:r>
            <a:r>
              <a:rPr dirty="0" sz="2700"/>
              <a:t>u </a:t>
            </a:r>
            <a:r>
              <a:rPr dirty="0" sz="2700" spc="-5"/>
              <a:t>tekućem  periodu predstavljaju dobitke </a:t>
            </a:r>
            <a:r>
              <a:rPr dirty="0" sz="2700"/>
              <a:t>pa </a:t>
            </a:r>
            <a:r>
              <a:rPr dirty="0" sz="2700" spc="-5"/>
              <a:t>samim tim </a:t>
            </a:r>
            <a:r>
              <a:rPr dirty="0" sz="2700"/>
              <a:t>i  </a:t>
            </a:r>
            <a:r>
              <a:rPr dirty="0" sz="2700" spc="-5"/>
              <a:t>povećavaju rezultat redovnog poslovanja</a:t>
            </a:r>
            <a:endParaRPr sz="270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Ostali prihodi obuhvataju: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3621023"/>
            <a:ext cx="6206490" cy="2280920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241300" marR="5080" indent="-228600">
              <a:lnSpc>
                <a:spcPts val="2710"/>
              </a:lnSpc>
              <a:spcBef>
                <a:spcPts val="229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Dobici od prodaje nematerijalnih ulaganja  nekretnina, postrojenja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opreme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54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Dobici od prodaje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materijala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Viškovi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Naplaćena otpisana</a:t>
            </a:r>
            <a:r>
              <a:rPr dirty="0" sz="2300" spc="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potraživanja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smanjenja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obaveza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5591" y="554736"/>
            <a:ext cx="34259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36623"/>
            <a:ext cx="7886700" cy="4286885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268605" marR="272415" indent="-256540">
              <a:lnSpc>
                <a:spcPts val="2910"/>
              </a:lnSpc>
              <a:spcBef>
                <a:spcPts val="4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Potražnja </a:t>
            </a:r>
            <a:r>
              <a:rPr dirty="0" sz="2700">
                <a:latin typeface="Lucida Sans Unicode"/>
                <a:cs typeface="Lucida Sans Unicode"/>
              </a:rPr>
              <a:t>i ponuda </a:t>
            </a:r>
            <a:r>
              <a:rPr dirty="0" sz="2700" spc="-5">
                <a:latin typeface="Lucida Sans Unicode"/>
                <a:cs typeface="Lucida Sans Unicode"/>
              </a:rPr>
              <a:t>su dvostruke pokretačke  snage tržišne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ekonomije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89300"/>
              </a:lnSpc>
              <a:spcBef>
                <a:spcPts val="3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Potražnja nije samo mjerenje </a:t>
            </a:r>
            <a:r>
              <a:rPr dirty="0" sz="2700">
                <a:latin typeface="Lucida Sans Unicode"/>
                <a:cs typeface="Lucida Sans Unicode"/>
              </a:rPr>
              <a:t>onoga </a:t>
            </a:r>
            <a:r>
              <a:rPr dirty="0" sz="2700" spc="-5">
                <a:latin typeface="Lucida Sans Unicode"/>
                <a:cs typeface="Lucida Sans Unicode"/>
              </a:rPr>
              <a:t>šta ljudi  </a:t>
            </a:r>
            <a:r>
              <a:rPr dirty="0" sz="2700" spc="-10">
                <a:latin typeface="Lucida Sans Unicode"/>
                <a:cs typeface="Lucida Sans Unicode"/>
              </a:rPr>
              <a:t>žele;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ekonomiste, potražnja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iznos roba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usluga koje su ljudi voljni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sposobni </a:t>
            </a:r>
            <a:r>
              <a:rPr dirty="0" sz="2700">
                <a:latin typeface="Lucida Sans Unicode"/>
                <a:cs typeface="Lucida Sans Unicode"/>
              </a:rPr>
              <a:t>da</a:t>
            </a:r>
            <a:r>
              <a:rPr dirty="0" sz="2700" spc="-7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kupe</a:t>
            </a:r>
            <a:endParaRPr sz="2700">
              <a:latin typeface="Lucida Sans Unicode"/>
              <a:cs typeface="Lucida Sans Unicode"/>
            </a:endParaRPr>
          </a:p>
          <a:p>
            <a:pPr marL="268605" marR="651510" indent="-255904">
              <a:lnSpc>
                <a:spcPct val="90600"/>
              </a:lnSpc>
              <a:spcBef>
                <a:spcPts val="37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Nepostojanje </a:t>
            </a:r>
            <a:r>
              <a:rPr dirty="0" sz="2700" spc="-10">
                <a:latin typeface="Lucida Sans Unicode"/>
                <a:cs typeface="Lucida Sans Unicode"/>
              </a:rPr>
              <a:t>ili </a:t>
            </a:r>
            <a:r>
              <a:rPr dirty="0" sz="2700" spc="-5">
                <a:latin typeface="Lucida Sans Unicode"/>
                <a:cs typeface="Lucida Sans Unicode"/>
              </a:rPr>
              <a:t>nemogućnost izazivanja  dovoljne potražnje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nekim proizvodom,  </a:t>
            </a:r>
            <a:r>
              <a:rPr dirty="0" sz="2700">
                <a:latin typeface="Lucida Sans Unicode"/>
                <a:cs typeface="Lucida Sans Unicode"/>
              </a:rPr>
              <a:t>dovodi u </a:t>
            </a:r>
            <a:r>
              <a:rPr dirty="0" sz="2700" spc="-5">
                <a:latin typeface="Lucida Sans Unicode"/>
                <a:cs typeface="Lucida Sans Unicode"/>
              </a:rPr>
              <a:t>pitanje poslovanje postojećih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osnivanje novih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preduzeća</a:t>
            </a:r>
            <a:endParaRPr sz="2700">
              <a:latin typeface="Lucida Sans Unicode"/>
              <a:cs typeface="Lucida Sans Unicode"/>
            </a:endParaRPr>
          </a:p>
          <a:p>
            <a:pPr marL="268605" marR="224790" indent="-256540">
              <a:lnSpc>
                <a:spcPts val="2910"/>
              </a:lnSpc>
              <a:spcBef>
                <a:spcPts val="42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Potražnja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ključna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osnivanje, opstanak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profitabilnost</a:t>
            </a:r>
            <a:r>
              <a:rPr dirty="0" sz="2700" spc="-1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preduzeća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3547"/>
            <a:ext cx="7035800" cy="173545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267970" marR="5080" indent="-255904">
              <a:lnSpc>
                <a:spcPct val="100200"/>
              </a:lnSpc>
              <a:spcBef>
                <a:spcPts val="90"/>
              </a:spcBef>
              <a:tabLst>
                <a:tab pos="3119120" algn="l"/>
              </a:tabLst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8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baseline="1010" sz="4125" spc="30"/>
              <a:t>Kriva</a:t>
            </a:r>
            <a:r>
              <a:rPr dirty="0" baseline="1010" sz="4125" spc="44"/>
              <a:t> </a:t>
            </a:r>
            <a:r>
              <a:rPr dirty="0" baseline="1010" sz="4125" spc="37"/>
              <a:t>potražnje	</a:t>
            </a:r>
            <a:r>
              <a:rPr dirty="0" sz="2800" spc="-5"/>
              <a:t>je </a:t>
            </a:r>
            <a:r>
              <a:rPr dirty="0" sz="2800"/>
              <a:t>linija koja pokazuje  </a:t>
            </a:r>
            <a:r>
              <a:rPr dirty="0" sz="2800" spc="-5"/>
              <a:t>povezanost između cijene </a:t>
            </a:r>
            <a:r>
              <a:rPr dirty="0" sz="2800"/>
              <a:t>proizvoda ili  faktora </a:t>
            </a:r>
            <a:r>
              <a:rPr dirty="0" sz="2800" spc="-5"/>
              <a:t>proizvodnje </a:t>
            </a:r>
            <a:r>
              <a:rPr dirty="0" sz="2800"/>
              <a:t>i kvantitativne  potražnje po periodima</a:t>
            </a:r>
            <a:endParaRPr sz="28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905000" y="3352800"/>
            <a:ext cx="3886200" cy="2837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268351_br.7_-28.11..Potra.0nja,cijena_i_prihod</dc:title>
  <dcterms:created xsi:type="dcterms:W3CDTF">2026-04-27T15:33:05Z</dcterms:created>
  <dcterms:modified xsi:type="dcterms:W3CDTF">2026-04-27T15:33:05Z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2026-04-27T00:00:00Z</vt:filetime>
  </property>
  <property fmtid="{D5CDD505-2E9C-101B-9397-08002B2CF9AE}" pid="3" name="Creator">
    <vt:lpwstr>PowerPoint</vt:lpwstr>
  </property>
  <property fmtid="{D5CDD505-2E9C-101B-9397-08002B2CF9AE}" pid="4" name="LastSaved">
    <vt:filetime>2026-04-27T00:00:00Z</vt:filetime>
  </property>
</Properties>
</file>