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6" d="100"/>
          <a:sy n="116" d="100"/>
        </p:scale>
        <p:origin x="4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0285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384048"/>
            <a:ext cx="8321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C9A84C"/>
                </a:solidFill>
              </a:rPr>
              <a:t>UVOD U FINANSIJSKA TRŽIŠTA  ·  PREDAVANJE 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11480" y="960120"/>
            <a:ext cx="83210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Osnove vrednovanja</a:t>
            </a:r>
            <a:endParaRPr lang="en-US" sz="46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obveznica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411480" y="2999232"/>
            <a:ext cx="8321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EDD98A"/>
                </a:solidFill>
              </a:rPr>
              <a:t>Bond Valuation — Fundamentals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411480" y="3538728"/>
            <a:ext cx="502920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411480" y="4005072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</a:rPr>
              <a:t>Predavač: </a:t>
            </a:r>
            <a:r>
              <a:rPr lang="hr-HR" sz="1100" dirty="0" smtClean="0">
                <a:solidFill>
                  <a:srgbClr val="64748B"/>
                </a:solidFill>
              </a:rPr>
              <a:t>BB</a:t>
            </a:r>
            <a:r>
              <a:rPr lang="en-US" sz="1100" dirty="0" smtClean="0">
                <a:solidFill>
                  <a:srgbClr val="64748B"/>
                </a:solidFill>
              </a:rPr>
              <a:t>     </a:t>
            </a:r>
            <a:r>
              <a:rPr lang="en-US" sz="1100" dirty="0">
                <a:solidFill>
                  <a:srgbClr val="64748B"/>
                </a:solidFill>
              </a:rPr>
              <a:t>Akademska godina: 2025/26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11480" y="4407408"/>
            <a:ext cx="8321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4748B"/>
                </a:solidFill>
              </a:rPr>
              <a:t>Izvor: Fabozzi et al., Handbook of Fixed Income Securities, 7. izdanje — Poglavlje 5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D1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320040"/>
            <a:ext cx="8321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500" dirty="0">
                <a:solidFill>
                  <a:srgbClr val="C9A84C"/>
                </a:solidFill>
              </a:rPr>
              <a:t>SAŽETAK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11480" y="777240"/>
            <a:ext cx="83210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Osnove vrednovanja obveznica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11480" y="1353312"/>
            <a:ext cx="457200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411480" y="1481328"/>
            <a:ext cx="83210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b="1" dirty="0">
                <a:solidFill>
                  <a:srgbClr val="C9A84C"/>
                </a:solidFill>
              </a:rPr>
              <a:t>1. </a:t>
            </a:r>
            <a:r>
              <a:rPr lang="en-US" sz="1150" dirty="0">
                <a:solidFill>
                  <a:srgbClr val="D0D8EE"/>
                </a:solidFill>
              </a:rPr>
              <a:t>Cijena obveznice = sadašnja vrijednost kupona + sadašnja vrijednost glavnice, diskontovana zahtevanim prinosom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411480" y="1924812"/>
            <a:ext cx="83210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b="1" dirty="0">
                <a:solidFill>
                  <a:srgbClr val="C9A84C"/>
                </a:solidFill>
              </a:rPr>
              <a:t>2. </a:t>
            </a:r>
            <a:r>
              <a:rPr lang="en-US" sz="1150" dirty="0">
                <a:solidFill>
                  <a:srgbClr val="D0D8EE"/>
                </a:solidFill>
              </a:rPr>
              <a:t>Cijena i prinos uvijek se kreću u suprotnim smjerovima (inverzna veza) — temeljni zakon tržišta obveznica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411480" y="2368296"/>
            <a:ext cx="83210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b="1" dirty="0">
                <a:solidFill>
                  <a:srgbClr val="C9A84C"/>
                </a:solidFill>
              </a:rPr>
              <a:t>3. </a:t>
            </a:r>
            <a:r>
              <a:rPr lang="en-US" sz="1150" dirty="0">
                <a:solidFill>
                  <a:srgbClr val="D0D8EE"/>
                </a:solidFill>
              </a:rPr>
              <a:t>Prodaja po paru kad kupon = YTM; s premijom kad kupon &gt; YTM; s diskontom kad kupon &lt; YTM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411480" y="2811780"/>
            <a:ext cx="83210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b="1" dirty="0">
                <a:solidFill>
                  <a:srgbClr val="C9A84C"/>
                </a:solidFill>
              </a:rPr>
              <a:t>4. </a:t>
            </a:r>
            <a:r>
              <a:rPr lang="en-US" sz="1150" dirty="0">
                <a:solidFill>
                  <a:srgbClr val="D0D8EE"/>
                </a:solidFill>
              </a:rPr>
              <a:t>YTM je interna stopa rentabilnosti — pretpostavlja reinvestiranje po stopi YTM i držanje do dospijeća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411480" y="3255264"/>
            <a:ext cx="83210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b="1" dirty="0">
                <a:solidFill>
                  <a:srgbClr val="C9A84C"/>
                </a:solidFill>
              </a:rPr>
              <a:t>5. </a:t>
            </a:r>
            <a:r>
              <a:rPr lang="en-US" sz="1150" dirty="0">
                <a:solidFill>
                  <a:srgbClr val="D0D8EE"/>
                </a:solidFill>
              </a:rPr>
              <a:t>Reinvesticioni rizik: kamate na kamate mogu činiti i do 80% ukupnog prinosa kod dugoročnih obveznica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411480" y="3698748"/>
            <a:ext cx="83210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b="1" dirty="0">
                <a:solidFill>
                  <a:srgbClr val="C9A84C"/>
                </a:solidFill>
              </a:rPr>
              <a:t>6. </a:t>
            </a:r>
            <a:r>
              <a:rPr lang="en-US" sz="1150" dirty="0">
                <a:solidFill>
                  <a:srgbClr val="D0D8EE"/>
                </a:solidFill>
              </a:rPr>
              <a:t>Total Return = realnija mjera od YTM jer koristi stvarne pretpostavljene stope reinvestiranja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11480" y="4142232"/>
            <a:ext cx="83210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b="1" dirty="0">
                <a:solidFill>
                  <a:srgbClr val="C9A84C"/>
                </a:solidFill>
              </a:rPr>
              <a:t>7. </a:t>
            </a:r>
            <a:r>
              <a:rPr lang="en-US" sz="1150" dirty="0">
                <a:solidFill>
                  <a:srgbClr val="D0D8EE"/>
                </a:solidFill>
              </a:rPr>
              <a:t>Nula-kuponske obveznice: bez kupona, nema reinvesticionog rizika, ali visoka cjenovna volatilnost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11480" y="4585716"/>
            <a:ext cx="83210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b="1" dirty="0">
                <a:solidFill>
                  <a:srgbClr val="C9A84C"/>
                </a:solidFill>
              </a:rPr>
              <a:t>8. </a:t>
            </a:r>
            <a:r>
              <a:rPr lang="en-US" sz="1150" dirty="0">
                <a:solidFill>
                  <a:srgbClr val="D0D8EE"/>
                </a:solidFill>
              </a:rPr>
              <a:t>Čista cijena se kotira; prljava cijena se plaća — razlika su nakupljene kamate (accrued interest)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TEMELJNI PRINCIP VREDNOVANJA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320040" y="960120"/>
            <a:ext cx="8503920" cy="914400"/>
          </a:xfrm>
          <a:prstGeom prst="rect">
            <a:avLst/>
          </a:prstGeom>
          <a:solidFill>
            <a:srgbClr val="0D1B4B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960120"/>
            <a:ext cx="91440" cy="9144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00584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FFFFFF"/>
                </a:solidFill>
              </a:rPr>
              <a:t>Cijena obveznice = sadašnja vrijednost svih budućih novčanih tokova, diskontovana zahtevanim prinosom (required yield)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20040" y="2011680"/>
            <a:ext cx="8503920" cy="16916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48640" y="210312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</a:rPr>
              <a:t>Formula za cijenu obveznice s polu-godišnjim kuponom: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2487168"/>
            <a:ext cx="8046720" cy="777240"/>
          </a:xfrm>
          <a:prstGeom prst="rect">
            <a:avLst/>
          </a:prstGeom>
          <a:solidFill>
            <a:srgbClr val="F4F6FB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2523744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1B4B"/>
                </a:solidFill>
              </a:rPr>
              <a:t>P  =  </a:t>
            </a:r>
            <a:r>
              <a:rPr lang="en-US" sz="2200" b="1" dirty="0">
                <a:solidFill>
                  <a:srgbClr val="C9A84C"/>
                </a:solidFill>
              </a:rPr>
              <a:t>Σ </a:t>
            </a:r>
            <a:r>
              <a:rPr lang="en-US" sz="1500" b="1" dirty="0">
                <a:solidFill>
                  <a:srgbClr val="0F4C5C"/>
                </a:solidFill>
              </a:rPr>
              <a:t>  C/2</a:t>
            </a:r>
            <a:r>
              <a:rPr lang="en-US" sz="1400" dirty="0">
                <a:solidFill>
                  <a:srgbClr val="334155"/>
                </a:solidFill>
              </a:rPr>
              <a:t>  ÷  </a:t>
            </a:r>
            <a:r>
              <a:rPr lang="en-US" sz="1500" b="1" dirty="0">
                <a:solidFill>
                  <a:srgbClr val="0F4C5C"/>
                </a:solidFill>
              </a:rPr>
              <a:t>(1 + r/2)</a:t>
            </a:r>
            <a:r>
              <a:rPr lang="en-US" sz="1100" dirty="0">
                <a:solidFill>
                  <a:srgbClr val="0F4C5C"/>
                </a:solidFill>
              </a:rPr>
              <a:t>ᵗ</a:t>
            </a:r>
            <a:r>
              <a:rPr lang="en-US" sz="1400" dirty="0">
                <a:solidFill>
                  <a:srgbClr val="334155"/>
                </a:solidFill>
              </a:rPr>
              <a:t>   +   </a:t>
            </a:r>
            <a:r>
              <a:rPr lang="en-US" sz="1500" b="1" dirty="0">
                <a:solidFill>
                  <a:srgbClr val="991B1B"/>
                </a:solidFill>
              </a:rPr>
              <a:t>M</a:t>
            </a:r>
            <a:r>
              <a:rPr lang="en-US" sz="1400" dirty="0">
                <a:solidFill>
                  <a:srgbClr val="334155"/>
                </a:solidFill>
              </a:rPr>
              <a:t>  ÷  </a:t>
            </a:r>
            <a:r>
              <a:rPr lang="en-US" sz="1500" b="1" dirty="0">
                <a:solidFill>
                  <a:srgbClr val="991B1B"/>
                </a:solidFill>
              </a:rPr>
              <a:t>(1 + r/2)</a:t>
            </a:r>
            <a:r>
              <a:rPr lang="en-US" sz="1100" dirty="0">
                <a:solidFill>
                  <a:srgbClr val="991B1B"/>
                </a:solidFill>
              </a:rPr>
              <a:t>ⁿ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3858768"/>
            <a:ext cx="310896" cy="32004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12" name="Text 10"/>
          <p:cNvSpPr/>
          <p:nvPr/>
        </p:nvSpPr>
        <p:spPr>
          <a:xfrm>
            <a:off x="365760" y="3858768"/>
            <a:ext cx="3108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P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31520" y="3877056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4155"/>
                </a:solidFill>
              </a:rPr>
              <a:t>Cijena (tržišna vrijednost) obveznice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3291840" y="3858768"/>
            <a:ext cx="310896" cy="320040"/>
          </a:xfrm>
          <a:prstGeom prst="rect">
            <a:avLst/>
          </a:prstGeom>
          <a:solidFill>
            <a:srgbClr val="0F4C5C"/>
          </a:solidFill>
          <a:ln/>
        </p:spPr>
      </p:sp>
      <p:sp>
        <p:nvSpPr>
          <p:cNvPr id="15" name="Text 13"/>
          <p:cNvSpPr/>
          <p:nvPr/>
        </p:nvSpPr>
        <p:spPr>
          <a:xfrm>
            <a:off x="3291840" y="3858768"/>
            <a:ext cx="3108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C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657600" y="3877056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4155"/>
                </a:solidFill>
              </a:rPr>
              <a:t>Godišnji kupon (kuponska stopa × nominalna vrijednost)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217920" y="3858768"/>
            <a:ext cx="310896" cy="320040"/>
          </a:xfrm>
          <a:prstGeom prst="rect">
            <a:avLst/>
          </a:prstGeom>
          <a:solidFill>
            <a:srgbClr val="0F4C5C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0" y="3858768"/>
            <a:ext cx="3108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r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583680" y="3877056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4155"/>
                </a:solidFill>
              </a:rPr>
              <a:t>Zahtijevani godišnji prinos (diskontna stopa)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365760" y="4361688"/>
            <a:ext cx="310896" cy="320040"/>
          </a:xfrm>
          <a:prstGeom prst="rect">
            <a:avLst/>
          </a:prstGeom>
          <a:solidFill>
            <a:srgbClr val="991B1B"/>
          </a:solidFill>
          <a:ln/>
        </p:spPr>
      </p:sp>
      <p:sp>
        <p:nvSpPr>
          <p:cNvPr id="21" name="Text 19"/>
          <p:cNvSpPr/>
          <p:nvPr/>
        </p:nvSpPr>
        <p:spPr>
          <a:xfrm>
            <a:off x="365760" y="4361688"/>
            <a:ext cx="3108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M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731520" y="4379976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4155"/>
                </a:solidFill>
              </a:rPr>
              <a:t>Nominalna vrijednost (glavnica) koja se isplaćuje na dospijeće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3291840" y="4361688"/>
            <a:ext cx="310896" cy="320040"/>
          </a:xfrm>
          <a:prstGeom prst="rect">
            <a:avLst/>
          </a:prstGeom>
          <a:solidFill>
            <a:srgbClr val="991B1B"/>
          </a:solidFill>
          <a:ln/>
        </p:spPr>
      </p:sp>
      <p:sp>
        <p:nvSpPr>
          <p:cNvPr id="24" name="Text 22"/>
          <p:cNvSpPr/>
          <p:nvPr/>
        </p:nvSpPr>
        <p:spPr>
          <a:xfrm>
            <a:off x="3291840" y="4361688"/>
            <a:ext cx="3108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n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3657600" y="4379976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4155"/>
                </a:solidFill>
              </a:rPr>
              <a:t>Ukupan broj polu-godišnjih perioda do dospijeća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PRAKTIČNI PRIMJER — IZRAČUN CIJENE OBVEZNICE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320040" y="960120"/>
            <a:ext cx="8503920" cy="749808"/>
          </a:xfrm>
          <a:prstGeom prst="rect">
            <a:avLst/>
          </a:prstGeom>
          <a:solidFill>
            <a:srgbClr val="0D1B4B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960120"/>
            <a:ext cx="91440" cy="74980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005840"/>
            <a:ext cx="8092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b="1" dirty="0">
                <a:solidFill>
                  <a:srgbClr val="C9A84C"/>
                </a:solidFill>
              </a:rPr>
              <a:t>Zadatak: </a:t>
            </a:r>
            <a:r>
              <a:rPr lang="en-US" sz="1300" dirty="0">
                <a:solidFill>
                  <a:srgbClr val="FFFFFF"/>
                </a:solidFill>
              </a:rPr>
              <a:t>Obveznica ima kuponsku stopu 6%, rok dospijeća 18 godina, nominalnu vrijednost 1.000 $. Zahtijevani prinos = 9,5%. Kolika je cijena?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20040" y="1828800"/>
            <a:ext cx="2926080" cy="2971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1828800"/>
            <a:ext cx="2926080" cy="475488"/>
          </a:xfrm>
          <a:prstGeom prst="rect">
            <a:avLst/>
          </a:prstGeom>
          <a:solidFill>
            <a:srgbClr val="0F4C5C"/>
          </a:solidFill>
          <a:ln/>
        </p:spPr>
      </p:sp>
      <p:sp>
        <p:nvSpPr>
          <p:cNvPr id="9" name="Text 7"/>
          <p:cNvSpPr/>
          <p:nvPr/>
        </p:nvSpPr>
        <p:spPr>
          <a:xfrm>
            <a:off x="457200" y="1856232"/>
            <a:ext cx="26517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DATI PODACI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2395728"/>
            <a:ext cx="17830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</a:rPr>
              <a:t>Kuponska stopa: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240280" y="2395728"/>
            <a:ext cx="877824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0D1B4B"/>
                </a:solidFill>
              </a:rPr>
              <a:t>6% godišnje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57200" y="2734056"/>
            <a:ext cx="17830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</a:rPr>
              <a:t>Polugodiš. kupon: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2240280" y="2734056"/>
            <a:ext cx="877824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0D1B4B"/>
                </a:solidFill>
              </a:rPr>
              <a:t>C/2 = 30 $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57200" y="3072384"/>
            <a:ext cx="17830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</a:rPr>
              <a:t>Dospijeće: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2240280" y="3072384"/>
            <a:ext cx="877824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0D1B4B"/>
                </a:solidFill>
              </a:rPr>
              <a:t>18 godina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57200" y="3410712"/>
            <a:ext cx="17830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</a:rPr>
              <a:t>Br. perioda (n):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2240280" y="3410712"/>
            <a:ext cx="877824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0D1B4B"/>
                </a:solidFill>
              </a:rPr>
              <a:t>36 perioda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57200" y="3749040"/>
            <a:ext cx="17830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</a:rPr>
              <a:t>Zahtij. prinos: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2240280" y="3749040"/>
            <a:ext cx="877824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0D1B4B"/>
                </a:solidFill>
              </a:rPr>
              <a:t>9,5% god.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57200" y="4087368"/>
            <a:ext cx="17830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</a:rPr>
              <a:t>Polugodiš. stopa: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2240280" y="4087368"/>
            <a:ext cx="877824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0D1B4B"/>
                </a:solidFill>
              </a:rPr>
              <a:t>r/2 = 4,75%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57200" y="4425696"/>
            <a:ext cx="17830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</a:rPr>
              <a:t>Nominalna vrij.: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2240280" y="4425696"/>
            <a:ext cx="877824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0D1B4B"/>
                </a:solidFill>
              </a:rPr>
              <a:t>M = 1.000 $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429000" y="1828800"/>
            <a:ext cx="5394960" cy="2971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429000" y="1828800"/>
            <a:ext cx="5394960" cy="475488"/>
          </a:xfrm>
          <a:prstGeom prst="rect">
            <a:avLst/>
          </a:prstGeom>
          <a:solidFill>
            <a:srgbClr val="166534"/>
          </a:solidFill>
          <a:ln/>
        </p:spPr>
      </p:sp>
      <p:sp>
        <p:nvSpPr>
          <p:cNvPr id="26" name="Text 24"/>
          <p:cNvSpPr/>
          <p:nvPr/>
        </p:nvSpPr>
        <p:spPr>
          <a:xfrm>
            <a:off x="3566160" y="1856232"/>
            <a:ext cx="51206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IZRAČUN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3566160" y="2395728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</a:rPr>
              <a:t>Korak 1 — Sadašnja vrijednost 36 kuponskih uplata od 30 $: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3566160" y="2697480"/>
            <a:ext cx="5120640" cy="347472"/>
          </a:xfrm>
          <a:prstGeom prst="rect">
            <a:avLst/>
          </a:prstGeom>
          <a:solidFill>
            <a:srgbClr val="F4F6FB"/>
          </a:solidFill>
          <a:ln/>
        </p:spPr>
      </p:sp>
      <p:sp>
        <p:nvSpPr>
          <p:cNvPr id="29" name="Text 27"/>
          <p:cNvSpPr/>
          <p:nvPr/>
        </p:nvSpPr>
        <p:spPr>
          <a:xfrm>
            <a:off x="3657600" y="2724912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F4C5C"/>
                </a:solidFill>
              </a:rPr>
              <a:t>PV(kuponi) = 30 × [1 − (1.0475)⁻³⁶] / 0.0475  =  512,76 $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3566160" y="3127248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</a:rPr>
              <a:t>Korak 2 — Sadašnja vrijednost nominalne isplate od 1.000 $: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3566160" y="3429000"/>
            <a:ext cx="5120640" cy="347472"/>
          </a:xfrm>
          <a:prstGeom prst="rect">
            <a:avLst/>
          </a:prstGeom>
          <a:solidFill>
            <a:srgbClr val="F4F6FB"/>
          </a:solidFill>
          <a:ln/>
        </p:spPr>
      </p:sp>
      <p:sp>
        <p:nvSpPr>
          <p:cNvPr id="32" name="Text 30"/>
          <p:cNvSpPr/>
          <p:nvPr/>
        </p:nvSpPr>
        <p:spPr>
          <a:xfrm>
            <a:off x="3657600" y="3456432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991B1B"/>
                </a:solidFill>
              </a:rPr>
              <a:t>PV(glavnica) = 1.000 / (1.0475)³⁶  =  188,13 $</a:t>
            </a:r>
            <a:endParaRPr lang="en-US" sz="1150" dirty="0"/>
          </a:p>
        </p:txBody>
      </p:sp>
      <p:sp>
        <p:nvSpPr>
          <p:cNvPr id="33" name="Shape 31"/>
          <p:cNvSpPr/>
          <p:nvPr/>
        </p:nvSpPr>
        <p:spPr>
          <a:xfrm>
            <a:off x="3566160" y="3840480"/>
            <a:ext cx="5120640" cy="45720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34" name="Text 32"/>
          <p:cNvSpPr/>
          <p:nvPr/>
        </p:nvSpPr>
        <p:spPr>
          <a:xfrm>
            <a:off x="3657600" y="3886200"/>
            <a:ext cx="4937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</a:rPr>
              <a:t>Cijena obveznice (P)  =  512,76 + 188,13  =  </a:t>
            </a:r>
            <a:r>
              <a:rPr lang="en-US" sz="1300" b="1" dirty="0">
                <a:solidFill>
                  <a:srgbClr val="C9A84C"/>
                </a:solidFill>
              </a:rPr>
              <a:t>700,89 $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ODNOS IZMEĐU CIJENE I PRINOSA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320040" y="960120"/>
            <a:ext cx="8503920" cy="713232"/>
          </a:xfrm>
          <a:prstGeom prst="rect">
            <a:avLst/>
          </a:prstGeom>
          <a:solidFill>
            <a:srgbClr val="0D1B4B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960120"/>
            <a:ext cx="91440" cy="71323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005840"/>
            <a:ext cx="8092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Cijena i prinos (yield) uvijek se kreću u SUPROTNIM smjerovima — ovo je fundamentalni zakon tržišta obveznica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320040" y="1828800"/>
            <a:ext cx="2788920" cy="299923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1828800"/>
            <a:ext cx="2788920" cy="566928"/>
          </a:xfrm>
          <a:prstGeom prst="rect">
            <a:avLst/>
          </a:prstGeom>
          <a:solidFill>
            <a:srgbClr val="0F4C5C"/>
          </a:solidFill>
          <a:ln/>
        </p:spPr>
      </p:sp>
      <p:sp>
        <p:nvSpPr>
          <p:cNvPr id="9" name="Shape 7"/>
          <p:cNvSpPr/>
          <p:nvPr/>
        </p:nvSpPr>
        <p:spPr>
          <a:xfrm>
            <a:off x="429768" y="1920240"/>
            <a:ext cx="384048" cy="384048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0" name="Text 8"/>
          <p:cNvSpPr/>
          <p:nvPr/>
        </p:nvSpPr>
        <p:spPr>
          <a:xfrm>
            <a:off x="429768" y="19202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F4C5C"/>
                </a:solidFill>
              </a:rPr>
              <a:t>=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886968" y="1920240"/>
            <a:ext cx="21214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FFFFFF"/>
                </a:solidFill>
              </a:rPr>
              <a:t>Kupon = Zahtijevani prinos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57200" y="2468880"/>
            <a:ext cx="2523744" cy="329184"/>
          </a:xfrm>
          <a:prstGeom prst="rect">
            <a:avLst/>
          </a:prstGeom>
          <a:solidFill>
            <a:srgbClr val="0F4C5C"/>
          </a:solidFill>
          <a:ln/>
        </p:spPr>
      </p:sp>
      <p:sp>
        <p:nvSpPr>
          <p:cNvPr id="13" name="Text 11"/>
          <p:cNvSpPr/>
          <p:nvPr/>
        </p:nvSpPr>
        <p:spPr>
          <a:xfrm>
            <a:off x="457200" y="2478024"/>
            <a:ext cx="25237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Obveznica se prodaje po PARU (at par)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7200" y="2862072"/>
            <a:ext cx="2523744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334155"/>
                </a:solidFill>
              </a:rPr>
              <a:t>Cijena = 1.000 $</a:t>
            </a:r>
            <a:endParaRPr lang="en-US" sz="10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334155"/>
                </a:solidFill>
              </a:rPr>
              <a:t>Kupon rate = Current Yield = YTM</a:t>
            </a:r>
            <a:endParaRPr lang="en-US" sz="10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334155"/>
                </a:solidFill>
              </a:rPr>
              <a:t>Investitor dobija tačno obećani prinos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57200" y="4133088"/>
            <a:ext cx="2523744" cy="530352"/>
          </a:xfrm>
          <a:prstGeom prst="rect">
            <a:avLst/>
          </a:prstGeom>
          <a:solidFill>
            <a:srgbClr val="F4F6FB"/>
          </a:solidFill>
          <a:ln/>
        </p:spPr>
      </p:sp>
      <p:sp>
        <p:nvSpPr>
          <p:cNvPr id="16" name="Text 14"/>
          <p:cNvSpPr/>
          <p:nvPr/>
        </p:nvSpPr>
        <p:spPr>
          <a:xfrm>
            <a:off x="502920" y="4187952"/>
            <a:ext cx="2423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i="1" dirty="0">
                <a:solidFill>
                  <a:srgbClr val="0F4C5C"/>
                </a:solidFill>
              </a:rPr>
              <a:t>Kupon 8% | YTM 8% → P = 1.000 $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3246120" y="1828800"/>
            <a:ext cx="2788920" cy="299923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246120" y="1828800"/>
            <a:ext cx="2788920" cy="566928"/>
          </a:xfrm>
          <a:prstGeom prst="rect">
            <a:avLst/>
          </a:prstGeom>
          <a:solidFill>
            <a:srgbClr val="166534"/>
          </a:solidFill>
          <a:ln/>
        </p:spPr>
      </p:sp>
      <p:sp>
        <p:nvSpPr>
          <p:cNvPr id="19" name="Shape 17"/>
          <p:cNvSpPr/>
          <p:nvPr/>
        </p:nvSpPr>
        <p:spPr>
          <a:xfrm>
            <a:off x="3355848" y="1920240"/>
            <a:ext cx="384048" cy="384048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20" name="Text 18"/>
          <p:cNvSpPr/>
          <p:nvPr/>
        </p:nvSpPr>
        <p:spPr>
          <a:xfrm>
            <a:off x="3355848" y="19202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66534"/>
                </a:solidFill>
              </a:rPr>
              <a:t>&gt;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3813048" y="1920240"/>
            <a:ext cx="21214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FFFFFF"/>
                </a:solidFill>
              </a:rPr>
              <a:t>Kupon &gt; Zahtijevani prinos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3383280" y="2468880"/>
            <a:ext cx="2523744" cy="329184"/>
          </a:xfrm>
          <a:prstGeom prst="rect">
            <a:avLst/>
          </a:prstGeom>
          <a:solidFill>
            <a:srgbClr val="166534"/>
          </a:solidFill>
          <a:ln/>
        </p:spPr>
      </p:sp>
      <p:sp>
        <p:nvSpPr>
          <p:cNvPr id="23" name="Text 21"/>
          <p:cNvSpPr/>
          <p:nvPr/>
        </p:nvSpPr>
        <p:spPr>
          <a:xfrm>
            <a:off x="3383280" y="2478024"/>
            <a:ext cx="25237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Obveznica se prodaje s PREMIJOM (at premium)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3383280" y="2862072"/>
            <a:ext cx="2523744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334155"/>
                </a:solidFill>
              </a:rPr>
              <a:t>Cijena &gt; 1.000 $</a:t>
            </a:r>
            <a:endParaRPr lang="en-US" sz="10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334155"/>
                </a:solidFill>
              </a:rPr>
              <a:t>Kupon rate &gt; Current Yield &gt; YTM</a:t>
            </a:r>
            <a:endParaRPr lang="en-US" sz="10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334155"/>
                </a:solidFill>
              </a:rPr>
              <a:t>Tržište plaća više jer je kupon atraktivan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3383280" y="4133088"/>
            <a:ext cx="2523744" cy="530352"/>
          </a:xfrm>
          <a:prstGeom prst="rect">
            <a:avLst/>
          </a:prstGeom>
          <a:solidFill>
            <a:srgbClr val="F4F6FB"/>
          </a:solidFill>
          <a:ln/>
        </p:spPr>
      </p:sp>
      <p:sp>
        <p:nvSpPr>
          <p:cNvPr id="26" name="Text 24"/>
          <p:cNvSpPr/>
          <p:nvPr/>
        </p:nvSpPr>
        <p:spPr>
          <a:xfrm>
            <a:off x="3429000" y="4187952"/>
            <a:ext cx="2423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i="1" dirty="0">
                <a:solidFill>
                  <a:srgbClr val="166534"/>
                </a:solidFill>
              </a:rPr>
              <a:t>Kupon 10% | YTM 8% → P &gt; 1.000 $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6172200" y="1828800"/>
            <a:ext cx="2788920" cy="299923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6172200" y="1828800"/>
            <a:ext cx="2788920" cy="566928"/>
          </a:xfrm>
          <a:prstGeom prst="rect">
            <a:avLst/>
          </a:prstGeom>
          <a:solidFill>
            <a:srgbClr val="991B1B"/>
          </a:solidFill>
          <a:ln/>
        </p:spPr>
      </p:sp>
      <p:sp>
        <p:nvSpPr>
          <p:cNvPr id="29" name="Shape 27"/>
          <p:cNvSpPr/>
          <p:nvPr/>
        </p:nvSpPr>
        <p:spPr>
          <a:xfrm>
            <a:off x="6281928" y="1920240"/>
            <a:ext cx="384048" cy="384048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30" name="Text 28"/>
          <p:cNvSpPr/>
          <p:nvPr/>
        </p:nvSpPr>
        <p:spPr>
          <a:xfrm>
            <a:off x="6281928" y="19202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991B1B"/>
                </a:solidFill>
              </a:rPr>
              <a:t>&lt;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6739128" y="1920240"/>
            <a:ext cx="21214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FFFFFF"/>
                </a:solidFill>
              </a:rPr>
              <a:t>Kupon &lt; Zahtijevani prinos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6309360" y="2468880"/>
            <a:ext cx="2523744" cy="329184"/>
          </a:xfrm>
          <a:prstGeom prst="rect">
            <a:avLst/>
          </a:prstGeom>
          <a:solidFill>
            <a:srgbClr val="991B1B"/>
          </a:solidFill>
          <a:ln/>
        </p:spPr>
      </p:sp>
      <p:sp>
        <p:nvSpPr>
          <p:cNvPr id="33" name="Text 31"/>
          <p:cNvSpPr/>
          <p:nvPr/>
        </p:nvSpPr>
        <p:spPr>
          <a:xfrm>
            <a:off x="6309360" y="2478024"/>
            <a:ext cx="25237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Obveznica se prodaje s DISKONTOM (at discount)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6309360" y="2862072"/>
            <a:ext cx="2523744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334155"/>
                </a:solidFill>
              </a:rPr>
              <a:t>Cijena &lt; 1.000 $</a:t>
            </a:r>
            <a:endParaRPr lang="en-US" sz="10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334155"/>
                </a:solidFill>
              </a:rPr>
              <a:t>Kupon rate &lt; Current Yield &lt; YTM</a:t>
            </a:r>
            <a:endParaRPr lang="en-US" sz="10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334155"/>
                </a:solidFill>
              </a:rPr>
              <a:t>Tržište snižava cijenu jer je kupon neatraktivan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6309360" y="4133088"/>
            <a:ext cx="2523744" cy="530352"/>
          </a:xfrm>
          <a:prstGeom prst="rect">
            <a:avLst/>
          </a:prstGeom>
          <a:solidFill>
            <a:srgbClr val="F4F6FB"/>
          </a:solidFill>
          <a:ln/>
        </p:spPr>
      </p:sp>
      <p:sp>
        <p:nvSpPr>
          <p:cNvPr id="36" name="Text 34"/>
          <p:cNvSpPr/>
          <p:nvPr/>
        </p:nvSpPr>
        <p:spPr>
          <a:xfrm>
            <a:off x="6355080" y="4187952"/>
            <a:ext cx="2423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i="1" dirty="0">
                <a:solidFill>
                  <a:srgbClr val="991B1B"/>
                </a:solidFill>
              </a:rPr>
              <a:t>Kupon 6% | YTM 9,5% → P = 700,89 $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PRINOS DO DOSPIJEĆA (Yield-to-Maturity)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320040" y="960120"/>
            <a:ext cx="8503920" cy="713232"/>
          </a:xfrm>
          <a:prstGeom prst="rect">
            <a:avLst/>
          </a:prstGeom>
          <a:solidFill>
            <a:srgbClr val="0D1B4B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960120"/>
            <a:ext cx="91440" cy="71323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005840"/>
            <a:ext cx="8092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FFFFFF"/>
                </a:solidFill>
              </a:rPr>
              <a:t>YTM je interna stopa rentabilnosti (IRR) — kamatna stopa koja izjednačava sadašnju vrijednost svih budućih novčanih tokova s tržišnom cijenom obveznice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20040" y="1828800"/>
            <a:ext cx="4160520" cy="2971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1828800"/>
            <a:ext cx="4160520" cy="457200"/>
          </a:xfrm>
          <a:prstGeom prst="rect">
            <a:avLst/>
          </a:prstGeom>
          <a:solidFill>
            <a:srgbClr val="0F4C5C"/>
          </a:solidFill>
          <a:ln/>
        </p:spPr>
      </p:sp>
      <p:sp>
        <p:nvSpPr>
          <p:cNvPr id="9" name="Text 7"/>
          <p:cNvSpPr/>
          <p:nvPr/>
        </p:nvSpPr>
        <p:spPr>
          <a:xfrm>
            <a:off x="457200" y="1856232"/>
            <a:ext cx="3886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📋  Pretpostavke YTM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38912" y="2395728"/>
            <a:ext cx="347472" cy="347472"/>
          </a:xfrm>
          <a:prstGeom prst="ellipse">
            <a:avLst/>
          </a:prstGeom>
          <a:solidFill>
            <a:srgbClr val="0F4C5C"/>
          </a:solidFill>
          <a:ln/>
        </p:spPr>
      </p:sp>
      <p:sp>
        <p:nvSpPr>
          <p:cNvPr id="11" name="Text 9"/>
          <p:cNvSpPr/>
          <p:nvPr/>
        </p:nvSpPr>
        <p:spPr>
          <a:xfrm>
            <a:off x="438912" y="2395728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1.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96112" y="2395728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4B"/>
                </a:solidFill>
              </a:rPr>
              <a:t>Reinvestiranje kupona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896112" y="2670048"/>
            <a:ext cx="3429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34155"/>
                </a:solidFill>
              </a:rPr>
              <a:t>Svi kuponi se reinvestiraju po stopi jednakoj YTM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38912" y="3172968"/>
            <a:ext cx="347472" cy="347472"/>
          </a:xfrm>
          <a:prstGeom prst="ellipse">
            <a:avLst/>
          </a:prstGeom>
          <a:solidFill>
            <a:srgbClr val="0F4C5C"/>
          </a:solidFill>
          <a:ln/>
        </p:spPr>
      </p:sp>
      <p:sp>
        <p:nvSpPr>
          <p:cNvPr id="15" name="Text 13"/>
          <p:cNvSpPr/>
          <p:nvPr/>
        </p:nvSpPr>
        <p:spPr>
          <a:xfrm>
            <a:off x="438912" y="3172968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2.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896112" y="3172968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4B"/>
                </a:solidFill>
              </a:rPr>
              <a:t>Držanje do dospijeća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96112" y="3447288"/>
            <a:ext cx="3429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34155"/>
                </a:solidFill>
              </a:rPr>
              <a:t>Investitor zadržava obveznicu do datuma dospijeća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38912" y="3950208"/>
            <a:ext cx="347472" cy="347472"/>
          </a:xfrm>
          <a:prstGeom prst="ellipse">
            <a:avLst/>
          </a:prstGeom>
          <a:solidFill>
            <a:srgbClr val="0F4C5C"/>
          </a:solidFill>
          <a:ln/>
        </p:spPr>
      </p:sp>
      <p:sp>
        <p:nvSpPr>
          <p:cNvPr id="19" name="Text 17"/>
          <p:cNvSpPr/>
          <p:nvPr/>
        </p:nvSpPr>
        <p:spPr>
          <a:xfrm>
            <a:off x="438912" y="3950208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3.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896112" y="3950208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4B"/>
                </a:solidFill>
              </a:rPr>
              <a:t>Bez defaulta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896112" y="4224528"/>
            <a:ext cx="3429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34155"/>
                </a:solidFill>
              </a:rPr>
              <a:t>Emitent redovno plaća sve kupone i vraća glavnicu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57200" y="4526280"/>
            <a:ext cx="3703320" cy="164592"/>
          </a:xfrm>
          <a:prstGeom prst="rect">
            <a:avLst/>
          </a:prstGeom>
          <a:solidFill>
            <a:srgbClr val="991B1B"/>
          </a:solidFill>
          <a:ln/>
        </p:spPr>
      </p:sp>
      <p:sp>
        <p:nvSpPr>
          <p:cNvPr id="23" name="Text 21"/>
          <p:cNvSpPr/>
          <p:nvPr/>
        </p:nvSpPr>
        <p:spPr>
          <a:xfrm>
            <a:off x="457200" y="4681728"/>
            <a:ext cx="37033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991B1B"/>
                </a:solidFill>
              </a:rPr>
              <a:t>⚠  Kršenje ovih pretpostavki smanjuje ostvareni prinos!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663440" y="1828800"/>
            <a:ext cx="4160520" cy="2971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663440" y="1828800"/>
            <a:ext cx="4160520" cy="457200"/>
          </a:xfrm>
          <a:prstGeom prst="rect">
            <a:avLst/>
          </a:prstGeom>
          <a:solidFill>
            <a:srgbClr val="991B1B"/>
          </a:solidFill>
          <a:ln/>
        </p:spPr>
      </p:sp>
      <p:sp>
        <p:nvSpPr>
          <p:cNvPr id="26" name="Text 24"/>
          <p:cNvSpPr/>
          <p:nvPr/>
        </p:nvSpPr>
        <p:spPr>
          <a:xfrm>
            <a:off x="4800600" y="1856232"/>
            <a:ext cx="3886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⚠  Reinvesticioni rizik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800600" y="237744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1B4B"/>
                </a:solidFill>
              </a:rPr>
              <a:t>Primjer: Obveznica, YTM = 9,5%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4800600" y="2724912"/>
            <a:ext cx="3840480" cy="411480"/>
          </a:xfrm>
          <a:prstGeom prst="rect">
            <a:avLst/>
          </a:prstGeom>
          <a:solidFill>
            <a:srgbClr val="F4F6FB"/>
          </a:solidFill>
          <a:ln/>
        </p:spPr>
      </p:sp>
      <p:sp>
        <p:nvSpPr>
          <p:cNvPr id="29" name="Text 27"/>
          <p:cNvSpPr/>
          <p:nvPr/>
        </p:nvSpPr>
        <p:spPr>
          <a:xfrm>
            <a:off x="4892040" y="2779776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</a:rPr>
              <a:t>Kuponi (nominalno)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7452360" y="2779776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50" b="1" dirty="0">
                <a:solidFill>
                  <a:srgbClr val="334155"/>
                </a:solidFill>
              </a:rPr>
              <a:t>1.080 $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4800600" y="3200400"/>
            <a:ext cx="3840480" cy="411480"/>
          </a:xfrm>
          <a:prstGeom prst="rect">
            <a:avLst/>
          </a:prstGeom>
          <a:solidFill>
            <a:srgbClr val="F4F6FB"/>
          </a:solidFill>
          <a:ln/>
        </p:spPr>
      </p:sp>
      <p:sp>
        <p:nvSpPr>
          <p:cNvPr id="32" name="Text 30"/>
          <p:cNvSpPr/>
          <p:nvPr/>
        </p:nvSpPr>
        <p:spPr>
          <a:xfrm>
            <a:off x="4892040" y="3255264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</a:rPr>
              <a:t>Kamate na kamate (9,5%)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7452360" y="3255264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50" b="1" dirty="0">
                <a:solidFill>
                  <a:srgbClr val="991B1B"/>
                </a:solidFill>
              </a:rPr>
              <a:t>1.646 $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4800600" y="3675888"/>
            <a:ext cx="3840480" cy="411480"/>
          </a:xfrm>
          <a:prstGeom prst="rect">
            <a:avLst/>
          </a:prstGeom>
          <a:solidFill>
            <a:srgbClr val="F4F6FB"/>
          </a:solidFill>
          <a:ln/>
        </p:spPr>
      </p:sp>
      <p:sp>
        <p:nvSpPr>
          <p:cNvPr id="35" name="Text 33"/>
          <p:cNvSpPr/>
          <p:nvPr/>
        </p:nvSpPr>
        <p:spPr>
          <a:xfrm>
            <a:off x="4892040" y="3730752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</a:rPr>
              <a:t>Otplata glavnice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7452360" y="3730752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50" b="1" dirty="0">
                <a:solidFill>
                  <a:srgbClr val="0F4C5C"/>
                </a:solidFill>
              </a:rPr>
              <a:t>1.000 $</a:t>
            </a:r>
            <a:endParaRPr lang="en-US" sz="1150" dirty="0"/>
          </a:p>
        </p:txBody>
      </p:sp>
      <p:sp>
        <p:nvSpPr>
          <p:cNvPr id="37" name="Shape 35"/>
          <p:cNvSpPr/>
          <p:nvPr/>
        </p:nvSpPr>
        <p:spPr>
          <a:xfrm>
            <a:off x="4800600" y="4151376"/>
            <a:ext cx="3840480" cy="41148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38" name="Text 36"/>
          <p:cNvSpPr/>
          <p:nvPr/>
        </p:nvSpPr>
        <p:spPr>
          <a:xfrm>
            <a:off x="4892040" y="420624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Ukupno (YTM = 9,5%)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7452360" y="4206240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50" b="1" dirty="0">
                <a:solidFill>
                  <a:srgbClr val="C9A84C"/>
                </a:solidFill>
              </a:rPr>
              <a:t>3.726 $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4800600" y="4636008"/>
            <a:ext cx="3840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i="1" dirty="0">
                <a:solidFill>
                  <a:srgbClr val="991B1B"/>
                </a:solidFill>
              </a:rPr>
              <a:t>Kamate na kamate čine 54% ukupnog prinosa! — Reinvesticioni rizik je ključan za dugoročne obveznice s visokim kuponom.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ČETIRI KLJUČNE MJERE PRINOSA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320040" y="960120"/>
            <a:ext cx="4160520" cy="190195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960120"/>
            <a:ext cx="4160520" cy="502920"/>
          </a:xfrm>
          <a:prstGeom prst="rect">
            <a:avLst/>
          </a:prstGeom>
          <a:solidFill>
            <a:srgbClr val="0F4C5C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005840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Tekući prinos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57200" y="1234440"/>
            <a:ext cx="3886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FFFFFF"/>
                </a:solidFill>
              </a:rPr>
              <a:t>Current Yield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57200" y="1554480"/>
            <a:ext cx="3886200" cy="274320"/>
          </a:xfrm>
          <a:prstGeom prst="rect">
            <a:avLst/>
          </a:prstGeom>
          <a:solidFill>
            <a:srgbClr val="F4F6FB"/>
          </a:solidFill>
          <a:ln/>
        </p:spPr>
      </p:sp>
      <p:sp>
        <p:nvSpPr>
          <p:cNvPr id="9" name="Text 7"/>
          <p:cNvSpPr/>
          <p:nvPr/>
        </p:nvSpPr>
        <p:spPr>
          <a:xfrm>
            <a:off x="502920" y="1581912"/>
            <a:ext cx="3794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334155"/>
                </a:solidFill>
              </a:rPr>
              <a:t>Formula: Godišnji kupon  ÷  Tržišna cijena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457200" y="1874520"/>
            <a:ext cx="38862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i="1" dirty="0">
                <a:solidFill>
                  <a:srgbClr val="0F4C5C"/>
                </a:solidFill>
              </a:rPr>
              <a:t>Primjer: 60 $  ÷  700,89 $  =  8,56%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57200" y="2167128"/>
            <a:ext cx="38862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66534"/>
                </a:solidFill>
              </a:rPr>
              <a:t>✓ Jednostavna za izračun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57200" y="2395728"/>
            <a:ext cx="38862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91B1B"/>
                </a:solidFill>
              </a:rPr>
              <a:t>✗ Zanemaruje kapitalni dobitak/gubitak i kamate na kamate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709160" y="960120"/>
            <a:ext cx="4160520" cy="190195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709160" y="960120"/>
            <a:ext cx="4160520" cy="502920"/>
          </a:xfrm>
          <a:prstGeom prst="rect">
            <a:avLst/>
          </a:prstGeom>
          <a:solidFill>
            <a:srgbClr val="166534"/>
          </a:solidFill>
          <a:ln/>
        </p:spPr>
      </p:sp>
      <p:sp>
        <p:nvSpPr>
          <p:cNvPr id="15" name="Text 13"/>
          <p:cNvSpPr/>
          <p:nvPr/>
        </p:nvSpPr>
        <p:spPr>
          <a:xfrm>
            <a:off x="4846320" y="1005840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Prinos do dospijeća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846320" y="1234440"/>
            <a:ext cx="3886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FFFFFF"/>
                </a:solidFill>
              </a:rPr>
              <a:t>Yield-to-Maturity (YTM)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846320" y="1554480"/>
            <a:ext cx="3886200" cy="274320"/>
          </a:xfrm>
          <a:prstGeom prst="rect">
            <a:avLst/>
          </a:prstGeom>
          <a:solidFill>
            <a:srgbClr val="F4F6FB"/>
          </a:solidFill>
          <a:ln/>
        </p:spPr>
      </p:sp>
      <p:sp>
        <p:nvSpPr>
          <p:cNvPr id="18" name="Text 16"/>
          <p:cNvSpPr/>
          <p:nvPr/>
        </p:nvSpPr>
        <p:spPr>
          <a:xfrm>
            <a:off x="4892040" y="1581912"/>
            <a:ext cx="3794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334155"/>
                </a:solidFill>
              </a:rPr>
              <a:t>Formula: IRR svih novčanih tokova uz PV = Cijena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846320" y="1874520"/>
            <a:ext cx="38862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i="1" dirty="0">
                <a:solidFill>
                  <a:srgbClr val="166534"/>
                </a:solidFill>
              </a:rPr>
              <a:t>Primjer: YTM = 9,50% (metoda pokušaja i pogreške)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846320" y="2167128"/>
            <a:ext cx="38862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66534"/>
                </a:solidFill>
              </a:rPr>
              <a:t>✓ Najkorišćenija mjera; uzima sve tokove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4846320" y="2395728"/>
            <a:ext cx="38862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91B1B"/>
                </a:solidFill>
              </a:rPr>
              <a:t>✗ Pretpostavlja reinvestiranje po stopi YTM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320040" y="3017520"/>
            <a:ext cx="4160520" cy="190195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320040" y="3017520"/>
            <a:ext cx="4160520" cy="502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457200" y="3063240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Prinos do opoziva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57200" y="3291840"/>
            <a:ext cx="3886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FFFFFF"/>
                </a:solidFill>
              </a:rPr>
              <a:t>Yield-to-Call (YTC)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457200" y="3611880"/>
            <a:ext cx="3886200" cy="274320"/>
          </a:xfrm>
          <a:prstGeom prst="rect">
            <a:avLst/>
          </a:prstGeom>
          <a:solidFill>
            <a:srgbClr val="F4F6FB"/>
          </a:solidFill>
          <a:ln/>
        </p:spPr>
      </p:sp>
      <p:sp>
        <p:nvSpPr>
          <p:cNvPr id="27" name="Text 25"/>
          <p:cNvSpPr/>
          <p:nvPr/>
        </p:nvSpPr>
        <p:spPr>
          <a:xfrm>
            <a:off x="502920" y="3639312"/>
            <a:ext cx="3794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334155"/>
                </a:solidFill>
              </a:rPr>
              <a:t>Formula: IRR do prvog datuma opoziva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457200" y="3931920"/>
            <a:ext cx="38862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i="1" dirty="0">
                <a:solidFill>
                  <a:srgbClr val="C9A84C"/>
                </a:solidFill>
              </a:rPr>
              <a:t>Primjer: Za 5-god. opoziv po 1.030 $: YTC = 15,2%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57200" y="4224528"/>
            <a:ext cx="38862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66534"/>
                </a:solidFill>
              </a:rPr>
              <a:t>✓ Relevantan za opozive (callable) obveznice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457200" y="4453128"/>
            <a:ext cx="38862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91B1B"/>
                </a:solidFill>
              </a:rPr>
              <a:t>✗ Pretpostavlja da emitent poziva na prvi datum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3017520"/>
            <a:ext cx="4160520" cy="190195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4709160" y="3017520"/>
            <a:ext cx="4160520" cy="502920"/>
          </a:xfrm>
          <a:prstGeom prst="rect">
            <a:avLst/>
          </a:prstGeom>
          <a:solidFill>
            <a:srgbClr val="991B1B"/>
          </a:solidFill>
          <a:ln/>
        </p:spPr>
      </p:sp>
      <p:sp>
        <p:nvSpPr>
          <p:cNvPr id="33" name="Text 31"/>
          <p:cNvSpPr/>
          <p:nvPr/>
        </p:nvSpPr>
        <p:spPr>
          <a:xfrm>
            <a:off x="4846320" y="3063240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Najgori prinos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4846320" y="3291840"/>
            <a:ext cx="3886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FFFFFF"/>
                </a:solidFill>
              </a:rPr>
              <a:t>Yield-to-Worst (YTW)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46320" y="3611880"/>
            <a:ext cx="3886200" cy="274320"/>
          </a:xfrm>
          <a:prstGeom prst="rect">
            <a:avLst/>
          </a:prstGeom>
          <a:solidFill>
            <a:srgbClr val="F4F6FB"/>
          </a:solidFill>
          <a:ln/>
        </p:spPr>
      </p:sp>
      <p:sp>
        <p:nvSpPr>
          <p:cNvPr id="36" name="Text 34"/>
          <p:cNvSpPr/>
          <p:nvPr/>
        </p:nvSpPr>
        <p:spPr>
          <a:xfrm>
            <a:off x="4892040" y="3639312"/>
            <a:ext cx="3794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334155"/>
                </a:solidFill>
              </a:rPr>
              <a:t>Formula: min(YTM; YTC₁; YTC₂; … ; YTP)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4846320" y="3931920"/>
            <a:ext cx="38862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i="1" dirty="0">
                <a:solidFill>
                  <a:srgbClr val="991B1B"/>
                </a:solidFill>
              </a:rPr>
              <a:t>Primjer: Konzervativna procjena — uvijek ≤ YTM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4846320" y="4224528"/>
            <a:ext cx="38862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66534"/>
                </a:solidFill>
              </a:rPr>
              <a:t>✓ Štiti investitora od najgoreg scenarija</a:t>
            </a:r>
            <a:endParaRPr lang="en-US" sz="1050" dirty="0"/>
          </a:p>
        </p:txBody>
      </p:sp>
      <p:sp>
        <p:nvSpPr>
          <p:cNvPr id="39" name="Text 37"/>
          <p:cNvSpPr/>
          <p:nvPr/>
        </p:nvSpPr>
        <p:spPr>
          <a:xfrm>
            <a:off x="4846320" y="4453128"/>
            <a:ext cx="38862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91B1B"/>
                </a:solidFill>
              </a:rPr>
              <a:t>✗ Pesimistična — pravi prinos često veći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UKUPAN PRINOS — SUPERIORNOST NAD YTM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320040" y="960120"/>
            <a:ext cx="8503920" cy="731520"/>
          </a:xfrm>
          <a:prstGeom prst="rect">
            <a:avLst/>
          </a:prstGeom>
          <a:solidFill>
            <a:srgbClr val="0D1B4B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960120"/>
            <a:ext cx="91440" cy="731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005840"/>
            <a:ext cx="80924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FFFFFF"/>
                </a:solidFill>
              </a:rPr>
              <a:t>Total Return uzima u obzir STVARNU stopu reinvestiranja kupona i PRODAJNU cijenu obveznice na kraju investicionog horizonta — daje realističniju procjenu od YTM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20040" y="1828800"/>
            <a:ext cx="4160520" cy="30175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1828800"/>
            <a:ext cx="4160520" cy="475488"/>
          </a:xfrm>
          <a:prstGeom prst="rect">
            <a:avLst/>
          </a:prstGeom>
          <a:solidFill>
            <a:srgbClr val="0F4C5C"/>
          </a:solidFill>
          <a:ln/>
        </p:spPr>
      </p:sp>
      <p:sp>
        <p:nvSpPr>
          <p:cNvPr id="9" name="Text 7"/>
          <p:cNvSpPr/>
          <p:nvPr/>
        </p:nvSpPr>
        <p:spPr>
          <a:xfrm>
            <a:off x="457200" y="1856232"/>
            <a:ext cx="3886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📐  Postupak izračuna Total Return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2404872"/>
            <a:ext cx="731520" cy="347472"/>
          </a:xfrm>
          <a:prstGeom prst="rect">
            <a:avLst/>
          </a:prstGeom>
          <a:solidFill>
            <a:srgbClr val="0F4C5C"/>
          </a:solidFill>
          <a:ln/>
        </p:spPr>
      </p:sp>
      <p:sp>
        <p:nvSpPr>
          <p:cNvPr id="11" name="Text 9"/>
          <p:cNvSpPr/>
          <p:nvPr/>
        </p:nvSpPr>
        <p:spPr>
          <a:xfrm>
            <a:off x="457200" y="2404872"/>
            <a:ext cx="731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Korak 1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1280160" y="2441448"/>
            <a:ext cx="3063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334155"/>
                </a:solidFill>
              </a:rPr>
              <a:t>Pretpostavi stopu reinvestiranja kupona (≠ YTM)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57200" y="2889504"/>
            <a:ext cx="731520" cy="347472"/>
          </a:xfrm>
          <a:prstGeom prst="rect">
            <a:avLst/>
          </a:prstGeom>
          <a:solidFill>
            <a:srgbClr val="0F4C5C"/>
          </a:solidFill>
          <a:ln/>
        </p:spPr>
      </p:sp>
      <p:sp>
        <p:nvSpPr>
          <p:cNvPr id="14" name="Text 12"/>
          <p:cNvSpPr/>
          <p:nvPr/>
        </p:nvSpPr>
        <p:spPr>
          <a:xfrm>
            <a:off x="457200" y="2889504"/>
            <a:ext cx="731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Korak 2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1280160" y="2926080"/>
            <a:ext cx="3063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334155"/>
                </a:solidFill>
              </a:rPr>
              <a:t>Izračunaj buduću vrijednost svih reinvestiranih kupona na kraju horizonta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57200" y="3374136"/>
            <a:ext cx="731520" cy="347472"/>
          </a:xfrm>
          <a:prstGeom prst="rect">
            <a:avLst/>
          </a:prstGeom>
          <a:solidFill>
            <a:srgbClr val="0F4C5C"/>
          </a:solidFill>
          <a:ln/>
        </p:spPr>
      </p:sp>
      <p:sp>
        <p:nvSpPr>
          <p:cNvPr id="17" name="Text 15"/>
          <p:cNvSpPr/>
          <p:nvPr/>
        </p:nvSpPr>
        <p:spPr>
          <a:xfrm>
            <a:off x="457200" y="3374136"/>
            <a:ext cx="731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Korak 3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280160" y="3410712"/>
            <a:ext cx="3063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334155"/>
                </a:solidFill>
              </a:rPr>
              <a:t>Procijeni prodajnu cijenu obveznice na kraju horizonta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57200" y="3858768"/>
            <a:ext cx="731520" cy="347472"/>
          </a:xfrm>
          <a:prstGeom prst="rect">
            <a:avLst/>
          </a:prstGeom>
          <a:solidFill>
            <a:srgbClr val="0F4C5C"/>
          </a:solidFill>
          <a:ln/>
        </p:spPr>
      </p:sp>
      <p:sp>
        <p:nvSpPr>
          <p:cNvPr id="20" name="Text 18"/>
          <p:cNvSpPr/>
          <p:nvPr/>
        </p:nvSpPr>
        <p:spPr>
          <a:xfrm>
            <a:off x="457200" y="3858768"/>
            <a:ext cx="731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Korak 4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1280160" y="3895344"/>
            <a:ext cx="3063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334155"/>
                </a:solidFill>
              </a:rPr>
              <a:t>Saberi vrijednosti iz koraka 2 i 3 — to je ukupna buduća vrijednost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457200" y="4343400"/>
            <a:ext cx="731520" cy="347472"/>
          </a:xfrm>
          <a:prstGeom prst="rect">
            <a:avLst/>
          </a:prstGeom>
          <a:solidFill>
            <a:srgbClr val="0F4C5C"/>
          </a:solidFill>
          <a:ln/>
        </p:spPr>
      </p:sp>
      <p:sp>
        <p:nvSpPr>
          <p:cNvPr id="23" name="Text 21"/>
          <p:cNvSpPr/>
          <p:nvPr/>
        </p:nvSpPr>
        <p:spPr>
          <a:xfrm>
            <a:off x="457200" y="4343400"/>
            <a:ext cx="731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Korak 5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1280160" y="4379976"/>
            <a:ext cx="3063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334155"/>
                </a:solidFill>
              </a:rPr>
              <a:t>Izračunaj godišnju stopu prinosa: (FV/P)^(1/n) − 1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663440" y="1828800"/>
            <a:ext cx="4160520" cy="30175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663440" y="1828800"/>
            <a:ext cx="4160520" cy="475488"/>
          </a:xfrm>
          <a:prstGeom prst="rect">
            <a:avLst/>
          </a:prstGeom>
          <a:solidFill>
            <a:srgbClr val="166534"/>
          </a:solidFill>
          <a:ln/>
        </p:spPr>
      </p:sp>
      <p:sp>
        <p:nvSpPr>
          <p:cNvPr id="27" name="Text 25"/>
          <p:cNvSpPr/>
          <p:nvPr/>
        </p:nvSpPr>
        <p:spPr>
          <a:xfrm>
            <a:off x="4800600" y="1856232"/>
            <a:ext cx="3886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</a:rPr>
              <a:t>📊  Usporedba 4 obveznice — isti 5-godišnji horizont</a:t>
            </a:r>
            <a:endParaRPr lang="en-US" sz="1150" dirty="0"/>
          </a:p>
        </p:txBody>
      </p:sp>
      <p:graphicFrame>
        <p:nvGraphicFramePr>
          <p:cNvPr id="2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754880" y="2377440"/>
          <a:ext cx="3200400" cy="1560576"/>
        </p:xfrm>
        <a:graphic>
          <a:graphicData uri="http://schemas.openxmlformats.org/drawingml/2006/table">
            <a:tbl>
              <a:tblPr/>
              <a:tblGrid>
                <a:gridCol w="777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7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72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346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Obveznica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4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Kupon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4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Dospijeće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4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YTM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W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5%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3 god.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9,0%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X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6%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20 god.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8,6%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Y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11%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15 god.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9,2%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Z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8%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5 god.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8,0%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9" name="Text 26"/>
          <p:cNvSpPr/>
          <p:nvPr/>
        </p:nvSpPr>
        <p:spPr>
          <a:xfrm>
            <a:off x="4800600" y="3886200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1B4B"/>
                </a:solidFill>
              </a:rPr>
              <a:t>Koja je obveznica najatraktivnija? YTM ne može dati konačan odgovor jer:</a:t>
            </a:r>
            <a:endParaRPr lang="en-US" sz="1100" dirty="0"/>
          </a:p>
        </p:txBody>
      </p:sp>
      <p:sp>
        <p:nvSpPr>
          <p:cNvPr id="30" name="Text 27"/>
          <p:cNvSpPr/>
          <p:nvPr/>
        </p:nvSpPr>
        <p:spPr>
          <a:xfrm>
            <a:off x="4846320" y="4251960"/>
            <a:ext cx="38404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4155"/>
                </a:solidFill>
              </a:rPr>
              <a:t>• Y ima visoki kupon → visok reinvesticioni rizik</a:t>
            </a:r>
            <a:endParaRPr lang="en-US" sz="1050" dirty="0"/>
          </a:p>
        </p:txBody>
      </p:sp>
      <p:sp>
        <p:nvSpPr>
          <p:cNvPr id="31" name="Text 28"/>
          <p:cNvSpPr/>
          <p:nvPr/>
        </p:nvSpPr>
        <p:spPr>
          <a:xfrm>
            <a:off x="4846320" y="4590288"/>
            <a:ext cx="38404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4155"/>
                </a:solidFill>
              </a:rPr>
              <a:t>• W dospijeće prije horizonta → nepoznata stopa 'rollover'</a:t>
            </a:r>
            <a:endParaRPr lang="en-US" sz="1050" dirty="0"/>
          </a:p>
        </p:txBody>
      </p:sp>
      <p:sp>
        <p:nvSpPr>
          <p:cNvPr id="32" name="Text 29"/>
          <p:cNvSpPr/>
          <p:nvPr/>
        </p:nvSpPr>
        <p:spPr>
          <a:xfrm>
            <a:off x="4846320" y="4928616"/>
            <a:ext cx="38404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4155"/>
                </a:solidFill>
              </a:rPr>
              <a:t>• X i Z traju dulje → neizvjesna prodajna cijena</a:t>
            </a:r>
            <a:endParaRPr lang="en-US" sz="1050" dirty="0"/>
          </a:p>
        </p:txBody>
      </p:sp>
      <p:sp>
        <p:nvSpPr>
          <p:cNvPr id="33" name="Text 30"/>
          <p:cNvSpPr/>
          <p:nvPr/>
        </p:nvSpPr>
        <p:spPr>
          <a:xfrm>
            <a:off x="4846320" y="5266944"/>
            <a:ext cx="38404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66534"/>
                </a:solidFill>
              </a:rPr>
              <a:t>• Total Return odgovara uz pretpostavljene scenarije!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NULA-KUPONSKE OBVEZNICE (Zero-Coupon Bonds)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320040" y="960120"/>
            <a:ext cx="8503920" cy="713232"/>
          </a:xfrm>
          <a:prstGeom prst="rect">
            <a:avLst/>
          </a:prstGeom>
          <a:solidFill>
            <a:srgbClr val="0D1B4B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960120"/>
            <a:ext cx="91440" cy="71323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005840"/>
            <a:ext cx="8092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FFFFFF"/>
                </a:solidFill>
              </a:rPr>
              <a:t>Nula-kuponska obveznica ne isplaćuje periodični kupon — investitor ostvaruje prinos kupovinom ispod nominalne vrijednosti (s diskontom) i primitkom nominale na dospijeće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20040" y="1828800"/>
            <a:ext cx="4069080" cy="30175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1828800"/>
            <a:ext cx="4069080" cy="475488"/>
          </a:xfrm>
          <a:prstGeom prst="rect">
            <a:avLst/>
          </a:prstGeom>
          <a:solidFill>
            <a:srgbClr val="0F4C5C"/>
          </a:solidFill>
          <a:ln/>
        </p:spPr>
      </p:sp>
      <p:sp>
        <p:nvSpPr>
          <p:cNvPr id="9" name="Text 7"/>
          <p:cNvSpPr/>
          <p:nvPr/>
        </p:nvSpPr>
        <p:spPr>
          <a:xfrm>
            <a:off x="457200" y="1856232"/>
            <a:ext cx="37947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Karakteristike i formula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2395728"/>
            <a:ext cx="3794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</a:rPr>
              <a:t>Formula za cijenu: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57200" y="2697480"/>
            <a:ext cx="3794760" cy="438912"/>
          </a:xfrm>
          <a:prstGeom prst="rect">
            <a:avLst/>
          </a:prstGeom>
          <a:solidFill>
            <a:srgbClr val="F4F6FB"/>
          </a:solidFill>
          <a:ln/>
        </p:spPr>
      </p:sp>
      <p:sp>
        <p:nvSpPr>
          <p:cNvPr id="12" name="Text 10"/>
          <p:cNvSpPr/>
          <p:nvPr/>
        </p:nvSpPr>
        <p:spPr>
          <a:xfrm>
            <a:off x="548640" y="2734056"/>
            <a:ext cx="3611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4C5C"/>
                </a:solidFill>
              </a:rPr>
              <a:t>P  =  M ÷ (1 + r/2)²ⁿ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57200" y="3218688"/>
            <a:ext cx="3794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4B"/>
                </a:solidFill>
              </a:rPr>
              <a:t>Primjer izračuna: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57200" y="3547872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</a:rPr>
              <a:t>Nominalna vrijednost: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2926080" y="3547872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0D1B4B"/>
                </a:solidFill>
              </a:rPr>
              <a:t>1.000 $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57200" y="3867912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</a:rPr>
              <a:t>Rok dospijeća: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2926080" y="3867912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0D1B4B"/>
                </a:solidFill>
              </a:rPr>
              <a:t>15 godina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57200" y="4187952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</a:rPr>
              <a:t>Polugodiš. perioda (n):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2926080" y="4187952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0D1B4B"/>
                </a:solidFill>
              </a:rPr>
              <a:t>30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57200" y="4507992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</a:rPr>
              <a:t>Zahtijevani prinos (r):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2926080" y="4507992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0D1B4B"/>
                </a:solidFill>
              </a:rPr>
              <a:t>8,8%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11480" y="4704654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</a:rPr>
              <a:t>Polugodiš. stopa (r/2):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2926080" y="4741164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0D1B4B"/>
                </a:solidFill>
              </a:rPr>
              <a:t>4,4%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480060" y="4887534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</a:rPr>
              <a:t>Cijena (P):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3040873" y="4919472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166534"/>
                </a:solidFill>
              </a:rPr>
              <a:t>274,78 $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4572000" y="1828800"/>
            <a:ext cx="4251960" cy="30175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572000" y="1828800"/>
            <a:ext cx="4251960" cy="475488"/>
          </a:xfrm>
          <a:prstGeom prst="rect">
            <a:avLst/>
          </a:prstGeom>
          <a:solidFill>
            <a:srgbClr val="166534"/>
          </a:solidFill>
          <a:ln/>
        </p:spPr>
      </p:sp>
      <p:sp>
        <p:nvSpPr>
          <p:cNvPr id="28" name="Text 26"/>
          <p:cNvSpPr/>
          <p:nvPr/>
        </p:nvSpPr>
        <p:spPr>
          <a:xfrm>
            <a:off x="4709160" y="1856232"/>
            <a:ext cx="39776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Prednosti i ograničenja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4709160" y="2395728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66534"/>
                </a:solidFill>
              </a:rPr>
              <a:t>✅  Prednosti za investitora: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4754880" y="2724912"/>
            <a:ext cx="3931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334155"/>
                </a:solidFill>
              </a:rPr>
              <a:t>• Nema reinvesticionog rizika — jedini novčani tok je na dospijeću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4754880" y="3090672"/>
            <a:ext cx="3931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334155"/>
                </a:solidFill>
              </a:rPr>
              <a:t>• Prinos je zaključan (locked in) u trenutku kupovine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4754880" y="3456432"/>
            <a:ext cx="3931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334155"/>
                </a:solidFill>
              </a:rPr>
              <a:t>• Idealno za dugoročno planiranje (npr. penzioni fondovi, školovanje)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4754880" y="3822192"/>
            <a:ext cx="3931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334155"/>
                </a:solidFill>
              </a:rPr>
              <a:t>• STRIPS — Treasury strips dozvoljavaju odvojena kupovina kupona i glavnice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4709160" y="4206240"/>
            <a:ext cx="3977640" cy="27432"/>
          </a:xfrm>
          <a:prstGeom prst="rect">
            <a:avLst/>
          </a:prstGeom>
          <a:solidFill>
            <a:srgbClr val="64748B"/>
          </a:solidFill>
          <a:ln/>
        </p:spPr>
      </p:sp>
      <p:sp>
        <p:nvSpPr>
          <p:cNvPr id="35" name="Text 33"/>
          <p:cNvSpPr/>
          <p:nvPr/>
        </p:nvSpPr>
        <p:spPr>
          <a:xfrm>
            <a:off x="4709160" y="4297680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991B1B"/>
                </a:solidFill>
              </a:rPr>
              <a:t>⚠  Ograničenje: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4754880" y="4608576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34155"/>
                </a:solidFill>
              </a:rPr>
              <a:t>Visoka volatilnost cijene — nula-kuponske obveznice najosjetljivije su na promjene kamatnih stopa (nema kupona koji amortizuje pad cijene)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D1B4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ČISTA CIJENA, PRLJAVA CIJENA I NAKUPLJENE KAMATE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320040" y="960120"/>
            <a:ext cx="8503920" cy="713232"/>
          </a:xfrm>
          <a:prstGeom prst="rect">
            <a:avLst/>
          </a:prstGeom>
          <a:solidFill>
            <a:srgbClr val="0D1B4B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960120"/>
            <a:ext cx="91440" cy="71323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005840"/>
            <a:ext cx="8092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FFFFFF"/>
                </a:solidFill>
              </a:rPr>
              <a:t>Kada se obveznica kupuje između isplata kupona, kupac mora prodavcu platiti dio kupona koji je prodavac zarađivao — to se zove nakupljene kamate (Accrued Interest)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20040" y="1828800"/>
            <a:ext cx="8503920" cy="98755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1828800"/>
            <a:ext cx="91440" cy="987552"/>
          </a:xfrm>
          <a:prstGeom prst="rect">
            <a:avLst/>
          </a:prstGeom>
          <a:solidFill>
            <a:srgbClr val="991B1B"/>
          </a:solidFill>
          <a:ln/>
        </p:spPr>
      </p:sp>
      <p:sp>
        <p:nvSpPr>
          <p:cNvPr id="9" name="Text 7"/>
          <p:cNvSpPr/>
          <p:nvPr/>
        </p:nvSpPr>
        <p:spPr>
          <a:xfrm>
            <a:off x="502920" y="188366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991B1B"/>
                </a:solidFill>
              </a:rPr>
              <a:t>Prljava cijena (Dirty/Full Price)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02920" y="2176272"/>
            <a:ext cx="36576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34155"/>
                </a:solidFill>
              </a:rPr>
              <a:t>Stvarna cijena koju kupac plaća prodavcu. Uključuje nakupljene kamate.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297680" y="1901952"/>
            <a:ext cx="4572000" cy="320040"/>
          </a:xfrm>
          <a:prstGeom prst="rect">
            <a:avLst/>
          </a:prstGeom>
          <a:solidFill>
            <a:srgbClr val="F4F6FB"/>
          </a:solidFill>
          <a:ln/>
        </p:spPr>
      </p:sp>
      <p:sp>
        <p:nvSpPr>
          <p:cNvPr id="12" name="Text 10"/>
          <p:cNvSpPr/>
          <p:nvPr/>
        </p:nvSpPr>
        <p:spPr>
          <a:xfrm>
            <a:off x="4370832" y="1920240"/>
            <a:ext cx="44256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991B1B"/>
                </a:solidFill>
              </a:rPr>
              <a:t>Prljava cijena = Čista cijena + Nakupljene kamate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297680" y="2286000"/>
            <a:ext cx="45720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i="1" dirty="0">
                <a:solidFill>
                  <a:srgbClr val="64748B"/>
                </a:solidFill>
              </a:rPr>
              <a:t>→ Ovo je cijena koja se koristi za poravnanje transakcije (settlement)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320040" y="2898648"/>
            <a:ext cx="8503920" cy="98755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20040" y="2898648"/>
            <a:ext cx="91440" cy="987552"/>
          </a:xfrm>
          <a:prstGeom prst="rect">
            <a:avLst/>
          </a:prstGeom>
          <a:solidFill>
            <a:srgbClr val="0F4C5C"/>
          </a:solidFill>
          <a:ln/>
        </p:spPr>
      </p:sp>
      <p:sp>
        <p:nvSpPr>
          <p:cNvPr id="16" name="Text 14"/>
          <p:cNvSpPr/>
          <p:nvPr/>
        </p:nvSpPr>
        <p:spPr>
          <a:xfrm>
            <a:off x="502920" y="295351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F4C5C"/>
                </a:solidFill>
              </a:rPr>
              <a:t>Čista cijena (Clean/Flat Price)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502920" y="3246120"/>
            <a:ext cx="36576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34155"/>
                </a:solidFill>
              </a:rPr>
              <a:t>Kotirana tržišna cijena obveznice. NE uključuje nakupljene kamate.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297680" y="2971800"/>
            <a:ext cx="4572000" cy="320040"/>
          </a:xfrm>
          <a:prstGeom prst="rect">
            <a:avLst/>
          </a:prstGeom>
          <a:solidFill>
            <a:srgbClr val="F4F6FB"/>
          </a:solidFill>
          <a:ln/>
        </p:spPr>
      </p:sp>
      <p:sp>
        <p:nvSpPr>
          <p:cNvPr id="19" name="Text 17"/>
          <p:cNvSpPr/>
          <p:nvPr/>
        </p:nvSpPr>
        <p:spPr>
          <a:xfrm>
            <a:off x="4370832" y="2990088"/>
            <a:ext cx="44256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4C5C"/>
                </a:solidFill>
              </a:rPr>
              <a:t>Čista cijena = Prljava cijena − Nakupljene kamate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297680" y="3355848"/>
            <a:ext cx="45720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i="1" dirty="0">
                <a:solidFill>
                  <a:srgbClr val="64748B"/>
                </a:solidFill>
              </a:rPr>
              <a:t>→ Na OTC tržištu u SAD-u se kotira čista cijena (konvencija tržišta)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320040" y="3968496"/>
            <a:ext cx="8503920" cy="98755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320040" y="3968496"/>
            <a:ext cx="91440" cy="987552"/>
          </a:xfrm>
          <a:prstGeom prst="rect">
            <a:avLst/>
          </a:prstGeom>
          <a:solidFill>
            <a:srgbClr val="166534"/>
          </a:solidFill>
          <a:ln/>
        </p:spPr>
      </p:sp>
      <p:sp>
        <p:nvSpPr>
          <p:cNvPr id="23" name="Text 21"/>
          <p:cNvSpPr/>
          <p:nvPr/>
        </p:nvSpPr>
        <p:spPr>
          <a:xfrm>
            <a:off x="502920" y="402336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66534"/>
                </a:solidFill>
              </a:rPr>
              <a:t>Nakupljene kamate (Accrued Interest)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502920" y="4315968"/>
            <a:ext cx="36576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34155"/>
                </a:solidFill>
              </a:rPr>
              <a:t>Dio kupona koji pripada prodavcu za period koliko je držao obveznicu od zadnje isplate.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297680" y="4041648"/>
            <a:ext cx="4572000" cy="320040"/>
          </a:xfrm>
          <a:prstGeom prst="rect">
            <a:avLst/>
          </a:prstGeom>
          <a:solidFill>
            <a:srgbClr val="F4F6FB"/>
          </a:solidFill>
          <a:ln/>
        </p:spPr>
      </p:sp>
      <p:sp>
        <p:nvSpPr>
          <p:cNvPr id="26" name="Text 24"/>
          <p:cNvSpPr/>
          <p:nvPr/>
        </p:nvSpPr>
        <p:spPr>
          <a:xfrm>
            <a:off x="4370832" y="4059936"/>
            <a:ext cx="44256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66534"/>
                </a:solidFill>
              </a:rPr>
              <a:t>AI = (C/2) × (Dani od zadnje isplate ÷ Dani u periodu)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297680" y="4425696"/>
            <a:ext cx="45720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i="1" dirty="0">
                <a:solidFill>
                  <a:srgbClr val="64748B"/>
                </a:solidFill>
              </a:rPr>
              <a:t>→ Dan-count: Trezorske actual/actual; Korporativne 30/360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320040" y="5038344"/>
            <a:ext cx="8503920" cy="0"/>
          </a:xfrm>
          <a:prstGeom prst="rect">
            <a:avLst/>
          </a:prstGeom>
          <a:solidFill>
            <a:srgbClr val="0D1B4B"/>
          </a:soli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1390</Words>
  <Application>Microsoft Office PowerPoint</Application>
  <PresentationFormat>On-screen Show (16:9)</PresentationFormat>
  <Paragraphs>214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Osnove vrednovanja obveznica</dc:title>
  <dc:subject>PptxGenJS Presentation</dc:subject>
  <dc:creator>PptxGenJS</dc:creator>
  <cp:lastModifiedBy>Author</cp:lastModifiedBy>
  <cp:revision>2</cp:revision>
  <dcterms:created xsi:type="dcterms:W3CDTF">2026-05-19T06:42:01Z</dcterms:created>
  <dcterms:modified xsi:type="dcterms:W3CDTF">2026-05-19T06:46:14Z</dcterms:modified>
</cp:coreProperties>
</file>