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268" r:id="rId15"/>
  </p:sldIdLst>
  <p:sldSz cx="9144000" cy="5143500" type="screen16x9"/>
  <p:notesSz cx="6858000" cy="9144000"/>
  <p:embeddedFontLst>
    <p:embeddedFont>
      <p:font typeface="Segoe UI Black" charset="0"/>
      <p:bold r:id="rId17"/>
      <p:boldItalic r:id="rId18"/>
    </p:embeddedFont>
    <p:embeddedFont>
      <p:font typeface="Oswald" charset="0"/>
      <p:regular r:id="rId19"/>
      <p:bold r:id="rId20"/>
    </p:embeddedFont>
    <p:embeddedFont>
      <p:font typeface="Segoe UI Light" pitchFamily="34" charset="0"/>
      <p:regular r:id="rId21"/>
    </p:embeddedFont>
    <p:embeddedFont>
      <p:font typeface="Source Sans Pro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98" d="100"/>
          <a:sy n="98" d="100"/>
        </p:scale>
        <p:origin x="-60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0" y="2952750"/>
            <a:ext cx="9144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4400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STATISTIKA PROIZVODNJE</a:t>
            </a: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188715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85800" y="666750"/>
            <a:ext cx="7772400" cy="3048000"/>
          </a:xfrm>
          <a:blipFill>
            <a:blip r:embed="rId2"/>
            <a:stretch>
              <a:fillRect b="-23200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73700" y="65010"/>
            <a:ext cx="6996600" cy="715800"/>
          </a:xfrm>
        </p:spPr>
        <p:txBody>
          <a:bodyPr/>
          <a:lstStyle/>
          <a:p>
            <a:r>
              <a:rPr lang="sr-Latn-RS" dirty="0"/>
              <a:t>5.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14395538"/>
              </p:ext>
            </p:extLst>
          </p:nvPr>
        </p:nvGraphicFramePr>
        <p:xfrm>
          <a:off x="2209800" y="1276350"/>
          <a:ext cx="4191000" cy="1165860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1191066">
                  <a:extLst>
                    <a:ext uri="{9D8B030D-6E8A-4147-A177-3AD203B41FA5}">
                      <a16:colId xmlns:a16="http://schemas.microsoft.com/office/drawing/2014/main" xmlns="" val="3805782566"/>
                    </a:ext>
                  </a:extLst>
                </a:gridCol>
                <a:gridCol w="2999934">
                  <a:extLst>
                    <a:ext uri="{9D8B030D-6E8A-4147-A177-3AD203B41FA5}">
                      <a16:colId xmlns:a16="http://schemas.microsoft.com/office/drawing/2014/main" xmlns="" val="1434232205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Proizvod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Individualni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indeksi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sr-Latn-BA" sz="1200" b="1" dirty="0">
                          <a:effectLst/>
                        </a:rPr>
                        <a:t>fizičkog obima proizvodnje </a:t>
                      </a:r>
                      <a:r>
                        <a:rPr lang="en-US" sz="1200" b="1" dirty="0">
                          <a:effectLst/>
                        </a:rPr>
                        <a:t>(q1/</a:t>
                      </a:r>
                      <a:r>
                        <a:rPr lang="sr-Latn-BA" sz="1200" b="1" dirty="0">
                          <a:effectLst/>
                        </a:rPr>
                        <a:t>q0</a:t>
                      </a:r>
                      <a:r>
                        <a:rPr lang="en-US" sz="1200" b="1" dirty="0">
                          <a:effectLst/>
                        </a:rPr>
                        <a:t>)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6436967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A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7300166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B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9571123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0,98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80109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4161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09155" y="57150"/>
            <a:ext cx="8996320" cy="4495800"/>
          </a:xfrm>
        </p:spPr>
        <p:txBody>
          <a:bodyPr/>
          <a:lstStyle/>
          <a:p>
            <a:pPr lvl="0">
              <a:buAutoNum type="alphaLcParenR"/>
            </a:pPr>
            <a:r>
              <a:rPr lang="sr-Latn-BA" b="1" dirty="0"/>
              <a:t>V</a:t>
            </a:r>
            <a:r>
              <a:rPr lang="en-US" b="1" dirty="0" err="1"/>
              <a:t>rijednost</a:t>
            </a:r>
            <a:r>
              <a:rPr lang="en-US" b="1" dirty="0"/>
              <a:t> </a:t>
            </a:r>
            <a:r>
              <a:rPr lang="en-US" b="1" dirty="0" err="1"/>
              <a:t>proizvodnje</a:t>
            </a:r>
            <a:r>
              <a:rPr lang="en-US" b="1" dirty="0"/>
              <a:t> u </a:t>
            </a:r>
            <a:r>
              <a:rPr lang="en-US" b="1" dirty="0" err="1"/>
              <a:t>baznom</a:t>
            </a:r>
            <a:r>
              <a:rPr lang="en-US" b="1" dirty="0"/>
              <a:t> </a:t>
            </a:r>
            <a:r>
              <a:rPr lang="en-US" b="1" dirty="0" err="1"/>
              <a:t>periodu</a:t>
            </a:r>
            <a:r>
              <a:rPr lang="en-US" b="1" dirty="0"/>
              <a:t> </a:t>
            </a:r>
            <a:r>
              <a:rPr lang="en-US" b="1" dirty="0" err="1"/>
              <a:t>proizvoda</a:t>
            </a:r>
            <a:r>
              <a:rPr lang="en-US" b="1" dirty="0"/>
              <a:t> A je </a:t>
            </a:r>
            <a:r>
              <a:rPr lang="en-US" b="1" dirty="0" err="1"/>
              <a:t>veća</a:t>
            </a:r>
            <a:r>
              <a:rPr lang="en-US" b="1" dirty="0"/>
              <a:t> </a:t>
            </a:r>
            <a:r>
              <a:rPr lang="en-US" b="1" dirty="0" err="1"/>
              <a:t>nego</a:t>
            </a:r>
            <a:r>
              <a:rPr lang="en-US" b="1" dirty="0"/>
              <a:t> </a:t>
            </a:r>
            <a:r>
              <a:rPr lang="en-US" b="1" dirty="0" err="1"/>
              <a:t>kod</a:t>
            </a:r>
            <a:r>
              <a:rPr lang="en-US" b="1" dirty="0"/>
              <a:t> </a:t>
            </a:r>
            <a:r>
              <a:rPr lang="en-US" b="1" dirty="0" err="1"/>
              <a:t>proizvoda</a:t>
            </a:r>
            <a:r>
              <a:rPr lang="en-US" b="1" dirty="0"/>
              <a:t> B za 15%, a B </a:t>
            </a:r>
            <a:r>
              <a:rPr lang="en-US" b="1" dirty="0" err="1"/>
              <a:t>manja</a:t>
            </a:r>
            <a:r>
              <a:rPr lang="en-US" b="1" dirty="0"/>
              <a:t> od C za 20%</a:t>
            </a:r>
            <a:endParaRPr lang="sr-Latn-BA" b="1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spcBef>
                <a:spcPts val="0"/>
              </a:spcBef>
              <a:buNone/>
            </a:pPr>
            <a:r>
              <a:rPr lang="sr-Latn-BA" sz="1600" dirty="0"/>
              <a:t>q0= količina proizvodnje u baznom periodu	q1= količina proizvodnje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600" dirty="0"/>
              <a:t>p0= cijena u baznom periodu			p1= cijena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600" dirty="0"/>
              <a:t>q0p0=vrijednost proizvodnje u baznom periodu	q1p1=vrijednost proizvodnje u tekućem periodu</a:t>
            </a:r>
          </a:p>
          <a:p>
            <a:pPr marL="114300" lvl="0" indent="0">
              <a:spcBef>
                <a:spcPts val="0"/>
              </a:spcBef>
              <a:buNone/>
            </a:pPr>
            <a:endParaRPr lang="sr-Latn-BA" sz="1600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endParaRPr lang="en-US" dirty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 algn="ctr">
              <a:buNone/>
            </a:pPr>
            <a:r>
              <a:rPr lang="sr-Latn-RS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A=1,15*B	           B=100          A=115 	</a:t>
            </a:r>
          </a:p>
          <a:p>
            <a:pPr marL="114300" lvl="0" indent="0" algn="ctr">
              <a:buNone/>
            </a:pPr>
            <a:r>
              <a:rPr lang="sr-Latn-RS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B=0,8*C                                     C=100/0,</a:t>
            </a:r>
            <a:r>
              <a:rPr lang="sr-Latn-BA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8B=125</a:t>
            </a:r>
            <a:endParaRPr lang="sr-Latn-R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3802464"/>
              </p:ext>
            </p:extLst>
          </p:nvPr>
        </p:nvGraphicFramePr>
        <p:xfrm>
          <a:off x="1676400" y="2038350"/>
          <a:ext cx="5410200" cy="1587331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859857">
                  <a:extLst>
                    <a:ext uri="{9D8B030D-6E8A-4147-A177-3AD203B41FA5}">
                      <a16:colId xmlns:a16="http://schemas.microsoft.com/office/drawing/2014/main" xmlns="" val="4231585568"/>
                    </a:ext>
                  </a:extLst>
                </a:gridCol>
                <a:gridCol w="859857">
                  <a:extLst>
                    <a:ext uri="{9D8B030D-6E8A-4147-A177-3AD203B41FA5}">
                      <a16:colId xmlns:a16="http://schemas.microsoft.com/office/drawing/2014/main" xmlns="" val="462555998"/>
                    </a:ext>
                  </a:extLst>
                </a:gridCol>
                <a:gridCol w="2310865">
                  <a:extLst>
                    <a:ext uri="{9D8B030D-6E8A-4147-A177-3AD203B41FA5}">
                      <a16:colId xmlns:a16="http://schemas.microsoft.com/office/drawing/2014/main" xmlns="" val="319179611"/>
                    </a:ext>
                  </a:extLst>
                </a:gridCol>
                <a:gridCol w="1379621">
                  <a:extLst>
                    <a:ext uri="{9D8B030D-6E8A-4147-A177-3AD203B41FA5}">
                      <a16:colId xmlns:a16="http://schemas.microsoft.com/office/drawing/2014/main" xmlns="" val="3722816887"/>
                    </a:ext>
                  </a:extLst>
                </a:gridCol>
              </a:tblGrid>
              <a:tr h="3729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 err="1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400" b="1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400" b="1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400" b="1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(1)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q0p0</a:t>
                      </a:r>
                      <a:r>
                        <a:rPr lang="sr-Latn-B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sr-Latn-B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(2)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q1p0 </a:t>
                      </a:r>
                    </a:p>
                    <a:p>
                      <a:pPr algn="ctr" rtl="0" fontAlgn="ctr"/>
                      <a:r>
                        <a:rPr lang="sr-Latn-B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(3)=(1)*(2)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22835509"/>
                  </a:ext>
                </a:extLst>
              </a:tr>
              <a:tr h="2739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132,25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205320199"/>
                  </a:ext>
                </a:extLst>
              </a:tr>
              <a:tr h="2739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100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720734732"/>
                  </a:ext>
                </a:extLst>
              </a:tr>
              <a:tr h="33105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122,5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52521416"/>
                  </a:ext>
                </a:extLst>
              </a:tr>
              <a:tr h="27397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400" b="1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400" b="1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340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374,75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485630734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B6DEE612-CBE1-4639-96F5-4CA61D0460AE}"/>
              </a:ext>
            </a:extLst>
          </p:cNvPr>
          <p:cNvSpPr/>
          <p:nvPr/>
        </p:nvSpPr>
        <p:spPr>
          <a:xfrm>
            <a:off x="3810000" y="3975015"/>
            <a:ext cx="152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F027C6BA-7253-4BC6-BE22-EA373058A139}"/>
              </a:ext>
            </a:extLst>
          </p:cNvPr>
          <p:cNvSpPr/>
          <p:nvPr/>
        </p:nvSpPr>
        <p:spPr>
          <a:xfrm>
            <a:off x="4800600" y="3981450"/>
            <a:ext cx="152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5163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:mc="http://schemas.openxmlformats.org/markup-compatibility/2006" xmlns="" id="{276964C7-C365-494E-8427-CCEE874FA5E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85800" y="209550"/>
            <a:ext cx="7555300" cy="40092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4BAE34-316C-4105-8DAA-98A36FC037F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890518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895350"/>
            <a:ext cx="7543800" cy="2667000"/>
          </a:xfrm>
        </p:spPr>
        <p:txBody>
          <a:bodyPr/>
          <a:lstStyle/>
          <a:p>
            <a:pPr lvl="0">
              <a:buAutoNum type="alphaLcParenR" startAt="2"/>
            </a:pPr>
            <a:r>
              <a:rPr lang="sr-Latn-BA" b="1" dirty="0" smtClean="0"/>
              <a:t>V</a:t>
            </a:r>
            <a:r>
              <a:rPr lang="en-US" b="1" dirty="0" err="1" smtClean="0"/>
              <a:t>rijednost</a:t>
            </a:r>
            <a:r>
              <a:rPr lang="en-US" b="1" dirty="0" smtClean="0"/>
              <a:t> </a:t>
            </a:r>
            <a:r>
              <a:rPr lang="en-US" b="1" dirty="0" err="1" smtClean="0"/>
              <a:t>proizvodnje</a:t>
            </a:r>
            <a:r>
              <a:rPr lang="en-US" b="1" dirty="0" smtClean="0"/>
              <a:t> u </a:t>
            </a:r>
            <a:r>
              <a:rPr lang="en-US" b="1" dirty="0" err="1" smtClean="0"/>
              <a:t>tekućem</a:t>
            </a:r>
            <a:r>
              <a:rPr lang="en-US" b="1" dirty="0" smtClean="0"/>
              <a:t> </a:t>
            </a:r>
            <a:r>
              <a:rPr lang="en-US" b="1" dirty="0" smtClean="0"/>
              <a:t>period</a:t>
            </a:r>
            <a:r>
              <a:rPr lang="sr-Latn-BA" b="1" dirty="0" smtClean="0"/>
              <a:t>u</a:t>
            </a:r>
            <a:r>
              <a:rPr lang="en-US" b="1" dirty="0" smtClean="0"/>
              <a:t> </a:t>
            </a:r>
            <a:r>
              <a:rPr lang="en-US" b="1" dirty="0" err="1" smtClean="0"/>
              <a:t>kod</a:t>
            </a:r>
            <a:r>
              <a:rPr lang="en-US" b="1" dirty="0" smtClean="0"/>
              <a:t> </a:t>
            </a:r>
            <a:r>
              <a:rPr lang="en-US" b="1" dirty="0" err="1" smtClean="0"/>
              <a:t>proizvoda</a:t>
            </a:r>
            <a:r>
              <a:rPr lang="en-US" b="1" dirty="0" smtClean="0"/>
              <a:t> A </a:t>
            </a:r>
            <a:r>
              <a:rPr lang="sr-Latn-BA" b="1" dirty="0" smtClean="0"/>
              <a:t>je </a:t>
            </a:r>
            <a:r>
              <a:rPr lang="en-US" b="1" dirty="0" err="1" smtClean="0"/>
              <a:t>manja</a:t>
            </a:r>
            <a:r>
              <a:rPr lang="en-US" b="1" dirty="0" smtClean="0"/>
              <a:t> </a:t>
            </a:r>
            <a:r>
              <a:rPr lang="en-US" b="1" dirty="0" err="1" smtClean="0"/>
              <a:t>nego</a:t>
            </a:r>
            <a:r>
              <a:rPr lang="en-US" b="1" dirty="0" smtClean="0"/>
              <a:t> </a:t>
            </a:r>
            <a:r>
              <a:rPr lang="en-US" b="1" dirty="0" err="1" smtClean="0"/>
              <a:t>kod</a:t>
            </a:r>
            <a:r>
              <a:rPr lang="en-US" b="1" dirty="0" smtClean="0"/>
              <a:t> </a:t>
            </a:r>
            <a:r>
              <a:rPr lang="en-US" b="1" dirty="0" err="1" smtClean="0"/>
              <a:t>proizvoda</a:t>
            </a:r>
            <a:r>
              <a:rPr lang="en-US" b="1" dirty="0" smtClean="0"/>
              <a:t> B </a:t>
            </a:r>
            <a:r>
              <a:rPr lang="en-US" b="1" dirty="0" err="1" smtClean="0"/>
              <a:t>za</a:t>
            </a:r>
            <a:r>
              <a:rPr lang="en-US" b="1" dirty="0" smtClean="0"/>
              <a:t> 10%, B </a:t>
            </a:r>
            <a:r>
              <a:rPr lang="en-US" b="1" dirty="0" err="1" smtClean="0"/>
              <a:t>veća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C </a:t>
            </a:r>
            <a:r>
              <a:rPr lang="en-US" b="1" dirty="0" err="1" smtClean="0"/>
              <a:t>za</a:t>
            </a:r>
            <a:r>
              <a:rPr lang="en-US" b="1" dirty="0" smtClean="0"/>
              <a:t> 5</a:t>
            </a:r>
            <a:r>
              <a:rPr lang="en-US" b="1" dirty="0" smtClean="0"/>
              <a:t>%.</a:t>
            </a:r>
            <a:endParaRPr lang="sr-Latn-BA" b="1" dirty="0" smtClean="0"/>
          </a:p>
          <a:p>
            <a:pPr lvl="0">
              <a:buAutoNum type="alphaLcParenR" startAt="2"/>
            </a:pPr>
            <a:endParaRPr lang="sr-Latn-BA" b="1" dirty="0" smtClean="0"/>
          </a:p>
          <a:p>
            <a:pPr lvl="0">
              <a:buNone/>
            </a:pPr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indeksa proizvodnje u nekom preduzeću u periodu </a:t>
            </a:r>
            <a:r>
              <a:rPr lang="en-US" dirty="0"/>
              <a:t>200</a:t>
            </a:r>
            <a:r>
              <a:rPr lang="sr-Cyrl-CS" dirty="0"/>
              <a:t>0-</a:t>
            </a:r>
            <a:r>
              <a:rPr lang="en-US" dirty="0"/>
              <a:t>200</a:t>
            </a:r>
            <a:r>
              <a:rPr lang="sr-Cyrl-CS" dirty="0"/>
              <a:t>5: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marL="114300" indent="0">
              <a:buNone/>
            </a:pPr>
            <a:r>
              <a:rPr lang="sr-Cyrl-CS" dirty="0"/>
              <a:t>Indeks proizvodnje za period 19</a:t>
            </a:r>
            <a:r>
              <a:rPr lang="en-US" dirty="0"/>
              <a:t>9</a:t>
            </a:r>
            <a:r>
              <a:rPr lang="sr-Cyrl-CS" dirty="0"/>
              <a:t>3-</a:t>
            </a:r>
            <a:r>
              <a:rPr lang="en-US" dirty="0"/>
              <a:t>2001.</a:t>
            </a:r>
            <a:r>
              <a:rPr lang="sr-Cyrl-CS" dirty="0"/>
              <a:t> iznosio je 94. Izračunati indeks proizvodnje za period 19</a:t>
            </a:r>
            <a:r>
              <a:rPr lang="en-US" dirty="0"/>
              <a:t>9</a:t>
            </a:r>
            <a:r>
              <a:rPr lang="sr-Cyrl-CS" dirty="0"/>
              <a:t>3-20</a:t>
            </a:r>
            <a:r>
              <a:rPr lang="en-US" dirty="0"/>
              <a:t>1</a:t>
            </a:r>
            <a:r>
              <a:rPr lang="sr-Cyrl-CS" dirty="0"/>
              <a:t>0. godina, ako je indeks proizvodnje za period </a:t>
            </a:r>
            <a:r>
              <a:rPr lang="en-US" dirty="0"/>
              <a:t>200</a:t>
            </a:r>
            <a:r>
              <a:rPr lang="sr-Cyrl-CS" dirty="0"/>
              <a:t>4-20</a:t>
            </a:r>
            <a:r>
              <a:rPr lang="en-US" dirty="0"/>
              <a:t>1</a:t>
            </a:r>
            <a:r>
              <a:rPr lang="sr-Cyrl-CS" dirty="0"/>
              <a:t>0. iznosio 103</a:t>
            </a:r>
            <a:r>
              <a:rPr lang="en-US" dirty="0"/>
              <a:t>.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1.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6599541"/>
              </p:ext>
            </p:extLst>
          </p:nvPr>
        </p:nvGraphicFramePr>
        <p:xfrm>
          <a:off x="914400" y="2023110"/>
          <a:ext cx="6996115" cy="54864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99445">
                  <a:extLst>
                    <a:ext uri="{9D8B030D-6E8A-4147-A177-3AD203B41FA5}">
                      <a16:colId xmlns:a16="http://schemas.microsoft.com/office/drawing/2014/main" xmlns="" val="1885796939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xmlns="" val="3584191832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xmlns="" val="2674116044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xmlns="" val="4206000307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xmlns="" val="1491816365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xmlns="" val="2277444819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xmlns="" val="377121630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Godina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2000.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2001.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2002.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2003.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2004.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2005.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6837267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Lančani indeks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101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67441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8020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533400" y="590550"/>
            <a:ext cx="7917900" cy="32766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784935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26162" y="819150"/>
            <a:ext cx="7877875" cy="35052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</a:t>
            </a:r>
            <a:r>
              <a:rPr lang="sr-Latn-BA" dirty="0"/>
              <a:t>BDP-a </a:t>
            </a:r>
            <a:r>
              <a:rPr lang="sr-Cyrl-CS" dirty="0"/>
              <a:t>i investicija u osnovna sredstva u periodu 1998-2004:</a:t>
            </a:r>
            <a:endParaRPr lang="en-US" dirty="0"/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marL="114300" indent="0">
              <a:buNone/>
            </a:pPr>
            <a:r>
              <a:rPr lang="sr-Cyrl-CS" dirty="0"/>
              <a:t>Indeks</a:t>
            </a:r>
            <a:r>
              <a:rPr lang="sr-Latn-BA" dirty="0"/>
              <a:t> promjene</a:t>
            </a:r>
            <a:r>
              <a:rPr lang="sr-Cyrl-CS" dirty="0"/>
              <a:t> </a:t>
            </a:r>
            <a:r>
              <a:rPr lang="sr-Latn-BA" dirty="0"/>
              <a:t>BDP-a </a:t>
            </a:r>
            <a:r>
              <a:rPr lang="sr-Cyrl-CS" dirty="0"/>
              <a:t>u periodu 2002-2005. godina iznosio je 104, a indeks</a:t>
            </a:r>
            <a:r>
              <a:rPr lang="sr-Latn-BA" dirty="0"/>
              <a:t> promjene</a:t>
            </a:r>
            <a:r>
              <a:rPr lang="sr-Cyrl-CS" dirty="0"/>
              <a:t> investicija 95.</a:t>
            </a:r>
            <a:r>
              <a:rPr lang="sr-Latn-BA" dirty="0"/>
              <a:t> </a:t>
            </a:r>
          </a:p>
          <a:p>
            <a:pPr marL="114300" indent="0">
              <a:buNone/>
            </a:pPr>
            <a:r>
              <a:rPr lang="sr-Cyrl-CS" dirty="0"/>
              <a:t>Izračunati kapitalni koeficijent u 2005</a:t>
            </a:r>
            <a:r>
              <a:rPr lang="sr-Latn-BA" dirty="0"/>
              <a:t>.</a:t>
            </a:r>
            <a:r>
              <a:rPr lang="sr-Cyrl-CS" dirty="0"/>
              <a:t> godini, ako je isti u 1997. godini iznosio 1080</a:t>
            </a:r>
            <a:r>
              <a:rPr lang="sr-Latn-BA" dirty="0"/>
              <a:t>.</a:t>
            </a:r>
            <a:endParaRPr lang="en-US" dirty="0"/>
          </a:p>
          <a:p>
            <a:pPr marL="114300" lvl="0" indent="0">
              <a:buNone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2. ZADATAK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3718550"/>
              </p:ext>
            </p:extLst>
          </p:nvPr>
        </p:nvGraphicFramePr>
        <p:xfrm>
          <a:off x="838200" y="1809750"/>
          <a:ext cx="7377114" cy="91440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29519">
                  <a:extLst>
                    <a:ext uri="{9D8B030D-6E8A-4147-A177-3AD203B41FA5}">
                      <a16:colId xmlns:a16="http://schemas.microsoft.com/office/drawing/2014/main" xmlns="" val="289025654"/>
                    </a:ext>
                  </a:extLst>
                </a:gridCol>
                <a:gridCol w="1229519">
                  <a:extLst>
                    <a:ext uri="{9D8B030D-6E8A-4147-A177-3AD203B41FA5}">
                      <a16:colId xmlns:a16="http://schemas.microsoft.com/office/drawing/2014/main" xmlns="" val="1268301319"/>
                    </a:ext>
                  </a:extLst>
                </a:gridCol>
                <a:gridCol w="1229519">
                  <a:extLst>
                    <a:ext uri="{9D8B030D-6E8A-4147-A177-3AD203B41FA5}">
                      <a16:colId xmlns:a16="http://schemas.microsoft.com/office/drawing/2014/main" xmlns="" val="2060507683"/>
                    </a:ext>
                  </a:extLst>
                </a:gridCol>
                <a:gridCol w="1229519">
                  <a:extLst>
                    <a:ext uri="{9D8B030D-6E8A-4147-A177-3AD203B41FA5}">
                      <a16:colId xmlns:a16="http://schemas.microsoft.com/office/drawing/2014/main" xmlns="" val="2254511711"/>
                    </a:ext>
                  </a:extLst>
                </a:gridCol>
                <a:gridCol w="1229519">
                  <a:extLst>
                    <a:ext uri="{9D8B030D-6E8A-4147-A177-3AD203B41FA5}">
                      <a16:colId xmlns:a16="http://schemas.microsoft.com/office/drawing/2014/main" xmlns="" val="2892200501"/>
                    </a:ext>
                  </a:extLst>
                </a:gridCol>
                <a:gridCol w="1229519">
                  <a:extLst>
                    <a:ext uri="{9D8B030D-6E8A-4147-A177-3AD203B41FA5}">
                      <a16:colId xmlns:a16="http://schemas.microsoft.com/office/drawing/2014/main" xmlns="" val="543973293"/>
                    </a:ext>
                  </a:extLst>
                </a:gridCol>
              </a:tblGrid>
              <a:tr h="1671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Opis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Lančani indeksi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7440543"/>
                  </a:ext>
                </a:extLst>
              </a:tr>
              <a:tr h="167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1998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1999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2000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2001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2002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65302028"/>
                  </a:ext>
                </a:extLst>
              </a:tr>
              <a:tr h="3063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Investicije u OS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98738424"/>
                  </a:ext>
                </a:extLst>
              </a:tr>
              <a:tr h="1671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Latn-BA" sz="1200" b="1" dirty="0">
                          <a:effectLst/>
                        </a:rPr>
                        <a:t>BDP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85348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5002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85800" y="209550"/>
            <a:ext cx="8153400" cy="40386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49121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o </a:t>
            </a:r>
            <a:r>
              <a:rPr lang="en-US" dirty="0" err="1"/>
              <a:t>kretanju</a:t>
            </a:r>
            <a:r>
              <a:rPr lang="en-US" dirty="0"/>
              <a:t> </a:t>
            </a:r>
            <a:r>
              <a:rPr lang="sr-Latn-BA" dirty="0"/>
              <a:t>BD</a:t>
            </a:r>
            <a:r>
              <a:rPr lang="en-US" dirty="0"/>
              <a:t>P</a:t>
            </a:r>
            <a:r>
              <a:rPr lang="sr-Latn-BA" dirty="0"/>
              <a:t>-a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stanovnika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1998-2002:</a:t>
            </a:r>
            <a:endParaRPr lang="sr-Latn-BA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marL="114300" indent="0">
              <a:buNone/>
            </a:pPr>
            <a:r>
              <a:rPr lang="sr-Cyrl-CS" dirty="0"/>
              <a:t>Izračunati </a:t>
            </a:r>
            <a:r>
              <a:rPr lang="sr-Latn-BA" dirty="0"/>
              <a:t>BD</a:t>
            </a:r>
            <a:r>
              <a:rPr lang="sr-Cyrl-CS" dirty="0"/>
              <a:t>P po glavi stanovnika u 2002 godini, ako je isti u 1997. godini iznosio 980 dolara po glavi stanovnika.</a:t>
            </a:r>
            <a:endParaRPr lang="en-US" dirty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3.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0252145"/>
              </p:ext>
            </p:extLst>
          </p:nvPr>
        </p:nvGraphicFramePr>
        <p:xfrm>
          <a:off x="838200" y="1428750"/>
          <a:ext cx="6996114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3233005297"/>
                    </a:ext>
                  </a:extLst>
                </a:gridCol>
                <a:gridCol w="1112838">
                  <a:extLst>
                    <a:ext uri="{9D8B030D-6E8A-4147-A177-3AD203B41FA5}">
                      <a16:colId xmlns:a16="http://schemas.microsoft.com/office/drawing/2014/main" xmlns="" val="4222444377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xmlns="" val="2533303380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xmlns="" val="1840273297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xmlns="" val="2622897970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xmlns="" val="3565291516"/>
                    </a:ext>
                  </a:extLst>
                </a:gridCol>
              </a:tblGrid>
              <a:tr h="1828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Opis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Lančani indeksi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461355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1998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1999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2000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2001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2002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339060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 b="1" dirty="0">
                          <a:effectLst/>
                        </a:rPr>
                        <a:t>BD</a:t>
                      </a:r>
                      <a:r>
                        <a:rPr lang="sr-Cyrl-CS" sz="1200" b="1" dirty="0">
                          <a:effectLst/>
                        </a:rPr>
                        <a:t>P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104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98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4102228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Stanovninštvo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99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98579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2180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85800" y="209550"/>
            <a:ext cx="7772400" cy="3048000"/>
          </a:xfrm>
          <a:blipFill>
            <a:blip r:embed="rId2"/>
            <a:stretch>
              <a:fillRect b="-1000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55038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indent="0">
              <a:buNone/>
            </a:pPr>
            <a:r>
              <a:rPr lang="sr-Cyrl-CS" dirty="0"/>
              <a:t>Dati su podaci o </a:t>
            </a:r>
            <a:r>
              <a:rPr lang="sr-Latn-BA" dirty="0"/>
              <a:t>BDP-u </a:t>
            </a:r>
            <a:r>
              <a:rPr lang="sr-Cyrl-CS" dirty="0"/>
              <a:t>i aktivnim osnovnim sredstvima za jednu opštinu</a:t>
            </a:r>
            <a:r>
              <a:rPr lang="sr-Latn-BA" dirty="0"/>
              <a:t>: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sr-Cyrl-CS" dirty="0"/>
              <a:t>Izračunati marginalni kapitalni koeficijent za posmatrani period!</a:t>
            </a:r>
            <a:endParaRPr lang="en-US" dirty="0"/>
          </a:p>
          <a:p>
            <a:pPr marL="114300" lvl="0" indent="0">
              <a:buNone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4. ZADATAK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43747375"/>
              </p:ext>
            </p:extLst>
          </p:nvPr>
        </p:nvGraphicFramePr>
        <p:xfrm>
          <a:off x="1783800" y="1504950"/>
          <a:ext cx="5562599" cy="86868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050359">
                  <a:extLst>
                    <a:ext uri="{9D8B030D-6E8A-4147-A177-3AD203B41FA5}">
                      <a16:colId xmlns:a16="http://schemas.microsoft.com/office/drawing/2014/main" xmlns="" val="3966508090"/>
                    </a:ext>
                  </a:extLst>
                </a:gridCol>
                <a:gridCol w="1050359">
                  <a:extLst>
                    <a:ext uri="{9D8B030D-6E8A-4147-A177-3AD203B41FA5}">
                      <a16:colId xmlns:a16="http://schemas.microsoft.com/office/drawing/2014/main" xmlns="" val="1028979708"/>
                    </a:ext>
                  </a:extLst>
                </a:gridCol>
                <a:gridCol w="1279716">
                  <a:extLst>
                    <a:ext uri="{9D8B030D-6E8A-4147-A177-3AD203B41FA5}">
                      <a16:colId xmlns:a16="http://schemas.microsoft.com/office/drawing/2014/main" xmlns="" val="481444605"/>
                    </a:ext>
                  </a:extLst>
                </a:gridCol>
                <a:gridCol w="987638">
                  <a:extLst>
                    <a:ext uri="{9D8B030D-6E8A-4147-A177-3AD203B41FA5}">
                      <a16:colId xmlns:a16="http://schemas.microsoft.com/office/drawing/2014/main" xmlns="" val="3125944858"/>
                    </a:ext>
                  </a:extLst>
                </a:gridCol>
                <a:gridCol w="1194527">
                  <a:extLst>
                    <a:ext uri="{9D8B030D-6E8A-4147-A177-3AD203B41FA5}">
                      <a16:colId xmlns:a16="http://schemas.microsoft.com/office/drawing/2014/main" xmlns="" val="17864907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 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Inv</a:t>
                      </a:r>
                      <a:r>
                        <a:rPr lang="sr-Latn-BA" sz="1200" b="1" dirty="0">
                          <a:effectLst/>
                        </a:rPr>
                        <a:t>e</a:t>
                      </a:r>
                      <a:r>
                        <a:rPr lang="sr-Cyrl-CS" sz="1200" b="1" dirty="0">
                          <a:effectLst/>
                        </a:rPr>
                        <a:t>sticije u osnovna sredstva</a:t>
                      </a:r>
                      <a:r>
                        <a:rPr lang="sr-Latn-CS" sz="1200" b="1" dirty="0">
                          <a:effectLst/>
                        </a:rPr>
                        <a:t> (IOS)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b="1" dirty="0">
                          <a:effectLst/>
                        </a:rPr>
                        <a:t>BDP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804932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Godina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2001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2002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2001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2002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9117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Iznos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25</a:t>
                      </a:r>
                      <a:r>
                        <a:rPr lang="sr-Latn-CS" sz="1200">
                          <a:effectLst/>
                        </a:rPr>
                        <a:t>.</a:t>
                      </a:r>
                      <a:r>
                        <a:rPr lang="sr-Cyrl-CS" sz="1200">
                          <a:effectLst/>
                        </a:rPr>
                        <a:t>670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25</a:t>
                      </a:r>
                      <a:r>
                        <a:rPr lang="sr-Latn-CS" sz="1200">
                          <a:effectLst/>
                        </a:rPr>
                        <a:t>.</a:t>
                      </a:r>
                      <a:r>
                        <a:rPr lang="sr-Cyrl-CS" sz="1200">
                          <a:effectLst/>
                        </a:rPr>
                        <a:t>800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</a:t>
                      </a:r>
                      <a:r>
                        <a:rPr lang="sr-Latn-CS" sz="1200">
                          <a:effectLst/>
                        </a:rPr>
                        <a:t>.</a:t>
                      </a:r>
                      <a:r>
                        <a:rPr lang="sr-Cyrl-CS" sz="1200">
                          <a:effectLst/>
                        </a:rPr>
                        <a:t>110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22</a:t>
                      </a:r>
                      <a:r>
                        <a:rPr lang="sr-Latn-CS" sz="1200" dirty="0">
                          <a:effectLst/>
                        </a:rPr>
                        <a:t>.</a:t>
                      </a:r>
                      <a:r>
                        <a:rPr lang="sr-Cyrl-CS" sz="1200" dirty="0">
                          <a:effectLst/>
                        </a:rPr>
                        <a:t>450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00557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19668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85800" y="514350"/>
            <a:ext cx="7772400" cy="3048000"/>
          </a:xfrm>
          <a:blipFill>
            <a:blip r:embed="rId2"/>
            <a:stretch>
              <a:fillRect b="-800"/>
            </a:stretch>
          </a:blipFill>
          <a:ln>
            <a:noFill/>
          </a:ln>
        </p:spPr>
        <p:txBody>
          <a:bodyPr/>
          <a:lstStyle/>
          <a:p>
            <a:pPr>
              <a:buNone/>
            </a:pPr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07461"/>
      </p:ext>
    </p:extLst>
  </p:cSld>
  <p:clrMapOvr>
    <a:masterClrMapping/>
  </p:clrMapOvr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14849</TotalTime>
  <Words>402</Words>
  <Application>Microsoft Office PowerPoint</Application>
  <PresentationFormat>On-screen Show (16:9)</PresentationFormat>
  <Paragraphs>162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Segoe UI Black</vt:lpstr>
      <vt:lpstr>Oswald</vt:lpstr>
      <vt:lpstr>Segoe UI Light</vt:lpstr>
      <vt:lpstr>Source Sans Pro</vt:lpstr>
      <vt:lpstr>Wingdings</vt:lpstr>
      <vt:lpstr>CTimesRoman</vt:lpstr>
      <vt:lpstr>Times New Roman</vt:lpstr>
      <vt:lpstr>Quince template</vt:lpstr>
      <vt:lpstr>STATISTIKA PROIZVODNJE</vt:lpstr>
      <vt:lpstr>1. ZADATAK</vt:lpstr>
      <vt:lpstr>Slide 3</vt:lpstr>
      <vt:lpstr>2. ZADATAK</vt:lpstr>
      <vt:lpstr>Slide 5</vt:lpstr>
      <vt:lpstr>3. ZADATAK</vt:lpstr>
      <vt:lpstr>Slide 7</vt:lpstr>
      <vt:lpstr>4. ZADATAK</vt:lpstr>
      <vt:lpstr>Slide 9</vt:lpstr>
      <vt:lpstr>5. ZADATAK</vt:lpstr>
      <vt:lpstr>Slide 11</vt:lpstr>
      <vt:lpstr>Slide 12</vt:lpstr>
      <vt:lpstr>Slide 13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Milica</cp:lastModifiedBy>
  <cp:revision>128</cp:revision>
  <dcterms:modified xsi:type="dcterms:W3CDTF">2021-12-14T15:52:55Z</dcterms:modified>
</cp:coreProperties>
</file>