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94" r:id="rId3"/>
    <p:sldId id="295" r:id="rId4"/>
    <p:sldId id="296" r:id="rId5"/>
    <p:sldId id="297" r:id="rId6"/>
    <p:sldId id="298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268" r:id="rId18"/>
  </p:sldIdLst>
  <p:sldSz cx="9144000" cy="5143500" type="screen16x9"/>
  <p:notesSz cx="6858000" cy="9144000"/>
  <p:embeddedFontLst>
    <p:embeddedFont>
      <p:font typeface="Source Sans Pro" panose="020B0604020202020204" charset="0"/>
      <p:regular r:id="rId20"/>
      <p:bold r:id="rId21"/>
      <p:italic r:id="rId22"/>
      <p:boldItalic r:id="rId23"/>
    </p:embeddedFont>
    <p:embeddedFont>
      <p:font typeface="Segoe UI Light" panose="020B0502040204020203" pitchFamily="34" charset="0"/>
      <p:regular r:id="rId24"/>
      <p:italic r:id="rId25"/>
    </p:embeddedFont>
    <p:embeddedFont>
      <p:font typeface="Cambria" panose="02040503050406030204" pitchFamily="18" charset="0"/>
      <p:regular r:id="rId26"/>
      <p:bold r:id="rId27"/>
      <p:italic r:id="rId28"/>
      <p:boldItalic r:id="rId29"/>
    </p:embeddedFont>
    <p:embeddedFont>
      <p:font typeface="Segoe UI Black" panose="020B0A02040204020203" pitchFamily="34" charset="0"/>
      <p:bold r:id="rId30"/>
      <p:boldItalic r:id="rId31"/>
    </p:embeddedFont>
    <p:embeddedFont>
      <p:font typeface="Oswald" panose="020B0604020202020204" charset="0"/>
      <p:regular r:id="rId32"/>
      <p:bold r:id="rId33"/>
    </p:embeddedFont>
    <p:embeddedFont>
      <p:font typeface="Cambria Math" panose="02040503050406030204" pitchFamily="18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51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4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 </a:t>
            </a:r>
            <a:r>
              <a:rPr lang="sr-Latn-BA" sz="4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STATISTIKA CIJENA I ŽIVOTNOG STANDARDA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Faktorski odnos razmjene: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𝐹𝑇𝑜𝑇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 smtClean="0"/>
                  <a:t> - indeks izvoznih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 smtClean="0"/>
                  <a:t> - indeks izvozne cijene koštanja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 smtClean="0"/>
                  <a:t> - indeks uvoznih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 smtClean="0"/>
                  <a:t> - indeks izvoze cijene koštanja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16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59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0,7=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102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105</m:t>
                              </m:r>
                            </m:den>
                          </m:f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 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∙105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</m:den>
                          </m:f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0,7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=154,55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Indeks izvoznih cijena koštanja je 154,55.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2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indeksa cijena na malo u periodu 1998-2002</a:t>
            </a:r>
            <a:r>
              <a:rPr lang="sr-Latn-CS" dirty="0"/>
              <a:t>.</a:t>
            </a:r>
            <a:r>
              <a:rPr lang="sr-Cyrl-CS" dirty="0"/>
              <a:t> godina</a:t>
            </a:r>
            <a:r>
              <a:rPr lang="sr-Cyrl-CS" dirty="0" smtClean="0"/>
              <a:t>:</a:t>
            </a: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sr-Cyrl-CS" dirty="0"/>
              <a:t>a) Izračunati indeks cijena za period 199</a:t>
            </a:r>
            <a:r>
              <a:rPr lang="en-US" dirty="0"/>
              <a:t>9</a:t>
            </a:r>
            <a:r>
              <a:rPr lang="sr-Cyrl-CS" dirty="0"/>
              <a:t>-200</a:t>
            </a:r>
            <a:r>
              <a:rPr lang="en-US" dirty="0"/>
              <a:t>3</a:t>
            </a:r>
            <a:r>
              <a:rPr lang="sr-Cyrl-CS" dirty="0"/>
              <a:t>. godina, ako je indeks cijena za period 1998- 2003. godina 104!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b) Izračunati promjenu cijena u periodu 1999-2002. godina</a:t>
            </a:r>
            <a:r>
              <a:rPr lang="sr-Cyrl-CS" dirty="0" smtClean="0"/>
              <a:t>!</a:t>
            </a:r>
            <a:r>
              <a:rPr lang="en-US" dirty="0" smtClean="0"/>
              <a:t> (</a:t>
            </a:r>
            <a:r>
              <a:rPr lang="en-US" dirty="0" err="1" smtClean="0"/>
              <a:t>samostalno</a:t>
            </a:r>
            <a:r>
              <a:rPr lang="en-US" dirty="0" smtClean="0"/>
              <a:t>)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c</a:t>
            </a:r>
            <a:r>
              <a:rPr lang="sr-Cyrl-CS" dirty="0" smtClean="0"/>
              <a:t>) </a:t>
            </a:r>
            <a:r>
              <a:rPr lang="sr-Cyrl-CS" dirty="0"/>
              <a:t>Izračunati prosječnu godišnju promjenu cijena za period 1999-2002. godina</a:t>
            </a:r>
            <a:r>
              <a:rPr lang="sr-Cyrl-CS" dirty="0" smtClean="0"/>
              <a:t>!</a:t>
            </a:r>
            <a:r>
              <a:rPr lang="en-US" dirty="0" smtClean="0"/>
              <a:t> (</a:t>
            </a:r>
            <a:r>
              <a:rPr lang="en-US" dirty="0" err="1" smtClean="0"/>
              <a:t>samostalno</a:t>
            </a:r>
            <a:r>
              <a:rPr lang="en-US" dirty="0" smtClean="0"/>
              <a:t>)</a:t>
            </a: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Cyrl-BA" dirty="0" smtClean="0"/>
              <a:t>4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435974"/>
              </p:ext>
            </p:extLst>
          </p:nvPr>
        </p:nvGraphicFramePr>
        <p:xfrm>
          <a:off x="1752600" y="1428750"/>
          <a:ext cx="6019801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26122">
                  <a:extLst>
                    <a:ext uri="{9D8B030D-6E8A-4147-A177-3AD203B41FA5}">
                      <a16:colId xmlns:a16="http://schemas.microsoft.com/office/drawing/2014/main" val="1216157741"/>
                    </a:ext>
                  </a:extLst>
                </a:gridCol>
                <a:gridCol w="918153">
                  <a:extLst>
                    <a:ext uri="{9D8B030D-6E8A-4147-A177-3AD203B41FA5}">
                      <a16:colId xmlns:a16="http://schemas.microsoft.com/office/drawing/2014/main" val="1406373019"/>
                    </a:ext>
                  </a:extLst>
                </a:gridCol>
                <a:gridCol w="1019610">
                  <a:extLst>
                    <a:ext uri="{9D8B030D-6E8A-4147-A177-3AD203B41FA5}">
                      <a16:colId xmlns:a16="http://schemas.microsoft.com/office/drawing/2014/main" val="1577077342"/>
                    </a:ext>
                  </a:extLst>
                </a:gridCol>
                <a:gridCol w="1019610">
                  <a:extLst>
                    <a:ext uri="{9D8B030D-6E8A-4147-A177-3AD203B41FA5}">
                      <a16:colId xmlns:a16="http://schemas.microsoft.com/office/drawing/2014/main" val="1349519922"/>
                    </a:ext>
                  </a:extLst>
                </a:gridCol>
                <a:gridCol w="918153">
                  <a:extLst>
                    <a:ext uri="{9D8B030D-6E8A-4147-A177-3AD203B41FA5}">
                      <a16:colId xmlns:a16="http://schemas.microsoft.com/office/drawing/2014/main" val="1986951158"/>
                    </a:ext>
                  </a:extLst>
                </a:gridCol>
                <a:gridCol w="918153">
                  <a:extLst>
                    <a:ext uri="{9D8B030D-6E8A-4147-A177-3AD203B41FA5}">
                      <a16:colId xmlns:a16="http://schemas.microsoft.com/office/drawing/2014/main" val="19093739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Opis indeksa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Indeks u 2002. godini sa bazama iz: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6623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1998=100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1999=100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2000=100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2001=100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2002=100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5443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Vrijednost indeksa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2411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46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en-US" dirty="0" smtClean="0"/>
                  <a:t>Poznat je </a:t>
                </a:r>
                <a:r>
                  <a:rPr lang="en-US" dirty="0" err="1" smtClean="0"/>
                  <a:t>podatak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teksta</a:t>
                </a:r>
                <a:r>
                  <a:rPr lang="en-US" dirty="0" smtClean="0"/>
                  <a:t>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1998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en-US" b="0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dirty="0" smtClean="0"/>
                  <a:t> period 1999-2003 je:</a:t>
                </a:r>
              </a:p>
              <a:p>
                <a:pPr marL="114300" lvl="0" indent="0">
                  <a:buNone/>
                </a:pPr>
                <a:endParaRPr lang="en-US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1999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 smtClean="0"/>
                  <a:t>Međutim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nije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poznat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dirty="0" smtClean="0"/>
                  <a:t> period 1998-1999, pa </a:t>
                </a:r>
                <a:r>
                  <a:rPr lang="en-US" dirty="0" err="1" smtClean="0"/>
                  <a:t>ćemo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izračunati</a:t>
                </a:r>
                <a:r>
                  <a:rPr lang="en-US" dirty="0" smtClean="0"/>
                  <a:t>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1999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2002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=100,97</m:t>
                      </m:r>
                    </m:oMath>
                  </m:oMathPara>
                </a14:m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3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32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en-US" dirty="0" smtClean="0"/>
                  <a:t>Pa je </a:t>
                </a:r>
                <a:r>
                  <a:rPr lang="en-US" dirty="0" err="1"/>
                  <a:t>i</a:t>
                </a:r>
                <a:r>
                  <a:rPr lang="en-US" dirty="0" err="1" smtClean="0"/>
                  <a:t>ndeks</a:t>
                </a:r>
                <a:r>
                  <a:rPr lang="en-US" dirty="0" smtClean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period 1999-2003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1998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en-US" b="0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endParaRPr lang="en-US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2003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101,97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0=103,99</m:t>
                      </m:r>
                    </m:oMath>
                  </m:oMathPara>
                </a14:m>
                <a:endParaRPr lang="en-US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 smtClean="0"/>
                  <a:t>Promjena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cijena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dirty="0" smtClean="0"/>
                  <a:t> period 1999-2003 je 3,99%.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17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o </a:t>
            </a:r>
            <a:r>
              <a:rPr lang="en-US" dirty="0" err="1"/>
              <a:t>isplaćenim</a:t>
            </a:r>
            <a:r>
              <a:rPr lang="en-US" dirty="0"/>
              <a:t> </a:t>
            </a:r>
            <a:r>
              <a:rPr lang="en-US" dirty="0" err="1"/>
              <a:t>platama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2000-2004. </a:t>
            </a:r>
            <a:r>
              <a:rPr lang="en-US" dirty="0" err="1"/>
              <a:t>godine</a:t>
            </a:r>
            <a:r>
              <a:rPr lang="en-US" dirty="0"/>
              <a:t>.</a:t>
            </a:r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/>
              <a:t>Masa </a:t>
            </a:r>
            <a:r>
              <a:rPr lang="en-US" dirty="0" err="1"/>
              <a:t>isplaćenih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NK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smanjila</a:t>
            </a:r>
            <a:r>
              <a:rPr lang="en-US" dirty="0"/>
              <a:t> u </a:t>
            </a:r>
            <a:r>
              <a:rPr lang="en-US" dirty="0" err="1"/>
              <a:t>posmatranom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2,5%, </a:t>
            </a:r>
            <a:r>
              <a:rPr lang="en-US" dirty="0" err="1"/>
              <a:t>za</a:t>
            </a:r>
            <a:r>
              <a:rPr lang="en-US" dirty="0"/>
              <a:t> KV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povećala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2,4%, a </a:t>
            </a:r>
            <a:r>
              <a:rPr lang="en-US" dirty="0" err="1"/>
              <a:t>za</a:t>
            </a:r>
            <a:r>
              <a:rPr lang="en-US" dirty="0"/>
              <a:t> VKV </a:t>
            </a:r>
            <a:r>
              <a:rPr lang="en-US" dirty="0" err="1"/>
              <a:t>radnike</a:t>
            </a:r>
            <a:r>
              <a:rPr lang="en-US" dirty="0"/>
              <a:t> se </a:t>
            </a:r>
            <a:r>
              <a:rPr lang="en-US" dirty="0" err="1"/>
              <a:t>povećala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5,4</a:t>
            </a:r>
            <a:r>
              <a:rPr lang="en-US" dirty="0" smtClean="0"/>
              <a:t>%.</a:t>
            </a:r>
            <a:r>
              <a:rPr lang="sr-Latn-BA" dirty="0"/>
              <a:t> </a:t>
            </a:r>
            <a:r>
              <a:rPr lang="sr-Latn-BA" dirty="0" smtClean="0"/>
              <a:t>Izračunati </a:t>
            </a:r>
            <a:r>
              <a:rPr lang="sr-Latn-BA" dirty="0"/>
              <a:t>grupni indeks plata postojanog sastava zaposlenih.</a:t>
            </a:r>
            <a:endParaRPr lang="en-US" dirty="0"/>
          </a:p>
          <a:p>
            <a:pPr marL="114300" lvl="0" indent="0">
              <a:buNone/>
            </a:pPr>
            <a:endParaRPr lang="en-US" dirty="0" smtClean="0"/>
          </a:p>
          <a:p>
            <a:pPr marL="114300" lvl="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en-US" dirty="0" smtClean="0"/>
              <a:t>5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78275"/>
              </p:ext>
            </p:extLst>
          </p:nvPr>
        </p:nvGraphicFramePr>
        <p:xfrm>
          <a:off x="1524000" y="1428750"/>
          <a:ext cx="5444490" cy="1348105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1814830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1814830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1814830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</a:tblGrid>
              <a:tr h="15367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Kategorija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Broj radnika 2000. godine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Broj radnika 2004. godine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250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</a:t>
                      </a:r>
                      <a:r>
                        <a:rPr lang="en-US" sz="1200" baseline="-250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</a:t>
                      </a:r>
                      <a:r>
                        <a:rPr lang="en-US" sz="1200" baseline="-250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9334375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NK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VKV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Ukupno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62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en-US" dirty="0" smtClean="0"/>
                  <a:t>Grupni </a:t>
                </a: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plata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postojanom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strukturom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zaposlenih</a:t>
                </a:r>
                <a:r>
                  <a:rPr lang="en-US" dirty="0" smtClean="0"/>
                  <a:t>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53,72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b="0" dirty="0" smtClean="0"/>
                  <a:t>=103,39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endParaRPr lang="en-US" b="0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endParaRPr lang="en-US" b="0" dirty="0" smtClean="0"/>
              </a:p>
              <a:p>
                <a:pPr marL="114300" lvl="0" indent="0">
                  <a:buNone/>
                </a:pPr>
                <a:r>
                  <a:rPr lang="en-US" dirty="0" err="1" smtClean="0"/>
                  <a:t>Cijene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</a:t>
                </a:r>
                <a:r>
                  <a:rPr lang="en-US" dirty="0" smtClean="0"/>
                  <a:t> se </a:t>
                </a:r>
                <a:r>
                  <a:rPr lang="en-US" dirty="0" err="1" smtClean="0"/>
                  <a:t>povećale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smtClean="0"/>
                  <a:t> 3,99%.</a:t>
                </a:r>
                <a:endParaRPr lang="en-US" b="0" dirty="0" smtClean="0"/>
              </a:p>
              <a:p>
                <a:pPr marL="114300" lvl="0" indent="0">
                  <a:buNone/>
                </a:pPr>
                <a:endParaRPr lang="en-US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9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099175"/>
              </p:ext>
            </p:extLst>
          </p:nvPr>
        </p:nvGraphicFramePr>
        <p:xfrm>
          <a:off x="2590800" y="1659680"/>
          <a:ext cx="3048000" cy="11811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60076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421389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564037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430802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7227710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</a:t>
                      </a:r>
                      <a:r>
                        <a:rPr lang="en-US" sz="1200" u="none" strike="noStrike" baseline="-25000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</a:t>
                      </a:r>
                      <a:r>
                        <a:rPr lang="en-US" sz="1200" u="none" strike="noStrike" baseline="-25000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L1/L0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T0*L1/L0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4746768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1,025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23,58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86922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KV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1,024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14,34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780042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VKV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1,054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15,81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820488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Ukupno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53,72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49039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98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pl-PL" dirty="0" smtClean="0"/>
              <a:t>Dati </a:t>
            </a:r>
            <a:r>
              <a:rPr lang="pl-PL" dirty="0"/>
              <a:t>su podaci ostvarene prodaje u 2001. godini za grupu proizvoda za period 1995-2001. godina.</a:t>
            </a: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ru-RU" dirty="0" smtClean="0"/>
              <a:t>Cijena </a:t>
            </a:r>
            <a:r>
              <a:rPr lang="ru-RU" dirty="0"/>
              <a:t>proizvoda A se smanjila u posmatranom periodu za 2,5%, proizvoda B </a:t>
            </a:r>
            <a:r>
              <a:rPr lang="sr-Latn-CS" dirty="0"/>
              <a:t>poveća</a:t>
            </a:r>
            <a:r>
              <a:rPr lang="ru-RU" dirty="0"/>
              <a:t>la za </a:t>
            </a:r>
            <a:r>
              <a:rPr lang="sr-Latn-CS" dirty="0"/>
              <a:t>3</a:t>
            </a:r>
            <a:r>
              <a:rPr lang="ru-RU" dirty="0"/>
              <a:t>%, a cijena proizvoda V se povećala za 5,</a:t>
            </a:r>
            <a:r>
              <a:rPr lang="sr-Latn-CS" dirty="0"/>
              <a:t>6</a:t>
            </a:r>
            <a:r>
              <a:rPr lang="ru-RU" dirty="0"/>
              <a:t>%</a:t>
            </a:r>
            <a:r>
              <a:rPr lang="sr-Latn-CS" dirty="0"/>
              <a:t>. Izračunati</a:t>
            </a:r>
            <a:r>
              <a:rPr lang="ru-RU" dirty="0"/>
              <a:t>: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a) </a:t>
            </a:r>
            <a:r>
              <a:rPr lang="ru-RU" dirty="0"/>
              <a:t>I</a:t>
            </a:r>
            <a:r>
              <a:rPr lang="sr-Latn-CS" dirty="0"/>
              <a:t>ndeks cijena za posmatranu grupu proizvoda</a:t>
            </a:r>
            <a:r>
              <a:rPr lang="sr-Cyrl-C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sr-Cyrl-CS" dirty="0"/>
              <a:t>b)</a:t>
            </a:r>
            <a:r>
              <a:rPr lang="sr-Latn-CS" dirty="0"/>
              <a:t> Koliko  se prosječno procentualno godiš</a:t>
            </a:r>
            <a:r>
              <a:rPr lang="sr-Cyrl-CS" dirty="0"/>
              <a:t>nj</a:t>
            </a:r>
            <a:r>
              <a:rPr lang="sr-Latn-CS" dirty="0"/>
              <a:t>e mije</a:t>
            </a:r>
            <a:r>
              <a:rPr lang="sr-Cyrl-CS" dirty="0"/>
              <a:t>nj</a:t>
            </a:r>
            <a:r>
              <a:rPr lang="sr-Latn-CS" dirty="0"/>
              <a:t>ala cijena proizvoda B?</a:t>
            </a:r>
            <a:endParaRPr lang="en-US" dirty="0"/>
          </a:p>
          <a:p>
            <a:pPr marL="114300" indent="0">
              <a:buNone/>
            </a:pPr>
            <a:r>
              <a:rPr lang="sr-Latn-BA" dirty="0" smtClean="0"/>
              <a:t>c</a:t>
            </a:r>
            <a:r>
              <a:rPr lang="sr-Cyrl-CS" dirty="0" smtClean="0"/>
              <a:t>)</a:t>
            </a:r>
            <a:r>
              <a:rPr lang="sr-Latn-CS" dirty="0" smtClean="0"/>
              <a:t> </a:t>
            </a:r>
            <a:r>
              <a:rPr lang="sr-Latn-CS" dirty="0"/>
              <a:t>Koliko su se prosečno procentualno godiš</a:t>
            </a:r>
            <a:r>
              <a:rPr lang="sr-Cyrl-CS" dirty="0"/>
              <a:t>nj</a:t>
            </a:r>
            <a:r>
              <a:rPr lang="sr-Latn-CS" dirty="0"/>
              <a:t>e mije</a:t>
            </a:r>
            <a:r>
              <a:rPr lang="sr-Cyrl-CS" dirty="0"/>
              <a:t>nj</a:t>
            </a:r>
            <a:r>
              <a:rPr lang="sr-Latn-CS" dirty="0"/>
              <a:t>ale cijene grupe proizvoda u posmatranom periodu?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677174"/>
              </p:ext>
            </p:extLst>
          </p:nvPr>
        </p:nvGraphicFramePr>
        <p:xfrm>
          <a:off x="3124200" y="1428750"/>
          <a:ext cx="2700655" cy="109728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89965">
                  <a:extLst>
                    <a:ext uri="{9D8B030D-6E8A-4147-A177-3AD203B41FA5}">
                      <a16:colId xmlns:a16="http://schemas.microsoft.com/office/drawing/2014/main" val="3245889391"/>
                    </a:ext>
                  </a:extLst>
                </a:gridCol>
                <a:gridCol w="1710690">
                  <a:extLst>
                    <a:ext uri="{9D8B030D-6E8A-4147-A177-3AD203B41FA5}">
                      <a16:colId xmlns:a16="http://schemas.microsoft.com/office/drawing/2014/main" val="1353365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Proizv</a:t>
                      </a:r>
                      <a:r>
                        <a:rPr lang="sr-Cyrl-CS" sz="1200" dirty="0">
                          <a:effectLst/>
                        </a:rPr>
                        <a:t>od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Ostvarena prodaja u hi</a:t>
                      </a:r>
                      <a:r>
                        <a:rPr lang="ru-RU" sz="1200" dirty="0">
                          <a:effectLst/>
                        </a:rPr>
                        <a:t>lj</a:t>
                      </a:r>
                      <a:r>
                        <a:rPr lang="sr-Latn-CS" sz="1200" dirty="0">
                          <a:effectLst/>
                        </a:rPr>
                        <a:t>adama </a:t>
                      </a:r>
                      <a:r>
                        <a:rPr lang="ru-RU" sz="1200" dirty="0">
                          <a:effectLst/>
                        </a:rPr>
                        <a:t>KM</a:t>
                      </a:r>
                      <a:r>
                        <a:rPr lang="sr-Latn-CS" sz="1200" dirty="0">
                          <a:effectLst/>
                        </a:rPr>
                        <a:t> u 2001. Godini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0421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560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7039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2.</a:t>
                      </a:r>
                      <a:r>
                        <a:rPr lang="sr-Cyrl-CS" sz="1200" dirty="0">
                          <a:effectLst/>
                        </a:rPr>
                        <a:t>340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908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>
                          <a:effectLst/>
                        </a:rPr>
                        <a:t>V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2.220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2150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lvl="0">
                  <a:buAutoNum type="alphaLcParenR"/>
                </a:pPr>
                <a:r>
                  <a:rPr lang="sr-Latn-BA" dirty="0" smtClean="0"/>
                  <a:t>Indeks cijena za posmatranu grupu proizvoda se može izračunati na osnovu formula za grupne indekse: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 smtClean="0"/>
                  <a:t>       v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</a:t>
                </a: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Iz zadatka je poznato:</a:t>
                </a:r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Ostvarena prodaja u 2001.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 smtClean="0"/>
                  <a:t>)</a:t>
                </a:r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Promjena individualnih indeksa cijena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sr-Latn-BA" b="0" dirty="0" smtClean="0"/>
              </a:p>
              <a:p>
                <a:pPr lvl="0">
                  <a:buFontTx/>
                  <a:buChar char="-"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Potrebno je:</a:t>
                </a:r>
              </a:p>
              <a:p>
                <a:pPr marL="114300" lvl="0" indent="0">
                  <a:buNone/>
                </a:pPr>
                <a:r>
                  <a:rPr lang="sr-Latn-BA" b="0" dirty="0" smtClean="0"/>
                  <a:t>- Uz pomoć individualnih indeksa cijena izračunati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b="0" dirty="0" smtClean="0"/>
                  <a:t> i koristiti drugu formulu</a:t>
                </a:r>
              </a:p>
              <a:p>
                <a:pPr lvl="0">
                  <a:buFontTx/>
                  <a:buChar char="-"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38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571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 strike="sngStrike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trike="sngStrike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i="1" strike="sngStrike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trike="sngStrike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i="1" strike="sngStrike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7120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7000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=101,7</m:t>
                      </m:r>
                    </m:oMath>
                  </m:oMathPara>
                </a14:m>
                <a:endParaRPr lang="sr-Latn-BA" b="0" dirty="0" smtClean="0"/>
              </a:p>
              <a:p>
                <a:pPr marL="114300" lvl="0" indent="0" algn="ctr">
                  <a:buNone/>
                </a:pPr>
                <a:r>
                  <a:rPr lang="sr-Latn-BA" dirty="0" smtClean="0"/>
                  <a:t>Za posmatranu grupu proizvoda indeks cijena iznosi 101,7 za posmatrani period. Promjena cijena iznosi 1,7%.</a:t>
                </a:r>
                <a:endParaRPr lang="sr-Latn-BA" dirty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17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33188"/>
              </p:ext>
            </p:extLst>
          </p:nvPr>
        </p:nvGraphicFramePr>
        <p:xfrm>
          <a:off x="2921000" y="1276350"/>
          <a:ext cx="3149600" cy="962025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713656">
                  <a:extLst>
                    <a:ext uri="{9D8B030D-6E8A-4147-A177-3AD203B41FA5}">
                      <a16:colId xmlns:a16="http://schemas.microsoft.com/office/drawing/2014/main" val="4122571062"/>
                    </a:ext>
                  </a:extLst>
                </a:gridCol>
                <a:gridCol w="608986">
                  <a:extLst>
                    <a:ext uri="{9D8B030D-6E8A-4147-A177-3AD203B41FA5}">
                      <a16:colId xmlns:a16="http://schemas.microsoft.com/office/drawing/2014/main" val="4262307231"/>
                    </a:ext>
                  </a:extLst>
                </a:gridCol>
                <a:gridCol w="608986">
                  <a:extLst>
                    <a:ext uri="{9D8B030D-6E8A-4147-A177-3AD203B41FA5}">
                      <a16:colId xmlns:a16="http://schemas.microsoft.com/office/drawing/2014/main" val="748203916"/>
                    </a:ext>
                  </a:extLst>
                </a:gridCol>
                <a:gridCol w="608986">
                  <a:extLst>
                    <a:ext uri="{9D8B030D-6E8A-4147-A177-3AD203B41FA5}">
                      <a16:colId xmlns:a16="http://schemas.microsoft.com/office/drawing/2014/main" val="2066054081"/>
                    </a:ext>
                  </a:extLst>
                </a:gridCol>
                <a:gridCol w="608986">
                  <a:extLst>
                    <a:ext uri="{9D8B030D-6E8A-4147-A177-3AD203B41FA5}">
                      <a16:colId xmlns:a16="http://schemas.microsoft.com/office/drawing/2014/main" val="13090354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Proizvod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p1/p0-1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p1/p0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p1q1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p1p0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9846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-0,025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0,975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2.560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2.626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4743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2.340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2.272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69891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0,056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1,056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2.220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56750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Ukupno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7.120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7.000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3726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13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b) Prosječna godišnja promjena cijena za proizvod B: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∙100=0,49%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c) </a:t>
                </a:r>
                <a:r>
                  <a:rPr lang="sr-Latn-BA" dirty="0"/>
                  <a:t>Prosječna godišnja promjena cijena za </a:t>
                </a:r>
                <a:r>
                  <a:rPr lang="sr-Latn-BA" dirty="0" smtClean="0"/>
                  <a:t>grupu proizvoda:</a:t>
                </a: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∙100=0,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dirty="0" smtClean="0"/>
              </a:p>
              <a:p>
                <a:pPr lvl="0">
                  <a:buFontTx/>
                  <a:buChar char="-"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Prosječna godišnja promjena cijena za proizvod B, odnosno grupu proizvoda iznosi 0,49%, odnosno 0,28%, respektivno.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34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Latn-CS" dirty="0"/>
              <a:t>Grupni indeks cijena za dva proizvoda iznosio je 105 u peirodu 1997-2002. godina. Ostvareni promet proizvoda A veći je za 30% u 2002. godini u odnosu na proizvod B. U istom periodu cijena proizvoda A se smanjila za 1,5%. Izračunati: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a) Indeks cijena proizvoda B za posmatrani period.</a:t>
            </a:r>
            <a:endParaRPr lang="en-US" dirty="0"/>
          </a:p>
          <a:p>
            <a:pPr marL="114300" indent="0">
              <a:buNone/>
            </a:pPr>
            <a:r>
              <a:rPr lang="sr-Latn-CS" dirty="0"/>
              <a:t>b) Prosječnu godišnju promjenu cijene proizvoda B za posmatrani </a:t>
            </a:r>
            <a:r>
              <a:rPr lang="sr-Latn-CS" dirty="0" smtClean="0"/>
              <a:t>period (Uraditi samostalno)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2. ZADATAK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421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lvl="0">
                  <a:buAutoNum type="alphaLcParenR"/>
                </a:pPr>
                <a:r>
                  <a:rPr lang="sr-Latn-BA" dirty="0" smtClean="0"/>
                  <a:t>Indeks cijena za proizvod B ćemo računati ponovo na osnovu formula za grupne indekse, ali ovaj put ćemo koristiti podatak o grupnom indeksu da bi izračunali indeks za proizvod B.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Iz zadatka je poznato:</a:t>
                </a:r>
              </a:p>
              <a:p>
                <a:pPr marL="114300" lvl="0" indent="0">
                  <a:buNone/>
                </a:pPr>
                <a:r>
                  <a:rPr lang="sr-Latn-BA" dirty="0" smtClean="0"/>
                  <a:t>-      Grupni indeks cijena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      </a:t>
                </a:r>
                <a:r>
                  <a:rPr lang="sr-Latn-BA" dirty="0" smtClean="0">
                    <a:solidFill>
                      <a:srgbClr val="FF0000"/>
                    </a:solidFill>
                  </a:rPr>
                  <a:t>v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>
                    <a:solidFill>
                      <a:srgbClr val="FF0000"/>
                    </a:solidFill>
                  </a:rPr>
                  <a:t> </a:t>
                </a:r>
                <a:r>
                  <a:rPr lang="sr-Latn-BA" dirty="0" smtClean="0"/>
                  <a:t>) </a:t>
                </a:r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Relativna vrijednost prometa u 2002.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 smtClean="0"/>
                  <a:t>)</a:t>
                </a:r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Promjena individualnog indeksa cijena za A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Potrebno je:</a:t>
                </a:r>
              </a:p>
              <a:p>
                <a:pPr marL="114300" lvl="0" indent="0">
                  <a:buNone/>
                </a:pPr>
                <a:r>
                  <a:rPr lang="sr-Latn-BA" b="0" dirty="0" smtClean="0"/>
                  <a:t>- Uz pomoć podatka o grupnom indeksu cijena i druge formule izračunati indeks cijena za B</a:t>
                </a:r>
              </a:p>
              <a:p>
                <a:pPr lvl="0">
                  <a:buFontTx/>
                  <a:buChar char="-"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b="-36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9784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</p:spPr>
            <p:txBody>
              <a:bodyPr/>
              <a:lstStyle/>
              <a:p>
                <a:pPr lvl="0">
                  <a:buAutoNum type="alphaLcParenR"/>
                </a:pPr>
                <a:r>
                  <a:rPr lang="sr-Latn-BA" dirty="0" smtClean="0"/>
                  <a:t>Polazeći od formule za grupni indeks cijena </a:t>
                </a:r>
                <a:r>
                  <a:rPr lang="sr-Latn-BA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>
                        <a:latin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) i uzimajući da je relativna </a:t>
                </a:r>
                <a:r>
                  <a:rPr lang="sr-Latn-BA" dirty="0" smtClean="0"/>
                  <a:t>vrijednost prometa u 2002. godini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sr-Latn-BA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Latn-BA" dirty="0" smtClean="0"/>
                  <a:t>, onda uz pomoć podatka o grupnom indeksu (105) dobijamo da je pokazatelj prometa u 1997. 100/1,05=0,95.</a:t>
                </a:r>
                <a:endParaRPr lang="sr-Latn-BA" dirty="0"/>
              </a:p>
              <a:p>
                <a:pPr lvl="0">
                  <a:buFontTx/>
                  <a:buChar char="-"/>
                </a:pPr>
                <a:endParaRPr lang="sr-Latn-BA" dirty="0" smtClean="0"/>
              </a:p>
              <a:p>
                <a:pPr lvl="0">
                  <a:buFontTx/>
                  <a:buChar char="-"/>
                </a:pPr>
                <a:endParaRPr lang="sr-Latn-BA" dirty="0"/>
              </a:p>
              <a:p>
                <a:pPr lvl="0">
                  <a:buFontTx/>
                  <a:buChar char="-"/>
                </a:pPr>
                <a:endParaRPr lang="sr-Latn-BA" dirty="0" smtClean="0"/>
              </a:p>
              <a:p>
                <a:pPr lvl="0">
                  <a:buFontTx/>
                  <a:buChar char="-"/>
                </a:pPr>
                <a:endParaRPr lang="sr-Latn-BA" dirty="0"/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Uz pomoć podatka o individualnom indeksu cijena za proizvod A možemo izračunati da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BA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 smtClean="0"/>
                  <a:t> za proizvod A 0,57, pa je za proizvod B 0,95-0,57=0,38. </a:t>
                </a:r>
              </a:p>
              <a:p>
                <a:pPr lvl="0">
                  <a:buFontTx/>
                  <a:buChar char="-"/>
                </a:pPr>
                <a:r>
                  <a:rPr lang="sr-Latn-BA" dirty="0" smtClean="0"/>
                  <a:t>Iz čega slijedi da je p1/p0 za proizvod B 0,43/0,38, odnosno individualni indeks 115 (odnosno povećanje od 15%).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33350"/>
                <a:ext cx="7772400" cy="3048000"/>
              </a:xfrm>
              <a:blipFill>
                <a:blip r:embed="rId2"/>
                <a:stretch>
                  <a:fillRect t="-6800" r="-627" b="-38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945362"/>
              </p:ext>
            </p:extLst>
          </p:nvPr>
        </p:nvGraphicFramePr>
        <p:xfrm>
          <a:off x="2514600" y="1809750"/>
          <a:ext cx="3530599" cy="7696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713733">
                  <a:extLst>
                    <a:ext uri="{9D8B030D-6E8A-4147-A177-3AD203B41FA5}">
                      <a16:colId xmlns:a16="http://schemas.microsoft.com/office/drawing/2014/main" val="228947952"/>
                    </a:ext>
                  </a:extLst>
                </a:gridCol>
                <a:gridCol w="989710">
                  <a:extLst>
                    <a:ext uri="{9D8B030D-6E8A-4147-A177-3AD203B41FA5}">
                      <a16:colId xmlns:a16="http://schemas.microsoft.com/office/drawing/2014/main" val="2988262835"/>
                    </a:ext>
                  </a:extLst>
                </a:gridCol>
                <a:gridCol w="609052">
                  <a:extLst>
                    <a:ext uri="{9D8B030D-6E8A-4147-A177-3AD203B41FA5}">
                      <a16:colId xmlns:a16="http://schemas.microsoft.com/office/drawing/2014/main" val="2610450519"/>
                    </a:ext>
                  </a:extLst>
                </a:gridCol>
                <a:gridCol w="609052">
                  <a:extLst>
                    <a:ext uri="{9D8B030D-6E8A-4147-A177-3AD203B41FA5}">
                      <a16:colId xmlns:a16="http://schemas.microsoft.com/office/drawing/2014/main" val="979812758"/>
                    </a:ext>
                  </a:extLst>
                </a:gridCol>
                <a:gridCol w="609052">
                  <a:extLst>
                    <a:ext uri="{9D8B030D-6E8A-4147-A177-3AD203B41FA5}">
                      <a16:colId xmlns:a16="http://schemas.microsoft.com/office/drawing/2014/main" val="1525223562"/>
                    </a:ext>
                  </a:extLst>
                </a:gridCol>
              </a:tblGrid>
              <a:tr h="361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Proizvod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p1q1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p1/p0-1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p1/p0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p0q1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50460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-0,015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12334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72009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Ukupno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0,95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170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39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Faktorski odnos razmjene privrede neke zemlje iznosi </a:t>
            </a:r>
            <a:r>
              <a:rPr lang="sr-Latn-CS" dirty="0"/>
              <a:t>0,</a:t>
            </a:r>
            <a:r>
              <a:rPr lang="sr-Cyrl-CS" dirty="0"/>
              <a:t>7 u 2004. godini. U istoj godini indeks uvoznih cijena iznosio je </a:t>
            </a:r>
            <a:r>
              <a:rPr lang="sr-Latn-CS" dirty="0"/>
              <a:t>99</a:t>
            </a:r>
            <a:r>
              <a:rPr lang="sr-Cyrl-CS" dirty="0"/>
              <a:t>, a indeks izvoznih cijena </a:t>
            </a:r>
            <a:r>
              <a:rPr lang="sr-Latn-CS" dirty="0"/>
              <a:t>102</a:t>
            </a:r>
            <a:r>
              <a:rPr lang="sr-Cyrl-CS" dirty="0"/>
              <a:t>. Indeks cijene koštanja uvozne robe iznosio je 105. Izračunati indeks cijene koštanja izvozne robe!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3. ZADATAK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842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14653</TotalTime>
  <Words>626</Words>
  <Application>Microsoft Office PowerPoint</Application>
  <PresentationFormat>On-screen Show (16:9)</PresentationFormat>
  <Paragraphs>266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Times New Roman</vt:lpstr>
      <vt:lpstr>Source Sans Pro</vt:lpstr>
      <vt:lpstr>Segoe UI Light</vt:lpstr>
      <vt:lpstr>Cambria</vt:lpstr>
      <vt:lpstr>Wingdings</vt:lpstr>
      <vt:lpstr>Segoe UI Black</vt:lpstr>
      <vt:lpstr>CTimesRoman</vt:lpstr>
      <vt:lpstr>Oswald</vt:lpstr>
      <vt:lpstr>Cambria Math</vt:lpstr>
      <vt:lpstr>Quince template</vt:lpstr>
      <vt:lpstr> STATISTIKA CIJENA I ŽIVOTNOG STANDARDA</vt:lpstr>
      <vt:lpstr>1. ZADATAK</vt:lpstr>
      <vt:lpstr>PowerPoint Presentation</vt:lpstr>
      <vt:lpstr>PowerPoint Presentation</vt:lpstr>
      <vt:lpstr>PowerPoint Presentation</vt:lpstr>
      <vt:lpstr>2. ZADATAK</vt:lpstr>
      <vt:lpstr>PowerPoint Presentation</vt:lpstr>
      <vt:lpstr>PowerPoint Presentation</vt:lpstr>
      <vt:lpstr>3. ZADATAK</vt:lpstr>
      <vt:lpstr>PowerPoint Presentation</vt:lpstr>
      <vt:lpstr>PowerPoint Presentation</vt:lpstr>
      <vt:lpstr>4. ZADATAK</vt:lpstr>
      <vt:lpstr>PowerPoint Presentation</vt:lpstr>
      <vt:lpstr>PowerPoint Presentation</vt:lpstr>
      <vt:lpstr>5. ZADATAK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Windows User</cp:lastModifiedBy>
  <cp:revision>143</cp:revision>
  <dcterms:modified xsi:type="dcterms:W3CDTF">2019-12-17T11:20:52Z</dcterms:modified>
</cp:coreProperties>
</file>