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72" r:id="rId2"/>
    <p:sldId id="257" r:id="rId3"/>
    <p:sldId id="258" r:id="rId4"/>
    <p:sldId id="273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96" autoAdjust="0"/>
  </p:normalViewPr>
  <p:slideViewPr>
    <p:cSldViewPr snapToGrid="0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453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1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9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48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938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45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60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20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87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5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50FC019-8094-49B3-A4B4-DA85566F1623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AAFF7A1-481F-4BE5-A2B8-3D812B8AC6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750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/>
              <a:t>Proporcija</a:t>
            </a:r>
            <a:r>
              <a:rPr lang="en-US" b="1" dirty="0"/>
              <a:t> I </a:t>
            </a:r>
            <a:r>
              <a:rPr lang="en-US" b="1" dirty="0" err="1"/>
              <a:t>procentni</a:t>
            </a:r>
            <a:r>
              <a:rPr lang="en-US" b="1" dirty="0"/>
              <a:t> </a:t>
            </a:r>
            <a:r>
              <a:rPr lang="en-US" b="1" dirty="0" err="1"/>
              <a:t>račun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1A7FDB0-697A-467B-B2FC-3F8AE0CAEB91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1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7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1407946" y="4142233"/>
            <a:ext cx="4270248" cy="704087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err="1"/>
              <a:t>Direktna</a:t>
            </a:r>
            <a:r>
              <a:rPr lang="en-US" sz="2000" dirty="0"/>
              <a:t> </a:t>
            </a:r>
            <a:r>
              <a:rPr lang="en-US" sz="2000" b="1" dirty="0" err="1"/>
              <a:t>proporcija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7946" y="4972051"/>
            <a:ext cx="4270248" cy="920749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Za</a:t>
            </a:r>
            <a:r>
              <a:rPr lang="en-US" dirty="0"/>
              <a:t> 25 kg </a:t>
            </a:r>
            <a:r>
              <a:rPr lang="en-US" dirty="0" err="1"/>
              <a:t>neke</a:t>
            </a:r>
            <a:r>
              <a:rPr lang="en-US" dirty="0"/>
              <a:t> robe </a:t>
            </a:r>
            <a:r>
              <a:rPr lang="en-US" dirty="0" err="1"/>
              <a:t>plaćeno</a:t>
            </a:r>
            <a:r>
              <a:rPr lang="en-US" dirty="0"/>
              <a:t> je 8.000 </a:t>
            </a:r>
            <a:r>
              <a:rPr lang="en-US" dirty="0" err="1"/>
              <a:t>n.j.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koštati</a:t>
            </a:r>
            <a:r>
              <a:rPr lang="en-US" dirty="0"/>
              <a:t> 40 kg </a:t>
            </a:r>
            <a:r>
              <a:rPr lang="en-US" dirty="0" err="1"/>
              <a:t>iste</a:t>
            </a:r>
            <a:r>
              <a:rPr lang="en-US" dirty="0"/>
              <a:t> robe?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6012874" y="4947228"/>
            <a:ext cx="4662193" cy="210935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15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završi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42 dana.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koliko</a:t>
            </a:r>
            <a:r>
              <a:rPr lang="en-US" dirty="0"/>
              <a:t> dana </a:t>
            </a:r>
            <a:r>
              <a:rPr lang="en-US" dirty="0" err="1"/>
              <a:t>će</a:t>
            </a:r>
            <a:r>
              <a:rPr lang="en-US" dirty="0"/>
              <a:t> 10 </a:t>
            </a:r>
            <a:r>
              <a:rPr lang="en-US" dirty="0" err="1"/>
              <a:t>radnika</a:t>
            </a:r>
            <a:r>
              <a:rPr lang="en-US" dirty="0"/>
              <a:t> </a:t>
            </a:r>
            <a:r>
              <a:rPr lang="en-US" dirty="0" err="1"/>
              <a:t>završiti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posao</a:t>
            </a:r>
            <a:r>
              <a:rPr lang="en-US" dirty="0"/>
              <a:t>?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162826" y="4142234"/>
            <a:ext cx="4270248" cy="704087"/>
          </a:xfrm>
        </p:spPr>
        <p:txBody>
          <a:bodyPr/>
          <a:lstStyle/>
          <a:p>
            <a:r>
              <a:rPr lang="en-US" b="1" dirty="0"/>
              <a:t>OBRNUTA</a:t>
            </a:r>
            <a:r>
              <a:rPr lang="en-US" dirty="0"/>
              <a:t> </a:t>
            </a:r>
            <a:r>
              <a:rPr lang="en-US" b="1" dirty="0"/>
              <a:t>PROPORCIJA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73" y="659062"/>
            <a:ext cx="7729728" cy="1188720"/>
          </a:xfrm>
        </p:spPr>
        <p:txBody>
          <a:bodyPr/>
          <a:lstStyle/>
          <a:p>
            <a:r>
              <a:rPr lang="en-US" b="1" dirty="0"/>
              <a:t>PROPORCIJA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09092" y="2411021"/>
                <a:ext cx="766100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000" dirty="0"/>
                  <a:t>Definiše </a:t>
                </a:r>
                <a:r>
                  <a:rPr lang="en-US" sz="2000" dirty="0" err="1"/>
                  <a:t>odnos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između</a:t>
                </a:r>
                <a:r>
                  <a:rPr lang="en-US" sz="2000" dirty="0"/>
                  <a:t> 2 </a:t>
                </a:r>
                <a:r>
                  <a:rPr lang="en-US" sz="2000" dirty="0" err="1"/>
                  <a:t>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više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veličina</a:t>
                </a:r>
                <a:r>
                  <a:rPr lang="en-US" sz="2000" dirty="0"/>
                  <a:t>:</a:t>
                </a:r>
              </a:p>
              <a:p>
                <a:endParaRPr lang="en-US" sz="2000" dirty="0"/>
              </a:p>
              <a:p>
                <a:endParaRPr lang="en-US" sz="20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092" y="2411021"/>
                <a:ext cx="7661009" cy="1384995"/>
              </a:xfrm>
              <a:prstGeom prst="rect">
                <a:avLst/>
              </a:prstGeom>
              <a:blipFill>
                <a:blip r:embed="rId2"/>
                <a:stretch>
                  <a:fillRect t="-2643" b="-4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8898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403216" y="1077269"/>
            <a:ext cx="4270248" cy="704087"/>
          </a:xfrm>
        </p:spPr>
        <p:txBody>
          <a:bodyPr/>
          <a:lstStyle/>
          <a:p>
            <a:r>
              <a:rPr lang="en-US" b="1" dirty="0" err="1"/>
              <a:t>direktna</a:t>
            </a:r>
            <a:r>
              <a:rPr lang="en-US" b="1" dirty="0"/>
              <a:t> </a:t>
            </a:r>
            <a:r>
              <a:rPr lang="en-US" b="1" dirty="0" err="1"/>
              <a:t>proporcija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1403216" y="2065769"/>
                <a:ext cx="4270248" cy="2934278"/>
              </a:xfrm>
              <a:solidFill>
                <a:schemeClr val="bg1"/>
              </a:solidFill>
            </p:spPr>
            <p:txBody>
              <a:bodyPr/>
              <a:lstStyle/>
              <a:p>
                <a:pPr marL="0" indent="0">
                  <a:buNone/>
                </a:pPr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25 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          8.000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𝑘𝑔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         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:8.000=40:25</m:t>
                      </m:r>
                    </m:oMath>
                  </m:oMathPara>
                </a14:m>
                <a:endParaRPr lang="en-US" sz="2000" b="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8.000</m:t>
                          </m:r>
                          <m:r>
                            <a:rPr lang="en-150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𝟖𝟎𝟎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403216" y="2065769"/>
                <a:ext cx="4270248" cy="29342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4"/>
              </p:nvPr>
            </p:nvSpPr>
            <p:spPr>
              <a:xfrm>
                <a:off x="6158096" y="2065769"/>
                <a:ext cx="4253484" cy="2934278"/>
              </a:xfrm>
              <a:solidFill>
                <a:schemeClr val="bg1"/>
              </a:solidFill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42 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𝑑𝑎𝑛𝑎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10 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    </m:t>
                      </m:r>
                      <m:r>
                        <a:rPr lang="en-US" sz="20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𝑑𝑎𝑛𝑎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:42=15:10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42</m:t>
                          </m:r>
                          <m:r>
                            <a:rPr lang="en-150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4"/>
              </p:nvPr>
            </p:nvSpPr>
            <p:spPr>
              <a:xfrm>
                <a:off x="6158096" y="2065769"/>
                <a:ext cx="4253484" cy="293427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58096" y="1077269"/>
            <a:ext cx="4270248" cy="704087"/>
          </a:xfrm>
        </p:spPr>
        <p:txBody>
          <a:bodyPr/>
          <a:lstStyle/>
          <a:p>
            <a:r>
              <a:rPr lang="en-US" b="1" dirty="0" err="1"/>
              <a:t>obrnuta</a:t>
            </a:r>
            <a:r>
              <a:rPr lang="en-US" b="1" dirty="0"/>
              <a:t> </a:t>
            </a:r>
            <a:r>
              <a:rPr lang="en-US" b="1" dirty="0" err="1"/>
              <a:t>proporcija</a:t>
            </a:r>
            <a:endParaRPr lang="en-US" b="1" dirty="0"/>
          </a:p>
        </p:txBody>
      </p:sp>
      <p:sp>
        <p:nvSpPr>
          <p:cNvPr id="7" name="Up Arrow 6"/>
          <p:cNvSpPr/>
          <p:nvPr/>
        </p:nvSpPr>
        <p:spPr>
          <a:xfrm>
            <a:off x="4801222" y="2432270"/>
            <a:ext cx="221672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2088750" y="2432269"/>
            <a:ext cx="226291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9768432" y="2432269"/>
            <a:ext cx="221672" cy="5818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6586087" y="2432269"/>
            <a:ext cx="221673" cy="581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45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D77BCF-B944-4E80-8A7C-52B97CBF9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647700"/>
            <a:ext cx="10706100" cy="5562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U jednom pogonu se za 4 minute proizvede 2.400 olovaka.</a:t>
            </a:r>
          </a:p>
          <a:p>
            <a:pPr marL="457200" indent="-457200">
              <a:buAutoNum type="alphaLcParenR"/>
            </a:pPr>
            <a:r>
              <a:rPr lang="sr-Latn-BA" sz="2000" dirty="0"/>
              <a:t>Koliko je olovaka moguće napraviti za 15 minuta?</a:t>
            </a:r>
          </a:p>
          <a:p>
            <a:pPr marL="457200" indent="-457200">
              <a:buAutoNum type="alphaLcParenR"/>
            </a:pPr>
            <a:r>
              <a:rPr lang="sr-Latn-BA" sz="2000" dirty="0"/>
              <a:t>Koliko vremena treba da se napravi 18.000 olovaka?</a:t>
            </a:r>
          </a:p>
          <a:p>
            <a:pPr marL="0" indent="0" algn="r">
              <a:buNone/>
            </a:pPr>
            <a:r>
              <a:rPr lang="sr-Latn-BA" sz="2000" b="1" dirty="0"/>
              <a:t>(9.000 olovaka; 30 min)</a:t>
            </a:r>
            <a:r>
              <a:rPr lang="sr-Latn-BA" sz="2000" dirty="0"/>
              <a:t>  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Automobil pređe određeni put za 3 h vozeći prosječnom brzinom od 60 km/h. Koliko bi mu vremena trebalo da pređe isti put ako se kreće brzinom od 45 km/h?</a:t>
            </a:r>
          </a:p>
          <a:p>
            <a:pPr marL="0" indent="0" algn="r">
              <a:buNone/>
            </a:pPr>
            <a:r>
              <a:rPr lang="sr-Latn-BA" sz="2000" b="1" dirty="0"/>
              <a:t>(4h)</a:t>
            </a:r>
          </a:p>
          <a:p>
            <a:pPr marL="0" indent="0">
              <a:buNone/>
            </a:pPr>
            <a:endParaRPr lang="sr-Latn-BA" sz="2000" b="1" dirty="0"/>
          </a:p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Atletičar pretrči 6 km za 80 minuta. Koliko bi pretrčao za 2,5 h trčeći istim tempom?</a:t>
            </a:r>
          </a:p>
          <a:p>
            <a:pPr marL="0" indent="0" algn="r">
              <a:buNone/>
            </a:pPr>
            <a:r>
              <a:rPr lang="sr-Latn-BA" sz="2000" b="1" dirty="0"/>
              <a:t>(11,25 km)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1752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082" y="327383"/>
            <a:ext cx="7729728" cy="1188720"/>
          </a:xfrm>
        </p:spPr>
        <p:txBody>
          <a:bodyPr/>
          <a:lstStyle/>
          <a:p>
            <a:r>
              <a:rPr lang="en-US" dirty="0" err="1"/>
              <a:t>složena</a:t>
            </a:r>
            <a:r>
              <a:rPr lang="en-US" dirty="0"/>
              <a:t> </a:t>
            </a:r>
            <a:r>
              <a:rPr lang="en-US" dirty="0" err="1"/>
              <a:t>proporcija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86362" y="1824180"/>
                <a:ext cx="6885709" cy="274320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200" dirty="0"/>
                  <a:t>U </a:t>
                </a:r>
                <a:r>
                  <a:rPr lang="en-US" sz="2200" dirty="0" err="1"/>
                  <a:t>proporciju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ulazi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više</a:t>
                </a:r>
                <a:r>
                  <a:rPr lang="en-US" sz="2200" dirty="0"/>
                  <a:t> od 2 </a:t>
                </a:r>
                <a:r>
                  <a:rPr lang="en-US" sz="2200" dirty="0" err="1"/>
                  <a:t>veličine</a:t>
                </a:r>
                <a:endParaRPr lang="en-US" sz="2200" dirty="0"/>
              </a:p>
              <a:p>
                <a:endParaRPr lang="en-US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en-150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2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200" dirty="0"/>
              </a:p>
              <a:p>
                <a:pPr marL="0" indent="0">
                  <a:buNone/>
                </a:pPr>
                <a:r>
                  <a:rPr lang="en-US" sz="2200" b="1" dirty="0"/>
                  <a:t>         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200" dirty="0"/>
                  <a:t>         </a:t>
                </a:r>
              </a:p>
              <a:p>
                <a:pPr marL="0" indent="0">
                  <a:buNone/>
                </a:pPr>
                <a:r>
                  <a:rPr lang="en-US" sz="2200" dirty="0"/>
                  <a:t>               </a:t>
                </a:r>
                <a:r>
                  <a:rPr lang="en-150" sz="2200" dirty="0"/>
                  <a:t>…</a:t>
                </a:r>
                <a:r>
                  <a:rPr lang="en-US" sz="22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ctrlPr>
                          <a:rPr lang="en-150" sz="22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150" sz="2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nary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:</m:t>
                    </m:r>
                    <m:nary>
                      <m:naryPr>
                        <m:chr m:val="∏"/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1" i="1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  <m:sup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  <m:e>
                        <m:sSub>
                          <m:sSubPr>
                            <m:ctrlPr>
                              <a:rPr lang="en-150" sz="2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  <m:sub>
                            <m:r>
                              <a:rPr lang="en-US" sz="2200" b="1" i="1">
                                <a:latin typeface="Cambria Math" panose="02040503050406030204" pitchFamily="18" charset="0"/>
                              </a:rPr>
                              <m:t>𝒊</m:t>
                            </m:r>
                          </m:sub>
                        </m:sSub>
                      </m:e>
                    </m:nary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r>
                  <a:rPr lang="en-US" sz="2200" b="1" dirty="0"/>
                  <a:t>          </a:t>
                </a:r>
                <a14:m>
                  <m:oMath xmlns:m="http://schemas.openxmlformats.org/officeDocument/2006/math">
                    <m:r>
                      <a:rPr lang="en-US" sz="22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  <m:r>
                      <a:rPr lang="en-US" sz="2200" b="1" i="1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150" sz="2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lang="en-US" sz="22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86362" y="1824180"/>
                <a:ext cx="6885709" cy="2743201"/>
              </a:xfrm>
              <a:blipFill>
                <a:blip r:embed="rId2"/>
                <a:stretch>
                  <a:fillRect l="-1150" t="-1556" b="-8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383145" y="4875458"/>
            <a:ext cx="9892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/>
              <a:t>Primjer</a:t>
            </a:r>
            <a:r>
              <a:rPr lang="en-US" sz="2000" b="1" dirty="0"/>
              <a:t>:  </a:t>
            </a:r>
            <a:r>
              <a:rPr lang="en-US" sz="2000" dirty="0" err="1"/>
              <a:t>Nasip</a:t>
            </a:r>
            <a:r>
              <a:rPr lang="en-US" sz="2000" dirty="0"/>
              <a:t> dug 6 km, </a:t>
            </a:r>
            <a:r>
              <a:rPr lang="en-US" sz="2000" dirty="0" err="1"/>
              <a:t>visok</a:t>
            </a:r>
            <a:r>
              <a:rPr lang="en-US" sz="2000" dirty="0"/>
              <a:t> 2 m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3,25 m </a:t>
            </a:r>
            <a:r>
              <a:rPr lang="en-US" sz="2000" dirty="0" err="1"/>
              <a:t>sagradi</a:t>
            </a:r>
            <a:r>
              <a:rPr lang="en-US" sz="2000" dirty="0"/>
              <a:t> 40 </a:t>
            </a:r>
            <a:r>
              <a:rPr lang="en-US" sz="2000" dirty="0" err="1"/>
              <a:t>radnika</a:t>
            </a:r>
            <a:r>
              <a:rPr lang="en-US" sz="2000" dirty="0"/>
              <a:t>, </a:t>
            </a:r>
            <a:r>
              <a:rPr lang="en-US" sz="2000" dirty="0" err="1"/>
              <a:t>radeći</a:t>
            </a:r>
            <a:r>
              <a:rPr lang="en-US" sz="2000" dirty="0"/>
              <a:t> 45 dana, 8 sati </a:t>
            </a:r>
            <a:r>
              <a:rPr lang="en-US" sz="2000" dirty="0" err="1"/>
              <a:t>dnevno</a:t>
            </a:r>
            <a:r>
              <a:rPr lang="en-US" sz="2000" dirty="0"/>
              <a:t>.  Koliko sati </a:t>
            </a:r>
            <a:r>
              <a:rPr lang="en-US" sz="2000" dirty="0" err="1"/>
              <a:t>dnevno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da </a:t>
            </a:r>
            <a:r>
              <a:rPr lang="en-US" sz="2000" dirty="0" err="1"/>
              <a:t>radi</a:t>
            </a:r>
            <a:r>
              <a:rPr lang="en-US" sz="2000" dirty="0"/>
              <a:t> 32 </a:t>
            </a:r>
            <a:r>
              <a:rPr lang="en-US" sz="2000" dirty="0" err="1"/>
              <a:t>radnika</a:t>
            </a:r>
            <a:r>
              <a:rPr lang="en-US" sz="2000" dirty="0"/>
              <a:t>, 50 dana, da bi </a:t>
            </a:r>
            <a:r>
              <a:rPr lang="en-US" sz="2000" dirty="0" err="1"/>
              <a:t>sagradili</a:t>
            </a:r>
            <a:r>
              <a:rPr lang="en-US" sz="2000" dirty="0"/>
              <a:t> </a:t>
            </a:r>
            <a:r>
              <a:rPr lang="en-US" sz="2000" dirty="0" err="1"/>
              <a:t>nasip</a:t>
            </a:r>
            <a:r>
              <a:rPr lang="en-US" sz="2000" dirty="0"/>
              <a:t> dug 5 km, </a:t>
            </a:r>
            <a:r>
              <a:rPr lang="en-US" sz="2000" dirty="0" err="1"/>
              <a:t>visok</a:t>
            </a:r>
            <a:r>
              <a:rPr lang="en-US" sz="2000" dirty="0"/>
              <a:t> 2,5 m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širok</a:t>
            </a:r>
            <a:r>
              <a:rPr lang="en-US" sz="2000" dirty="0"/>
              <a:t> 2,6</a:t>
            </a:r>
            <a:r>
              <a:rPr lang="sr-Latn-BA" sz="2000" dirty="0"/>
              <a:t> </a:t>
            </a:r>
            <a:r>
              <a:rPr lang="en-US" sz="2000" dirty="0"/>
              <a:t>m?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1821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85454" y="969819"/>
                <a:ext cx="10086109" cy="4724027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6 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𝑖𝑛𝑒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  2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𝑣𝑖𝑠𝑖𝑛𝑒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 3,25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š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𝑖𝑟𝑖𝑛𝑒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  40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45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𝑑𝑎𝑛𝑎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      8 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𝑠𝑎𝑡𝑖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𝑘𝑚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𝑑𝑢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ž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𝑖𝑛𝑒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2,5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𝑣𝑖𝑠𝑖𝑛𝑒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2,6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š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𝑖𝑟𝑖𝑛𝑒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   32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𝑟𝑎𝑑𝑛𝑖𝑘𝑎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50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𝑑𝑎𝑛𝑎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𝑠𝑎𝑡𝑖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sz="2000" b="1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20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5:6</m:t>
                      </m:r>
                    </m:oMath>
                  </m:oMathPara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2,5:2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=2,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3,25</m:t>
                    </m:r>
                  </m:oMath>
                </a14:m>
                <a:r>
                  <a:rPr lang="en-US" sz="20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:8=58.500:62.400 →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58.500</m:t>
                        </m:r>
                        <m:r>
                          <a:rPr lang="en-150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62.400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𝒔𝒂𝒕𝒊</m:t>
                    </m:r>
                  </m:oMath>
                </a14:m>
                <a:r>
                  <a:rPr lang="en-US" sz="2000" dirty="0"/>
                  <a:t>  </a:t>
                </a:r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40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r>
                  <a:rPr lang="en-US" sz="2000" dirty="0"/>
                  <a:t>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5: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50</m:t>
                    </m:r>
                  </m:oMath>
                </a14:m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  <a:p>
                <a:pPr marL="0" indent="0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85454" y="969819"/>
                <a:ext cx="10086109" cy="472402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V="1">
            <a:off x="10427855" y="1099126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6419272" y="1126835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620492" y="1126835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2968339" y="1099125"/>
            <a:ext cx="9236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146473" y="1126836"/>
            <a:ext cx="9237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9462655" y="1126836"/>
            <a:ext cx="9237" cy="831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3247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1166</TotalTime>
  <Words>377</Words>
  <Application>Microsoft Office PowerPoint</Application>
  <PresentationFormat>Widescreen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Cambria Math</vt:lpstr>
      <vt:lpstr>Gill Sans MT</vt:lpstr>
      <vt:lpstr>Parcel</vt:lpstr>
      <vt:lpstr>Proporcija I procentni račun</vt:lpstr>
      <vt:lpstr>PROPORCIJA</vt:lpstr>
      <vt:lpstr>PowerPoint Presentation</vt:lpstr>
      <vt:lpstr>PowerPoint Presentation</vt:lpstr>
      <vt:lpstr>složena proporcija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Proporcija I procentni račun</dc:title>
  <dc:creator>Milica</dc:creator>
  <cp:lastModifiedBy>Marić, Milica</cp:lastModifiedBy>
  <cp:revision>74</cp:revision>
  <dcterms:created xsi:type="dcterms:W3CDTF">2023-02-20T10:59:06Z</dcterms:created>
  <dcterms:modified xsi:type="dcterms:W3CDTF">2024-02-22T11:50:50Z</dcterms:modified>
</cp:coreProperties>
</file>