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>
        <p:scale>
          <a:sx n="100" d="100"/>
          <a:sy n="100" d="100"/>
        </p:scale>
        <p:origin x="946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8838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766560" y="-822960"/>
            <a:ext cx="3291840" cy="3291840"/>
          </a:xfrm>
          <a:prstGeom prst="ellipse">
            <a:avLst/>
          </a:prstGeom>
          <a:solidFill>
            <a:srgbClr val="2563EB">
              <a:alpha val="18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7406640" y="2834640"/>
            <a:ext cx="2103120" cy="2103120"/>
          </a:xfrm>
          <a:prstGeom prst="ellipse">
            <a:avLst/>
          </a:prstGeom>
          <a:solidFill>
            <a:srgbClr val="0D9488">
              <a:alpha val="22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57200" y="777240"/>
            <a:ext cx="7315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 err="1" smtClean="0">
                <a:solidFill>
                  <a:srgbClr val="7DD3FC"/>
                </a:solidFill>
              </a:rPr>
              <a:t>Vježbe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457200" y="1143000"/>
            <a:ext cx="7315200" cy="2103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FFFFFF"/>
                </a:solidFill>
              </a:rPr>
              <a:t>Nelinearne</a:t>
            </a:r>
            <a:endParaRPr lang="en-US" sz="3800" dirty="0"/>
          </a:p>
          <a:p>
            <a:pPr marL="0" indent="0">
              <a:buNone/>
            </a:pPr>
            <a:r>
              <a:rPr lang="en-US" sz="3800" b="1" dirty="0" err="1" smtClean="0">
                <a:solidFill>
                  <a:srgbClr val="FFFFFF"/>
                </a:solidFill>
              </a:rPr>
              <a:t>regresi</a:t>
            </a:r>
            <a:r>
              <a:rPr lang="hr-HR" sz="3800" b="1" dirty="0" smtClean="0">
                <a:solidFill>
                  <a:srgbClr val="FFFFFF"/>
                </a:solidFill>
              </a:rPr>
              <a:t>one</a:t>
            </a:r>
            <a:endParaRPr lang="en-US" sz="3800" dirty="0"/>
          </a:p>
          <a:p>
            <a:pPr marL="0" indent="0">
              <a:buNone/>
            </a:pPr>
            <a:r>
              <a:rPr lang="en-US" sz="3800" b="1" dirty="0">
                <a:solidFill>
                  <a:srgbClr val="FFFFFF"/>
                </a:solidFill>
              </a:rPr>
              <a:t>funkcije u R</a:t>
            </a:r>
            <a:endParaRPr lang="en-US" sz="3800" dirty="0"/>
          </a:p>
        </p:txBody>
      </p:sp>
      <p:sp>
        <p:nvSpPr>
          <p:cNvPr id="6" name="Shape 4"/>
          <p:cNvSpPr/>
          <p:nvPr/>
        </p:nvSpPr>
        <p:spPr>
          <a:xfrm>
            <a:off x="457200" y="3291840"/>
            <a:ext cx="3657600" cy="0"/>
          </a:xfrm>
          <a:prstGeom prst="line">
            <a:avLst/>
          </a:prstGeom>
          <a:noFill/>
          <a:ln w="25400">
            <a:solidFill>
              <a:srgbClr val="0D9488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57200" y="3401568"/>
            <a:ext cx="137160" cy="137160"/>
          </a:xfrm>
          <a:prstGeom prst="ellipse">
            <a:avLst/>
          </a:prstGeom>
          <a:solidFill>
            <a:srgbClr val="0D9488"/>
          </a:solidFill>
          <a:ln/>
        </p:spPr>
      </p:sp>
      <p:sp>
        <p:nvSpPr>
          <p:cNvPr id="8" name="Text 6"/>
          <p:cNvSpPr/>
          <p:nvPr/>
        </p:nvSpPr>
        <p:spPr>
          <a:xfrm>
            <a:off x="676656" y="3374136"/>
            <a:ext cx="6858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BD5E1"/>
                </a:solidFill>
              </a:rPr>
              <a:t>Kvadratni i polinomni modeli  (poly())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57200" y="3675888"/>
            <a:ext cx="137160" cy="137160"/>
          </a:xfrm>
          <a:prstGeom prst="ellipse">
            <a:avLst/>
          </a:prstGeom>
          <a:solidFill>
            <a:srgbClr val="0D9488"/>
          </a:solidFill>
          <a:ln/>
        </p:spPr>
      </p:sp>
      <p:sp>
        <p:nvSpPr>
          <p:cNvPr id="10" name="Text 8"/>
          <p:cNvSpPr/>
          <p:nvPr/>
        </p:nvSpPr>
        <p:spPr>
          <a:xfrm>
            <a:off x="676656" y="3648456"/>
            <a:ext cx="6858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BD5E1"/>
                </a:solidFill>
              </a:rPr>
              <a:t>Logaritamske transformacije  (log())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57200" y="3950208"/>
            <a:ext cx="137160" cy="137160"/>
          </a:xfrm>
          <a:prstGeom prst="ellipse">
            <a:avLst/>
          </a:prstGeom>
          <a:solidFill>
            <a:srgbClr val="0D9488"/>
          </a:solidFill>
          <a:ln/>
        </p:spPr>
      </p:sp>
      <p:sp>
        <p:nvSpPr>
          <p:cNvPr id="12" name="Text 10"/>
          <p:cNvSpPr/>
          <p:nvPr/>
        </p:nvSpPr>
        <p:spPr>
          <a:xfrm>
            <a:off x="676656" y="3922776"/>
            <a:ext cx="6858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BD5E1"/>
                </a:solidFill>
              </a:rPr>
              <a:t>Interpretacija koeficijenata Key Concept 8.1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57200" y="4224528"/>
            <a:ext cx="137160" cy="137160"/>
          </a:xfrm>
          <a:prstGeom prst="ellipse">
            <a:avLst/>
          </a:prstGeom>
          <a:solidFill>
            <a:srgbClr val="0D9488"/>
          </a:solidFill>
          <a:ln/>
        </p:spPr>
      </p:sp>
      <p:sp>
        <p:nvSpPr>
          <p:cNvPr id="14" name="Text 12"/>
          <p:cNvSpPr/>
          <p:nvPr/>
        </p:nvSpPr>
        <p:spPr>
          <a:xfrm>
            <a:off x="676656" y="4197096"/>
            <a:ext cx="6858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BD5E1"/>
                </a:solidFill>
              </a:rPr>
              <a:t>Interakcije: binarno × binarno × kontinuirano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457200" y="4498848"/>
            <a:ext cx="137160" cy="137160"/>
          </a:xfrm>
          <a:prstGeom prst="ellipse">
            <a:avLst/>
          </a:prstGeom>
          <a:solidFill>
            <a:srgbClr val="0D9488"/>
          </a:solidFill>
          <a:ln/>
        </p:spPr>
      </p:sp>
      <p:sp>
        <p:nvSpPr>
          <p:cNvPr id="16" name="Text 14"/>
          <p:cNvSpPr/>
          <p:nvPr/>
        </p:nvSpPr>
        <p:spPr>
          <a:xfrm>
            <a:off x="676656" y="4471416"/>
            <a:ext cx="6858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BD5E1"/>
                </a:solidFill>
              </a:rPr>
              <a:t>Odabir modela: F-test i prilagođeni R²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457200" y="4773168"/>
            <a:ext cx="137160" cy="137160"/>
          </a:xfrm>
          <a:prstGeom prst="ellipse">
            <a:avLst/>
          </a:prstGeom>
          <a:solidFill>
            <a:srgbClr val="0D9488"/>
          </a:solidFill>
          <a:ln/>
        </p:spPr>
      </p:sp>
      <p:sp>
        <p:nvSpPr>
          <p:cNvPr id="18" name="Text 16"/>
          <p:cNvSpPr/>
          <p:nvPr/>
        </p:nvSpPr>
        <p:spPr>
          <a:xfrm>
            <a:off x="676656" y="4745736"/>
            <a:ext cx="6858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BD5E1"/>
                </a:solidFill>
              </a:rPr>
              <a:t>Primjer: Journals dataset (stargazer)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57200" y="4937760"/>
            <a:ext cx="7315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475569"/>
                </a:solidFill>
              </a:rPr>
              <a:t>Na osnovu: Econometrics with R — poglavlje 8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</a:rPr>
              <a:t>Vježba 5 — Interakcija HiSTR × HiEL (binarno × binarno)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320040" y="728472"/>
            <a:ext cx="1737360" cy="292608"/>
          </a:xfrm>
          <a:prstGeom prst="roundRect">
            <a:avLst>
              <a:gd name="adj" fmla="val 15625"/>
            </a:avLst>
          </a:prstGeom>
          <a:solidFill>
            <a:srgbClr val="2563EB"/>
          </a:solidFill>
          <a:ln/>
        </p:spPr>
      </p:sp>
      <p:sp>
        <p:nvSpPr>
          <p:cNvPr id="5" name="Text 3"/>
          <p:cNvSpPr/>
          <p:nvPr/>
        </p:nvSpPr>
        <p:spPr>
          <a:xfrm>
            <a:off x="320040" y="777240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KORAK 5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046720" y="4864608"/>
            <a:ext cx="914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4748B"/>
                </a:solidFill>
              </a:rPr>
              <a:t>10 / 18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2057400" y="736092"/>
            <a:ext cx="43967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4748B"/>
                </a:solidFill>
              </a:rPr>
              <a:t>Da li efekat STR na test score zavisi od udjela English learners?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265176" y="1037844"/>
            <a:ext cx="5394960" cy="3611880"/>
          </a:xfrm>
          <a:prstGeom prst="rect">
            <a:avLst/>
          </a:prstGeom>
          <a:solidFill>
            <a:srgbClr val="1E293B"/>
          </a:solidFill>
          <a:ln w="6350">
            <a:solidFill>
              <a:srgbClr val="334155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84632" y="1152144"/>
            <a:ext cx="5175504" cy="34472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Kreiramo binarne varijable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CASchools$HiSTR &lt;- as.numeric(CASchools$size &gt;= 20)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CASchools$HiEL  &lt;- as.numeric(CASchools$english &gt;= 10)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Model sa interakcijom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bi_model &lt;- lm(score ~ HiSTR * HiEL, data = CASchools)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coeftest(bi_model, vcov. = vcovHC, type = "HC1")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            Estimate  Std.Error  t value  Pr(&gt;|t|)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(Intercept) 664.143     1.388   478.46   ***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HiSTR        -1.908     1.932    -0.99   0.324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HiEL        -18.316     2.334    -7.85   ***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HiSTR:HiEL   -3.260     3.119    -1.05   0.297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Predviđene vrijednosti za sve kombinacije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predict(bi_model, newdata=data.frame(HiSTR=0, HiEL=0))  # 664.1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predict(bi_model, newdata=data.frame(HiSTR=0, HiEL=1))  # 645.8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predict(bi_model, newdata=data.frame(HiSTR=1, HiEL=0))  # 662.2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predict(bi_model, newdata=data.frame(HiSTR=1, HiEL=1))  # 640.7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5806440" y="1417320"/>
            <a:ext cx="3017520" cy="3611880"/>
          </a:xfrm>
          <a:prstGeom prst="rect">
            <a:avLst/>
          </a:prstGeom>
          <a:solidFill>
            <a:srgbClr val="F1F5F9"/>
          </a:solidFill>
          <a:ln w="6350">
            <a:solidFill>
              <a:srgbClr val="CBD5E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943600" y="1508760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B2A4A"/>
                </a:solidFill>
              </a:rPr>
              <a:t>Predviđeni test scoreovi:</a:t>
            </a:r>
            <a:endParaRPr lang="en-US" sz="1100" dirty="0"/>
          </a:p>
        </p:txBody>
      </p:sp>
      <p:graphicFrame>
        <p:nvGraphicFramePr>
          <p:cNvPr id="1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943600" y="1828800"/>
          <a:ext cx="2743200" cy="1234440"/>
        </p:xfrm>
        <a:graphic>
          <a:graphicData uri="http://schemas.openxmlformats.org/drawingml/2006/table">
            <a:tbl>
              <a:tblPr/>
              <a:tblGrid>
                <a:gridCol w="8229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0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01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148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HiEL=0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</a:rPr>
                        <a:t>HiEL=1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</a:rPr>
                        <a:t>HiSTR=0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664.1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645.8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 dirty="0">
                          <a:solidFill>
                            <a:srgbClr val="000000"/>
                          </a:solidFill>
                        </a:rPr>
                        <a:t>HiSTR=1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662.2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</a:rPr>
                        <a:t>640.7</a:t>
                      </a:r>
                      <a:endParaRPr lang="en-US" sz="1100" dirty="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3" name="Text 10"/>
          <p:cNvSpPr/>
          <p:nvPr/>
        </p:nvSpPr>
        <p:spPr>
          <a:xfrm>
            <a:off x="5961888" y="3154680"/>
            <a:ext cx="27432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</a:rPr>
              <a:t>Razlika HiSTR:  pri HiEL=0: 664.1−662.2 = −1.9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</a:rPr>
              <a:t>                pri HiEL=1: 645.8−640.7 = −5.2</a:t>
            </a:r>
            <a:endParaRPr lang="en-US" sz="1050" dirty="0"/>
          </a:p>
        </p:txBody>
      </p:sp>
      <p:sp>
        <p:nvSpPr>
          <p:cNvPr id="14" name="Shape 11"/>
          <p:cNvSpPr/>
          <p:nvPr/>
        </p:nvSpPr>
        <p:spPr>
          <a:xfrm>
            <a:off x="5961888" y="3822192"/>
            <a:ext cx="2743200" cy="1078992"/>
          </a:xfrm>
          <a:prstGeom prst="rect">
            <a:avLst/>
          </a:prstGeom>
          <a:solidFill>
            <a:srgbClr val="FEF3C7"/>
          </a:solidFill>
          <a:ln w="9525">
            <a:solidFill>
              <a:srgbClr val="D97706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071616" y="3886200"/>
            <a:ext cx="2523744" cy="9326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</a:rPr>
              <a:t>β̂₃ = −3.26 (interakcija)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</a:rPr>
              <a:t>neSt. znač. (p=0.297)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</a:rPr>
              <a:t>→ Ne možemo tvrditi da je efekat statistički različit!</a:t>
            </a:r>
            <a:endParaRPr lang="en-US" sz="1050" dirty="0"/>
          </a:p>
        </p:txBody>
      </p:sp>
      <p:sp>
        <p:nvSpPr>
          <p:cNvPr id="16" name="Shape 13"/>
          <p:cNvSpPr/>
          <p:nvPr/>
        </p:nvSpPr>
        <p:spPr>
          <a:xfrm>
            <a:off x="197358" y="4178046"/>
            <a:ext cx="54864" cy="475488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17" name="Shape 14"/>
          <p:cNvSpPr/>
          <p:nvPr/>
        </p:nvSpPr>
        <p:spPr>
          <a:xfrm>
            <a:off x="0" y="4704588"/>
            <a:ext cx="5660136" cy="475488"/>
          </a:xfrm>
          <a:prstGeom prst="rect">
            <a:avLst/>
          </a:prstGeom>
          <a:solidFill>
            <a:srgbClr val="EDE9FE"/>
          </a:solidFill>
          <a:ln/>
        </p:spPr>
      </p:sp>
      <p:sp>
        <p:nvSpPr>
          <p:cNvPr id="18" name="Text 15"/>
          <p:cNvSpPr/>
          <p:nvPr/>
        </p:nvSpPr>
        <p:spPr>
          <a:xfrm>
            <a:off x="140970" y="4602480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7C3AED"/>
                </a:solidFill>
              </a:rPr>
              <a:t>Interpretacija β̂₀</a:t>
            </a:r>
            <a:endParaRPr lang="en-US" sz="1100" dirty="0"/>
          </a:p>
        </p:txBody>
      </p:sp>
      <p:sp>
        <p:nvSpPr>
          <p:cNvPr id="19" name="Text 16"/>
          <p:cNvSpPr/>
          <p:nvPr/>
        </p:nvSpPr>
        <p:spPr>
          <a:xfrm>
            <a:off x="274320" y="4919472"/>
            <a:ext cx="822960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1E293B"/>
                </a:solidFill>
              </a:rPr>
              <a:t>β₀ = prosjek test scorea kada su OBJEKTi HiSTR=0 I HiEL=0 → okruzi sa malim razredima I malo engleskih učenika.</a:t>
            </a:r>
            <a:endParaRPr lang="en-US" sz="11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</a:rPr>
              <a:t>Vježba 6 — Interakcija size × HiEL (binarno × kontinuirano)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320040" y="777240"/>
            <a:ext cx="1737360" cy="292608"/>
          </a:xfrm>
          <a:prstGeom prst="roundRect">
            <a:avLst>
              <a:gd name="adj" fmla="val 15625"/>
            </a:avLst>
          </a:prstGeom>
          <a:solidFill>
            <a:srgbClr val="2563EB"/>
          </a:solidFill>
          <a:ln/>
        </p:spPr>
      </p:sp>
      <p:sp>
        <p:nvSpPr>
          <p:cNvPr id="5" name="Text 3"/>
          <p:cNvSpPr/>
          <p:nvPr/>
        </p:nvSpPr>
        <p:spPr>
          <a:xfrm>
            <a:off x="320040" y="777240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KORAK 6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046720" y="4864608"/>
            <a:ext cx="914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4748B"/>
                </a:solidFill>
              </a:rPr>
              <a:t>11 / 18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320040" y="1115568"/>
            <a:ext cx="85039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4748B"/>
                </a:solidFill>
              </a:rPr>
              <a:t>Pitamo: da li nagib (efekat STR na score) zavisi od HiEL? → Različiti nagibi!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20040" y="1444752"/>
            <a:ext cx="5394960" cy="3611880"/>
          </a:xfrm>
          <a:prstGeom prst="rect">
            <a:avLst/>
          </a:prstGeom>
          <a:solidFill>
            <a:srgbClr val="1E293B"/>
          </a:solidFill>
          <a:ln w="6350">
            <a:solidFill>
              <a:srgbClr val="334155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29768" y="1536192"/>
            <a:ext cx="5175504" cy="34472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Model: različit intercept I nagib za HiEL=0 vs HiEL=1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bci_model &lt;- lm(score ~ size + HiEL + size*HiEL,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          data = CASchools)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coeftest(bci_model, vcov. = vcovHC, type = "HC1")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             Estimate  Std.Err  t       p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(Intercept)  682.246   11.868  57.49  ***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size          -0.968    0.589  -1.64  0.101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HiEL           5.639   19.515   0.29  0.773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size:HiEL     -1.277    0.967  -1.32  0.188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Crtanje dviju regresionih linija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coefs &lt;- bci_model$coefficients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Za HiEL = 0: intercept=682.2, nagib=-0.97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abline(coef = c(coefs[1], coefs[2]), col='red', lwd=1.5)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Za HiEL = 1: intercept=682.2+5.6, nagib=-0.97-1.28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abline(coef = c(coefs[1]+coefs[3], coefs[2]+coefs[4]),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 col='green', lwd=1.5)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5806440" y="1417320"/>
            <a:ext cx="3017520" cy="3611880"/>
          </a:xfrm>
          <a:prstGeom prst="rect">
            <a:avLst/>
          </a:prstGeom>
          <a:solidFill>
            <a:srgbClr val="F1F5F9"/>
          </a:solidFill>
          <a:ln w="6350">
            <a:solidFill>
              <a:srgbClr val="CBD5E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943600" y="1508760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B2A4A"/>
                </a:solidFill>
              </a:rPr>
              <a:t>Dvije regresione linije: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6035040" y="4251960"/>
            <a:ext cx="2560320" cy="0"/>
          </a:xfrm>
          <a:prstGeom prst="line">
            <a:avLst/>
          </a:prstGeom>
          <a:noFill/>
          <a:ln w="10160">
            <a:solidFill>
              <a:srgbClr val="94A3B8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035040" y="2057400"/>
            <a:ext cx="0" cy="2194560"/>
          </a:xfrm>
          <a:prstGeom prst="line">
            <a:avLst/>
          </a:prstGeom>
          <a:noFill/>
          <a:ln w="10160">
            <a:solidFill>
              <a:srgbClr val="94A3B8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6080760" y="2286000"/>
            <a:ext cx="2423160" cy="1645920"/>
          </a:xfrm>
          <a:prstGeom prst="line">
            <a:avLst/>
          </a:prstGeom>
          <a:noFill/>
          <a:ln w="25400">
            <a:solidFill>
              <a:srgbClr val="DC2626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080760" y="2697480"/>
            <a:ext cx="2423160" cy="1828800"/>
          </a:xfrm>
          <a:prstGeom prst="line">
            <a:avLst/>
          </a:prstGeom>
          <a:noFill/>
          <a:ln w="25400">
            <a:solidFill>
              <a:srgbClr val="16A34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046720" y="2578608"/>
            <a:ext cx="7315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DC2626"/>
                </a:solidFill>
              </a:rPr>
              <a:t>HiEL=0</a:t>
            </a:r>
            <a:endParaRPr lang="en-US" sz="800" dirty="0"/>
          </a:p>
          <a:p>
            <a:pPr marL="0" indent="0">
              <a:buNone/>
            </a:pPr>
            <a:r>
              <a:rPr lang="en-US" sz="800" dirty="0">
                <a:solidFill>
                  <a:srgbClr val="DC2626"/>
                </a:solidFill>
              </a:rPr>
              <a:t>nagib=−0.97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8046720" y="4114800"/>
            <a:ext cx="7315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16A34A"/>
                </a:solidFill>
              </a:rPr>
              <a:t>HiEL=1</a:t>
            </a:r>
            <a:endParaRPr lang="en-US" sz="800" dirty="0"/>
          </a:p>
          <a:p>
            <a:pPr marL="0" indent="0">
              <a:buNone/>
            </a:pPr>
            <a:r>
              <a:rPr lang="en-US" sz="800" dirty="0">
                <a:solidFill>
                  <a:srgbClr val="16A34A"/>
                </a:solidFill>
              </a:rPr>
              <a:t>nagib=−2.25</a:t>
            </a:r>
            <a:endParaRPr lang="en-US" sz="800" dirty="0"/>
          </a:p>
        </p:txBody>
      </p:sp>
      <p:sp>
        <p:nvSpPr>
          <p:cNvPr id="18" name="Text 16"/>
          <p:cNvSpPr/>
          <p:nvPr/>
        </p:nvSpPr>
        <p:spPr>
          <a:xfrm>
            <a:off x="5742432" y="2011680"/>
            <a:ext cx="640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64748B"/>
                </a:solidFill>
              </a:rPr>
              <a:t>Score</a:t>
            </a:r>
            <a:endParaRPr lang="en-US" sz="800" dirty="0"/>
          </a:p>
        </p:txBody>
      </p:sp>
      <p:sp>
        <p:nvSpPr>
          <p:cNvPr id="19" name="Text 17"/>
          <p:cNvSpPr/>
          <p:nvPr/>
        </p:nvSpPr>
        <p:spPr>
          <a:xfrm>
            <a:off x="8458200" y="4206240"/>
            <a:ext cx="4572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64748B"/>
                </a:solidFill>
              </a:rPr>
              <a:t>STR</a:t>
            </a:r>
            <a:endParaRPr lang="en-US" sz="800" dirty="0"/>
          </a:p>
        </p:txBody>
      </p:sp>
      <p:sp>
        <p:nvSpPr>
          <p:cNvPr id="20" name="Shape 18"/>
          <p:cNvSpPr/>
          <p:nvPr/>
        </p:nvSpPr>
        <p:spPr>
          <a:xfrm>
            <a:off x="5943600" y="1828800"/>
            <a:ext cx="2377440" cy="621792"/>
          </a:xfrm>
          <a:prstGeom prst="rect">
            <a:avLst/>
          </a:prstGeom>
          <a:solidFill>
            <a:srgbClr val="F1F5F9"/>
          </a:solidFill>
          <a:ln/>
        </p:spPr>
      </p:sp>
      <p:sp>
        <p:nvSpPr>
          <p:cNvPr id="21" name="Text 19"/>
          <p:cNvSpPr/>
          <p:nvPr/>
        </p:nvSpPr>
        <p:spPr>
          <a:xfrm>
            <a:off x="6053328" y="1865376"/>
            <a:ext cx="215798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293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HiEL=0: ŷ = 682.2 − 0.97·size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1E293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HiEL=1: ŷ = 687.8 − 2.25·size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484632" y="4626864"/>
            <a:ext cx="8449056" cy="475488"/>
          </a:xfrm>
          <a:prstGeom prst="rect">
            <a:avLst/>
          </a:prstGeom>
          <a:solidFill>
            <a:srgbClr val="FEF3C7"/>
          </a:solidFill>
          <a:ln/>
        </p:spPr>
      </p:sp>
      <p:sp>
        <p:nvSpPr>
          <p:cNvPr id="25" name="Text 23"/>
          <p:cNvSpPr/>
          <p:nvPr/>
        </p:nvSpPr>
        <p:spPr>
          <a:xfrm>
            <a:off x="685800" y="4888991"/>
            <a:ext cx="822960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1E293B"/>
                </a:solidFill>
              </a:rPr>
              <a:t>Nagib je −0.97 za nizak HiEL, ali −2.25 za visok HiEL. Ipak, interakcijski termin (p=0.188) nije statistički značajan → ne možemo odbaciti jednaki nagibi.</a:t>
            </a:r>
            <a:endParaRPr lang="en-US" sz="11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</a:rPr>
              <a:t>Vježba 7 — Interakcija size × english (kontinuirano × kontinuirano)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320040" y="777240"/>
            <a:ext cx="1737360" cy="292608"/>
          </a:xfrm>
          <a:prstGeom prst="roundRect">
            <a:avLst>
              <a:gd name="adj" fmla="val 15625"/>
            </a:avLst>
          </a:prstGeom>
          <a:solidFill>
            <a:srgbClr val="2563EB"/>
          </a:solidFill>
          <a:ln/>
        </p:spPr>
      </p:sp>
      <p:sp>
        <p:nvSpPr>
          <p:cNvPr id="5" name="Text 3"/>
          <p:cNvSpPr/>
          <p:nvPr/>
        </p:nvSpPr>
        <p:spPr>
          <a:xfrm>
            <a:off x="320040" y="777240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KORAK 7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156448" y="4841748"/>
            <a:ext cx="914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4748B"/>
                </a:solidFill>
              </a:rPr>
              <a:t>12 / 18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320040" y="1115568"/>
            <a:ext cx="85039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4748B"/>
                </a:solidFill>
              </a:rPr>
              <a:t>Efekat STR na test score zavisi od % English learners? Testiramo H₀: β₃ = 0: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20040" y="1444752"/>
            <a:ext cx="5577840" cy="3520440"/>
          </a:xfrm>
          <a:prstGeom prst="rect">
            <a:avLst/>
          </a:prstGeom>
          <a:solidFill>
            <a:srgbClr val="1E293B"/>
          </a:solidFill>
          <a:ln w="6350">
            <a:solidFill>
              <a:srgbClr val="334155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29768" y="1536192"/>
            <a:ext cx="5358384" cy="33558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Interakcija: obje kontinuirane varijable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cci_model &lt;- lm(score ~ size + english + english*size,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          data = CASchools)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coeftest(cci_model, vcov.=vcovHC, type="HC1")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               Estimate   Std.Err  t       p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(Intercept)   686.338     11.759  58.37  ***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size           -1.117      0.588  -1.90  0.058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english        -0.673      0.374  -1.80  0.073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size:english    0.0012     0.019   0.06  0.950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H0: β3 = 0 NIJE odbijena (p = 0.950)!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Nagib pri medijani PctEL = 8.78: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slope_at_median &lt;- -1.117 + 0.0012 * 8.78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slope_at_median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[1] -1.106454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Nagib pri 75. percentilu PctEL = 23: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-1.117 + 0.0012 * 23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[1] -1.0894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5806440" y="1417320"/>
            <a:ext cx="3017520" cy="3520440"/>
          </a:xfrm>
          <a:prstGeom prst="rect">
            <a:avLst/>
          </a:prstGeom>
          <a:solidFill>
            <a:srgbClr val="F1F5F9"/>
          </a:solidFill>
          <a:ln w="6350">
            <a:solidFill>
              <a:srgbClr val="CBD5E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943600" y="1508760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B2A4A"/>
                </a:solidFill>
              </a:rPr>
              <a:t>Formula za nagib: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943600" y="1828800"/>
            <a:ext cx="2743200" cy="530352"/>
          </a:xfrm>
          <a:prstGeom prst="rect">
            <a:avLst/>
          </a:prstGeom>
          <a:solidFill>
            <a:srgbClr val="DBEAFE"/>
          </a:solidFill>
          <a:ln w="6350">
            <a:solidFill>
              <a:srgbClr val="2563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961888" y="1828800"/>
            <a:ext cx="2706624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B2A4A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ΔScore/ΔSTR = β₁ + β₃·PctEL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5943600" y="2487168"/>
            <a:ext cx="2743200" cy="640080"/>
          </a:xfrm>
          <a:prstGeom prst="rect">
            <a:avLst/>
          </a:prstGeom>
          <a:solidFill>
            <a:srgbClr val="F1F5F9"/>
          </a:solidFill>
          <a:ln w="9525">
            <a:solidFill>
              <a:srgbClr val="0D948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053328" y="2560320"/>
            <a:ext cx="15544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4748B"/>
                </a:solidFill>
              </a:rPr>
              <a:t>PctEL = 8.78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64748B"/>
                </a:solidFill>
              </a:rPr>
              <a:t>(medijana)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7644384" y="2633472"/>
            <a:ext cx="74980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D9488"/>
                </a:solidFill>
              </a:rPr>
              <a:t>−1.11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5943600" y="3236976"/>
            <a:ext cx="2743200" cy="640080"/>
          </a:xfrm>
          <a:prstGeom prst="rect">
            <a:avLst/>
          </a:prstGeom>
          <a:solidFill>
            <a:srgbClr val="F1F5F9"/>
          </a:solidFill>
          <a:ln w="9525">
            <a:solidFill>
              <a:srgbClr val="2563EB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053328" y="3310128"/>
            <a:ext cx="15544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4748B"/>
                </a:solidFill>
              </a:rPr>
              <a:t>PctEL = 23.0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64748B"/>
                </a:solidFill>
              </a:rPr>
              <a:t>(75%)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7644384" y="3383280"/>
            <a:ext cx="74980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563EB"/>
                </a:solidFill>
              </a:rPr>
              <a:t>−1.09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5943600" y="3986784"/>
            <a:ext cx="2743200" cy="640080"/>
          </a:xfrm>
          <a:prstGeom prst="rect">
            <a:avLst/>
          </a:prstGeom>
          <a:solidFill>
            <a:srgbClr val="F1F5F9"/>
          </a:solidFill>
          <a:ln w="9525">
            <a:solidFill>
              <a:srgbClr val="D97706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053328" y="4059936"/>
            <a:ext cx="15544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4748B"/>
                </a:solidFill>
              </a:rPr>
              <a:t>Razlika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7644384" y="4133088"/>
            <a:ext cx="74980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D97706"/>
                </a:solidFill>
              </a:rPr>
              <a:t>0.02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320040" y="4674108"/>
            <a:ext cx="54864" cy="475488"/>
          </a:xfrm>
          <a:prstGeom prst="rect">
            <a:avLst/>
          </a:prstGeom>
          <a:solidFill>
            <a:srgbClr val="16A34A"/>
          </a:solidFill>
          <a:ln/>
        </p:spPr>
      </p:sp>
      <p:sp>
        <p:nvSpPr>
          <p:cNvPr id="24" name="Shape 22"/>
          <p:cNvSpPr/>
          <p:nvPr/>
        </p:nvSpPr>
        <p:spPr>
          <a:xfrm>
            <a:off x="347472" y="4692396"/>
            <a:ext cx="8449056" cy="475488"/>
          </a:xfrm>
          <a:prstGeom prst="rect">
            <a:avLst/>
          </a:prstGeom>
          <a:solidFill>
            <a:srgbClr val="DCFCE7"/>
          </a:solidFill>
          <a:ln/>
        </p:spPr>
      </p:sp>
      <p:sp>
        <p:nvSpPr>
          <p:cNvPr id="25" name="Text 23"/>
          <p:cNvSpPr/>
          <p:nvPr/>
        </p:nvSpPr>
        <p:spPr>
          <a:xfrm>
            <a:off x="429768" y="4654296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6A34A"/>
                </a:solidFill>
              </a:rPr>
              <a:t>Zaključak: p=0.95 za interakciju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484632" y="5070348"/>
            <a:ext cx="822960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1E293B"/>
                </a:solidFill>
              </a:rPr>
              <a:t>Razlika nagiba između medijane i 75. percentila je samo 0.02 — zanemarljiva i statistički beznačajna. Ne postoji značajna interakcija STR × english.</a:t>
            </a:r>
            <a:endParaRPr 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</a:rPr>
              <a:t>Vježba 8 — Sedam nelinearnih modela test scorova + stargazer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320040" y="777240"/>
            <a:ext cx="1737360" cy="292608"/>
          </a:xfrm>
          <a:prstGeom prst="roundRect">
            <a:avLst>
              <a:gd name="adj" fmla="val 15625"/>
            </a:avLst>
          </a:prstGeom>
          <a:solidFill>
            <a:srgbClr val="2563EB"/>
          </a:solidFill>
          <a:ln/>
        </p:spPr>
      </p:sp>
      <p:sp>
        <p:nvSpPr>
          <p:cNvPr id="5" name="Text 3"/>
          <p:cNvSpPr/>
          <p:nvPr/>
        </p:nvSpPr>
        <p:spPr>
          <a:xfrm>
            <a:off x="320040" y="777240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KORAK 8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046720" y="4864608"/>
            <a:ext cx="914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4748B"/>
                </a:solidFill>
              </a:rPr>
              <a:t>13 / 18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2202180" y="769620"/>
            <a:ext cx="50444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4748B"/>
                </a:solidFill>
              </a:rPr>
              <a:t>Procjenjujemo 7 specifikacija i poredimo ih u jednoj tabeli pomoću stargazer():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210312" y="1069848"/>
            <a:ext cx="5394960" cy="3611880"/>
          </a:xfrm>
          <a:prstGeom prst="rect">
            <a:avLst/>
          </a:prstGeom>
          <a:solidFill>
            <a:srgbClr val="1E293B"/>
          </a:solidFill>
          <a:ln w="6350">
            <a:solidFill>
              <a:srgbClr val="334155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29768" y="1124712"/>
            <a:ext cx="5175504" cy="34472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7 modela — od linearnog do kubnog sa interakcijama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TS1 &lt;- lm(score ~ size + english + lunch, data=CASchools)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TS2 &lt;- lm(score ~ size + english + lunch + log(income), data=CASchools)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TS3 &lt;- lm(score ~ size + HiEL + HiEL:size, data=CASchools)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TS5 &lt;- lm(score ~ size + I(size^2) + I(size^3) + HiEL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   + lunch + log(income), data=CASchools)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Robusne SE za sve modele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rob_se &lt;- list(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sqrt(diag(vcovHC(TS1, type='HC1'))),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sqrt(diag(vcovHC(TS2, type='HC1'))),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...)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Tabela rezultata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stargazer(TS1, TS2, TS3, TS5,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    se = rob_se,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    digits = 3,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    column.labels = c('(1)','(2)','(3)','(5)')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    dep.var.caption = 'Zavisna: Test Score')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5737860" y="1124712"/>
            <a:ext cx="3017520" cy="3611880"/>
          </a:xfrm>
          <a:prstGeom prst="rect">
            <a:avLst/>
          </a:prstGeom>
          <a:solidFill>
            <a:srgbClr val="F1F5F9"/>
          </a:solidFill>
          <a:ln w="6350">
            <a:solidFill>
              <a:srgbClr val="CBD5E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852160" y="1100328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A"/>
                </a:solidFill>
              </a:rPr>
              <a:t>Ključni nalazi: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5961888" y="1956816"/>
            <a:ext cx="274320" cy="274320"/>
          </a:xfrm>
          <a:prstGeom prst="ellipse">
            <a:avLst/>
          </a:prstGeom>
          <a:solidFill>
            <a:srgbClr val="2563EB"/>
          </a:solidFill>
          <a:ln/>
        </p:spPr>
      </p:sp>
      <p:sp>
        <p:nvSpPr>
          <p:cNvPr id="13" name="Text 11"/>
          <p:cNvSpPr/>
          <p:nvPr/>
        </p:nvSpPr>
        <p:spPr>
          <a:xfrm>
            <a:off x="5961888" y="195681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1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6295644" y="1324356"/>
            <a:ext cx="23774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</a:rPr>
              <a:t>Model (1) bez log(income): R²=0.775. Dodavanjem log(income) → R²=0.796!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5961888" y="2779776"/>
            <a:ext cx="274320" cy="274320"/>
          </a:xfrm>
          <a:prstGeom prst="ellipse">
            <a:avLst/>
          </a:prstGeom>
          <a:solidFill>
            <a:srgbClr val="D97706"/>
          </a:solidFill>
          <a:ln/>
        </p:spPr>
      </p:sp>
      <p:sp>
        <p:nvSpPr>
          <p:cNvPr id="16" name="Text 14"/>
          <p:cNvSpPr/>
          <p:nvPr/>
        </p:nvSpPr>
        <p:spPr>
          <a:xfrm>
            <a:off x="5961888" y="277977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2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6309360" y="2298192"/>
            <a:ext cx="23774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</a:rPr>
              <a:t>Interakcija size×HiEL (mod. 3,4) NIJE statistički znač. (p &gt; 0.1).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5961888" y="3602736"/>
            <a:ext cx="274320" cy="274320"/>
          </a:xfrm>
          <a:prstGeom prst="ellipse">
            <a:avLst/>
          </a:prstGeom>
          <a:solidFill>
            <a:srgbClr val="DC2626"/>
          </a:solidFill>
          <a:ln/>
        </p:spPr>
      </p:sp>
      <p:sp>
        <p:nvSpPr>
          <p:cNvPr id="19" name="Text 17"/>
          <p:cNvSpPr/>
          <p:nvPr/>
        </p:nvSpPr>
        <p:spPr>
          <a:xfrm>
            <a:off x="5961888" y="360273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3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6309360" y="3157728"/>
            <a:ext cx="23774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</a:rPr>
              <a:t>Kubni model (5,7): postoji nelinearnost u STR → F-test odbacuje linearnost.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5961888" y="4425696"/>
            <a:ext cx="274320" cy="274320"/>
          </a:xfrm>
          <a:prstGeom prst="ellipse">
            <a:avLst/>
          </a:prstGeom>
          <a:solidFill>
            <a:srgbClr val="16A34A"/>
          </a:solidFill>
          <a:ln/>
        </p:spPr>
      </p:sp>
      <p:sp>
        <p:nvSpPr>
          <p:cNvPr id="22" name="Text 20"/>
          <p:cNvSpPr/>
          <p:nvPr/>
        </p:nvSpPr>
        <p:spPr>
          <a:xfrm>
            <a:off x="5961888" y="442569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4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6336792" y="4026408"/>
            <a:ext cx="237744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</a:rPr>
              <a:t>Modeli (5) i (7) slični adj.R² ≈ 0.80 — robusni zaključak.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229362" y="4626864"/>
            <a:ext cx="54864" cy="475488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25" name="Shape 23"/>
          <p:cNvSpPr/>
          <p:nvPr/>
        </p:nvSpPr>
        <p:spPr>
          <a:xfrm>
            <a:off x="265176" y="4672584"/>
            <a:ext cx="8449056" cy="475488"/>
          </a:xfrm>
          <a:prstGeom prst="rect">
            <a:avLst/>
          </a:prstGeom>
          <a:solidFill>
            <a:srgbClr val="EDE9FE"/>
          </a:solidFill>
          <a:ln/>
        </p:spPr>
      </p:sp>
      <p:sp>
        <p:nvSpPr>
          <p:cNvPr id="26" name="Text 24"/>
          <p:cNvSpPr/>
          <p:nvPr/>
        </p:nvSpPr>
        <p:spPr>
          <a:xfrm>
            <a:off x="429768" y="4681728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7C3AED"/>
                </a:solidFill>
              </a:rPr>
              <a:t>stargazer() za LaTeX/HTML tabele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347472" y="4913376"/>
            <a:ext cx="822960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1E293B"/>
                </a:solidFill>
              </a:rPr>
              <a:t>stargazer() automatski formatira tabele modela. Argument se= prima listu robusnih SE. Korisno za akademske radove i seminare.</a:t>
            </a:r>
            <a:endParaRPr lang="en-US" sz="11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</a:rPr>
              <a:t>Vježba 9 — F-test za nelinearnost: linearHypothesis()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320040" y="777240"/>
            <a:ext cx="1737360" cy="292608"/>
          </a:xfrm>
          <a:prstGeom prst="roundRect">
            <a:avLst>
              <a:gd name="adj" fmla="val 15625"/>
            </a:avLst>
          </a:prstGeom>
          <a:solidFill>
            <a:srgbClr val="2563EB"/>
          </a:solidFill>
          <a:ln/>
        </p:spPr>
      </p:sp>
      <p:sp>
        <p:nvSpPr>
          <p:cNvPr id="5" name="Text 3"/>
          <p:cNvSpPr/>
          <p:nvPr/>
        </p:nvSpPr>
        <p:spPr>
          <a:xfrm>
            <a:off x="320040" y="777240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KORAK 9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046720" y="4864608"/>
            <a:ext cx="914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4748B"/>
                </a:solidFill>
              </a:rPr>
              <a:t>14 / 18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320040" y="1115568"/>
            <a:ext cx="85039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4748B"/>
                </a:solidFill>
              </a:rPr>
              <a:t>Formalno testiramo da li su kvadratni/kubni termini zajedno značajni: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20040" y="1444752"/>
            <a:ext cx="5394960" cy="3520440"/>
          </a:xfrm>
          <a:prstGeom prst="rect">
            <a:avLst/>
          </a:prstGeom>
          <a:solidFill>
            <a:srgbClr val="1E293B"/>
          </a:solidFill>
          <a:ln w="6350">
            <a:solidFill>
              <a:srgbClr val="334155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29768" y="1536192"/>
            <a:ext cx="5175504" cy="33558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Test H0: β2=0, β3=0 (linearnost) vs. kubna alternativa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cubic_model &lt;- lm(score ~ poly(income, 3, raw=TRUE),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            data = CASchools)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Matrica ograničenja: testiramo da su 3. i 4. koef. = 0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 &lt;- rbind(c(0,0,1,0),   # beta_2 = 0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     c(0,0,0,1))   # beta_3 = 0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Robusni F-test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linearHypothesis(cubic_model,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           hypothesis.matrix = R,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           vcov. = vcovHC, type = "HC1")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  Res.Df  Df      F       Pr(&gt;F)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     418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     416   2  29.678  8.945e-13 ***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F = 29.68,  p = 8.95e-13  --&gt; odbacujemo linearnost!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Kvadratni i kubni termini su zajedno značajni.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5806440" y="1417320"/>
            <a:ext cx="3017520" cy="3520440"/>
          </a:xfrm>
          <a:prstGeom prst="rect">
            <a:avLst/>
          </a:prstGeom>
          <a:solidFill>
            <a:srgbClr val="F1F5F9"/>
          </a:solidFill>
          <a:ln w="6350">
            <a:solidFill>
              <a:srgbClr val="CBD5E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943600" y="1508760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A"/>
                </a:solidFill>
              </a:rPr>
              <a:t>Kako čitati F-test: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5943600" y="1874520"/>
            <a:ext cx="2743200" cy="658368"/>
          </a:xfrm>
          <a:prstGeom prst="rect">
            <a:avLst/>
          </a:prstGeom>
          <a:solidFill>
            <a:srgbClr val="DBEAFE"/>
          </a:solidFill>
          <a:ln w="6350">
            <a:solidFill>
              <a:srgbClr val="2563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053328" y="1929384"/>
            <a:ext cx="640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2563EB"/>
                </a:solidFill>
              </a:rPr>
              <a:t>H₀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6053328" y="2185416"/>
            <a:ext cx="25054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293B"/>
                </a:solidFill>
              </a:rPr>
              <a:t>β₂ = 0  I  β₃ = 0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1E293B"/>
                </a:solidFill>
              </a:rPr>
              <a:t>(model je linearan)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5943600" y="2624328"/>
            <a:ext cx="2743200" cy="658368"/>
          </a:xfrm>
          <a:prstGeom prst="rect">
            <a:avLst/>
          </a:prstGeom>
          <a:solidFill>
            <a:srgbClr val="DBEAFE"/>
          </a:solidFill>
          <a:ln w="6350">
            <a:solidFill>
              <a:srgbClr val="DC2626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053328" y="2679192"/>
            <a:ext cx="640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DC2626"/>
                </a:solidFill>
              </a:rPr>
              <a:t>F stat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6053328" y="2935224"/>
            <a:ext cx="25054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293B"/>
                </a:solidFill>
              </a:rPr>
              <a:t>F = 29.68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1E293B"/>
                </a:solidFill>
              </a:rPr>
              <a:t>(veći F = jači dokaz protiv H₀)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5943600" y="3374136"/>
            <a:ext cx="2743200" cy="658368"/>
          </a:xfrm>
          <a:prstGeom prst="rect">
            <a:avLst/>
          </a:prstGeom>
          <a:solidFill>
            <a:srgbClr val="FEE2E2"/>
          </a:solidFill>
          <a:ln w="6350">
            <a:solidFill>
              <a:srgbClr val="DC2626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053328" y="3429000"/>
            <a:ext cx="640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DC2626"/>
                </a:solidFill>
              </a:rPr>
              <a:t>p-vrijednost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6053328" y="3685032"/>
            <a:ext cx="25054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293B"/>
                </a:solidFill>
              </a:rPr>
              <a:t>8.95 × 10⁻¹³</a:t>
            </a:r>
            <a:endParaRPr lang="en-US" sz="1000" dirty="0"/>
          </a:p>
          <a:p>
            <a:pPr marL="0" indent="0">
              <a:buNone/>
            </a:pPr>
            <a:r>
              <a:rPr lang="en-US" sz="1000" dirty="0">
                <a:solidFill>
                  <a:srgbClr val="1E293B"/>
                </a:solidFill>
              </a:rPr>
              <a:t>p &lt; 0.05 → odbaci H₀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5943600" y="4123944"/>
            <a:ext cx="2743200" cy="658368"/>
          </a:xfrm>
          <a:prstGeom prst="rect">
            <a:avLst/>
          </a:prstGeom>
          <a:solidFill>
            <a:srgbClr val="DCFCE7"/>
          </a:solidFill>
          <a:ln w="6350">
            <a:solidFill>
              <a:srgbClr val="16A34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053328" y="4178808"/>
            <a:ext cx="6400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6A34A"/>
                </a:solidFill>
              </a:rPr>
              <a:t>Zaključak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6053328" y="4434840"/>
            <a:ext cx="250545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E293B"/>
                </a:solidFill>
              </a:rPr>
              <a:t>Model NIJE linearan — kvadratni / kubni termin je potreban!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300228" y="4764024"/>
            <a:ext cx="54864" cy="475488"/>
          </a:xfrm>
          <a:prstGeom prst="rect">
            <a:avLst/>
          </a:prstGeom>
          <a:solidFill>
            <a:srgbClr val="D97706"/>
          </a:solidFill>
          <a:ln/>
        </p:spPr>
      </p:sp>
      <p:sp>
        <p:nvSpPr>
          <p:cNvPr id="25" name="Shape 23"/>
          <p:cNvSpPr/>
          <p:nvPr/>
        </p:nvSpPr>
        <p:spPr>
          <a:xfrm>
            <a:off x="347472" y="4818888"/>
            <a:ext cx="8449056" cy="475488"/>
          </a:xfrm>
          <a:prstGeom prst="rect">
            <a:avLst/>
          </a:prstGeom>
          <a:solidFill>
            <a:srgbClr val="FEF3C7"/>
          </a:solidFill>
          <a:ln/>
        </p:spPr>
      </p:sp>
      <p:sp>
        <p:nvSpPr>
          <p:cNvPr id="26" name="Text 24"/>
          <p:cNvSpPr/>
          <p:nvPr/>
        </p:nvSpPr>
        <p:spPr>
          <a:xfrm>
            <a:off x="441960" y="4774692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97706"/>
                </a:solidFill>
              </a:rPr>
              <a:t>F-test vs. t-test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441960" y="5056632"/>
            <a:ext cx="822960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1E293B"/>
                </a:solidFill>
              </a:rPr>
              <a:t>t-test testira JEDAN koeficijent. F-test testira VIŠE koeficijenata ISTOVREMENO (joint test). Ovdje testiramo β₂=0 I β₃=0 zajedno. F = t² za jedan koeficijent.</a:t>
            </a:r>
            <a:endParaRPr lang="en-US" sz="11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</a:rPr>
              <a:t>Vježba 10 — Primjer Journals: log-log model + interakcija + stargazer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320040" y="777240"/>
            <a:ext cx="1737360" cy="292608"/>
          </a:xfrm>
          <a:prstGeom prst="roundRect">
            <a:avLst>
              <a:gd name="adj" fmla="val 15625"/>
            </a:avLst>
          </a:prstGeom>
          <a:solidFill>
            <a:srgbClr val="2563EB"/>
          </a:solidFill>
          <a:ln/>
        </p:spPr>
      </p:sp>
      <p:sp>
        <p:nvSpPr>
          <p:cNvPr id="5" name="Text 3"/>
          <p:cNvSpPr/>
          <p:nvPr/>
        </p:nvSpPr>
        <p:spPr>
          <a:xfrm>
            <a:off x="320040" y="777240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KORAK 10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046720" y="4864608"/>
            <a:ext cx="914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4748B"/>
                </a:solidFill>
              </a:rPr>
              <a:t>15 / 18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320040" y="1115568"/>
            <a:ext cx="85039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64748B"/>
                </a:solidFill>
              </a:rPr>
              <a:t>Koliko je elastična potražnja biblioteka za ekonomskim časopisima? Log-log model sa interakcijama: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320040" y="1444752"/>
            <a:ext cx="5394960" cy="3611880"/>
          </a:xfrm>
          <a:prstGeom prst="rect">
            <a:avLst/>
          </a:prstGeom>
          <a:solidFill>
            <a:srgbClr val="1E293B"/>
          </a:solidFill>
          <a:ln w="6350">
            <a:solidFill>
              <a:srgbClr val="334155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29768" y="1536192"/>
            <a:ext cx="5175504" cy="34472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library(AER); data('Journals')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Journals$PricePerCitation &lt;- Journals$price / Journals$citations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Journals$Age &lt;- 2000 - Journals$foundingyear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Četiri log-log modela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J1 &lt;- lm(log(Subscriptions) ~ log(PricePerCitation), data=Journals)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J2 &lt;- lm(log(Subscriptions) ~ log(PricePerCitation)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   + log(Age) + log(Characters), data=Journals)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J4 &lt;- lm(log(Subscriptions) ~ log(PricePerCitation) + log(Age)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   + log(Age):log(PricePerCitation) + log(Characters),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   data=Journals)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F-test za </a:t>
            </a:r>
            <a:r>
              <a:rPr lang="en-US" sz="1050" dirty="0" err="1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kubne</a:t>
            </a: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</a:t>
            </a:r>
            <a:r>
              <a:rPr lang="hr-HR" sz="1050" dirty="0" smtClean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izraze </a:t>
            </a:r>
            <a:r>
              <a:rPr lang="en-US" sz="1050" dirty="0" smtClean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u </a:t>
            </a: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modelu J3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linearHypothesis(J3,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c('I(log(PricePerCitation)^2)=0',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'I(log(PricePerCitation)^3)=0'),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vcov.=vcovHC, type='HC1')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F = 0.194, p = 0.824  --&gt; NE odbacujemo!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Kubni termini NISU značajni!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5806440" y="1360932"/>
            <a:ext cx="3017520" cy="3611880"/>
          </a:xfrm>
          <a:prstGeom prst="rect">
            <a:avLst/>
          </a:prstGeom>
          <a:solidFill>
            <a:srgbClr val="F1F5F9"/>
          </a:solidFill>
          <a:ln w="6350">
            <a:solidFill>
              <a:srgbClr val="CBD5E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943600" y="1508760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A"/>
                </a:solidFill>
              </a:rPr>
              <a:t>Ključni rezultati: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5943600" y="1901952"/>
            <a:ext cx="2743200" cy="685800"/>
          </a:xfrm>
          <a:prstGeom prst="rect">
            <a:avLst/>
          </a:prstGeom>
          <a:solidFill>
            <a:srgbClr val="FFFFFF"/>
          </a:solidFill>
          <a:ln w="6350">
            <a:solidFill>
              <a:srgbClr val="DC2626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053328" y="1947672"/>
            <a:ext cx="1371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DC2626"/>
                </a:solidFill>
              </a:rPr>
              <a:t>β̂₁ (model I)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7452360" y="1975104"/>
            <a:ext cx="777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DC2626"/>
                </a:solidFill>
              </a:rPr>
              <a:t>−0.53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6053328" y="2313432"/>
            <a:ext cx="250545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4748B"/>
                </a:solidFill>
              </a:rPr>
              <a:t>1% porast cijene → −0.53% pretplata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5943600" y="2679192"/>
            <a:ext cx="2743200" cy="685800"/>
          </a:xfrm>
          <a:prstGeom prst="rect">
            <a:avLst/>
          </a:prstGeom>
          <a:solidFill>
            <a:srgbClr val="FFFFFF"/>
          </a:solidFill>
          <a:ln w="6350">
            <a:solidFill>
              <a:srgbClr val="DC2626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053328" y="2724912"/>
            <a:ext cx="1371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DC2626"/>
                </a:solidFill>
              </a:rPr>
              <a:t>β̂₁ (model IV)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7452360" y="2752344"/>
            <a:ext cx="777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DC2626"/>
                </a:solidFill>
              </a:rPr>
              <a:t>−0.90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6053328" y="3090672"/>
            <a:ext cx="250545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4748B"/>
                </a:solidFill>
              </a:rPr>
              <a:t>S kontrolama: elastičnost viša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5943600" y="3456432"/>
            <a:ext cx="2743200" cy="685800"/>
          </a:xfrm>
          <a:prstGeom prst="rect">
            <a:avLst/>
          </a:prstGeom>
          <a:solidFill>
            <a:srgbClr val="FFFFFF"/>
          </a:solidFill>
          <a:ln w="6350">
            <a:solidFill>
              <a:srgbClr val="D97706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053328" y="3502152"/>
            <a:ext cx="1371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D97706"/>
                </a:solidFill>
              </a:rPr>
              <a:t>Mladi časopis</a:t>
            </a:r>
            <a:endParaRPr lang="en-US" sz="1000" dirty="0"/>
          </a:p>
          <a:p>
            <a:pPr marL="0" indent="0">
              <a:buNone/>
            </a:pPr>
            <a:r>
              <a:rPr lang="en-US" sz="1000" b="1" dirty="0">
                <a:solidFill>
                  <a:srgbClr val="D97706"/>
                </a:solidFill>
              </a:rPr>
              <a:t>(Age=5): elastičnost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7452360" y="3529584"/>
            <a:ext cx="777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D97706"/>
                </a:solidFill>
              </a:rPr>
              <a:t>≈−0.30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6053328" y="3867912"/>
            <a:ext cx="250545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4748B"/>
                </a:solidFill>
              </a:rPr>
              <a:t>Malo osjetljiv na cijenu!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5943600" y="4133088"/>
            <a:ext cx="2743200" cy="685800"/>
          </a:xfrm>
          <a:prstGeom prst="rect">
            <a:avLst/>
          </a:prstGeom>
          <a:solidFill>
            <a:srgbClr val="FFFFFF"/>
          </a:solidFill>
          <a:ln w="6350">
            <a:solidFill>
              <a:srgbClr val="16A34A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053328" y="4279392"/>
            <a:ext cx="1371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6A34A"/>
                </a:solidFill>
              </a:rPr>
              <a:t>Stari časopis</a:t>
            </a:r>
            <a:endParaRPr lang="en-US" sz="1000" dirty="0"/>
          </a:p>
          <a:p>
            <a:pPr marL="0" indent="0">
              <a:buNone/>
            </a:pPr>
            <a:r>
              <a:rPr lang="en-US" sz="1000" b="1" dirty="0">
                <a:solidFill>
                  <a:srgbClr val="16A34A"/>
                </a:solidFill>
              </a:rPr>
              <a:t>(Age=80): elastičnost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7452360" y="4306824"/>
            <a:ext cx="777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16A34A"/>
                </a:solidFill>
              </a:rPr>
              <a:t>≈−0.10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6053328" y="4645152"/>
            <a:ext cx="250545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64748B"/>
                </a:solidFill>
              </a:rPr>
              <a:t>Gotovo neelastičan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425196" y="4668012"/>
            <a:ext cx="54864" cy="475488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29" name="Shape 27"/>
          <p:cNvSpPr/>
          <p:nvPr/>
        </p:nvSpPr>
        <p:spPr>
          <a:xfrm>
            <a:off x="512064" y="4839462"/>
            <a:ext cx="8449056" cy="303276"/>
          </a:xfrm>
          <a:prstGeom prst="rect">
            <a:avLst/>
          </a:prstGeom>
          <a:solidFill>
            <a:srgbClr val="CCFBF1"/>
          </a:solidFill>
          <a:ln/>
        </p:spPr>
      </p:sp>
      <p:sp>
        <p:nvSpPr>
          <p:cNvPr id="30" name="Text 28"/>
          <p:cNvSpPr/>
          <p:nvPr/>
        </p:nvSpPr>
        <p:spPr>
          <a:xfrm>
            <a:off x="731520" y="4617720"/>
            <a:ext cx="448818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D9488"/>
                </a:solidFill>
              </a:rPr>
              <a:t>Zaključak — potražnja za časopisima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525780" y="4956048"/>
            <a:ext cx="822960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1E293B"/>
                </a:solidFill>
              </a:rPr>
              <a:t>Elastičnost je blizu 0 (neelastična potražnja). Biblioteke moraju nabavljati nove publikacije bez obzira na cijenu. Stariji časopisi su MANJE elastični od </a:t>
            </a:r>
            <a:r>
              <a:rPr lang="hr-HR" sz="1100" dirty="0" smtClean="0">
                <a:solidFill>
                  <a:srgbClr val="1E293B"/>
                </a:solidFill>
              </a:rPr>
              <a:t>novijih</a:t>
            </a:r>
            <a:r>
              <a:rPr lang="en-US" sz="1100" dirty="0" smtClean="0">
                <a:solidFill>
                  <a:srgbClr val="1E293B"/>
                </a:solidFill>
              </a:rPr>
              <a:t>.</a:t>
            </a:r>
            <a:endParaRPr lang="en-US" sz="11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</a:rPr>
              <a:t>Vježba 11 — Odabir modela: adj. R² i F-test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320040" y="777240"/>
            <a:ext cx="1737360" cy="292608"/>
          </a:xfrm>
          <a:prstGeom prst="roundRect">
            <a:avLst>
              <a:gd name="adj" fmla="val 15625"/>
            </a:avLst>
          </a:prstGeom>
          <a:solidFill>
            <a:srgbClr val="2563EB"/>
          </a:solidFill>
          <a:ln/>
        </p:spPr>
      </p:sp>
      <p:sp>
        <p:nvSpPr>
          <p:cNvPr id="5" name="Text 3"/>
          <p:cNvSpPr/>
          <p:nvPr/>
        </p:nvSpPr>
        <p:spPr>
          <a:xfrm>
            <a:off x="320040" y="777240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KORAK 11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046720" y="4864608"/>
            <a:ext cx="914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4748B"/>
                </a:solidFill>
              </a:rPr>
              <a:t>16 / 18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320040" y="1115568"/>
            <a:ext cx="85039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4748B"/>
                </a:solidFill>
              </a:rPr>
              <a:t>Kako odabrati između linearnog, kvadratnog, kubnog i log modela?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20040" y="1444752"/>
            <a:ext cx="5394960" cy="3337560"/>
          </a:xfrm>
          <a:prstGeom prst="rect">
            <a:avLst/>
          </a:prstGeom>
          <a:solidFill>
            <a:srgbClr val="1E293B"/>
          </a:solidFill>
          <a:ln w="6350">
            <a:solidFill>
              <a:srgbClr val="334155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29768" y="1536192"/>
            <a:ext cx="5175504" cy="31729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Poređenje prilagođenih R² za sve modele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adj_R2 &lt;- rbind(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'quadratic'  = summary(quadratic_model)$adj.r.squared,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'cubic'      = summary(cubic_model)$adj.r.squared,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'LinearLog'  = summary(LinearLog_model)$adj.r.squared,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'LogLinear'  = summary(LogLinear_model)$adj.r.squared,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'LogLog'     = summary(LogLog_model)$adj.r.squared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colnames(adj_R2) &lt;- 'adj_R2'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adj_R2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             adj_R2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quadratic  0.5540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cubic      0.5552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LinearLog  0.5615  &lt;-- POBJEDNIK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LogLinear  0.4970  &lt;-- NAJGORI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LogLog     0.5567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5806440" y="1417320"/>
            <a:ext cx="3017520" cy="3337560"/>
          </a:xfrm>
          <a:prstGeom prst="rect">
            <a:avLst/>
          </a:prstGeom>
          <a:solidFill>
            <a:srgbClr val="F1F5F9"/>
          </a:solidFill>
          <a:ln w="6350">
            <a:solidFill>
              <a:srgbClr val="CBD5E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943600" y="1508760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A"/>
                </a:solidFill>
              </a:rPr>
              <a:t>Kriteriji odabira modela: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5943600" y="1901952"/>
            <a:ext cx="2743200" cy="621792"/>
          </a:xfrm>
          <a:prstGeom prst="rect">
            <a:avLst/>
          </a:prstGeom>
          <a:solidFill>
            <a:srgbClr val="FFFFFF"/>
          </a:solidFill>
          <a:ln w="6350">
            <a:solidFill>
              <a:srgbClr val="2563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053328" y="1938528"/>
            <a:ext cx="250545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2563EB"/>
                </a:solidFill>
              </a:rPr>
              <a:t>1. Adj. R²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6053328" y="2157984"/>
            <a:ext cx="250545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93B"/>
                </a:solidFill>
              </a:rPr>
              <a:t>Veći je bolji. Kažnjava nepotrebne regresore. Ne poredite između modela sa različitim Y (nivo vs. log)!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5943600" y="2633472"/>
            <a:ext cx="2743200" cy="621792"/>
          </a:xfrm>
          <a:prstGeom prst="rect">
            <a:avLst/>
          </a:prstGeom>
          <a:solidFill>
            <a:srgbClr val="FFFFFF"/>
          </a:solidFill>
          <a:ln w="6350">
            <a:solidFill>
              <a:srgbClr val="0D948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053328" y="2670048"/>
            <a:ext cx="250545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0D9488"/>
                </a:solidFill>
              </a:rPr>
              <a:t>2. F-test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6053328" y="2889504"/>
            <a:ext cx="250545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93B"/>
                </a:solidFill>
              </a:rPr>
              <a:t>Testira da li su koeficijenti zajedno značajni. Ako ne odbacuje linearnost — ostanite pri linearnom.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5943600" y="3364992"/>
            <a:ext cx="2743200" cy="621792"/>
          </a:xfrm>
          <a:prstGeom prst="rect">
            <a:avLst/>
          </a:prstGeom>
          <a:solidFill>
            <a:srgbClr val="FFFFFF"/>
          </a:solidFill>
          <a:ln w="6350">
            <a:solidFill>
              <a:srgbClr val="D97706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053328" y="3401568"/>
            <a:ext cx="250545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D97706"/>
                </a:solidFill>
              </a:rPr>
              <a:t>3. Parsimonia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6053328" y="3621024"/>
            <a:ext cx="250545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93B"/>
                </a:solidFill>
              </a:rPr>
              <a:t>Jednostavniji model je bolji ako ima slično uklapanje. Level-log bolji od kubnog ovdje!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943600" y="4096512"/>
            <a:ext cx="2743200" cy="621792"/>
          </a:xfrm>
          <a:prstGeom prst="rect">
            <a:avLst/>
          </a:prstGeom>
          <a:solidFill>
            <a:srgbClr val="FFFFFF"/>
          </a:solidFill>
          <a:ln w="6350">
            <a:solidFill>
              <a:srgbClr val="7C3AED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053328" y="4133088"/>
            <a:ext cx="250545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7C3AED"/>
                </a:solidFill>
              </a:rPr>
              <a:t>4. Interpretabilnost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6053328" y="4352544"/>
            <a:ext cx="2505456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93B"/>
                </a:solidFill>
              </a:rPr>
              <a:t>Možete li objasniti koeficijente? Log daje elegantnu % interpretaciju.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306324" y="4568952"/>
            <a:ext cx="54864" cy="475488"/>
          </a:xfrm>
          <a:prstGeom prst="rect">
            <a:avLst/>
          </a:prstGeom>
          <a:solidFill>
            <a:srgbClr val="DC2626"/>
          </a:solidFill>
          <a:ln/>
        </p:spPr>
      </p:sp>
      <p:sp>
        <p:nvSpPr>
          <p:cNvPr id="25" name="Shape 23"/>
          <p:cNvSpPr/>
          <p:nvPr/>
        </p:nvSpPr>
        <p:spPr>
          <a:xfrm>
            <a:off x="374904" y="4742688"/>
            <a:ext cx="8449056" cy="475488"/>
          </a:xfrm>
          <a:prstGeom prst="rect">
            <a:avLst/>
          </a:prstGeom>
          <a:solidFill>
            <a:srgbClr val="FEE2E2"/>
          </a:solidFill>
          <a:ln/>
        </p:spPr>
      </p:sp>
      <p:sp>
        <p:nvSpPr>
          <p:cNvPr id="26" name="Text 24"/>
          <p:cNvSpPr/>
          <p:nvPr/>
        </p:nvSpPr>
        <p:spPr>
          <a:xfrm>
            <a:off x="484632" y="4517136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C2626"/>
                </a:solidFill>
              </a:rPr>
              <a:t>Oprez sa adj. R²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537972" y="4837176"/>
            <a:ext cx="822960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1E293B"/>
                </a:solidFill>
              </a:rPr>
              <a:t>Adj. R² ne možete porediti između modela sa log(Y) i nivoom Y — to su različite zavisne varijable! Poredite samo modele sa istom Y.</a:t>
            </a:r>
            <a:endParaRPr lang="en-US" sz="11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</a:rPr>
              <a:t>Česta pitanja i greške — Poglavlje 8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320040" y="777240"/>
            <a:ext cx="1737360" cy="292608"/>
          </a:xfrm>
          <a:prstGeom prst="roundRect">
            <a:avLst>
              <a:gd name="adj" fmla="val 15625"/>
            </a:avLst>
          </a:prstGeom>
          <a:solidFill>
            <a:srgbClr val="DC2626"/>
          </a:solidFill>
          <a:ln/>
        </p:spPr>
      </p:sp>
      <p:sp>
        <p:nvSpPr>
          <p:cNvPr id="5" name="Text 3"/>
          <p:cNvSpPr/>
          <p:nvPr/>
        </p:nvSpPr>
        <p:spPr>
          <a:xfrm>
            <a:off x="320040" y="777240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PAŽNJA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046720" y="4864608"/>
            <a:ext cx="914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4748B"/>
                </a:solidFill>
              </a:rPr>
              <a:t>17 / 18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320040" y="914400"/>
            <a:ext cx="8503920" cy="749808"/>
          </a:xfrm>
          <a:prstGeom prst="rect">
            <a:avLst/>
          </a:prstGeom>
          <a:solidFill>
            <a:srgbClr val="FEE2E2"/>
          </a:solidFill>
          <a:ln w="6350">
            <a:solidFill>
              <a:srgbClr val="DC2626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320040" y="914400"/>
            <a:ext cx="54864" cy="749808"/>
          </a:xfrm>
          <a:prstGeom prst="rect">
            <a:avLst/>
          </a:prstGeom>
          <a:solidFill>
            <a:srgbClr val="DC2626"/>
          </a:solidFill>
          <a:ln/>
        </p:spPr>
      </p:sp>
      <p:sp>
        <p:nvSpPr>
          <p:cNvPr id="9" name="Text 7"/>
          <p:cNvSpPr/>
          <p:nvPr/>
        </p:nvSpPr>
        <p:spPr>
          <a:xfrm>
            <a:off x="475488" y="9601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C2626"/>
                </a:solidFill>
              </a:rPr>
              <a:t>P: Mogu li porediti R² kvadratnog i log-log modela?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75488" y="1261872"/>
            <a:ext cx="8229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</a:rPr>
              <a:t>O: NE! R² mjeri uklapanje za Y (zavisnu var.). Ako su modeli log(Y) vs. Y, porede se potpuno različite stvari. Koristite samo adj.R² unutar iste Y.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320040" y="1737360"/>
            <a:ext cx="8503920" cy="749808"/>
          </a:xfrm>
          <a:prstGeom prst="rect">
            <a:avLst/>
          </a:prstGeom>
          <a:solidFill>
            <a:srgbClr val="DBEAFE"/>
          </a:solidFill>
          <a:ln w="6350">
            <a:solidFill>
              <a:srgbClr val="2563EB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20040" y="1737360"/>
            <a:ext cx="54864" cy="749808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13" name="Text 11"/>
          <p:cNvSpPr/>
          <p:nvPr/>
        </p:nvSpPr>
        <p:spPr>
          <a:xfrm>
            <a:off x="475488" y="17830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563EB"/>
                </a:solidFill>
              </a:rPr>
              <a:t>P: Kako crtam nelinearnu regresionu liniju (nije abline)?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475488" y="2084832"/>
            <a:ext cx="8229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</a:rPr>
              <a:t>O: Koristimo lines(x[order(x)], fitted(model)[order(x)]). order() sortira X rastuće da linija bude glatka — bez toga dobijamo cik-cak!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320040" y="2560320"/>
            <a:ext cx="8503920" cy="749808"/>
          </a:xfrm>
          <a:prstGeom prst="rect">
            <a:avLst/>
          </a:prstGeom>
          <a:solidFill>
            <a:srgbClr val="FEF3C7"/>
          </a:solidFill>
          <a:ln w="6350">
            <a:solidFill>
              <a:srgbClr val="D97706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320040" y="2560320"/>
            <a:ext cx="54864" cy="749808"/>
          </a:xfrm>
          <a:prstGeom prst="rect">
            <a:avLst/>
          </a:prstGeom>
          <a:solidFill>
            <a:srgbClr val="D97706"/>
          </a:solidFill>
          <a:ln/>
        </p:spPr>
      </p:sp>
      <p:sp>
        <p:nvSpPr>
          <p:cNvPr id="17" name="Text 15"/>
          <p:cNvSpPr/>
          <p:nvPr/>
        </p:nvSpPr>
        <p:spPr>
          <a:xfrm>
            <a:off x="475488" y="260604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97706"/>
                </a:solidFill>
              </a:rPr>
              <a:t>P: Zašto I(income^2) umjesto samo income^2?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475488" y="2907792"/>
            <a:ext cx="8229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</a:rPr>
              <a:t>O: U R formuli, ^ ima posebno značenje (interakcija n-tog reda). I() kaže Ru: 'tretira ovo aritmetički'. Bez I() dobićete grešku ili pogrešan model.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320040" y="3383280"/>
            <a:ext cx="8503920" cy="749808"/>
          </a:xfrm>
          <a:prstGeom prst="rect">
            <a:avLst/>
          </a:prstGeom>
          <a:solidFill>
            <a:srgbClr val="CCFBF1"/>
          </a:solidFill>
          <a:ln w="6350">
            <a:solidFill>
              <a:srgbClr val="0D9488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320040" y="3383280"/>
            <a:ext cx="54864" cy="749808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21" name="Text 19"/>
          <p:cNvSpPr/>
          <p:nvPr/>
        </p:nvSpPr>
        <p:spPr>
          <a:xfrm>
            <a:off x="475488" y="342900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D9488"/>
                </a:solidFill>
              </a:rPr>
              <a:t>P: Šta je elastičnost i kako je interpretirati?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75488" y="3730752"/>
            <a:ext cx="8229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</a:rPr>
              <a:t>O: Elastičnost = % promjena Y za 1% promjenu X. U log-log modelu β₁ je direktno elastičnost. Vrijednost -0.5 znači: 1% skuplje → 0.5% manje potražnje.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320040" y="4206240"/>
            <a:ext cx="8503920" cy="749808"/>
          </a:xfrm>
          <a:prstGeom prst="rect">
            <a:avLst/>
          </a:prstGeom>
          <a:solidFill>
            <a:srgbClr val="EDE9FE"/>
          </a:solidFill>
          <a:ln w="6350">
            <a:solidFill>
              <a:srgbClr val="7C3AED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320040" y="4206240"/>
            <a:ext cx="54864" cy="749808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25" name="Text 23"/>
          <p:cNvSpPr/>
          <p:nvPr/>
        </p:nvSpPr>
        <p:spPr>
          <a:xfrm>
            <a:off x="475488" y="42519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7C3AED"/>
                </a:solidFill>
              </a:rPr>
              <a:t>P: Koliki polinom trebam odabrati?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475488" y="4553712"/>
            <a:ext cx="8229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</a:rPr>
              <a:t>O: Počnite sa r=3, koristite sekvencijalno testiranje. Ekonomski podaci su glatki → r=2,3 obično dovoljno. Koristite adj.R² za finalni odabir.</a:t>
            </a:r>
            <a:endParaRPr lang="en-US" sz="10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1B2A4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046720" y="4864608"/>
            <a:ext cx="914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4748B"/>
                </a:solidFill>
              </a:rPr>
              <a:t>18 / 18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457200" y="274320"/>
            <a:ext cx="8229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</a:rPr>
              <a:t>Rezime i domaći — Poglavlje 8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457200" y="804672"/>
            <a:ext cx="3657600" cy="0"/>
          </a:xfrm>
          <a:prstGeom prst="line">
            <a:avLst/>
          </a:prstGeom>
          <a:noFill/>
          <a:ln w="25400">
            <a:solidFill>
              <a:srgbClr val="0D948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457200" y="960120"/>
            <a:ext cx="39319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D9488"/>
                </a:solidFill>
              </a:rPr>
              <a:t>Naučili smo: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57200" y="1344168"/>
            <a:ext cx="146304" cy="146304"/>
          </a:xfrm>
          <a:prstGeom prst="ellipse">
            <a:avLst/>
          </a:prstGeom>
          <a:solidFill>
            <a:srgbClr val="0D9488"/>
          </a:solidFill>
          <a:ln/>
        </p:spPr>
      </p:sp>
      <p:sp>
        <p:nvSpPr>
          <p:cNvPr id="7" name="Text 5"/>
          <p:cNvSpPr/>
          <p:nvPr/>
        </p:nvSpPr>
        <p:spPr>
          <a:xfrm>
            <a:off x="694944" y="1316736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BD5E1"/>
                </a:solidFill>
              </a:rPr>
              <a:t>Kvadratni model: I(income^2) + predict()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457200" y="1691640"/>
            <a:ext cx="146304" cy="146304"/>
          </a:xfrm>
          <a:prstGeom prst="ellipse">
            <a:avLst/>
          </a:prstGeom>
          <a:solidFill>
            <a:srgbClr val="0D9488"/>
          </a:solidFill>
          <a:ln/>
        </p:spPr>
      </p:sp>
      <p:sp>
        <p:nvSpPr>
          <p:cNvPr id="9" name="Text 7"/>
          <p:cNvSpPr/>
          <p:nvPr/>
        </p:nvSpPr>
        <p:spPr>
          <a:xfrm>
            <a:off x="694944" y="1664208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BD5E1"/>
                </a:solidFill>
              </a:rPr>
              <a:t>Kubni model: poly(degree=3, raw=TRUE)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457200" y="2039112"/>
            <a:ext cx="146304" cy="146304"/>
          </a:xfrm>
          <a:prstGeom prst="ellipse">
            <a:avLst/>
          </a:prstGeom>
          <a:solidFill>
            <a:srgbClr val="0D9488"/>
          </a:solidFill>
          <a:ln/>
        </p:spPr>
      </p:sp>
      <p:sp>
        <p:nvSpPr>
          <p:cNvPr id="11" name="Text 9"/>
          <p:cNvSpPr/>
          <p:nvPr/>
        </p:nvSpPr>
        <p:spPr>
          <a:xfrm>
            <a:off x="694944" y="201168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BD5E1"/>
                </a:solidFill>
              </a:rPr>
              <a:t>Level-log, log-linear, log-log (KC 8.2)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457200" y="2386584"/>
            <a:ext cx="146304" cy="146304"/>
          </a:xfrm>
          <a:prstGeom prst="ellipse">
            <a:avLst/>
          </a:prstGeom>
          <a:solidFill>
            <a:srgbClr val="0D9488"/>
          </a:solidFill>
          <a:ln/>
        </p:spPr>
      </p:sp>
      <p:sp>
        <p:nvSpPr>
          <p:cNvPr id="13" name="Text 11"/>
          <p:cNvSpPr/>
          <p:nvPr/>
        </p:nvSpPr>
        <p:spPr>
          <a:xfrm>
            <a:off x="694944" y="2359152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BD5E1"/>
                </a:solidFill>
              </a:rPr>
              <a:t>Efekat ΔX na Y putem diff(predict())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457200" y="2734056"/>
            <a:ext cx="146304" cy="146304"/>
          </a:xfrm>
          <a:prstGeom prst="ellipse">
            <a:avLst/>
          </a:prstGeom>
          <a:solidFill>
            <a:srgbClr val="0D9488"/>
          </a:solidFill>
          <a:ln/>
        </p:spPr>
      </p:sp>
      <p:sp>
        <p:nvSpPr>
          <p:cNvPr id="15" name="Text 13"/>
          <p:cNvSpPr/>
          <p:nvPr/>
        </p:nvSpPr>
        <p:spPr>
          <a:xfrm>
            <a:off x="694944" y="2706624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BD5E1"/>
                </a:solidFill>
              </a:rPr>
              <a:t>3 tipa interakcija: D×D, X×D, X×X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457200" y="3081528"/>
            <a:ext cx="146304" cy="146304"/>
          </a:xfrm>
          <a:prstGeom prst="ellipse">
            <a:avLst/>
          </a:prstGeom>
          <a:solidFill>
            <a:srgbClr val="0D9488"/>
          </a:solidFill>
          <a:ln/>
        </p:spPr>
      </p:sp>
      <p:sp>
        <p:nvSpPr>
          <p:cNvPr id="17" name="Text 15"/>
          <p:cNvSpPr/>
          <p:nvPr/>
        </p:nvSpPr>
        <p:spPr>
          <a:xfrm>
            <a:off x="694944" y="3054096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BD5E1"/>
                </a:solidFill>
              </a:rPr>
              <a:t>F-test nelinearnosti: linearHypothesis()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57200" y="3429000"/>
            <a:ext cx="146304" cy="146304"/>
          </a:xfrm>
          <a:prstGeom prst="ellipse">
            <a:avLst/>
          </a:prstGeom>
          <a:solidFill>
            <a:srgbClr val="0D9488"/>
          </a:solidFill>
          <a:ln/>
        </p:spPr>
      </p:sp>
      <p:sp>
        <p:nvSpPr>
          <p:cNvPr id="19" name="Text 17"/>
          <p:cNvSpPr/>
          <p:nvPr/>
        </p:nvSpPr>
        <p:spPr>
          <a:xfrm>
            <a:off x="694944" y="3401568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BD5E1"/>
                </a:solidFill>
              </a:rPr>
              <a:t>Odabir modela: adj.R² + F-test + parsimonia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57200" y="3776472"/>
            <a:ext cx="146304" cy="146304"/>
          </a:xfrm>
          <a:prstGeom prst="ellipse">
            <a:avLst/>
          </a:prstGeom>
          <a:solidFill>
            <a:srgbClr val="0D9488"/>
          </a:solidFill>
          <a:ln/>
        </p:spPr>
      </p:sp>
      <p:sp>
        <p:nvSpPr>
          <p:cNvPr id="21" name="Text 19"/>
          <p:cNvSpPr/>
          <p:nvPr/>
        </p:nvSpPr>
        <p:spPr>
          <a:xfrm>
            <a:off x="694944" y="3749040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CBD5E1"/>
                </a:solidFill>
              </a:rPr>
              <a:t>stargazer() za tabele više modela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4754880" y="914400"/>
            <a:ext cx="4069080" cy="4133088"/>
          </a:xfrm>
          <a:prstGeom prst="rect">
            <a:avLst/>
          </a:prstGeom>
          <a:solidFill>
            <a:srgbClr val="1E3A5F"/>
          </a:solidFill>
          <a:ln w="9525">
            <a:solidFill>
              <a:srgbClr val="0D9488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937760" y="1005840"/>
            <a:ext cx="37490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D9488"/>
                </a:solidFill>
              </a:rPr>
              <a:t>Domaći zadatak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4937760" y="1389888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</a:rPr>
              <a:t>1. Procijenite kvadratni model score ~ size + I(size^2). Izračunajte efekat smanjenja STR sa 20 na 18 koristeći predict().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4937760" y="1938528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</a:rPr>
              <a:t>2. Procijenite level-log model score ~ log(income). Interpretirajte koef. Koliko bi se score promijenio za 10% više income?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4937760" y="2487168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</a:rPr>
              <a:t>3. Kreirajte HiLunch = 1 ako lunch &gt; 50%. Procijenite model sa interakcijom size*HiLunch. Da li se nagib razlikuje?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4937760" y="3035808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</a:rPr>
              <a:t>4. Poredite adj.R² za kvadratni, kubni i log modele na istim podacima. Koji biste preporučili i zašto?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4937760" y="3584448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</a:rPr>
              <a:t>5. Koristeći Journals dataset, interpretirajte koeficijent na log(Age):log(PricePerCitation) u modelu (IV).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457200" y="4919472"/>
            <a:ext cx="82296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47556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 funkcije: lm()  I()  poly()  log()  predict()  diff()  lines()  order()  linearHypothesis()  coeftest()  stargazer()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</a:rPr>
              <a:t>Motivacija — Kada linearni model nije dovoljan?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320040" y="777240"/>
            <a:ext cx="1737360" cy="292608"/>
          </a:xfrm>
          <a:prstGeom prst="roundRect">
            <a:avLst>
              <a:gd name="adj" fmla="val 15625"/>
            </a:avLst>
          </a:prstGeom>
          <a:solidFill>
            <a:srgbClr val="0D9488"/>
          </a:solidFill>
          <a:ln/>
        </p:spPr>
      </p:sp>
      <p:sp>
        <p:nvSpPr>
          <p:cNvPr id="5" name="Text 3"/>
          <p:cNvSpPr/>
          <p:nvPr/>
        </p:nvSpPr>
        <p:spPr>
          <a:xfrm>
            <a:off x="320040" y="777240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UVOD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046720" y="4864608"/>
            <a:ext cx="914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4748B"/>
                </a:solidFill>
              </a:rPr>
              <a:t>2 / 18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320040" y="1115568"/>
            <a:ext cx="85039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4748B"/>
                </a:solidFill>
              </a:rPr>
              <a:t>Linearna regresija pretpostavlja konstantan nagib — ali šta ako efekat zavisi od X?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20040" y="1481328"/>
            <a:ext cx="2788920" cy="2331720"/>
          </a:xfrm>
          <a:prstGeom prst="rect">
            <a:avLst/>
          </a:prstGeom>
          <a:solidFill>
            <a:srgbClr val="FEE2E2"/>
          </a:solidFill>
          <a:ln w="9525">
            <a:solidFill>
              <a:srgbClr val="DC2626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29768" y="1554480"/>
            <a:ext cx="25694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DC2626"/>
                </a:solidFill>
              </a:rPr>
              <a:t>Problem sa linearnim modelom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429768" y="1883664"/>
            <a:ext cx="2569464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TestScore ~ income: linija precjenjuje pri niskim i visokim prihodima, podcjenjuje srednju grupu.</a:t>
            </a:r>
            <a:endParaRPr lang="en-US" sz="1100" dirty="0"/>
          </a:p>
          <a:p>
            <a:pPr marL="0" indent="0">
              <a:buNone/>
            </a:pP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Korelacija: 0.71 ali oblik nije linearan.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3264408" y="1481328"/>
            <a:ext cx="2788920" cy="2331720"/>
          </a:xfrm>
          <a:prstGeom prst="rect">
            <a:avLst/>
          </a:prstGeom>
          <a:solidFill>
            <a:srgbClr val="CCFBF1"/>
          </a:solidFill>
          <a:ln w="9525">
            <a:solidFill>
              <a:srgbClr val="0D948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374136" y="1554480"/>
            <a:ext cx="25694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0D9488"/>
                </a:solidFill>
              </a:rPr>
              <a:t>Rješenje: nelinearne funkcije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3374136" y="1883664"/>
            <a:ext cx="2569464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OLS radi i sa nelinearnim regresorima!</a:t>
            </a:r>
            <a:endParaRPr lang="en-US" sz="1100" dirty="0"/>
          </a:p>
          <a:p>
            <a:pPr marL="0" indent="0">
              <a:buNone/>
            </a:pP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Dodajemo income² kao poseban regresor.</a:t>
            </a:r>
            <a:endParaRPr lang="en-US" sz="1100" dirty="0"/>
          </a:p>
          <a:p>
            <a:pPr marL="0" indent="0">
              <a:buNone/>
            </a:pP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Princip: Y = f(X) + u gdje f može biti polinom, log, itd.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208776" y="1481328"/>
            <a:ext cx="2788920" cy="2331720"/>
          </a:xfrm>
          <a:prstGeom prst="rect">
            <a:avLst/>
          </a:prstGeom>
          <a:solidFill>
            <a:srgbClr val="EDE9FE"/>
          </a:solidFill>
          <a:ln w="9525">
            <a:solidFill>
              <a:srgbClr val="7C3AED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318504" y="1554480"/>
            <a:ext cx="256946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7C3AED"/>
                </a:solidFill>
              </a:rPr>
              <a:t>Ključno pitanje</a:t>
            </a:r>
            <a:endParaRPr lang="en-US" sz="1150" dirty="0"/>
          </a:p>
        </p:txBody>
      </p:sp>
      <p:sp>
        <p:nvSpPr>
          <p:cNvPr id="16" name="Text 14"/>
          <p:cNvSpPr/>
          <p:nvPr/>
        </p:nvSpPr>
        <p:spPr>
          <a:xfrm>
            <a:off x="6318504" y="1883664"/>
            <a:ext cx="2569464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Kako mjerimo efekat ΔX na Y kada model nije linearan?</a:t>
            </a:r>
            <a:endParaRPr lang="en-US" sz="1100" dirty="0"/>
          </a:p>
          <a:p>
            <a:pPr marL="0" indent="0">
              <a:buNone/>
            </a:pP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</a:rPr>
              <a:t>Key Concept 8.1: računamo razliku predviđenih vrijednosti za X i X+ΔX.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320040" y="3931920"/>
            <a:ext cx="8503920" cy="658368"/>
          </a:xfrm>
          <a:prstGeom prst="rect">
            <a:avLst/>
          </a:prstGeom>
          <a:solidFill>
            <a:srgbClr val="F1F5F9"/>
          </a:solidFill>
          <a:ln w="6350">
            <a:solidFill>
              <a:srgbClr val="CBD5E1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57200" y="3931920"/>
            <a:ext cx="82296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B2A4A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Key Concept </a:t>
            </a:r>
            <a:r>
              <a:rPr lang="en-US" sz="1300" b="1" dirty="0" smtClean="0">
                <a:solidFill>
                  <a:srgbClr val="1B2A4A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:  </a:t>
            </a:r>
            <a:r>
              <a:rPr lang="en-US" sz="1300" b="1" dirty="0">
                <a:solidFill>
                  <a:srgbClr val="1B2A4A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ΔŶ = f̂(X₁ + ΔX₁, X₂, ...) − f̂(X₁, X₂, ...)  →  koristimo predict() u R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366220" y="4151376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97706"/>
                </a:solidFill>
              </a:rPr>
              <a:t>Paketi za ovo poglavlje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245375" y="4647323"/>
            <a:ext cx="822960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00" dirty="0" smtClean="0">
                <a:solidFill>
                  <a:srgbClr val="1E293B"/>
                </a:solidFill>
              </a:rPr>
              <a:t>library(AER)  →  </a:t>
            </a:r>
            <a:r>
              <a:rPr lang="en-US" sz="1100" dirty="0" err="1" smtClean="0">
                <a:solidFill>
                  <a:srgbClr val="1E293B"/>
                </a:solidFill>
              </a:rPr>
              <a:t>podaci</a:t>
            </a:r>
            <a:r>
              <a:rPr lang="en-US" sz="1100" dirty="0" smtClean="0">
                <a:solidFill>
                  <a:srgbClr val="1E293B"/>
                </a:solidFill>
              </a:rPr>
              <a:t> (</a:t>
            </a:r>
            <a:r>
              <a:rPr lang="en-US" sz="1100" dirty="0" err="1" smtClean="0">
                <a:solidFill>
                  <a:srgbClr val="1E293B"/>
                </a:solidFill>
              </a:rPr>
              <a:t>CASchools</a:t>
            </a:r>
            <a:r>
              <a:rPr lang="en-US" sz="1100" dirty="0" smtClean="0">
                <a:solidFill>
                  <a:srgbClr val="1E293B"/>
                </a:solidFill>
              </a:rPr>
              <a:t>, Journals)</a:t>
            </a:r>
            <a:endParaRPr lang="en-US" sz="110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1E293B"/>
                </a:solidFill>
              </a:rPr>
              <a:t>library(sandwich); library(lmtest)  →  robusne SE</a:t>
            </a:r>
            <a:endParaRPr lang="en-US" sz="110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1E293B"/>
                </a:solidFill>
              </a:rPr>
              <a:t>library(stargazer)  →  formatiranje tabela rezultata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</a:rPr>
              <a:t>Teorija — Kvadratni regresijski model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320040" y="777240"/>
            <a:ext cx="1737360" cy="292608"/>
          </a:xfrm>
          <a:prstGeom prst="roundRect">
            <a:avLst>
              <a:gd name="adj" fmla="val 15625"/>
            </a:avLst>
          </a:prstGeom>
          <a:solidFill>
            <a:srgbClr val="D97706"/>
          </a:solidFill>
          <a:ln/>
        </p:spPr>
      </p:sp>
      <p:sp>
        <p:nvSpPr>
          <p:cNvPr id="5" name="Text 3"/>
          <p:cNvSpPr/>
          <p:nvPr/>
        </p:nvSpPr>
        <p:spPr>
          <a:xfrm>
            <a:off x="320040" y="777240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TEORIJA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046720" y="4864608"/>
            <a:ext cx="914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4748B"/>
                </a:solidFill>
              </a:rPr>
              <a:t>3 / 18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320040" y="1115568"/>
            <a:ext cx="85039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4748B"/>
                </a:solidFill>
              </a:rPr>
              <a:t>Kvadratni model tretira X² kao posebnu nezavisnu varijablu: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20040" y="1444752"/>
            <a:ext cx="8503920" cy="594360"/>
          </a:xfrm>
          <a:prstGeom prst="rect">
            <a:avLst/>
          </a:prstGeom>
          <a:solidFill>
            <a:srgbClr val="F1F5F9"/>
          </a:solidFill>
          <a:ln w="6350">
            <a:solidFill>
              <a:srgbClr val="CBD5E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7200" y="1444752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B2A4A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TestScoreᵢ  =  β₀  +  β₁·incomeᵢ  +  β₂·income²ᵢ  +  uᵢ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320040" y="2176272"/>
            <a:ext cx="85039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B2A4A"/>
                </a:solidFill>
              </a:rPr>
              <a:t>Testiranje linearnosti H₀: β₂ = 0  vs.  H₁: β₂ ≠ 0: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320040" y="2487168"/>
            <a:ext cx="5074920" cy="1691640"/>
          </a:xfrm>
          <a:prstGeom prst="rect">
            <a:avLst/>
          </a:prstGeom>
          <a:solidFill>
            <a:srgbClr val="DBEAFE"/>
          </a:solidFill>
          <a:ln w="9525">
            <a:solidFill>
              <a:srgbClr val="2563E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57200" y="2560320"/>
            <a:ext cx="4800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2563EB"/>
                </a:solidFill>
              </a:rPr>
              <a:t>Interpretacija koeficijenata: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457200" y="2852928"/>
            <a:ext cx="137160" cy="137160"/>
          </a:xfrm>
          <a:prstGeom prst="ellipse">
            <a:avLst/>
          </a:prstGeom>
          <a:solidFill>
            <a:srgbClr val="2563EB"/>
          </a:solidFill>
          <a:ln/>
        </p:spPr>
      </p:sp>
      <p:sp>
        <p:nvSpPr>
          <p:cNvPr id="14" name="Text 12"/>
          <p:cNvSpPr/>
          <p:nvPr/>
        </p:nvSpPr>
        <p:spPr>
          <a:xfrm>
            <a:off x="658368" y="2825496"/>
            <a:ext cx="4617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</a:rPr>
              <a:t>β₁ = efekat prvog incr. income (nije konstantan!)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457200" y="3154680"/>
            <a:ext cx="137160" cy="137160"/>
          </a:xfrm>
          <a:prstGeom prst="ellipse">
            <a:avLst/>
          </a:prstGeom>
          <a:solidFill>
            <a:srgbClr val="2563EB"/>
          </a:solidFill>
          <a:ln/>
        </p:spPr>
      </p:sp>
      <p:sp>
        <p:nvSpPr>
          <p:cNvPr id="16" name="Text 14"/>
          <p:cNvSpPr/>
          <p:nvPr/>
        </p:nvSpPr>
        <p:spPr>
          <a:xfrm>
            <a:off x="658368" y="3127248"/>
            <a:ext cx="4617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</a:rPr>
              <a:t>β₂ &lt; 0 → opadajući prihodi od povećanja income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457200" y="3456432"/>
            <a:ext cx="137160" cy="137160"/>
          </a:xfrm>
          <a:prstGeom prst="ellipse">
            <a:avLst/>
          </a:prstGeom>
          <a:solidFill>
            <a:srgbClr val="2563EB"/>
          </a:solidFill>
          <a:ln/>
        </p:spPr>
      </p:sp>
      <p:sp>
        <p:nvSpPr>
          <p:cNvPr id="18" name="Text 16"/>
          <p:cNvSpPr/>
          <p:nvPr/>
        </p:nvSpPr>
        <p:spPr>
          <a:xfrm>
            <a:off x="658368" y="3429000"/>
            <a:ext cx="4617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</a:rPr>
              <a:t>β₂ &gt; 0 → rastući prinosi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457200" y="3758184"/>
            <a:ext cx="137160" cy="137160"/>
          </a:xfrm>
          <a:prstGeom prst="ellipse">
            <a:avLst/>
          </a:prstGeom>
          <a:solidFill>
            <a:srgbClr val="2563EB"/>
          </a:solidFill>
          <a:ln/>
        </p:spPr>
      </p:sp>
      <p:sp>
        <p:nvSpPr>
          <p:cNvPr id="20" name="Text 18"/>
          <p:cNvSpPr/>
          <p:nvPr/>
        </p:nvSpPr>
        <p:spPr>
          <a:xfrm>
            <a:off x="658368" y="3730752"/>
            <a:ext cx="4617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</a:rPr>
              <a:t>Nagib: dŷ/dx = β₁ + 2β₂·income  (zavisi od X!)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5577840" y="2487168"/>
            <a:ext cx="3246120" cy="1691640"/>
          </a:xfrm>
          <a:prstGeom prst="rect">
            <a:avLst/>
          </a:prstGeom>
          <a:solidFill>
            <a:srgbClr val="F1F5F9"/>
          </a:solidFill>
          <a:ln w="6350">
            <a:solidFill>
              <a:srgbClr val="CBD5E1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715000" y="2560320"/>
            <a:ext cx="2971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B2A4A"/>
                </a:solidFill>
              </a:rPr>
              <a:t>Procijenjeni model: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5715000" y="2852928"/>
            <a:ext cx="29718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TestScore  =  607.3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  + 3.85 × income</a:t>
            </a:r>
            <a:endParaRPr lang="en-US" sz="1100" dirty="0"/>
          </a:p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  − 0.0423 × income²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320040" y="4279392"/>
            <a:ext cx="8503920" cy="475488"/>
          </a:xfrm>
          <a:prstGeom prst="rect">
            <a:avLst/>
          </a:prstGeom>
          <a:solidFill>
            <a:srgbClr val="FEE2E2"/>
          </a:solidFill>
          <a:ln w="9525">
            <a:solidFill>
              <a:srgbClr val="DC2626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457200" y="4279392"/>
            <a:ext cx="82296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DC2626"/>
                </a:solidFill>
              </a:rPr>
              <a:t>Test linearnosti:  t = −0.0423 / 0.0048 = −8.81  →  |t| &gt;&gt; 1.96  →  odbacujemo H₀: linearnost  → model je kvadratan!</a:t>
            </a:r>
            <a:endParaRPr lang="en-US" sz="1150" dirty="0"/>
          </a:p>
        </p:txBody>
      </p:sp>
      <p:sp>
        <p:nvSpPr>
          <p:cNvPr id="26" name="Shape 24"/>
          <p:cNvSpPr/>
          <p:nvPr/>
        </p:nvSpPr>
        <p:spPr>
          <a:xfrm>
            <a:off x="320040" y="4846320"/>
            <a:ext cx="54864" cy="457200"/>
          </a:xfrm>
          <a:prstGeom prst="rect">
            <a:avLst/>
          </a:prstGeom>
          <a:solidFill>
            <a:srgbClr val="D97706"/>
          </a:solidFill>
          <a:ln/>
        </p:spPr>
      </p:sp>
      <p:sp>
        <p:nvSpPr>
          <p:cNvPr id="27" name="Shape 25"/>
          <p:cNvSpPr/>
          <p:nvPr/>
        </p:nvSpPr>
        <p:spPr>
          <a:xfrm>
            <a:off x="374904" y="4846320"/>
            <a:ext cx="8449056" cy="457200"/>
          </a:xfrm>
          <a:prstGeom prst="rect">
            <a:avLst/>
          </a:prstGeom>
          <a:solidFill>
            <a:srgbClr val="FEF3C7"/>
          </a:solidFill>
          <a:ln/>
        </p:spPr>
      </p:sp>
      <p:sp>
        <p:nvSpPr>
          <p:cNvPr id="28" name="Text 26"/>
          <p:cNvSpPr/>
          <p:nvPr/>
        </p:nvSpPr>
        <p:spPr>
          <a:xfrm>
            <a:off x="484632" y="4919472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97706"/>
                </a:solidFill>
              </a:rPr>
              <a:t>Zašto I(income^2) u R?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484632" y="5175504"/>
            <a:ext cx="8229600" cy="548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1E293B"/>
                </a:solidFill>
              </a:rPr>
              <a:t>Operator ^ u formula ima posebno značenje u R. Koristimo I() da se tretira aritmetički: lm(score ~ income + I(income^2))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</a:rPr>
              <a:t>Vježba 1 — Kvadratni model u R: lm() + I() + predict()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320040" y="777240"/>
            <a:ext cx="1737360" cy="292608"/>
          </a:xfrm>
          <a:prstGeom prst="roundRect">
            <a:avLst>
              <a:gd name="adj" fmla="val 15625"/>
            </a:avLst>
          </a:prstGeom>
          <a:solidFill>
            <a:srgbClr val="2563EB"/>
          </a:solidFill>
          <a:ln/>
        </p:spPr>
      </p:sp>
      <p:sp>
        <p:nvSpPr>
          <p:cNvPr id="5" name="Text 3"/>
          <p:cNvSpPr/>
          <p:nvPr/>
        </p:nvSpPr>
        <p:spPr>
          <a:xfrm>
            <a:off x="320040" y="777240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KORAK 1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046720" y="4864608"/>
            <a:ext cx="914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4748B"/>
                </a:solidFill>
              </a:rPr>
              <a:t>4 / 18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320040" y="1115568"/>
            <a:ext cx="85039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4748B"/>
                </a:solidFill>
              </a:rPr>
              <a:t>Gradimo kvadratni model i računamo efekat povećanja income za različite polazne vrijednosti: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20040" y="1444752"/>
            <a:ext cx="5394960" cy="3657600"/>
          </a:xfrm>
          <a:prstGeom prst="rect">
            <a:avLst/>
          </a:prstGeom>
          <a:solidFill>
            <a:srgbClr val="1E293B"/>
          </a:solidFill>
          <a:ln w="6350">
            <a:solidFill>
              <a:srgbClr val="334155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29768" y="1536192"/>
            <a:ext cx="5175504" cy="34930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Kvadratni model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quadratic_model &lt;- lm(score ~ income + I(income^2),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                data = CASchools)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coeftest(quadratic_model, vcov. = vcovHC, type = "HC1")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(Intercept)  607.3017  2.9017  ...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income         3.8510  0.2681  ...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I(income^2)   -0.0423  0.0048  -8.85  ***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Efekat povećanja income od 10 do 11 ($10k -&gt; $11k)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Y_hat &lt;- predict(quadratic_model,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           newdata = data.frame(income = c(10, 11)))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diff(Y_hat)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       2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2.962517  (+2.96 boda!)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Efekat od 40 do 41 ($40k -&gt; $41k)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Y_hat &lt;- predict(quadratic_model,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           newdata = data.frame(income = c(40, 41)))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diff(Y_hat)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        2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0.4240097  (samo +0.42 boda)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5806440" y="1417320"/>
            <a:ext cx="3017520" cy="1353312"/>
          </a:xfrm>
          <a:prstGeom prst="rect">
            <a:avLst/>
          </a:prstGeom>
          <a:solidFill>
            <a:srgbClr val="DBEAFE"/>
          </a:solidFill>
          <a:ln w="9525">
            <a:solidFill>
              <a:srgbClr val="2563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897880" y="1508760"/>
            <a:ext cx="28346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2563EB"/>
                </a:solidFill>
              </a:rPr>
              <a:t>Efekat pri income = 10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5897880" y="1764792"/>
            <a:ext cx="28346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2563EB"/>
                </a:solidFill>
              </a:rPr>
              <a:t>+2.96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5897880" y="2221992"/>
            <a:ext cx="28346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1E293B"/>
                </a:solidFill>
              </a:rPr>
              <a:t>boda na testu za +$1000 prihoda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5806440" y="2907792"/>
            <a:ext cx="3017520" cy="1353312"/>
          </a:xfrm>
          <a:prstGeom prst="rect">
            <a:avLst/>
          </a:prstGeom>
          <a:solidFill>
            <a:srgbClr val="FEF3C7"/>
          </a:solidFill>
          <a:ln w="9525">
            <a:solidFill>
              <a:srgbClr val="D97706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897880" y="2999232"/>
            <a:ext cx="28346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D97706"/>
                </a:solidFill>
              </a:rPr>
              <a:t>Efekat pri income = 40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5897880" y="3255264"/>
            <a:ext cx="28346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D97706"/>
                </a:solidFill>
              </a:rPr>
              <a:t>+0.42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5897880" y="3712464"/>
            <a:ext cx="28346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1E293B"/>
                </a:solidFill>
              </a:rPr>
              <a:t>boda — mnogo manji zbog kvadratnog člana!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320040" y="5175504"/>
            <a:ext cx="54864" cy="475488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19" name="Shape 17"/>
          <p:cNvSpPr/>
          <p:nvPr/>
        </p:nvSpPr>
        <p:spPr>
          <a:xfrm>
            <a:off x="374904" y="5175504"/>
            <a:ext cx="8449056" cy="475488"/>
          </a:xfrm>
          <a:prstGeom prst="rect">
            <a:avLst/>
          </a:prstGeom>
          <a:solidFill>
            <a:srgbClr val="CCFBF1"/>
          </a:solidFill>
          <a:ln/>
        </p:spPr>
      </p:sp>
      <p:sp>
        <p:nvSpPr>
          <p:cNvPr id="20" name="Text 18"/>
          <p:cNvSpPr/>
          <p:nvPr/>
        </p:nvSpPr>
        <p:spPr>
          <a:xfrm>
            <a:off x="484632" y="5248656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D9488"/>
                </a:solidFill>
              </a:rPr>
              <a:t>Ključna razlika od linearnog modela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484632" y="5504688"/>
            <a:ext cx="822960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1E293B"/>
                </a:solidFill>
              </a:rPr>
              <a:t>U linearnom modelu efekat income je uvijek isti (−2.28 u STR modelu). U kvadratnom modelu efekat zavisi od polazne vrijednosti X — to je suština nelinearnosti.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</a:rPr>
              <a:t>Vježba 2 — Kubni model: poly() i sekvencijalno testiranje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320040" y="777240"/>
            <a:ext cx="1737360" cy="292608"/>
          </a:xfrm>
          <a:prstGeom prst="roundRect">
            <a:avLst>
              <a:gd name="adj" fmla="val 15625"/>
            </a:avLst>
          </a:prstGeom>
          <a:solidFill>
            <a:srgbClr val="2563EB"/>
          </a:solidFill>
          <a:ln/>
        </p:spPr>
      </p:sp>
      <p:sp>
        <p:nvSpPr>
          <p:cNvPr id="5" name="Text 3"/>
          <p:cNvSpPr/>
          <p:nvPr/>
        </p:nvSpPr>
        <p:spPr>
          <a:xfrm>
            <a:off x="320040" y="777240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KORAK 2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046720" y="4864608"/>
            <a:ext cx="914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4748B"/>
                </a:solidFill>
              </a:rPr>
              <a:t>5 / 18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320040" y="1115568"/>
            <a:ext cx="85039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4748B"/>
                </a:solidFill>
              </a:rPr>
              <a:t>poly() olakšava dodavanje polinomnih članova. Testiramo koji stepen je prikladan: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20040" y="1444752"/>
            <a:ext cx="5577840" cy="3566160"/>
          </a:xfrm>
          <a:prstGeom prst="rect">
            <a:avLst/>
          </a:prstGeom>
          <a:solidFill>
            <a:srgbClr val="1E293B"/>
          </a:solidFill>
          <a:ln w="6350">
            <a:solidFill>
              <a:srgbClr val="334155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29768" y="1536192"/>
            <a:ext cx="5358384" cy="34015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Kubni model korišćenjem poly()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cubic_model &lt;- lm(score ~ poly(income, degree=3, raw=TRUE),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            data = CASchools)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Robusni summary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coeftest(cubic_model, vcov. = vcovHC, type = "HC1")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                                   Estimate  Std.Err  t       p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(Intercept)                        600.08    5.10   117.6  ***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poly(income, degree=3, raw=TRUE)1    5.02    0.71     7.1  ***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poly(income, degree=3, raw=TRUE)2   -0.096   0.029   -3.3  **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poly(income, degree=3, raw=TRUE)3    0.00069 0.00035   2.0  *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F-test: da li su income^2 i income^3 zajedno značajni?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 &lt;- rbind(c(0,0,1,0), c(0,0,0,1))  # restricts beta2=beta3=0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linearHypothesis(cubic_model, hypothesis.matrix=R,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           vcov.=vcovHC, type="HC1")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F = 29.68,  Pr(&gt;F) = 8.945e-13 ***  --&gt; odbacujemo linearnost!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5806440" y="1417320"/>
            <a:ext cx="3017520" cy="3566160"/>
          </a:xfrm>
          <a:prstGeom prst="rect">
            <a:avLst/>
          </a:prstGeom>
          <a:solidFill>
            <a:srgbClr val="F1F5F9"/>
          </a:solidFill>
          <a:ln w="6350">
            <a:solidFill>
              <a:srgbClr val="CBD5E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943600" y="1508760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A"/>
                </a:solidFill>
              </a:rPr>
              <a:t>Sekvencijalno testiranje: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5961888" y="1956816"/>
            <a:ext cx="274320" cy="274320"/>
          </a:xfrm>
          <a:prstGeom prst="ellipse">
            <a:avLst/>
          </a:prstGeom>
          <a:solidFill>
            <a:srgbClr val="2563EB"/>
          </a:solidFill>
          <a:ln/>
        </p:spPr>
      </p:sp>
      <p:sp>
        <p:nvSpPr>
          <p:cNvPr id="13" name="Text 11"/>
          <p:cNvSpPr/>
          <p:nvPr/>
        </p:nvSpPr>
        <p:spPr>
          <a:xfrm>
            <a:off x="5961888" y="195681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1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6309360" y="1901952"/>
            <a:ext cx="23774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</a:rPr>
              <a:t>Procijeni model max stepena r (npr. 3)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5961888" y="2734056"/>
            <a:ext cx="274320" cy="274320"/>
          </a:xfrm>
          <a:prstGeom prst="ellipse">
            <a:avLst/>
          </a:prstGeom>
          <a:solidFill>
            <a:srgbClr val="0D9488"/>
          </a:solidFill>
          <a:ln/>
        </p:spPr>
      </p:sp>
      <p:sp>
        <p:nvSpPr>
          <p:cNvPr id="16" name="Text 14"/>
          <p:cNvSpPr/>
          <p:nvPr/>
        </p:nvSpPr>
        <p:spPr>
          <a:xfrm>
            <a:off x="5961888" y="273405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2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6309360" y="2679192"/>
            <a:ext cx="23774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</a:rPr>
              <a:t>Testiraj H₀: βᵣ = 0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</a:rPr>
              <a:t>Ako odbaci → Xʳ ostaje u modelu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5961888" y="3511296"/>
            <a:ext cx="274320" cy="274320"/>
          </a:xfrm>
          <a:prstGeom prst="ellipse">
            <a:avLst/>
          </a:prstGeom>
          <a:solidFill>
            <a:srgbClr val="D97706"/>
          </a:solidFill>
          <a:ln/>
        </p:spPr>
      </p:sp>
      <p:sp>
        <p:nvSpPr>
          <p:cNvPr id="19" name="Text 17"/>
          <p:cNvSpPr/>
          <p:nvPr/>
        </p:nvSpPr>
        <p:spPr>
          <a:xfrm>
            <a:off x="5961888" y="351129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3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6309360" y="3456432"/>
            <a:ext cx="23774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</a:rPr>
              <a:t>Ako ne odbaci → izbaci Xʳ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</a:rPr>
              <a:t>Ponoviti sa r−1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5961888" y="4288536"/>
            <a:ext cx="274320" cy="274320"/>
          </a:xfrm>
          <a:prstGeom prst="ellipse">
            <a:avLst/>
          </a:prstGeom>
          <a:solidFill>
            <a:srgbClr val="16A34A"/>
          </a:solidFill>
          <a:ln/>
        </p:spPr>
      </p:sp>
      <p:sp>
        <p:nvSpPr>
          <p:cNvPr id="22" name="Text 20"/>
          <p:cNvSpPr/>
          <p:nvPr/>
        </p:nvSpPr>
        <p:spPr>
          <a:xfrm>
            <a:off x="5961888" y="428853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4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6309360" y="4233672"/>
            <a:ext cx="23774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</a:rPr>
              <a:t>Stani kada je koef. na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</a:rPr>
              <a:t>najvišem stepenu značajan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320040" y="5084064"/>
            <a:ext cx="54864" cy="475488"/>
          </a:xfrm>
          <a:prstGeom prst="rect">
            <a:avLst/>
          </a:prstGeom>
          <a:solidFill>
            <a:srgbClr val="D97706"/>
          </a:solidFill>
          <a:ln/>
        </p:spPr>
      </p:sp>
      <p:sp>
        <p:nvSpPr>
          <p:cNvPr id="25" name="Shape 23"/>
          <p:cNvSpPr/>
          <p:nvPr/>
        </p:nvSpPr>
        <p:spPr>
          <a:xfrm>
            <a:off x="374904" y="5084064"/>
            <a:ext cx="8449056" cy="475488"/>
          </a:xfrm>
          <a:prstGeom prst="rect">
            <a:avLst/>
          </a:prstGeom>
          <a:solidFill>
            <a:srgbClr val="FEF3C7"/>
          </a:solidFill>
          <a:ln/>
        </p:spPr>
      </p:sp>
      <p:sp>
        <p:nvSpPr>
          <p:cNvPr id="26" name="Text 24"/>
          <p:cNvSpPr/>
          <p:nvPr/>
        </p:nvSpPr>
        <p:spPr>
          <a:xfrm>
            <a:off x="484632" y="5157216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97706"/>
                </a:solidFill>
              </a:rPr>
              <a:t>raw=TRUE u poly()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484632" y="5413248"/>
            <a:ext cx="822960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1E293B"/>
                </a:solidFill>
              </a:rPr>
              <a:t>poly() bez raw=TRUE pravi ortogonalne polinome (numerički stabilni). Sa raw=TRUE koeficijenti odgovaraju direktnoj interpretaciji β₁, β₂, β₃.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</a:rPr>
              <a:t>Teorija — Logaritamske transformacije (Key Concept 8.2)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320040" y="777240"/>
            <a:ext cx="1737360" cy="292608"/>
          </a:xfrm>
          <a:prstGeom prst="roundRect">
            <a:avLst>
              <a:gd name="adj" fmla="val 15625"/>
            </a:avLst>
          </a:prstGeom>
          <a:solidFill>
            <a:srgbClr val="D97706"/>
          </a:solidFill>
          <a:ln/>
        </p:spPr>
      </p:sp>
      <p:sp>
        <p:nvSpPr>
          <p:cNvPr id="5" name="Text 3"/>
          <p:cNvSpPr/>
          <p:nvPr/>
        </p:nvSpPr>
        <p:spPr>
          <a:xfrm>
            <a:off x="320040" y="777240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TEORIJA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046720" y="4864608"/>
            <a:ext cx="914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4748B"/>
                </a:solidFill>
              </a:rPr>
              <a:t>6 / 18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320040" y="1115568"/>
            <a:ext cx="85039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4748B"/>
                </a:solidFill>
              </a:rPr>
              <a:t>Tri slučaja logaritamske transformacije — svaki ima drugačiju interpretaciju β₁: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20040" y="1463040"/>
            <a:ext cx="2788920" cy="2834640"/>
          </a:xfrm>
          <a:prstGeom prst="rect">
            <a:avLst/>
          </a:prstGeom>
          <a:solidFill>
            <a:srgbClr val="DBEAFE"/>
          </a:solidFill>
          <a:ln w="9525">
            <a:solidFill>
              <a:srgbClr val="2563EB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1435608" y="1344168"/>
            <a:ext cx="548640" cy="548640"/>
          </a:xfrm>
          <a:prstGeom prst="ellipse">
            <a:avLst/>
          </a:prstGeom>
          <a:solidFill>
            <a:srgbClr val="2563EB"/>
          </a:solidFill>
          <a:ln/>
        </p:spPr>
      </p:sp>
      <p:sp>
        <p:nvSpPr>
          <p:cNvPr id="10" name="Text 8"/>
          <p:cNvSpPr/>
          <p:nvPr/>
        </p:nvSpPr>
        <p:spPr>
          <a:xfrm>
            <a:off x="1435608" y="1344168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I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429768" y="1938528"/>
            <a:ext cx="256946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2563EB"/>
                </a:solidFill>
              </a:rPr>
              <a:t>Level-Log  (X log, Y nivo)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429768" y="2267712"/>
            <a:ext cx="2569464" cy="384048"/>
          </a:xfrm>
          <a:prstGeom prst="rect">
            <a:avLst/>
          </a:prstGeom>
          <a:solidFill>
            <a:srgbClr val="FFFFFF"/>
          </a:solidFill>
          <a:ln w="6350">
            <a:solidFill>
              <a:srgbClr val="2563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57200" y="2267712"/>
            <a:ext cx="2514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B2A4A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Yᵢ = β₀ + β₁·ln(Xᵢ) + uᵢ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429768" y="2724912"/>
            <a:ext cx="2569464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</a:rPr>
              <a:t>1% povećanje X  →  promjena Y od 0.01·β₁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429768" y="3584448"/>
            <a:ext cx="2569464" cy="594360"/>
          </a:xfrm>
          <a:prstGeom prst="rect">
            <a:avLst/>
          </a:prstGeom>
          <a:solidFill>
            <a:srgbClr val="F1F5F9"/>
          </a:solidFill>
          <a:ln/>
        </p:spPr>
      </p:sp>
      <p:sp>
        <p:nvSpPr>
          <p:cNvPr id="16" name="Text 14"/>
          <p:cNvSpPr/>
          <p:nvPr/>
        </p:nvSpPr>
        <p:spPr>
          <a:xfrm>
            <a:off x="457200" y="3611880"/>
            <a:ext cx="25146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B2A4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R: lm(score ~ log(income))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3264408" y="1463040"/>
            <a:ext cx="2788920" cy="2834640"/>
          </a:xfrm>
          <a:prstGeom prst="rect">
            <a:avLst/>
          </a:prstGeom>
          <a:solidFill>
            <a:srgbClr val="CCFBF1"/>
          </a:solidFill>
          <a:ln w="9525">
            <a:solidFill>
              <a:srgbClr val="0D9488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4379976" y="1344168"/>
            <a:ext cx="548640" cy="548640"/>
          </a:xfrm>
          <a:prstGeom prst="ellipse">
            <a:avLst/>
          </a:prstGeom>
          <a:solidFill>
            <a:srgbClr val="0D9488"/>
          </a:solidFill>
          <a:ln/>
        </p:spPr>
      </p:sp>
      <p:sp>
        <p:nvSpPr>
          <p:cNvPr id="19" name="Text 17"/>
          <p:cNvSpPr/>
          <p:nvPr/>
        </p:nvSpPr>
        <p:spPr>
          <a:xfrm>
            <a:off x="4379976" y="1344168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II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3374136" y="1938528"/>
            <a:ext cx="256946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0D9488"/>
                </a:solidFill>
              </a:rPr>
              <a:t>Log-Linear  (X nivo, Y log)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3374136" y="2267712"/>
            <a:ext cx="2569464" cy="384048"/>
          </a:xfrm>
          <a:prstGeom prst="rect">
            <a:avLst/>
          </a:prstGeom>
          <a:solidFill>
            <a:srgbClr val="FFFFFF"/>
          </a:solidFill>
          <a:ln w="6350">
            <a:solidFill>
              <a:srgbClr val="0D948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401568" y="2267712"/>
            <a:ext cx="2514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B2A4A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ln(Yᵢ) = β₀ + β₁·Xᵢ + uᵢ</a:t>
            </a:r>
            <a:endParaRPr lang="en-US" sz="1100" dirty="0"/>
          </a:p>
        </p:txBody>
      </p:sp>
      <p:sp>
        <p:nvSpPr>
          <p:cNvPr id="23" name="Text 21"/>
          <p:cNvSpPr/>
          <p:nvPr/>
        </p:nvSpPr>
        <p:spPr>
          <a:xfrm>
            <a:off x="3374136" y="2724912"/>
            <a:ext cx="2569464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</a:rPr>
              <a:t>Jedinična promjena X  →  100·β₁% promjena Y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3374136" y="3584448"/>
            <a:ext cx="2569464" cy="594360"/>
          </a:xfrm>
          <a:prstGeom prst="rect">
            <a:avLst/>
          </a:prstGeom>
          <a:solidFill>
            <a:srgbClr val="F1F5F9"/>
          </a:solidFill>
          <a:ln/>
        </p:spPr>
      </p:sp>
      <p:sp>
        <p:nvSpPr>
          <p:cNvPr id="25" name="Text 23"/>
          <p:cNvSpPr/>
          <p:nvPr/>
        </p:nvSpPr>
        <p:spPr>
          <a:xfrm>
            <a:off x="3401568" y="3611880"/>
            <a:ext cx="25146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B2A4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R: lm(log(score) ~ income)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6208776" y="1463040"/>
            <a:ext cx="2788920" cy="2834640"/>
          </a:xfrm>
          <a:prstGeom prst="rect">
            <a:avLst/>
          </a:prstGeom>
          <a:solidFill>
            <a:srgbClr val="EDE9FE"/>
          </a:solidFill>
          <a:ln w="9525">
            <a:solidFill>
              <a:srgbClr val="7C3AED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7324344" y="1344168"/>
            <a:ext cx="548640" cy="548640"/>
          </a:xfrm>
          <a:prstGeom prst="ellipse">
            <a:avLst/>
          </a:prstGeom>
          <a:solidFill>
            <a:srgbClr val="7C3AED"/>
          </a:solidFill>
          <a:ln/>
        </p:spPr>
      </p:sp>
      <p:sp>
        <p:nvSpPr>
          <p:cNvPr id="28" name="Text 26"/>
          <p:cNvSpPr/>
          <p:nvPr/>
        </p:nvSpPr>
        <p:spPr>
          <a:xfrm>
            <a:off x="7324344" y="1344168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III</a:t>
            </a:r>
            <a:endParaRPr lang="en-US" sz="1500" dirty="0"/>
          </a:p>
        </p:txBody>
      </p:sp>
      <p:sp>
        <p:nvSpPr>
          <p:cNvPr id="29" name="Text 27"/>
          <p:cNvSpPr/>
          <p:nvPr/>
        </p:nvSpPr>
        <p:spPr>
          <a:xfrm>
            <a:off x="6318504" y="1938528"/>
            <a:ext cx="256946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7C3AED"/>
                </a:solidFill>
              </a:rPr>
              <a:t>Log-Log  (oba log)</a:t>
            </a:r>
            <a:endParaRPr lang="en-US" sz="1150" dirty="0"/>
          </a:p>
        </p:txBody>
      </p:sp>
      <p:sp>
        <p:nvSpPr>
          <p:cNvPr id="30" name="Shape 28"/>
          <p:cNvSpPr/>
          <p:nvPr/>
        </p:nvSpPr>
        <p:spPr>
          <a:xfrm>
            <a:off x="6318504" y="2267712"/>
            <a:ext cx="2569464" cy="384048"/>
          </a:xfrm>
          <a:prstGeom prst="rect">
            <a:avLst/>
          </a:prstGeom>
          <a:solidFill>
            <a:srgbClr val="FFFFFF"/>
          </a:solidFill>
          <a:ln w="6350">
            <a:solidFill>
              <a:srgbClr val="7C3AED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6345936" y="2267712"/>
            <a:ext cx="2514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B2A4A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ln(Yᵢ) = β₀ + β₁·ln(Xᵢ) + uᵢ</a:t>
            </a:r>
            <a:endParaRPr lang="en-US" sz="1100" dirty="0"/>
          </a:p>
        </p:txBody>
      </p:sp>
      <p:sp>
        <p:nvSpPr>
          <p:cNvPr id="32" name="Text 30"/>
          <p:cNvSpPr/>
          <p:nvPr/>
        </p:nvSpPr>
        <p:spPr>
          <a:xfrm>
            <a:off x="6318504" y="2724912"/>
            <a:ext cx="2569464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</a:rPr>
              <a:t>1% promjena X  →  β₁% promjena Y  (β₁ = elastičnost!)</a:t>
            </a:r>
            <a:endParaRPr lang="en-US" sz="1050" dirty="0"/>
          </a:p>
        </p:txBody>
      </p:sp>
      <p:sp>
        <p:nvSpPr>
          <p:cNvPr id="33" name="Shape 31"/>
          <p:cNvSpPr/>
          <p:nvPr/>
        </p:nvSpPr>
        <p:spPr>
          <a:xfrm>
            <a:off x="6318504" y="3584448"/>
            <a:ext cx="2569464" cy="594360"/>
          </a:xfrm>
          <a:prstGeom prst="rect">
            <a:avLst/>
          </a:prstGeom>
          <a:solidFill>
            <a:srgbClr val="F1F5F9"/>
          </a:solidFill>
          <a:ln/>
        </p:spPr>
      </p:sp>
      <p:sp>
        <p:nvSpPr>
          <p:cNvPr id="34" name="Text 32"/>
          <p:cNvSpPr/>
          <p:nvPr/>
        </p:nvSpPr>
        <p:spPr>
          <a:xfrm>
            <a:off x="6345936" y="3611880"/>
            <a:ext cx="25146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1B2A4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R: lm(log(score) ~ log(income))</a:t>
            </a:r>
            <a:endParaRPr lang="en-US" sz="1000" dirty="0"/>
          </a:p>
        </p:txBody>
      </p:sp>
      <p:sp>
        <p:nvSpPr>
          <p:cNvPr id="35" name="Shape 33"/>
          <p:cNvSpPr/>
          <p:nvPr/>
        </p:nvSpPr>
        <p:spPr>
          <a:xfrm>
            <a:off x="320040" y="4407408"/>
            <a:ext cx="54864" cy="475488"/>
          </a:xfrm>
          <a:prstGeom prst="rect">
            <a:avLst/>
          </a:prstGeom>
          <a:solidFill>
            <a:srgbClr val="DC2626"/>
          </a:solidFill>
          <a:ln/>
        </p:spPr>
      </p:sp>
      <p:sp>
        <p:nvSpPr>
          <p:cNvPr id="36" name="Shape 34"/>
          <p:cNvSpPr/>
          <p:nvPr/>
        </p:nvSpPr>
        <p:spPr>
          <a:xfrm>
            <a:off x="374904" y="4407408"/>
            <a:ext cx="8449056" cy="475488"/>
          </a:xfrm>
          <a:prstGeom prst="rect">
            <a:avLst/>
          </a:prstGeom>
          <a:solidFill>
            <a:srgbClr val="FEE2E2"/>
          </a:solidFill>
          <a:ln/>
        </p:spPr>
      </p:sp>
      <p:sp>
        <p:nvSpPr>
          <p:cNvPr id="37" name="Text 35"/>
          <p:cNvSpPr/>
          <p:nvPr/>
        </p:nvSpPr>
        <p:spPr>
          <a:xfrm>
            <a:off x="484632" y="4328335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C2626"/>
                </a:solidFill>
              </a:rPr>
              <a:t>Kada koristiti log transformaciju?</a:t>
            </a:r>
            <a:endParaRPr lang="en-US" sz="1100" dirty="0"/>
          </a:p>
        </p:txBody>
      </p:sp>
      <p:sp>
        <p:nvSpPr>
          <p:cNvPr id="38" name="Text 36"/>
          <p:cNvSpPr/>
          <p:nvPr/>
        </p:nvSpPr>
        <p:spPr>
          <a:xfrm>
            <a:off x="484632" y="4736592"/>
            <a:ext cx="822960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1E293B"/>
                </a:solidFill>
              </a:rPr>
              <a:t>Kada odnos između X i Y izgleda konveksan/konkavan na scatterplotu. Log komprimuje raspon varijabli s velikim rasprostranjenjem i daje urednu interpretaciju u procentima.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</a:rPr>
              <a:t>Vježba 3 — Sva tri log modela u R: procjena i vizualizacija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320040" y="777240"/>
            <a:ext cx="1737360" cy="292608"/>
          </a:xfrm>
          <a:prstGeom prst="roundRect">
            <a:avLst>
              <a:gd name="adj" fmla="val 15625"/>
            </a:avLst>
          </a:prstGeom>
          <a:solidFill>
            <a:srgbClr val="2563EB"/>
          </a:solidFill>
          <a:ln/>
        </p:spPr>
      </p:sp>
      <p:sp>
        <p:nvSpPr>
          <p:cNvPr id="5" name="Text 3"/>
          <p:cNvSpPr/>
          <p:nvPr/>
        </p:nvSpPr>
        <p:spPr>
          <a:xfrm>
            <a:off x="320040" y="777240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KORAK 3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046720" y="4864608"/>
            <a:ext cx="914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4748B"/>
                </a:solidFill>
              </a:rPr>
              <a:t>7 / 18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320040" y="1115568"/>
            <a:ext cx="85039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4748B"/>
                </a:solidFill>
              </a:rPr>
              <a:t>Procjenjujemo i poredimo level-log, log-linear i log-log model: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20040" y="1444752"/>
            <a:ext cx="5394960" cy="3566160"/>
          </a:xfrm>
          <a:prstGeom prst="rect">
            <a:avLst/>
          </a:prstGeom>
          <a:solidFill>
            <a:srgbClr val="1E293B"/>
          </a:solidFill>
          <a:ln w="6350">
            <a:solidFill>
              <a:srgbClr val="334155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29768" y="1536192"/>
            <a:ext cx="5175504" cy="34015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Slučaj I: Level-Log (X log, Y nivo)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LL_model &lt;- lm(score ~ log(income), data = CASchools)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coeftest(LL_model, vcov=vcovHC, type="HC1")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log(income)  36.42  1.40  26.1  ***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Interpretacija: 1% vise income → +0.3642 boda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Slučaj II: Log-Linear (X nivo, Y log)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LogLin &lt;- lm(log(score) ~ income, data = CASchools)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coeftest(LogLin, vcov=vcovHC, type="HC1")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income   0.00284  ...  16.2  ***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Interpretacija: +$1000 income → +0.284% test score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Slučaj III: Log-Log (oba log)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LogLog &lt;- lm(log(score) ~ log(income), data = CASchools)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coeftest(LogLog, vcov=vcovHC, type="HC1")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log(income)  0.0554  ...  25.8  ***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Interpretacija: 1% income → 0.0554% test score (elastičnost)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5806440" y="1417320"/>
            <a:ext cx="3017520" cy="3566160"/>
          </a:xfrm>
          <a:prstGeom prst="rect">
            <a:avLst/>
          </a:prstGeom>
          <a:solidFill>
            <a:srgbClr val="F1F5F9"/>
          </a:solidFill>
          <a:ln w="6350">
            <a:solidFill>
              <a:srgbClr val="CBD5E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943600" y="1508760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4A"/>
                </a:solidFill>
              </a:rPr>
              <a:t>Poređenje modela:</a:t>
            </a:r>
            <a:endParaRPr lang="en-US" sz="1200" dirty="0"/>
          </a:p>
        </p:txBody>
      </p:sp>
      <p:graphicFrame>
        <p:nvGraphicFramePr>
          <p:cNvPr id="1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943600" y="1828800"/>
          <a:ext cx="2743200" cy="2423160"/>
        </p:xfrm>
        <a:graphic>
          <a:graphicData uri="http://schemas.openxmlformats.org/drawingml/2006/table">
            <a:tbl>
              <a:tblPr/>
              <a:tblGrid>
                <a:gridCol w="1188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29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386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Model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β̂₁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Adj. R²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386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Level-Log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36.42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0.561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386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Log-Linear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0.00284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0.497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386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Log-Log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0.0554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0.557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386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Kvadratni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(3.85, -0.042)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0.554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386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Kubni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(5.02, ...)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</a:rPr>
                        <a:t>0.555</a:t>
                      </a:r>
                      <a:endParaRPr lang="en-US" sz="1000" dirty="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3" name="Shape 10"/>
          <p:cNvSpPr/>
          <p:nvPr/>
        </p:nvSpPr>
        <p:spPr>
          <a:xfrm>
            <a:off x="5943600" y="4315968"/>
            <a:ext cx="2743200" cy="548640"/>
          </a:xfrm>
          <a:prstGeom prst="rect">
            <a:avLst/>
          </a:prstGeom>
          <a:solidFill>
            <a:srgbClr val="DCFCE7"/>
          </a:solidFill>
          <a:ln w="9525">
            <a:solidFill>
              <a:srgbClr val="16A34A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053328" y="4343400"/>
            <a:ext cx="2523744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16A34A"/>
                </a:solidFill>
              </a:rPr>
              <a:t>Level-Log ima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16A34A"/>
                </a:solidFill>
              </a:rPr>
              <a:t>najviši adj. R² = 0.561!</a:t>
            </a:r>
            <a:endParaRPr lang="en-US" sz="1050" dirty="0"/>
          </a:p>
        </p:txBody>
      </p:sp>
      <p:sp>
        <p:nvSpPr>
          <p:cNvPr id="15" name="Shape 12"/>
          <p:cNvSpPr/>
          <p:nvPr/>
        </p:nvSpPr>
        <p:spPr>
          <a:xfrm>
            <a:off x="320040" y="5084064"/>
            <a:ext cx="54864" cy="475488"/>
          </a:xfrm>
          <a:prstGeom prst="rect">
            <a:avLst/>
          </a:prstGeom>
          <a:solidFill>
            <a:srgbClr val="2563EB"/>
          </a:solidFill>
          <a:ln/>
        </p:spPr>
      </p:sp>
      <p:sp>
        <p:nvSpPr>
          <p:cNvPr id="16" name="Shape 13"/>
          <p:cNvSpPr/>
          <p:nvPr/>
        </p:nvSpPr>
        <p:spPr>
          <a:xfrm>
            <a:off x="374904" y="5084064"/>
            <a:ext cx="8449056" cy="475488"/>
          </a:xfrm>
          <a:prstGeom prst="rect">
            <a:avLst/>
          </a:prstGeom>
          <a:solidFill>
            <a:srgbClr val="DBEAFE"/>
          </a:solidFill>
          <a:ln/>
        </p:spPr>
      </p:sp>
      <p:sp>
        <p:nvSpPr>
          <p:cNvPr id="17" name="Text 14"/>
          <p:cNvSpPr/>
          <p:nvPr/>
        </p:nvSpPr>
        <p:spPr>
          <a:xfrm>
            <a:off x="484632" y="5157216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563EB"/>
                </a:solidFill>
              </a:rPr>
              <a:t>Vizualizacija log modela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484632" y="5413248"/>
            <a:ext cx="822960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1E293B"/>
                </a:solidFill>
              </a:rPr>
              <a:t>Za crtanje nelinearne linije koristimo lines(x[order], fitted(model)[order]) umjesto abline(). order() sortira X vrijednosti rastuće.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</a:rPr>
              <a:t>Vježba 4 — Mjerenje efekta u </a:t>
            </a:r>
            <a:r>
              <a:rPr lang="en-US" sz="2000" b="1" dirty="0" err="1">
                <a:solidFill>
                  <a:srgbClr val="FFFFFF"/>
                </a:solidFill>
              </a:rPr>
              <a:t>nelinearnim</a:t>
            </a:r>
            <a:r>
              <a:rPr lang="en-US" sz="2000" b="1" dirty="0">
                <a:solidFill>
                  <a:srgbClr val="FFFFFF"/>
                </a:solidFill>
              </a:rPr>
              <a:t> </a:t>
            </a:r>
            <a:r>
              <a:rPr lang="en-US" sz="2000" b="1" dirty="0" err="1" smtClean="0">
                <a:solidFill>
                  <a:srgbClr val="FFFFFF"/>
                </a:solidFill>
              </a:rPr>
              <a:t>modelima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320040" y="777240"/>
            <a:ext cx="1737360" cy="292608"/>
          </a:xfrm>
          <a:prstGeom prst="roundRect">
            <a:avLst>
              <a:gd name="adj" fmla="val 15625"/>
            </a:avLst>
          </a:prstGeom>
          <a:solidFill>
            <a:srgbClr val="2563EB"/>
          </a:solidFill>
          <a:ln/>
        </p:spPr>
      </p:sp>
      <p:sp>
        <p:nvSpPr>
          <p:cNvPr id="5" name="Text 3"/>
          <p:cNvSpPr/>
          <p:nvPr/>
        </p:nvSpPr>
        <p:spPr>
          <a:xfrm>
            <a:off x="320040" y="777240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KORAK 4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046720" y="4864608"/>
            <a:ext cx="914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4748B"/>
                </a:solidFill>
              </a:rPr>
              <a:t>8 / 18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320040" y="1115568"/>
            <a:ext cx="85039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4748B"/>
                </a:solidFill>
              </a:rPr>
              <a:t>predict() je naš alat za efekat ΔX → ΔY u svim nelinearnim modelima: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20040" y="1124186"/>
            <a:ext cx="5394960" cy="3611880"/>
          </a:xfrm>
          <a:prstGeom prst="rect">
            <a:avLst/>
          </a:prstGeom>
          <a:solidFill>
            <a:srgbClr val="1E293B"/>
          </a:solidFill>
          <a:ln w="6350">
            <a:solidFill>
              <a:srgbClr val="334155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29768" y="1536192"/>
            <a:ext cx="5175504" cy="34472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Level-Log model: efekat income 10→11 i 40→41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LL_model &lt;- lm(score ~ log(income), data = CASchools)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new_data &lt;- data.frame(income = c(10, 11, 40, 41))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Y_hat &lt;- predict(LL_model, newdata = new_data)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Organizujemo u matricu: redovi = gornji i donji scenario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Y_hat_matrix &lt;- matrix(Y_hat, nrow=2, byrow=TRUE)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Y_hat_matrix[, 2] - Y_hat_matrix[, 1]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94A3B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#&gt; [1] 3.471166  0.899297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Scenario income 10-&gt;11: +3.47 boda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Scenario income 40-&gt;41: +0.90 boda</a:t>
            </a:r>
            <a:endParaRPr lang="en-US" sz="1050" dirty="0"/>
          </a:p>
          <a:p>
            <a:pPr marL="0" indent="0">
              <a:buNone/>
            </a:pP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Za kvadratni model smo ranije dobili: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income 10-&gt;11:  +2.96 boda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income 40-&gt;41:  +0.42 boda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6EE7B7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Modeli se razlikuju u magnitudu ali ne u smjeru!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5806440" y="1215626"/>
            <a:ext cx="3017520" cy="3611880"/>
          </a:xfrm>
          <a:prstGeom prst="rect">
            <a:avLst/>
          </a:prstGeom>
          <a:solidFill>
            <a:srgbClr val="F1F5F9"/>
          </a:solidFill>
          <a:ln w="6350">
            <a:solidFill>
              <a:srgbClr val="CBD5E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943600" y="1508760"/>
            <a:ext cx="2743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B2A4A"/>
                </a:solidFill>
              </a:rPr>
              <a:t>Efekat kod različitih modela: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5943600" y="1920240"/>
            <a:ext cx="1188720" cy="1280160"/>
          </a:xfrm>
          <a:prstGeom prst="rect">
            <a:avLst/>
          </a:prstGeom>
          <a:solidFill>
            <a:srgbClr val="DBEAFE"/>
          </a:solidFill>
          <a:ln w="6350">
            <a:solidFill>
              <a:srgbClr val="2563E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989320" y="1993392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2563EB"/>
                </a:solidFill>
              </a:rPr>
              <a:t>Level-Log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2563EB"/>
                </a:solidFill>
              </a:rPr>
              <a:t>income 10→11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5989320" y="2487168"/>
            <a:ext cx="10972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563EB"/>
                </a:solidFill>
              </a:rPr>
              <a:t>+3.47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7315200" y="1920240"/>
            <a:ext cx="1188720" cy="1280160"/>
          </a:xfrm>
          <a:prstGeom prst="rect">
            <a:avLst/>
          </a:prstGeom>
          <a:solidFill>
            <a:srgbClr val="DBEAFE"/>
          </a:solidFill>
          <a:ln w="6350">
            <a:solidFill>
              <a:srgbClr val="2563E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360920" y="1993392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2563EB"/>
                </a:solidFill>
              </a:rPr>
              <a:t>Level-Log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2563EB"/>
                </a:solidFill>
              </a:rPr>
              <a:t>income 40→41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7360920" y="2487168"/>
            <a:ext cx="10972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2563EB"/>
                </a:solidFill>
              </a:rPr>
              <a:t>+0.90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5943600" y="3383280"/>
            <a:ext cx="1188720" cy="1280160"/>
          </a:xfrm>
          <a:prstGeom prst="rect">
            <a:avLst/>
          </a:prstGeom>
          <a:solidFill>
            <a:srgbClr val="CCFBF1"/>
          </a:solidFill>
          <a:ln w="6350">
            <a:solidFill>
              <a:srgbClr val="0D948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989320" y="3456432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0D9488"/>
                </a:solidFill>
              </a:rPr>
              <a:t>Kvadratni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0D9488"/>
                </a:solidFill>
              </a:rPr>
              <a:t>income 10→11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5989320" y="3950208"/>
            <a:ext cx="10972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D9488"/>
                </a:solidFill>
              </a:rPr>
              <a:t>+2.96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7315200" y="3383280"/>
            <a:ext cx="1188720" cy="1280160"/>
          </a:xfrm>
          <a:prstGeom prst="rect">
            <a:avLst/>
          </a:prstGeom>
          <a:solidFill>
            <a:srgbClr val="CCFBF1"/>
          </a:solidFill>
          <a:ln w="6350">
            <a:solidFill>
              <a:srgbClr val="0D948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7360920" y="3456432"/>
            <a:ext cx="1097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0D9488"/>
                </a:solidFill>
              </a:rPr>
              <a:t>Kvadratni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0D9488"/>
                </a:solidFill>
              </a:rPr>
              <a:t>income 40→41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7360920" y="3950208"/>
            <a:ext cx="10972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D9488"/>
                </a:solidFill>
              </a:rPr>
              <a:t>+0.42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320040" y="4575783"/>
            <a:ext cx="54864" cy="475488"/>
          </a:xfrm>
          <a:prstGeom prst="rect">
            <a:avLst/>
          </a:prstGeom>
          <a:solidFill>
            <a:srgbClr val="D97706"/>
          </a:solidFill>
          <a:ln/>
        </p:spPr>
      </p:sp>
      <p:sp>
        <p:nvSpPr>
          <p:cNvPr id="26" name="Text 24"/>
          <p:cNvSpPr/>
          <p:nvPr/>
        </p:nvSpPr>
        <p:spPr>
          <a:xfrm>
            <a:off x="457200" y="4489178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97706"/>
                </a:solidFill>
              </a:rPr>
              <a:t>Ključna poruka nelinearnih modela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457200" y="4890988"/>
            <a:ext cx="822960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1E293B"/>
                </a:solidFill>
              </a:rPr>
              <a:t>Efekat nije jedinstven broj — zavisi od polazne vrijednosti X. Uvijek navedite polaznu vrijednost kada interpretirate efekat u nelinearnom modelu!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58368"/>
          </a:xfrm>
          <a:prstGeom prst="rect">
            <a:avLst/>
          </a:prstGeom>
          <a:solidFill>
            <a:srgbClr val="1B2A4A"/>
          </a:solidFill>
          <a:ln/>
        </p:spPr>
      </p:sp>
      <p:sp>
        <p:nvSpPr>
          <p:cNvPr id="3" name="Text 1"/>
          <p:cNvSpPr/>
          <p:nvPr/>
        </p:nvSpPr>
        <p:spPr>
          <a:xfrm>
            <a:off x="320040" y="0"/>
            <a:ext cx="85039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</a:rPr>
              <a:t>Teorija — </a:t>
            </a:r>
            <a:r>
              <a:rPr lang="en-US" sz="2000" b="1" dirty="0" err="1" smtClean="0">
                <a:solidFill>
                  <a:srgbClr val="FFFFFF"/>
                </a:solidFill>
              </a:rPr>
              <a:t>Interakcijski</a:t>
            </a:r>
            <a:r>
              <a:rPr lang="en-US" sz="2000" b="1" dirty="0" smtClean="0">
                <a:solidFill>
                  <a:srgbClr val="FFFFFF"/>
                </a:solidFill>
              </a:rPr>
              <a:t> termini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320040" y="777240"/>
            <a:ext cx="1737360" cy="292608"/>
          </a:xfrm>
          <a:prstGeom prst="roundRect">
            <a:avLst>
              <a:gd name="adj" fmla="val 15625"/>
            </a:avLst>
          </a:prstGeom>
          <a:solidFill>
            <a:srgbClr val="D97706"/>
          </a:solidFill>
          <a:ln/>
        </p:spPr>
      </p:sp>
      <p:sp>
        <p:nvSpPr>
          <p:cNvPr id="5" name="Text 3"/>
          <p:cNvSpPr/>
          <p:nvPr/>
        </p:nvSpPr>
        <p:spPr>
          <a:xfrm>
            <a:off x="320040" y="777240"/>
            <a:ext cx="17373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</a:rPr>
              <a:t>TEORIJA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8046720" y="4864608"/>
            <a:ext cx="9144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64748B"/>
                </a:solidFill>
              </a:rPr>
              <a:t>9 / 18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320040" y="1115568"/>
            <a:ext cx="85039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4748B"/>
                </a:solidFill>
              </a:rPr>
              <a:t>Interakcija = efekat X₁ na Y zavisi od vrijednosti X₂ (i obrnuto):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20040" y="1463040"/>
            <a:ext cx="2788920" cy="3154680"/>
          </a:xfrm>
          <a:prstGeom prst="rect">
            <a:avLst/>
          </a:prstGeom>
          <a:solidFill>
            <a:srgbClr val="DBEAFE"/>
          </a:solidFill>
          <a:ln w="9525">
            <a:solidFill>
              <a:srgbClr val="2563E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29768" y="1536192"/>
            <a:ext cx="256946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2563EB"/>
                </a:solidFill>
              </a:rPr>
              <a:t>Binarno × Binarno  (KC 8.3)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429768" y="1920240"/>
            <a:ext cx="2569464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2563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7200" y="1920240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B2A4A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Y = β₀ + β₁D₁ + β₂D₂ + β₃(D₁×D₂)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429768" y="2432304"/>
            <a:ext cx="2569464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</a:rPr>
              <a:t>β₃ = razlika efekta D₁ između dvije grupe D₂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429768" y="3520440"/>
            <a:ext cx="2569464" cy="978408"/>
          </a:xfrm>
          <a:prstGeom prst="rect">
            <a:avLst/>
          </a:prstGeom>
          <a:solidFill>
            <a:srgbClr val="F1F5F9"/>
          </a:solidFill>
          <a:ln/>
        </p:spPr>
      </p:sp>
      <p:sp>
        <p:nvSpPr>
          <p:cNvPr id="14" name="Text 12"/>
          <p:cNvSpPr/>
          <p:nvPr/>
        </p:nvSpPr>
        <p:spPr>
          <a:xfrm>
            <a:off x="457200" y="3566160"/>
            <a:ext cx="2514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B2A4A"/>
                </a:solidFill>
              </a:rPr>
              <a:t>R syntax: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457200" y="3767328"/>
            <a:ext cx="25146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93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lm(Y ~ D1 * D2)  → automatski dodaje D1, D2 i D1:D2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3264408" y="1463040"/>
            <a:ext cx="2788920" cy="3154680"/>
          </a:xfrm>
          <a:prstGeom prst="rect">
            <a:avLst/>
          </a:prstGeom>
          <a:solidFill>
            <a:srgbClr val="CCFBF1"/>
          </a:solidFill>
          <a:ln w="9525">
            <a:solidFill>
              <a:srgbClr val="0D948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374136" y="1536192"/>
            <a:ext cx="256946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D9488"/>
                </a:solidFill>
              </a:rPr>
              <a:t>Binarno × Kontinuirano  (KC 8.4)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3374136" y="1920240"/>
            <a:ext cx="2569464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0D9488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401568" y="1920240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B2A4A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Y = β₀ + β₁X + β₂D + β₃(X×D)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3374136" y="2432304"/>
            <a:ext cx="2569464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</a:rPr>
              <a:t>β₃ = razlika nagiba između dvije grupe D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</a:rPr>
              <a:t>Dva posebna odsječka + nagibi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3374136" y="3520440"/>
            <a:ext cx="2569464" cy="978408"/>
          </a:xfrm>
          <a:prstGeom prst="rect">
            <a:avLst/>
          </a:prstGeom>
          <a:solidFill>
            <a:srgbClr val="F1F5F9"/>
          </a:solidFill>
          <a:ln/>
        </p:spPr>
      </p:sp>
      <p:sp>
        <p:nvSpPr>
          <p:cNvPr id="22" name="Text 20"/>
          <p:cNvSpPr/>
          <p:nvPr/>
        </p:nvSpPr>
        <p:spPr>
          <a:xfrm>
            <a:off x="3401568" y="3566160"/>
            <a:ext cx="2514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B2A4A"/>
                </a:solidFill>
              </a:rPr>
              <a:t>R syntax: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3401568" y="3767328"/>
            <a:ext cx="25146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93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lm(Y ~ X + D + X:D)  ili  lm(Y ~ X * D)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6208776" y="1463040"/>
            <a:ext cx="2788920" cy="3154680"/>
          </a:xfrm>
          <a:prstGeom prst="rect">
            <a:avLst/>
          </a:prstGeom>
          <a:solidFill>
            <a:srgbClr val="EDE9FE"/>
          </a:solidFill>
          <a:ln w="9525">
            <a:solidFill>
              <a:srgbClr val="7C3AED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318504" y="1536192"/>
            <a:ext cx="256946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7C3AED"/>
                </a:solidFill>
              </a:rPr>
              <a:t>Kontinuirano × Kontinuirano  (KC 8.5)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6318504" y="1920240"/>
            <a:ext cx="2569464" cy="457200"/>
          </a:xfrm>
          <a:prstGeom prst="rect">
            <a:avLst/>
          </a:prstGeom>
          <a:solidFill>
            <a:srgbClr val="FFFFFF"/>
          </a:solidFill>
          <a:ln w="6350">
            <a:solidFill>
              <a:srgbClr val="7C3AED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345936" y="1920240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B2A4A"/>
                </a:solidFill>
                <a:latin typeface="Cambria Math" pitchFamily="34" charset="0"/>
                <a:ea typeface="Cambria Math" pitchFamily="34" charset="-122"/>
                <a:cs typeface="Cambria Math" pitchFamily="34" charset="-120"/>
              </a:rPr>
              <a:t>Y = β₀ + β₁X₁ + β₂X₂ + β₃(X₁×X₂)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318504" y="2432304"/>
            <a:ext cx="2569464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</a:rPr>
              <a:t>β₃ = efekat istovremene promjene X₁ i X₂</a:t>
            </a:r>
            <a:endParaRPr lang="en-US" sz="1050" dirty="0"/>
          </a:p>
          <a:p>
            <a:pPr marL="0" indent="0">
              <a:buNone/>
            </a:pPr>
            <a:r>
              <a:rPr lang="en-US" sz="1050" dirty="0">
                <a:solidFill>
                  <a:srgbClr val="1E293B"/>
                </a:solidFill>
              </a:rPr>
              <a:t>ΔY/ΔX₁ = β₁ + β₃X₂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6318504" y="3520440"/>
            <a:ext cx="2569464" cy="978408"/>
          </a:xfrm>
          <a:prstGeom prst="rect">
            <a:avLst/>
          </a:prstGeom>
          <a:solidFill>
            <a:srgbClr val="F1F5F9"/>
          </a:solidFill>
          <a:ln/>
        </p:spPr>
      </p:sp>
      <p:sp>
        <p:nvSpPr>
          <p:cNvPr id="30" name="Text 28"/>
          <p:cNvSpPr/>
          <p:nvPr/>
        </p:nvSpPr>
        <p:spPr>
          <a:xfrm>
            <a:off x="6345936" y="3566160"/>
            <a:ext cx="25146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B2A4A"/>
                </a:solidFill>
              </a:rPr>
              <a:t>R syntax:</a:t>
            </a:r>
            <a:endParaRPr lang="en-US" sz="950" dirty="0"/>
          </a:p>
        </p:txBody>
      </p:sp>
      <p:sp>
        <p:nvSpPr>
          <p:cNvPr id="31" name="Text 29"/>
          <p:cNvSpPr/>
          <p:nvPr/>
        </p:nvSpPr>
        <p:spPr>
          <a:xfrm>
            <a:off x="6345936" y="3767328"/>
            <a:ext cx="25146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1E293B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lm(Y ~ X1 + X2 + X1:X2)  ili  lm(Y ~ X1 * X2)</a:t>
            </a:r>
            <a:endParaRPr lang="en-US" sz="950" dirty="0"/>
          </a:p>
        </p:txBody>
      </p:sp>
      <p:sp>
        <p:nvSpPr>
          <p:cNvPr id="32" name="Shape 30"/>
          <p:cNvSpPr/>
          <p:nvPr/>
        </p:nvSpPr>
        <p:spPr>
          <a:xfrm>
            <a:off x="320040" y="4709160"/>
            <a:ext cx="54864" cy="475488"/>
          </a:xfrm>
          <a:prstGeom prst="rect">
            <a:avLst/>
          </a:prstGeom>
          <a:solidFill>
            <a:srgbClr val="DC2626"/>
          </a:solidFill>
          <a:ln/>
        </p:spPr>
      </p:sp>
      <p:sp>
        <p:nvSpPr>
          <p:cNvPr id="33" name="Shape 31"/>
          <p:cNvSpPr/>
          <p:nvPr/>
        </p:nvSpPr>
        <p:spPr>
          <a:xfrm>
            <a:off x="374904" y="4709160"/>
            <a:ext cx="8449056" cy="475488"/>
          </a:xfrm>
          <a:prstGeom prst="rect">
            <a:avLst/>
          </a:prstGeom>
          <a:solidFill>
            <a:srgbClr val="FEE2E2"/>
          </a:solidFill>
          <a:ln/>
        </p:spPr>
      </p:sp>
      <p:sp>
        <p:nvSpPr>
          <p:cNvPr id="34" name="Text 32"/>
          <p:cNvSpPr/>
          <p:nvPr/>
        </p:nvSpPr>
        <p:spPr>
          <a:xfrm>
            <a:off x="484632" y="4544568"/>
            <a:ext cx="8229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DC2626"/>
                </a:solidFill>
              </a:rPr>
              <a:t>D1 * D2 vs. D1:D2 u R</a:t>
            </a:r>
            <a:endParaRPr lang="en-US" sz="1100" dirty="0"/>
          </a:p>
        </p:txBody>
      </p:sp>
      <p:sp>
        <p:nvSpPr>
          <p:cNvPr id="35" name="Text 33"/>
          <p:cNvSpPr/>
          <p:nvPr/>
        </p:nvSpPr>
        <p:spPr>
          <a:xfrm>
            <a:off x="484632" y="5038344"/>
            <a:ext cx="8229600" cy="731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1E293B"/>
                </a:solidFill>
              </a:rPr>
              <a:t>Y ~ D1*D2  dodaje D1, D2 I D1:D2 (interakcija i oba glavna efekta).</a:t>
            </a:r>
            <a:endParaRPr lang="en-US" sz="110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1E293B"/>
                </a:solidFill>
              </a:rPr>
              <a:t>Y ~ D1:D2  dodaje SAMO interakcijski termin bez glavnih efekata — pažnja!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3829</Words>
  <Application>Microsoft Office PowerPoint</Application>
  <PresentationFormat>On-screen Show (16:9)</PresentationFormat>
  <Paragraphs>542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Cambria Math</vt:lpstr>
      <vt:lpstr>Consolas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Vjezbe - Nelinearne regresijske funkcije (R)</dc:title>
  <dc:subject>PptxGenJS Presentation</dc:subject>
  <dc:creator>PptxGenJS</dc:creator>
  <cp:lastModifiedBy>Author</cp:lastModifiedBy>
  <cp:revision>3</cp:revision>
  <dcterms:created xsi:type="dcterms:W3CDTF">2026-05-13T06:06:37Z</dcterms:created>
  <dcterms:modified xsi:type="dcterms:W3CDTF">2026-05-19T05:32:20Z</dcterms:modified>
</cp:coreProperties>
</file>