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5"/>
  </p:notesMasterIdLst>
  <p:sldIdLst>
    <p:sldId id="256" r:id="rId2"/>
    <p:sldId id="257" r:id="rId3"/>
    <p:sldId id="258" r:id="rId4"/>
    <p:sldId id="305" r:id="rId5"/>
    <p:sldId id="259" r:id="rId6"/>
    <p:sldId id="309" r:id="rId7"/>
    <p:sldId id="310" r:id="rId8"/>
    <p:sldId id="311" r:id="rId9"/>
    <p:sldId id="312" r:id="rId10"/>
    <p:sldId id="313" r:id="rId11"/>
    <p:sldId id="314" r:id="rId12"/>
    <p:sldId id="286" r:id="rId13"/>
    <p:sldId id="262" r:id="rId14"/>
  </p:sldIdLst>
  <p:sldSz cx="9144000" cy="5143500" type="screen16x9"/>
  <p:notesSz cx="6858000" cy="9144000"/>
  <p:embeddedFontLst>
    <p:embeddedFont>
      <p:font typeface="Sniglet" panose="020B0604020202020204" charset="0"/>
      <p:regular r:id="rId16"/>
    </p:embeddedFont>
    <p:embeddedFont>
      <p:font typeface="Segoe UI Black" panose="020B0A02040204020203" pitchFamily="34" charset="0"/>
      <p:bold r:id="rId17"/>
      <p:boldItalic r:id="rId18"/>
    </p:embeddedFont>
    <p:embeddedFont>
      <p:font typeface="Segoe UI Light" panose="020B0502040204020203" pitchFamily="34" charset="0"/>
      <p:regular r:id="rId19"/>
      <p:italic r:id="rId20"/>
    </p:embeddedFont>
    <p:embeddedFont>
      <p:font typeface="Wingdings 2" panose="05020102010507070707" pitchFamily="18" charset="2"/>
      <p:regular r:id="rId21"/>
    </p:embeddedFont>
    <p:embeddedFont>
      <p:font typeface="Dosis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7AF4E2-9B96-444E-A4D3-D641C8C24ACA}">
  <a:tblStyle styleId="{597AF4E2-9B96-444E-A4D3-D641C8C24A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19929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723692" y="4220091"/>
            <a:ext cx="794875" cy="985737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4025101" y="3422420"/>
            <a:ext cx="370865" cy="809588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3078045" y="3128354"/>
            <a:ext cx="730671" cy="895811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4551116" y="3125540"/>
            <a:ext cx="657208" cy="679227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419881" y="3994834"/>
            <a:ext cx="919681" cy="950908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644912" y="4036538"/>
            <a:ext cx="890356" cy="706800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116542" y="3186156"/>
            <a:ext cx="829755" cy="780163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347361" y="3186147"/>
            <a:ext cx="599146" cy="706812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146421" y="4508764"/>
            <a:ext cx="1040884" cy="730620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7146430" y="3104432"/>
            <a:ext cx="684732" cy="721463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5262207" y="4729516"/>
            <a:ext cx="525046" cy="372666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8376372" y="4729061"/>
            <a:ext cx="508532" cy="324976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3808716" y="4429326"/>
            <a:ext cx="570935" cy="567282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7975391" y="3053272"/>
            <a:ext cx="541560" cy="67927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Google Shape;181;p2"/>
          <p:cNvSpPr/>
          <p:nvPr/>
        </p:nvSpPr>
        <p:spPr>
          <a:xfrm>
            <a:off x="1570785" y="4028295"/>
            <a:ext cx="734324" cy="723314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247060" y="4094875"/>
            <a:ext cx="275434" cy="244207"/>
          </a:xfrm>
          <a:custGeom>
            <a:avLst/>
            <a:gdLst/>
            <a:ahLst/>
            <a:cxnLst/>
            <a:rect l="l" t="t" r="r" b="b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859713" y="3417443"/>
            <a:ext cx="317620" cy="659010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Google Shape;185;p2"/>
          <p:cNvSpPr/>
          <p:nvPr/>
        </p:nvSpPr>
        <p:spPr>
          <a:xfrm rot="1920742">
            <a:off x="5707038" y="4213989"/>
            <a:ext cx="884797" cy="750834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 rot="-3496844">
            <a:off x="115839" y="4509560"/>
            <a:ext cx="537852" cy="464440"/>
          </a:xfrm>
          <a:custGeom>
            <a:avLst/>
            <a:gdLst/>
            <a:ahLst/>
            <a:cxnLst/>
            <a:rect l="l" t="t" r="r" b="b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7518184" y="3966329"/>
            <a:ext cx="846269" cy="598458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Google Shape;188;p2"/>
          <p:cNvSpPr/>
          <p:nvPr/>
        </p:nvSpPr>
        <p:spPr>
          <a:xfrm rot="-5400000">
            <a:off x="6496794" y="3021441"/>
            <a:ext cx="493819" cy="63153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453205" y="3705907"/>
            <a:ext cx="666366" cy="752689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1866011" y="4742879"/>
            <a:ext cx="681078" cy="455287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69805" y="4614395"/>
            <a:ext cx="308462" cy="330481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4412080" y="4661638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968826" y="4000288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283364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57465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70636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5815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5071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55010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52015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4765584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55218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8052577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6984573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Google Shape;211;p3"/>
          <p:cNvSpPr/>
          <p:nvPr/>
        </p:nvSpPr>
        <p:spPr>
          <a:xfrm>
            <a:off x="61607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8922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4489179" y="4206693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Google Shape;216;p3"/>
          <p:cNvSpPr/>
          <p:nvPr/>
        </p:nvSpPr>
        <p:spPr>
          <a:xfrm rot="1920548">
            <a:off x="7236726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82632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Google Shape;218;p3"/>
          <p:cNvSpPr/>
          <p:nvPr/>
        </p:nvSpPr>
        <p:spPr>
          <a:xfrm rot="-5400000">
            <a:off x="76843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50595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1482765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9459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Google Shape;224;p3"/>
          <p:cNvSpPr/>
          <p:nvPr/>
        </p:nvSpPr>
        <p:spPr>
          <a:xfrm>
            <a:off x="22630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17809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Google Shape;226;p3"/>
          <p:cNvSpPr/>
          <p:nvPr/>
        </p:nvSpPr>
        <p:spPr>
          <a:xfrm>
            <a:off x="17065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Google Shape;227;p3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Google Shape;228;p3"/>
          <p:cNvSpPr/>
          <p:nvPr/>
        </p:nvSpPr>
        <p:spPr>
          <a:xfrm>
            <a:off x="4009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32519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3251978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2183974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13601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37218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40288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Google Shape;240;p3"/>
          <p:cNvSpPr/>
          <p:nvPr/>
        </p:nvSpPr>
        <p:spPr>
          <a:xfrm rot="1920548">
            <a:off x="2436125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34626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Google Shape;242;p3"/>
          <p:cNvSpPr/>
          <p:nvPr/>
        </p:nvSpPr>
        <p:spPr>
          <a:xfrm rot="-5400000">
            <a:off x="28837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28590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29818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293" name="Google Shape;293;p5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294" name="Google Shape;294;p5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3" name="Google Shape;323;p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4" name="Google Shape;324;p5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329" name="Google Shape;329;p6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30" name="Google Shape;330;p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59" name="Google Shape;359;p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60" name="Google Shape;360;p6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Google Shape;482;p10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Google Shape;483;p10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Google Shape;484;p10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Google Shape;485;p10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Google Shape;486;p10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Google Shape;490;p10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Google Shape;497;p10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Google Shape;498;p10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Google Shape;499;p10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Google Shape;500;p1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Google Shape;501;p10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Google Shape;506;p10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Google Shape;509;p10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1" name="Google Shape;511;p10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2" name="Google Shape;512;p10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3" name="Google Shape;513;p10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4" name="Google Shape;514;p10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5" name="Google Shape;515;p10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6" name="Google Shape;516;p10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7" name="Google Shape;517;p10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8" name="Google Shape;518;p10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" y="-23"/>
            <a:ext cx="9143797" cy="5143378"/>
            <a:chOff x="239950" y="872550"/>
            <a:chExt cx="7042900" cy="3961625"/>
          </a:xfrm>
        </p:grpSpPr>
        <p:sp>
          <p:nvSpPr>
            <p:cNvPr id="7" name="Google Shape;7;p1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l" t="t" r="r" b="b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l" t="t" r="r" b="b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6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■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"/>
          <p:cNvSpPr txBox="1">
            <a:spLocks noGrp="1"/>
          </p:cNvSpPr>
          <p:nvPr>
            <p:ph type="ctrTitle"/>
          </p:nvPr>
        </p:nvSpPr>
        <p:spPr>
          <a:xfrm>
            <a:off x="2667000" y="0"/>
            <a:ext cx="6153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STATISTIKA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304800" y="1200150"/>
            <a:ext cx="861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Font typeface="Sniglet"/>
              <a:buNone/>
              <a:tabLst/>
              <a:defRPr/>
            </a:pPr>
            <a:r>
              <a:rPr kumimoji="0" lang="sr-Latn-BA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HI</a:t>
            </a:r>
            <a:r>
              <a:rPr kumimoji="0" lang="sr-Latn-BA" sz="40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 KVADRAT TEST</a:t>
            </a:r>
            <a:endParaRPr kumimoji="0" lang="sr-Latn-BA" sz="4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Sniglet"/>
            </a:endParaRPr>
          </a:p>
        </p:txBody>
      </p:sp>
      <p:sp>
        <p:nvSpPr>
          <p:cNvPr id="5" name="Google Shape;464;p13"/>
          <p:cNvSpPr txBox="1">
            <a:spLocks/>
          </p:cNvSpPr>
          <p:nvPr/>
        </p:nvSpPr>
        <p:spPr>
          <a:xfrm>
            <a:off x="0" y="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219200" y="36195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sz="2000" b="1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Empirijske i teorijske frekvencije:</a:t>
            </a:r>
            <a:endParaRPr lang="en-US" sz="2000" b="1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7" name="Group 8"/>
          <p:cNvGraphicFramePr>
            <a:graphicFrameLocks noGrp="1"/>
          </p:cNvGraphicFramePr>
          <p:nvPr/>
        </p:nvGraphicFramePr>
        <p:xfrm>
          <a:off x="1143000" y="1047750"/>
          <a:ext cx="6364223" cy="250469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46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5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151"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Glavna ruka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Lijeva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Desna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012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Ženski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12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14.4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108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105.6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012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Muški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24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21.6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Empirijski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= 156</a:t>
                      </a: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Teorijski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= 158.4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367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3124" name="Object 49"/>
          <p:cNvGraphicFramePr>
            <a:graphicFrameLocks noChangeAspect="1"/>
          </p:cNvGraphicFramePr>
          <p:nvPr/>
        </p:nvGraphicFramePr>
        <p:xfrm>
          <a:off x="1676400" y="3790950"/>
          <a:ext cx="5483401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7" name="Equation" r:id="rId4" imgW="3987720" imgH="609480" progId="Equation.3">
                  <p:embed/>
                </p:oleObj>
              </mc:Choice>
              <mc:Fallback>
                <p:oleObj name="Equation" r:id="rId4" imgW="3987720" imgH="609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790950"/>
                        <a:ext cx="5483401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DE0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graphicFrame>
        <p:nvGraphicFramePr>
          <p:cNvPr id="134147" name="Object 19"/>
          <p:cNvGraphicFramePr>
            <a:graphicFrameLocks noChangeAspect="1"/>
          </p:cNvGraphicFramePr>
          <p:nvPr/>
        </p:nvGraphicFramePr>
        <p:xfrm>
          <a:off x="1524000" y="590550"/>
          <a:ext cx="5991226" cy="398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0" name="Equation" r:id="rId4" imgW="3429000" imgH="228600" progId="Equation.3">
                  <p:embed/>
                </p:oleObj>
              </mc:Choice>
              <mc:Fallback>
                <p:oleObj name="Equation" r:id="rId4" imgW="3429000" imgH="228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90550"/>
                        <a:ext cx="5991226" cy="3983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DE0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2"/>
          <p:cNvSpPr>
            <a:spLocks/>
          </p:cNvSpPr>
          <p:nvPr/>
        </p:nvSpPr>
        <p:spPr bwMode="auto">
          <a:xfrm>
            <a:off x="3503613" y="3422650"/>
            <a:ext cx="2209800" cy="292100"/>
          </a:xfrm>
          <a:custGeom>
            <a:avLst/>
            <a:gdLst>
              <a:gd name="T0" fmla="*/ 0 w 1392"/>
              <a:gd name="T1" fmla="*/ 2147483647 h 184"/>
              <a:gd name="T2" fmla="*/ 0 w 1392"/>
              <a:gd name="T3" fmla="*/ 0 h 184"/>
              <a:gd name="T4" fmla="*/ 2147483647 w 1392"/>
              <a:gd name="T5" fmla="*/ 2147483647 h 184"/>
              <a:gd name="T6" fmla="*/ 2147483647 w 1392"/>
              <a:gd name="T7" fmla="*/ 2147483647 h 184"/>
              <a:gd name="T8" fmla="*/ 2147483647 w 1392"/>
              <a:gd name="T9" fmla="*/ 2147483647 h 184"/>
              <a:gd name="T10" fmla="*/ 2147483647 w 1392"/>
              <a:gd name="T11" fmla="*/ 2147483647 h 184"/>
              <a:gd name="T12" fmla="*/ 2147483647 w 1392"/>
              <a:gd name="T13" fmla="*/ 2147483647 h 184"/>
              <a:gd name="T14" fmla="*/ 2147483647 w 1392"/>
              <a:gd name="T15" fmla="*/ 2147483647 h 184"/>
              <a:gd name="T16" fmla="*/ 2147483647 w 1392"/>
              <a:gd name="T17" fmla="*/ 2147483647 h 184"/>
              <a:gd name="T18" fmla="*/ 2147483647 w 1392"/>
              <a:gd name="T19" fmla="*/ 2147483647 h 184"/>
              <a:gd name="T20" fmla="*/ 2147483647 w 1392"/>
              <a:gd name="T21" fmla="*/ 2147483647 h 184"/>
              <a:gd name="T22" fmla="*/ 2147483647 w 1392"/>
              <a:gd name="T23" fmla="*/ 2147483647 h 184"/>
              <a:gd name="T24" fmla="*/ 0 w 1392"/>
              <a:gd name="T25" fmla="*/ 2147483647 h 18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92"/>
              <a:gd name="T40" fmla="*/ 0 h 184"/>
              <a:gd name="T41" fmla="*/ 1392 w 1392"/>
              <a:gd name="T42" fmla="*/ 184 h 18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92" h="184">
                <a:moveTo>
                  <a:pt x="0" y="184"/>
                </a:moveTo>
                <a:lnTo>
                  <a:pt x="0" y="0"/>
                </a:lnTo>
                <a:lnTo>
                  <a:pt x="240" y="40"/>
                </a:lnTo>
                <a:lnTo>
                  <a:pt x="460" y="62"/>
                </a:lnTo>
                <a:lnTo>
                  <a:pt x="728" y="78"/>
                </a:lnTo>
                <a:lnTo>
                  <a:pt x="868" y="86"/>
                </a:lnTo>
                <a:lnTo>
                  <a:pt x="1104" y="88"/>
                </a:lnTo>
                <a:cubicBezTo>
                  <a:pt x="1173" y="91"/>
                  <a:pt x="1161" y="89"/>
                  <a:pt x="1230" y="92"/>
                </a:cubicBezTo>
                <a:cubicBezTo>
                  <a:pt x="1251" y="93"/>
                  <a:pt x="1312" y="96"/>
                  <a:pt x="1312" y="96"/>
                </a:cubicBezTo>
                <a:cubicBezTo>
                  <a:pt x="1330" y="100"/>
                  <a:pt x="1349" y="99"/>
                  <a:pt x="1370" y="98"/>
                </a:cubicBezTo>
                <a:lnTo>
                  <a:pt x="1392" y="98"/>
                </a:lnTo>
                <a:lnTo>
                  <a:pt x="1392" y="184"/>
                </a:lnTo>
                <a:lnTo>
                  <a:pt x="0" y="184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444875" y="1447800"/>
            <a:ext cx="1588" cy="0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729413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6403975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6075363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5749925" y="3144838"/>
            <a:ext cx="0" cy="9525"/>
          </a:xfrm>
          <a:prstGeom prst="line">
            <a:avLst/>
          </a:prstGeom>
          <a:noFill/>
          <a:ln w="25400">
            <a:solidFill>
              <a:srgbClr val="CDCDC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990600" y="3790950"/>
            <a:ext cx="407987" cy="39754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2000" b="1" dirty="0">
                <a:latin typeface="Symbol" pitchFamily="18" charset="2"/>
                <a:sym typeface="Symbol" pitchFamily="18" charset="2"/>
              </a:rPr>
              <a:t></a:t>
            </a:r>
            <a:r>
              <a:rPr lang="en-US" sz="2000" b="1" baseline="30000" dirty="0">
                <a:latin typeface="Symbol" pitchFamily="18" charset="2"/>
                <a:sym typeface="Symbol" pitchFamily="18" charset="2"/>
              </a:rPr>
              <a:t>2</a:t>
            </a:r>
            <a:endParaRPr lang="en-US" sz="2000" b="1" dirty="0">
              <a:latin typeface="Symbol" pitchFamily="18" charset="2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2817813" y="3774405"/>
            <a:ext cx="1828800" cy="39754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solidFill>
                  <a:srgbClr val="000000"/>
                </a:solidFill>
                <a:sym typeface="Symbol" pitchFamily="18" charset="2"/>
              </a:rPr>
              <a:t></a:t>
            </a:r>
            <a:r>
              <a:rPr lang="en-US" sz="2000" baseline="30000" dirty="0">
                <a:solidFill>
                  <a:srgbClr val="000000"/>
                </a:solidFill>
                <a:sym typeface="Symbol" pitchFamily="18" charset="2"/>
              </a:rPr>
              <a:t>2</a:t>
            </a:r>
            <a:r>
              <a:rPr lang="en-US" sz="2000" baseline="-25000" dirty="0">
                <a:solidFill>
                  <a:srgbClr val="000000"/>
                </a:solidFill>
                <a:sym typeface="Symbol" pitchFamily="18" charset="2"/>
              </a:rPr>
              <a:t>.05</a:t>
            </a:r>
            <a:r>
              <a:rPr lang="en-US" sz="2000" dirty="0">
                <a:solidFill>
                  <a:srgbClr val="000000"/>
                </a:solidFill>
                <a:sym typeface="Symbol" pitchFamily="18" charset="2"/>
              </a:rPr>
              <a:t> = 3.841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760413" y="3714750"/>
            <a:ext cx="4953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760413" y="1123950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886200" y="4400550"/>
            <a:ext cx="1975221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000" dirty="0" smtClean="0"/>
              <a:t>Odbacuje se </a:t>
            </a:r>
            <a:r>
              <a:rPr lang="en-US" sz="2000" dirty="0"/>
              <a:t>H</a:t>
            </a:r>
            <a:r>
              <a:rPr lang="en-US" sz="2000" baseline="-25000" dirty="0"/>
              <a:t>0</a:t>
            </a: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4341813" y="3105150"/>
            <a:ext cx="381000" cy="381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341813" y="2711450"/>
            <a:ext cx="1125537" cy="396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 dirty="0">
                <a:sym typeface="Symbol" pitchFamily="18" charset="2"/>
              </a:rPr>
              <a:t> = 0.05</a:t>
            </a:r>
            <a:endParaRPr lang="en-US" sz="2000" dirty="0"/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895600" y="1428750"/>
            <a:ext cx="4572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sr-Latn-BA" sz="1600" b="1" dirty="0">
                <a:solidFill>
                  <a:schemeClr val="tx1"/>
                </a:solidFill>
              </a:rPr>
              <a:t>Pravilo odlučivanja:</a:t>
            </a:r>
            <a:endParaRPr lang="en-US" sz="1600" b="1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sr-Latn-BA" sz="1600" dirty="0"/>
              <a:t>Ako je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</a:t>
            </a:r>
            <a:r>
              <a:rPr lang="en-US" sz="1600" baseline="30000" dirty="0">
                <a:sym typeface="Symbol" pitchFamily="18" charset="2"/>
              </a:rPr>
              <a:t>2</a:t>
            </a:r>
            <a:r>
              <a:rPr lang="en-US" sz="1600" dirty="0">
                <a:sym typeface="Symbol" pitchFamily="18" charset="2"/>
              </a:rPr>
              <a:t> &gt; 3.841, </a:t>
            </a:r>
            <a:r>
              <a:rPr lang="sr-Latn-BA" sz="1600" dirty="0">
                <a:sym typeface="Symbol" pitchFamily="18" charset="2"/>
              </a:rPr>
              <a:t>odbacujemo</a:t>
            </a:r>
            <a:r>
              <a:rPr lang="en-US" sz="1600" dirty="0">
                <a:sym typeface="Symbol" pitchFamily="18" charset="2"/>
              </a:rPr>
              <a:t> H</a:t>
            </a:r>
            <a:r>
              <a:rPr lang="en-US" sz="1600" baseline="-25000" dirty="0">
                <a:sym typeface="Symbol" pitchFamily="18" charset="2"/>
              </a:rPr>
              <a:t>0</a:t>
            </a:r>
            <a:r>
              <a:rPr lang="en-US" sz="1600" dirty="0">
                <a:sym typeface="Symbol" pitchFamily="18" charset="2"/>
              </a:rPr>
              <a:t> </a:t>
            </a:r>
            <a:r>
              <a:rPr lang="sr-Latn-BA" sz="1600" dirty="0">
                <a:sym typeface="Symbol" pitchFamily="18" charset="2"/>
              </a:rPr>
              <a:t>i obrnuto...</a:t>
            </a:r>
            <a:endParaRPr lang="en-US" sz="1600" dirty="0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912813" y="1047750"/>
            <a:ext cx="4800600" cy="2541588"/>
          </a:xfrm>
          <a:custGeom>
            <a:avLst/>
            <a:gdLst>
              <a:gd name="T0" fmla="*/ 0 w 3935"/>
              <a:gd name="T1" fmla="*/ 0 h 1601"/>
              <a:gd name="T2" fmla="*/ 2147483647 w 3935"/>
              <a:gd name="T3" fmla="*/ 2147483647 h 1601"/>
              <a:gd name="T4" fmla="*/ 2147483647 w 3935"/>
              <a:gd name="T5" fmla="*/ 2147483647 h 1601"/>
              <a:gd name="T6" fmla="*/ 2147483647 w 3935"/>
              <a:gd name="T7" fmla="*/ 2147483647 h 1601"/>
              <a:gd name="T8" fmla="*/ 2147483647 w 3935"/>
              <a:gd name="T9" fmla="*/ 2147483647 h 1601"/>
              <a:gd name="T10" fmla="*/ 2147483647 w 3935"/>
              <a:gd name="T11" fmla="*/ 2147483647 h 16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935"/>
              <a:gd name="T19" fmla="*/ 0 h 1601"/>
              <a:gd name="T20" fmla="*/ 3935 w 3935"/>
              <a:gd name="T21" fmla="*/ 1601 h 16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935" h="1601">
                <a:moveTo>
                  <a:pt x="0" y="0"/>
                </a:moveTo>
                <a:cubicBezTo>
                  <a:pt x="12" y="224"/>
                  <a:pt x="24" y="448"/>
                  <a:pt x="96" y="624"/>
                </a:cubicBezTo>
                <a:cubicBezTo>
                  <a:pt x="168" y="800"/>
                  <a:pt x="248" y="936"/>
                  <a:pt x="432" y="1056"/>
                </a:cubicBezTo>
                <a:cubicBezTo>
                  <a:pt x="616" y="1176"/>
                  <a:pt x="864" y="1264"/>
                  <a:pt x="1200" y="1344"/>
                </a:cubicBezTo>
                <a:cubicBezTo>
                  <a:pt x="1536" y="1424"/>
                  <a:pt x="1992" y="1493"/>
                  <a:pt x="2448" y="1536"/>
                </a:cubicBezTo>
                <a:cubicBezTo>
                  <a:pt x="2904" y="1579"/>
                  <a:pt x="3625" y="1587"/>
                  <a:pt x="3935" y="1601"/>
                </a:cubicBezTo>
              </a:path>
            </a:pathLst>
          </a:cu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>
            <a:off x="3503613" y="3409950"/>
            <a:ext cx="0" cy="304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219200" y="4400550"/>
            <a:ext cx="1995488" cy="400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sr-Latn-BA" sz="2000" dirty="0"/>
              <a:t>Prihvata se</a:t>
            </a:r>
            <a:r>
              <a:rPr lang="en-US" sz="2000" dirty="0"/>
              <a:t> H</a:t>
            </a:r>
            <a:r>
              <a:rPr lang="en-US" sz="2000" baseline="-25000" dirty="0"/>
              <a:t>0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924550" y="2513012"/>
            <a:ext cx="274320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sr-Latn-BA" sz="1600" dirty="0"/>
              <a:t>Kako je</a:t>
            </a:r>
            <a:r>
              <a:rPr lang="en-US" sz="1600" dirty="0"/>
              <a:t> </a:t>
            </a:r>
            <a:endParaRPr lang="sr-Latn-BA" sz="1600" dirty="0" smtClean="0"/>
          </a:p>
          <a:p>
            <a:pPr eaLnBrk="0" hangingPunct="0">
              <a:defRPr/>
            </a:pPr>
            <a:r>
              <a:rPr lang="en-US" sz="1600" dirty="0" smtClean="0">
                <a:sym typeface="Symbol" pitchFamily="18" charset="2"/>
              </a:rPr>
              <a:t></a:t>
            </a:r>
            <a:r>
              <a:rPr lang="en-US" sz="1600" baseline="30000" dirty="0">
                <a:sym typeface="Symbol" pitchFamily="18" charset="2"/>
              </a:rPr>
              <a:t>2</a:t>
            </a:r>
            <a:r>
              <a:rPr lang="en-US" sz="1600" dirty="0">
                <a:sym typeface="Symbol" pitchFamily="18" charset="2"/>
              </a:rPr>
              <a:t> = 0.6848 &lt; 3.841, </a:t>
            </a:r>
            <a:endParaRPr lang="sr-Latn-BA" sz="1600" dirty="0" smtClean="0">
              <a:sym typeface="Symbol" pitchFamily="18" charset="2"/>
            </a:endParaRPr>
          </a:p>
          <a:p>
            <a:pPr eaLnBrk="0" hangingPunct="0">
              <a:defRPr/>
            </a:pPr>
            <a:r>
              <a:rPr lang="sr-Latn-BA" sz="1600" dirty="0" smtClean="0">
                <a:sym typeface="Symbol" pitchFamily="18" charset="2"/>
              </a:rPr>
              <a:t>mi </a:t>
            </a:r>
            <a:r>
              <a:rPr lang="sr-Latn-BA" sz="1600" b="1" dirty="0">
                <a:sym typeface="Symbol" pitchFamily="18" charset="2"/>
              </a:rPr>
              <a:t>ne odbacujemo </a:t>
            </a:r>
            <a:r>
              <a:rPr lang="en-US" sz="1600" b="1" dirty="0" smtClean="0">
                <a:solidFill>
                  <a:schemeClr val="tx1"/>
                </a:solidFill>
                <a:sym typeface="Symbol" pitchFamily="18" charset="2"/>
              </a:rPr>
              <a:t>H</a:t>
            </a:r>
            <a:r>
              <a:rPr lang="en-US" sz="1600" b="1" baseline="-25000" dirty="0" smtClean="0">
                <a:solidFill>
                  <a:schemeClr val="tx1"/>
                </a:solidFill>
                <a:sym typeface="Symbol" pitchFamily="18" charset="2"/>
              </a:rPr>
              <a:t>0</a:t>
            </a:r>
            <a:r>
              <a:rPr lang="en-US" sz="1600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r>
              <a:rPr lang="sr-Latn-BA" sz="1600" dirty="0">
                <a:sym typeface="Symbol" pitchFamily="18" charset="2"/>
              </a:rPr>
              <a:t>zaključujemo da pol i glavna ruka nisu zavisna obilježja.</a:t>
            </a:r>
            <a:endParaRPr lang="en-US" sz="1600" dirty="0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H="1">
            <a:off x="1219200" y="971550"/>
            <a:ext cx="609600" cy="2667000"/>
          </a:xfrm>
          <a:prstGeom prst="line">
            <a:avLst/>
          </a:prstGeom>
          <a:noFill/>
          <a:ln w="28575">
            <a:solidFill>
              <a:srgbClr val="92D05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62000" y="342750"/>
            <a:ext cx="49530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Zadaci za vježbanje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685800" y="1047751"/>
            <a:ext cx="6705600" cy="10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1</a:t>
            </a: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Sa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dva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preparata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djelovano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je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na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uzorke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od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po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100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insekata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ustanovljen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broj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uginulih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nakon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10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sekundi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djelovanja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laboratorijskim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uslovima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Dobijeni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su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sljedeći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rezultati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:</a:t>
            </a:r>
            <a:endParaRPr lang="sr-Latn-BA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2190750"/>
          <a:ext cx="6046787" cy="1371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79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066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insekata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Insekticid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6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Uginuli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73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Nisu uginuli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2000" y="379095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Ispitati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li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insekticidi</a:t>
            </a:r>
            <a:r>
              <a:rPr lang="en-US" sz="1600" dirty="0" smtClean="0"/>
              <a:t> </a:t>
            </a:r>
            <a:r>
              <a:rPr lang="en-US" sz="1600" dirty="0" err="1" smtClean="0"/>
              <a:t>podjednako</a:t>
            </a:r>
            <a:r>
              <a:rPr lang="en-US" sz="1600" dirty="0" smtClean="0"/>
              <a:t> </a:t>
            </a:r>
            <a:r>
              <a:rPr lang="en-US" sz="1600" dirty="0" err="1" smtClean="0"/>
              <a:t>efikasni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ovu</a:t>
            </a:r>
            <a:r>
              <a:rPr lang="en-US" sz="1600" dirty="0" smtClean="0"/>
              <a:t> </a:t>
            </a:r>
            <a:r>
              <a:rPr lang="en-US" sz="1600" dirty="0" err="1" smtClean="0"/>
              <a:t>vrstu</a:t>
            </a:r>
            <a:r>
              <a:rPr lang="en-US" sz="1600" dirty="0" smtClean="0"/>
              <a:t> </a:t>
            </a:r>
            <a:r>
              <a:rPr lang="en-US" sz="1600" dirty="0" err="1" smtClean="0"/>
              <a:t>insekata</a:t>
            </a:r>
            <a:r>
              <a:rPr lang="en-US" sz="1600" dirty="0" smtClean="0"/>
              <a:t>. </a:t>
            </a:r>
            <a:endParaRPr lang="sr-Latn-BA" sz="1600" dirty="0" smtClean="0"/>
          </a:p>
          <a:p>
            <a:r>
              <a:rPr lang="en-US" sz="1600" dirty="0" err="1" smtClean="0"/>
              <a:t>Odgovor</a:t>
            </a:r>
            <a:r>
              <a:rPr lang="en-US" sz="1600" dirty="0" smtClean="0"/>
              <a:t> </a:t>
            </a:r>
            <a:r>
              <a:rPr lang="en-US" sz="1600" dirty="0" err="1" smtClean="0"/>
              <a:t>dati</a:t>
            </a:r>
            <a:r>
              <a:rPr lang="en-US" sz="1600" dirty="0" smtClean="0"/>
              <a:t> 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rizik</a:t>
            </a:r>
            <a:r>
              <a:rPr lang="en-US" sz="1600" dirty="0" smtClean="0"/>
              <a:t> </a:t>
            </a:r>
            <a:r>
              <a:rPr lang="en-US" sz="1600" dirty="0" err="1" smtClean="0"/>
              <a:t>gre</a:t>
            </a:r>
            <a:r>
              <a:rPr lang="sr-Latn-BA" sz="1600" dirty="0" smtClean="0"/>
              <a:t>š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sr-Latn-CS" sz="1600" dirty="0" smtClean="0">
                <a:ea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r>
              <a:rPr lang="en-US" sz="1600" dirty="0" smtClean="0"/>
              <a:t>= 0.10.</a:t>
            </a:r>
            <a:endParaRPr lang="en-US" sz="1600" dirty="0"/>
          </a:p>
        </p:txBody>
      </p:sp>
      <p:pic>
        <p:nvPicPr>
          <p:cNvPr id="70664" name="Picture 8" descr="Image result for bug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48400" y="3562350"/>
            <a:ext cx="1028979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286499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6000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sz="60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4316768" y="5189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1" name="Google Shape;571;p18"/>
          <p:cNvSpPr/>
          <p:nvPr/>
        </p:nvSpPr>
        <p:spPr>
          <a:xfrm rot="2487273">
            <a:off x="4098884" y="2012731"/>
            <a:ext cx="241052" cy="234241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2" name="Google Shape;572;p18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9" name="Google Shape;734;p35"/>
          <p:cNvSpPr/>
          <p:nvPr/>
        </p:nvSpPr>
        <p:spPr>
          <a:xfrm>
            <a:off x="3048000" y="742950"/>
            <a:ext cx="1180108" cy="1089975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78D8"/>
              </a:solidFill>
            </a:endParaRPr>
          </a:p>
        </p:txBody>
      </p:sp>
      <p:sp>
        <p:nvSpPr>
          <p:cNvPr id="10" name="Google Shape;787;p38"/>
          <p:cNvSpPr/>
          <p:nvPr/>
        </p:nvSpPr>
        <p:spPr>
          <a:xfrm rot="1087811">
            <a:off x="4784143" y="953965"/>
            <a:ext cx="1032159" cy="103841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3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93887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600" dirty="0" smtClean="0">
                <a:latin typeface="Segoe UI Black" pitchFamily="34" charset="0"/>
                <a:ea typeface="Segoe UI Black" pitchFamily="34" charset="0"/>
              </a:rPr>
              <a:t>U ovom poglavlju naučićemo...</a:t>
            </a:r>
            <a:endParaRPr sz="36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34" name="Google Shape;534;p13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158115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Kada se koristi ovaj meto</a:t>
            </a:r>
            <a:r>
              <a:rPr lang="sr-Latn-BA" sz="1600" dirty="0" smtClean="0"/>
              <a:t>d</a:t>
            </a:r>
            <a:r>
              <a:rPr lang="vi-VN" sz="1600" dirty="0" smtClean="0"/>
              <a:t>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Test jednakosti (razlike) proporcija više uzoraka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Testiranje prilagođenosti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Analiza tebele kontingencije (kategorijalne varijable) </a:t>
            </a:r>
            <a:endParaRPr lang="sr-Latn-BA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Sh</a:t>
            </a:r>
            <a:r>
              <a:rPr lang="sr-Latn-BA" sz="1600" dirty="0" smtClean="0"/>
              <a:t>v</a:t>
            </a:r>
            <a:r>
              <a:rPr lang="vi-VN" sz="1600" dirty="0" smtClean="0"/>
              <a:t>atiti ograničenja i uslove primjene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12799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Test jednakosti proporcija više uzoraka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120015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rgbClr val="0070C0"/>
                </a:solidFill>
              </a:rPr>
              <a:t>Zadatak</a:t>
            </a:r>
            <a:r>
              <a:rPr lang="en-US" sz="1600" b="1" dirty="0" smtClean="0">
                <a:solidFill>
                  <a:srgbClr val="0070C0"/>
                </a:solidFill>
              </a:rPr>
              <a:t> br. 1 </a:t>
            </a:r>
            <a:endParaRPr lang="sr-Latn-BA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/>
              <a:t>Iz</a:t>
            </a:r>
            <a:r>
              <a:rPr lang="en-US" sz="1600" dirty="0" smtClean="0"/>
              <a:t> 5 </a:t>
            </a:r>
            <a:r>
              <a:rPr lang="en-US" sz="1600" dirty="0" err="1" smtClean="0"/>
              <a:t>paketa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"R" </a:t>
            </a:r>
            <a:r>
              <a:rPr lang="en-US" sz="1600" dirty="0" err="1" smtClean="0"/>
              <a:t>slučajno</a:t>
            </a:r>
            <a:r>
              <a:rPr lang="en-US" sz="1600" dirty="0" smtClean="0"/>
              <a:t> je </a:t>
            </a:r>
            <a:r>
              <a:rPr lang="en-US" sz="1600" dirty="0" err="1" smtClean="0"/>
              <a:t>izabran</a:t>
            </a:r>
            <a:r>
              <a:rPr lang="en-US" sz="1600" dirty="0" smtClean="0"/>
              <a:t> </a:t>
            </a:r>
            <a:r>
              <a:rPr lang="en-US" sz="1600" dirty="0" err="1" smtClean="0"/>
              <a:t>po</a:t>
            </a:r>
            <a:r>
              <a:rPr lang="en-US" sz="1600" dirty="0" smtClean="0"/>
              <a:t> </a:t>
            </a:r>
            <a:r>
              <a:rPr lang="en-US" sz="1600" dirty="0" err="1" smtClean="0"/>
              <a:t>jedan</a:t>
            </a:r>
            <a:r>
              <a:rPr lang="en-US" sz="1600" dirty="0" smtClean="0"/>
              <a:t> </a:t>
            </a:r>
            <a:r>
              <a:rPr lang="en-US" sz="1600" dirty="0" err="1" smtClean="0"/>
              <a:t>uzorak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ustanovljen</a:t>
            </a:r>
            <a:r>
              <a:rPr lang="en-US" sz="1600" dirty="0" smtClean="0"/>
              <a:t> </a:t>
            </a:r>
            <a:r>
              <a:rPr lang="en-US" sz="1600" dirty="0" err="1" smtClean="0"/>
              <a:t>broj</a:t>
            </a:r>
            <a:r>
              <a:rPr lang="en-US" sz="1600" dirty="0" smtClean="0"/>
              <a:t> </a:t>
            </a:r>
            <a:r>
              <a:rPr lang="en-US" sz="1600" dirty="0" err="1" smtClean="0"/>
              <a:t>neispravnih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. </a:t>
            </a:r>
            <a:r>
              <a:rPr lang="en-US" sz="1600" dirty="0" err="1" smtClean="0"/>
              <a:t>Uz</a:t>
            </a:r>
            <a:r>
              <a:rPr lang="en-US" sz="1600" dirty="0" smtClean="0"/>
              <a:t> </a:t>
            </a:r>
            <a:r>
              <a:rPr lang="en-US" sz="1600" dirty="0" err="1" smtClean="0"/>
              <a:t>rizik</a:t>
            </a:r>
            <a:r>
              <a:rPr lang="en-US" sz="1600" dirty="0" smtClean="0"/>
              <a:t> </a:t>
            </a:r>
            <a:r>
              <a:rPr lang="en-US" sz="1600" dirty="0" err="1" smtClean="0"/>
              <a:t>greške</a:t>
            </a:r>
            <a:r>
              <a:rPr lang="en-US" sz="1600" dirty="0" smtClean="0"/>
              <a:t> 0.05, </a:t>
            </a:r>
            <a:r>
              <a:rPr lang="en-US" sz="1600" dirty="0" err="1" smtClean="0"/>
              <a:t>ustanoviti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li</a:t>
            </a:r>
            <a:r>
              <a:rPr lang="en-US" sz="1600" dirty="0" smtClean="0"/>
              <a:t> je </a:t>
            </a:r>
            <a:r>
              <a:rPr lang="en-US" sz="1600" dirty="0" err="1" smtClean="0"/>
              <a:t>značajna</a:t>
            </a:r>
            <a:r>
              <a:rPr lang="en-US" sz="1600" dirty="0" smtClean="0"/>
              <a:t> </a:t>
            </a:r>
            <a:r>
              <a:rPr lang="en-US" sz="1600" dirty="0" err="1" smtClean="0"/>
              <a:t>razlika</a:t>
            </a:r>
            <a:r>
              <a:rPr lang="en-US" sz="1600" dirty="0" smtClean="0"/>
              <a:t> u </a:t>
            </a:r>
            <a:r>
              <a:rPr lang="en-US" sz="1600" dirty="0" err="1" smtClean="0"/>
              <a:t>učešću</a:t>
            </a:r>
            <a:r>
              <a:rPr lang="en-US" sz="1600" dirty="0" smtClean="0"/>
              <a:t> </a:t>
            </a:r>
            <a:r>
              <a:rPr lang="en-US" sz="1600" dirty="0" err="1" smtClean="0"/>
              <a:t>neispravnih</a:t>
            </a:r>
            <a:r>
              <a:rPr lang="en-US" sz="1600" dirty="0" smtClean="0"/>
              <a:t>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u </a:t>
            </a:r>
            <a:r>
              <a:rPr lang="en-US" sz="1600" dirty="0" err="1" smtClean="0"/>
              <a:t>ovih</a:t>
            </a:r>
            <a:r>
              <a:rPr lang="en-US" sz="1600" dirty="0" smtClean="0"/>
              <a:t> 5 </a:t>
            </a:r>
            <a:r>
              <a:rPr lang="en-US" sz="1600" dirty="0" err="1" smtClean="0"/>
              <a:t>isporuka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09600" y="2952750"/>
          <a:ext cx="5410200" cy="8229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86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0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0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1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Uzorak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IV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Veličina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147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neispravnih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45" marR="67945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8849" name="Object 208"/>
          <p:cNvGraphicFramePr>
            <a:graphicFrameLocks noChangeAspect="1"/>
          </p:cNvGraphicFramePr>
          <p:nvPr/>
        </p:nvGraphicFramePr>
        <p:xfrm>
          <a:off x="1676400" y="4019550"/>
          <a:ext cx="3733801" cy="498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5" name="Equation" r:id="rId4" imgW="1497950" imgH="203112" progId="Equation.3">
                  <p:embed/>
                </p:oleObj>
              </mc:Choice>
              <mc:Fallback>
                <p:oleObj name="Equation" r:id="rId4" imgW="1497950" imgH="203112" progId="Equation.3">
                  <p:embed/>
                  <p:pic>
                    <p:nvPicPr>
                      <p:cNvPr id="0" name="Object 2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019550"/>
                        <a:ext cx="3733801" cy="4989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0" name="Object 216"/>
          <p:cNvGraphicFramePr>
            <a:graphicFrameLocks noChangeAspect="1"/>
          </p:cNvGraphicFramePr>
          <p:nvPr/>
        </p:nvGraphicFramePr>
        <p:xfrm>
          <a:off x="6172200" y="2876550"/>
          <a:ext cx="2590800" cy="1004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6" name="Equation" r:id="rId6" imgW="1168200" imgH="457200" progId="Equation.3">
                  <p:embed/>
                </p:oleObj>
              </mc:Choice>
              <mc:Fallback>
                <p:oleObj name="Equation" r:id="rId6" imgW="1168200" imgH="457200" progId="Equation.3">
                  <p:embed/>
                  <p:pic>
                    <p:nvPicPr>
                      <p:cNvPr id="0" name="Object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876550"/>
                        <a:ext cx="2590800" cy="10048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51435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U </a:t>
            </a:r>
            <a:r>
              <a:rPr lang="en-US" sz="1600" dirty="0" err="1" smtClean="0">
                <a:solidFill>
                  <a:schemeClr val="tx1"/>
                </a:solidFill>
              </a:rPr>
              <a:t>ovom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slučaju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teorijske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frekvencije</a:t>
            </a:r>
            <a:r>
              <a:rPr lang="en-US" sz="1600" dirty="0" smtClean="0">
                <a:solidFill>
                  <a:schemeClr val="tx1"/>
                </a:solidFill>
              </a:rPr>
              <a:t> se </a:t>
            </a:r>
            <a:r>
              <a:rPr lang="en-US" sz="1600" dirty="0" err="1" smtClean="0">
                <a:solidFill>
                  <a:schemeClr val="tx1"/>
                </a:solidFill>
              </a:rPr>
              <a:t>dobiju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tako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što</a:t>
            </a:r>
            <a:r>
              <a:rPr lang="en-US" sz="1600" dirty="0" smtClean="0">
                <a:solidFill>
                  <a:schemeClr val="tx1"/>
                </a:solidFill>
              </a:rPr>
              <a:t> se </a:t>
            </a:r>
            <a:r>
              <a:rPr lang="en-US" sz="1600" dirty="0" err="1" smtClean="0">
                <a:solidFill>
                  <a:schemeClr val="tx1"/>
                </a:solidFill>
              </a:rPr>
              <a:t>izračuna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zajednička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proporcija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neispravnih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proizvoda</a:t>
            </a:r>
            <a:r>
              <a:rPr lang="en-US" sz="1600" dirty="0" smtClean="0">
                <a:solidFill>
                  <a:schemeClr val="tx1"/>
                </a:solidFill>
              </a:rPr>
              <a:t>: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25956" name="Object 13"/>
          <p:cNvGraphicFramePr>
            <a:graphicFrameLocks noChangeAspect="1"/>
          </p:cNvGraphicFramePr>
          <p:nvPr/>
        </p:nvGraphicFramePr>
        <p:xfrm>
          <a:off x="914400" y="1428750"/>
          <a:ext cx="4038600" cy="625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8" name="Equation" r:id="rId4" imgW="2565360" imgH="393480" progId="Equation.3">
                  <p:embed/>
                </p:oleObj>
              </mc:Choice>
              <mc:Fallback>
                <p:oleObj name="Equation" r:id="rId4" imgW="256536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428750"/>
                        <a:ext cx="4038600" cy="6259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62000" y="2038350"/>
            <a:ext cx="70866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</a:rPr>
              <a:t>zbog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različite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veličine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uzoraka</a:t>
            </a:r>
            <a:r>
              <a:rPr lang="en-US" sz="1600" dirty="0" smtClean="0">
                <a:solidFill>
                  <a:schemeClr val="tx1"/>
                </a:solidFill>
              </a:rPr>
              <a:t>) </a:t>
            </a:r>
            <a:r>
              <a:rPr lang="en-US" sz="1600" dirty="0" err="1" smtClean="0">
                <a:solidFill>
                  <a:schemeClr val="tx1"/>
                </a:solidFill>
              </a:rPr>
              <a:t>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primijeni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svaki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od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uzoraka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tako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</a:t>
            </a:r>
            <a:r>
              <a:rPr lang="en-US" sz="1600" dirty="0" smtClean="0">
                <a:solidFill>
                  <a:schemeClr val="tx1"/>
                </a:solidFill>
              </a:rPr>
              <a:t> je: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25957" name="Object 16"/>
          <p:cNvGraphicFramePr>
            <a:graphicFrameLocks noChangeAspect="1"/>
          </p:cNvGraphicFramePr>
          <p:nvPr/>
        </p:nvGraphicFramePr>
        <p:xfrm>
          <a:off x="762000" y="2495550"/>
          <a:ext cx="1845276" cy="395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9" name="Equation" r:id="rId6" imgW="1066800" imgH="228600" progId="Equation.3">
                  <p:embed/>
                </p:oleObj>
              </mc:Choice>
              <mc:Fallback>
                <p:oleObj name="Equation" r:id="rId6" imgW="106680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495550"/>
                        <a:ext cx="1845276" cy="395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58" name="Object 18"/>
          <p:cNvGraphicFramePr>
            <a:graphicFrameLocks noChangeAspect="1"/>
          </p:cNvGraphicFramePr>
          <p:nvPr/>
        </p:nvGraphicFramePr>
        <p:xfrm>
          <a:off x="3581400" y="2495550"/>
          <a:ext cx="1999049" cy="395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70" name="Equation" r:id="rId8" imgW="1155600" imgH="228600" progId="Equation.3">
                  <p:embed/>
                </p:oleObj>
              </mc:Choice>
              <mc:Fallback>
                <p:oleObj name="Equation" r:id="rId8" imgW="1155600" imgH="2286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495550"/>
                        <a:ext cx="1999049" cy="395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959" name="Object 20"/>
          <p:cNvGraphicFramePr>
            <a:graphicFrameLocks noChangeAspect="1"/>
          </p:cNvGraphicFramePr>
          <p:nvPr/>
        </p:nvGraphicFramePr>
        <p:xfrm>
          <a:off x="6400800" y="2495550"/>
          <a:ext cx="1828800" cy="395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71" name="Equation" r:id="rId10" imgW="1054100" imgH="228600" progId="Equation.3">
                  <p:embed/>
                </p:oleObj>
              </mc:Choice>
              <mc:Fallback>
                <p:oleObj name="Equation" r:id="rId10" imgW="1054100" imgH="228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495550"/>
                        <a:ext cx="1828800" cy="395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09800" y="3105150"/>
          <a:ext cx="4273550" cy="17068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808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57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/>
                        <a:t>n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/>
                        <a:t>fi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/>
                        <a:t>(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 - 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*)</a:t>
                      </a:r>
                      <a:r>
                        <a:rPr lang="en-US" sz="1600" b="1" baseline="30000" dirty="0"/>
                        <a:t>2</a:t>
                      </a:r>
                      <a:r>
                        <a:rPr lang="en-US" sz="1600" b="1" dirty="0"/>
                        <a:t>/</a:t>
                      </a:r>
                      <a:r>
                        <a:rPr lang="en-US" sz="1600" b="1" dirty="0" err="1"/>
                        <a:t>fi</a:t>
                      </a:r>
                      <a:r>
                        <a:rPr lang="en-US" sz="1600" b="1" dirty="0"/>
                        <a:t>*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289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12</a:t>
                      </a:r>
                      <a:r>
                        <a:rPr lang="sr-Cyrl-BA" sz="1600" dirty="0" smtClean="0"/>
                        <a:t>6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14</a:t>
                      </a:r>
                      <a:r>
                        <a:rPr lang="sr-Cyrl-BA" sz="1600" dirty="0" smtClean="0"/>
                        <a:t>7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13</a:t>
                      </a:r>
                      <a:r>
                        <a:rPr lang="sr-Cyrl-BA" sz="1600" dirty="0" smtClean="0"/>
                        <a:t>1</a:t>
                      </a:r>
                      <a:endParaRPr lang="en-US" sz="16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15.7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17.9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19.3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17.1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0.69363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0.53687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0.00000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0.56425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0.56425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57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63</a:t>
                      </a:r>
                      <a:r>
                        <a:rPr lang="sr-Cyrl-BA" sz="1600" dirty="0" smtClean="0"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90.0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2.35674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43815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 smtClean="0"/>
              <a:t>Tablična vrijednost određuje se iz </a:t>
            </a:r>
            <a:r>
              <a:rPr lang="vi-VN" sz="1600" b="1" dirty="0" smtClean="0"/>
              <a:t>Tablice 4</a:t>
            </a:r>
            <a:r>
              <a:rPr lang="vi-VN" sz="1600" dirty="0" smtClean="0"/>
              <a:t> hi kvadrat rasporeda, uz rizik greške</a:t>
            </a:r>
            <a:r>
              <a:rPr lang="sr-Latn-BA" sz="1600" dirty="0" smtClean="0"/>
              <a:t> 0.05</a:t>
            </a:r>
            <a:r>
              <a:rPr lang="vi-VN" sz="1600" dirty="0" smtClean="0"/>
              <a:t> (koji je naveden u zadatku...) i broj stepeni slobode:</a:t>
            </a:r>
            <a:r>
              <a:rPr lang="sr-Latn-BA" sz="1600" dirty="0" smtClean="0"/>
              <a:t>  </a:t>
            </a:r>
            <a:r>
              <a:rPr lang="sr-Latn-BA" sz="1600" b="1" i="1" dirty="0" smtClean="0">
                <a:solidFill>
                  <a:srgbClr val="C00000"/>
                </a:solidFill>
              </a:rPr>
              <a:t>v = r – m – 1 </a:t>
            </a:r>
            <a:endParaRPr lang="en-US" sz="1600" i="1" dirty="0">
              <a:solidFill>
                <a:srgbClr val="C00000"/>
              </a:solidFill>
            </a:endParaRPr>
          </a:p>
        </p:txBody>
      </p:sp>
      <p:pic>
        <p:nvPicPr>
          <p:cNvPr id="52228" name="Picture 4" descr="calculator, math, school, tool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77711">
            <a:off x="7023330" y="832082"/>
            <a:ext cx="914400" cy="914401"/>
          </a:xfrm>
          <a:prstGeom prst="rect">
            <a:avLst/>
          </a:prstGeom>
          <a:noFill/>
        </p:spPr>
      </p:pic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914400" y="1657350"/>
          <a:ext cx="7064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4" name="Equation" r:id="rId5" imgW="279279" imgH="241195" progId="Equation.3">
                  <p:embed/>
                </p:oleObj>
              </mc:Choice>
              <mc:Fallback>
                <p:oleObj name="Equation" r:id="rId5" imgW="279279" imgH="24119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657350"/>
                        <a:ext cx="706438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41463" y="1824038"/>
            <a:ext cx="960519" cy="36933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/>
              <a:t>= 9.488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5800" y="2495550"/>
            <a:ext cx="7924800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ZAKLJUČAK</a:t>
            </a:r>
            <a:r>
              <a:rPr lang="sr-Cyrl-BA" sz="2000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: </a:t>
            </a:r>
            <a:endParaRPr lang="sr-Latn-BA" sz="2000" dirty="0">
              <a:solidFill>
                <a:schemeClr val="accent1">
                  <a:lumMod val="75000"/>
                </a:schemeClr>
              </a:solidFill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CS" sz="2000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S obzirom da je tablična vrijednost </a:t>
            </a:r>
            <a:r>
              <a:rPr lang="sr-Latn-CS" sz="2000" b="1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veća</a:t>
            </a:r>
            <a:r>
              <a:rPr lang="sr-Latn-CS" sz="2000" i="1" dirty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od izračunate, nema razloga da odbacimo nultu hipotezu, pa zaključujemo da se učešće neispravnih proizvoda u ovih 5 isporuka značajno ne razlikuje.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1024407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Ispitujemo da li između 2 obilježja jednog skupa postoji veza i da li je ta veza statistički značajna</a:t>
            </a:r>
            <a:r>
              <a:rPr lang="sr-Latn-BA" sz="16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Posmatrana obilježja su mjerena na nominalnoj skali</a:t>
            </a:r>
            <a:r>
              <a:rPr lang="sr-Latn-BA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/>
        </p:nvGraphicFramePr>
        <p:xfrm>
          <a:off x="1295399" y="2349500"/>
          <a:ext cx="5915025" cy="24688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98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1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5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1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0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Obilježje 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Obilježje 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 . 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30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Latn-BA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r1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…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rc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1600" u="none" strike="noStrike" cap="none" normalizeH="0" baseline="-2500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1200150"/>
            <a:ext cx="708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b="1" dirty="0" smtClean="0">
                <a:solidFill>
                  <a:srgbClr val="0070C0"/>
                </a:solidFill>
              </a:rPr>
              <a:t>Hipoteze su:</a:t>
            </a:r>
          </a:p>
          <a:p>
            <a:r>
              <a:rPr lang="vi-VN" sz="1600" dirty="0" smtClean="0">
                <a:solidFill>
                  <a:schemeClr val="tx1"/>
                </a:solidFill>
              </a:rPr>
              <a:t>H</a:t>
            </a:r>
            <a:r>
              <a:rPr lang="sr-Latn-BA" sz="1600" baseline="-25000" dirty="0" smtClean="0">
                <a:sym typeface="Symbol" pitchFamily="18" charset="2"/>
              </a:rPr>
              <a:t>0</a:t>
            </a:r>
            <a:r>
              <a:rPr lang="vi-VN" sz="1600" dirty="0" smtClean="0">
                <a:solidFill>
                  <a:schemeClr val="tx1"/>
                </a:solidFill>
              </a:rPr>
              <a:t>: obilježja su nezavisna </a:t>
            </a:r>
            <a:endParaRPr lang="sr-Latn-BA" sz="16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1600" dirty="0" smtClean="0">
                <a:solidFill>
                  <a:schemeClr val="tx1"/>
                </a:solidFill>
              </a:rPr>
              <a:t>H</a:t>
            </a:r>
            <a:r>
              <a:rPr lang="sr-Latn-BA" sz="1600" baseline="-25000" dirty="0" smtClean="0">
                <a:sym typeface="Symbol" pitchFamily="18" charset="2"/>
              </a:rPr>
              <a:t>1 </a:t>
            </a:r>
            <a:r>
              <a:rPr lang="vi-VN" sz="1600" dirty="0" smtClean="0">
                <a:solidFill>
                  <a:schemeClr val="tx1"/>
                </a:solidFill>
              </a:rPr>
              <a:t>: obilježja su zavisna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30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485416"/>
              </p:ext>
            </p:extLst>
          </p:nvPr>
        </p:nvGraphicFramePr>
        <p:xfrm>
          <a:off x="1752600" y="2419350"/>
          <a:ext cx="4751387" cy="1290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6" name="Equation" r:id="rId4" imgW="2400120" imgH="711000" progId="Equation.3">
                  <p:embed/>
                </p:oleObj>
              </mc:Choice>
              <mc:Fallback>
                <p:oleObj name="Equation" r:id="rId4" imgW="240012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419350"/>
                        <a:ext cx="4751387" cy="1290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DE0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775495"/>
              </p:ext>
            </p:extLst>
          </p:nvPr>
        </p:nvGraphicFramePr>
        <p:xfrm>
          <a:off x="2057400" y="3790950"/>
          <a:ext cx="1340005" cy="850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7" name="Equation" r:id="rId6" imgW="660240" imgH="419040" progId="Equation.3">
                  <p:embed/>
                </p:oleObj>
              </mc:Choice>
              <mc:Fallback>
                <p:oleObj name="Equation" r:id="rId6" imgW="66024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790950"/>
                        <a:ext cx="1340005" cy="8503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DE0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747924" y="225024"/>
            <a:ext cx="7938876" cy="746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Analiza tabela</a:t>
            </a:r>
            <a:r>
              <a:rPr kumimoji="0" lang="sr-Latn-BA" sz="3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 kontingencije</a:t>
            </a:r>
            <a:endParaRPr kumimoji="0" lang="sr-Latn-BA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81915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b="1" dirty="0" smtClean="0">
                <a:solidFill>
                  <a:srgbClr val="0070C0"/>
                </a:solidFill>
              </a:rPr>
              <a:t>Zadatak br. 1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sz="1600" dirty="0" smtClean="0"/>
              <a:t>U uzorku od 300 studenata želimo da provjerimo (uz rizik od 5%) da li postoji statistička zavisnost između naredna 2 obilježja (pol i glavna ruka):</a:t>
            </a:r>
            <a:endParaRPr lang="en-US" sz="1600" dirty="0" smtClean="0"/>
          </a:p>
        </p:txBody>
      </p:sp>
      <p:graphicFrame>
        <p:nvGraphicFramePr>
          <p:cNvPr id="7" name="Group 49"/>
          <p:cNvGraphicFramePr>
            <a:graphicFrameLocks noGrp="1"/>
          </p:cNvGraphicFramePr>
          <p:nvPr/>
        </p:nvGraphicFramePr>
        <p:xfrm>
          <a:off x="4419600" y="2114550"/>
          <a:ext cx="3886201" cy="236466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44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096"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Glavna ruka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7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Lijeva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Desna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791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Ženski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84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Muški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138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1122363" y="2266950"/>
            <a:ext cx="2535237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marL="320675" indent="-320675" defTabSz="852488">
              <a:spcBef>
                <a:spcPct val="4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b="1" dirty="0"/>
              <a:t>120</a:t>
            </a:r>
            <a:r>
              <a:rPr lang="en-US" dirty="0"/>
              <a:t> </a:t>
            </a:r>
            <a:r>
              <a:rPr lang="sr-Latn-BA" dirty="0"/>
              <a:t>žena</a:t>
            </a:r>
            <a:r>
              <a:rPr lang="en-US" dirty="0"/>
              <a:t>, 1</a:t>
            </a:r>
            <a:r>
              <a:rPr lang="sr-Latn-BA" dirty="0"/>
              <a:t>08 piše desnom rukom</a:t>
            </a:r>
            <a:endParaRPr lang="en-US" dirty="0"/>
          </a:p>
          <a:p>
            <a:pPr marL="320675" indent="-320675" defTabSz="852488">
              <a:spcBef>
                <a:spcPct val="4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b="1" dirty="0"/>
              <a:t>180</a:t>
            </a:r>
            <a:r>
              <a:rPr lang="en-US" dirty="0"/>
              <a:t> </a:t>
            </a:r>
            <a:r>
              <a:rPr lang="sr-Latn-BA" dirty="0"/>
              <a:t>muškaraca</a:t>
            </a:r>
            <a:r>
              <a:rPr lang="en-US" dirty="0"/>
              <a:t>, 24 </a:t>
            </a:r>
            <a:r>
              <a:rPr lang="sr-Latn-BA" dirty="0"/>
              <a:t>su ljevaci...</a:t>
            </a:r>
            <a:endParaRPr lang="en-US" dirty="0"/>
          </a:p>
        </p:txBody>
      </p:sp>
      <p:sp>
        <p:nvSpPr>
          <p:cNvPr id="11" name="AutoShape 45"/>
          <p:cNvSpPr>
            <a:spLocks noChangeArrowheads="1"/>
          </p:cNvSpPr>
          <p:nvPr/>
        </p:nvSpPr>
        <p:spPr bwMode="auto">
          <a:xfrm>
            <a:off x="3657600" y="2495550"/>
            <a:ext cx="762000" cy="317500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600200" y="590550"/>
            <a:ext cx="56388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5342" tIns="42672" rIns="85342" bIns="42672"/>
          <a:lstStyle/>
          <a:p>
            <a:pPr marL="450850" indent="-4508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z="1600" dirty="0"/>
              <a:t>H</a:t>
            </a:r>
            <a:r>
              <a:rPr lang="en-US" sz="1600" baseline="-25000" dirty="0"/>
              <a:t>0</a:t>
            </a:r>
            <a:r>
              <a:rPr lang="en-US" sz="1600" dirty="0"/>
              <a:t>: </a:t>
            </a:r>
            <a:r>
              <a:rPr lang="sr-Latn-BA" sz="1600" dirty="0"/>
              <a:t>dva obilježja su međusobno nezavisna, tj. da li je </a:t>
            </a:r>
            <a:r>
              <a:rPr lang="sr-Latn-BA" sz="1600" dirty="0" smtClean="0"/>
              <a:t>student(ica</a:t>
            </a:r>
            <a:r>
              <a:rPr lang="sr-Latn-BA" sz="1600" dirty="0"/>
              <a:t>) ljevak ili dešnjak ne zavisi od </a:t>
            </a:r>
            <a:r>
              <a:rPr lang="sr-Latn-BA" sz="1600" dirty="0" smtClean="0"/>
              <a:t>pola.</a:t>
            </a:r>
            <a:endParaRPr lang="en-US" sz="16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z="1600" dirty="0"/>
              <a:t>H</a:t>
            </a:r>
            <a:r>
              <a:rPr lang="en-US" sz="1600" baseline="-25000" dirty="0"/>
              <a:t>1</a:t>
            </a:r>
            <a:r>
              <a:rPr lang="en-US" sz="1600" dirty="0"/>
              <a:t>: </a:t>
            </a:r>
            <a:r>
              <a:rPr lang="sr-Latn-BA" sz="1600" dirty="0"/>
              <a:t>dva obilježja su zavisna</a:t>
            </a:r>
            <a:r>
              <a:rPr lang="sr-Latn-BA" sz="1600" dirty="0" smtClean="0"/>
              <a:t>.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838200" y="1733550"/>
            <a:ext cx="739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Da</a:t>
            </a:r>
            <a:r>
              <a:rPr lang="en-US" sz="1600" dirty="0" smtClean="0"/>
              <a:t> bi H0 </a:t>
            </a:r>
            <a:r>
              <a:rPr lang="en-US" sz="1600" dirty="0" err="1" smtClean="0"/>
              <a:t>bila</a:t>
            </a:r>
            <a:r>
              <a:rPr lang="en-US" sz="1600" dirty="0" smtClean="0"/>
              <a:t> </a:t>
            </a:r>
            <a:r>
              <a:rPr lang="en-US" sz="1600" dirty="0" err="1" smtClean="0"/>
              <a:t>istinita</a:t>
            </a:r>
            <a:r>
              <a:rPr lang="en-US" sz="1600" dirty="0" smtClean="0"/>
              <a:t> </a:t>
            </a:r>
            <a:r>
              <a:rPr lang="en-US" sz="1600" dirty="0" err="1" smtClean="0"/>
              <a:t>udio</a:t>
            </a:r>
            <a:r>
              <a:rPr lang="en-US" sz="1600" dirty="0" smtClean="0"/>
              <a:t> </a:t>
            </a:r>
            <a:r>
              <a:rPr lang="en-US" sz="1600" dirty="0" err="1" smtClean="0"/>
              <a:t>žena</a:t>
            </a:r>
            <a:r>
              <a:rPr lang="en-US" sz="1600" dirty="0" smtClean="0"/>
              <a:t> </a:t>
            </a:r>
            <a:r>
              <a:rPr lang="en-US" sz="1600" dirty="0" err="1" smtClean="0"/>
              <a:t>koje</a:t>
            </a:r>
            <a:r>
              <a:rPr lang="en-US" sz="1600" dirty="0" smtClean="0"/>
              <a:t> </a:t>
            </a:r>
            <a:r>
              <a:rPr lang="en-US" sz="1600" dirty="0" err="1" smtClean="0"/>
              <a:t>pišu</a:t>
            </a:r>
            <a:r>
              <a:rPr lang="en-US" sz="1600" dirty="0" smtClean="0"/>
              <a:t> </a:t>
            </a:r>
            <a:r>
              <a:rPr lang="en-US" sz="1600" dirty="0" err="1" smtClean="0"/>
              <a:t>desnom</a:t>
            </a:r>
            <a:r>
              <a:rPr lang="en-US" sz="1600" dirty="0" smtClean="0"/>
              <a:t> </a:t>
            </a:r>
            <a:r>
              <a:rPr lang="en-US" sz="1600" dirty="0" err="1" smtClean="0"/>
              <a:t>rukom</a:t>
            </a:r>
            <a:r>
              <a:rPr lang="en-US" sz="1600" dirty="0" smtClean="0"/>
              <a:t> (</a:t>
            </a:r>
            <a:r>
              <a:rPr lang="en-US" sz="1600" dirty="0" err="1" smtClean="0"/>
              <a:t>npr</a:t>
            </a:r>
            <a:r>
              <a:rPr lang="en-US" sz="1600" dirty="0" smtClean="0"/>
              <a:t>) </a:t>
            </a:r>
            <a:r>
              <a:rPr lang="en-US" sz="1600" dirty="0" err="1" smtClean="0"/>
              <a:t>mora</a:t>
            </a:r>
            <a:r>
              <a:rPr lang="en-US" sz="1600" dirty="0" smtClean="0"/>
              <a:t> </a:t>
            </a:r>
            <a:r>
              <a:rPr lang="en-US" sz="1600" dirty="0" err="1" smtClean="0"/>
              <a:t>biti</a:t>
            </a:r>
            <a:r>
              <a:rPr lang="en-US" sz="1600" dirty="0" smtClean="0"/>
              <a:t> </a:t>
            </a:r>
            <a:r>
              <a:rPr lang="en-US" sz="1600" dirty="0" err="1" smtClean="0"/>
              <a:t>gotovo</a:t>
            </a:r>
            <a:r>
              <a:rPr lang="en-US" sz="1600" dirty="0" smtClean="0"/>
              <a:t> </a:t>
            </a:r>
            <a:r>
              <a:rPr lang="en-US" sz="1600" dirty="0" err="1" smtClean="0"/>
              <a:t>isti</a:t>
            </a:r>
            <a:r>
              <a:rPr lang="en-US" sz="1600" dirty="0" smtClean="0"/>
              <a:t> </a:t>
            </a:r>
            <a:r>
              <a:rPr lang="en-US" sz="1600" dirty="0" err="1" smtClean="0"/>
              <a:t>kao</a:t>
            </a:r>
            <a:r>
              <a:rPr lang="en-US" sz="1600" dirty="0" smtClean="0"/>
              <a:t> </a:t>
            </a:r>
            <a:r>
              <a:rPr lang="en-US" sz="1600" dirty="0" err="1" smtClean="0"/>
              <a:t>udio</a:t>
            </a:r>
            <a:r>
              <a:rPr lang="en-US" sz="1600" dirty="0" smtClean="0"/>
              <a:t> </a:t>
            </a:r>
            <a:r>
              <a:rPr lang="en-US" sz="1600" dirty="0" err="1" smtClean="0"/>
              <a:t>desnorukih</a:t>
            </a:r>
            <a:r>
              <a:rPr lang="en-US" sz="1600" dirty="0" smtClean="0"/>
              <a:t> </a:t>
            </a:r>
            <a:r>
              <a:rPr lang="en-US" sz="1600" dirty="0" err="1" smtClean="0"/>
              <a:t>momaka</a:t>
            </a:r>
            <a:r>
              <a:rPr lang="en-US" sz="1600" dirty="0" smtClean="0"/>
              <a:t>... </a:t>
            </a:r>
            <a:endParaRPr lang="sr-Latn-BA" sz="1600" dirty="0" smtClean="0"/>
          </a:p>
          <a:p>
            <a:endParaRPr lang="sr-Latn-BA" sz="1600" dirty="0" smtClean="0"/>
          </a:p>
          <a:p>
            <a:r>
              <a:rPr lang="en-US" sz="1600" dirty="0" err="1" smtClean="0"/>
              <a:t>Očekivane</a:t>
            </a:r>
            <a:r>
              <a:rPr lang="en-US" sz="1600" dirty="0" smtClean="0"/>
              <a:t> </a:t>
            </a:r>
            <a:r>
              <a:rPr lang="en-US" sz="1600" dirty="0" err="1" smtClean="0"/>
              <a:t>frekvencije</a:t>
            </a:r>
            <a:r>
              <a:rPr lang="en-US" sz="1600" dirty="0" smtClean="0"/>
              <a:t> </a:t>
            </a:r>
            <a:r>
              <a:rPr lang="en-US" sz="1600" dirty="0" err="1" smtClean="0"/>
              <a:t>dobijemo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sljedeći</a:t>
            </a:r>
            <a:r>
              <a:rPr lang="en-US" sz="1600" dirty="0" smtClean="0"/>
              <a:t> </a:t>
            </a:r>
            <a:r>
              <a:rPr lang="en-US" sz="1600" dirty="0" err="1" smtClean="0"/>
              <a:t>način</a:t>
            </a:r>
            <a:r>
              <a:rPr lang="en-US" sz="1600" dirty="0" smtClean="0"/>
              <a:t>: </a:t>
            </a:r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endParaRPr lang="sr-Latn-BA" sz="1600" dirty="0" smtClean="0"/>
          </a:p>
          <a:p>
            <a:r>
              <a:rPr lang="en-US" sz="1600" dirty="0" smtClean="0"/>
              <a:t>pa je </a:t>
            </a:r>
            <a:r>
              <a:rPr lang="en-US" sz="1600" dirty="0" err="1" smtClean="0"/>
              <a:t>prva</a:t>
            </a:r>
            <a:r>
              <a:rPr lang="en-US" sz="1600" dirty="0" smtClean="0"/>
              <a:t> </a:t>
            </a:r>
            <a:r>
              <a:rPr lang="en-US" sz="1600" dirty="0" err="1" smtClean="0"/>
              <a:t>npr</a:t>
            </a:r>
            <a:r>
              <a:rPr lang="en-US" sz="1600" dirty="0" smtClean="0"/>
              <a:t>:</a:t>
            </a:r>
            <a:endParaRPr lang="en-US" sz="1600" dirty="0"/>
          </a:p>
        </p:txBody>
      </p:sp>
      <p:graphicFrame>
        <p:nvGraphicFramePr>
          <p:cNvPr id="132098" name="Object 5"/>
          <p:cNvGraphicFramePr>
            <a:graphicFrameLocks noChangeAspect="1"/>
          </p:cNvGraphicFramePr>
          <p:nvPr/>
        </p:nvGraphicFramePr>
        <p:xfrm>
          <a:off x="2209800" y="2876550"/>
          <a:ext cx="4451350" cy="634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4" name="Equation" r:id="rId4" imgW="2984400" imgH="419040" progId="Equation.3">
                  <p:embed/>
                </p:oleObj>
              </mc:Choice>
              <mc:Fallback>
                <p:oleObj name="Equation" r:id="rId4" imgW="298440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876550"/>
                        <a:ext cx="4451350" cy="634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DE0B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099" name="Object 6"/>
          <p:cNvGraphicFramePr>
            <a:graphicFrameLocks noChangeAspect="1"/>
          </p:cNvGraphicFramePr>
          <p:nvPr/>
        </p:nvGraphicFramePr>
        <p:xfrm>
          <a:off x="2286000" y="4019550"/>
          <a:ext cx="234698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5" name="Equation" r:id="rId6" imgW="1473120" imgH="393480" progId="Equation.3">
                  <p:embed/>
                </p:oleObj>
              </mc:Choice>
              <mc:Fallback>
                <p:oleObj name="Equation" r:id="rId6" imgW="147312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019550"/>
                        <a:ext cx="2346985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678</Words>
  <Application>Microsoft Office PowerPoint</Application>
  <PresentationFormat>On-screen Show (16:9)</PresentationFormat>
  <Paragraphs>216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Sniglet</vt:lpstr>
      <vt:lpstr>Oswald</vt:lpstr>
      <vt:lpstr>Segoe UI Black</vt:lpstr>
      <vt:lpstr>Symbol</vt:lpstr>
      <vt:lpstr>Wingdings</vt:lpstr>
      <vt:lpstr>Arial</vt:lpstr>
      <vt:lpstr>Segoe UI Light</vt:lpstr>
      <vt:lpstr>Times New Roman</vt:lpstr>
      <vt:lpstr>Wingdings 2</vt:lpstr>
      <vt:lpstr>Dosis</vt:lpstr>
      <vt:lpstr>Friar template</vt:lpstr>
      <vt:lpstr>Equation</vt:lpstr>
      <vt:lpstr>STATISTIKA</vt:lpstr>
      <vt:lpstr>U ovom poglavlju naučićemo...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Zadaci za vježbanje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Mr Darko Milunovic</cp:lastModifiedBy>
  <cp:revision>37</cp:revision>
  <dcterms:modified xsi:type="dcterms:W3CDTF">2021-05-11T09:15:01Z</dcterms:modified>
</cp:coreProperties>
</file>