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9" r:id="rId5"/>
    <p:sldId id="259" r:id="rId6"/>
    <p:sldId id="260" r:id="rId7"/>
    <p:sldId id="273" r:id="rId8"/>
    <p:sldId id="261" r:id="rId9"/>
    <p:sldId id="262" r:id="rId10"/>
    <p:sldId id="263" r:id="rId11"/>
    <p:sldId id="264" r:id="rId12"/>
    <p:sldId id="280" r:id="rId13"/>
    <p:sldId id="265" r:id="rId14"/>
    <p:sldId id="266" r:id="rId15"/>
    <p:sldId id="267" r:id="rId16"/>
    <p:sldId id="268" r:id="rId17"/>
    <p:sldId id="269" r:id="rId18"/>
    <p:sldId id="27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2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6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19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6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6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1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2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01A713D-3AEC-4220-8A97-25D8A14B3C96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7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2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8F7C-213F-4ABF-9325-3892314D7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ТЕСТИРАЊЕ СТАТИСТИЧКИХ ХИПОТЕЗА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0B0A33-50C8-4476-BBDB-EB55C06D7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7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1B17C8D8-EFA4-4EB4-AEAB-8F8023BF1C58}"/>
              </a:ext>
            </a:extLst>
          </p:cNvPr>
          <p:cNvSpPr txBox="1"/>
          <p:nvPr/>
        </p:nvSpPr>
        <p:spPr>
          <a:xfrm>
            <a:off x="4642416" y="5378258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9002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D7F48C-C983-452B-9907-0B4830EEC451}"/>
              </a:ext>
            </a:extLst>
          </p:cNvPr>
          <p:cNvSpPr/>
          <p:nvPr/>
        </p:nvSpPr>
        <p:spPr>
          <a:xfrm>
            <a:off x="5965616" y="4254758"/>
            <a:ext cx="3122399" cy="653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3:</a:t>
                </a:r>
              </a:p>
              <a:p>
                <a:pPr marL="0" indent="0" algn="just">
                  <a:buNone/>
                </a:pP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Према резултатима једног истраживања, претпоставља се да студенти у </a:t>
                </a:r>
                <a:r>
                  <a:rPr lang="sr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просјеку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проводе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,5 часова дневно користећи мобилни телефон.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Случајно је изабрано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16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студената и утврђено да у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просјеку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користе телефон 5,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75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сати дневно уз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просјечно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 од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2,15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часова. </a:t>
                </a: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Да ли можемо прихватити резултате истраживања као тачне, уз 5% ризика? Претпоставити да распоред времена кориштења мобилног телефона има карактеристике нормалног распореда. </a:t>
                </a:r>
              </a:p>
              <a:p>
                <a:pPr marL="0" indent="0" algn="just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5,5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5,75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=2,15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  <a:blipFill>
                <a:blip r:embed="rId2"/>
                <a:stretch>
                  <a:fillRect l="-518" t="-424" r="-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/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=5,5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</m:t>
                      </m:r>
                      <m:r>
                        <a:rPr lang="sr-Cyrl-R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5,5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1" i="1" smtClean="0">
                        <a:latin typeface="Cambria Math" panose="02040503050406030204" pitchFamily="18" charset="0"/>
                      </a:rPr>
                      <m:t>непозната</m:t>
                    </m:r>
                  </m:oMath>
                </a14:m>
                <a:r>
                  <a:rPr lang="sr-Cyrl-BA" b="1" dirty="0"/>
                  <a:t>	</a:t>
                </a:r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US" b="1" dirty="0"/>
                  <a:t>			  </a:t>
                </a:r>
                <a:r>
                  <a:rPr lang="sr-Latn-BA" b="1" dirty="0"/>
                  <a:t>t </a:t>
                </a:r>
                <a:r>
                  <a:rPr lang="sr-Cyrl-BA" b="1" dirty="0"/>
                  <a:t>тест</a:t>
                </a:r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blipFill>
                <a:blip r:embed="rId3"/>
                <a:stretch>
                  <a:fillRect l="-1005" t="-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ight Brace 6">
            <a:extLst>
              <a:ext uri="{FF2B5EF4-FFF2-40B4-BE49-F238E27FC236}">
                <a16:creationId xmlns:a16="http://schemas.microsoft.com/office/drawing/2014/main" id="{7BF0841E-2F0E-4576-9A56-351B937C9947}"/>
              </a:ext>
            </a:extLst>
          </p:cNvPr>
          <p:cNvSpPr/>
          <p:nvPr/>
        </p:nvSpPr>
        <p:spPr>
          <a:xfrm>
            <a:off x="7629388" y="4310741"/>
            <a:ext cx="158620" cy="541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4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09482-3AA2-410E-8200-6CDD3447D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373226"/>
            <a:ext cx="11495314" cy="6242178"/>
          </a:xfrm>
        </p:spPr>
        <p:txBody>
          <a:bodyPr/>
          <a:lstStyle/>
          <a:p>
            <a:pPr marL="342900" indent="-342900">
              <a:buFont typeface="+mj-lt"/>
              <a:buAutoNum type="arabicPeriod" startAt="4"/>
            </a:pPr>
            <a:r>
              <a:rPr lang="sr-Cyrl-BA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Одређивање критичне области и правила одлучивања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Критична област (област одбацивања нулте хипотезе) је распоређена симетрично на крајевима t распореда, па доњу и горњу вриједност налазимо у </a:t>
            </a:r>
            <a:r>
              <a:rPr lang="sr-Latn-BA" dirty="0">
                <a:latin typeface="Calibri" panose="020F0502020204030204" pitchFamily="34" charset="0"/>
                <a:cs typeface="Calibri" panose="020F0502020204030204" pitchFamily="34" charset="0"/>
              </a:rPr>
              <a:t> t </a:t>
            </a:r>
            <a:r>
              <a:rPr lang="sr-Cyrl-BA" dirty="0">
                <a:latin typeface="Calibri" panose="020F0502020204030204" pitchFamily="34" charset="0"/>
                <a:cs typeface="Calibri" panose="020F0502020204030204" pitchFamily="34" charset="0"/>
              </a:rPr>
              <a:t>т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аблицама.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/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dirty="0"/>
                  <a:t>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	</a:t>
                </a:r>
                <a:r>
                  <a:rPr lang="sr-Cyrl-BA" b="1" dirty="0">
                    <a:ea typeface="Cambria Math" panose="02040503050406030204" pitchFamily="18" charset="0"/>
                  </a:rPr>
                  <a:t>2,1315</a:t>
                </a:r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=0,025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E45E7BA-5E33-4613-8B10-3B8E291F33B2}"/>
              </a:ext>
            </a:extLst>
          </p:cNvPr>
          <p:cNvCxnSpPr/>
          <p:nvPr/>
        </p:nvCxnSpPr>
        <p:spPr>
          <a:xfrm flipV="1">
            <a:off x="1035698" y="1838131"/>
            <a:ext cx="727788" cy="20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16B76-C49E-48FE-9E30-B66F36D73C1A}"/>
              </a:ext>
            </a:extLst>
          </p:cNvPr>
          <p:cNvCxnSpPr/>
          <p:nvPr/>
        </p:nvCxnSpPr>
        <p:spPr>
          <a:xfrm>
            <a:off x="1035698" y="2276669"/>
            <a:ext cx="727788" cy="29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108448-A09C-4E4E-B880-4ACC9B28FFDB}"/>
              </a:ext>
            </a:extLst>
          </p:cNvPr>
          <p:cNvSpPr/>
          <p:nvPr/>
        </p:nvSpPr>
        <p:spPr>
          <a:xfrm>
            <a:off x="4189445" y="1632857"/>
            <a:ext cx="177282" cy="105435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3C8CB-BA2A-4A67-82E7-8116ACFEE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2837" y="3391457"/>
            <a:ext cx="5498841" cy="29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/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/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/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B757FF-2002-4029-9B34-1F0FE5E19F85}"/>
              </a:ext>
            </a:extLst>
          </p:cNvPr>
          <p:cNvCxnSpPr>
            <a:cxnSpLocks/>
          </p:cNvCxnSpPr>
          <p:nvPr/>
        </p:nvCxnSpPr>
        <p:spPr>
          <a:xfrm>
            <a:off x="1399592" y="5651012"/>
            <a:ext cx="363894" cy="600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BF3843A-97EA-461F-930C-2389F66A4EFD}"/>
              </a:ext>
            </a:extLst>
          </p:cNvPr>
          <p:cNvCxnSpPr>
            <a:cxnSpLocks/>
          </p:cNvCxnSpPr>
          <p:nvPr/>
        </p:nvCxnSpPr>
        <p:spPr>
          <a:xfrm flipH="1">
            <a:off x="5309937" y="5737352"/>
            <a:ext cx="288758" cy="464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/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blipFill>
                <a:blip r:embed="rId7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/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blipFill>
                <a:blip r:embed="rId8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/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blipFill>
                <a:blip r:embed="rId9"/>
                <a:stretch>
                  <a:fillRect l="-833" t="-217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/>
              <p:nvPr/>
            </p:nvSpPr>
            <p:spPr>
              <a:xfrm>
                <a:off x="7090732" y="3046059"/>
                <a:ext cx="4998154" cy="2585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Статистика теста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5,5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R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2,15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R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𝟒𝟔𝟓</m:t>
                      </m:r>
                    </m:oMath>
                  </m:oMathPara>
                </a14:m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</a:t>
                </a:r>
              </a:p>
              <a:p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Немамо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довољно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доказа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да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одбацимо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нулту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хипотезу</a:t>
                </a:r>
                <a:r>
                  <a:rPr lang="ru-RU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уз 5% </a:t>
                </a:r>
                <a:r>
                  <a:rPr lang="ru-RU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ризика</a:t>
                </a:r>
                <a:r>
                  <a:rPr lang="ru-RU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732" y="3046059"/>
                <a:ext cx="4998154" cy="2585260"/>
              </a:xfrm>
              <a:prstGeom prst="rect">
                <a:avLst/>
              </a:prstGeom>
              <a:blipFill>
                <a:blip r:embed="rId10"/>
                <a:stretch>
                  <a:fillRect l="-1015" t="-1471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85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FBE1642C-BEAA-8EED-35BC-557FF3FC5D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"/>
          <a:stretch/>
        </p:blipFill>
        <p:spPr>
          <a:xfrm>
            <a:off x="3651703" y="0"/>
            <a:ext cx="4888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40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Б) Поставља се питање </a:t>
                </a:r>
                <a:r>
                  <a:rPr lang="sr-RS" dirty="0"/>
                  <a:t>да ли се може очекивати да студенти у </a:t>
                </a:r>
                <a:r>
                  <a:rPr lang="sr-RS" dirty="0" err="1"/>
                  <a:t>просјеку</a:t>
                </a:r>
                <a:r>
                  <a:rPr lang="sr-RS" dirty="0"/>
                  <a:t> користе мобилни телефон више од 5 часова дневно, уз остале услове </a:t>
                </a:r>
                <a:r>
                  <a:rPr lang="sr-RS" dirty="0" err="1"/>
                  <a:t>непромијењене</a:t>
                </a:r>
                <a:r>
                  <a:rPr lang="sr-RS" dirty="0"/>
                  <a:t>?</a:t>
                </a: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Постављамо нове хипотезе: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</m:t>
                      </m:r>
                      <m:r>
                        <a:rPr lang="sr-Cyrl-R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Дефинишемо нову критичну област: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Критична област је са десне стране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  <a:blipFill>
                <a:blip r:embed="rId2"/>
                <a:stretch>
                  <a:fillRect l="-445" t="-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7A5515-5DE3-48F1-8C96-871FF78425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3661" y="2552901"/>
            <a:ext cx="6116845" cy="2944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/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blipFill>
                <a:blip r:embed="rId4"/>
                <a:stretch>
                  <a:fillRect l="-5140" r="-5607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/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600" b="0" i="1" smtClean="0">
                          <a:latin typeface="Cambria Math" panose="02040503050406030204" pitchFamily="18" charset="0"/>
                        </a:rPr>
                        <m:t>1,7531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blipFill>
                <a:blip r:embed="rId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/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5FB588-F0EB-4D40-8D4C-2DADDE86B439}"/>
              </a:ext>
            </a:extLst>
          </p:cNvPr>
          <p:cNvCxnSpPr>
            <a:cxnSpLocks/>
          </p:cNvCxnSpPr>
          <p:nvPr/>
        </p:nvCxnSpPr>
        <p:spPr>
          <a:xfrm flipH="1">
            <a:off x="10570010" y="5018110"/>
            <a:ext cx="196271" cy="314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/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</a:t>
                </a:r>
                <a:r>
                  <a:rPr lang="sr-Latn-BA" b="1" dirty="0">
                    <a:ea typeface="Cambria Math" panose="02040503050406030204" pitchFamily="18" charset="0"/>
                  </a:rPr>
                  <a:t>1,7531</a:t>
                </a:r>
              </a:p>
              <a:p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2B1D3E5-B05B-458C-BE94-8020A2D75A95}"/>
              </a:ext>
            </a:extLst>
          </p:cNvPr>
          <p:cNvCxnSpPr>
            <a:cxnSpLocks/>
          </p:cNvCxnSpPr>
          <p:nvPr/>
        </p:nvCxnSpPr>
        <p:spPr>
          <a:xfrm flipV="1">
            <a:off x="998376" y="4245228"/>
            <a:ext cx="317240" cy="16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398B64-848E-4F1C-88F4-6FD406994A06}"/>
              </a:ext>
            </a:extLst>
          </p:cNvPr>
          <p:cNvCxnSpPr>
            <a:cxnSpLocks/>
          </p:cNvCxnSpPr>
          <p:nvPr/>
        </p:nvCxnSpPr>
        <p:spPr>
          <a:xfrm>
            <a:off x="1110343" y="4630572"/>
            <a:ext cx="550506" cy="110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55CCD566-71CA-448F-98C2-64B918B353A8}"/>
              </a:ext>
            </a:extLst>
          </p:cNvPr>
          <p:cNvSpPr/>
          <p:nvPr/>
        </p:nvSpPr>
        <p:spPr>
          <a:xfrm>
            <a:off x="3600061" y="4025379"/>
            <a:ext cx="242596" cy="992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4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Нова 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(=1,7531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(=1,7531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Нова статистика теста:</a:t>
                </a:r>
                <a:endParaRPr lang="sr-Latn-BA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R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2,15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𝟑𝟗𝟓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Не одбацујемо нулту хипотезу. 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Уз 5% ризика тврдимо </a:t>
                </a:r>
                <a:r>
                  <a:rPr lang="sr-Cyrl-RS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нема довољно доказа да 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студенти у </a:t>
                </a:r>
                <a:r>
                  <a:rPr lang="sr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просјеку</a:t>
                </a:r>
                <a:r>
                  <a:rPr lang="sr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користе мобилни телефон више од 5 часова дневно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  <a:blipFill>
                <a:blip r:embed="rId2"/>
                <a:stretch>
                  <a:fillRect l="-448" t="-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88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На једној фудбалској утакмици случајно је изабрано 500 гледалаца, међу којима је било 375 мушкараца. Испитати, уз 5% ризика, претпоставку да фудбалској утакмици присуствује: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А)  70% мушкараца; 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Б) мање од 30% гледалаца женског пола.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=375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375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=0,75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  <a:blipFill>
                <a:blip r:embed="rId2"/>
                <a:stretch>
                  <a:fillRect l="-559" t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42479D4A-8F07-40E0-A0C7-474F9963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br>
              <a:rPr lang="sr-Cyrl-BA" dirty="0"/>
            </a:br>
            <a:r>
              <a:rPr lang="sr-Cyrl-BA" b="1" dirty="0">
                <a:solidFill>
                  <a:schemeClr val="accent1"/>
                </a:solidFill>
              </a:rPr>
              <a:t>ПРОПОРЦИЈА</a:t>
            </a:r>
            <a:endParaRPr 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18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</p:spPr>
            <p:txBody>
              <a:bodyPr/>
              <a:lstStyle/>
              <a:p>
                <a:pPr marL="342900" indent="-342900">
                  <a:buAutoNum type="alphaUcParenR"/>
                </a:pPr>
                <a:r>
                  <a:rPr lang="sr-Cyrl-BA" b="1" dirty="0"/>
                  <a:t>Испитати претпоставку да утакмици присуствује 70% мушкараца, уз 5% ризика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:pPr marL="0" indent="0">
                  <a:buNone/>
                </a:pPr>
                <a:r>
                  <a:rPr lang="sr-Cyrl-BA" dirty="0"/>
                  <a:t>Увијек се користи статистика </a:t>
                </a:r>
                <a:r>
                  <a:rPr lang="sr-Latn-BA" dirty="0"/>
                  <a:t>Z </a:t>
                </a:r>
                <a:r>
                  <a:rPr lang="sr-Cyrl-BA" dirty="0"/>
                  <a:t>теста, ако су испуњени сљедећи услови: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∙0,70=350&gt;5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1−0,70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ru-RU" b="0" dirty="0"/>
                  <a:t>Ризик је 5%, а критичне вриједности су распоређене симетрично,</a:t>
                </a:r>
              </a:p>
              <a:p>
                <a:pPr marL="0" indent="0">
                  <a:buNone/>
                </a:pPr>
                <a:r>
                  <a:rPr lang="ru-RU" b="0" dirty="0"/>
                  <a:t> на крајевима нормалног распреда.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  <a:blipFill>
                <a:blip r:embed="rId2"/>
                <a:stretch>
                  <a:fillRect l="-496" t="-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C138D3C9-C6ED-453A-991B-7C90C157732B}"/>
              </a:ext>
            </a:extLst>
          </p:cNvPr>
          <p:cNvSpPr/>
          <p:nvPr/>
        </p:nvSpPr>
        <p:spPr>
          <a:xfrm>
            <a:off x="2537927" y="2827175"/>
            <a:ext cx="289249" cy="7371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7FC76-4063-4030-B399-4A966BB514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2206" y="4150635"/>
            <a:ext cx="5697157" cy="2305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/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/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/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/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/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74D09F9-F772-42ED-8070-83DF64F8DC41}"/>
              </a:ext>
            </a:extLst>
          </p:cNvPr>
          <p:cNvCxnSpPr>
            <a:cxnSpLocks/>
          </p:cNvCxnSpPr>
          <p:nvPr/>
        </p:nvCxnSpPr>
        <p:spPr>
          <a:xfrm>
            <a:off x="6941975" y="5778813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1672DE-695C-4365-8A88-C86F5568AFB4}"/>
              </a:ext>
            </a:extLst>
          </p:cNvPr>
          <p:cNvCxnSpPr>
            <a:cxnSpLocks/>
          </p:cNvCxnSpPr>
          <p:nvPr/>
        </p:nvCxnSpPr>
        <p:spPr>
          <a:xfrm flipH="1">
            <a:off x="10926147" y="5822872"/>
            <a:ext cx="733402" cy="56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43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 гласи: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Статистика теста:</a:t>
                </a:r>
              </a:p>
              <a:p>
                <a:pPr marL="0" indent="0">
                  <a:buNone/>
                </a:pPr>
                <a:endParaRPr lang="sr-Cyrl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500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Одбацујемо нулту хипотезу </a:t>
                </a:r>
                <a:r>
                  <a:rPr lang="ru-RU" dirty="0">
                    <a:solidFill>
                      <a:schemeClr val="tx1"/>
                    </a:solidFill>
                  </a:rPr>
                  <a:t>и уз 5% ризика закључујемо да се учешће гледалаца мушког пола статистички значајно разликује од 70%.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  <a:blipFill>
                <a:blip r:embed="rId2"/>
                <a:stretch>
                  <a:fillRect l="-455" t="-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9749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</a:t>
                </a:r>
                <a:r>
                  <a:rPr lang="ru-RU" b="1" dirty="0"/>
                  <a:t>Испитати претпоставку да утакмици присуствује мање од 30% жена, уз 5% ризика.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</a:t>
                </a:r>
              </a:p>
              <a:p>
                <a:pPr marL="0" indent="0">
                  <a:buNone/>
                </a:pPr>
                <a:r>
                  <a:rPr lang="ru-RU" dirty="0"/>
                  <a:t>Једнострани тест, критична област је улијево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  <a:blipFill>
                <a:blip r:embed="rId2"/>
                <a:stretch>
                  <a:fillRect l="-479" t="-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AB1497C5-9967-49A9-A419-0AA6120B7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8968" y="3294921"/>
            <a:ext cx="6577264" cy="266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/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/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/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1F41A5-961C-409D-94A1-36F26A249A1A}"/>
              </a:ext>
            </a:extLst>
          </p:cNvPr>
          <p:cNvCxnSpPr>
            <a:cxnSpLocks/>
          </p:cNvCxnSpPr>
          <p:nvPr/>
        </p:nvCxnSpPr>
        <p:spPr>
          <a:xfrm>
            <a:off x="1041387" y="5311080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/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Статистика теста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0,25−0,30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/>
              </a:p>
              <a:p>
                <a:endParaRPr lang="sr-Cyrl-BA" b="1" dirty="0"/>
              </a:p>
              <a:p>
                <a:endParaRPr lang="sr-Cyrl-BA" b="1" dirty="0"/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dirty="0"/>
                  <a:t>Одбацујемо нулту хипотезу и уз 5% ризика констатујемо  да је учешће гледалаца женског пола мање од 30%</a:t>
                </a:r>
                <a:r>
                  <a:rPr lang="sr-Latn-BA" dirty="0"/>
                  <a:t>.</a:t>
                </a:r>
                <a:endParaRPr lang="sr-Cyrl-BA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blipFill>
                <a:blip r:embed="rId7"/>
                <a:stretch>
                  <a:fillRect l="-1093" t="-831" b="-1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706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FE402-BB1F-455A-B761-125347680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CDDC4-A7BA-4037-9ADD-973BFC32A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98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3806-49AB-464F-B6FE-2DA00F47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br>
              <a:rPr lang="sr-Cyrl-BA" dirty="0"/>
            </a:br>
            <a:r>
              <a:rPr lang="sr-Cyrl-BA" b="1" i="1" dirty="0">
                <a:solidFill>
                  <a:schemeClr val="accent1"/>
                </a:solidFill>
              </a:rPr>
              <a:t>аритметичка средина</a:t>
            </a:r>
            <a:endParaRPr lang="en-US" b="1" i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У извјештају једног производног предузећа од 3.000 радника, наведено је да је просјечна плата у предузећу 600 ЕУР са просјечним одступањем од 40 ЕУР. Случајно смо изабрали 80 радника тог предузећа и утврдили да је њихова просјечна плата 590 ЕУР. Уз 5% ризика, испитати да ли наведену тврдњу можемо прихватити као тачну уколико плате радника прате нормалан распоред.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=3.000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=590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  <a:blipFill>
                <a:blip r:embed="rId2"/>
                <a:stretch>
                  <a:fillRect l="-646" t="-595" r="-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ight Brace 5">
            <a:extLst>
              <a:ext uri="{FF2B5EF4-FFF2-40B4-BE49-F238E27FC236}">
                <a16:creationId xmlns:a16="http://schemas.microsoft.com/office/drawing/2014/main" id="{F01761DF-BBB3-4467-959B-D5D5E0C40ABF}"/>
              </a:ext>
            </a:extLst>
          </p:cNvPr>
          <p:cNvSpPr/>
          <p:nvPr/>
        </p:nvSpPr>
        <p:spPr>
          <a:xfrm>
            <a:off x="2691881" y="4331067"/>
            <a:ext cx="382555" cy="16218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9FF93-014A-4C30-B86D-2ED36FB8A163}"/>
              </a:ext>
            </a:extLst>
          </p:cNvPr>
          <p:cNvSpPr txBox="1"/>
          <p:nvPr/>
        </p:nvSpPr>
        <p:spPr>
          <a:xfrm>
            <a:off x="3304217" y="4957332"/>
            <a:ext cx="1477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BA" dirty="0"/>
              <a:t>Дати подаци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192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Формулисање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dirty="0">
                    <a:solidFill>
                      <a:schemeClr val="tx1"/>
                    </a:solidFill>
                  </a:rPr>
                  <a:t>хипотезе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=600</m:t>
                    </m:r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≠600</m:t>
                    </m:r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=80&gt;30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0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0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b="0" dirty="0"/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нивоа значајности теста</a:t>
                </a:r>
              </a:p>
              <a:p>
                <a:pPr marL="0" indent="0">
                  <a:buNone/>
                </a:pPr>
                <a:r>
                  <a:rPr lang="sr-Cyrl-BA" b="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sr-Cyrl-BA" b="0" dirty="0"/>
                  <a:t>          закључак се доноси уз 5% ризика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Формулисање правила на основу којих се врши закључивање</a:t>
                </a:r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:r>
                  <a:rPr lang="sr-Cyrl-BA" b="1" dirty="0"/>
                  <a:t>Критична област </a:t>
                </a:r>
                <a:r>
                  <a:rPr lang="sr-Cyrl-BA" b="0" dirty="0"/>
                  <a:t>(област одбацивања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b="0" dirty="0"/>
                  <a:t>) је распоређена симетрично на крајевима </a:t>
                </a:r>
                <a:r>
                  <a:rPr lang="sr-Latn-BA" b="0" dirty="0"/>
                  <a:t>Z </a:t>
                </a:r>
                <a:r>
                  <a:rPr lang="sr-Cyrl-BA" b="0" dirty="0"/>
                  <a:t>распореда, па 	доњу и горњу вриједност тражимо у </a:t>
                </a:r>
                <a:r>
                  <a:rPr lang="sr-Latn-BA" dirty="0"/>
                  <a:t>Z</a:t>
                </a:r>
                <a:r>
                  <a:rPr lang="sr-Cyrl-BA" dirty="0"/>
                  <a:t> таблицама: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  <a:blipFill>
                <a:blip r:embed="rId2"/>
                <a:stretch>
                  <a:fillRect l="-551" t="-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D62405C4-58A4-45B6-A83C-D77AA72841A0}"/>
              </a:ext>
            </a:extLst>
          </p:cNvPr>
          <p:cNvSpPr/>
          <p:nvPr/>
        </p:nvSpPr>
        <p:spPr>
          <a:xfrm>
            <a:off x="3065106" y="2563198"/>
            <a:ext cx="349898" cy="6811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84D9A-4451-43C9-86CE-C159445A1C4F}"/>
              </a:ext>
            </a:extLst>
          </p:cNvPr>
          <p:cNvSpPr txBox="1"/>
          <p:nvPr/>
        </p:nvSpPr>
        <p:spPr>
          <a:xfrm>
            <a:off x="3416559" y="2719099"/>
            <a:ext cx="250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Користимо </a:t>
            </a:r>
            <a:r>
              <a:rPr lang="sr-Latn-BA" b="1" dirty="0"/>
              <a:t>Z </a:t>
            </a:r>
            <a:r>
              <a:rPr lang="sr-Cyrl-BA" b="1" dirty="0"/>
              <a:t>тест</a:t>
            </a:r>
            <a:endParaRPr lang="en-US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48941A-01D8-49A4-B7FD-313E566BCED2}"/>
              </a:ext>
            </a:extLst>
          </p:cNvPr>
          <p:cNvCxnSpPr/>
          <p:nvPr/>
        </p:nvCxnSpPr>
        <p:spPr>
          <a:xfrm>
            <a:off x="2516646" y="4137718"/>
            <a:ext cx="28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30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02DAF-5CF4-477F-BAE7-F28AEFB0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461210"/>
            <a:ext cx="10828421" cy="5935579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На основу критичне области, формирамо правило одлучивања: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/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  <a:blipFill>
                <a:blip r:embed="rId2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DBDDAFD-7F69-4428-B3CF-0043C0960F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4486" y="2467352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/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blipFill>
                <a:blip r:embed="rId4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/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/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/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/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F7F664-DCC9-4376-B0C3-F4305EC4C9B3}"/>
              </a:ext>
            </a:extLst>
          </p:cNvPr>
          <p:cNvCxnSpPr>
            <a:cxnSpLocks/>
          </p:cNvCxnSpPr>
          <p:nvPr/>
        </p:nvCxnSpPr>
        <p:spPr>
          <a:xfrm>
            <a:off x="4040155" y="5678269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0805F5-8BC6-4030-9304-7C95CF782622}"/>
              </a:ext>
            </a:extLst>
          </p:cNvPr>
          <p:cNvCxnSpPr>
            <a:cxnSpLocks/>
          </p:cNvCxnSpPr>
          <p:nvPr/>
        </p:nvCxnSpPr>
        <p:spPr>
          <a:xfrm flipH="1">
            <a:off x="8294914" y="5722328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26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D44074-A209-4ABA-A18E-F98D33A3B2E1}"/>
              </a:ext>
            </a:extLst>
          </p:cNvPr>
          <p:cNvSpPr/>
          <p:nvPr/>
        </p:nvSpPr>
        <p:spPr>
          <a:xfrm>
            <a:off x="1894114" y="4152122"/>
            <a:ext cx="3974841" cy="475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Одређивање 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𝒁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3.000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=0,026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&lt;0,05→не користи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 поправни фактор</m:t>
                      </m:r>
                      <m:r>
                        <a:rPr lang="sr-Cyrl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за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590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4,47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Закључак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r>
                  <a:rPr lang="sr-Cyrl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𝟐𝟕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𝟗𝟔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Одбацујемо нулту хипотезу и са 5% ризика закључујемо да не можемо прихватити 	уводну 	претпоставку као тачну, односно да се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просјечна плата радника статистички 	значајно разликује од 600 ЕУР</a:t>
                </a:r>
                <a:r>
                  <a:rPr lang="sr-Cyrl-BA" dirty="0">
                    <a:solidFill>
                      <a:schemeClr val="tx1"/>
                    </a:solidFill>
                  </a:rPr>
                  <a:t>, како је наведено у извјештају.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  <a:blipFill>
                <a:blip r:embed="rId2"/>
                <a:stretch>
                  <a:fillRect l="-509" t="-624" r="-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492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2D6624-64E3-5647-513F-DDC182A917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9715" y="302150"/>
                <a:ext cx="10972800" cy="63292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RS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Правило одлучивања </a:t>
                </a:r>
                <a:r>
                  <a:rPr lang="sr-Cyrl-RS" b="1" dirty="0" err="1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кориштењем</a:t>
                </a:r>
                <a:r>
                  <a:rPr lang="sr-Cyrl-RS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 </a:t>
                </a:r>
                <a:r>
                  <a:rPr lang="sr-Cyrl-RS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– </a:t>
                </a:r>
                <a:r>
                  <a:rPr lang="sr-Cyrl-RS" b="1" dirty="0" err="1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вриједности</a:t>
                </a:r>
                <a:endParaRPr lang="sr-Cyrl-R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 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 </a:t>
                </a:r>
                <a:r>
                  <a:rPr lang="sr-Cyrl-RS" b="1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</a:t>
                </a: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: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вјероватноћа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израчуната под претпоставком да је нулта хипотеза тачна, да статистика теста узме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која је једнако или више екстремна од реализоване. </a:t>
                </a:r>
              </a:p>
              <a:p>
                <a:pPr marL="0" indent="0">
                  <a:buNone/>
                </a:pPr>
                <a:r>
                  <a:rPr lang="sr-Cyrl-R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Правило одлучивања: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</a:t>
                </a:r>
                <a:r>
                  <a:rPr lang="sr-Latn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→ одбацујемо нулту хипотезу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</a:t>
                </a:r>
                <a:r>
                  <a:rPr lang="sr-Latn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→ не одбацујемо нулту хипотезу </a:t>
                </a: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R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 задатку 1,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p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–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вриједност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0,023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&lt; 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0,05 → одбацујемо нулту хипотезу. </a:t>
                </a:r>
              </a:p>
              <a:p>
                <a:pPr marL="0" indent="0">
                  <a:buNone/>
                </a:pPr>
                <a:endParaRPr lang="sr-Cyrl-R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Грешке у одлучивању: </a:t>
                </a: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2D6624-64E3-5647-513F-DDC182A917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715" y="302150"/>
                <a:ext cx="10972800" cy="6329238"/>
              </a:xfrm>
              <a:blipFill>
                <a:blip r:embed="rId2"/>
                <a:stretch>
                  <a:fillRect l="-578" t="-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2F76DA3-6FB2-6B92-92D5-FB5C9489A5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4795765"/>
                  </p:ext>
                </p:extLst>
              </p:nvPr>
            </p:nvGraphicFramePr>
            <p:xfrm>
              <a:off x="1316382" y="4496536"/>
              <a:ext cx="9052118" cy="14782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20789">
                      <a:extLst>
                        <a:ext uri="{9D8B030D-6E8A-4147-A177-3AD203B41FA5}">
                          <a16:colId xmlns:a16="http://schemas.microsoft.com/office/drawing/2014/main" val="4099281580"/>
                        </a:ext>
                      </a:extLst>
                    </a:gridCol>
                    <a:gridCol w="2435216">
                      <a:extLst>
                        <a:ext uri="{9D8B030D-6E8A-4147-A177-3AD203B41FA5}">
                          <a16:colId xmlns:a16="http://schemas.microsoft.com/office/drawing/2014/main" val="135423768"/>
                        </a:ext>
                      </a:extLst>
                    </a:gridCol>
                    <a:gridCol w="2933083">
                      <a:extLst>
                        <a:ext uri="{9D8B030D-6E8A-4147-A177-3AD203B41FA5}">
                          <a16:colId xmlns:a16="http://schemas.microsoft.com/office/drawing/2014/main" val="2923498967"/>
                        </a:ext>
                      </a:extLst>
                    </a:gridCol>
                    <a:gridCol w="2263030">
                      <a:extLst>
                        <a:ext uri="{9D8B030D-6E8A-4147-A177-3AD203B41FA5}">
                          <a16:colId xmlns:a16="http://schemas.microsoft.com/office/drawing/2014/main" val="40133376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Стварна ситуација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6998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R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истина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sr-Cyrl-R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неистина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14797430"/>
                      </a:ext>
                    </a:extLst>
                  </a:tr>
                  <a:tr h="343599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Одлука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Не одбацујемо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правилна одлука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Грешка </a:t>
                          </a:r>
                          <a:r>
                            <a:rPr lang="sr-Latn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 </a:t>
                          </a:r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врсте</a:t>
                          </a:r>
                          <a:endParaRPr lang="en-US" dirty="0">
                            <a:solidFill>
                              <a:schemeClr val="accent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50551839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Одбацујемо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𝑯</m:t>
                                  </m:r>
                                </m:e>
                                <m:sub>
                                  <m:r>
                                    <a:rPr lang="sr-Latn-BA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a14:m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Грешка </a:t>
                          </a:r>
                          <a:r>
                            <a:rPr lang="sr-Latn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 </a:t>
                          </a:r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врсте</a:t>
                          </a:r>
                          <a:endParaRPr lang="en-US" dirty="0">
                            <a:solidFill>
                              <a:schemeClr val="accent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R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правилна одлука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234629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2F76DA3-6FB2-6B92-92D5-FB5C9489A51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64795765"/>
                  </p:ext>
                </p:extLst>
              </p:nvPr>
            </p:nvGraphicFramePr>
            <p:xfrm>
              <a:off x="1316382" y="4496536"/>
              <a:ext cx="9052118" cy="14782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20789">
                      <a:extLst>
                        <a:ext uri="{9D8B030D-6E8A-4147-A177-3AD203B41FA5}">
                          <a16:colId xmlns:a16="http://schemas.microsoft.com/office/drawing/2014/main" val="4099281580"/>
                        </a:ext>
                      </a:extLst>
                    </a:gridCol>
                    <a:gridCol w="2435216">
                      <a:extLst>
                        <a:ext uri="{9D8B030D-6E8A-4147-A177-3AD203B41FA5}">
                          <a16:colId xmlns:a16="http://schemas.microsoft.com/office/drawing/2014/main" val="135423768"/>
                        </a:ext>
                      </a:extLst>
                    </a:gridCol>
                    <a:gridCol w="2933083">
                      <a:extLst>
                        <a:ext uri="{9D8B030D-6E8A-4147-A177-3AD203B41FA5}">
                          <a16:colId xmlns:a16="http://schemas.microsoft.com/office/drawing/2014/main" val="2923498967"/>
                        </a:ext>
                      </a:extLst>
                    </a:gridCol>
                    <a:gridCol w="2263030">
                      <a:extLst>
                        <a:ext uri="{9D8B030D-6E8A-4147-A177-3AD203B41FA5}">
                          <a16:colId xmlns:a16="http://schemas.microsoft.com/office/drawing/2014/main" val="40133376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Стварна ситуација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69983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2035" t="-103333" r="-77922" b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9441" t="-103333" r="-559" b="-2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4797430"/>
                      </a:ext>
                    </a:extLst>
                  </a:tr>
                  <a:tr h="36576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sr-Cyrl-RS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Одлука</a:t>
                          </a:r>
                          <a:endParaRPr lang="en-US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8854" t="-210345" r="-214063" b="-1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правилна одлука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Грешка </a:t>
                          </a:r>
                          <a:r>
                            <a:rPr lang="sr-Latn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II </a:t>
                          </a:r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врсте</a:t>
                          </a:r>
                          <a:endParaRPr lang="en-US" dirty="0">
                            <a:solidFill>
                              <a:schemeClr val="accent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505518391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3"/>
                          <a:stretch>
                            <a:fillRect l="-58854" t="-310345" r="-214063" b="-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Грешка </a:t>
                          </a:r>
                          <a:r>
                            <a:rPr lang="sr-Latn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I </a:t>
                          </a:r>
                          <a:r>
                            <a:rPr lang="sr-Cyrl-RS" dirty="0">
                              <a:solidFill>
                                <a:schemeClr val="accent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врсте</a:t>
                          </a:r>
                          <a:endParaRPr lang="en-US" dirty="0">
                            <a:solidFill>
                              <a:schemeClr val="accent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r-Cyrl-RS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правилна одлука</a:t>
                          </a:r>
                          <a:endParaRPr lang="en-US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72346299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63601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ЗАДАТАК 2:</a:t>
                </a:r>
              </a:p>
              <a:p>
                <a:pPr marL="0" indent="0" algn="just">
                  <a:buNone/>
                </a:pP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На пријемном испиту 2024. године на Економском факултету,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оцјена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кандидата из средње школе је била 4,30 са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просјечним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одступањем од 0,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51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Случајно је изабрано 30 студената који су полагали пријемни испит 2025. године и установљено је да је њихова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оцјена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из средње школе износила 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4,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47</a:t>
                </a:r>
                <a:r>
                  <a:rPr lang="en-US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endParaRPr lang="sr-Cyrl-R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 algn="just">
                  <a:buNone/>
                </a:pP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Уколико се претпостави да је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варијабилитет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оцјена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остао исти као у претходној години, као и да су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оцјене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нормално распоређене, да ли се у 2025. години могла очекивати већа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просјечна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sr-Cyrl-RS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оцјена</a:t>
                </a:r>
                <a:r>
                  <a:rPr lang="sr-Cyrl-RS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него у 2024. години? Одговор дати уз 5% ризика. </a:t>
                </a:r>
                <a:endParaRPr lang="sr-Cyrl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РЈЕШЕЊЕ:</a:t>
                </a:r>
              </a:p>
              <a:p>
                <a:pPr marL="0" indent="0">
                  <a:buNone/>
                </a:pPr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</a:rPr>
                        <m:t>4,30</m:t>
                      </m:r>
                    </m:oMath>
                  </m:oMathPara>
                </a14:m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Cyrl-R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0,51</m:t>
                      </m:r>
                    </m:oMath>
                  </m:oMathPara>
                </a14:m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4,47</m:t>
                      </m:r>
                    </m:oMath>
                  </m:oMathPara>
                </a14:m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Latn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  <a:blipFill>
                <a:blip r:embed="rId2"/>
                <a:stretch>
                  <a:fillRect l="-575" t="-412" r="-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/>
              <p:nvPr/>
            </p:nvSpPr>
            <p:spPr>
              <a:xfrm>
                <a:off x="4822144" y="2836099"/>
                <a:ext cx="7439444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4,30</m:t>
                      </m:r>
                    </m:oMath>
                  </m:oMathPara>
                </a14:m>
                <a:endParaRPr lang="sr-Cyrl-BA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4,30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Cyrl-BA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R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RS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позната			   </a:t>
                </a:r>
                <a:r>
                  <a:rPr lang="sr-Latn-BA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Z </a:t>
                </a:r>
                <a:r>
                  <a:rPr lang="sr-Cyrl-BA" b="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тест</a:t>
                </a:r>
              </a:p>
              <a:p>
                <a:r>
                  <a:rPr lang="sr-Cyrl-BA" dirty="0">
                    <a:latin typeface="Calibri" panose="020F0502020204030204" pitchFamily="34" charset="0"/>
                    <a:cs typeface="Calibri" panose="020F0502020204030204" pitchFamily="34" charset="0"/>
                  </a:rPr>
                  <a:t>нормалан распоред </a:t>
                </a:r>
                <a:endParaRPr lang="sr-Cyrl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sr-Cyrl-BA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144" y="2836099"/>
                <a:ext cx="7439444" cy="3139321"/>
              </a:xfrm>
              <a:prstGeom prst="rect">
                <a:avLst/>
              </a:prstGeom>
              <a:blipFill>
                <a:blip r:embed="rId3"/>
                <a:stretch>
                  <a:fillRect l="-681" t="-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3515749E-28E8-4503-B4A8-F3CDA877A021}"/>
              </a:ext>
            </a:extLst>
          </p:cNvPr>
          <p:cNvSpPr/>
          <p:nvPr/>
        </p:nvSpPr>
        <p:spPr>
          <a:xfrm>
            <a:off x="6989197" y="4182385"/>
            <a:ext cx="143123" cy="57249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03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Користимо </a:t>
                </a:r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једнострани тест</a:t>
                </a: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и на основу нулте хипотезе закључујемо да је критична област са десне стране.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</m:oMath>
                  </m:oMathPara>
                </a14:m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не треба одбацити ако је 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  <a:blipFill>
                <a:blip r:embed="rId2"/>
                <a:stretch>
                  <a:fillRect l="-453" t="-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54F4396-8E41-4032-BF13-68FC0C764A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120" y="1953430"/>
            <a:ext cx="4518156" cy="268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/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/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/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B6ED02-BCA0-4ECA-BB63-02704C827D55}"/>
              </a:ext>
            </a:extLst>
          </p:cNvPr>
          <p:cNvCxnSpPr>
            <a:cxnSpLocks/>
          </p:cNvCxnSpPr>
          <p:nvPr/>
        </p:nvCxnSpPr>
        <p:spPr>
          <a:xfrm flipH="1">
            <a:off x="4117700" y="4133452"/>
            <a:ext cx="455751" cy="309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/>
              <p:nvPr/>
            </p:nvSpPr>
            <p:spPr>
              <a:xfrm>
                <a:off x="6244784" y="2003449"/>
                <a:ext cx="4998918" cy="288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Статистика теста</a:t>
                </a:r>
              </a:p>
              <a:p>
                <a:pPr marL="342900" indent="-342900" algn="ctr">
                  <a:buFont typeface="+mj-lt"/>
                  <a:buAutoNum type="arabicPeriod" startAt="5"/>
                </a:pPr>
                <a:endParaRPr lang="sr-Cyrl-BA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R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4,47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R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4,30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R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0,51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R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R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𝟖𝟐</m:t>
                      </m:r>
                    </m:oMath>
                  </m:oMathPara>
                </a14:m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42900" indent="-342900" algn="ctr">
                  <a:buFont typeface="+mj-lt"/>
                  <a:buAutoNum type="arabicPeriod" startAt="6"/>
                </a:pPr>
                <a:r>
                  <a:rPr lang="sr-Cyrl-BA" b="1" dirty="0">
                    <a:solidFill>
                      <a:srgbClr val="C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Закључак ?</a:t>
                </a:r>
              </a:p>
              <a:p>
                <a:pPr marL="342900" indent="-342900">
                  <a:buFont typeface="+mj-lt"/>
                  <a:buAutoNum type="arabicPeriod" startAt="6"/>
                </a:pPr>
                <a:endParaRPr lang="sr-Cyrl-BA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84" y="2003449"/>
                <a:ext cx="4998918" cy="2880532"/>
              </a:xfrm>
              <a:prstGeom prst="rect">
                <a:avLst/>
              </a:prstGeom>
              <a:blipFill>
                <a:blip r:embed="rId7"/>
                <a:stretch>
                  <a:fillRect t="-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27308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1628</TotalTime>
  <Words>1474</Words>
  <Application>Microsoft Macintosh PowerPoint</Application>
  <PresentationFormat>Widescreen</PresentationFormat>
  <Paragraphs>256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Gill Sans</vt:lpstr>
      <vt:lpstr>Gill Sans MT</vt:lpstr>
      <vt:lpstr>Parcel</vt:lpstr>
      <vt:lpstr>ТЕСТИРАЊЕ СТАТИСТИЧКИХ ХИПОТЕЗА</vt:lpstr>
      <vt:lpstr>Тестирање статистичких хипотеза засновано на једном узорку аритметичка средина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Тестирање статистичких хипотеза засновано на једном узорку ПРОПОРЦИЈА</vt:lpstr>
      <vt:lpstr>PowerPoint Presentation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ТЕСТИРАЊЕ СТАТИСТИЧКИХ ХИПОТЕЗА</dc:title>
  <dc:creator>Marić, Milica</dc:creator>
  <cp:lastModifiedBy>Milica Maric</cp:lastModifiedBy>
  <cp:revision>98</cp:revision>
  <dcterms:created xsi:type="dcterms:W3CDTF">2022-04-14T18:08:46Z</dcterms:created>
  <dcterms:modified xsi:type="dcterms:W3CDTF">2026-04-20T07:42:46Z</dcterms:modified>
</cp:coreProperties>
</file>