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3" r:id="rId3"/>
    <p:sldId id="264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378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09800"/>
            <a:ext cx="7924800" cy="1470025"/>
          </a:xfrm>
        </p:spPr>
        <p:txBody>
          <a:bodyPr/>
          <a:lstStyle/>
          <a:p>
            <a:r>
              <a:rPr lang="sr-Cyrl-BA" dirty="0">
                <a:latin typeface="Times New Roman" pitchFamily="18" charset="0"/>
                <a:cs typeface="Times New Roman" pitchFamily="18" charset="0"/>
              </a:rPr>
              <a:t>Резултати први тест – школска 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2024</a:t>
            </a:r>
            <a:r>
              <a:rPr lang="sr-Cyrl-BA" dirty="0">
                <a:latin typeface="Times New Roman" pitchFamily="18" charset="0"/>
                <a:cs typeface="Times New Roman" pitchFamily="18" charset="0"/>
              </a:rPr>
              <a:t> / 202</a:t>
            </a:r>
            <a:r>
              <a:rPr lang="sr-Latn-BA" dirty="0">
                <a:latin typeface="Times New Roman" pitchFamily="18" charset="0"/>
                <a:cs typeface="Times New Roman" pitchFamily="18" charset="0"/>
              </a:rPr>
              <a:t>5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460" y="152400"/>
            <a:ext cx="8915400" cy="59436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u="sng" dirty="0">
                <a:latin typeface="Times New Roman" pitchFamily="18" charset="0"/>
                <a:cs typeface="Times New Roman" pitchFamily="18" charset="0"/>
              </a:rPr>
              <a:t>Група А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360363" indent="-360363">
              <a:spcBef>
                <a:spcPts val="0"/>
              </a:spcBef>
              <a:spcAft>
                <a:spcPts val="600"/>
              </a:spcAft>
              <a:buAutoNum type="arabicParenR"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а) ПСАИТ = 10 н.ј./</a:t>
            </a:r>
            <a:r>
              <a:rPr lang="sr-Cyrl-BA" sz="1600" dirty="0" err="1">
                <a:latin typeface="Times New Roman" pitchFamily="18" charset="0"/>
                <a:cs typeface="Times New Roman" pitchFamily="18" charset="0"/>
              </a:rPr>
              <a:t>с.д.д.р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.		ССАИТ = 11 н.ј./с.д.р.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б) нормални обрачун Модел А 131.000 н.ј. 	Модел Б 178.000 н.ј.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    стварни обрачун Модел А 133.600 н.ј. 	Модел Б 180.800 н.ј.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в) 45.300 н.ј. (Н)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2) Обављена пр. у јуну (</a:t>
            </a:r>
            <a:r>
              <a:rPr lang="sr-Cyrl-BA" sz="1600" dirty="0" err="1">
                <a:latin typeface="Times New Roman" pitchFamily="18" charset="0"/>
                <a:cs typeface="Times New Roman" pitchFamily="18" charset="0"/>
              </a:rPr>
              <a:t>екв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. јед.): тр. </a:t>
            </a:r>
            <a:r>
              <a:rPr lang="sr-Cyrl-BA" sz="1600" dirty="0" err="1">
                <a:latin typeface="Times New Roman" pitchFamily="18" charset="0"/>
                <a:cs typeface="Times New Roman" pitchFamily="18" charset="0"/>
              </a:rPr>
              <a:t>дир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. мат. 103.500 е.ј. и тр. </a:t>
            </a:r>
            <a:r>
              <a:rPr lang="sr-Cyrl-BA" sz="1600" dirty="0" err="1">
                <a:latin typeface="Times New Roman" pitchFamily="18" charset="0"/>
                <a:cs typeface="Times New Roman" pitchFamily="18" charset="0"/>
              </a:rPr>
              <a:t>кон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. 105.000 е.ј.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вриједност тр. по </a:t>
            </a:r>
            <a:r>
              <a:rPr lang="sr-Cyrl-BA" sz="1600" dirty="0" err="1">
                <a:latin typeface="Times New Roman" pitchFamily="18" charset="0"/>
                <a:cs typeface="Times New Roman" pitchFamily="18" charset="0"/>
              </a:rPr>
              <a:t>екв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.. јед.: тр. мат. 489,09 н.ј./ е.ј. и тр. </a:t>
            </a:r>
            <a:r>
              <a:rPr lang="sr-Cyrl-BA" sz="1600" dirty="0" err="1">
                <a:latin typeface="Times New Roman" pitchFamily="18" charset="0"/>
                <a:cs typeface="Times New Roman" pitchFamily="18" charset="0"/>
              </a:rPr>
              <a:t>кон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. 114,29 н.ј./е.ј.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вриједност гот. пр. – 72.280.870 н.ј.; вриједност </a:t>
            </a:r>
            <a:r>
              <a:rPr lang="sr-Cyrl-BA" sz="1600" dirty="0" err="1">
                <a:latin typeface="Times New Roman" pitchFamily="18" charset="0"/>
                <a:cs typeface="Times New Roman" pitchFamily="18" charset="0"/>
              </a:rPr>
              <a:t>кр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. ст. </a:t>
            </a:r>
            <a:r>
              <a:rPr lang="sr-Cyrl-BA" sz="1600" dirty="0" err="1">
                <a:latin typeface="Times New Roman" pitchFamily="18" charset="0"/>
                <a:cs typeface="Times New Roman" pitchFamily="18" charset="0"/>
              </a:rPr>
              <a:t>нед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пр. – 1.919.395  н.ј.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269875" indent="-269875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3) Секундарни трошкови</a:t>
            </a:r>
          </a:p>
          <a:p>
            <a:pPr marL="269875" indent="-269875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   метод директног распореда: </a:t>
            </a:r>
            <a:r>
              <a:rPr lang="sr-Cyrl-BA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- АП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: 1.901.961 н.ј.; </a:t>
            </a:r>
            <a:r>
              <a:rPr lang="sr-Cyrl-BA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- ОО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: 2.098.039 н.ј.</a:t>
            </a:r>
          </a:p>
          <a:p>
            <a:pPr marL="269875" indent="-269875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   метод </a:t>
            </a:r>
            <a:r>
              <a:rPr lang="sr-Cyrl-BA" sz="1600" dirty="0" err="1">
                <a:latin typeface="Times New Roman" pitchFamily="18" charset="0"/>
                <a:cs typeface="Times New Roman" pitchFamily="18" charset="0"/>
              </a:rPr>
              <a:t>постепеног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распореда : </a:t>
            </a:r>
            <a:r>
              <a:rPr lang="sr-Cyrl-BA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- АП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: 2.016.667 н.ј.; </a:t>
            </a:r>
            <a:r>
              <a:rPr lang="sr-Cyrl-BA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- Б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: 1.983.333 н.ј.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360363" indent="-36036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4) Пословни (оперативни) резултати:</a:t>
            </a:r>
          </a:p>
          <a:p>
            <a:pPr marL="360363" indent="-36036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    по апсорпционом обрачуну: 18.670.000 н.ј.</a:t>
            </a:r>
          </a:p>
          <a:p>
            <a:pPr marL="360363" indent="-36036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    по варијабилном обрачуну: 18.550.000 н.ј.</a:t>
            </a:r>
          </a:p>
        </p:txBody>
      </p:sp>
    </p:spTree>
    <p:extLst>
      <p:ext uri="{BB962C8B-B14F-4D97-AF65-F5344CB8AC3E}">
        <p14:creationId xmlns:p14="http://schemas.microsoft.com/office/powerpoint/2010/main" val="3973778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460" y="152400"/>
            <a:ext cx="8915400" cy="65532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u="sng" dirty="0">
                <a:latin typeface="Times New Roman" pitchFamily="18" charset="0"/>
                <a:cs typeface="Times New Roman" pitchFamily="18" charset="0"/>
              </a:rPr>
              <a:t>Група Б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360363" indent="-360363">
              <a:spcBef>
                <a:spcPts val="0"/>
              </a:spcBef>
              <a:spcAft>
                <a:spcPts val="600"/>
              </a:spcAft>
              <a:buAutoNum type="arabicParenR"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а) приходи: 1.800.000 н.ј.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б) почетне залихе готових производа: 25.000 н.ј.</a:t>
            </a:r>
          </a:p>
          <a:p>
            <a:pPr marL="514350" indent="-514350">
              <a:spcBef>
                <a:spcPts val="0"/>
              </a:spcBef>
              <a:spcAft>
                <a:spcPts val="3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2)   а) ПСАИТ = 126 н.ј./</a:t>
            </a:r>
            <a:r>
              <a:rPr lang="sr-Cyrl-BA" sz="1600" dirty="0" err="1">
                <a:latin typeface="Times New Roman" pitchFamily="18" charset="0"/>
                <a:cs typeface="Times New Roman" pitchFamily="18" charset="0"/>
              </a:rPr>
              <a:t>м.с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153988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б) 52.000 н.ј. преапсорбовани трошкови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в)  вриједност трошкова продатих производа након корекције: 14.948.000 н.ј.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г) метод пропорционалног распореда – стање на рачунима након корекције: 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    ТПП – 14.961.000 н.ј.; ГП – 4.189.080 н.ј.; </a:t>
            </a:r>
            <a:r>
              <a:rPr lang="sr-Cyrl-BA" sz="1600" dirty="0" err="1">
                <a:latin typeface="Times New Roman" pitchFamily="18" charset="0"/>
                <a:cs typeface="Times New Roman" pitchFamily="18" charset="0"/>
              </a:rPr>
              <a:t>ПуТ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: 797.920 н.ј.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3) алоцирани заједнички трошкови: „А“: 475.100 н.ј.; „Б“: 363.200 н.ј.; „В“: 161.200 н.ј.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стопа профитабилности – „А“: 64,65%; „Б“: 64,70%; „В“: 38,99%</a:t>
            </a:r>
          </a:p>
          <a:p>
            <a:pPr marL="514350" indent="-514350">
              <a:spcBef>
                <a:spcPts val="0"/>
              </a:spcBef>
              <a:spcAft>
                <a:spcPts val="3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spcBef>
                <a:spcPts val="0"/>
              </a:spcBef>
              <a:spcAft>
                <a:spcPts val="3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4) пословни резултат уз обрачун по варијабилним трошковима</a:t>
            </a:r>
          </a:p>
          <a:p>
            <a:pPr marL="514350" indent="-514350">
              <a:spcBef>
                <a:spcPts val="0"/>
              </a:spcBef>
              <a:spcAft>
                <a:spcPts val="3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   за август: 292.000 н.ј.</a:t>
            </a:r>
          </a:p>
          <a:p>
            <a:pPr marL="514350" indent="-514350">
              <a:spcBef>
                <a:spcPts val="0"/>
              </a:spcBef>
              <a:spcAft>
                <a:spcPts val="3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   за септембар: 270.000 н.ј.</a:t>
            </a:r>
          </a:p>
          <a:p>
            <a:pPr marL="514350" indent="-514350">
              <a:spcBef>
                <a:spcPts val="0"/>
              </a:spcBef>
              <a:spcAft>
                <a:spcPts val="3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spcBef>
                <a:spcPts val="0"/>
              </a:spcBef>
              <a:spcAft>
                <a:spcPts val="3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spcBef>
                <a:spcPts val="0"/>
              </a:spcBef>
              <a:spcAft>
                <a:spcPts val="3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514350" indent="112713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360363" indent="-360363" algn="ctr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360363" indent="-360363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276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28600"/>
            <a:ext cx="9067800" cy="66294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u="sng" dirty="0">
                <a:latin typeface="Times New Roman" pitchFamily="18" charset="0"/>
                <a:cs typeface="Times New Roman" pitchFamily="18" charset="0"/>
              </a:rPr>
              <a:t>Група В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60363" indent="-360363">
              <a:spcBef>
                <a:spcPts val="0"/>
              </a:spcBef>
              <a:spcAft>
                <a:spcPts val="600"/>
              </a:spcAft>
              <a:buAutoNum type="arabicParenR"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а) приходи: 130.000 н.ј.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б) трошкови директног рада: 27.500 н.ј.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spcBef>
                <a:spcPts val="0"/>
              </a:spcBef>
              <a:spcAft>
                <a:spcPts val="3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2)  а) традиционални систем обрачуна:</a:t>
            </a:r>
          </a:p>
          <a:p>
            <a:pPr marL="514350" indent="-514350">
              <a:spcBef>
                <a:spcPts val="0"/>
              </a:spcBef>
              <a:spcAft>
                <a:spcPts val="3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	пословни резултат:</a:t>
            </a:r>
          </a:p>
          <a:p>
            <a:pPr marL="514350" indent="-514350">
              <a:spcBef>
                <a:spcPts val="0"/>
              </a:spcBef>
              <a:spcAft>
                <a:spcPts val="3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	производ А: 36.000 н.ј.; производ Б: 20.000 н.ј.; производ В: 43.000 н.ј.</a:t>
            </a:r>
          </a:p>
          <a:p>
            <a:pPr marL="514350" indent="-514350">
              <a:spcBef>
                <a:spcPts val="0"/>
              </a:spcBef>
              <a:spcAft>
                <a:spcPts val="3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	стопе профитабилности:</a:t>
            </a:r>
          </a:p>
          <a:p>
            <a:pPr marL="514350" indent="-514350">
              <a:spcBef>
                <a:spcPts val="0"/>
              </a:spcBef>
              <a:spcAft>
                <a:spcPts val="3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	производ А: 25,71%; производ Б: 18,33%; производ В: 26,88%</a:t>
            </a:r>
          </a:p>
          <a:p>
            <a:pPr marL="514350" indent="-153988">
              <a:spcBef>
                <a:spcPts val="0"/>
              </a:spcBef>
              <a:spcAft>
                <a:spcPts val="3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б) “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ABC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систем обрачуна:</a:t>
            </a:r>
          </a:p>
          <a:p>
            <a:pPr marL="514350" indent="-514350">
              <a:spcBef>
                <a:spcPts val="0"/>
              </a:spcBef>
              <a:spcAft>
                <a:spcPts val="3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	пословни резултат:</a:t>
            </a:r>
          </a:p>
          <a:p>
            <a:pPr marL="514350" indent="-514350">
              <a:spcBef>
                <a:spcPts val="0"/>
              </a:spcBef>
              <a:spcAft>
                <a:spcPts val="3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	производ А: 47.240 н.ј.; производ Б: 22.840 н.ј.; производ В: 42.600 н.ј.</a:t>
            </a:r>
          </a:p>
          <a:p>
            <a:pPr marL="514350" indent="-514350">
              <a:spcBef>
                <a:spcPts val="0"/>
              </a:spcBef>
              <a:spcAft>
                <a:spcPts val="3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	стопе профитабилности:</a:t>
            </a:r>
          </a:p>
          <a:p>
            <a:pPr marL="514350" indent="-514350">
              <a:spcBef>
                <a:spcPts val="0"/>
              </a:spcBef>
              <a:spcAft>
                <a:spcPts val="3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	производ А: 33,74%; производ Б: 15,23%; производ В: 26,63%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360363" indent="-360363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3) алоцирани заједнички трошкови: „А“: 68.548 н.ј.; „Б“: 183.870 н.ј.; „В“: 147.550 н.ј.</a:t>
            </a: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стопа профитабилности – „А“: 43,25%; „Б“: 43,25 %; „В“: 43,25 %</a:t>
            </a:r>
          </a:p>
          <a:p>
            <a:pPr marL="360363" indent="-360363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269875" indent="-269875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4) метод директног распореда: </a:t>
            </a:r>
            <a:r>
              <a:rPr lang="sr-Cyrl-BA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ПП: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401.667 н.ј.; </a:t>
            </a:r>
            <a:r>
              <a:rPr lang="sr-Cyrl-BA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ТП - Б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: 438.333 н.ј.</a:t>
            </a:r>
          </a:p>
          <a:p>
            <a:pPr marL="269875" indent="-269875">
              <a:spcBef>
                <a:spcPts val="0"/>
              </a:spcBef>
              <a:spcAft>
                <a:spcPts val="600"/>
              </a:spcAft>
              <a:buNone/>
            </a:pP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    метод реципроцитета: </a:t>
            </a:r>
            <a:r>
              <a:rPr lang="sr-Cyrl-BA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ПП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: 406.531 н.ј.; </a:t>
            </a:r>
            <a:r>
              <a:rPr lang="sr-Cyrl-BA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- Б</a:t>
            </a:r>
            <a:r>
              <a:rPr lang="sr-Cyrl-BA" sz="1600" dirty="0">
                <a:latin typeface="Times New Roman" pitchFamily="18" charset="0"/>
                <a:cs typeface="Times New Roman" pitchFamily="18" charset="0"/>
              </a:rPr>
              <a:t>: 433.469 н.ј.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514350" indent="-153988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spcBef>
                <a:spcPts val="0"/>
              </a:spcBef>
              <a:spcAft>
                <a:spcPts val="600"/>
              </a:spcAft>
              <a:buNone/>
            </a:pPr>
            <a:endParaRPr lang="sr-Cyrl-BA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1093</TotalTime>
  <Words>661</Words>
  <Application>Microsoft Office PowerPoint</Application>
  <PresentationFormat>On-screen Show (4:3)</PresentationFormat>
  <Paragraphs>61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Office Theme</vt:lpstr>
      <vt:lpstr>Резултати први тест – школска 2024 / 2025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Резултати први тест – школска 2014 / 2015</dc:title>
  <dc:creator>Predrag Gajić</dc:creator>
  <cp:lastModifiedBy>Predrag</cp:lastModifiedBy>
  <cp:revision>51</cp:revision>
  <dcterms:created xsi:type="dcterms:W3CDTF">2006-08-16T00:00:00Z</dcterms:created>
  <dcterms:modified xsi:type="dcterms:W3CDTF">2025-11-05T23:16:50Z</dcterms:modified>
</cp:coreProperties>
</file>