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69" r:id="rId2"/>
    <p:sldId id="273" r:id="rId3"/>
    <p:sldId id="274" r:id="rId4"/>
    <p:sldId id="275" r:id="rId5"/>
    <p:sldId id="277" r:id="rId6"/>
    <p:sldId id="271" r:id="rId7"/>
    <p:sldId id="278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9" autoAdjust="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B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C474F1-28A1-4811-B4DF-841C7B600D09}" type="datetimeFigureOut">
              <a:rPr lang="sr-Latn-BA" smtClean="0"/>
              <a:pPr/>
              <a:t>21.5.2026</a:t>
            </a:fld>
            <a:endParaRPr lang="sr-Latn-B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B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6C4F3D-78BA-44DD-90BF-388749398653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5E098-A55B-4C31-AFFF-B600FB189BD8}" type="slidenum">
              <a:rPr lang="sr-Latn-BA" smtClean="0"/>
              <a:pPr/>
              <a:t>1</a:t>
            </a:fld>
            <a:endParaRPr lang="sr-Latn-B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5E098-A55B-4C31-AFFF-B600FB189BD8}" type="slidenum">
              <a:rPr lang="sr-Latn-BA" smtClean="0"/>
              <a:pPr/>
              <a:t>6</a:t>
            </a:fld>
            <a:endParaRPr lang="sr-Latn-B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BD9DD4D-2C5A-48FA-B365-ED2A68BC7BC8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9DD4D-2C5A-48FA-B365-ED2A68BC7BC8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9DD4D-2C5A-48FA-B365-ED2A68BC7BC8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BD9DD4D-2C5A-48FA-B365-ED2A68BC7BC8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BD9DD4D-2C5A-48FA-B365-ED2A68BC7BC8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9DD4D-2C5A-48FA-B365-ED2A68BC7BC8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9DD4D-2C5A-48FA-B365-ED2A68BC7BC8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BD9DD4D-2C5A-48FA-B365-ED2A68BC7BC8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9DD4D-2C5A-48FA-B365-ED2A68BC7BC8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BD9DD4D-2C5A-48FA-B365-ED2A68BC7BC8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BD9DD4D-2C5A-48FA-B365-ED2A68BC7BC8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BD9DD4D-2C5A-48FA-B365-ED2A68BC7BC8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MSR 705 – Modifikacije mišljenja u izvještaju nezavisnog revizora</a:t>
            </a: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굆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260648"/>
            <a:ext cx="5688632" cy="1319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1</a:t>
            </a:fld>
            <a:endParaRPr lang="sr-Latn-B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Modifikovana</a:t>
            </a:r>
            <a:r>
              <a:rPr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revizorska</a:t>
            </a:r>
            <a:r>
              <a:rPr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mišljenja</a:t>
            </a:r>
            <a:endParaRPr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dirty="0" err="1">
                <a:latin typeface="Times New Roman" pitchFamily="18" charset="0"/>
                <a:cs typeface="Times New Roman" pitchFamily="18" charset="0"/>
              </a:rPr>
              <a:t>Modifikovano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mišljenje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daje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kada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revizor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utvrdi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značajne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nepravilnosti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ograničenja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reviziji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dirty="0" err="1">
                <a:latin typeface="Times New Roman" pitchFamily="18" charset="0"/>
                <a:cs typeface="Times New Roman" pitchFamily="18" charset="0"/>
              </a:rPr>
              <a:t>Vrste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modifikovanih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mišljenja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dirty="0" err="1" smtClean="0">
                <a:latin typeface="Times New Roman" pitchFamily="18" charset="0"/>
                <a:cs typeface="Times New Roman" pitchFamily="18" charset="0"/>
              </a:rPr>
              <a:t>mišljenje</a:t>
            </a:r>
            <a:r>
              <a:rPr dirty="0" smtClean="0"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 smtClean="0">
                <a:latin typeface="Times New Roman" pitchFamily="18" charset="0"/>
                <a:cs typeface="Times New Roman" pitchFamily="18" charset="0"/>
              </a:rPr>
              <a:t>rezervom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dirty="0" err="1" smtClean="0">
                <a:latin typeface="Times New Roman" pitchFamily="18" charset="0"/>
                <a:cs typeface="Times New Roman" pitchFamily="18" charset="0"/>
              </a:rPr>
              <a:t>negativno</a:t>
            </a:r>
            <a:r>
              <a:rPr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 smtClean="0">
                <a:latin typeface="Times New Roman" pitchFamily="18" charset="0"/>
                <a:cs typeface="Times New Roman" pitchFamily="18" charset="0"/>
              </a:rPr>
              <a:t>mišljenje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i </a:t>
            </a:r>
          </a:p>
          <a:p>
            <a:pPr marL="457200" indent="-457200">
              <a:buFont typeface="+mj-lt"/>
              <a:buAutoNum type="arabicPeriod"/>
            </a:pPr>
            <a:r>
              <a:rPr dirty="0" err="1" smtClean="0">
                <a:latin typeface="Times New Roman" pitchFamily="18" charset="0"/>
                <a:cs typeface="Times New Roman" pitchFamily="18" charset="0"/>
              </a:rPr>
              <a:t>uzdržava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juće</a:t>
            </a:r>
            <a:r>
              <a:rPr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mišljenje.</a:t>
            </a:r>
            <a:endParaRPr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Mišljenje</a:t>
            </a:r>
            <a:r>
              <a:rPr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rezervom</a:t>
            </a:r>
            <a:endParaRPr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dirty="0" err="1">
                <a:latin typeface="Times New Roman" pitchFamily="18" charset="0"/>
                <a:cs typeface="Times New Roman" pitchFamily="18" charset="0"/>
              </a:rPr>
              <a:t>Daje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kada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greška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ograničenje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nisu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toliko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značajni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da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bi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finansijski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izvještaji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bili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potpuno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nepouzdani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dirty="0" err="1" smtClean="0">
                <a:latin typeface="Times New Roman" pitchFamily="18" charset="0"/>
                <a:cs typeface="Times New Roman" pitchFamily="18" charset="0"/>
              </a:rPr>
              <a:t>Tipične</a:t>
            </a:r>
            <a:r>
              <a:rPr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fraze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dirty="0">
                <a:latin typeface="Times New Roman" pitchFamily="18" charset="0"/>
                <a:cs typeface="Times New Roman" pitchFamily="18" charset="0"/>
              </a:rPr>
              <a:t>• „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Osim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za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efekte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pitanja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opisanog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osnovi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za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mišljenje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sa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rezervom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…“</a:t>
            </a:r>
          </a:p>
          <a:p>
            <a:pPr>
              <a:buNone/>
            </a:pPr>
            <a:r>
              <a:rPr dirty="0">
                <a:latin typeface="Times New Roman" pitchFamily="18" charset="0"/>
                <a:cs typeface="Times New Roman" pitchFamily="18" charset="0"/>
              </a:rPr>
              <a:t>• „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Finansijski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izvještaji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istinito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objektivno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prikazuju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…“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Negativno</a:t>
            </a:r>
            <a:r>
              <a:rPr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mišljenje</a:t>
            </a:r>
            <a:endParaRPr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>
                <a:latin typeface="Times New Roman" pitchFamily="18" charset="0"/>
                <a:cs typeface="Times New Roman" pitchFamily="18" charset="0"/>
              </a:rPr>
              <a:t>Daje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kada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su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greške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značajne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prožimajuće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za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izvještaje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dirty="0" err="1" smtClean="0">
                <a:latin typeface="Times New Roman" pitchFamily="18" charset="0"/>
                <a:cs typeface="Times New Roman" pitchFamily="18" charset="0"/>
              </a:rPr>
              <a:t>Tipične</a:t>
            </a:r>
            <a:r>
              <a:rPr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fraze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dirty="0">
                <a:latin typeface="Times New Roman" pitchFamily="18" charset="0"/>
                <a:cs typeface="Times New Roman" pitchFamily="18" charset="0"/>
              </a:rPr>
              <a:t>• „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Zbog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značaja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pitanja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opisanog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finansijski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izvještaji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ne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prikazuju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istinito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objektivno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…“</a:t>
            </a:r>
          </a:p>
          <a:p>
            <a:pPr>
              <a:buNone/>
            </a:pPr>
            <a:r>
              <a:rPr dirty="0">
                <a:latin typeface="Times New Roman" pitchFamily="18" charset="0"/>
                <a:cs typeface="Times New Roman" pitchFamily="18" charset="0"/>
              </a:rPr>
              <a:t>• „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Finansijski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izvještaji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nisu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sastavljeni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skladu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sa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…“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Uzdržava</a:t>
            </a:r>
            <a:r>
              <a:rPr lang="sr-Latn-BA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juće</a:t>
            </a:r>
            <a:r>
              <a:rPr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mišljenj</a:t>
            </a:r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endParaRPr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dirty="0" err="1">
                <a:latin typeface="Times New Roman" pitchFamily="18" charset="0"/>
                <a:cs typeface="Times New Roman" pitchFamily="18" charset="0"/>
              </a:rPr>
              <a:t>Revizor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ne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može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pribaviti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dovoljno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odgovarajućih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revizijskih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dokaza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dirty="0" err="1" smtClean="0">
                <a:latin typeface="Times New Roman" pitchFamily="18" charset="0"/>
                <a:cs typeface="Times New Roman" pitchFamily="18" charset="0"/>
              </a:rPr>
              <a:t>Tipične</a:t>
            </a:r>
            <a:r>
              <a:rPr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fraze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None/>
            </a:pPr>
            <a:r>
              <a:rPr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smtClean="0">
                <a:latin typeface="Times New Roman" pitchFamily="18" charset="0"/>
                <a:cs typeface="Times New Roman" pitchFamily="18" charset="0"/>
              </a:rPr>
              <a:t>„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Nismo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bili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mogućnosti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pribaviti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dovoljno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odgovarajućih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revizijskih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dokaza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…“</a:t>
            </a:r>
          </a:p>
          <a:p>
            <a:pPr algn="just">
              <a:buNone/>
            </a:pPr>
            <a:r>
              <a:rPr dirty="0">
                <a:latin typeface="Times New Roman" pitchFamily="18" charset="0"/>
                <a:cs typeface="Times New Roman" pitchFamily="18" charset="0"/>
              </a:rPr>
              <a:t>• „Ne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izražavamo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mišljenje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o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finansijskim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izvještajima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…“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MSR 706 – PASUS KOJIM SE SKREĆE PAŽNJA </a:t>
            </a: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굆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260648"/>
            <a:ext cx="5688632" cy="1319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6</a:t>
            </a:fld>
            <a:endParaRPr lang="sr-Latn-B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Pozitivno</a:t>
            </a:r>
            <a:r>
              <a:rPr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mišljenje</a:t>
            </a:r>
            <a:r>
              <a:rPr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</a:t>
            </a:r>
            <a:r>
              <a:rPr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skretanjem</a:t>
            </a:r>
            <a:r>
              <a:rPr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pažnje</a:t>
            </a:r>
            <a:endParaRPr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dirty="0" err="1">
                <a:latin typeface="Times New Roman" pitchFamily="18" charset="0"/>
                <a:cs typeface="Times New Roman" pitchFamily="18" charset="0"/>
              </a:rPr>
              <a:t>Revizor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daje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pozitivno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mišljenje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ali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posebno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skreće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pažnju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određeno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pitanje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važno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za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razumijevanje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izvještaja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dirty="0" err="1">
                <a:latin typeface="Times New Roman" pitchFamily="18" charset="0"/>
                <a:cs typeface="Times New Roman" pitchFamily="18" charset="0"/>
              </a:rPr>
              <a:t>Primjeri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pitanja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sudski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sporovi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neizvjesnost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poslovanja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značajni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događaji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nakon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bilansa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dirty="0" err="1" smtClean="0">
                <a:latin typeface="Times New Roman" pitchFamily="18" charset="0"/>
                <a:cs typeface="Times New Roman" pitchFamily="18" charset="0"/>
              </a:rPr>
              <a:t>Tipične</a:t>
            </a:r>
            <a:r>
              <a:rPr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fraze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dirty="0">
                <a:latin typeface="Times New Roman" pitchFamily="18" charset="0"/>
                <a:cs typeface="Times New Roman" pitchFamily="18" charset="0"/>
              </a:rPr>
              <a:t>• „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Bez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modifikovanja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mišljenja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skrećemo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pažnju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…“</a:t>
            </a:r>
          </a:p>
          <a:p>
            <a:pPr>
              <a:buNone/>
            </a:pPr>
            <a:r>
              <a:rPr dirty="0">
                <a:latin typeface="Times New Roman" pitchFamily="18" charset="0"/>
                <a:cs typeface="Times New Roman" pitchFamily="18" charset="0"/>
              </a:rPr>
              <a:t>• „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Naše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mišljenje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nije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modifikovano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vezi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sa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ovim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pitanjem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.“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8025</TotalTime>
  <Words>241</Words>
  <Application>Microsoft Office PowerPoint</Application>
  <PresentationFormat>On-screen Show (4:3)</PresentationFormat>
  <Paragraphs>41</Paragraphs>
  <Slides>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Oriel</vt:lpstr>
      <vt:lpstr>Slide 1</vt:lpstr>
      <vt:lpstr>Modifikovana revizorska mišljenja</vt:lpstr>
      <vt:lpstr>Mišljenje sa rezervom</vt:lpstr>
      <vt:lpstr>Negativno mišljenje</vt:lpstr>
      <vt:lpstr>Uzdržavajuće mišljenje</vt:lpstr>
      <vt:lpstr>Slide 6</vt:lpstr>
      <vt:lpstr>Pozitivno mišljenje sa skretanjem pažnje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MEĐUNARODNI STANDARD REVIZIJE 300</dc:title>
  <dc:creator>Branka</dc:creator>
  <cp:lastModifiedBy>Svetlana</cp:lastModifiedBy>
  <cp:revision>76</cp:revision>
  <dcterms:created xsi:type="dcterms:W3CDTF">2012-04-04T13:35:27Z</dcterms:created>
  <dcterms:modified xsi:type="dcterms:W3CDTF">2026-05-21T11:19:13Z</dcterms:modified>
</cp:coreProperties>
</file>