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984" userDrawn="1">
          <p15:clr>
            <a:srgbClr val="A4A3A4"/>
          </p15:clr>
        </p15:guide>
        <p15:guide id="4" orient="horz" pos="24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CECF"/>
    <a:srgbClr val="C2F3FA"/>
    <a:srgbClr val="8CE43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52" autoAdjust="0"/>
  </p:normalViewPr>
  <p:slideViewPr>
    <p:cSldViewPr snapToGrid="0" showGuides="1">
      <p:cViewPr varScale="1">
        <p:scale>
          <a:sx n="113" d="100"/>
          <a:sy n="113" d="100"/>
        </p:scale>
        <p:origin x="456" y="176"/>
      </p:cViewPr>
      <p:guideLst>
        <p:guide orient="horz" pos="912"/>
        <p:guide pos="3840"/>
        <p:guide orient="horz" pos="3984"/>
        <p:guide orient="horz" pos="24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B000E-1A2E-4D2B-BADE-37753AB93090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226AB8-ACBE-42E6-92F5-667EDDCD96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5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D421-E477-405A-91D4-9468DE9BE4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24F0D-0F00-4C64-975C-BD7D4FE0E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D0E03-CFD6-4610-88AC-17F03CE8E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4536D-CBA9-4A34-85D3-481BD129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1F8E3-036A-45B8-BF1F-BEF0C559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7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6B1F3-61FB-4FDC-814D-EEC1C1FC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403B0-8D7F-4489-AB72-C346C8870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C9304-E5BD-4F3E-ADB0-974FEBCDE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8AD29-D9CD-42D8-9604-C47996EE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2C394-EF43-405B-9653-70AAB909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5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D1E61D-2F00-41ED-8D92-7CAEB9A5A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647491-5142-48CA-9664-F5082D450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4576D-BE01-4BB5-A9F4-7DE4814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0CA14-AD61-4101-9143-F7884378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8B885-CFEA-4882-BBEA-C5F1420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47AB-DC6F-40F0-B4FB-9C0850EE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939C5-683A-4FDC-A8CF-5F35848AD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FB5F0-A7AB-4ACB-91A6-4B836F174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BCE02-CEFC-4D30-BBB0-23CE2CB5B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49760-3E16-4F16-B710-C85178E29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0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EE07D-6026-47C0-975A-7E493011B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C00015-2956-4E1F-B05F-214F1DE24E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56B43-C1CB-4618-B91B-AAAEEB401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88E39-E80F-4C18-9C2A-69886B822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C5964-5187-4195-8EAF-85D18DC4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1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7B990-ED8C-4AAA-8241-C4881B138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612F2-9E33-44D3-80E2-578C5440A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F7B21-660D-43B3-9151-B40C9ABCD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326A10-CB05-4418-9338-CB55A7059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40335-9BE1-42D1-A30D-C3232BD3E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95C68-4307-4B03-8921-74DB1041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20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EBEC8-AC56-429B-89C3-BB6A0E6E3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66BA-F48C-4383-B119-81B349676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9F967-CBBC-414E-9DC3-136707A8D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905A60-FBC4-40AC-9F71-0FAD9CD7A6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F92BA-75D6-44F9-A1C8-BCFBF6FF6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3CDDC-3537-4692-BE83-87B2A82A7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7B9E1-D5EA-4054-8D92-F930B3696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98A038-7CD6-4715-9FDA-7194E6B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5FAF-B698-49B0-B197-FD64C97AF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3E3F44-F1D6-40F7-9A7D-0542C4A9C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8CC28-3F4A-42A0-B211-4BA085ADC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3B6C99-6764-43D0-84AE-52C83494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76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79C79D-3B8A-4FA9-BC4A-63E3EF10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730E35-44DB-4FED-9E24-5BBE5D9DA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DC42F-3337-4692-B53C-A5529048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420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7D58-952D-44D7-9911-60544C9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BC150-9914-4A82-84CF-B3708B975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4A7C02-9C7E-401F-BABE-D3028FF18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6080A-4623-4F4C-B5BF-7E9E7531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9B1D15-0BD5-4F6E-A265-BD1F2F36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764D4-AA29-4DF8-A501-E2B904E9C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85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4D526-F53C-446D-8D7C-8A73C2A6A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41CC3D-D32B-4629-85B8-E779A4105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517242-BF08-4A5E-ABD7-483896CAE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2B8E4-DF23-4701-B28A-B9E5700B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DE909-4588-4CF5-B2FA-B76312433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A005E-65C2-4007-815C-52F23809F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73118-F27D-412D-B19A-2DB8C8101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37CCC-B536-48B0-B893-63FFC2EBD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E552F-73E7-48CE-AAB3-E947C535D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ACFF-56C3-4453-9BAD-A02FE717F83E}" type="datetimeFigureOut">
              <a:rPr lang="en-US" smtClean="0"/>
              <a:pPr/>
              <a:t>4/27/26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B4F-2015-4E9F-BCB3-E0BFA4AF9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10C3C-BBD3-4864-98E4-5D7B08A62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A7955-6230-48B4-BD8B-A7C460F7594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80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24slides.com/?utm_campaign=mp&amp;utm_medium=ppt&amp;utm_source=pptlink&amp;utm_content=&amp;utm_term=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image" Target="../media/image4.emf"/><Relationship Id="rId5" Type="http://schemas.openxmlformats.org/officeDocument/2006/relationships/image" Target="../media/image6.emf"/><Relationship Id="rId10" Type="http://schemas.openxmlformats.org/officeDocument/2006/relationships/oleObject" Target="../embeddings/oleObject2.bin"/><Relationship Id="rId4" Type="http://schemas.microsoft.com/office/2007/relationships/hdphoto" Target="../media/hdphoto2.wdp"/><Relationship Id="rId9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9.emf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image" Target="../media/image19.png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24.png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0.bin"/><Relationship Id="rId9" Type="http://schemas.openxmlformats.org/officeDocument/2006/relationships/image" Target="../media/image23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917" y="1164462"/>
            <a:ext cx="7023100" cy="3454400"/>
          </a:xfrm>
          <a:prstGeom prst="rect">
            <a:avLst/>
          </a:prstGeom>
          <a:solidFill>
            <a:srgbClr val="33CCCC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9999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599330" y="1790597"/>
            <a:ext cx="5786662" cy="166199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j-lt"/>
              </a:rPr>
              <a:t>ANALIZA VARIJANSE</a:t>
            </a:r>
            <a:endParaRPr lang="en-US" sz="5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C4DC87-4412-47EA-869B-E290F40E52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Balanced scorecard slide 1</a:t>
            </a:r>
          </a:p>
        </p:txBody>
      </p:sp>
      <p:sp>
        <p:nvSpPr>
          <p:cNvPr id="11" name="Rectangle 10">
            <a:hlinkClick r:id="rId4"/>
            <a:extLst>
              <a:ext uri="{FF2B5EF4-FFF2-40B4-BE49-F238E27FC236}">
                <a16:creationId xmlns:a16="http://schemas.microsoft.com/office/drawing/2014/main" id="{FD739A43-7308-4A45-800C-2B124CABF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53071" y="4171787"/>
            <a:ext cx="2627290" cy="773700"/>
          </a:xfrm>
          <a:prstGeom prst="rect">
            <a:avLst/>
          </a:prstGeom>
          <a:solidFill>
            <a:srgbClr val="A2DC44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  <a:spcBef>
                <a:spcPct val="40000"/>
              </a:spcBef>
            </a:pP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POGLAVLJE</a:t>
            </a:r>
            <a:r>
              <a:rPr lang="en-US" sz="2000" b="1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b="1">
                <a:solidFill>
                  <a:schemeClr val="tx1">
                    <a:lumMod val="65000"/>
                    <a:lumOff val="35000"/>
                  </a:schemeClr>
                </a:solidFill>
              </a:rPr>
              <a:t>IX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4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852351" y="-3660508"/>
            <a:ext cx="1200150" cy="890485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C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9415" name="Group 19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522095603"/>
              </p:ext>
            </p:extLst>
          </p:nvPr>
        </p:nvGraphicFramePr>
        <p:xfrm>
          <a:off x="2259170" y="1584017"/>
          <a:ext cx="7374228" cy="3313963"/>
        </p:xfrm>
        <a:graphic>
          <a:graphicData uri="http://schemas.openxmlformats.org/drawingml/2006/table">
            <a:tbl>
              <a:tblPr>
                <a:solidFill>
                  <a:srgbClr val="92D050"/>
                </a:solidFill>
                <a:tableStyleId>{306799F8-075E-4A3A-A7F6-7FBC6576F1A4}</a:tableStyleId>
              </a:tblPr>
              <a:tblGrid>
                <a:gridCol w="2494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8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6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5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19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PODRU</a:t>
                      </a:r>
                      <a:r>
                        <a:rPr kumimoji="0" lang="sr-Latn-BA" sz="2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Č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JE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819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BA" sz="2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Stanovnici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II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III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819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180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170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163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819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190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167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165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819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195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171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173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819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189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168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170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819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192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169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169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819"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186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>
                          <a:ln>
                            <a:noFill/>
                          </a:ln>
                          <a:effectLst/>
                        </a:rPr>
                        <a:t>165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tc>
                  <a:txBody>
                    <a:bodyPr/>
                    <a:lstStyle/>
                    <a:p>
                      <a:pPr marL="469900" marR="0" lvl="0" indent="-469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166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5" marB="45715" horzOverflow="overflow">
                    <a:cell3D prstMaterial="dkEdge">
                      <a:bevel w="25400" h="25400" prst="angle"/>
                      <a:lightRig rig="flood" dir="t"/>
                    </a:cell3D>
                    <a:solidFill>
                      <a:srgbClr val="8CE4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292" name="Rectangle 204"/>
          <p:cNvSpPr>
            <a:spLocks noChangeArrowheads="1"/>
          </p:cNvSpPr>
          <p:nvPr/>
        </p:nvSpPr>
        <p:spPr bwMode="auto">
          <a:xfrm>
            <a:off x="230747" y="191841"/>
            <a:ext cx="8382000" cy="120015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en-US" sz="2400" b="1" dirty="0"/>
              <a:t>ZADATAK 1</a:t>
            </a:r>
            <a:r>
              <a:rPr lang="sr-Latn-BA" sz="2400" b="1" dirty="0"/>
              <a:t>:</a:t>
            </a:r>
            <a:r>
              <a:rPr lang="en-US" sz="2400" b="1" dirty="0"/>
              <a:t> </a:t>
            </a:r>
          </a:p>
          <a:p>
            <a:pPr eaLnBrk="1" hangingPunct="1">
              <a:defRPr/>
            </a:pPr>
            <a:r>
              <a:rPr lang="en-US" sz="2400" dirty="0" err="1"/>
              <a:t>Visina</a:t>
            </a:r>
            <a:r>
              <a:rPr lang="en-US" sz="2400" dirty="0"/>
              <a:t> 6 </a:t>
            </a:r>
            <a:r>
              <a:rPr lang="en-US" sz="2400" dirty="0" err="1"/>
              <a:t>slu</a:t>
            </a:r>
            <a:r>
              <a:rPr lang="sr-Latn-BA" sz="2400" dirty="0"/>
              <a:t>č</a:t>
            </a:r>
            <a:r>
              <a:rPr lang="en-US" sz="2400" dirty="0" err="1"/>
              <a:t>ajno</a:t>
            </a:r>
            <a:r>
              <a:rPr lang="en-US" sz="2400" dirty="0"/>
              <a:t> </a:t>
            </a:r>
            <a:r>
              <a:rPr lang="en-US" sz="2400" dirty="0" err="1"/>
              <a:t>izabranih</a:t>
            </a:r>
            <a:r>
              <a:rPr lang="en-US" sz="2400" dirty="0"/>
              <a:t> </a:t>
            </a:r>
            <a:r>
              <a:rPr lang="en-US" sz="2400" dirty="0" err="1"/>
              <a:t>stanovnika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3 </a:t>
            </a:r>
            <a:r>
              <a:rPr lang="en-US" sz="2400" dirty="0" err="1"/>
              <a:t>razli</a:t>
            </a:r>
            <a:r>
              <a:rPr lang="sr-Latn-BA" sz="2400" dirty="0"/>
              <a:t>č</a:t>
            </a:r>
            <a:r>
              <a:rPr lang="en-US" sz="2400" dirty="0" err="1"/>
              <a:t>ita</a:t>
            </a:r>
            <a:r>
              <a:rPr lang="en-US" sz="2400" dirty="0"/>
              <a:t> </a:t>
            </a:r>
            <a:r>
              <a:rPr lang="en-US" sz="2400" dirty="0" err="1"/>
              <a:t>podru</a:t>
            </a:r>
            <a:r>
              <a:rPr lang="sr-Latn-BA" sz="2400" dirty="0"/>
              <a:t>č</a:t>
            </a:r>
            <a:r>
              <a:rPr lang="en-US" sz="2400" dirty="0" err="1"/>
              <a:t>ja</a:t>
            </a:r>
            <a:r>
              <a:rPr lang="en-US" sz="2400" dirty="0"/>
              <a:t> </a:t>
            </a:r>
            <a:r>
              <a:rPr lang="en-US" sz="2400" dirty="0" err="1"/>
              <a:t>bila</a:t>
            </a:r>
            <a:r>
              <a:rPr lang="en-US" sz="2400" dirty="0"/>
              <a:t> je s</a:t>
            </a:r>
            <a:r>
              <a:rPr lang="sr-Latn-BA" sz="2400" dirty="0"/>
              <a:t>lj</a:t>
            </a:r>
            <a:r>
              <a:rPr lang="en-US" sz="2400" dirty="0" err="1"/>
              <a:t>ede</a:t>
            </a:r>
            <a:r>
              <a:rPr lang="sr-Latn-BA" sz="2400" dirty="0"/>
              <a:t>ć</a:t>
            </a:r>
            <a:r>
              <a:rPr lang="en-US" sz="2400" dirty="0"/>
              <a:t>a</a:t>
            </a:r>
            <a:r>
              <a:rPr lang="sr-Latn-BA" sz="2400" dirty="0"/>
              <a:t>:</a:t>
            </a:r>
            <a:r>
              <a:rPr lang="en-US" sz="2400" dirty="0"/>
              <a:t> </a:t>
            </a:r>
          </a:p>
        </p:txBody>
      </p:sp>
      <p:sp>
        <p:nvSpPr>
          <p:cNvPr id="10293" name="Rectangle 205"/>
          <p:cNvSpPr>
            <a:spLocks noChangeArrowheads="1"/>
          </p:cNvSpPr>
          <p:nvPr/>
        </p:nvSpPr>
        <p:spPr bwMode="auto">
          <a:xfrm>
            <a:off x="230747" y="5141374"/>
            <a:ext cx="7216726" cy="101566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eaLnBrk="1" hangingPunct="1">
              <a:defRPr/>
            </a:pPr>
            <a:r>
              <a:rPr lang="en-US" sz="2000" dirty="0" err="1">
                <a:latin typeface="+mj-lt"/>
              </a:rPr>
              <a:t>Ustanoviti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uz</a:t>
            </a:r>
            <a:r>
              <a:rPr lang="en-US" sz="2000" dirty="0">
                <a:latin typeface="+mj-lt"/>
              </a:rPr>
              <a:t> 5% </a:t>
            </a:r>
            <a:r>
              <a:rPr lang="en-US" sz="2000" dirty="0" err="1">
                <a:latin typeface="+mj-lt"/>
              </a:rPr>
              <a:t>rizika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li</a:t>
            </a:r>
            <a:r>
              <a:rPr lang="en-US" sz="2000" dirty="0">
                <a:latin typeface="+mj-lt"/>
              </a:rPr>
              <a:t> se </a:t>
            </a:r>
            <a:r>
              <a:rPr lang="en-US" sz="2000" dirty="0" err="1">
                <a:latin typeface="+mj-lt"/>
              </a:rPr>
              <a:t>posmatrana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podru</a:t>
            </a:r>
            <a:r>
              <a:rPr lang="sr-Latn-BA" sz="2000" dirty="0">
                <a:latin typeface="+mj-lt"/>
              </a:rPr>
              <a:t>č</a:t>
            </a:r>
            <a:r>
              <a:rPr lang="en-US" sz="2000" dirty="0" err="1">
                <a:latin typeface="+mj-lt"/>
              </a:rPr>
              <a:t>ja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zna</a:t>
            </a:r>
            <a:r>
              <a:rPr lang="sr-Latn-BA" sz="2000" dirty="0">
                <a:latin typeface="+mj-lt"/>
              </a:rPr>
              <a:t>č</a:t>
            </a:r>
            <a:r>
              <a:rPr lang="en-US" sz="2000" dirty="0" err="1">
                <a:latin typeface="+mj-lt"/>
              </a:rPr>
              <a:t>ajno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razlikuju</a:t>
            </a:r>
            <a:r>
              <a:rPr lang="en-US" sz="2000" dirty="0">
                <a:latin typeface="+mj-lt"/>
              </a:rPr>
              <a:t> u </a:t>
            </a:r>
            <a:r>
              <a:rPr lang="en-US" sz="2000" dirty="0" err="1">
                <a:latin typeface="+mj-lt"/>
              </a:rPr>
              <a:t>svom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uticaju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visinu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stanovnika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ako</a:t>
            </a:r>
            <a:r>
              <a:rPr lang="en-US" sz="2000" dirty="0">
                <a:latin typeface="+mj-lt"/>
              </a:rPr>
              <a:t> se </a:t>
            </a:r>
            <a:r>
              <a:rPr lang="en-US" sz="2000" dirty="0" err="1">
                <a:latin typeface="+mj-lt"/>
              </a:rPr>
              <a:t>razlikuju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koja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su</a:t>
            </a:r>
            <a:r>
              <a:rPr lang="en-US" sz="2000" dirty="0">
                <a:latin typeface="+mj-lt"/>
              </a:rPr>
              <a:t> to </a:t>
            </a:r>
            <a:r>
              <a:rPr lang="en-US" sz="2000" dirty="0" err="1">
                <a:latin typeface="+mj-lt"/>
              </a:rPr>
              <a:t>podru</a:t>
            </a:r>
            <a:r>
              <a:rPr lang="sr-Latn-BA" sz="2000" dirty="0">
                <a:latin typeface="+mj-lt"/>
              </a:rPr>
              <a:t>č</a:t>
            </a:r>
            <a:r>
              <a:rPr lang="en-US" sz="2000" dirty="0" err="1">
                <a:latin typeface="+mj-lt"/>
              </a:rPr>
              <a:t>ja</a:t>
            </a:r>
            <a:r>
              <a:rPr lang="en-US" sz="2000" dirty="0">
                <a:latin typeface="+mj-lt"/>
              </a:rPr>
              <a:t>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8062" y="4628713"/>
            <a:ext cx="2040986" cy="204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01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99000"/>
                    </a14:imgEffect>
                    <a14:imgEffect>
                      <a14:brightnessContrast bright="3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032" y="336867"/>
            <a:ext cx="11607800" cy="61333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0" contrast="-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425" t="-221" r="6863" b="20279"/>
          <a:stretch/>
        </p:blipFill>
        <p:spPr>
          <a:xfrm>
            <a:off x="382390" y="3403547"/>
            <a:ext cx="6749930" cy="287025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0496" y="2697096"/>
            <a:ext cx="7128735" cy="17437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5" y="38251"/>
            <a:ext cx="4234375" cy="1263785"/>
          </a:xfrm>
          <a:prstGeom prst="rect">
            <a:avLst/>
          </a:prstGeom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524001" y="31443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CS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3659416"/>
              </p:ext>
            </p:extLst>
          </p:nvPr>
        </p:nvGraphicFramePr>
        <p:xfrm>
          <a:off x="484188" y="300038"/>
          <a:ext cx="3001962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Equation" r:id="rId8" imgW="1066680" imgH="228600" progId="Equation.3">
                  <p:embed/>
                </p:oleObj>
              </mc:Choice>
              <mc:Fallback>
                <p:oleObj name="Equation" r:id="rId8" imgW="1066680" imgH="228600" progId="Equation.3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 contras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88" y="300038"/>
                        <a:ext cx="3001962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54546" y="1282014"/>
            <a:ext cx="76005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/>
            <a:r>
              <a:rPr lang="en-US" sz="2400">
                <a:latin typeface="+mn-lt"/>
              </a:rPr>
              <a:t>H1: aritmeti</a:t>
            </a:r>
            <a:r>
              <a:rPr lang="sr-Latn-BA" sz="2400">
                <a:latin typeface="+mn-lt"/>
              </a:rPr>
              <a:t>č</a:t>
            </a:r>
            <a:r>
              <a:rPr lang="en-US" sz="2400">
                <a:latin typeface="+mn-lt"/>
              </a:rPr>
              <a:t>ke sredine bar 2 skupa se me</a:t>
            </a:r>
            <a:r>
              <a:rPr lang="sr-Latn-BA" sz="2400">
                <a:latin typeface="+mn-lt"/>
              </a:rPr>
              <a:t>đ</a:t>
            </a:r>
            <a:r>
              <a:rPr lang="en-US" sz="2400">
                <a:latin typeface="+mn-lt"/>
              </a:rPr>
              <a:t>usob</a:t>
            </a:r>
            <a:r>
              <a:rPr lang="sr-Latn-BA" sz="2400">
                <a:latin typeface="+mn-lt"/>
              </a:rPr>
              <a:t>no</a:t>
            </a:r>
            <a:r>
              <a:rPr lang="en-US" sz="2400">
                <a:latin typeface="+mn-lt"/>
              </a:rPr>
              <a:t> razlikuju</a:t>
            </a:r>
            <a:r>
              <a:rPr lang="sr-Latn-BA" sz="2400">
                <a:latin typeface="+mn-lt"/>
              </a:rPr>
              <a:t>.</a:t>
            </a:r>
            <a:endParaRPr lang="en-US" sz="2400">
              <a:latin typeface="+mn-lt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154546" y="1792863"/>
            <a:ext cx="119129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/>
            <a:r>
              <a:rPr lang="en-US" sz="2400">
                <a:latin typeface="+mn-lt"/>
              </a:rPr>
              <a:t>Za testira</a:t>
            </a:r>
            <a:r>
              <a:rPr lang="sr-Latn-BA" sz="2400">
                <a:latin typeface="+mn-lt"/>
              </a:rPr>
              <a:t>nj</a:t>
            </a:r>
            <a:r>
              <a:rPr lang="en-US" sz="2400">
                <a:latin typeface="+mn-lt"/>
              </a:rPr>
              <a:t>e jednakosti va</a:t>
            </a:r>
            <a:r>
              <a:rPr lang="sr-Latn-BA" sz="2400">
                <a:latin typeface="+mn-lt"/>
              </a:rPr>
              <a:t>r</a:t>
            </a:r>
            <a:r>
              <a:rPr lang="en-US" sz="2400">
                <a:latin typeface="+mn-lt"/>
              </a:rPr>
              <a:t>ijansi koristimo statistiku F - testa, odnosno Snedekorov raspored. Kriti</a:t>
            </a:r>
            <a:r>
              <a:rPr lang="sr-Latn-BA" sz="2400">
                <a:latin typeface="+mn-lt"/>
              </a:rPr>
              <a:t>č</a:t>
            </a:r>
            <a:r>
              <a:rPr lang="en-US" sz="2400">
                <a:latin typeface="+mn-lt"/>
              </a:rPr>
              <a:t>na oblast se nalazi na desnoj strani statistike F rasporeda. Kriti</a:t>
            </a:r>
            <a:r>
              <a:rPr lang="sr-Latn-BA" sz="2400">
                <a:latin typeface="+mn-lt"/>
              </a:rPr>
              <a:t>č</a:t>
            </a:r>
            <a:r>
              <a:rPr lang="en-US" sz="2400">
                <a:latin typeface="+mn-lt"/>
              </a:rPr>
              <a:t>na vrijednost </a:t>
            </a:r>
            <a:r>
              <a:rPr lang="sr-Latn-BA" sz="2400">
                <a:latin typeface="+mn-lt"/>
              </a:rPr>
              <a:t>ć</a:t>
            </a:r>
            <a:r>
              <a:rPr lang="en-US" sz="2400">
                <a:latin typeface="+mn-lt"/>
              </a:rPr>
              <a:t>e biti:</a:t>
            </a:r>
          </a:p>
        </p:txBody>
      </p:sp>
      <p:graphicFrame>
        <p:nvGraphicFramePr>
          <p:cNvPr id="1027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0706809"/>
              </p:ext>
            </p:extLst>
          </p:nvPr>
        </p:nvGraphicFramePr>
        <p:xfrm>
          <a:off x="5865693" y="3009526"/>
          <a:ext cx="5758340" cy="10082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Equation" r:id="rId10" imgW="1384300" imgH="292100" progId="Equation.3">
                  <p:embed/>
                </p:oleObj>
              </mc:Choice>
              <mc:Fallback>
                <p:oleObj name="Equation" r:id="rId10" imgW="1384300" imgH="292100" progId="Equation.3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5693" y="3009526"/>
                        <a:ext cx="5758340" cy="10082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Rectangle 11"/>
          <p:cNvSpPr>
            <a:spLocks noChangeArrowheads="1"/>
          </p:cNvSpPr>
          <p:nvPr/>
        </p:nvSpPr>
        <p:spPr bwMode="auto">
          <a:xfrm>
            <a:off x="1524001" y="21727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C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10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 descr="This image is a computer monitor. ">
            <a:extLst>
              <a:ext uri="{FF2B5EF4-FFF2-40B4-BE49-F238E27FC236}">
                <a16:creationId xmlns:a16="http://schemas.microsoft.com/office/drawing/2014/main" id="{A5E46F62-3B87-4BE3-BA72-D0DA40B802C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77611" y="1382524"/>
            <a:ext cx="11764334" cy="5475476"/>
            <a:chOff x="2332041" y="1664133"/>
            <a:chExt cx="4233864" cy="3411539"/>
          </a:xfrm>
        </p:grpSpPr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15D0301A-F875-4AC8-A99B-85C526E30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804" y="4581959"/>
              <a:ext cx="1438276" cy="455613"/>
            </a:xfrm>
            <a:custGeom>
              <a:avLst/>
              <a:gdLst>
                <a:gd name="T0" fmla="*/ 3037 w 3628"/>
                <a:gd name="T1" fmla="*/ 0 h 1149"/>
                <a:gd name="T2" fmla="*/ 1837 w 3628"/>
                <a:gd name="T3" fmla="*/ 0 h 1149"/>
                <a:gd name="T4" fmla="*/ 1792 w 3628"/>
                <a:gd name="T5" fmla="*/ 0 h 1149"/>
                <a:gd name="T6" fmla="*/ 591 w 3628"/>
                <a:gd name="T7" fmla="*/ 0 h 1149"/>
                <a:gd name="T8" fmla="*/ 592 w 3628"/>
                <a:gd name="T9" fmla="*/ 108 h 1149"/>
                <a:gd name="T10" fmla="*/ 594 w 3628"/>
                <a:gd name="T11" fmla="*/ 214 h 1149"/>
                <a:gd name="T12" fmla="*/ 598 w 3628"/>
                <a:gd name="T13" fmla="*/ 317 h 1149"/>
                <a:gd name="T14" fmla="*/ 600 w 3628"/>
                <a:gd name="T15" fmla="*/ 419 h 1149"/>
                <a:gd name="T16" fmla="*/ 600 w 3628"/>
                <a:gd name="T17" fmla="*/ 468 h 1149"/>
                <a:gd name="T18" fmla="*/ 599 w 3628"/>
                <a:gd name="T19" fmla="*/ 516 h 1149"/>
                <a:gd name="T20" fmla="*/ 597 w 3628"/>
                <a:gd name="T21" fmla="*/ 564 h 1149"/>
                <a:gd name="T22" fmla="*/ 594 w 3628"/>
                <a:gd name="T23" fmla="*/ 610 h 1149"/>
                <a:gd name="T24" fmla="*/ 590 w 3628"/>
                <a:gd name="T25" fmla="*/ 654 h 1149"/>
                <a:gd name="T26" fmla="*/ 584 w 3628"/>
                <a:gd name="T27" fmla="*/ 698 h 1149"/>
                <a:gd name="T28" fmla="*/ 576 w 3628"/>
                <a:gd name="T29" fmla="*/ 740 h 1149"/>
                <a:gd name="T30" fmla="*/ 567 w 3628"/>
                <a:gd name="T31" fmla="*/ 780 h 1149"/>
                <a:gd name="T32" fmla="*/ 554 w 3628"/>
                <a:gd name="T33" fmla="*/ 820 h 1149"/>
                <a:gd name="T34" fmla="*/ 540 w 3628"/>
                <a:gd name="T35" fmla="*/ 857 h 1149"/>
                <a:gd name="T36" fmla="*/ 524 w 3628"/>
                <a:gd name="T37" fmla="*/ 892 h 1149"/>
                <a:gd name="T38" fmla="*/ 504 w 3628"/>
                <a:gd name="T39" fmla="*/ 925 h 1149"/>
                <a:gd name="T40" fmla="*/ 482 w 3628"/>
                <a:gd name="T41" fmla="*/ 958 h 1149"/>
                <a:gd name="T42" fmla="*/ 458 w 3628"/>
                <a:gd name="T43" fmla="*/ 986 h 1149"/>
                <a:gd name="T44" fmla="*/ 429 w 3628"/>
                <a:gd name="T45" fmla="*/ 1014 h 1149"/>
                <a:gd name="T46" fmla="*/ 398 w 3628"/>
                <a:gd name="T47" fmla="*/ 1039 h 1149"/>
                <a:gd name="T48" fmla="*/ 363 w 3628"/>
                <a:gd name="T49" fmla="*/ 1062 h 1149"/>
                <a:gd name="T50" fmla="*/ 323 w 3628"/>
                <a:gd name="T51" fmla="*/ 1081 h 1149"/>
                <a:gd name="T52" fmla="*/ 281 w 3628"/>
                <a:gd name="T53" fmla="*/ 1100 h 1149"/>
                <a:gd name="T54" fmla="*/ 233 w 3628"/>
                <a:gd name="T55" fmla="*/ 1115 h 1149"/>
                <a:gd name="T56" fmla="*/ 182 w 3628"/>
                <a:gd name="T57" fmla="*/ 1128 h 1149"/>
                <a:gd name="T58" fmla="*/ 127 w 3628"/>
                <a:gd name="T59" fmla="*/ 1137 h 1149"/>
                <a:gd name="T60" fmla="*/ 66 w 3628"/>
                <a:gd name="T61" fmla="*/ 1144 h 1149"/>
                <a:gd name="T62" fmla="*/ 0 w 3628"/>
                <a:gd name="T63" fmla="*/ 1149 h 1149"/>
                <a:gd name="T64" fmla="*/ 1792 w 3628"/>
                <a:gd name="T65" fmla="*/ 1149 h 1149"/>
                <a:gd name="T66" fmla="*/ 1837 w 3628"/>
                <a:gd name="T67" fmla="*/ 1149 h 1149"/>
                <a:gd name="T68" fmla="*/ 3628 w 3628"/>
                <a:gd name="T69" fmla="*/ 1149 h 1149"/>
                <a:gd name="T70" fmla="*/ 3563 w 3628"/>
                <a:gd name="T71" fmla="*/ 1144 h 1149"/>
                <a:gd name="T72" fmla="*/ 3503 w 3628"/>
                <a:gd name="T73" fmla="*/ 1137 h 1149"/>
                <a:gd name="T74" fmla="*/ 3446 w 3628"/>
                <a:gd name="T75" fmla="*/ 1128 h 1149"/>
                <a:gd name="T76" fmla="*/ 3395 w 3628"/>
                <a:gd name="T77" fmla="*/ 1115 h 1149"/>
                <a:gd name="T78" fmla="*/ 3349 w 3628"/>
                <a:gd name="T79" fmla="*/ 1100 h 1149"/>
                <a:gd name="T80" fmla="*/ 3306 w 3628"/>
                <a:gd name="T81" fmla="*/ 1081 h 1149"/>
                <a:gd name="T82" fmla="*/ 3266 w 3628"/>
                <a:gd name="T83" fmla="*/ 1062 h 1149"/>
                <a:gd name="T84" fmla="*/ 3231 w 3628"/>
                <a:gd name="T85" fmla="*/ 1039 h 1149"/>
                <a:gd name="T86" fmla="*/ 3199 w 3628"/>
                <a:gd name="T87" fmla="*/ 1014 h 1149"/>
                <a:gd name="T88" fmla="*/ 3172 w 3628"/>
                <a:gd name="T89" fmla="*/ 986 h 1149"/>
                <a:gd name="T90" fmla="*/ 3146 w 3628"/>
                <a:gd name="T91" fmla="*/ 958 h 1149"/>
                <a:gd name="T92" fmla="*/ 3124 w 3628"/>
                <a:gd name="T93" fmla="*/ 925 h 1149"/>
                <a:gd name="T94" fmla="*/ 3104 w 3628"/>
                <a:gd name="T95" fmla="*/ 892 h 1149"/>
                <a:gd name="T96" fmla="*/ 3088 w 3628"/>
                <a:gd name="T97" fmla="*/ 857 h 1149"/>
                <a:gd name="T98" fmla="*/ 3074 w 3628"/>
                <a:gd name="T99" fmla="*/ 820 h 1149"/>
                <a:gd name="T100" fmla="*/ 3063 w 3628"/>
                <a:gd name="T101" fmla="*/ 780 h 1149"/>
                <a:gd name="T102" fmla="*/ 3053 w 3628"/>
                <a:gd name="T103" fmla="*/ 740 h 1149"/>
                <a:gd name="T104" fmla="*/ 3045 w 3628"/>
                <a:gd name="T105" fmla="*/ 698 h 1149"/>
                <a:gd name="T106" fmla="*/ 3040 w 3628"/>
                <a:gd name="T107" fmla="*/ 654 h 1149"/>
                <a:gd name="T108" fmla="*/ 3035 w 3628"/>
                <a:gd name="T109" fmla="*/ 610 h 1149"/>
                <a:gd name="T110" fmla="*/ 3031 w 3628"/>
                <a:gd name="T111" fmla="*/ 564 h 1149"/>
                <a:gd name="T112" fmla="*/ 3030 w 3628"/>
                <a:gd name="T113" fmla="*/ 516 h 1149"/>
                <a:gd name="T114" fmla="*/ 3029 w 3628"/>
                <a:gd name="T115" fmla="*/ 468 h 1149"/>
                <a:gd name="T116" fmla="*/ 3029 w 3628"/>
                <a:gd name="T117" fmla="*/ 419 h 1149"/>
                <a:gd name="T118" fmla="*/ 3030 w 3628"/>
                <a:gd name="T119" fmla="*/ 317 h 1149"/>
                <a:gd name="T120" fmla="*/ 3034 w 3628"/>
                <a:gd name="T121" fmla="*/ 214 h 1149"/>
                <a:gd name="T122" fmla="*/ 3036 w 3628"/>
                <a:gd name="T123" fmla="*/ 108 h 1149"/>
                <a:gd name="T124" fmla="*/ 3037 w 3628"/>
                <a:gd name="T125" fmla="*/ 0 h 1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28" h="1149">
                  <a:moveTo>
                    <a:pt x="3037" y="0"/>
                  </a:moveTo>
                  <a:lnTo>
                    <a:pt x="1837" y="0"/>
                  </a:lnTo>
                  <a:lnTo>
                    <a:pt x="1792" y="0"/>
                  </a:lnTo>
                  <a:lnTo>
                    <a:pt x="591" y="0"/>
                  </a:lnTo>
                  <a:lnTo>
                    <a:pt x="592" y="108"/>
                  </a:lnTo>
                  <a:lnTo>
                    <a:pt x="594" y="214"/>
                  </a:lnTo>
                  <a:lnTo>
                    <a:pt x="598" y="317"/>
                  </a:lnTo>
                  <a:lnTo>
                    <a:pt x="600" y="419"/>
                  </a:lnTo>
                  <a:lnTo>
                    <a:pt x="600" y="468"/>
                  </a:lnTo>
                  <a:lnTo>
                    <a:pt x="599" y="516"/>
                  </a:lnTo>
                  <a:lnTo>
                    <a:pt x="597" y="564"/>
                  </a:lnTo>
                  <a:lnTo>
                    <a:pt x="594" y="610"/>
                  </a:lnTo>
                  <a:lnTo>
                    <a:pt x="590" y="654"/>
                  </a:lnTo>
                  <a:lnTo>
                    <a:pt x="584" y="698"/>
                  </a:lnTo>
                  <a:lnTo>
                    <a:pt x="576" y="740"/>
                  </a:lnTo>
                  <a:lnTo>
                    <a:pt x="567" y="780"/>
                  </a:lnTo>
                  <a:lnTo>
                    <a:pt x="554" y="820"/>
                  </a:lnTo>
                  <a:lnTo>
                    <a:pt x="540" y="857"/>
                  </a:lnTo>
                  <a:lnTo>
                    <a:pt x="524" y="892"/>
                  </a:lnTo>
                  <a:lnTo>
                    <a:pt x="504" y="925"/>
                  </a:lnTo>
                  <a:lnTo>
                    <a:pt x="482" y="958"/>
                  </a:lnTo>
                  <a:lnTo>
                    <a:pt x="458" y="986"/>
                  </a:lnTo>
                  <a:lnTo>
                    <a:pt x="429" y="1014"/>
                  </a:lnTo>
                  <a:lnTo>
                    <a:pt x="398" y="1039"/>
                  </a:lnTo>
                  <a:lnTo>
                    <a:pt x="363" y="1062"/>
                  </a:lnTo>
                  <a:lnTo>
                    <a:pt x="323" y="1081"/>
                  </a:lnTo>
                  <a:lnTo>
                    <a:pt x="281" y="1100"/>
                  </a:lnTo>
                  <a:lnTo>
                    <a:pt x="233" y="1115"/>
                  </a:lnTo>
                  <a:lnTo>
                    <a:pt x="182" y="1128"/>
                  </a:lnTo>
                  <a:lnTo>
                    <a:pt x="127" y="1137"/>
                  </a:lnTo>
                  <a:lnTo>
                    <a:pt x="66" y="1144"/>
                  </a:lnTo>
                  <a:lnTo>
                    <a:pt x="0" y="1149"/>
                  </a:lnTo>
                  <a:lnTo>
                    <a:pt x="1792" y="1149"/>
                  </a:lnTo>
                  <a:lnTo>
                    <a:pt x="1837" y="1149"/>
                  </a:lnTo>
                  <a:lnTo>
                    <a:pt x="3628" y="1149"/>
                  </a:lnTo>
                  <a:lnTo>
                    <a:pt x="3563" y="1144"/>
                  </a:lnTo>
                  <a:lnTo>
                    <a:pt x="3503" y="1137"/>
                  </a:lnTo>
                  <a:lnTo>
                    <a:pt x="3446" y="1128"/>
                  </a:lnTo>
                  <a:lnTo>
                    <a:pt x="3395" y="1115"/>
                  </a:lnTo>
                  <a:lnTo>
                    <a:pt x="3349" y="1100"/>
                  </a:lnTo>
                  <a:lnTo>
                    <a:pt x="3306" y="1081"/>
                  </a:lnTo>
                  <a:lnTo>
                    <a:pt x="3266" y="1062"/>
                  </a:lnTo>
                  <a:lnTo>
                    <a:pt x="3231" y="1039"/>
                  </a:lnTo>
                  <a:lnTo>
                    <a:pt x="3199" y="1014"/>
                  </a:lnTo>
                  <a:lnTo>
                    <a:pt x="3172" y="986"/>
                  </a:lnTo>
                  <a:lnTo>
                    <a:pt x="3146" y="958"/>
                  </a:lnTo>
                  <a:lnTo>
                    <a:pt x="3124" y="925"/>
                  </a:lnTo>
                  <a:lnTo>
                    <a:pt x="3104" y="892"/>
                  </a:lnTo>
                  <a:lnTo>
                    <a:pt x="3088" y="857"/>
                  </a:lnTo>
                  <a:lnTo>
                    <a:pt x="3074" y="820"/>
                  </a:lnTo>
                  <a:lnTo>
                    <a:pt x="3063" y="780"/>
                  </a:lnTo>
                  <a:lnTo>
                    <a:pt x="3053" y="740"/>
                  </a:lnTo>
                  <a:lnTo>
                    <a:pt x="3045" y="698"/>
                  </a:lnTo>
                  <a:lnTo>
                    <a:pt x="3040" y="654"/>
                  </a:lnTo>
                  <a:lnTo>
                    <a:pt x="3035" y="610"/>
                  </a:lnTo>
                  <a:lnTo>
                    <a:pt x="3031" y="564"/>
                  </a:lnTo>
                  <a:lnTo>
                    <a:pt x="3030" y="516"/>
                  </a:lnTo>
                  <a:lnTo>
                    <a:pt x="3029" y="468"/>
                  </a:lnTo>
                  <a:lnTo>
                    <a:pt x="3029" y="419"/>
                  </a:lnTo>
                  <a:lnTo>
                    <a:pt x="3030" y="317"/>
                  </a:lnTo>
                  <a:lnTo>
                    <a:pt x="3034" y="214"/>
                  </a:lnTo>
                  <a:lnTo>
                    <a:pt x="3036" y="108"/>
                  </a:lnTo>
                  <a:lnTo>
                    <a:pt x="303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77000">
                  <a:schemeClr val="bg1">
                    <a:lumMod val="85000"/>
                  </a:schemeClr>
                </a:gs>
                <a:gs pos="37000">
                  <a:schemeClr val="bg1">
                    <a:lumMod val="8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ED37527-DF87-40A3-B11B-EBD5E87E3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280" y="5034396"/>
              <a:ext cx="1457326" cy="41276"/>
            </a:xfrm>
            <a:custGeom>
              <a:avLst/>
              <a:gdLst>
                <a:gd name="T0" fmla="*/ 53 w 3673"/>
                <a:gd name="T1" fmla="*/ 0 h 105"/>
                <a:gd name="T2" fmla="*/ 3621 w 3673"/>
                <a:gd name="T3" fmla="*/ 0 h 105"/>
                <a:gd name="T4" fmla="*/ 3631 w 3673"/>
                <a:gd name="T5" fmla="*/ 2 h 105"/>
                <a:gd name="T6" fmla="*/ 3640 w 3673"/>
                <a:gd name="T7" fmla="*/ 5 h 105"/>
                <a:gd name="T8" fmla="*/ 3650 w 3673"/>
                <a:gd name="T9" fmla="*/ 10 h 105"/>
                <a:gd name="T10" fmla="*/ 3658 w 3673"/>
                <a:gd name="T11" fmla="*/ 15 h 105"/>
                <a:gd name="T12" fmla="*/ 3664 w 3673"/>
                <a:gd name="T13" fmla="*/ 24 h 105"/>
                <a:gd name="T14" fmla="*/ 3668 w 3673"/>
                <a:gd name="T15" fmla="*/ 33 h 105"/>
                <a:gd name="T16" fmla="*/ 3672 w 3673"/>
                <a:gd name="T17" fmla="*/ 42 h 105"/>
                <a:gd name="T18" fmla="*/ 3673 w 3673"/>
                <a:gd name="T19" fmla="*/ 53 h 105"/>
                <a:gd name="T20" fmla="*/ 3673 w 3673"/>
                <a:gd name="T21" fmla="*/ 53 h 105"/>
                <a:gd name="T22" fmla="*/ 3672 w 3673"/>
                <a:gd name="T23" fmla="*/ 63 h 105"/>
                <a:gd name="T24" fmla="*/ 3668 w 3673"/>
                <a:gd name="T25" fmla="*/ 73 h 105"/>
                <a:gd name="T26" fmla="*/ 3664 w 3673"/>
                <a:gd name="T27" fmla="*/ 81 h 105"/>
                <a:gd name="T28" fmla="*/ 3658 w 3673"/>
                <a:gd name="T29" fmla="*/ 90 h 105"/>
                <a:gd name="T30" fmla="*/ 3650 w 3673"/>
                <a:gd name="T31" fmla="*/ 95 h 105"/>
                <a:gd name="T32" fmla="*/ 3640 w 3673"/>
                <a:gd name="T33" fmla="*/ 100 h 105"/>
                <a:gd name="T34" fmla="*/ 3631 w 3673"/>
                <a:gd name="T35" fmla="*/ 103 h 105"/>
                <a:gd name="T36" fmla="*/ 3621 w 3673"/>
                <a:gd name="T37" fmla="*/ 105 h 105"/>
                <a:gd name="T38" fmla="*/ 53 w 3673"/>
                <a:gd name="T39" fmla="*/ 105 h 105"/>
                <a:gd name="T40" fmla="*/ 42 w 3673"/>
                <a:gd name="T41" fmla="*/ 103 h 105"/>
                <a:gd name="T42" fmla="*/ 32 w 3673"/>
                <a:gd name="T43" fmla="*/ 100 h 105"/>
                <a:gd name="T44" fmla="*/ 24 w 3673"/>
                <a:gd name="T45" fmla="*/ 95 h 105"/>
                <a:gd name="T46" fmla="*/ 16 w 3673"/>
                <a:gd name="T47" fmla="*/ 90 h 105"/>
                <a:gd name="T48" fmla="*/ 9 w 3673"/>
                <a:gd name="T49" fmla="*/ 81 h 105"/>
                <a:gd name="T50" fmla="*/ 4 w 3673"/>
                <a:gd name="T51" fmla="*/ 73 h 105"/>
                <a:gd name="T52" fmla="*/ 2 w 3673"/>
                <a:gd name="T53" fmla="*/ 63 h 105"/>
                <a:gd name="T54" fmla="*/ 0 w 3673"/>
                <a:gd name="T55" fmla="*/ 53 h 105"/>
                <a:gd name="T56" fmla="*/ 0 w 3673"/>
                <a:gd name="T57" fmla="*/ 53 h 105"/>
                <a:gd name="T58" fmla="*/ 2 w 3673"/>
                <a:gd name="T59" fmla="*/ 42 h 105"/>
                <a:gd name="T60" fmla="*/ 4 w 3673"/>
                <a:gd name="T61" fmla="*/ 33 h 105"/>
                <a:gd name="T62" fmla="*/ 9 w 3673"/>
                <a:gd name="T63" fmla="*/ 24 h 105"/>
                <a:gd name="T64" fmla="*/ 16 w 3673"/>
                <a:gd name="T65" fmla="*/ 15 h 105"/>
                <a:gd name="T66" fmla="*/ 24 w 3673"/>
                <a:gd name="T67" fmla="*/ 10 h 105"/>
                <a:gd name="T68" fmla="*/ 32 w 3673"/>
                <a:gd name="T69" fmla="*/ 5 h 105"/>
                <a:gd name="T70" fmla="*/ 42 w 3673"/>
                <a:gd name="T71" fmla="*/ 2 h 105"/>
                <a:gd name="T72" fmla="*/ 53 w 3673"/>
                <a:gd name="T7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73" h="105">
                  <a:moveTo>
                    <a:pt x="53" y="0"/>
                  </a:moveTo>
                  <a:lnTo>
                    <a:pt x="3621" y="0"/>
                  </a:lnTo>
                  <a:lnTo>
                    <a:pt x="3631" y="2"/>
                  </a:lnTo>
                  <a:lnTo>
                    <a:pt x="3640" y="5"/>
                  </a:lnTo>
                  <a:lnTo>
                    <a:pt x="3650" y="10"/>
                  </a:lnTo>
                  <a:lnTo>
                    <a:pt x="3658" y="15"/>
                  </a:lnTo>
                  <a:lnTo>
                    <a:pt x="3664" y="24"/>
                  </a:lnTo>
                  <a:lnTo>
                    <a:pt x="3668" y="33"/>
                  </a:lnTo>
                  <a:lnTo>
                    <a:pt x="3672" y="42"/>
                  </a:lnTo>
                  <a:lnTo>
                    <a:pt x="3673" y="53"/>
                  </a:lnTo>
                  <a:lnTo>
                    <a:pt x="3673" y="53"/>
                  </a:lnTo>
                  <a:lnTo>
                    <a:pt x="3672" y="63"/>
                  </a:lnTo>
                  <a:lnTo>
                    <a:pt x="3668" y="73"/>
                  </a:lnTo>
                  <a:lnTo>
                    <a:pt x="3664" y="81"/>
                  </a:lnTo>
                  <a:lnTo>
                    <a:pt x="3658" y="90"/>
                  </a:lnTo>
                  <a:lnTo>
                    <a:pt x="3650" y="95"/>
                  </a:lnTo>
                  <a:lnTo>
                    <a:pt x="3640" y="100"/>
                  </a:lnTo>
                  <a:lnTo>
                    <a:pt x="3631" y="103"/>
                  </a:lnTo>
                  <a:lnTo>
                    <a:pt x="3621" y="105"/>
                  </a:lnTo>
                  <a:lnTo>
                    <a:pt x="53" y="105"/>
                  </a:lnTo>
                  <a:lnTo>
                    <a:pt x="42" y="103"/>
                  </a:lnTo>
                  <a:lnTo>
                    <a:pt x="32" y="100"/>
                  </a:lnTo>
                  <a:lnTo>
                    <a:pt x="24" y="95"/>
                  </a:lnTo>
                  <a:lnTo>
                    <a:pt x="16" y="90"/>
                  </a:lnTo>
                  <a:lnTo>
                    <a:pt x="9" y="81"/>
                  </a:lnTo>
                  <a:lnTo>
                    <a:pt x="4" y="73"/>
                  </a:lnTo>
                  <a:lnTo>
                    <a:pt x="2" y="63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2" y="42"/>
                  </a:lnTo>
                  <a:lnTo>
                    <a:pt x="4" y="33"/>
                  </a:lnTo>
                  <a:lnTo>
                    <a:pt x="9" y="24"/>
                  </a:lnTo>
                  <a:lnTo>
                    <a:pt x="16" y="15"/>
                  </a:lnTo>
                  <a:lnTo>
                    <a:pt x="24" y="10"/>
                  </a:lnTo>
                  <a:lnTo>
                    <a:pt x="32" y="5"/>
                  </a:lnTo>
                  <a:lnTo>
                    <a:pt x="42" y="2"/>
                  </a:lnTo>
                  <a:lnTo>
                    <a:pt x="53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65000"/>
                  </a:schemeClr>
                </a:gs>
                <a:gs pos="44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4813714F-1AD5-4974-91F1-D9DA0482C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935289"/>
            </a:xfrm>
            <a:custGeom>
              <a:avLst/>
              <a:gdLst>
                <a:gd name="T0" fmla="*/ 10459 w 10666"/>
                <a:gd name="T1" fmla="*/ 0 h 7397"/>
                <a:gd name="T2" fmla="*/ 10500 w 10666"/>
                <a:gd name="T3" fmla="*/ 5 h 7397"/>
                <a:gd name="T4" fmla="*/ 10539 w 10666"/>
                <a:gd name="T5" fmla="*/ 16 h 7397"/>
                <a:gd name="T6" fmla="*/ 10575 w 10666"/>
                <a:gd name="T7" fmla="*/ 36 h 7397"/>
                <a:gd name="T8" fmla="*/ 10605 w 10666"/>
                <a:gd name="T9" fmla="*/ 61 h 7397"/>
                <a:gd name="T10" fmla="*/ 10630 w 10666"/>
                <a:gd name="T11" fmla="*/ 91 h 7397"/>
                <a:gd name="T12" fmla="*/ 10650 w 10666"/>
                <a:gd name="T13" fmla="*/ 127 h 7397"/>
                <a:gd name="T14" fmla="*/ 10661 w 10666"/>
                <a:gd name="T15" fmla="*/ 166 h 7397"/>
                <a:gd name="T16" fmla="*/ 10666 w 10666"/>
                <a:gd name="T17" fmla="*/ 207 h 7397"/>
                <a:gd name="T18" fmla="*/ 10665 w 10666"/>
                <a:gd name="T19" fmla="*/ 7211 h 7397"/>
                <a:gd name="T20" fmla="*/ 10657 w 10666"/>
                <a:gd name="T21" fmla="*/ 7251 h 7397"/>
                <a:gd name="T22" fmla="*/ 10641 w 10666"/>
                <a:gd name="T23" fmla="*/ 7288 h 7397"/>
                <a:gd name="T24" fmla="*/ 10619 w 10666"/>
                <a:gd name="T25" fmla="*/ 7321 h 7397"/>
                <a:gd name="T26" fmla="*/ 10591 w 10666"/>
                <a:gd name="T27" fmla="*/ 7350 h 7397"/>
                <a:gd name="T28" fmla="*/ 10557 w 10666"/>
                <a:gd name="T29" fmla="*/ 7372 h 7397"/>
                <a:gd name="T30" fmla="*/ 10520 w 10666"/>
                <a:gd name="T31" fmla="*/ 7388 h 7397"/>
                <a:gd name="T32" fmla="*/ 10480 w 10666"/>
                <a:gd name="T33" fmla="*/ 7396 h 7397"/>
                <a:gd name="T34" fmla="*/ 207 w 10666"/>
                <a:gd name="T35" fmla="*/ 7397 h 7397"/>
                <a:gd name="T36" fmla="*/ 165 w 10666"/>
                <a:gd name="T37" fmla="*/ 7393 h 7397"/>
                <a:gd name="T38" fmla="*/ 126 w 10666"/>
                <a:gd name="T39" fmla="*/ 7381 h 7397"/>
                <a:gd name="T40" fmla="*/ 91 w 10666"/>
                <a:gd name="T41" fmla="*/ 7361 h 7397"/>
                <a:gd name="T42" fmla="*/ 60 w 10666"/>
                <a:gd name="T43" fmla="*/ 7336 h 7397"/>
                <a:gd name="T44" fmla="*/ 34 w 10666"/>
                <a:gd name="T45" fmla="*/ 7306 h 7397"/>
                <a:gd name="T46" fmla="*/ 16 w 10666"/>
                <a:gd name="T47" fmla="*/ 7270 h 7397"/>
                <a:gd name="T48" fmla="*/ 3 w 10666"/>
                <a:gd name="T49" fmla="*/ 7232 h 7397"/>
                <a:gd name="T50" fmla="*/ 0 w 10666"/>
                <a:gd name="T51" fmla="*/ 7190 h 7397"/>
                <a:gd name="T52" fmla="*/ 1 w 10666"/>
                <a:gd name="T53" fmla="*/ 186 h 7397"/>
                <a:gd name="T54" fmla="*/ 9 w 10666"/>
                <a:gd name="T55" fmla="*/ 146 h 7397"/>
                <a:gd name="T56" fmla="*/ 24 w 10666"/>
                <a:gd name="T57" fmla="*/ 109 h 7397"/>
                <a:gd name="T58" fmla="*/ 47 w 10666"/>
                <a:gd name="T59" fmla="*/ 75 h 7397"/>
                <a:gd name="T60" fmla="*/ 75 w 10666"/>
                <a:gd name="T61" fmla="*/ 47 h 7397"/>
                <a:gd name="T62" fmla="*/ 108 w 10666"/>
                <a:gd name="T63" fmla="*/ 25 h 7397"/>
                <a:gd name="T64" fmla="*/ 146 w 10666"/>
                <a:gd name="T65" fmla="*/ 9 h 7397"/>
                <a:gd name="T66" fmla="*/ 186 w 10666"/>
                <a:gd name="T67" fmla="*/ 1 h 7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666" h="7397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7190"/>
                  </a:lnTo>
                  <a:lnTo>
                    <a:pt x="10665" y="7211"/>
                  </a:lnTo>
                  <a:lnTo>
                    <a:pt x="10661" y="7232"/>
                  </a:lnTo>
                  <a:lnTo>
                    <a:pt x="10657" y="7251"/>
                  </a:lnTo>
                  <a:lnTo>
                    <a:pt x="10650" y="7270"/>
                  </a:lnTo>
                  <a:lnTo>
                    <a:pt x="10641" y="7288"/>
                  </a:lnTo>
                  <a:lnTo>
                    <a:pt x="10630" y="7306"/>
                  </a:lnTo>
                  <a:lnTo>
                    <a:pt x="10619" y="7321"/>
                  </a:lnTo>
                  <a:lnTo>
                    <a:pt x="10605" y="7336"/>
                  </a:lnTo>
                  <a:lnTo>
                    <a:pt x="10591" y="7350"/>
                  </a:lnTo>
                  <a:lnTo>
                    <a:pt x="10575" y="7361"/>
                  </a:lnTo>
                  <a:lnTo>
                    <a:pt x="10557" y="7372"/>
                  </a:lnTo>
                  <a:lnTo>
                    <a:pt x="10539" y="7381"/>
                  </a:lnTo>
                  <a:lnTo>
                    <a:pt x="10520" y="7388"/>
                  </a:lnTo>
                  <a:lnTo>
                    <a:pt x="10500" y="7393"/>
                  </a:lnTo>
                  <a:lnTo>
                    <a:pt x="10480" y="7396"/>
                  </a:lnTo>
                  <a:lnTo>
                    <a:pt x="10459" y="7397"/>
                  </a:lnTo>
                  <a:lnTo>
                    <a:pt x="207" y="7397"/>
                  </a:lnTo>
                  <a:lnTo>
                    <a:pt x="186" y="7396"/>
                  </a:lnTo>
                  <a:lnTo>
                    <a:pt x="165" y="7393"/>
                  </a:lnTo>
                  <a:lnTo>
                    <a:pt x="146" y="7388"/>
                  </a:lnTo>
                  <a:lnTo>
                    <a:pt x="126" y="7381"/>
                  </a:lnTo>
                  <a:lnTo>
                    <a:pt x="108" y="7372"/>
                  </a:lnTo>
                  <a:lnTo>
                    <a:pt x="91" y="7361"/>
                  </a:lnTo>
                  <a:lnTo>
                    <a:pt x="75" y="7350"/>
                  </a:lnTo>
                  <a:lnTo>
                    <a:pt x="60" y="7336"/>
                  </a:lnTo>
                  <a:lnTo>
                    <a:pt x="47" y="7321"/>
                  </a:lnTo>
                  <a:lnTo>
                    <a:pt x="34" y="7306"/>
                  </a:lnTo>
                  <a:lnTo>
                    <a:pt x="24" y="7288"/>
                  </a:lnTo>
                  <a:lnTo>
                    <a:pt x="16" y="7270"/>
                  </a:lnTo>
                  <a:lnTo>
                    <a:pt x="9" y="7251"/>
                  </a:lnTo>
                  <a:lnTo>
                    <a:pt x="3" y="7232"/>
                  </a:lnTo>
                  <a:lnTo>
                    <a:pt x="1" y="7211"/>
                  </a:lnTo>
                  <a:lnTo>
                    <a:pt x="0" y="7190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tint val="66000"/>
                    <a:satMod val="160000"/>
                  </a:schemeClr>
                </a:gs>
                <a:gs pos="50000">
                  <a:schemeClr val="bg1">
                    <a:lumMod val="75000"/>
                    <a:tint val="44500"/>
                    <a:satMod val="160000"/>
                  </a:schemeClr>
                </a:gs>
                <a:gs pos="100000">
                  <a:schemeClr val="bg1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4C423E08-144C-4952-B156-DA2D5ABC0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2041" y="1664133"/>
              <a:ext cx="4233864" cy="2554289"/>
            </a:xfrm>
            <a:custGeom>
              <a:avLst/>
              <a:gdLst>
                <a:gd name="T0" fmla="*/ 207 w 10666"/>
                <a:gd name="T1" fmla="*/ 0 h 6436"/>
                <a:gd name="T2" fmla="*/ 10459 w 10666"/>
                <a:gd name="T3" fmla="*/ 0 h 6436"/>
                <a:gd name="T4" fmla="*/ 10480 w 10666"/>
                <a:gd name="T5" fmla="*/ 1 h 6436"/>
                <a:gd name="T6" fmla="*/ 10500 w 10666"/>
                <a:gd name="T7" fmla="*/ 5 h 6436"/>
                <a:gd name="T8" fmla="*/ 10520 w 10666"/>
                <a:gd name="T9" fmla="*/ 9 h 6436"/>
                <a:gd name="T10" fmla="*/ 10539 w 10666"/>
                <a:gd name="T11" fmla="*/ 16 h 6436"/>
                <a:gd name="T12" fmla="*/ 10557 w 10666"/>
                <a:gd name="T13" fmla="*/ 25 h 6436"/>
                <a:gd name="T14" fmla="*/ 10575 w 10666"/>
                <a:gd name="T15" fmla="*/ 36 h 6436"/>
                <a:gd name="T16" fmla="*/ 10591 w 10666"/>
                <a:gd name="T17" fmla="*/ 47 h 6436"/>
                <a:gd name="T18" fmla="*/ 10605 w 10666"/>
                <a:gd name="T19" fmla="*/ 61 h 6436"/>
                <a:gd name="T20" fmla="*/ 10619 w 10666"/>
                <a:gd name="T21" fmla="*/ 75 h 6436"/>
                <a:gd name="T22" fmla="*/ 10630 w 10666"/>
                <a:gd name="T23" fmla="*/ 91 h 6436"/>
                <a:gd name="T24" fmla="*/ 10641 w 10666"/>
                <a:gd name="T25" fmla="*/ 109 h 6436"/>
                <a:gd name="T26" fmla="*/ 10650 w 10666"/>
                <a:gd name="T27" fmla="*/ 127 h 6436"/>
                <a:gd name="T28" fmla="*/ 10657 w 10666"/>
                <a:gd name="T29" fmla="*/ 146 h 6436"/>
                <a:gd name="T30" fmla="*/ 10661 w 10666"/>
                <a:gd name="T31" fmla="*/ 166 h 6436"/>
                <a:gd name="T32" fmla="*/ 10665 w 10666"/>
                <a:gd name="T33" fmla="*/ 186 h 6436"/>
                <a:gd name="T34" fmla="*/ 10666 w 10666"/>
                <a:gd name="T35" fmla="*/ 207 h 6436"/>
                <a:gd name="T36" fmla="*/ 10666 w 10666"/>
                <a:gd name="T37" fmla="*/ 6436 h 6436"/>
                <a:gd name="T38" fmla="*/ 0 w 10666"/>
                <a:gd name="T39" fmla="*/ 6436 h 6436"/>
                <a:gd name="T40" fmla="*/ 0 w 10666"/>
                <a:gd name="T41" fmla="*/ 207 h 6436"/>
                <a:gd name="T42" fmla="*/ 1 w 10666"/>
                <a:gd name="T43" fmla="*/ 186 h 6436"/>
                <a:gd name="T44" fmla="*/ 3 w 10666"/>
                <a:gd name="T45" fmla="*/ 166 h 6436"/>
                <a:gd name="T46" fmla="*/ 9 w 10666"/>
                <a:gd name="T47" fmla="*/ 146 h 6436"/>
                <a:gd name="T48" fmla="*/ 16 w 10666"/>
                <a:gd name="T49" fmla="*/ 127 h 6436"/>
                <a:gd name="T50" fmla="*/ 24 w 10666"/>
                <a:gd name="T51" fmla="*/ 109 h 6436"/>
                <a:gd name="T52" fmla="*/ 34 w 10666"/>
                <a:gd name="T53" fmla="*/ 91 h 6436"/>
                <a:gd name="T54" fmla="*/ 47 w 10666"/>
                <a:gd name="T55" fmla="*/ 75 h 6436"/>
                <a:gd name="T56" fmla="*/ 60 w 10666"/>
                <a:gd name="T57" fmla="*/ 61 h 6436"/>
                <a:gd name="T58" fmla="*/ 75 w 10666"/>
                <a:gd name="T59" fmla="*/ 47 h 6436"/>
                <a:gd name="T60" fmla="*/ 91 w 10666"/>
                <a:gd name="T61" fmla="*/ 36 h 6436"/>
                <a:gd name="T62" fmla="*/ 108 w 10666"/>
                <a:gd name="T63" fmla="*/ 25 h 6436"/>
                <a:gd name="T64" fmla="*/ 126 w 10666"/>
                <a:gd name="T65" fmla="*/ 16 h 6436"/>
                <a:gd name="T66" fmla="*/ 146 w 10666"/>
                <a:gd name="T67" fmla="*/ 9 h 6436"/>
                <a:gd name="T68" fmla="*/ 165 w 10666"/>
                <a:gd name="T69" fmla="*/ 5 h 6436"/>
                <a:gd name="T70" fmla="*/ 186 w 10666"/>
                <a:gd name="T71" fmla="*/ 1 h 6436"/>
                <a:gd name="T72" fmla="*/ 207 w 10666"/>
                <a:gd name="T73" fmla="*/ 0 h 6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666" h="6436">
                  <a:moveTo>
                    <a:pt x="207" y="0"/>
                  </a:moveTo>
                  <a:lnTo>
                    <a:pt x="10459" y="0"/>
                  </a:lnTo>
                  <a:lnTo>
                    <a:pt x="10480" y="1"/>
                  </a:lnTo>
                  <a:lnTo>
                    <a:pt x="10500" y="5"/>
                  </a:lnTo>
                  <a:lnTo>
                    <a:pt x="10520" y="9"/>
                  </a:lnTo>
                  <a:lnTo>
                    <a:pt x="10539" y="16"/>
                  </a:lnTo>
                  <a:lnTo>
                    <a:pt x="10557" y="25"/>
                  </a:lnTo>
                  <a:lnTo>
                    <a:pt x="10575" y="36"/>
                  </a:lnTo>
                  <a:lnTo>
                    <a:pt x="10591" y="47"/>
                  </a:lnTo>
                  <a:lnTo>
                    <a:pt x="10605" y="61"/>
                  </a:lnTo>
                  <a:lnTo>
                    <a:pt x="10619" y="75"/>
                  </a:lnTo>
                  <a:lnTo>
                    <a:pt x="10630" y="91"/>
                  </a:lnTo>
                  <a:lnTo>
                    <a:pt x="10641" y="109"/>
                  </a:lnTo>
                  <a:lnTo>
                    <a:pt x="10650" y="127"/>
                  </a:lnTo>
                  <a:lnTo>
                    <a:pt x="10657" y="146"/>
                  </a:lnTo>
                  <a:lnTo>
                    <a:pt x="10661" y="166"/>
                  </a:lnTo>
                  <a:lnTo>
                    <a:pt x="10665" y="186"/>
                  </a:lnTo>
                  <a:lnTo>
                    <a:pt x="10666" y="207"/>
                  </a:lnTo>
                  <a:lnTo>
                    <a:pt x="10666" y="6436"/>
                  </a:lnTo>
                  <a:lnTo>
                    <a:pt x="0" y="6436"/>
                  </a:lnTo>
                  <a:lnTo>
                    <a:pt x="0" y="207"/>
                  </a:lnTo>
                  <a:lnTo>
                    <a:pt x="1" y="186"/>
                  </a:lnTo>
                  <a:lnTo>
                    <a:pt x="3" y="166"/>
                  </a:lnTo>
                  <a:lnTo>
                    <a:pt x="9" y="146"/>
                  </a:lnTo>
                  <a:lnTo>
                    <a:pt x="16" y="127"/>
                  </a:lnTo>
                  <a:lnTo>
                    <a:pt x="24" y="109"/>
                  </a:lnTo>
                  <a:lnTo>
                    <a:pt x="34" y="91"/>
                  </a:lnTo>
                  <a:lnTo>
                    <a:pt x="47" y="75"/>
                  </a:lnTo>
                  <a:lnTo>
                    <a:pt x="60" y="61"/>
                  </a:lnTo>
                  <a:lnTo>
                    <a:pt x="75" y="47"/>
                  </a:lnTo>
                  <a:lnTo>
                    <a:pt x="91" y="36"/>
                  </a:lnTo>
                  <a:lnTo>
                    <a:pt x="108" y="25"/>
                  </a:lnTo>
                  <a:lnTo>
                    <a:pt x="126" y="16"/>
                  </a:lnTo>
                  <a:lnTo>
                    <a:pt x="146" y="9"/>
                  </a:lnTo>
                  <a:lnTo>
                    <a:pt x="165" y="5"/>
                  </a:lnTo>
                  <a:lnTo>
                    <a:pt x="186" y="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Rectangle 10">
              <a:extLst>
                <a:ext uri="{FF2B5EF4-FFF2-40B4-BE49-F238E27FC236}">
                  <a16:creationId xmlns:a16="http://schemas.microsoft.com/office/drawing/2014/main" id="{3F5727D7-920D-4B05-948A-3311BD193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2224089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Rectangle 11">
              <a:extLst>
                <a:ext uri="{FF2B5EF4-FFF2-40B4-BE49-F238E27FC236}">
                  <a16:creationId xmlns:a16="http://schemas.microsoft.com/office/drawing/2014/main" id="{9E156F93-7C54-4A3A-88CA-E18A2B92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7616" y="1829233"/>
              <a:ext cx="3924302" cy="4127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A5233A5F-BE59-4773-9C92-63D4F33CA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3" y="3986647"/>
              <a:ext cx="1874839" cy="66675"/>
            </a:xfrm>
            <a:custGeom>
              <a:avLst/>
              <a:gdLst>
                <a:gd name="T0" fmla="*/ 112 w 4724"/>
                <a:gd name="T1" fmla="*/ 0 h 169"/>
                <a:gd name="T2" fmla="*/ 4569 w 4724"/>
                <a:gd name="T3" fmla="*/ 0 h 169"/>
                <a:gd name="T4" fmla="*/ 4724 w 4724"/>
                <a:gd name="T5" fmla="*/ 169 h 169"/>
                <a:gd name="T6" fmla="*/ 0 w 4724"/>
                <a:gd name="T7" fmla="*/ 169 h 169"/>
                <a:gd name="T8" fmla="*/ 112 w 4724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24" h="169">
                  <a:moveTo>
                    <a:pt x="112" y="0"/>
                  </a:moveTo>
                  <a:lnTo>
                    <a:pt x="4569" y="0"/>
                  </a:lnTo>
                  <a:lnTo>
                    <a:pt x="4724" y="169"/>
                  </a:lnTo>
                  <a:lnTo>
                    <a:pt x="0" y="169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BDBF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4">
              <a:extLst>
                <a:ext uri="{FF2B5EF4-FFF2-40B4-BE49-F238E27FC236}">
                  <a16:creationId xmlns:a16="http://schemas.microsoft.com/office/drawing/2014/main" id="{66092582-D255-4F27-9E20-FC7D75126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8630" y="1664133"/>
              <a:ext cx="2327275" cy="2503490"/>
            </a:xfrm>
            <a:custGeom>
              <a:avLst/>
              <a:gdLst>
                <a:gd name="T0" fmla="*/ 3815 w 5865"/>
                <a:gd name="T1" fmla="*/ 0 h 6311"/>
                <a:gd name="T2" fmla="*/ 5660 w 5865"/>
                <a:gd name="T3" fmla="*/ 0 h 6311"/>
                <a:gd name="T4" fmla="*/ 5681 w 5865"/>
                <a:gd name="T5" fmla="*/ 1 h 6311"/>
                <a:gd name="T6" fmla="*/ 5702 w 5865"/>
                <a:gd name="T7" fmla="*/ 4 h 6311"/>
                <a:gd name="T8" fmla="*/ 5721 w 5865"/>
                <a:gd name="T9" fmla="*/ 9 h 6311"/>
                <a:gd name="T10" fmla="*/ 5740 w 5865"/>
                <a:gd name="T11" fmla="*/ 16 h 6311"/>
                <a:gd name="T12" fmla="*/ 5758 w 5865"/>
                <a:gd name="T13" fmla="*/ 24 h 6311"/>
                <a:gd name="T14" fmla="*/ 5775 w 5865"/>
                <a:gd name="T15" fmla="*/ 34 h 6311"/>
                <a:gd name="T16" fmla="*/ 5791 w 5865"/>
                <a:gd name="T17" fmla="*/ 46 h 6311"/>
                <a:gd name="T18" fmla="*/ 5805 w 5865"/>
                <a:gd name="T19" fmla="*/ 60 h 6311"/>
                <a:gd name="T20" fmla="*/ 5819 w 5865"/>
                <a:gd name="T21" fmla="*/ 74 h 6311"/>
                <a:gd name="T22" fmla="*/ 5830 w 5865"/>
                <a:gd name="T23" fmla="*/ 90 h 6311"/>
                <a:gd name="T24" fmla="*/ 5841 w 5865"/>
                <a:gd name="T25" fmla="*/ 106 h 6311"/>
                <a:gd name="T26" fmla="*/ 5849 w 5865"/>
                <a:gd name="T27" fmla="*/ 125 h 6311"/>
                <a:gd name="T28" fmla="*/ 5856 w 5865"/>
                <a:gd name="T29" fmla="*/ 143 h 6311"/>
                <a:gd name="T30" fmla="*/ 5861 w 5865"/>
                <a:gd name="T31" fmla="*/ 163 h 6311"/>
                <a:gd name="T32" fmla="*/ 5864 w 5865"/>
                <a:gd name="T33" fmla="*/ 182 h 6311"/>
                <a:gd name="T34" fmla="*/ 5865 w 5865"/>
                <a:gd name="T35" fmla="*/ 203 h 6311"/>
                <a:gd name="T36" fmla="*/ 5865 w 5865"/>
                <a:gd name="T37" fmla="*/ 6311 h 6311"/>
                <a:gd name="T38" fmla="*/ 0 w 5865"/>
                <a:gd name="T39" fmla="*/ 6311 h 6311"/>
                <a:gd name="T40" fmla="*/ 3815 w 5865"/>
                <a:gd name="T41" fmla="*/ 0 h 6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865" h="6311">
                  <a:moveTo>
                    <a:pt x="3815" y="0"/>
                  </a:moveTo>
                  <a:lnTo>
                    <a:pt x="5660" y="0"/>
                  </a:lnTo>
                  <a:lnTo>
                    <a:pt x="5681" y="1"/>
                  </a:lnTo>
                  <a:lnTo>
                    <a:pt x="5702" y="4"/>
                  </a:lnTo>
                  <a:lnTo>
                    <a:pt x="5721" y="9"/>
                  </a:lnTo>
                  <a:lnTo>
                    <a:pt x="5740" y="16"/>
                  </a:lnTo>
                  <a:lnTo>
                    <a:pt x="5758" y="24"/>
                  </a:lnTo>
                  <a:lnTo>
                    <a:pt x="5775" y="34"/>
                  </a:lnTo>
                  <a:lnTo>
                    <a:pt x="5791" y="46"/>
                  </a:lnTo>
                  <a:lnTo>
                    <a:pt x="5805" y="60"/>
                  </a:lnTo>
                  <a:lnTo>
                    <a:pt x="5819" y="74"/>
                  </a:lnTo>
                  <a:lnTo>
                    <a:pt x="5830" y="90"/>
                  </a:lnTo>
                  <a:lnTo>
                    <a:pt x="5841" y="106"/>
                  </a:lnTo>
                  <a:lnTo>
                    <a:pt x="5849" y="125"/>
                  </a:lnTo>
                  <a:lnTo>
                    <a:pt x="5856" y="143"/>
                  </a:lnTo>
                  <a:lnTo>
                    <a:pt x="5861" y="163"/>
                  </a:lnTo>
                  <a:lnTo>
                    <a:pt x="5864" y="182"/>
                  </a:lnTo>
                  <a:lnTo>
                    <a:pt x="5865" y="203"/>
                  </a:lnTo>
                  <a:lnTo>
                    <a:pt x="5865" y="6311"/>
                  </a:lnTo>
                  <a:lnTo>
                    <a:pt x="0" y="6311"/>
                  </a:lnTo>
                  <a:lnTo>
                    <a:pt x="3815" y="0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alpha val="36000"/>
                  </a:schemeClr>
                </a:gs>
                <a:gs pos="50000">
                  <a:schemeClr val="bg1">
                    <a:alpha val="13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aphicFrame>
        <p:nvGraphicFramePr>
          <p:cNvPr id="20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3935774"/>
              </p:ext>
            </p:extLst>
          </p:nvPr>
        </p:nvGraphicFramePr>
        <p:xfrm>
          <a:off x="5543519" y="580524"/>
          <a:ext cx="2625504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Equation" r:id="rId3" imgW="1219200" imgH="228600" progId="Equation.3">
                  <p:embed/>
                </p:oleObj>
              </mc:Choice>
              <mc:Fallback>
                <p:oleObj name="Equation" r:id="rId3" imgW="1219200" imgH="228600" progId="Equation.3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3519" y="580524"/>
                        <a:ext cx="2625504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582570"/>
              </p:ext>
            </p:extLst>
          </p:nvPr>
        </p:nvGraphicFramePr>
        <p:xfrm>
          <a:off x="5543519" y="929539"/>
          <a:ext cx="2625504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Equation" r:id="rId5" imgW="1308100" imgH="228600" progId="Equation.3">
                  <p:embed/>
                </p:oleObj>
              </mc:Choice>
              <mc:Fallback>
                <p:oleObj name="Equation" r:id="rId5" imgW="1308100" imgH="228600" progId="Equation.3">
                  <p:embed/>
                  <p:pic>
                    <p:nvPicPr>
                      <p:cNvPr id="0" name="Picture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3519" y="929539"/>
                        <a:ext cx="2625504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Rectangle 3"/>
          <p:cNvSpPr>
            <a:spLocks noChangeArrowheads="1"/>
          </p:cNvSpPr>
          <p:nvPr/>
        </p:nvSpPr>
        <p:spPr bwMode="auto">
          <a:xfrm>
            <a:off x="277611" y="136060"/>
            <a:ext cx="11764334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>
              <a:defRPr/>
            </a:pPr>
            <a:r>
              <a:rPr lang="en-US" sz="2400" dirty="0" err="1">
                <a:ea typeface="Times New Roman" pitchFamily="18" charset="0"/>
                <a:cs typeface="Arial" pitchFamily="34" charset="0"/>
              </a:rPr>
              <a:t>Pravilo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odlučivanja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glasi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:</a:t>
            </a:r>
          </a:p>
          <a:p>
            <a:pPr lvl="1">
              <a:buFontTx/>
              <a:buChar char="•"/>
              <a:defRPr/>
            </a:pP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nultu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hipotezu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nećemo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odbaciti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za</a:t>
            </a:r>
            <a:endParaRPr lang="en-US" sz="2400" dirty="0">
              <a:ea typeface="Times New Roman" pitchFamily="18" charset="0"/>
              <a:cs typeface="Arial" pitchFamily="34" charset="0"/>
            </a:endParaRPr>
          </a:p>
          <a:p>
            <a:pPr lvl="1">
              <a:buFontTx/>
              <a:buChar char="•"/>
              <a:defRPr/>
            </a:pP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nultu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hipote</a:t>
            </a:r>
            <a:r>
              <a:rPr lang="sr-Latn-BA" sz="2400" dirty="0">
                <a:ea typeface="Times New Roman" pitchFamily="18" charset="0"/>
                <a:cs typeface="Arial" pitchFamily="34" charset="0"/>
              </a:rPr>
              <a:t>zu 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sr-Latn-BA" sz="2400" dirty="0">
                <a:ea typeface="Times New Roman" pitchFamily="18" charset="0"/>
                <a:cs typeface="Arial" pitchFamily="34" charset="0"/>
              </a:rPr>
              <a:t>odbacujemo </a:t>
            </a:r>
            <a:endParaRPr lang="en-US" sz="24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1752600" y="783595"/>
            <a:ext cx="2231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en-US" sz="11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55" name="Rectangle 6"/>
          <p:cNvSpPr>
            <a:spLocks noChangeArrowheads="1"/>
          </p:cNvSpPr>
          <p:nvPr/>
        </p:nvSpPr>
        <p:spPr bwMode="auto">
          <a:xfrm>
            <a:off x="709896" y="1682582"/>
            <a:ext cx="88882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160588" algn="l"/>
              </a:tabLst>
              <a:defRPr/>
            </a:pP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Realizovana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vrijednost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statistike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F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testa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ćemo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dobiti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na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osnovu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odnosa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:</a:t>
            </a: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CS"/>
          </a:p>
        </p:txBody>
      </p:sp>
      <p:graphicFrame>
        <p:nvGraphicFramePr>
          <p:cNvPr id="2052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5071025"/>
              </p:ext>
            </p:extLst>
          </p:nvPr>
        </p:nvGraphicFramePr>
        <p:xfrm>
          <a:off x="778584" y="2908495"/>
          <a:ext cx="1073665" cy="966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Equation" r:id="rId7" imgW="495085" imgH="431613" progId="Equation.3">
                  <p:embed/>
                </p:oleObj>
              </mc:Choice>
              <mc:Fallback>
                <p:oleObj name="Equation" r:id="rId7" imgW="495085" imgH="431613" progId="Equation.3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100000" contras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584" y="2908495"/>
                        <a:ext cx="1073665" cy="9661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2008526" y="2368877"/>
            <a:ext cx="960554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1" hangingPunct="1">
              <a:defRPr/>
            </a:pP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V</a:t>
            </a:r>
            <a:r>
              <a:rPr lang="en-US" sz="2400" b="1" baseline="-300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-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faktorska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varijansa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koju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dobijamo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kao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količnik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faktorske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sume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kvadrata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(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faktorskog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varijabiliteta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- S</a:t>
            </a:r>
            <a:r>
              <a:rPr lang="en-US" sz="2400" baseline="-300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A 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)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broja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stepeni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slobode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faktoraske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varijanse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koji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iznosi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 v</a:t>
            </a:r>
            <a:r>
              <a:rPr lang="en-US" sz="2400" baseline="-300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1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= r-1 ( r -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broj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uzoraka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, n -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broj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elemenata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u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uzorku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),</a:t>
            </a:r>
          </a:p>
          <a:p>
            <a:pPr algn="just" eaLnBrk="1" hangingPunct="1">
              <a:defRPr/>
            </a:pPr>
            <a:endParaRPr lang="en-US" sz="2400" dirty="0">
              <a:solidFill>
                <a:schemeClr val="bg1">
                  <a:lumMod val="95000"/>
                </a:schemeClr>
              </a:solidFill>
              <a:ea typeface="Times New Roman" pitchFamily="18" charset="0"/>
              <a:cs typeface="Arial" pitchFamily="34" charset="0"/>
            </a:endParaRPr>
          </a:p>
          <a:p>
            <a:pPr algn="just">
              <a:defRPr/>
            </a:pP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V</a:t>
            </a:r>
            <a:r>
              <a:rPr lang="en-US" sz="2400" b="1" baseline="-300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R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-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rezidualna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varijansa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koja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je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jednaka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odnosu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rezidualne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sume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kvadrata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(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rezidualni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varijabiliteta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-S</a:t>
            </a:r>
            <a:r>
              <a:rPr lang="en-US" sz="2400" baseline="-300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R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)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broja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stepeni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slobode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rezidualne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varijanse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 v</a:t>
            </a:r>
            <a:r>
              <a:rPr lang="en-US" sz="2400" baseline="-300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2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=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rn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ea typeface="Times New Roman" pitchFamily="18" charset="0"/>
                <a:cs typeface="Arial" pitchFamily="34" charset="0"/>
              </a:rPr>
              <a:t>-r.</a:t>
            </a:r>
          </a:p>
        </p:txBody>
      </p:sp>
      <p:sp>
        <p:nvSpPr>
          <p:cNvPr id="2058" name="Rectangle 1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C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2304" y="4890779"/>
            <a:ext cx="1661595" cy="166159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328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392408" y="-5077837"/>
            <a:ext cx="1228995" cy="1201380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45CE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7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CS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CS"/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4349796"/>
              </p:ext>
            </p:extLst>
          </p:nvPr>
        </p:nvGraphicFramePr>
        <p:xfrm>
          <a:off x="1140853" y="3404541"/>
          <a:ext cx="5810250" cy="254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Equation" r:id="rId3" imgW="2997200" imgH="1308100" progId="Equation.3">
                  <p:embed/>
                </p:oleObj>
              </mc:Choice>
              <mc:Fallback>
                <p:oleObj name="Equation" r:id="rId3" imgW="2997200" imgH="1308100" progId="Equation.3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0853" y="3404541"/>
                        <a:ext cx="5810250" cy="2543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4357118"/>
              </p:ext>
            </p:extLst>
          </p:nvPr>
        </p:nvGraphicFramePr>
        <p:xfrm>
          <a:off x="1140852" y="1543565"/>
          <a:ext cx="4345547" cy="159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Equation" r:id="rId5" imgW="1841500" imgH="812800" progId="Equation.3">
                  <p:embed/>
                </p:oleObj>
              </mc:Choice>
              <mc:Fallback>
                <p:oleObj name="Equation" r:id="rId5" imgW="1841500" imgH="812800" progId="Equation.3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0852" y="1543565"/>
                        <a:ext cx="4345547" cy="159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Rectangle 1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CS"/>
          </a:p>
        </p:txBody>
      </p:sp>
      <p:sp>
        <p:nvSpPr>
          <p:cNvPr id="3079" name="Rectangle 11"/>
          <p:cNvSpPr>
            <a:spLocks noChangeArrowheads="1"/>
          </p:cNvSpPr>
          <p:nvPr/>
        </p:nvSpPr>
        <p:spPr bwMode="auto">
          <a:xfrm>
            <a:off x="0" y="516489"/>
            <a:ext cx="115180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1" hangingPunct="1">
              <a:defRPr/>
            </a:pPr>
            <a:r>
              <a:rPr lang="en-US" sz="2400" dirty="0" err="1">
                <a:ea typeface="Times New Roman" pitchFamily="18" charset="0"/>
                <a:cs typeface="Arial" pitchFamily="34" charset="0"/>
              </a:rPr>
              <a:t>Pri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izračunavanju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ukupnog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faktorskog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varijabiliteta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(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ukupne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faktorske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sume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kvadrata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)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ćemo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koristiti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pojednostavljeni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način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koriš</a:t>
            </a:r>
            <a:r>
              <a:rPr lang="sr-Latn-CS" sz="2000" dirty="0">
                <a:ea typeface="Times New Roman" pitchFamily="18" charset="0"/>
                <a:cs typeface="Arial" pitchFamily="34" charset="0"/>
              </a:rPr>
              <a:t>ć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enjem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osobine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aditivnosti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1A5EF5-C746-484C-8C3E-54B470C96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6009" y="2112234"/>
            <a:ext cx="551867" cy="459685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A3606D1-B6B8-4F5C-AC8B-ECE2ABC41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2784" y="3602357"/>
            <a:ext cx="536187" cy="474894"/>
          </a:xfrm>
          <a:prstGeom prst="ellipse">
            <a:avLst/>
          </a:prstGeom>
          <a:solidFill>
            <a:srgbClr val="A2D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01A5EF5-C746-484C-8C3E-54B470C96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6007" y="5107689"/>
            <a:ext cx="551867" cy="459685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040404">
                  <a:alpha val="5882"/>
                </a:srgbClr>
              </a:clrFrom>
              <a:clrTo>
                <a:srgbClr val="040404">
                  <a:alpha val="0"/>
                </a:srgbClr>
              </a:clrTo>
            </a:clrChange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4566" y="3404541"/>
            <a:ext cx="3309243" cy="330924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20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294" y="0"/>
            <a:ext cx="11590606" cy="6722551"/>
          </a:xfrm>
          <a:prstGeom prst="rect">
            <a:avLst/>
          </a:prstGeom>
        </p:spPr>
      </p:pic>
      <p:sp>
        <p:nvSpPr>
          <p:cNvPr id="4099" name="Title 1"/>
          <p:cNvSpPr>
            <a:spLocks noGrp="1"/>
          </p:cNvSpPr>
          <p:nvPr>
            <p:ph type="title" idx="4294967295"/>
          </p:nvPr>
        </p:nvSpPr>
        <p:spPr>
          <a:xfrm>
            <a:off x="177084" y="101958"/>
            <a:ext cx="8001000" cy="762000"/>
          </a:xfrm>
        </p:spPr>
        <p:txBody>
          <a:bodyPr/>
          <a:lstStyle/>
          <a:p>
            <a:pPr>
              <a:defRPr/>
            </a:pPr>
            <a:r>
              <a:rPr lang="sr-Latn-BA" sz="2400" dirty="0">
                <a:latin typeface="+mn-lt"/>
              </a:rPr>
              <a:t>Do svih nepoznatih vrijednosti dolazimo pomoću radnih tabela...</a:t>
            </a:r>
            <a:endParaRPr lang="en-US" sz="2400" dirty="0"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447953"/>
              </p:ext>
            </p:extLst>
          </p:nvPr>
        </p:nvGraphicFramePr>
        <p:xfrm>
          <a:off x="1365508" y="863958"/>
          <a:ext cx="10022985" cy="3110938"/>
        </p:xfrm>
        <a:graphic>
          <a:graphicData uri="http://schemas.openxmlformats.org/drawingml/2006/table">
            <a:tbl>
              <a:tblPr bandCol="1">
                <a:tableStyleId>{638B1855-1B75-4FBE-930C-398BA8C253C6}</a:tableStyleId>
              </a:tblPr>
              <a:tblGrid>
                <a:gridCol w="2427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8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8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8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87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773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/>
                        <a:t>Stanovnici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I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II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III</a:t>
                      </a:r>
                      <a:endParaRPr lang="en-US" sz="2000" b="1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 anchor="ctr"/>
                </a:tc>
                <a:tc>
                  <a:txBody>
                    <a:bodyPr/>
                    <a:lstStyle/>
                    <a:p>
                      <a:endParaRPr lang="sr-Latn-RS" sz="2000"/>
                    </a:p>
                  </a:txBody>
                  <a:tcPr marL="19685" marR="1968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6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180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170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163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endParaRPr lang="sr-Latn-RS" sz="2000"/>
                    </a:p>
                  </a:txBody>
                  <a:tcPr marL="19685" marR="1968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6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190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167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165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endParaRPr lang="sr-Latn-RS" sz="2000"/>
                    </a:p>
                  </a:txBody>
                  <a:tcPr marL="19685" marR="1968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6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3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195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171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173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endParaRPr lang="sr-Latn-RS" sz="2000"/>
                    </a:p>
                  </a:txBody>
                  <a:tcPr marL="19685" marR="1968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6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4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189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168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170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endParaRPr lang="sr-Latn-RS" sz="2000"/>
                    </a:p>
                  </a:txBody>
                  <a:tcPr marL="19685" marR="1968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6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5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192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169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169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endParaRPr lang="sr-Latn-RS" sz="2000"/>
                    </a:p>
                  </a:txBody>
                  <a:tcPr marL="19685" marR="19685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6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6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186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165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166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99415" algn="dec"/>
                        </a:tabLst>
                      </a:pPr>
                      <a:r>
                        <a:rPr lang="en-US" sz="2000" dirty="0" err="1"/>
                        <a:t>Ukupno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6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S</a:t>
                      </a:r>
                      <a:r>
                        <a:rPr lang="en-US" sz="2000" baseline="-25000"/>
                        <a:t>i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1.132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1.010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1.006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3.148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664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</a:t>
                      </a:r>
                      <a:r>
                        <a:rPr lang="en-US" sz="2000" baseline="-25000" dirty="0"/>
                        <a:t>i</a:t>
                      </a:r>
                      <a:r>
                        <a:rPr lang="en-US" sz="2000" baseline="30000" dirty="0"/>
                        <a:t>2</a:t>
                      </a:r>
                      <a:r>
                        <a:rPr lang="en-US" sz="2000" dirty="0"/>
                        <a:t> 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1.281.424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1.020.100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1.012.036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3.313.560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64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2000" dirty="0"/>
                        <a:t>Ar.sred.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188,67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168,3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167,67</a:t>
                      </a:r>
                      <a:endParaRPr lang="en-US" sz="200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175,06</a:t>
                      </a:r>
                      <a:endParaRPr lang="en-US" sz="20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9685" marR="19685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633039"/>
              </p:ext>
            </p:extLst>
          </p:nvPr>
        </p:nvGraphicFramePr>
        <p:xfrm>
          <a:off x="1353814" y="4273107"/>
          <a:ext cx="7962368" cy="2325828"/>
        </p:xfrm>
        <a:graphic>
          <a:graphicData uri="http://schemas.openxmlformats.org/drawingml/2006/table">
            <a:tbl>
              <a:tblPr firstRow="1" bandRow="1">
                <a:tableStyleId>{638B1855-1B75-4FBE-930C-398BA8C253C6}</a:tableStyleId>
              </a:tblPr>
              <a:tblGrid>
                <a:gridCol w="1990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0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5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05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1288"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32400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28900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26569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rowSpan="5"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 </a:t>
                      </a:r>
                    </a:p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 </a:t>
                      </a:r>
                    </a:p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 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908"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36100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27889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27225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sr-Latn-R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908"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38025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29241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29929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sr-Latn-R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908"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35721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28224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28900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sr-Latn-R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6908"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36864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28561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28561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b"/>
                      <a:endParaRPr lang="sr-Latn-RS" sz="11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908"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34596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27225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27556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RS" sz="2000" u="none" strike="noStrike">
                          <a:effectLst/>
                        </a:rPr>
                        <a:t>552486</a:t>
                      </a:r>
                      <a:endParaRPr lang="sr-Latn-R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7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224388" y="-539848"/>
            <a:ext cx="1730326" cy="1217910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2F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242379" y="-2546435"/>
            <a:ext cx="1707244" cy="1219200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2F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0047" y="1301312"/>
            <a:ext cx="3050907" cy="9105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533" y="1093551"/>
            <a:ext cx="4950716" cy="1326092"/>
          </a:xfrm>
          <a:prstGeom prst="rect">
            <a:avLst/>
          </a:prstGeom>
        </p:spPr>
      </p:pic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0" y="184666"/>
            <a:ext cx="116726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1" hangingPunct="1">
              <a:defRPr/>
            </a:pPr>
            <a:r>
              <a:rPr lang="en-US" sz="2400" dirty="0" err="1">
                <a:ea typeface="Times New Roman" pitchFamily="18" charset="0"/>
                <a:cs typeface="Arial" pitchFamily="34" charset="0"/>
              </a:rPr>
              <a:t>Koristeći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dobijene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vrijednosti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faktorske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rezidualne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varijanse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možemo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izračunati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realizovanu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vrijednost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statstike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F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testa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koja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će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iznositi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: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CS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3010683"/>
              </p:ext>
            </p:extLst>
          </p:nvPr>
        </p:nvGraphicFramePr>
        <p:xfrm>
          <a:off x="690490" y="1268244"/>
          <a:ext cx="3446463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Equation" r:id="rId5" imgW="1612900" imgH="431800" progId="Equation.3">
                  <p:embed/>
                </p:oleObj>
              </mc:Choice>
              <mc:Fallback>
                <p:oleObj name="Equation" r:id="rId5" imgW="1612900" imgH="431800" progId="Equation.3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490" y="1268244"/>
                        <a:ext cx="3446463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CS"/>
          </a:p>
        </p:txBody>
      </p:sp>
      <p:graphicFrame>
        <p:nvGraphicFramePr>
          <p:cNvPr id="512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329532"/>
              </p:ext>
            </p:extLst>
          </p:nvPr>
        </p:nvGraphicFramePr>
        <p:xfrm>
          <a:off x="6172200" y="1509544"/>
          <a:ext cx="1208087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1" name="Equation" r:id="rId7" imgW="571252" imgH="203112" progId="Equation.3">
                  <p:embed/>
                </p:oleObj>
              </mc:Choice>
              <mc:Fallback>
                <p:oleObj name="Equation" r:id="rId7" imgW="571252" imgH="203112" progId="Equation.3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1509544"/>
                        <a:ext cx="1208087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7" name="Rectangle 8"/>
          <p:cNvSpPr>
            <a:spLocks noChangeArrowheads="1"/>
          </p:cNvSpPr>
          <p:nvPr/>
        </p:nvSpPr>
        <p:spPr bwMode="auto">
          <a:xfrm>
            <a:off x="0" y="2836795"/>
            <a:ext cx="116726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1" hangingPunct="1">
              <a:defRPr/>
            </a:pPr>
            <a:r>
              <a:rPr lang="sr-Latn-BA" sz="2400" b="1" dirty="0">
                <a:ea typeface="Times New Roman" pitchFamily="18" charset="0"/>
                <a:cs typeface="Arial" pitchFamily="34" charset="0"/>
              </a:rPr>
              <a:t>ZAKLJUČAK</a:t>
            </a:r>
            <a:r>
              <a:rPr lang="sr-Latn-BA" sz="2400" dirty="0">
                <a:ea typeface="Times New Roman" pitchFamily="18" charset="0"/>
                <a:cs typeface="Arial" pitchFamily="34" charset="0"/>
              </a:rPr>
              <a:t>: 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je u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našem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slučaju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realizovana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vrijednost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statistike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F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testa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veća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od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kritične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vrijednosti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F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testa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(56,73 &gt; 3,68 ),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tj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.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nalazi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se u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oblasti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odbacivanja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nulte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hipoteze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odbacujemo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nultu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hipotezu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zaključujemo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uz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5%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rizika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da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se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posmatrana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p</a:t>
            </a:r>
            <a:r>
              <a:rPr lang="sr-Latn-BA" sz="2400" dirty="0">
                <a:ea typeface="Times New Roman" pitchFamily="18" charset="0"/>
                <a:cs typeface="Arial" pitchFamily="34" charset="0"/>
              </a:rPr>
              <a:t>odručja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značajno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razlikuju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po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svom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uticaju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na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visinu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err="1">
                <a:ea typeface="Times New Roman" pitchFamily="18" charset="0"/>
                <a:cs typeface="Arial" pitchFamily="34" charset="0"/>
              </a:rPr>
              <a:t>stanovnika</a:t>
            </a:r>
            <a:r>
              <a:rPr lang="en-US" sz="2400">
                <a:ea typeface="Times New Roman" pitchFamily="18" charset="0"/>
                <a:cs typeface="Arial" pitchFamily="34" charset="0"/>
              </a:rPr>
              <a:t>.</a:t>
            </a:r>
            <a:endParaRPr lang="sr-Latn-BA" sz="2400" dirty="0"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6532" y="4549788"/>
            <a:ext cx="117735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endParaRPr lang="en-US" sz="2400">
              <a:ea typeface="Times New Roman" pitchFamily="18" charset="0"/>
              <a:cs typeface="Arial" pitchFamily="34" charset="0"/>
            </a:endParaRPr>
          </a:p>
          <a:p>
            <a:pPr algn="r">
              <a:defRPr/>
            </a:pPr>
            <a:r>
              <a:rPr lang="en-US" sz="2400">
                <a:ea typeface="Times New Roman" pitchFamily="18" charset="0"/>
                <a:cs typeface="Arial" pitchFamily="34" charset="0"/>
              </a:rPr>
              <a:t>Da bi odgovorili na pitanje koja se područja značajno razlikuju po svom uticaju na visinu stanovnika koristimo metode višestruke komparacije, odnosno Tukey-ev test. Izvodimo ga tako što formulišemo Tukey-ev kriterijum </a:t>
            </a:r>
            <a:endParaRPr lang="en-US" sz="2400" dirty="0"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04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Top Corners Rounded 4">
            <a:extLst>
              <a:ext uri="{FF2B5EF4-FFF2-40B4-BE49-F238E27FC236}">
                <a16:creationId xmlns:a16="http://schemas.microsoft.com/office/drawing/2014/main" id="{D88C3CC7-FF16-4EE6-8784-43FED74DD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230656" y="-375883"/>
            <a:ext cx="1707244" cy="1219200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2F3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duotone>
              <a:prstClr val="black"/>
              <a:srgbClr val="66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368" y="-22545"/>
            <a:ext cx="5912620" cy="1516273"/>
          </a:xfrm>
          <a:prstGeom prst="rect">
            <a:avLst/>
          </a:prstGeom>
        </p:spPr>
      </p:pic>
      <p:sp>
        <p:nvSpPr>
          <p:cNvPr id="6149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CS"/>
          </a:p>
        </p:txBody>
      </p:sp>
      <p:graphicFrame>
        <p:nvGraphicFramePr>
          <p:cNvPr id="6146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3169583"/>
              </p:ext>
            </p:extLst>
          </p:nvPr>
        </p:nvGraphicFramePr>
        <p:xfrm>
          <a:off x="642424" y="147146"/>
          <a:ext cx="463708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0" name="Equation" r:id="rId4" imgW="2094591" imgH="444307" progId="Equation.3">
                  <p:embed/>
                </p:oleObj>
              </mc:Choice>
              <mc:Fallback>
                <p:oleObj name="Equation" r:id="rId4" imgW="2094591" imgH="444307" progId="Equation.3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 contras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424" y="147146"/>
                        <a:ext cx="4637088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3954088"/>
              </p:ext>
            </p:extLst>
          </p:nvPr>
        </p:nvGraphicFramePr>
        <p:xfrm>
          <a:off x="4467225" y="1527780"/>
          <a:ext cx="333375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1" name="Equation" r:id="rId6" imgW="1663700" imgH="190500" progId="Equation.3">
                  <p:embed/>
                </p:oleObj>
              </mc:Choice>
              <mc:Fallback>
                <p:oleObj name="Equation" r:id="rId6" imgW="1663700" imgH="190500" progId="Equation.3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7225" y="1527780"/>
                        <a:ext cx="333375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225084" y="1459677"/>
            <a:ext cx="117183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tabLst>
                <a:tab pos="2160588" algn="l"/>
              </a:tabLst>
              <a:defRPr/>
            </a:pPr>
            <a:r>
              <a:rPr lang="en-US" sz="2400" dirty="0" err="1">
                <a:ea typeface="Times New Roman" pitchFamily="18" charset="0"/>
                <a:cs typeface="Arial" pitchFamily="34" charset="0"/>
              </a:rPr>
              <a:t>gdje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je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Q</a:t>
            </a:r>
            <a:r>
              <a:rPr lang="en-US" sz="2400" baseline="-30000" dirty="0" err="1">
                <a:ea typeface="Times New Roman" pitchFamily="18" charset="0"/>
                <a:cs typeface="Arial" pitchFamily="34" charset="0"/>
              </a:rPr>
              <a:t>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kritična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vrijednost</a:t>
            </a:r>
            <a:r>
              <a:rPr lang="sr-Latn-CS" sz="2400" dirty="0">
                <a:ea typeface="Times New Roman" pitchFamily="18" charset="0"/>
                <a:cs typeface="Arial" pitchFamily="34" charset="0"/>
              </a:rPr>
              <a:t> za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sr-Latn-BA" sz="2400" dirty="0">
                <a:ea typeface="Times New Roman" pitchFamily="18" charset="0"/>
                <a:cs typeface="Arial" pitchFamily="34" charset="0"/>
              </a:rPr>
              <a:t>     </a:t>
            </a:r>
            <a:endParaRPr lang="en-US" sz="2400" dirty="0">
              <a:ea typeface="Times New Roman" pitchFamily="18" charset="0"/>
              <a:cs typeface="Arial" pitchFamily="34" charset="0"/>
            </a:endParaRPr>
          </a:p>
          <a:p>
            <a:pPr algn="just">
              <a:tabLst>
                <a:tab pos="2160588" algn="l"/>
              </a:tabLst>
              <a:defRPr/>
            </a:pPr>
            <a:r>
              <a:rPr lang="en-US" sz="2400" dirty="0">
                <a:ea typeface="Times New Roman" pitchFamily="18" charset="0"/>
                <a:cs typeface="Arial" pitchFamily="34" charset="0"/>
              </a:rPr>
              <a:t>Sa</a:t>
            </a:r>
            <a:r>
              <a:rPr lang="sr-Latn-BA" sz="2400" dirty="0">
                <a:ea typeface="Times New Roman" pitchFamily="18" charset="0"/>
                <a:cs typeface="Arial" pitchFamily="34" charset="0"/>
              </a:rPr>
              <a:t>d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izračunavamo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apsolutne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vrijednosti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razlika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aritmetičkih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sredina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ova 3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uzorka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: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sr-Latn-CS"/>
          </a:p>
        </p:txBody>
      </p:sp>
      <p:graphicFrame>
        <p:nvGraphicFramePr>
          <p:cNvPr id="614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356040"/>
              </p:ext>
            </p:extLst>
          </p:nvPr>
        </p:nvGraphicFramePr>
        <p:xfrm>
          <a:off x="319368" y="2638514"/>
          <a:ext cx="52832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02" name="Equation" r:id="rId8" imgW="2324100" imgH="939800" progId="Equation.3">
                  <p:embed/>
                </p:oleObj>
              </mc:Choice>
              <mc:Fallback>
                <p:oleObj name="Equation" r:id="rId8" imgW="2324100" imgH="939800" progId="Equation.3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368" y="2638514"/>
                        <a:ext cx="5283200" cy="213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225084" y="5147403"/>
            <a:ext cx="1162410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1" hangingPunct="1">
              <a:defRPr/>
            </a:pPr>
            <a:r>
              <a:rPr lang="en-US" sz="2400" dirty="0" err="1">
                <a:ea typeface="Times New Roman" pitchFamily="18" charset="0"/>
                <a:cs typeface="Arial" pitchFamily="34" charset="0"/>
              </a:rPr>
              <a:t>Ako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su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dobijene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apsolutne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vrijednosti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razlika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aritmetičkih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sredina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veće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od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vrijednosti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Tukey-evog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kriterijuma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zaključićemo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da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se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posmatrana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područja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značajno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razlikuju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po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svom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uticaju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na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visinu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dirty="0" err="1">
                <a:ea typeface="Times New Roman" pitchFamily="18" charset="0"/>
                <a:cs typeface="Arial" pitchFamily="34" charset="0"/>
              </a:rPr>
              <a:t>stanovnika</a:t>
            </a:r>
            <a:r>
              <a:rPr lang="en-US" sz="2400" dirty="0">
                <a:ea typeface="Times New Roman" pitchFamily="18" charset="0"/>
                <a:cs typeface="Arial" pitchFamily="34" charset="0"/>
              </a:rPr>
              <a:t>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5D2A43-E613-4861-B777-A0FBFF4745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8E9E76-0170-4D84-BCC3-07E8CC1CF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723" y="6280870"/>
            <a:ext cx="584200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24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AE457D-0397-41A5-A1CF-4C8062284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100" y="362320"/>
            <a:ext cx="11607800" cy="61333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16AF48-2AA8-4B78-82AB-CE8B9E71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01800"/>
            <a:ext cx="12192000" cy="3454400"/>
          </a:xfrm>
          <a:prstGeom prst="rect">
            <a:avLst/>
          </a:prstGeom>
          <a:solidFill>
            <a:srgbClr val="33CCC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1C5C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C4CCBA-12AD-4433-A381-A03661E3D927}"/>
              </a:ext>
            </a:extLst>
          </p:cNvPr>
          <p:cNvSpPr txBox="1"/>
          <p:nvPr/>
        </p:nvSpPr>
        <p:spPr>
          <a:xfrm>
            <a:off x="2726151" y="2761639"/>
            <a:ext cx="7576948" cy="92333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sr-Latn-RS" sz="6000" b="1">
                <a:solidFill>
                  <a:schemeClr val="bg1"/>
                </a:solidFill>
                <a:latin typeface="+mj-lt"/>
              </a:rPr>
              <a:t>HVALA </a:t>
            </a:r>
            <a:r>
              <a:rPr lang="sr-Latn-RS" sz="6000">
                <a:solidFill>
                  <a:schemeClr val="bg1"/>
                </a:solidFill>
                <a:latin typeface="+mj-lt"/>
              </a:rPr>
              <a:t>NA PAŽNJI!</a:t>
            </a:r>
            <a:endParaRPr lang="en-US" sz="6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347D20-83CF-4765-A959-68F510CE97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/>
              <a:t>Balanced scorecard slide 10</a:t>
            </a:r>
          </a:p>
        </p:txBody>
      </p:sp>
    </p:spTree>
    <p:extLst>
      <p:ext uri="{BB962C8B-B14F-4D97-AF65-F5344CB8AC3E}">
        <p14:creationId xmlns:p14="http://schemas.microsoft.com/office/powerpoint/2010/main" val="224450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cD color sc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31737"/>
      </a:accent1>
      <a:accent2>
        <a:srgbClr val="FFC427"/>
      </a:accent2>
      <a:accent3>
        <a:srgbClr val="B4D78E"/>
      </a:accent3>
      <a:accent4>
        <a:srgbClr val="749CD3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dern 04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crosoft_Balanced_Scorecard.pptx" id="{10ED7897-4190-42E8-9E5A-9BA30033AB56}" vid="{5E997269-9069-4613-A476-408DDBC8C5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Balanced scorecard, from 24Slides</Template>
  <TotalTime>0</TotalTime>
  <Words>507</Words>
  <Application>Microsoft Macintosh PowerPoint</Application>
  <PresentationFormat>Widescreen</PresentationFormat>
  <Paragraphs>122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Times New Roman</vt:lpstr>
      <vt:lpstr>Verdana</vt:lpstr>
      <vt:lpstr>Wingdings</vt:lpstr>
      <vt:lpstr>Office Theme</vt:lpstr>
      <vt:lpstr>Equation</vt:lpstr>
      <vt:lpstr>Balanced scorecard slide 1</vt:lpstr>
      <vt:lpstr>PowerPoint Presentation</vt:lpstr>
      <vt:lpstr>PowerPoint Presentation</vt:lpstr>
      <vt:lpstr>PowerPoint Presentation</vt:lpstr>
      <vt:lpstr>PowerPoint Presentation</vt:lpstr>
      <vt:lpstr>Do svih nepoznatih vrijednosti dolazimo pomoću radnih tabela...</vt:lpstr>
      <vt:lpstr>PowerPoint Presentation</vt:lpstr>
      <vt:lpstr>PowerPoint Presentation</vt:lpstr>
      <vt:lpstr>Balanced scorecard slide 10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2019-03-08T16:58:54Z</dcterms:created>
  <dcterms:modified xsi:type="dcterms:W3CDTF">2026-04-27T18:24:49Z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2018-11-28T18:24:19.6333999Z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