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56" r:id="rId2"/>
    <p:sldId id="267" r:id="rId3"/>
    <p:sldId id="304" r:id="rId4"/>
    <p:sldId id="305" r:id="rId5"/>
    <p:sldId id="306" r:id="rId6"/>
    <p:sldId id="268" r:id="rId7"/>
    <p:sldId id="269" r:id="rId8"/>
    <p:sldId id="299" r:id="rId9"/>
    <p:sldId id="270" r:id="rId10"/>
    <p:sldId id="273" r:id="rId11"/>
    <p:sldId id="274" r:id="rId12"/>
    <p:sldId id="275" r:id="rId13"/>
    <p:sldId id="277" r:id="rId14"/>
    <p:sldId id="279" r:id="rId15"/>
    <p:sldId id="278" r:id="rId16"/>
    <p:sldId id="280" r:id="rId17"/>
    <p:sldId id="301" r:id="rId18"/>
    <p:sldId id="302" r:id="rId19"/>
    <p:sldId id="257" r:id="rId20"/>
    <p:sldId id="258" r:id="rId21"/>
    <p:sldId id="281" r:id="rId22"/>
    <p:sldId id="259" r:id="rId23"/>
    <p:sldId id="260" r:id="rId24"/>
    <p:sldId id="261" r:id="rId25"/>
    <p:sldId id="263" r:id="rId26"/>
    <p:sldId id="264" r:id="rId27"/>
    <p:sldId id="265" r:id="rId28"/>
    <p:sldId id="266" r:id="rId29"/>
    <p:sldId id="282" r:id="rId30"/>
    <p:sldId id="283" r:id="rId31"/>
    <p:sldId id="288" r:id="rId32"/>
    <p:sldId id="285" r:id="rId33"/>
    <p:sldId id="286" r:id="rId34"/>
    <p:sldId id="284" r:id="rId35"/>
    <p:sldId id="315" r:id="rId36"/>
    <p:sldId id="289" r:id="rId37"/>
    <p:sldId id="290" r:id="rId38"/>
    <p:sldId id="291" r:id="rId39"/>
    <p:sldId id="292" r:id="rId40"/>
    <p:sldId id="313" r:id="rId41"/>
    <p:sldId id="314" r:id="rId42"/>
    <p:sldId id="293" r:id="rId43"/>
    <p:sldId id="294" r:id="rId44"/>
    <p:sldId id="295" r:id="rId45"/>
    <p:sldId id="307" r:id="rId46"/>
    <p:sldId id="312" r:id="rId47"/>
    <p:sldId id="311" r:id="rId48"/>
    <p:sldId id="308" r:id="rId49"/>
    <p:sldId id="309" r:id="rId50"/>
    <p:sldId id="310" r:id="rId51"/>
    <p:sldId id="298" r:id="rId52"/>
    <p:sldId id="303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9476" autoAdjust="0"/>
  </p:normalViewPr>
  <p:slideViewPr>
    <p:cSldViewPr>
      <p:cViewPr varScale="1">
        <p:scale>
          <a:sx n="116" d="100"/>
          <a:sy n="116" d="100"/>
        </p:scale>
        <p:origin x="14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E05862-3499-4AB5-9FFE-6CA6E34D86C8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AE5C53-2047-4E7D-A84C-386016F52138}">
      <dgm:prSet phldrT="[Text]" custT="1"/>
      <dgm:spPr/>
      <dgm:t>
        <a:bodyPr/>
        <a:lstStyle/>
        <a:p>
          <a:r>
            <a:rPr lang="sr-Cyrl-BA" sz="1600" b="1" dirty="0" smtClean="0"/>
            <a:t>Јавне и инсајдерске информације</a:t>
          </a:r>
          <a:endParaRPr lang="en-US" sz="1600" b="1" dirty="0"/>
        </a:p>
      </dgm:t>
    </dgm:pt>
    <dgm:pt modelId="{B3392CA9-9017-4F6C-A9B6-D50BA96FC130}" type="parTrans" cxnId="{FA34662B-138E-49C0-994F-DEA44BBE84FF}">
      <dgm:prSet/>
      <dgm:spPr/>
      <dgm:t>
        <a:bodyPr/>
        <a:lstStyle/>
        <a:p>
          <a:endParaRPr lang="en-US"/>
        </a:p>
      </dgm:t>
    </dgm:pt>
    <dgm:pt modelId="{B09DF460-145F-41A1-905A-EBE5EDBB0878}" type="sibTrans" cxnId="{FA34662B-138E-49C0-994F-DEA44BBE84FF}">
      <dgm:prSet/>
      <dgm:spPr/>
      <dgm:t>
        <a:bodyPr/>
        <a:lstStyle/>
        <a:p>
          <a:endParaRPr lang="en-US"/>
        </a:p>
      </dgm:t>
    </dgm:pt>
    <dgm:pt modelId="{3D0ACA23-56A3-4CD5-BB84-BEC11039A4C9}">
      <dgm:prSet phldrT="[Text]" custT="1"/>
      <dgm:spPr/>
      <dgm:t>
        <a:bodyPr/>
        <a:lstStyle/>
        <a:p>
          <a:r>
            <a:rPr lang="sr-Cyrl-BA" sz="1600" b="1" dirty="0" smtClean="0"/>
            <a:t>Јавно доступне информације</a:t>
          </a:r>
          <a:endParaRPr lang="en-US" sz="1600" b="1" dirty="0"/>
        </a:p>
      </dgm:t>
    </dgm:pt>
    <dgm:pt modelId="{C69B9AB5-0E1A-4EF4-99F0-CAA2801BB975}" type="parTrans" cxnId="{57FD4418-FE2E-4C1B-9869-AB412AB41675}">
      <dgm:prSet/>
      <dgm:spPr/>
      <dgm:t>
        <a:bodyPr/>
        <a:lstStyle/>
        <a:p>
          <a:endParaRPr lang="en-US"/>
        </a:p>
      </dgm:t>
    </dgm:pt>
    <dgm:pt modelId="{D4F9FA32-B639-4694-AA26-923A43964811}" type="sibTrans" cxnId="{57FD4418-FE2E-4C1B-9869-AB412AB41675}">
      <dgm:prSet/>
      <dgm:spPr/>
      <dgm:t>
        <a:bodyPr/>
        <a:lstStyle/>
        <a:p>
          <a:endParaRPr lang="en-US"/>
        </a:p>
      </dgm:t>
    </dgm:pt>
    <dgm:pt modelId="{09488B60-7372-4E42-B65B-5184F618230A}">
      <dgm:prSet phldrT="[Text]" custT="1"/>
      <dgm:spPr/>
      <dgm:t>
        <a:bodyPr/>
        <a:lstStyle/>
        <a:p>
          <a:r>
            <a:rPr lang="sr-Cyrl-BA" sz="1600" b="1" dirty="0" smtClean="0"/>
            <a:t>Информације о историјским цијенама и количинама</a:t>
          </a:r>
          <a:endParaRPr lang="en-US" sz="1600" b="1" dirty="0"/>
        </a:p>
      </dgm:t>
    </dgm:pt>
    <dgm:pt modelId="{1A695780-1018-4A1F-B614-27AFAEFA9767}" type="parTrans" cxnId="{C2AF3CCD-1AFD-480B-AC8C-0E3D06FA06FF}">
      <dgm:prSet/>
      <dgm:spPr/>
      <dgm:t>
        <a:bodyPr/>
        <a:lstStyle/>
        <a:p>
          <a:endParaRPr lang="en-US"/>
        </a:p>
      </dgm:t>
    </dgm:pt>
    <dgm:pt modelId="{A488D548-5CBA-4E37-9737-432529A7E93E}" type="sibTrans" cxnId="{C2AF3CCD-1AFD-480B-AC8C-0E3D06FA06FF}">
      <dgm:prSet/>
      <dgm:spPr/>
      <dgm:t>
        <a:bodyPr/>
        <a:lstStyle/>
        <a:p>
          <a:endParaRPr lang="en-US"/>
        </a:p>
      </dgm:t>
    </dgm:pt>
    <dgm:pt modelId="{05921D5D-FB60-4AE0-98FC-6D10C6F12825}" type="pres">
      <dgm:prSet presAssocID="{17E05862-3499-4AB5-9FFE-6CA6E34D86C8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F43468-5DE7-4CD7-8353-A7954B320F17}" type="pres">
      <dgm:prSet presAssocID="{17E05862-3499-4AB5-9FFE-6CA6E34D86C8}" presName="comp1" presStyleCnt="0"/>
      <dgm:spPr/>
    </dgm:pt>
    <dgm:pt modelId="{88164DEB-A9BC-4F15-97EB-3AD4320842FF}" type="pres">
      <dgm:prSet presAssocID="{17E05862-3499-4AB5-9FFE-6CA6E34D86C8}" presName="circle1" presStyleLbl="node1" presStyleIdx="0" presStyleCnt="3" custScaleX="106300" custLinFactNeighborX="-20874" custLinFactNeighborY="-830"/>
      <dgm:spPr/>
      <dgm:t>
        <a:bodyPr/>
        <a:lstStyle/>
        <a:p>
          <a:endParaRPr lang="en-US"/>
        </a:p>
      </dgm:t>
    </dgm:pt>
    <dgm:pt modelId="{AC17C200-90ED-4C27-BB51-C8B1FAD32392}" type="pres">
      <dgm:prSet presAssocID="{17E05862-3499-4AB5-9FFE-6CA6E34D86C8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BCDE1A-AC74-4B6D-92EA-F301D4AD8860}" type="pres">
      <dgm:prSet presAssocID="{17E05862-3499-4AB5-9FFE-6CA6E34D86C8}" presName="comp2" presStyleCnt="0"/>
      <dgm:spPr/>
    </dgm:pt>
    <dgm:pt modelId="{CB890B4B-B573-4300-9CB6-3B7B97C88BD7}" type="pres">
      <dgm:prSet presAssocID="{17E05862-3499-4AB5-9FFE-6CA6E34D86C8}" presName="circle2" presStyleLbl="node1" presStyleIdx="1" presStyleCnt="3" custScaleX="108400" custLinFactNeighborX="-25599" custLinFactNeighborY="-841"/>
      <dgm:spPr/>
      <dgm:t>
        <a:bodyPr/>
        <a:lstStyle/>
        <a:p>
          <a:endParaRPr lang="en-US"/>
        </a:p>
      </dgm:t>
    </dgm:pt>
    <dgm:pt modelId="{17933908-8A05-4A13-9BD4-F8DF32D89FA7}" type="pres">
      <dgm:prSet presAssocID="{17E05862-3499-4AB5-9FFE-6CA6E34D86C8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22EB5E-80CE-4BFA-92E8-000BE733015C}" type="pres">
      <dgm:prSet presAssocID="{17E05862-3499-4AB5-9FFE-6CA6E34D86C8}" presName="comp3" presStyleCnt="0"/>
      <dgm:spPr/>
    </dgm:pt>
    <dgm:pt modelId="{9642FA9B-5559-4042-9922-734DF041D5C7}" type="pres">
      <dgm:prSet presAssocID="{17E05862-3499-4AB5-9FFE-6CA6E34D86C8}" presName="circle3" presStyleLbl="node1" presStyleIdx="2" presStyleCnt="3" custScaleX="107898" custLinFactNeighborX="-41349" custLinFactNeighborY="-862"/>
      <dgm:spPr/>
      <dgm:t>
        <a:bodyPr/>
        <a:lstStyle/>
        <a:p>
          <a:endParaRPr lang="en-US"/>
        </a:p>
      </dgm:t>
    </dgm:pt>
    <dgm:pt modelId="{38BA86A7-7085-4034-A061-1A0EA19A6836}" type="pres">
      <dgm:prSet presAssocID="{17E05862-3499-4AB5-9FFE-6CA6E34D86C8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806BE8-5C92-4630-A8F2-BA5B57FB36C6}" type="presOf" srcId="{17E05862-3499-4AB5-9FFE-6CA6E34D86C8}" destId="{05921D5D-FB60-4AE0-98FC-6D10C6F12825}" srcOrd="0" destOrd="0" presId="urn:microsoft.com/office/officeart/2005/8/layout/venn2"/>
    <dgm:cxn modelId="{FA34662B-138E-49C0-994F-DEA44BBE84FF}" srcId="{17E05862-3499-4AB5-9FFE-6CA6E34D86C8}" destId="{F5AE5C53-2047-4E7D-A84C-386016F52138}" srcOrd="0" destOrd="0" parTransId="{B3392CA9-9017-4F6C-A9B6-D50BA96FC130}" sibTransId="{B09DF460-145F-41A1-905A-EBE5EDBB0878}"/>
    <dgm:cxn modelId="{942CEA0E-A6C4-4B89-BC63-DEA348A3A011}" type="presOf" srcId="{F5AE5C53-2047-4E7D-A84C-386016F52138}" destId="{AC17C200-90ED-4C27-BB51-C8B1FAD32392}" srcOrd="1" destOrd="0" presId="urn:microsoft.com/office/officeart/2005/8/layout/venn2"/>
    <dgm:cxn modelId="{2364FEFA-E57F-4B1C-ABC0-43D7B580794A}" type="presOf" srcId="{F5AE5C53-2047-4E7D-A84C-386016F52138}" destId="{88164DEB-A9BC-4F15-97EB-3AD4320842FF}" srcOrd="0" destOrd="0" presId="urn:microsoft.com/office/officeart/2005/8/layout/venn2"/>
    <dgm:cxn modelId="{57FD4418-FE2E-4C1B-9869-AB412AB41675}" srcId="{17E05862-3499-4AB5-9FFE-6CA6E34D86C8}" destId="{3D0ACA23-56A3-4CD5-BB84-BEC11039A4C9}" srcOrd="1" destOrd="0" parTransId="{C69B9AB5-0E1A-4EF4-99F0-CAA2801BB975}" sibTransId="{D4F9FA32-B639-4694-AA26-923A43964811}"/>
    <dgm:cxn modelId="{C2AF3CCD-1AFD-480B-AC8C-0E3D06FA06FF}" srcId="{17E05862-3499-4AB5-9FFE-6CA6E34D86C8}" destId="{09488B60-7372-4E42-B65B-5184F618230A}" srcOrd="2" destOrd="0" parTransId="{1A695780-1018-4A1F-B614-27AFAEFA9767}" sibTransId="{A488D548-5CBA-4E37-9737-432529A7E93E}"/>
    <dgm:cxn modelId="{3D4627A6-408F-4776-8BA4-E2429FDC038B}" type="presOf" srcId="{09488B60-7372-4E42-B65B-5184F618230A}" destId="{38BA86A7-7085-4034-A061-1A0EA19A6836}" srcOrd="1" destOrd="0" presId="urn:microsoft.com/office/officeart/2005/8/layout/venn2"/>
    <dgm:cxn modelId="{6DD08CB5-67E7-4DBB-B0B9-E4519385F609}" type="presOf" srcId="{3D0ACA23-56A3-4CD5-BB84-BEC11039A4C9}" destId="{CB890B4B-B573-4300-9CB6-3B7B97C88BD7}" srcOrd="0" destOrd="0" presId="urn:microsoft.com/office/officeart/2005/8/layout/venn2"/>
    <dgm:cxn modelId="{AB2D5AA6-1A01-4B86-B622-6412AD31E0AA}" type="presOf" srcId="{09488B60-7372-4E42-B65B-5184F618230A}" destId="{9642FA9B-5559-4042-9922-734DF041D5C7}" srcOrd="0" destOrd="0" presId="urn:microsoft.com/office/officeart/2005/8/layout/venn2"/>
    <dgm:cxn modelId="{5A8FBC01-244C-4FDB-835D-A600F3D3D99F}" type="presOf" srcId="{3D0ACA23-56A3-4CD5-BB84-BEC11039A4C9}" destId="{17933908-8A05-4A13-9BD4-F8DF32D89FA7}" srcOrd="1" destOrd="0" presId="urn:microsoft.com/office/officeart/2005/8/layout/venn2"/>
    <dgm:cxn modelId="{170D8057-7387-4BAE-9508-F39805FFCDEC}" type="presParOf" srcId="{05921D5D-FB60-4AE0-98FC-6D10C6F12825}" destId="{ADF43468-5DE7-4CD7-8353-A7954B320F17}" srcOrd="0" destOrd="0" presId="urn:microsoft.com/office/officeart/2005/8/layout/venn2"/>
    <dgm:cxn modelId="{47F08043-21E9-4F5C-894F-822B0847523A}" type="presParOf" srcId="{ADF43468-5DE7-4CD7-8353-A7954B320F17}" destId="{88164DEB-A9BC-4F15-97EB-3AD4320842FF}" srcOrd="0" destOrd="0" presId="urn:microsoft.com/office/officeart/2005/8/layout/venn2"/>
    <dgm:cxn modelId="{F7BE6575-BDEE-495E-AD07-0B515D193B99}" type="presParOf" srcId="{ADF43468-5DE7-4CD7-8353-A7954B320F17}" destId="{AC17C200-90ED-4C27-BB51-C8B1FAD32392}" srcOrd="1" destOrd="0" presId="urn:microsoft.com/office/officeart/2005/8/layout/venn2"/>
    <dgm:cxn modelId="{CC56628D-45F4-42BF-B27C-CBD04C22CD23}" type="presParOf" srcId="{05921D5D-FB60-4AE0-98FC-6D10C6F12825}" destId="{2ABCDE1A-AC74-4B6D-92EA-F301D4AD8860}" srcOrd="1" destOrd="0" presId="urn:microsoft.com/office/officeart/2005/8/layout/venn2"/>
    <dgm:cxn modelId="{BB30CA3E-3813-4006-8C33-998CE7AD1DBB}" type="presParOf" srcId="{2ABCDE1A-AC74-4B6D-92EA-F301D4AD8860}" destId="{CB890B4B-B573-4300-9CB6-3B7B97C88BD7}" srcOrd="0" destOrd="0" presId="urn:microsoft.com/office/officeart/2005/8/layout/venn2"/>
    <dgm:cxn modelId="{E8F3C064-1EC5-49A7-8379-E96C3F5FF5D0}" type="presParOf" srcId="{2ABCDE1A-AC74-4B6D-92EA-F301D4AD8860}" destId="{17933908-8A05-4A13-9BD4-F8DF32D89FA7}" srcOrd="1" destOrd="0" presId="urn:microsoft.com/office/officeart/2005/8/layout/venn2"/>
    <dgm:cxn modelId="{D69D84E0-DA5A-4E95-92B7-85CA6596C0DA}" type="presParOf" srcId="{05921D5D-FB60-4AE0-98FC-6D10C6F12825}" destId="{C722EB5E-80CE-4BFA-92E8-000BE733015C}" srcOrd="2" destOrd="0" presId="urn:microsoft.com/office/officeart/2005/8/layout/venn2"/>
    <dgm:cxn modelId="{A6A9AD8F-F602-44BF-8414-71D321DE5209}" type="presParOf" srcId="{C722EB5E-80CE-4BFA-92E8-000BE733015C}" destId="{9642FA9B-5559-4042-9922-734DF041D5C7}" srcOrd="0" destOrd="0" presId="urn:microsoft.com/office/officeart/2005/8/layout/venn2"/>
    <dgm:cxn modelId="{CF3278FC-6DB1-41AC-B5AA-E23BECE96CD7}" type="presParOf" srcId="{C722EB5E-80CE-4BFA-92E8-000BE733015C}" destId="{38BA86A7-7085-4034-A061-1A0EA19A683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9AC1D6-71B3-474C-9A5C-69D850DD0957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797121-F8BE-463B-82CD-4823A07442E7}">
      <dgm:prSet phldrT="[Text]"/>
      <dgm:spPr/>
      <dgm:t>
        <a:bodyPr/>
        <a:lstStyle/>
        <a:p>
          <a:r>
            <a:rPr lang="sr-Cyrl-BA" dirty="0" err="1" smtClean="0"/>
            <a:t>Дерегулација</a:t>
          </a:r>
          <a:r>
            <a:rPr lang="sr-Cyrl-BA" dirty="0" smtClean="0"/>
            <a:t> финансијског система  у САД</a:t>
          </a:r>
          <a:endParaRPr lang="en-US" dirty="0"/>
        </a:p>
      </dgm:t>
    </dgm:pt>
    <dgm:pt modelId="{403BEF47-2D25-453C-9A9A-41DC4DD0567D}" type="parTrans" cxnId="{C6E79CC8-5149-46D0-9368-B94DBF0CFD36}">
      <dgm:prSet/>
      <dgm:spPr/>
      <dgm:t>
        <a:bodyPr/>
        <a:lstStyle/>
        <a:p>
          <a:endParaRPr lang="en-US"/>
        </a:p>
      </dgm:t>
    </dgm:pt>
    <dgm:pt modelId="{B6576E15-FD17-4ADD-B829-73203B667397}" type="sibTrans" cxnId="{C6E79CC8-5149-46D0-9368-B94DBF0CFD36}">
      <dgm:prSet/>
      <dgm:spPr/>
      <dgm:t>
        <a:bodyPr/>
        <a:lstStyle/>
        <a:p>
          <a:endParaRPr lang="en-US"/>
        </a:p>
      </dgm:t>
    </dgm:pt>
    <dgm:pt modelId="{95CBAE59-4B07-470A-A55D-00895BC6CF4E}">
      <dgm:prSet phldrT="[Text]"/>
      <dgm:spPr/>
      <dgm:t>
        <a:bodyPr/>
        <a:lstStyle/>
        <a:p>
          <a:r>
            <a:rPr lang="sr-Cyrl-BA" dirty="0" smtClean="0"/>
            <a:t>Банке дају хипотекарне кредите свим категоријама клијената (</a:t>
          </a:r>
          <a:r>
            <a:rPr lang="en-US" dirty="0" smtClean="0"/>
            <a:t>NINJA-no income, no job, no assets</a:t>
          </a:r>
          <a:r>
            <a:rPr lang="sr-Cyrl-BA" dirty="0" smtClean="0"/>
            <a:t>)</a:t>
          </a:r>
          <a:endParaRPr lang="en-US" dirty="0"/>
        </a:p>
      </dgm:t>
    </dgm:pt>
    <dgm:pt modelId="{DA4895C8-BEDF-4E37-A9B3-0674FC79D5F1}" type="parTrans" cxnId="{E641DDA4-3C58-44CA-BDF9-325E3E1B4610}">
      <dgm:prSet/>
      <dgm:spPr/>
      <dgm:t>
        <a:bodyPr/>
        <a:lstStyle/>
        <a:p>
          <a:endParaRPr lang="en-US"/>
        </a:p>
      </dgm:t>
    </dgm:pt>
    <dgm:pt modelId="{B0951FA7-2AF1-4C87-90C3-1C3974052C98}" type="sibTrans" cxnId="{E641DDA4-3C58-44CA-BDF9-325E3E1B4610}">
      <dgm:prSet/>
      <dgm:spPr/>
      <dgm:t>
        <a:bodyPr/>
        <a:lstStyle/>
        <a:p>
          <a:endParaRPr lang="en-US"/>
        </a:p>
      </dgm:t>
    </dgm:pt>
    <dgm:pt modelId="{2ABFCA5C-2233-43E1-8268-DE294AEFDEEA}">
      <dgm:prSet phldrT="[Text]"/>
      <dgm:spPr/>
      <dgm:t>
        <a:bodyPr/>
        <a:lstStyle/>
        <a:p>
          <a:r>
            <a:rPr lang="sr-Cyrl-BA" dirty="0" smtClean="0"/>
            <a:t>Хипотекарни кредити се „препакују“ у ХОВ које се продају инвеститорима</a:t>
          </a:r>
          <a:endParaRPr lang="en-US" dirty="0"/>
        </a:p>
      </dgm:t>
    </dgm:pt>
    <dgm:pt modelId="{D0340343-7493-41A6-89FE-3C5F95EB2375}" type="parTrans" cxnId="{BA37EA7F-2E07-42A3-8347-739EC468AEFE}">
      <dgm:prSet/>
      <dgm:spPr/>
      <dgm:t>
        <a:bodyPr/>
        <a:lstStyle/>
        <a:p>
          <a:endParaRPr lang="en-US"/>
        </a:p>
      </dgm:t>
    </dgm:pt>
    <dgm:pt modelId="{99125692-9FFB-4D29-8456-838774FFD3E8}" type="sibTrans" cxnId="{BA37EA7F-2E07-42A3-8347-739EC468AEFE}">
      <dgm:prSet/>
      <dgm:spPr/>
      <dgm:t>
        <a:bodyPr/>
        <a:lstStyle/>
        <a:p>
          <a:endParaRPr lang="en-US"/>
        </a:p>
      </dgm:t>
    </dgm:pt>
    <dgm:pt modelId="{E3772257-31FC-4D00-AECA-1962E08D1811}">
      <dgm:prSet phldrT="[Text]"/>
      <dgm:spPr/>
      <dgm:t>
        <a:bodyPr/>
        <a:lstStyle/>
        <a:p>
          <a:r>
            <a:rPr lang="sr-Cyrl-BA" dirty="0" smtClean="0"/>
            <a:t>Рејтинг агенције овим ХОВ додјељују веома добре кредитне </a:t>
          </a:r>
          <a:r>
            <a:rPr lang="sr-Cyrl-BA" dirty="0" err="1" smtClean="0"/>
            <a:t>рејтинге</a:t>
          </a:r>
          <a:r>
            <a:rPr lang="sr-Cyrl-BA" dirty="0" smtClean="0"/>
            <a:t> чиме потврђују њихов квалитет</a:t>
          </a:r>
          <a:endParaRPr lang="en-US" dirty="0"/>
        </a:p>
      </dgm:t>
    </dgm:pt>
    <dgm:pt modelId="{F09CEF67-3D8D-404D-8C93-C869BFE9FDD3}" type="parTrans" cxnId="{34522907-8D63-4558-AA27-D3E56E6F3DFD}">
      <dgm:prSet/>
      <dgm:spPr/>
      <dgm:t>
        <a:bodyPr/>
        <a:lstStyle/>
        <a:p>
          <a:endParaRPr lang="en-US"/>
        </a:p>
      </dgm:t>
    </dgm:pt>
    <dgm:pt modelId="{00FF6C56-F897-4F62-9BA9-F5B3AB7B4C4A}" type="sibTrans" cxnId="{34522907-8D63-4558-AA27-D3E56E6F3DFD}">
      <dgm:prSet/>
      <dgm:spPr/>
      <dgm:t>
        <a:bodyPr/>
        <a:lstStyle/>
        <a:p>
          <a:endParaRPr lang="en-US"/>
        </a:p>
      </dgm:t>
    </dgm:pt>
    <dgm:pt modelId="{17A088FB-166D-4A49-BDFC-D5BD4B848649}">
      <dgm:prSet phldrT="[Text]"/>
      <dgm:spPr/>
      <dgm:t>
        <a:bodyPr/>
        <a:lstStyle/>
        <a:p>
          <a:r>
            <a:rPr lang="sr-Cyrl-BA" dirty="0" smtClean="0"/>
            <a:t>Тржиште постаје презасићено и цијене некретнина падају; њихови власници губе домове и проглашавају личне банкроте</a:t>
          </a:r>
          <a:endParaRPr lang="en-US" dirty="0"/>
        </a:p>
      </dgm:t>
    </dgm:pt>
    <dgm:pt modelId="{42FE6B1D-2923-4F80-A471-DF68A3902D76}" type="parTrans" cxnId="{90E8BA88-4F31-4CEF-B172-14259C1D8BB6}">
      <dgm:prSet/>
      <dgm:spPr/>
      <dgm:t>
        <a:bodyPr/>
        <a:lstStyle/>
        <a:p>
          <a:endParaRPr lang="en-US"/>
        </a:p>
      </dgm:t>
    </dgm:pt>
    <dgm:pt modelId="{1CFD2EE2-6DA8-4016-BF5A-8B40F0B1AAA9}" type="sibTrans" cxnId="{90E8BA88-4F31-4CEF-B172-14259C1D8BB6}">
      <dgm:prSet/>
      <dgm:spPr/>
      <dgm:t>
        <a:bodyPr/>
        <a:lstStyle/>
        <a:p>
          <a:endParaRPr lang="en-US"/>
        </a:p>
      </dgm:t>
    </dgm:pt>
    <dgm:pt modelId="{3F64810C-3EBA-4717-8DF4-226DACFF726D}">
      <dgm:prSet/>
      <dgm:spPr/>
      <dgm:t>
        <a:bodyPr/>
        <a:lstStyle/>
        <a:p>
          <a:r>
            <a:rPr lang="sr-Cyrl-BA" dirty="0" smtClean="0"/>
            <a:t>Банке, фондови и др. </a:t>
          </a:r>
          <a:r>
            <a:rPr lang="sr-Cyrl-BA" dirty="0" err="1" smtClean="0"/>
            <a:t>фин.институције</a:t>
          </a:r>
          <a:r>
            <a:rPr lang="sr-Cyrl-BA" dirty="0" smtClean="0"/>
            <a:t> се суочавају са великим проблемима, финансијска тржишта падају и криза се прелива из САД у остатак свијета</a:t>
          </a:r>
          <a:endParaRPr lang="en-US" dirty="0"/>
        </a:p>
      </dgm:t>
    </dgm:pt>
    <dgm:pt modelId="{4621F494-EBBA-44A4-AD77-CFC209511CE4}" type="parTrans" cxnId="{6A0DE059-E96A-403C-B2CD-7883B6F6E220}">
      <dgm:prSet/>
      <dgm:spPr/>
      <dgm:t>
        <a:bodyPr/>
        <a:lstStyle/>
        <a:p>
          <a:endParaRPr lang="en-US"/>
        </a:p>
      </dgm:t>
    </dgm:pt>
    <dgm:pt modelId="{5A1475EE-3F59-4365-A8DA-E1070DA58719}" type="sibTrans" cxnId="{6A0DE059-E96A-403C-B2CD-7883B6F6E220}">
      <dgm:prSet/>
      <dgm:spPr/>
      <dgm:t>
        <a:bodyPr/>
        <a:lstStyle/>
        <a:p>
          <a:endParaRPr lang="en-US"/>
        </a:p>
      </dgm:t>
    </dgm:pt>
    <dgm:pt modelId="{759C0D07-C46B-4462-8B81-2CD413534E3F}" type="pres">
      <dgm:prSet presAssocID="{049AC1D6-71B3-474C-9A5C-69D850DD095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01E6FF-9164-49DA-A554-EBF601AE691B}" type="pres">
      <dgm:prSet presAssocID="{DE797121-F8BE-463B-82CD-4823A07442E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337400-23A7-4CEB-B706-C28CA80066FD}" type="pres">
      <dgm:prSet presAssocID="{B6576E15-FD17-4ADD-B829-73203B667397}" presName="sibTrans" presStyleLbl="sibTrans2D1" presStyleIdx="0" presStyleCnt="5"/>
      <dgm:spPr/>
      <dgm:t>
        <a:bodyPr/>
        <a:lstStyle/>
        <a:p>
          <a:endParaRPr lang="en-US"/>
        </a:p>
      </dgm:t>
    </dgm:pt>
    <dgm:pt modelId="{2F11C751-35AD-45AA-AC27-F8321D0835CB}" type="pres">
      <dgm:prSet presAssocID="{B6576E15-FD17-4ADD-B829-73203B667397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6B2D9F1B-1DBB-4811-B73C-DF0279C840FB}" type="pres">
      <dgm:prSet presAssocID="{95CBAE59-4B07-470A-A55D-00895BC6CF4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249570-39DC-4B71-9B41-A7650F9E6405}" type="pres">
      <dgm:prSet presAssocID="{B0951FA7-2AF1-4C87-90C3-1C3974052C98}" presName="sibTrans" presStyleLbl="sibTrans2D1" presStyleIdx="1" presStyleCnt="5"/>
      <dgm:spPr/>
      <dgm:t>
        <a:bodyPr/>
        <a:lstStyle/>
        <a:p>
          <a:endParaRPr lang="en-US"/>
        </a:p>
      </dgm:t>
    </dgm:pt>
    <dgm:pt modelId="{5AAC347C-409F-4C7C-BF1C-2FCF477566D1}" type="pres">
      <dgm:prSet presAssocID="{B0951FA7-2AF1-4C87-90C3-1C3974052C98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99178969-15BE-4929-B4EC-2BBC4CC75687}" type="pres">
      <dgm:prSet presAssocID="{2ABFCA5C-2233-43E1-8268-DE294AEFDEE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24B822-45F8-4E3F-B201-6C324A9F51A0}" type="pres">
      <dgm:prSet presAssocID="{99125692-9FFB-4D29-8456-838774FFD3E8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6BFB5A7-D196-4E4A-921E-7D7C382BED10}" type="pres">
      <dgm:prSet presAssocID="{99125692-9FFB-4D29-8456-838774FFD3E8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B9DAED86-30E4-46BB-9BC0-EC3FAB974AF0}" type="pres">
      <dgm:prSet presAssocID="{E3772257-31FC-4D00-AECA-1962E08D181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759302-E02C-4067-AF67-AAF4A059DD78}" type="pres">
      <dgm:prSet presAssocID="{00FF6C56-F897-4F62-9BA9-F5B3AB7B4C4A}" presName="sibTrans" presStyleLbl="sibTrans2D1" presStyleIdx="3" presStyleCnt="5"/>
      <dgm:spPr/>
      <dgm:t>
        <a:bodyPr/>
        <a:lstStyle/>
        <a:p>
          <a:endParaRPr lang="en-US"/>
        </a:p>
      </dgm:t>
    </dgm:pt>
    <dgm:pt modelId="{F0737279-D40C-4E5B-BC57-F18A89D1C454}" type="pres">
      <dgm:prSet presAssocID="{00FF6C56-F897-4F62-9BA9-F5B3AB7B4C4A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828A58DA-9178-4131-AE48-3041A623FEDA}" type="pres">
      <dgm:prSet presAssocID="{17A088FB-166D-4A49-BDFC-D5BD4B84864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98A7E-194A-4928-86E4-F173B2A0BC65}" type="pres">
      <dgm:prSet presAssocID="{1CFD2EE2-6DA8-4016-BF5A-8B40F0B1AAA9}" presName="sibTrans" presStyleLbl="sibTrans2D1" presStyleIdx="4" presStyleCnt="5"/>
      <dgm:spPr/>
      <dgm:t>
        <a:bodyPr/>
        <a:lstStyle/>
        <a:p>
          <a:endParaRPr lang="en-US"/>
        </a:p>
      </dgm:t>
    </dgm:pt>
    <dgm:pt modelId="{F2EB2FCD-742F-425B-AB82-BC068FD4654D}" type="pres">
      <dgm:prSet presAssocID="{1CFD2EE2-6DA8-4016-BF5A-8B40F0B1AAA9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7BA6D4D3-515E-46A4-9284-A04E7D56A0AA}" type="pres">
      <dgm:prSet presAssocID="{3F64810C-3EBA-4717-8DF4-226DACFF726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7FF24D-004E-4B23-BB7F-7ACEBE92558C}" type="presOf" srcId="{00FF6C56-F897-4F62-9BA9-F5B3AB7B4C4A}" destId="{F0737279-D40C-4E5B-BC57-F18A89D1C454}" srcOrd="1" destOrd="0" presId="urn:microsoft.com/office/officeart/2005/8/layout/process5"/>
    <dgm:cxn modelId="{C6E79CC8-5149-46D0-9368-B94DBF0CFD36}" srcId="{049AC1D6-71B3-474C-9A5C-69D850DD0957}" destId="{DE797121-F8BE-463B-82CD-4823A07442E7}" srcOrd="0" destOrd="0" parTransId="{403BEF47-2D25-453C-9A9A-41DC4DD0567D}" sibTransId="{B6576E15-FD17-4ADD-B829-73203B667397}"/>
    <dgm:cxn modelId="{5FC23C18-1D16-4C25-9862-E224B00DDEF0}" type="presOf" srcId="{1CFD2EE2-6DA8-4016-BF5A-8B40F0B1AAA9}" destId="{F2EB2FCD-742F-425B-AB82-BC068FD4654D}" srcOrd="1" destOrd="0" presId="urn:microsoft.com/office/officeart/2005/8/layout/process5"/>
    <dgm:cxn modelId="{6A0DE059-E96A-403C-B2CD-7883B6F6E220}" srcId="{049AC1D6-71B3-474C-9A5C-69D850DD0957}" destId="{3F64810C-3EBA-4717-8DF4-226DACFF726D}" srcOrd="5" destOrd="0" parTransId="{4621F494-EBBA-44A4-AD77-CFC209511CE4}" sibTransId="{5A1475EE-3F59-4365-A8DA-E1070DA58719}"/>
    <dgm:cxn modelId="{18EB218E-2D64-4AF5-A709-8ABB74B6BEA5}" type="presOf" srcId="{00FF6C56-F897-4F62-9BA9-F5B3AB7B4C4A}" destId="{A4759302-E02C-4067-AF67-AAF4A059DD78}" srcOrd="0" destOrd="0" presId="urn:microsoft.com/office/officeart/2005/8/layout/process5"/>
    <dgm:cxn modelId="{0AAD669E-2BF1-47B8-8430-39CE6AD8323A}" type="presOf" srcId="{049AC1D6-71B3-474C-9A5C-69D850DD0957}" destId="{759C0D07-C46B-4462-8B81-2CD413534E3F}" srcOrd="0" destOrd="0" presId="urn:microsoft.com/office/officeart/2005/8/layout/process5"/>
    <dgm:cxn modelId="{45C1D1A4-4466-430C-AA40-BDA309CF0999}" type="presOf" srcId="{B6576E15-FD17-4ADD-B829-73203B667397}" destId="{2F11C751-35AD-45AA-AC27-F8321D0835CB}" srcOrd="1" destOrd="0" presId="urn:microsoft.com/office/officeart/2005/8/layout/process5"/>
    <dgm:cxn modelId="{34522907-8D63-4558-AA27-D3E56E6F3DFD}" srcId="{049AC1D6-71B3-474C-9A5C-69D850DD0957}" destId="{E3772257-31FC-4D00-AECA-1962E08D1811}" srcOrd="3" destOrd="0" parTransId="{F09CEF67-3D8D-404D-8C93-C869BFE9FDD3}" sibTransId="{00FF6C56-F897-4F62-9BA9-F5B3AB7B4C4A}"/>
    <dgm:cxn modelId="{8674B272-6BF5-4A11-AFBF-9D529510FFAA}" type="presOf" srcId="{B0951FA7-2AF1-4C87-90C3-1C3974052C98}" destId="{5AAC347C-409F-4C7C-BF1C-2FCF477566D1}" srcOrd="1" destOrd="0" presId="urn:microsoft.com/office/officeart/2005/8/layout/process5"/>
    <dgm:cxn modelId="{EE008621-80C6-4FA5-85D6-EB7B3629E82F}" type="presOf" srcId="{DE797121-F8BE-463B-82CD-4823A07442E7}" destId="{9901E6FF-9164-49DA-A554-EBF601AE691B}" srcOrd="0" destOrd="0" presId="urn:microsoft.com/office/officeart/2005/8/layout/process5"/>
    <dgm:cxn modelId="{6A8D6A78-D407-442C-9478-148DB775B252}" type="presOf" srcId="{B6576E15-FD17-4ADD-B829-73203B667397}" destId="{3F337400-23A7-4CEB-B706-C28CA80066FD}" srcOrd="0" destOrd="0" presId="urn:microsoft.com/office/officeart/2005/8/layout/process5"/>
    <dgm:cxn modelId="{8F41BA96-355D-4FAC-BDAC-9731C6ED75DC}" type="presOf" srcId="{2ABFCA5C-2233-43E1-8268-DE294AEFDEEA}" destId="{99178969-15BE-4929-B4EC-2BBC4CC75687}" srcOrd="0" destOrd="0" presId="urn:microsoft.com/office/officeart/2005/8/layout/process5"/>
    <dgm:cxn modelId="{90E8BA88-4F31-4CEF-B172-14259C1D8BB6}" srcId="{049AC1D6-71B3-474C-9A5C-69D850DD0957}" destId="{17A088FB-166D-4A49-BDFC-D5BD4B848649}" srcOrd="4" destOrd="0" parTransId="{42FE6B1D-2923-4F80-A471-DF68A3902D76}" sibTransId="{1CFD2EE2-6DA8-4016-BF5A-8B40F0B1AAA9}"/>
    <dgm:cxn modelId="{E496B895-28F8-44C7-A849-6B7CFDD13678}" type="presOf" srcId="{95CBAE59-4B07-470A-A55D-00895BC6CF4E}" destId="{6B2D9F1B-1DBB-4811-B73C-DF0279C840FB}" srcOrd="0" destOrd="0" presId="urn:microsoft.com/office/officeart/2005/8/layout/process5"/>
    <dgm:cxn modelId="{FFF793FC-D1F2-41EB-B20F-60B91F0E0517}" type="presOf" srcId="{3F64810C-3EBA-4717-8DF4-226DACFF726D}" destId="{7BA6D4D3-515E-46A4-9284-A04E7D56A0AA}" srcOrd="0" destOrd="0" presId="urn:microsoft.com/office/officeart/2005/8/layout/process5"/>
    <dgm:cxn modelId="{BA37EA7F-2E07-42A3-8347-739EC468AEFE}" srcId="{049AC1D6-71B3-474C-9A5C-69D850DD0957}" destId="{2ABFCA5C-2233-43E1-8268-DE294AEFDEEA}" srcOrd="2" destOrd="0" parTransId="{D0340343-7493-41A6-89FE-3C5F95EB2375}" sibTransId="{99125692-9FFB-4D29-8456-838774FFD3E8}"/>
    <dgm:cxn modelId="{2F857568-B476-4218-A492-7766370C4E8D}" type="presOf" srcId="{17A088FB-166D-4A49-BDFC-D5BD4B848649}" destId="{828A58DA-9178-4131-AE48-3041A623FEDA}" srcOrd="0" destOrd="0" presId="urn:microsoft.com/office/officeart/2005/8/layout/process5"/>
    <dgm:cxn modelId="{5890CC86-EEFB-4C7A-8E0A-000F3D1ACA2E}" type="presOf" srcId="{E3772257-31FC-4D00-AECA-1962E08D1811}" destId="{B9DAED86-30E4-46BB-9BC0-EC3FAB974AF0}" srcOrd="0" destOrd="0" presId="urn:microsoft.com/office/officeart/2005/8/layout/process5"/>
    <dgm:cxn modelId="{CA6ADA97-C2F8-4562-A2AF-0745641FA11D}" type="presOf" srcId="{B0951FA7-2AF1-4C87-90C3-1C3974052C98}" destId="{E5249570-39DC-4B71-9B41-A7650F9E6405}" srcOrd="0" destOrd="0" presId="urn:microsoft.com/office/officeart/2005/8/layout/process5"/>
    <dgm:cxn modelId="{E641DDA4-3C58-44CA-BDF9-325E3E1B4610}" srcId="{049AC1D6-71B3-474C-9A5C-69D850DD0957}" destId="{95CBAE59-4B07-470A-A55D-00895BC6CF4E}" srcOrd="1" destOrd="0" parTransId="{DA4895C8-BEDF-4E37-A9B3-0674FC79D5F1}" sibTransId="{B0951FA7-2AF1-4C87-90C3-1C3974052C98}"/>
    <dgm:cxn modelId="{C9F4087B-0F39-4C65-B2EE-D25A3B805B79}" type="presOf" srcId="{1CFD2EE2-6DA8-4016-BF5A-8B40F0B1AAA9}" destId="{87998A7E-194A-4928-86E4-F173B2A0BC65}" srcOrd="0" destOrd="0" presId="urn:microsoft.com/office/officeart/2005/8/layout/process5"/>
    <dgm:cxn modelId="{A0BF8784-82F4-4654-B778-3E361F58D037}" type="presOf" srcId="{99125692-9FFB-4D29-8456-838774FFD3E8}" destId="{A6BFB5A7-D196-4E4A-921E-7D7C382BED10}" srcOrd="1" destOrd="0" presId="urn:microsoft.com/office/officeart/2005/8/layout/process5"/>
    <dgm:cxn modelId="{117E41BD-DCFE-45F4-B2E5-139DBC20A878}" type="presOf" srcId="{99125692-9FFB-4D29-8456-838774FFD3E8}" destId="{3A24B822-45F8-4E3F-B201-6C324A9F51A0}" srcOrd="0" destOrd="0" presId="urn:microsoft.com/office/officeart/2005/8/layout/process5"/>
    <dgm:cxn modelId="{1D88F9EA-0F45-45DE-A943-6DA4DB254C4C}" type="presParOf" srcId="{759C0D07-C46B-4462-8B81-2CD413534E3F}" destId="{9901E6FF-9164-49DA-A554-EBF601AE691B}" srcOrd="0" destOrd="0" presId="urn:microsoft.com/office/officeart/2005/8/layout/process5"/>
    <dgm:cxn modelId="{6C262774-702E-42FF-A074-8B344C48230F}" type="presParOf" srcId="{759C0D07-C46B-4462-8B81-2CD413534E3F}" destId="{3F337400-23A7-4CEB-B706-C28CA80066FD}" srcOrd="1" destOrd="0" presId="urn:microsoft.com/office/officeart/2005/8/layout/process5"/>
    <dgm:cxn modelId="{A58359C1-3BBF-4196-9015-63FE0281F98D}" type="presParOf" srcId="{3F337400-23A7-4CEB-B706-C28CA80066FD}" destId="{2F11C751-35AD-45AA-AC27-F8321D0835CB}" srcOrd="0" destOrd="0" presId="urn:microsoft.com/office/officeart/2005/8/layout/process5"/>
    <dgm:cxn modelId="{A5FACE25-F4BE-4931-B516-73E9E57DD174}" type="presParOf" srcId="{759C0D07-C46B-4462-8B81-2CD413534E3F}" destId="{6B2D9F1B-1DBB-4811-B73C-DF0279C840FB}" srcOrd="2" destOrd="0" presId="urn:microsoft.com/office/officeart/2005/8/layout/process5"/>
    <dgm:cxn modelId="{99A8462E-1DCE-4F21-A7EB-761A1BE19C3A}" type="presParOf" srcId="{759C0D07-C46B-4462-8B81-2CD413534E3F}" destId="{E5249570-39DC-4B71-9B41-A7650F9E6405}" srcOrd="3" destOrd="0" presId="urn:microsoft.com/office/officeart/2005/8/layout/process5"/>
    <dgm:cxn modelId="{F6CEAAC8-7AF5-4024-B3ED-F9ED12C074C9}" type="presParOf" srcId="{E5249570-39DC-4B71-9B41-A7650F9E6405}" destId="{5AAC347C-409F-4C7C-BF1C-2FCF477566D1}" srcOrd="0" destOrd="0" presId="urn:microsoft.com/office/officeart/2005/8/layout/process5"/>
    <dgm:cxn modelId="{B83BDEA1-2100-4112-BA29-85AC5A96B6EC}" type="presParOf" srcId="{759C0D07-C46B-4462-8B81-2CD413534E3F}" destId="{99178969-15BE-4929-B4EC-2BBC4CC75687}" srcOrd="4" destOrd="0" presId="urn:microsoft.com/office/officeart/2005/8/layout/process5"/>
    <dgm:cxn modelId="{D1B89526-FE7D-40BC-ADC6-FB5C01F6A8EE}" type="presParOf" srcId="{759C0D07-C46B-4462-8B81-2CD413534E3F}" destId="{3A24B822-45F8-4E3F-B201-6C324A9F51A0}" srcOrd="5" destOrd="0" presId="urn:microsoft.com/office/officeart/2005/8/layout/process5"/>
    <dgm:cxn modelId="{2AD25ED0-24B0-4085-AC7D-CF71DF0261E0}" type="presParOf" srcId="{3A24B822-45F8-4E3F-B201-6C324A9F51A0}" destId="{A6BFB5A7-D196-4E4A-921E-7D7C382BED10}" srcOrd="0" destOrd="0" presId="urn:microsoft.com/office/officeart/2005/8/layout/process5"/>
    <dgm:cxn modelId="{3E6A555F-A005-4873-8A80-ED4F0707F226}" type="presParOf" srcId="{759C0D07-C46B-4462-8B81-2CD413534E3F}" destId="{B9DAED86-30E4-46BB-9BC0-EC3FAB974AF0}" srcOrd="6" destOrd="0" presId="urn:microsoft.com/office/officeart/2005/8/layout/process5"/>
    <dgm:cxn modelId="{E1DBB8AA-5351-42C1-85E8-7E84F964C31B}" type="presParOf" srcId="{759C0D07-C46B-4462-8B81-2CD413534E3F}" destId="{A4759302-E02C-4067-AF67-AAF4A059DD78}" srcOrd="7" destOrd="0" presId="urn:microsoft.com/office/officeart/2005/8/layout/process5"/>
    <dgm:cxn modelId="{3B7F5944-6E4C-44E5-8182-D230D2182D1A}" type="presParOf" srcId="{A4759302-E02C-4067-AF67-AAF4A059DD78}" destId="{F0737279-D40C-4E5B-BC57-F18A89D1C454}" srcOrd="0" destOrd="0" presId="urn:microsoft.com/office/officeart/2005/8/layout/process5"/>
    <dgm:cxn modelId="{C41D9F7D-511B-4A14-ABA5-3160FDF0841D}" type="presParOf" srcId="{759C0D07-C46B-4462-8B81-2CD413534E3F}" destId="{828A58DA-9178-4131-AE48-3041A623FEDA}" srcOrd="8" destOrd="0" presId="urn:microsoft.com/office/officeart/2005/8/layout/process5"/>
    <dgm:cxn modelId="{F568EF6B-173B-49E5-B076-1A686A04F651}" type="presParOf" srcId="{759C0D07-C46B-4462-8B81-2CD413534E3F}" destId="{87998A7E-194A-4928-86E4-F173B2A0BC65}" srcOrd="9" destOrd="0" presId="urn:microsoft.com/office/officeart/2005/8/layout/process5"/>
    <dgm:cxn modelId="{96C8653A-DB60-43E0-AA68-D2C43EB50D6C}" type="presParOf" srcId="{87998A7E-194A-4928-86E4-F173B2A0BC65}" destId="{F2EB2FCD-742F-425B-AB82-BC068FD4654D}" srcOrd="0" destOrd="0" presId="urn:microsoft.com/office/officeart/2005/8/layout/process5"/>
    <dgm:cxn modelId="{12E29F44-7DDB-4CD1-AB4C-54D95FE38138}" type="presParOf" srcId="{759C0D07-C46B-4462-8B81-2CD413534E3F}" destId="{7BA6D4D3-515E-46A4-9284-A04E7D56A0AA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64DEB-A9BC-4F15-97EB-3AD4320842FF}">
      <dsp:nvSpPr>
        <dsp:cNvPr id="0" name=""/>
        <dsp:cNvSpPr/>
      </dsp:nvSpPr>
      <dsp:spPr>
        <a:xfrm>
          <a:off x="730422" y="0"/>
          <a:ext cx="4860036" cy="4572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600" b="1" kern="1200" dirty="0" smtClean="0"/>
            <a:t>Јавне и инсајдерске информације</a:t>
          </a:r>
          <a:endParaRPr lang="en-US" sz="1600" b="1" kern="1200" dirty="0"/>
        </a:p>
      </dsp:txBody>
      <dsp:txXfrm>
        <a:off x="2311149" y="228599"/>
        <a:ext cx="1698582" cy="685800"/>
      </dsp:txXfrm>
    </dsp:sp>
    <dsp:sp modelId="{CB890B4B-B573-4300-9CB6-3B7B97C88BD7}">
      <dsp:nvSpPr>
        <dsp:cNvPr id="0" name=""/>
        <dsp:cNvSpPr/>
      </dsp:nvSpPr>
      <dsp:spPr>
        <a:xfrm>
          <a:off x="1378492" y="1114162"/>
          <a:ext cx="3717036" cy="3429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600" b="1" kern="1200" dirty="0" smtClean="0"/>
            <a:t>Јавно доступне информације</a:t>
          </a:r>
          <a:endParaRPr lang="en-US" sz="1600" b="1" kern="1200" dirty="0"/>
        </a:p>
      </dsp:txBody>
      <dsp:txXfrm>
        <a:off x="2370940" y="1328474"/>
        <a:ext cx="1732138" cy="642937"/>
      </dsp:txXfrm>
    </dsp:sp>
    <dsp:sp modelId="{9642FA9B-5559-4042-9922-734DF041D5C7}">
      <dsp:nvSpPr>
        <dsp:cNvPr id="0" name=""/>
        <dsp:cNvSpPr/>
      </dsp:nvSpPr>
      <dsp:spPr>
        <a:xfrm>
          <a:off x="1936287" y="2266294"/>
          <a:ext cx="2466548" cy="2286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600" b="1" kern="1200" dirty="0" smtClean="0"/>
            <a:t>Информације о историјским цијенама и количинама</a:t>
          </a:r>
          <a:endParaRPr lang="en-US" sz="1600" b="1" kern="1200" dirty="0"/>
        </a:p>
      </dsp:txBody>
      <dsp:txXfrm>
        <a:off x="2297505" y="2837794"/>
        <a:ext cx="1744113" cy="114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1E6FF-9164-49DA-A554-EBF601AE691B}">
      <dsp:nvSpPr>
        <dsp:cNvPr id="0" name=""/>
        <dsp:cNvSpPr/>
      </dsp:nvSpPr>
      <dsp:spPr>
        <a:xfrm>
          <a:off x="8036" y="850639"/>
          <a:ext cx="2402085" cy="14412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200" kern="1200" dirty="0" err="1" smtClean="0"/>
            <a:t>Дерегулација</a:t>
          </a:r>
          <a:r>
            <a:rPr lang="sr-Cyrl-BA" sz="1200" kern="1200" dirty="0" smtClean="0"/>
            <a:t> финансијског система  у САД</a:t>
          </a:r>
          <a:endParaRPr lang="en-US" sz="1200" kern="1200" dirty="0"/>
        </a:p>
      </dsp:txBody>
      <dsp:txXfrm>
        <a:off x="50249" y="892852"/>
        <a:ext cx="2317659" cy="1356825"/>
      </dsp:txXfrm>
    </dsp:sp>
    <dsp:sp modelId="{3F337400-23A7-4CEB-B706-C28CA80066FD}">
      <dsp:nvSpPr>
        <dsp:cNvPr id="0" name=""/>
        <dsp:cNvSpPr/>
      </dsp:nvSpPr>
      <dsp:spPr>
        <a:xfrm>
          <a:off x="2621506" y="1273406"/>
          <a:ext cx="509242" cy="5957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2621506" y="1392549"/>
        <a:ext cx="356469" cy="357431"/>
      </dsp:txXfrm>
    </dsp:sp>
    <dsp:sp modelId="{6B2D9F1B-1DBB-4811-B73C-DF0279C840FB}">
      <dsp:nvSpPr>
        <dsp:cNvPr id="0" name=""/>
        <dsp:cNvSpPr/>
      </dsp:nvSpPr>
      <dsp:spPr>
        <a:xfrm>
          <a:off x="3370957" y="850639"/>
          <a:ext cx="2402085" cy="14412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200" kern="1200" dirty="0" smtClean="0"/>
            <a:t>Банке дају хипотекарне кредите свим категоријама клијената (</a:t>
          </a:r>
          <a:r>
            <a:rPr lang="en-US" sz="1200" kern="1200" dirty="0" smtClean="0"/>
            <a:t>NINJA-no income, no job, no assets</a:t>
          </a:r>
          <a:r>
            <a:rPr lang="sr-Cyrl-BA" sz="1200" kern="1200" dirty="0" smtClean="0"/>
            <a:t>)</a:t>
          </a:r>
          <a:endParaRPr lang="en-US" sz="1200" kern="1200" dirty="0"/>
        </a:p>
      </dsp:txBody>
      <dsp:txXfrm>
        <a:off x="3413170" y="892852"/>
        <a:ext cx="2317659" cy="1356825"/>
      </dsp:txXfrm>
    </dsp:sp>
    <dsp:sp modelId="{E5249570-39DC-4B71-9B41-A7650F9E6405}">
      <dsp:nvSpPr>
        <dsp:cNvPr id="0" name=""/>
        <dsp:cNvSpPr/>
      </dsp:nvSpPr>
      <dsp:spPr>
        <a:xfrm>
          <a:off x="5984426" y="1273406"/>
          <a:ext cx="509242" cy="5957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5984426" y="1392549"/>
        <a:ext cx="356469" cy="357431"/>
      </dsp:txXfrm>
    </dsp:sp>
    <dsp:sp modelId="{99178969-15BE-4929-B4EC-2BBC4CC75687}">
      <dsp:nvSpPr>
        <dsp:cNvPr id="0" name=""/>
        <dsp:cNvSpPr/>
      </dsp:nvSpPr>
      <dsp:spPr>
        <a:xfrm>
          <a:off x="6733877" y="850639"/>
          <a:ext cx="2402085" cy="14412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200" kern="1200" dirty="0" smtClean="0"/>
            <a:t>Хипотекарни кредити се „препакују“ у ХОВ које се продају инвеститорима</a:t>
          </a:r>
          <a:endParaRPr lang="en-US" sz="1200" kern="1200" dirty="0"/>
        </a:p>
      </dsp:txBody>
      <dsp:txXfrm>
        <a:off x="6776090" y="892852"/>
        <a:ext cx="2317659" cy="1356825"/>
      </dsp:txXfrm>
    </dsp:sp>
    <dsp:sp modelId="{3A24B822-45F8-4E3F-B201-6C324A9F51A0}">
      <dsp:nvSpPr>
        <dsp:cNvPr id="0" name=""/>
        <dsp:cNvSpPr/>
      </dsp:nvSpPr>
      <dsp:spPr>
        <a:xfrm rot="5400000">
          <a:off x="7680299" y="2460036"/>
          <a:ext cx="509242" cy="5957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-5400000">
        <a:off x="7756205" y="2503274"/>
        <a:ext cx="357431" cy="356469"/>
      </dsp:txXfrm>
    </dsp:sp>
    <dsp:sp modelId="{B9DAED86-30E4-46BB-9BC0-EC3FAB974AF0}">
      <dsp:nvSpPr>
        <dsp:cNvPr id="0" name=""/>
        <dsp:cNvSpPr/>
      </dsp:nvSpPr>
      <dsp:spPr>
        <a:xfrm>
          <a:off x="6733877" y="3252725"/>
          <a:ext cx="2402085" cy="14412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200" kern="1200" dirty="0" smtClean="0"/>
            <a:t>Рејтинг агенције овим ХОВ додјељују веома добре кредитне </a:t>
          </a:r>
          <a:r>
            <a:rPr lang="sr-Cyrl-BA" sz="1200" kern="1200" dirty="0" err="1" smtClean="0"/>
            <a:t>рејтинге</a:t>
          </a:r>
          <a:r>
            <a:rPr lang="sr-Cyrl-BA" sz="1200" kern="1200" dirty="0" smtClean="0"/>
            <a:t> чиме потврђују њихов квалитет</a:t>
          </a:r>
          <a:endParaRPr lang="en-US" sz="1200" kern="1200" dirty="0"/>
        </a:p>
      </dsp:txBody>
      <dsp:txXfrm>
        <a:off x="6776090" y="3294938"/>
        <a:ext cx="2317659" cy="1356825"/>
      </dsp:txXfrm>
    </dsp:sp>
    <dsp:sp modelId="{A4759302-E02C-4067-AF67-AAF4A059DD78}">
      <dsp:nvSpPr>
        <dsp:cNvPr id="0" name=""/>
        <dsp:cNvSpPr/>
      </dsp:nvSpPr>
      <dsp:spPr>
        <a:xfrm rot="10800000">
          <a:off x="6013251" y="3675492"/>
          <a:ext cx="509242" cy="5957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6166024" y="3794635"/>
        <a:ext cx="356469" cy="357431"/>
      </dsp:txXfrm>
    </dsp:sp>
    <dsp:sp modelId="{828A58DA-9178-4131-AE48-3041A623FEDA}">
      <dsp:nvSpPr>
        <dsp:cNvPr id="0" name=""/>
        <dsp:cNvSpPr/>
      </dsp:nvSpPr>
      <dsp:spPr>
        <a:xfrm>
          <a:off x="3370957" y="3252725"/>
          <a:ext cx="2402085" cy="14412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200" kern="1200" dirty="0" smtClean="0"/>
            <a:t>Тржиште постаје презасићено и цијене некретнина падају; њихови власници губе домове и проглашавају личне банкроте</a:t>
          </a:r>
          <a:endParaRPr lang="en-US" sz="1200" kern="1200" dirty="0"/>
        </a:p>
      </dsp:txBody>
      <dsp:txXfrm>
        <a:off x="3413170" y="3294938"/>
        <a:ext cx="2317659" cy="1356825"/>
      </dsp:txXfrm>
    </dsp:sp>
    <dsp:sp modelId="{87998A7E-194A-4928-86E4-F173B2A0BC65}">
      <dsp:nvSpPr>
        <dsp:cNvPr id="0" name=""/>
        <dsp:cNvSpPr/>
      </dsp:nvSpPr>
      <dsp:spPr>
        <a:xfrm rot="10800000">
          <a:off x="2650331" y="3675492"/>
          <a:ext cx="509242" cy="5957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2803104" y="3794635"/>
        <a:ext cx="356469" cy="357431"/>
      </dsp:txXfrm>
    </dsp:sp>
    <dsp:sp modelId="{7BA6D4D3-515E-46A4-9284-A04E7D56A0AA}">
      <dsp:nvSpPr>
        <dsp:cNvPr id="0" name=""/>
        <dsp:cNvSpPr/>
      </dsp:nvSpPr>
      <dsp:spPr>
        <a:xfrm>
          <a:off x="8036" y="3252725"/>
          <a:ext cx="2402085" cy="14412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1200" kern="1200" dirty="0" smtClean="0"/>
            <a:t>Банке, фондови и др. </a:t>
          </a:r>
          <a:r>
            <a:rPr lang="sr-Cyrl-BA" sz="1200" kern="1200" dirty="0" err="1" smtClean="0"/>
            <a:t>фин.институције</a:t>
          </a:r>
          <a:r>
            <a:rPr lang="sr-Cyrl-BA" sz="1200" kern="1200" dirty="0" smtClean="0"/>
            <a:t> се суочавају са великим проблемима, финансијска тржишта падају и криза се прелива из САД у остатак свијета</a:t>
          </a:r>
          <a:endParaRPr lang="en-US" sz="1200" kern="1200" dirty="0"/>
        </a:p>
      </dsp:txBody>
      <dsp:txXfrm>
        <a:off x="50249" y="3294938"/>
        <a:ext cx="2317659" cy="13568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69A26-5A4D-4E57-860D-AABB3F94B936}" type="datetimeFigureOut">
              <a:rPr lang="en-US" smtClean="0"/>
              <a:t>10/29/2021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567FA-A0FA-45D6-A408-B88801F1B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258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567FA-A0FA-45D6-A408-B88801F1B67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581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92F59F7-1A89-4576-8CF9-3BD3A82C2E44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C5F8B39-38AB-432D-B9C2-848635E2CA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bes.com/sites/rickferri/2012/12/20/any-monkey-can-beat-the-market/?sh=23c0bd34630a" TargetMode="External"/><Relationship Id="rId2" Type="http://schemas.openxmlformats.org/officeDocument/2006/relationships/hyperlink" Target="https://www.investopedia.com/terms/r/randomwalktheory.as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extlevel.finance/2020-stock-market-crash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nance.com/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l.com/investing/2020/08/10/why-pfizer-stock-bolted-higher-in-july.asp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nron_scanda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8135912" cy="3672408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b="1" dirty="0" smtClean="0"/>
              <a:t/>
            </a:r>
            <a:br>
              <a:rPr lang="sr-Cyrl-BA" b="1" dirty="0" smtClean="0"/>
            </a:br>
            <a:r>
              <a:rPr lang="sr-Cyrl-BA" b="1" dirty="0" smtClean="0"/>
              <a:t/>
            </a:r>
            <a:br>
              <a:rPr lang="sr-Cyrl-BA" b="1" dirty="0" smtClean="0"/>
            </a:br>
            <a:r>
              <a:rPr lang="sr-Latn-BA" b="1" dirty="0" smtClean="0"/>
              <a:t>II </a:t>
            </a:r>
            <a:r>
              <a:rPr lang="sr-Cyrl-BA" b="1" dirty="0" smtClean="0"/>
              <a:t>СПЕЦИФИЧНОСТИ ФУНКЦИОНИСАЊА САВРЕМЕНИХ ФИНАНСИЈСКИХ ТРЖИШТА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80528" y="5589240"/>
            <a:ext cx="8062912" cy="744488"/>
          </a:xfrm>
        </p:spPr>
        <p:txBody>
          <a:bodyPr>
            <a:normAutofit/>
          </a:bodyPr>
          <a:lstStyle/>
          <a:p>
            <a:r>
              <a:rPr lang="sr-Cyrl-BA" sz="2800" dirty="0" smtClean="0"/>
              <a:t>Александра Крчмар, ма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Форме ефикасности тржишта</a:t>
            </a:r>
            <a:r>
              <a:rPr lang="sr-Cyrl-BA" sz="2800" dirty="0" smtClean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72816"/>
            <a:ext cx="8147248" cy="4752528"/>
          </a:xfrm>
        </p:spPr>
        <p:txBody>
          <a:bodyPr>
            <a:normAutofit/>
          </a:bodyPr>
          <a:lstStyle/>
          <a:p>
            <a:r>
              <a:rPr lang="sr-Cyrl-BA" sz="2800" dirty="0" smtClean="0"/>
              <a:t>Форме ефиканости су нивои способности тржишта у успостављању једнакости оптимално предвиђене и равнотежне стопе приноса. </a:t>
            </a:r>
          </a:p>
          <a:p>
            <a:r>
              <a:rPr lang="sr-Cyrl-BA" sz="2800" dirty="0" smtClean="0"/>
              <a:t>Степен испуњења ове функције зависи од обима доступних информација, те сусрећемо три нивоа ефикасности: слаба, средње јака и јака форма ефикасности финансијских тржишта.</a:t>
            </a: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Форме ефикасности тржишта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6660232" y="2060848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b="1" dirty="0"/>
              <a:t>Ј</a:t>
            </a:r>
            <a:r>
              <a:rPr lang="sr-Cyrl-BA" b="1" dirty="0" smtClean="0"/>
              <a:t>ака форма ефикасности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6660232" y="3717032"/>
            <a:ext cx="187220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b="1" dirty="0" smtClean="0"/>
              <a:t>Средње јака форма ефикасности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6660232" y="5301208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b="1" dirty="0" smtClean="0"/>
              <a:t>Слаба форма ефикасности</a:t>
            </a:r>
            <a:endParaRPr lang="en-US" b="1" dirty="0"/>
          </a:p>
        </p:txBody>
      </p:sp>
      <p:sp>
        <p:nvSpPr>
          <p:cNvPr id="8" name="Right Arrow 7"/>
          <p:cNvSpPr/>
          <p:nvPr/>
        </p:nvSpPr>
        <p:spPr>
          <a:xfrm>
            <a:off x="4788024" y="2276872"/>
            <a:ext cx="1656184" cy="288032"/>
          </a:xfrm>
          <a:prstGeom prst="right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4860032" y="4005064"/>
            <a:ext cx="1512168" cy="288032"/>
          </a:xfrm>
          <a:prstGeom prst="right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4427984" y="5589240"/>
            <a:ext cx="1728192" cy="288032"/>
          </a:xfrm>
          <a:prstGeom prst="right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075240" cy="785242"/>
          </a:xfrm>
        </p:spPr>
        <p:txBody>
          <a:bodyPr>
            <a:normAutofit/>
          </a:bodyPr>
          <a:lstStyle/>
          <a:p>
            <a:r>
              <a:rPr lang="sr-Cyrl-BA" sz="2800" b="1" dirty="0" smtClean="0"/>
              <a:t>Форме ефикасности тржишта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544616"/>
          </a:xfrm>
        </p:spPr>
        <p:txBody>
          <a:bodyPr>
            <a:noAutofit/>
          </a:bodyPr>
          <a:lstStyle/>
          <a:p>
            <a:r>
              <a:rPr lang="sr-Cyrl-BA" sz="2400" b="1" dirty="0" smtClean="0"/>
              <a:t>Слаба форма ефикасности</a:t>
            </a:r>
            <a:r>
              <a:rPr lang="sr-Cyrl-BA" sz="2400" dirty="0" smtClean="0"/>
              <a:t> =&gt; </a:t>
            </a:r>
          </a:p>
          <a:p>
            <a:pPr>
              <a:buNone/>
            </a:pPr>
            <a:r>
              <a:rPr lang="sr-Cyrl-BA" sz="2400" dirty="0" smtClean="0"/>
              <a:t>	Цијене финансијских инструмената на финансијским тржиштима одражавају све информације везане за трговину ХОВ (претходна кретања цијене и обим промета).</a:t>
            </a:r>
          </a:p>
          <a:p>
            <a:r>
              <a:rPr lang="sr-Cyrl-BA" sz="2400" b="1" dirty="0" smtClean="0"/>
              <a:t>Средње јака форма ефикасности</a:t>
            </a:r>
            <a:r>
              <a:rPr lang="sr-Cyrl-BA" sz="2400" dirty="0" smtClean="0"/>
              <a:t> =&gt;</a:t>
            </a:r>
          </a:p>
          <a:p>
            <a:pPr>
              <a:buNone/>
            </a:pPr>
            <a:r>
              <a:rPr lang="sr-Cyrl-BA" sz="2400" dirty="0" smtClean="0"/>
              <a:t>	Цијене фин. инструмената одражавају се све јавно доступне информације.</a:t>
            </a:r>
          </a:p>
          <a:p>
            <a:r>
              <a:rPr lang="sr-Cyrl-BA" sz="2400" b="1" dirty="0" smtClean="0"/>
              <a:t>Јака форма ефикасности</a:t>
            </a:r>
            <a:r>
              <a:rPr lang="sr-Cyrl-BA" sz="2400" dirty="0" smtClean="0"/>
              <a:t> =&gt;</a:t>
            </a:r>
          </a:p>
          <a:p>
            <a:pPr>
              <a:buNone/>
            </a:pPr>
            <a:r>
              <a:rPr lang="sr-Cyrl-BA" sz="2400" dirty="0" smtClean="0"/>
              <a:t>	Цијене фин. инструмената одражавају све расположиве информације, јавне и повјерљиве, које могу имати утицаја на њихово формирање.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363272" cy="1399032"/>
          </a:xfrm>
        </p:spPr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Докази у прилог теорије </a:t>
            </a:r>
            <a:r>
              <a:rPr lang="sr-Latn-BA" sz="2800" b="1" dirty="0" smtClean="0"/>
              <a:t/>
            </a:r>
            <a:br>
              <a:rPr lang="sr-Latn-BA" sz="2800" b="1" dirty="0" smtClean="0"/>
            </a:br>
            <a:r>
              <a:rPr lang="sr-Cyrl-BA" sz="2800" b="1" dirty="0" smtClean="0"/>
              <a:t>ефикасности тржишта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Cyrl-BA" sz="2600" dirty="0" smtClean="0"/>
              <a:t>Слаба форма доказана је кроз чињеницу да историјске промјене цијена током времена показују висок степен међусобне независности.</a:t>
            </a:r>
          </a:p>
          <a:p>
            <a:r>
              <a:rPr lang="sr-Cyrl-BA" sz="2600" dirty="0" smtClean="0"/>
              <a:t>Средње јака форма тестирана је кроз анализу реакција тржишта на објављивање информација које могу утицати на цијену ХОВ.</a:t>
            </a:r>
          </a:p>
          <a:p>
            <a:r>
              <a:rPr lang="sr-Cyrl-BA" sz="2600" dirty="0" smtClean="0"/>
              <a:t>Тестирање јаке форме није могуће (нису нам познате инсајдерске информације).</a:t>
            </a:r>
            <a:endParaRPr lang="en-US" sz="2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7494"/>
            <a:ext cx="8075240" cy="857250"/>
          </a:xfrm>
        </p:spPr>
        <p:txBody>
          <a:bodyPr>
            <a:noAutofit/>
          </a:bodyPr>
          <a:lstStyle/>
          <a:p>
            <a:pPr algn="ctr"/>
            <a:r>
              <a:rPr lang="sr-Cyrl-BA" sz="2800" b="1" dirty="0" smtClean="0"/>
              <a:t>Докази у прилог ефикасности тржишта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186048"/>
          </a:xfrm>
        </p:spPr>
        <p:txBody>
          <a:bodyPr>
            <a:noAutofit/>
          </a:bodyPr>
          <a:lstStyle/>
          <a:p>
            <a:r>
              <a:rPr lang="sr-Cyrl-BA" sz="2600" b="1" dirty="0" smtClean="0"/>
              <a:t>Перформансе портфолија </a:t>
            </a:r>
            <a:r>
              <a:rPr lang="sr-Cyrl-BA" sz="2600" dirty="0" smtClean="0"/>
              <a:t>– инвестициони менаџери у појединим периодима остварују боље резултате од тржишта, али то не остварују континуирано.</a:t>
            </a:r>
          </a:p>
          <a:p>
            <a:r>
              <a:rPr lang="sr-Cyrl-BA" sz="2600" b="1" dirty="0" smtClean="0"/>
              <a:t>Објављивање релевантних информација </a:t>
            </a:r>
            <a:r>
              <a:rPr lang="sr-Cyrl-BA" sz="2600" dirty="0" smtClean="0"/>
              <a:t>– све ове информације креирају сентимент инвестиционе јавности тј. повјерење инвеститора  које утиче на очекивање о будућим информацијама.</a:t>
            </a:r>
          </a:p>
          <a:p>
            <a:r>
              <a:rPr lang="sr-Cyrl-BA" sz="2600" b="1" dirty="0" smtClean="0"/>
              <a:t>Случајне промјене цијена</a:t>
            </a:r>
            <a:r>
              <a:rPr lang="sr-Latn-BA" sz="2600" b="1" dirty="0" smtClean="0"/>
              <a:t> </a:t>
            </a:r>
            <a:r>
              <a:rPr lang="sr-Latn-BA" sz="2600" dirty="0" smtClean="0"/>
              <a:t>(Random Walk)</a:t>
            </a:r>
            <a:r>
              <a:rPr lang="sr-Cyrl-BA" sz="2600" dirty="0" smtClean="0"/>
              <a:t> </a:t>
            </a:r>
            <a:r>
              <a:rPr lang="sr-Cyrl-BA" sz="2600" b="1" dirty="0" smtClean="0"/>
              <a:t>и техничка анализа </a:t>
            </a:r>
            <a:r>
              <a:rPr lang="sr-Cyrl-BA" sz="2600" dirty="0" smtClean="0"/>
              <a:t>– промјене цијена не могу се предвидјети</a:t>
            </a:r>
            <a:r>
              <a:rPr lang="sr-Latn-BA" sz="2600" dirty="0" smtClean="0"/>
              <a:t> </a:t>
            </a:r>
            <a:r>
              <a:rPr lang="sr-Cyrl-BA" sz="2600" dirty="0" smtClean="0"/>
              <a:t>што значи да тржиште показује ефикасност.</a:t>
            </a:r>
            <a:endParaRPr lang="en-US" sz="2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00" y="44624"/>
            <a:ext cx="8424936" cy="1505322"/>
          </a:xfrm>
        </p:spPr>
        <p:txBody>
          <a:bodyPr>
            <a:noAutofit/>
          </a:bodyPr>
          <a:lstStyle/>
          <a:p>
            <a:pPr algn="ctr"/>
            <a:r>
              <a:rPr lang="sr-Cyrl-BA" sz="2800" b="1" dirty="0" smtClean="0"/>
              <a:t>Докази против ефикасности тржишта - аномалије на финансијском тржишту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5112568"/>
          </a:xfrm>
        </p:spPr>
        <p:txBody>
          <a:bodyPr>
            <a:normAutofit lnSpcReduction="10000"/>
          </a:bodyPr>
          <a:lstStyle/>
          <a:p>
            <a:r>
              <a:rPr lang="sr-Cyrl-BA" sz="2400" dirty="0"/>
              <a:t>Е</a:t>
            </a:r>
            <a:r>
              <a:rPr lang="sr-Cyrl-BA" sz="2400" dirty="0" smtClean="0"/>
              <a:t>мпиријске анализе су показале одређене недостатке у испољеној ефикасности финансијских тржишта.</a:t>
            </a:r>
          </a:p>
          <a:p>
            <a:r>
              <a:rPr lang="sr-Cyrl-BA" sz="2400" b="1" dirty="0" smtClean="0"/>
              <a:t>Ефекат величине компаније</a:t>
            </a:r>
            <a:r>
              <a:rPr lang="sr-Cyrl-BA" sz="2400" dirty="0" smtClean="0"/>
              <a:t>(</a:t>
            </a:r>
            <a:r>
              <a:rPr lang="sr-Latn-BA" sz="2400" dirty="0" smtClean="0"/>
              <a:t>Small-Firm Efect</a:t>
            </a:r>
            <a:r>
              <a:rPr lang="sr-Cyrl-BA" sz="2400" dirty="0" smtClean="0"/>
              <a:t> или </a:t>
            </a:r>
            <a:r>
              <a:rPr lang="sr-Latn-BA" sz="2400" dirty="0" smtClean="0"/>
              <a:t>Size </a:t>
            </a:r>
            <a:r>
              <a:rPr lang="sr-Latn-BA" sz="2400" dirty="0" err="1" smtClean="0"/>
              <a:t>Effect</a:t>
            </a:r>
            <a:r>
              <a:rPr lang="sr-Latn-BA" sz="2400" dirty="0" smtClean="0"/>
              <a:t>)</a:t>
            </a:r>
            <a:r>
              <a:rPr lang="sr-Cyrl-BA" sz="2400" dirty="0" smtClean="0"/>
              <a:t> – ХОВ малих фирми, нарочито акције, у дугом року успијевају да остваре више приносе од стопа приноса великих предузећа, као и стопа приноса тржишта у цјелини.</a:t>
            </a:r>
          </a:p>
          <a:p>
            <a:r>
              <a:rPr lang="sr-Cyrl-BA" sz="2400" b="1" dirty="0" smtClean="0"/>
              <a:t>Јануарски или ефекат краја пословне године </a:t>
            </a:r>
            <a:r>
              <a:rPr lang="sr-Cyrl-BA" sz="2400" dirty="0" smtClean="0"/>
              <a:t>– регуларно помјерање цијена навише у периоду од децембра до јануара</a:t>
            </a:r>
            <a:endParaRPr lang="sr-Latn-BA" sz="2400" dirty="0" smtClean="0"/>
          </a:p>
          <a:p>
            <a:r>
              <a:rPr lang="sr-Cyrl-BA" sz="2400" b="1" dirty="0" smtClean="0"/>
              <a:t>Викенд ефекат </a:t>
            </a:r>
            <a:r>
              <a:rPr lang="sr-Cyrl-BA" sz="2400" dirty="0" smtClean="0"/>
              <a:t>- раст цијена петком, а пад понедјељком и раст цијена након иницијалних јавних понуда акција.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lnSpcReduction="10000"/>
          </a:bodyPr>
          <a:lstStyle/>
          <a:p>
            <a:r>
              <a:rPr lang="sr-Cyrl-BA" sz="2400" b="1" dirty="0" smtClean="0"/>
              <a:t>Прекомјерна реакција и наглашена нестабилност цијена </a:t>
            </a:r>
            <a:r>
              <a:rPr lang="sr-Cyrl-BA" sz="2400" dirty="0" smtClean="0"/>
              <a:t>– финансијско тржиште прекомјерно реагује на публиковање неочекиваних информација (</a:t>
            </a:r>
            <a:r>
              <a:rPr lang="sr-Latn-BA" sz="2400" dirty="0" smtClean="0"/>
              <a:t>Market Overshooting - </a:t>
            </a:r>
            <a:r>
              <a:rPr lang="sr-Cyrl-BA" sz="2400" dirty="0" smtClean="0"/>
              <a:t>тржишни пребачај).</a:t>
            </a:r>
          </a:p>
          <a:p>
            <a:r>
              <a:rPr lang="sr-Cyrl-BA" sz="2400" b="1" dirty="0" smtClean="0"/>
              <a:t>Реверзибилни приноси</a:t>
            </a:r>
            <a:r>
              <a:rPr lang="sr-Latn-BA" sz="2400" b="1" dirty="0" smtClean="0"/>
              <a:t> </a:t>
            </a:r>
            <a:r>
              <a:rPr lang="sr-Latn-BA" sz="2400" dirty="0" smtClean="0"/>
              <a:t>– </a:t>
            </a:r>
            <a:r>
              <a:rPr lang="sr-Cyrl-BA" sz="2400" dirty="0" smtClean="0"/>
              <a:t>постоји извјесна правилност у кретању цијена  тако што акције чији су приноси били слаби чешће имају надпросјечне приносе у наредном периоду, и обрнуто. </a:t>
            </a:r>
          </a:p>
          <a:p>
            <a:r>
              <a:rPr lang="sr-Cyrl-BA" sz="2400" b="1" dirty="0" smtClean="0"/>
              <a:t>Ефекат вриједности;</a:t>
            </a:r>
          </a:p>
          <a:p>
            <a:r>
              <a:rPr lang="sr-Cyrl-BA" sz="2400" b="1" dirty="0" smtClean="0"/>
              <a:t>Ефекат трагања за информацијама;</a:t>
            </a:r>
          </a:p>
          <a:p>
            <a:r>
              <a:rPr lang="sr-Cyrl-BA" sz="2400" b="1" dirty="0" smtClean="0"/>
              <a:t>Импулс ефекат</a:t>
            </a:r>
            <a:r>
              <a:rPr lang="sr-Cyrl-BA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  </a:t>
            </a:r>
            <a:r>
              <a:rPr lang="sr-Latn-BA" dirty="0" err="1" smtClean="0"/>
              <a:t>Monkey</a:t>
            </a:r>
            <a:r>
              <a:rPr lang="sr-Latn-BA" dirty="0" smtClean="0"/>
              <a:t> </a:t>
            </a:r>
            <a:r>
              <a:rPr lang="sr-Cyrl-BA" dirty="0" smtClean="0"/>
              <a:t>теорија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258816" cy="4525963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sr-Latn-BA" sz="2000" dirty="0">
              <a:hlinkClick r:id="rId2"/>
            </a:endParaRPr>
          </a:p>
          <a:p>
            <a:pPr marL="64008" indent="0">
              <a:buNone/>
            </a:pPr>
            <a:endParaRPr lang="sr-Latn-BA" sz="2000" dirty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www.investopedia.com/terms/r/randomwalktheory.asp</a:t>
            </a:r>
            <a:r>
              <a:rPr lang="sr-Latn-BA" dirty="0" smtClean="0"/>
              <a:t> </a:t>
            </a:r>
          </a:p>
          <a:p>
            <a:r>
              <a:rPr lang="en-US" dirty="0">
                <a:hlinkClick r:id="rId3"/>
              </a:rPr>
              <a:t>https://www.forbes.com/sites/rickferri/2012/12/20/any-monkey-can-beat-the-market/?</a:t>
            </a:r>
            <a:r>
              <a:rPr lang="en-US" dirty="0" smtClean="0">
                <a:hlinkClick r:id="rId3"/>
              </a:rPr>
              <a:t>sh=23c0bd34630a</a:t>
            </a:r>
            <a:r>
              <a:rPr lang="sr-Latn-BA" dirty="0" smtClean="0"/>
              <a:t>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28499"/>
            <a:ext cx="5976663" cy="635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0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err="1" smtClean="0"/>
              <a:t>Бихевиоралне</a:t>
            </a:r>
            <a:r>
              <a:rPr lang="sr-Cyrl-BA" dirty="0" smtClean="0"/>
              <a:t> финансије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45" y="2286000"/>
            <a:ext cx="3629025" cy="4572000"/>
          </a:xfrm>
        </p:spPr>
      </p:pic>
      <p:sp>
        <p:nvSpPr>
          <p:cNvPr id="3" name="TextBox 2"/>
          <p:cNvSpPr txBox="1"/>
          <p:nvPr/>
        </p:nvSpPr>
        <p:spPr>
          <a:xfrm>
            <a:off x="3593280" y="1484784"/>
            <a:ext cx="54432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Комбинација финансија и психологије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Оповргава претпоставке теорије рационалних очекивања и хипотезе о ефикасности тржишта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Узима у обзир емотивне и нерационалне поступке учесника на финансијском тржишту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Теорија стада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Тулипоманија</a:t>
            </a:r>
          </a:p>
        </p:txBody>
      </p:sp>
    </p:spTree>
    <p:extLst>
      <p:ext uri="{BB962C8B-B14F-4D97-AF65-F5344CB8AC3E}">
        <p14:creationId xmlns:p14="http://schemas.microsoft.com/office/powerpoint/2010/main" val="98649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3272" cy="2952328"/>
          </a:xfrm>
        </p:spPr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2.</a:t>
            </a:r>
            <a:r>
              <a:rPr lang="sr-Latn-BA" sz="2800" b="1" dirty="0" smtClean="0"/>
              <a:t> </a:t>
            </a:r>
            <a:r>
              <a:rPr lang="sr-Cyrl-BA" sz="2800" b="1" dirty="0" smtClean="0"/>
              <a:t>МИКРОСТРУКТУРА САВРЕМЕНИХ ФИНАНСИЈСКИХ ТРЖИШТА</a:t>
            </a:r>
            <a:br>
              <a:rPr lang="sr-Cyrl-BA" sz="2800" b="1" dirty="0" smtClean="0"/>
            </a:br>
            <a:r>
              <a:rPr lang="sr-Cyrl-BA" sz="2800" b="1" dirty="0" smtClean="0"/>
              <a:t/>
            </a:r>
            <a:br>
              <a:rPr lang="sr-Cyrl-BA" sz="2800" b="1" dirty="0" smtClean="0"/>
            </a:br>
            <a:r>
              <a:rPr lang="sr-Cyrl-BA" sz="2800" b="1" dirty="0" smtClean="0"/>
              <a:t>Карактеристике микроструктуре финансијских тржишта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212976"/>
            <a:ext cx="8219256" cy="3241832"/>
          </a:xfrm>
        </p:spPr>
        <p:txBody>
          <a:bodyPr>
            <a:normAutofit/>
          </a:bodyPr>
          <a:lstStyle/>
          <a:p>
            <a:r>
              <a:rPr lang="sr-Cyrl-BA" sz="2600" dirty="0" smtClean="0"/>
              <a:t>Како функционише финансијски систем (финансијске институције, тржишта и инструменти)?</a:t>
            </a:r>
          </a:p>
          <a:p>
            <a:pPr marL="64008" indent="0">
              <a:buNone/>
            </a:pPr>
            <a:endParaRPr lang="sr-Cyrl-BA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412776"/>
          </a:xfrm>
        </p:spPr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1.</a:t>
            </a:r>
            <a:r>
              <a:rPr lang="sr-Latn-BA" sz="2800" b="1" dirty="0" smtClean="0"/>
              <a:t> </a:t>
            </a:r>
            <a:r>
              <a:rPr lang="sr-Cyrl-BA" sz="2800" b="1" dirty="0" smtClean="0"/>
              <a:t>ЕФИКАСНОСТ ФИНАНСИЈСКОГ ТРЖИШТА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328592"/>
          </a:xfrm>
        </p:spPr>
        <p:txBody>
          <a:bodyPr>
            <a:noAutofit/>
          </a:bodyPr>
          <a:lstStyle/>
          <a:p>
            <a:r>
              <a:rPr lang="sr-Cyrl-BA" sz="2400" b="1" dirty="0" smtClean="0"/>
              <a:t>Појам ефикасности финансијског тржишта </a:t>
            </a:r>
            <a:r>
              <a:rPr lang="sr-Latn-BA" sz="2400" b="1" dirty="0" smtClean="0"/>
              <a:t>   </a:t>
            </a:r>
            <a:r>
              <a:rPr lang="sr-Cyrl-BA" sz="2400" b="1" dirty="0"/>
              <a:t>односи се на </a:t>
            </a:r>
            <a:r>
              <a:rPr lang="sr-Cyrl-BA" sz="2400" b="1" dirty="0" smtClean="0"/>
              <a:t>способност и брзину реаговања цијена на појаву нових релевантних информација.</a:t>
            </a:r>
          </a:p>
          <a:p>
            <a:r>
              <a:rPr lang="sr-Cyrl-BA" sz="2400" dirty="0" smtClean="0"/>
              <a:t>Теорија ефикасности финансијских тржишта полази од тога да су цијене ХОВ по правилу у стању равнотеже и да одражавају очекивања инвеститора на бази расположивих информација. </a:t>
            </a:r>
          </a:p>
          <a:p>
            <a:r>
              <a:rPr lang="sr-Cyrl-BA" sz="2400" dirty="0"/>
              <a:t>Ипак, огроман број финансијских аналитичара не вјерује у ефикасност тржишта и сматра да је могуће остварити приносе веће од тржишних (</a:t>
            </a:r>
            <a:r>
              <a:rPr lang="sr-Latn-BA" sz="2400" dirty="0"/>
              <a:t>Beat the Market </a:t>
            </a:r>
            <a:r>
              <a:rPr lang="sr-Cyrl-BA" sz="2400" dirty="0"/>
              <a:t>или </a:t>
            </a:r>
            <a:r>
              <a:rPr lang="sr-Latn-BA" sz="2400" dirty="0"/>
              <a:t>Beat the Street</a:t>
            </a:r>
            <a:r>
              <a:rPr lang="sr-Latn-BA" sz="2400" dirty="0" smtClean="0"/>
              <a:t>).</a:t>
            </a: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330064"/>
          </a:xfrm>
        </p:spPr>
        <p:txBody>
          <a:bodyPr>
            <a:normAutofit/>
          </a:bodyPr>
          <a:lstStyle/>
          <a:p>
            <a:endParaRPr lang="sr-Latn-BA" sz="2400" dirty="0" smtClean="0"/>
          </a:p>
          <a:p>
            <a:r>
              <a:rPr lang="sr-Cyrl-BA" sz="2400" dirty="0" err="1" smtClean="0"/>
              <a:t>Микроструктуру</a:t>
            </a:r>
            <a:r>
              <a:rPr lang="sr-Cyrl-BA" sz="2400" dirty="0" smtClean="0"/>
              <a:t> </a:t>
            </a:r>
            <a:r>
              <a:rPr lang="sr-Cyrl-BA" sz="2400" dirty="0"/>
              <a:t>финансијског тржишта треба посматрати уз претпоставку да цијене не одражавају  јаку форму ефиканости, да нису уравнотежене и да постоји разлика између вриједности ХОВ и</a:t>
            </a:r>
            <a:r>
              <a:rPr lang="sr-Cyrl-BA" sz="2400" dirty="0" smtClean="0"/>
              <a:t> </a:t>
            </a:r>
            <a:r>
              <a:rPr lang="sr-Cyrl-BA" sz="2400" dirty="0"/>
              <a:t>њихове цијене на берзи</a:t>
            </a:r>
            <a:r>
              <a:rPr lang="sr-Cyrl-BA" sz="2400" dirty="0" smtClean="0"/>
              <a:t>.</a:t>
            </a:r>
            <a:endParaRPr lang="sr-Latn-BA" sz="2400" dirty="0" smtClean="0"/>
          </a:p>
          <a:p>
            <a:pPr marL="64008" indent="0">
              <a:buNone/>
            </a:pPr>
            <a:endParaRPr lang="sr-Cyrl-BA" sz="2400" dirty="0" smtClean="0"/>
          </a:p>
          <a:p>
            <a:r>
              <a:rPr lang="sr-Cyrl-BA" sz="2400" dirty="0"/>
              <a:t>Микроструктура финансијског тржишта се проучава преко механизама трговања ХОВ.</a:t>
            </a:r>
          </a:p>
          <a:p>
            <a:endParaRPr lang="sr-Cyrl-BA" sz="2400" dirty="0"/>
          </a:p>
          <a:p>
            <a:endParaRPr lang="sr-Cyrl-BA" sz="2400" dirty="0" smtClean="0"/>
          </a:p>
          <a:p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760640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Важни појмови микроструктуре фин.тржишта:</a:t>
            </a:r>
          </a:p>
          <a:p>
            <a:r>
              <a:rPr lang="sr-Cyrl-BA" sz="2400" b="1" dirty="0" smtClean="0"/>
              <a:t>Цијена финансијске имовине </a:t>
            </a:r>
          </a:p>
          <a:p>
            <a:pPr lvl="1"/>
            <a:r>
              <a:rPr lang="sr-Cyrl-BA" sz="2100" dirty="0" smtClean="0"/>
              <a:t>Цијена понуде (продаја) – </a:t>
            </a:r>
            <a:r>
              <a:rPr lang="en-US" sz="2100" dirty="0" smtClean="0"/>
              <a:t>ask price</a:t>
            </a:r>
            <a:r>
              <a:rPr lang="sr-Cyrl-BA" sz="2100" dirty="0" smtClean="0"/>
              <a:t>,</a:t>
            </a:r>
          </a:p>
          <a:p>
            <a:pPr lvl="1"/>
            <a:r>
              <a:rPr lang="sr-Cyrl-BA" sz="2000" dirty="0" smtClean="0"/>
              <a:t>Цијена тражње (куповина) – </a:t>
            </a:r>
            <a:r>
              <a:rPr lang="en-US" sz="2000" dirty="0" smtClean="0"/>
              <a:t>bid price</a:t>
            </a:r>
            <a:r>
              <a:rPr lang="sr-Cyrl-BA" sz="2000" dirty="0" smtClean="0"/>
              <a:t>.</a:t>
            </a:r>
          </a:p>
          <a:p>
            <a:r>
              <a:rPr lang="sr-Cyrl-BA" sz="2400" b="1" dirty="0" smtClean="0"/>
              <a:t>Налози </a:t>
            </a:r>
          </a:p>
          <a:p>
            <a:pPr lvl="1"/>
            <a:r>
              <a:rPr lang="sr-Cyrl-BA" sz="2000" dirty="0" smtClean="0"/>
              <a:t>Тржишни налози </a:t>
            </a:r>
            <a:endParaRPr lang="sr-Cyrl-BA" sz="2000" dirty="0"/>
          </a:p>
          <a:p>
            <a:pPr lvl="1"/>
            <a:r>
              <a:rPr lang="sr-Cyrl-BA" sz="2000" dirty="0"/>
              <a:t>Лимитирани налози</a:t>
            </a:r>
          </a:p>
          <a:p>
            <a:r>
              <a:rPr lang="sr-Cyrl-BA" sz="2400" b="1" dirty="0" smtClean="0"/>
              <a:t>Правила трговања</a:t>
            </a:r>
            <a:endParaRPr lang="sr-Cyrl-BA" sz="2400" dirty="0"/>
          </a:p>
          <a:p>
            <a:pPr lvl="1"/>
            <a:r>
              <a:rPr lang="sr-Cyrl-BA" sz="2000" dirty="0"/>
              <a:t>Правило приоритетне цијене, правило временског приоритета, </a:t>
            </a:r>
            <a:r>
              <a:rPr lang="sr-Latn-BA" sz="2000" dirty="0"/>
              <a:t>Pro Rata </a:t>
            </a:r>
            <a:r>
              <a:rPr lang="sr-Cyrl-BA" sz="2000" dirty="0"/>
              <a:t>систем</a:t>
            </a:r>
          </a:p>
          <a:p>
            <a:r>
              <a:rPr lang="sr-Cyrl-BA" sz="2400" b="1" dirty="0" smtClean="0"/>
              <a:t>Надзор и праћење на берзама</a:t>
            </a:r>
          </a:p>
          <a:p>
            <a:r>
              <a:rPr lang="sr-Cyrl-BA" sz="2400" b="1" dirty="0" smtClean="0"/>
              <a:t>Системи трговања</a:t>
            </a:r>
          </a:p>
          <a:p>
            <a:pPr lvl="1"/>
            <a:r>
              <a:rPr lang="sr-Cyrl-BA" sz="2000" dirty="0" err="1" smtClean="0"/>
              <a:t>Брокери</a:t>
            </a:r>
            <a:r>
              <a:rPr lang="sr-Cyrl-BA" sz="2000" dirty="0" smtClean="0"/>
              <a:t> и </a:t>
            </a:r>
            <a:r>
              <a:rPr lang="sr-Cyrl-BA" sz="2000" dirty="0" err="1" smtClean="0"/>
              <a:t>дилери</a:t>
            </a:r>
            <a:endParaRPr lang="sr-Cyrl-BA" sz="2000" dirty="0" smtClean="0"/>
          </a:p>
          <a:p>
            <a:pPr lvl="1"/>
            <a:r>
              <a:rPr lang="sr-Cyrl-BA" sz="2000" dirty="0" smtClean="0"/>
              <a:t>Континуирано и аукцијско тржиште.</a:t>
            </a:r>
          </a:p>
          <a:p>
            <a:endParaRPr lang="sr-Cyrl-BA" sz="2400" dirty="0" smtClean="0"/>
          </a:p>
        </p:txBody>
      </p:sp>
    </p:spTree>
    <p:extLst>
      <p:ext uri="{BB962C8B-B14F-4D97-AF65-F5344CB8AC3E}">
        <p14:creationId xmlns:p14="http://schemas.microsoft.com/office/powerpoint/2010/main" val="4160025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7494"/>
            <a:ext cx="8291264" cy="1399032"/>
          </a:xfrm>
        </p:spPr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Утицај ризика негативне селекције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508" y="2420888"/>
            <a:ext cx="4595539" cy="4714544"/>
          </a:xfrm>
        </p:spPr>
        <p:txBody>
          <a:bodyPr>
            <a:normAutofit/>
          </a:bodyPr>
          <a:lstStyle/>
          <a:p>
            <a:r>
              <a:rPr lang="sr-Cyrl-BA" sz="2800" dirty="0" smtClean="0"/>
              <a:t>Ризик негативне селекције јавља се због информационе асиметрије између емитента и инвеститора.</a:t>
            </a:r>
          </a:p>
        </p:txBody>
      </p:sp>
      <p:pic>
        <p:nvPicPr>
          <p:cNvPr id="2050" name="Picture 2" descr="25,918 Confused cartoon Vector Images, Confused cartoon Illustrations | 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779" y="2132856"/>
            <a:ext cx="3482752" cy="348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7494"/>
            <a:ext cx="8075240" cy="1001266"/>
          </a:xfrm>
        </p:spPr>
        <p:txBody>
          <a:bodyPr>
            <a:noAutofit/>
          </a:bodyPr>
          <a:lstStyle/>
          <a:p>
            <a:pPr algn="ctr"/>
            <a:r>
              <a:rPr lang="sr-Cyrl-BA" sz="2800" b="1" dirty="0" smtClean="0"/>
              <a:t>Механизми смањивања ризика негативне селекције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328592"/>
          </a:xfrm>
        </p:spPr>
        <p:txBody>
          <a:bodyPr>
            <a:normAutofit/>
          </a:bodyPr>
          <a:lstStyle/>
          <a:p>
            <a:endParaRPr lang="sr-Cyrl-BA" sz="2600" dirty="0" smtClean="0"/>
          </a:p>
          <a:p>
            <a:r>
              <a:rPr lang="sr-Cyrl-BA" sz="2600" dirty="0" smtClean="0"/>
              <a:t>Рјешење проблема негативне селекције јесте у равноправној информисаности и смањивању информационе асиметрије, што се постиже на неколико начина:</a:t>
            </a:r>
          </a:p>
          <a:p>
            <a:pPr marL="578358" indent="-514350">
              <a:buAutoNum type="arabicPeriod"/>
            </a:pPr>
            <a:r>
              <a:rPr lang="sr-Cyrl-BA" sz="2600" b="1" dirty="0" smtClean="0"/>
              <a:t>Државна регулација:</a:t>
            </a:r>
          </a:p>
          <a:p>
            <a:pPr marL="578358" indent="-514350">
              <a:buAutoNum type="arabicPeriod"/>
            </a:pPr>
            <a:r>
              <a:rPr lang="sr-Cyrl-BA" sz="2600" b="1" dirty="0" smtClean="0"/>
              <a:t>Обезбјеђење зајмова</a:t>
            </a:r>
            <a:r>
              <a:rPr lang="sr-Cyrl-BA" sz="2600" dirty="0" smtClean="0"/>
              <a:t>;</a:t>
            </a:r>
          </a:p>
          <a:p>
            <a:pPr marL="578358" indent="-514350">
              <a:buAutoNum type="arabicPeriod"/>
            </a:pPr>
            <a:r>
              <a:rPr lang="sr-Cyrl-BA" sz="2600" b="1" dirty="0" smtClean="0"/>
              <a:t>Приватне финансијске анализе</a:t>
            </a:r>
            <a:r>
              <a:rPr lang="sr-Cyrl-BA" sz="2600" dirty="0" smtClean="0"/>
              <a:t>;</a:t>
            </a:r>
          </a:p>
          <a:p>
            <a:pPr marL="578358" indent="-514350">
              <a:buAutoNum type="arabicPeriod"/>
            </a:pPr>
            <a:r>
              <a:rPr lang="sr-Cyrl-BA" sz="2600" b="1" dirty="0" smtClean="0"/>
              <a:t>Финансијско посредништво</a:t>
            </a:r>
            <a:r>
              <a:rPr lang="sr-Cyrl-BA" sz="2600" dirty="0" smtClean="0"/>
              <a:t>.</a:t>
            </a:r>
          </a:p>
          <a:p>
            <a:pPr marL="578358" indent="-514350">
              <a:buAutoNum type="arabicPeriod"/>
            </a:pPr>
            <a:endParaRPr lang="en-US" sz="2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864096"/>
          </a:xfrm>
        </p:spPr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Утицај ризика злоупотребе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356" y="1268760"/>
            <a:ext cx="8435280" cy="5688632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Ризик злоупотребе настаје након финансијске трансакције.</a:t>
            </a:r>
          </a:p>
          <a:p>
            <a:r>
              <a:rPr lang="sr-Cyrl-BA" sz="2400" dirty="0" smtClean="0"/>
              <a:t>агенцијски проблем </a:t>
            </a:r>
          </a:p>
          <a:p>
            <a:r>
              <a:rPr lang="sr-Cyrl-BA" sz="2400" dirty="0" smtClean="0"/>
              <a:t>Механизми смањивања ризика злоупотребе:</a:t>
            </a:r>
          </a:p>
          <a:p>
            <a:pPr marL="578358" indent="-514350">
              <a:buAutoNum type="arabicPeriod"/>
            </a:pPr>
            <a:r>
              <a:rPr lang="sr-Cyrl-BA" sz="2400" b="1" dirty="0" smtClean="0"/>
              <a:t>Корпоративна контрола </a:t>
            </a:r>
            <a:r>
              <a:rPr lang="sr-Cyrl-BA" sz="2400" dirty="0" smtClean="0"/>
              <a:t>(од стране активних и стручних акционара);</a:t>
            </a:r>
          </a:p>
          <a:p>
            <a:pPr marL="578358" indent="-514350">
              <a:buAutoNum type="arabicPeriod"/>
            </a:pPr>
            <a:r>
              <a:rPr lang="sr-Cyrl-BA" sz="2400" b="1" dirty="0" smtClean="0"/>
              <a:t>Државна регулација </a:t>
            </a:r>
            <a:r>
              <a:rPr lang="sr-Cyrl-BA" sz="2400" dirty="0" smtClean="0"/>
              <a:t>(кроз законе и прописе);</a:t>
            </a:r>
          </a:p>
          <a:p>
            <a:pPr marL="578358" indent="-514350">
              <a:buAutoNum type="arabicPeriod"/>
            </a:pPr>
            <a:r>
              <a:rPr lang="sr-Cyrl-BA" sz="2400" b="1" dirty="0" smtClean="0"/>
              <a:t>Нето имовина дужника </a:t>
            </a:r>
            <a:r>
              <a:rPr lang="sr-Cyrl-BA" sz="2400" dirty="0" smtClean="0"/>
              <a:t>(као основица смањења ризика);</a:t>
            </a:r>
          </a:p>
          <a:p>
            <a:pPr marL="578358" indent="-514350">
              <a:buAutoNum type="arabicPeriod"/>
            </a:pPr>
            <a:r>
              <a:rPr lang="sr-Cyrl-BA" sz="2400" b="1" dirty="0" smtClean="0"/>
              <a:t>Уговорна ограничења активности.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440160"/>
          </a:xfrm>
        </p:spPr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Финансијска структура у земљама у развоју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/>
          </a:bodyPr>
          <a:lstStyle/>
          <a:p>
            <a:r>
              <a:rPr lang="sr-Cyrl-BA" sz="2600" dirty="0" smtClean="0"/>
              <a:t>Једна од главних карактеристика земаља у развоју је неадекватна и неразвијена финансијска структура. </a:t>
            </a:r>
          </a:p>
          <a:p>
            <a:pPr marL="64008" indent="0">
              <a:buNone/>
            </a:pPr>
            <a:endParaRPr lang="sr-Cyrl-BA" sz="2600" dirty="0" smtClean="0"/>
          </a:p>
          <a:p>
            <a:r>
              <a:rPr lang="sr-Cyrl-BA" sz="2600" dirty="0" smtClean="0"/>
              <a:t>Неефикасност финансијских система која успорава економски развој у земљама у развоју у великој мјери произилази из значајне информационе асиметрије, те ризика негативне селекције и злоупотребе.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7494"/>
            <a:ext cx="8147248" cy="713234"/>
          </a:xfrm>
        </p:spPr>
        <p:txBody>
          <a:bodyPr>
            <a:noAutofit/>
          </a:bodyPr>
          <a:lstStyle/>
          <a:p>
            <a:r>
              <a:rPr lang="sr-Cyrl-BA" sz="2800" b="1" dirty="0" smtClean="0"/>
              <a:t>Недостајући елементи финансијске структуре у земљама у развоју: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700" y="1484784"/>
            <a:ext cx="8568952" cy="5472608"/>
          </a:xfrm>
        </p:spPr>
        <p:txBody>
          <a:bodyPr>
            <a:normAutofit/>
          </a:bodyPr>
          <a:lstStyle/>
          <a:p>
            <a:r>
              <a:rPr lang="sr-Cyrl-BA" sz="2600" dirty="0" smtClean="0"/>
              <a:t>Неадекватна државна регулатива;</a:t>
            </a:r>
          </a:p>
          <a:p>
            <a:r>
              <a:rPr lang="sr-Cyrl-BA" sz="2600" dirty="0" smtClean="0"/>
              <a:t>Неефикасна корпоративна контрола;</a:t>
            </a:r>
          </a:p>
          <a:p>
            <a:r>
              <a:rPr lang="sr-Cyrl-BA" sz="2600" dirty="0" smtClean="0"/>
              <a:t>Непостојање или некредибилитет приватних финансијских анализа;</a:t>
            </a:r>
          </a:p>
          <a:p>
            <a:r>
              <a:rPr lang="sr-Cyrl-BA" sz="2600" dirty="0" smtClean="0"/>
              <a:t>Слабо функционисање залога;</a:t>
            </a:r>
          </a:p>
          <a:p>
            <a:r>
              <a:rPr lang="sr-Cyrl-BA" sz="2600" dirty="0" smtClean="0"/>
              <a:t>Недостатаци судског и извршног поступка код уговорних ограничења активности;</a:t>
            </a:r>
          </a:p>
          <a:p>
            <a:r>
              <a:rPr lang="sr-Cyrl-BA" sz="2600" dirty="0" smtClean="0"/>
              <a:t>Неефикасни стечајни поступци и одступања од међународних стандарда код финансијског извјештавања.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398" y="332656"/>
            <a:ext cx="8229600" cy="929258"/>
          </a:xfrm>
        </p:spPr>
        <p:txBody>
          <a:bodyPr>
            <a:noAutofit/>
          </a:bodyPr>
          <a:lstStyle/>
          <a:p>
            <a:pPr algn="ctr"/>
            <a:r>
              <a:rPr lang="sr-Cyrl-BA" sz="2800" b="1" dirty="0" smtClean="0"/>
              <a:t>3. САВРЕМЕНИ ИЗАЗОВИ РЕГУЛАЦИЈЕ ФИНАНСИЈСКИХ ТРЖИШТА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42402" cy="4754000"/>
          </a:xfrm>
        </p:spPr>
        <p:txBody>
          <a:bodyPr>
            <a:normAutofit/>
          </a:bodyPr>
          <a:lstStyle/>
          <a:p>
            <a:endParaRPr lang="sr-Cyrl-BA" sz="2400" dirty="0" smtClean="0"/>
          </a:p>
          <a:p>
            <a:r>
              <a:rPr lang="sr-Cyrl-BA" sz="2400" dirty="0" smtClean="0"/>
              <a:t>Од самог настанка финансијско тржиште је и амбијент злоупотреба, превара и еуфорија односно финансијских криза.</a:t>
            </a:r>
          </a:p>
          <a:p>
            <a:endParaRPr lang="sr-Cyrl-BA" sz="2400" dirty="0" smtClean="0"/>
          </a:p>
          <a:p>
            <a:r>
              <a:rPr lang="sr-Cyrl-BA" sz="2400" dirty="0" smtClean="0"/>
              <a:t>Финансијска криза је озбиљно нарушавање солидне финансијске структуре и одумирање функција фин. тржишта и фин. институција.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/>
          </a:bodyPr>
          <a:lstStyle/>
          <a:p>
            <a:r>
              <a:rPr lang="sr-Cyrl-BA" sz="2400" b="1" dirty="0" smtClean="0"/>
              <a:t>Узроци финансијске кризе</a:t>
            </a:r>
            <a:r>
              <a:rPr lang="sr-Cyrl-BA" sz="2400" dirty="0" smtClean="0"/>
              <a:t> су повезани и често подстичу једни друге:</a:t>
            </a:r>
          </a:p>
          <a:p>
            <a:r>
              <a:rPr lang="sr-Cyrl-BA" sz="2400" dirty="0" smtClean="0"/>
              <a:t>Нагли раст неизвјесности (нагли скок цијена, берзански слом, банкрот велике финансијске куће, и сл.);</a:t>
            </a:r>
          </a:p>
          <a:p>
            <a:r>
              <a:rPr lang="sr-Cyrl-BA" sz="2400" dirty="0" smtClean="0"/>
              <a:t>Раст каматних стопа;</a:t>
            </a:r>
          </a:p>
          <a:p>
            <a:r>
              <a:rPr lang="sr-Cyrl-BA" sz="2400" dirty="0" smtClean="0"/>
              <a:t>Опште промјене реалних параметара (у билансима предузећа);</a:t>
            </a:r>
          </a:p>
          <a:p>
            <a:r>
              <a:rPr lang="sr-Cyrl-BA" sz="2400" dirty="0" smtClean="0"/>
              <a:t>Проблеми с банкама (банкарска паника – финансијска неспособност измирења обавеза)</a:t>
            </a:r>
            <a:endParaRPr lang="en-US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363272" cy="857250"/>
          </a:xfrm>
        </p:spPr>
        <p:txBody>
          <a:bodyPr>
            <a:noAutofit/>
          </a:bodyPr>
          <a:lstStyle/>
          <a:p>
            <a:pPr algn="ctr"/>
            <a:r>
              <a:rPr lang="sr-Cyrl-BA" sz="2800" b="1" dirty="0" smtClean="0"/>
              <a:t>Модели регулативе на </a:t>
            </a:r>
            <a:br>
              <a:rPr lang="sr-Cyrl-BA" sz="2800" b="1" dirty="0" smtClean="0"/>
            </a:br>
            <a:r>
              <a:rPr lang="sr-Cyrl-BA" sz="2800" b="1" dirty="0" smtClean="0"/>
              <a:t>финансијским тржиштима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472608"/>
          </a:xfrm>
        </p:spPr>
        <p:txBody>
          <a:bodyPr>
            <a:normAutofit/>
          </a:bodyPr>
          <a:lstStyle/>
          <a:p>
            <a:r>
              <a:rPr lang="sr-Cyrl-BA" sz="2400" b="1" dirty="0" smtClean="0"/>
              <a:t>Модел функционалне регулативе </a:t>
            </a:r>
            <a:r>
              <a:rPr lang="sr-Cyrl-BA" sz="2400" dirty="0" smtClean="0"/>
              <a:t>- Комисија за ХОВ (</a:t>
            </a:r>
            <a:r>
              <a:rPr lang="en-US" sz="2400" dirty="0" smtClean="0"/>
              <a:t>SEC)</a:t>
            </a:r>
            <a:r>
              <a:rPr lang="sr-Cyrl-BA" sz="2400" dirty="0" smtClean="0"/>
              <a:t>:</a:t>
            </a:r>
          </a:p>
          <a:p>
            <a:pPr lvl="1"/>
            <a:r>
              <a:rPr lang="sr-Cyrl-BA" sz="2000" dirty="0" smtClean="0"/>
              <a:t>Заштита инвеститора, очување интегритета тржишта, </a:t>
            </a:r>
            <a:r>
              <a:rPr lang="sr-Cyrl-BA" sz="2000" dirty="0" err="1" smtClean="0"/>
              <a:t>обезбјеђивање</a:t>
            </a:r>
            <a:r>
              <a:rPr lang="sr-Cyrl-BA" sz="2000" dirty="0" smtClean="0"/>
              <a:t> поштовања тржишне дисциплине и спречавање криза.</a:t>
            </a:r>
          </a:p>
          <a:p>
            <a:r>
              <a:rPr lang="sr-Cyrl-BA" sz="2400" b="1" dirty="0" smtClean="0"/>
              <a:t>Модел опште регулативе </a:t>
            </a:r>
            <a:r>
              <a:rPr lang="sr-Cyrl-BA" sz="2400" dirty="0" smtClean="0"/>
              <a:t>у чијој је основи сам инвестициони процес – нпр. Агенција за финансијске услуге у Великој Британији.</a:t>
            </a:r>
          </a:p>
          <a:p>
            <a:r>
              <a:rPr lang="sr-Cyrl-BA" sz="2400" b="1" dirty="0" smtClean="0"/>
              <a:t>Модел двоструке регулативе</a:t>
            </a:r>
            <a:r>
              <a:rPr lang="sr-Cyrl-BA" sz="2400" dirty="0" smtClean="0"/>
              <a:t>, гдје је један дио </a:t>
            </a:r>
            <a:r>
              <a:rPr lang="sr-Cyrl-BA" sz="2400" dirty="0" err="1" smtClean="0"/>
              <a:t>регулаторне</a:t>
            </a:r>
            <a:r>
              <a:rPr lang="sr-Cyrl-BA" sz="2400" dirty="0" smtClean="0"/>
              <a:t> агенције одговоран за пруденционо регулисање фин. институција, а други за контролу пословања и заштиту корисника фин. услуга – нпр. Аустралија.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199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399032"/>
          </a:xfrm>
        </p:spPr>
        <p:txBody>
          <a:bodyPr>
            <a:normAutofit fontScale="90000"/>
          </a:bodyPr>
          <a:lstStyle/>
          <a:p>
            <a:r>
              <a:rPr lang="sr-Cyrl-BA" sz="3200" dirty="0" smtClean="0"/>
              <a:t>Примјер: утицај информација о ширењу коронавируса и пратећем </a:t>
            </a:r>
            <a:r>
              <a:rPr lang="sr-Latn-BA" sz="3200" dirty="0" smtClean="0"/>
              <a:t>lockdown-</a:t>
            </a:r>
            <a:r>
              <a:rPr lang="sr-Cyrl-BA" sz="3200" dirty="0" smtClean="0"/>
              <a:t>у на кретање берзанских индекса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9686"/>
            <a:ext cx="9144000" cy="3849594"/>
          </a:xfrm>
        </p:spPr>
      </p:pic>
      <p:sp>
        <p:nvSpPr>
          <p:cNvPr id="7" name="Oval 6"/>
          <p:cNvSpPr/>
          <p:nvPr/>
        </p:nvSpPr>
        <p:spPr>
          <a:xfrm rot="20404590">
            <a:off x="1615623" y="2480960"/>
            <a:ext cx="2666248" cy="31683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79512" y="6165304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</a:t>
            </a:r>
            <a:r>
              <a:rPr lang="en-US" sz="1600" dirty="0">
                <a:hlinkClick r:id="rId3"/>
              </a:rPr>
              <a:t>nextlevel.finance/2020-stock-market-crash</a:t>
            </a:r>
            <a:r>
              <a:rPr lang="en-US" dirty="0" smtClean="0">
                <a:hlinkClick r:id="rId3"/>
              </a:rPr>
              <a:t>/</a:t>
            </a:r>
            <a:r>
              <a:rPr lang="sr-Latn-BA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9996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/>
              <a:t>4</a:t>
            </a:r>
            <a:r>
              <a:rPr lang="en-US" sz="2800" b="1" dirty="0" smtClean="0"/>
              <a:t>. </a:t>
            </a:r>
            <a:r>
              <a:rPr lang="sr-Cyrl-BA" sz="2800" b="1" dirty="0" smtClean="0"/>
              <a:t>УТВРЂИВАЊЕ РЕЈТИНГА ФИНАНСИЈСКИХ ИНСТРУМЕНАТА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44824"/>
            <a:ext cx="8434001" cy="4968552"/>
          </a:xfrm>
        </p:spPr>
        <p:txBody>
          <a:bodyPr>
            <a:normAutofit/>
          </a:bodyPr>
          <a:lstStyle/>
          <a:p>
            <a:r>
              <a:rPr lang="sr-Cyrl-BA" sz="2400" dirty="0"/>
              <a:t>Рејтинг </a:t>
            </a:r>
            <a:r>
              <a:rPr lang="sr-Cyrl-BA" sz="2400" dirty="0" smtClean="0"/>
              <a:t>агенције су специјализоване агенције које се баве прикупљањем информација о одређеном емитенту и његовом пословању, анализом тих информација и давањем оцјене кредитног рејтинга емитента дужничких ХОВ.</a:t>
            </a:r>
          </a:p>
          <a:p>
            <a:r>
              <a:rPr lang="sr-Cyrl-BA" sz="2400" dirty="0" smtClean="0"/>
              <a:t>Кредитни рејтинг је издвојено мишљење рејтинг агенције о општем бонитету пословног субјекта или његовој специфичној кредитној способности везаној за конкретну дужничку ХОВ.</a:t>
            </a:r>
          </a:p>
          <a:p>
            <a:r>
              <a:rPr lang="sr-Cyrl-BA" sz="2400" dirty="0" smtClean="0"/>
              <a:t>Три највеће рејтинг агенције су:</a:t>
            </a:r>
            <a:r>
              <a:rPr lang="sr-Latn-BA" sz="2400" dirty="0"/>
              <a:t> </a:t>
            </a:r>
            <a:r>
              <a:rPr lang="sr-Latn-BA" sz="2400" dirty="0" smtClean="0"/>
              <a:t>Moody’s, S&amp;P </a:t>
            </a:r>
            <a:r>
              <a:rPr lang="sr-Cyrl-BA" sz="2400" dirty="0" smtClean="0"/>
              <a:t>и </a:t>
            </a:r>
            <a:r>
              <a:rPr lang="sr-Latn-BA" sz="2400" dirty="0" smtClean="0"/>
              <a:t>Fitch</a:t>
            </a:r>
            <a:r>
              <a:rPr lang="sr-Cyrl-BA" sz="2400" dirty="0" smtClean="0"/>
              <a:t>.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20316177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7494"/>
            <a:ext cx="8147248" cy="857250"/>
          </a:xfrm>
        </p:spPr>
        <p:txBody>
          <a:bodyPr>
            <a:noAutofit/>
          </a:bodyPr>
          <a:lstStyle/>
          <a:p>
            <a:pPr algn="ctr"/>
            <a:r>
              <a:rPr lang="sr-Cyrl-BA" sz="2800" b="1" dirty="0"/>
              <a:t>Рејтинзи великих</a:t>
            </a:r>
            <a:r>
              <a:rPr lang="sr-Latn-BA" sz="2800" b="1" dirty="0"/>
              <a:t> </a:t>
            </a:r>
            <a:r>
              <a:rPr lang="sr-Cyrl-BA" sz="2800" b="1" dirty="0"/>
              <a:t>рејтинг агенција по опадајућој сигурности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6048"/>
          </a:xfrm>
        </p:spPr>
        <p:txBody>
          <a:bodyPr>
            <a:normAutofit/>
          </a:bodyPr>
          <a:lstStyle/>
          <a:p>
            <a:r>
              <a:rPr lang="sr-Cyrl-BA" sz="2200" dirty="0" smtClean="0"/>
              <a:t>Оцјене могу имати и предзнак + и – што указује на извјесне разлике у погледу стабилности ранга. Инструменти највишег квалитета су ААА или Ааа, А </a:t>
            </a:r>
            <a:r>
              <a:rPr lang="sr-Latn-BA" sz="2200" dirty="0" smtClean="0"/>
              <a:t>D </a:t>
            </a:r>
            <a:r>
              <a:rPr lang="sr-Cyrl-BA" sz="2200" dirty="0" smtClean="0"/>
              <a:t>најгорег квалитета.</a:t>
            </a:r>
          </a:p>
          <a:p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46" y="2852936"/>
            <a:ext cx="8267700" cy="345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5300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147248" cy="5186048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r>
              <a:rPr lang="sr-Cyrl-BA" sz="2400" b="1" dirty="0" smtClean="0"/>
              <a:t>Елементи рејтинговања </a:t>
            </a:r>
            <a:r>
              <a:rPr lang="sr-Cyrl-BA" sz="2400" dirty="0" smtClean="0"/>
              <a:t>су:</a:t>
            </a:r>
          </a:p>
          <a:p>
            <a:r>
              <a:rPr lang="sr-Cyrl-BA" sz="2400" dirty="0" smtClean="0"/>
              <a:t>Анализа ризика пословне активности у компарацији с анализом потенцијала за раст;</a:t>
            </a:r>
          </a:p>
          <a:p>
            <a:r>
              <a:rPr lang="sr-Cyrl-BA" sz="2400" dirty="0" smtClean="0"/>
              <a:t>Пројекција новчаног тока у компарацији са исказаним добитком;</a:t>
            </a:r>
          </a:p>
          <a:p>
            <a:r>
              <a:rPr lang="sr-Cyrl-BA" sz="2400" dirty="0" smtClean="0"/>
              <a:t>Квалитет зараде (профита);</a:t>
            </a:r>
          </a:p>
          <a:p>
            <a:r>
              <a:rPr lang="sr-Cyrl-BA" sz="2400" dirty="0" smtClean="0"/>
              <a:t>Очекивања у будућем периоду (средњорочна и дугорочна перспектива);</a:t>
            </a:r>
          </a:p>
          <a:p>
            <a:r>
              <a:rPr lang="sr-Cyrl-BA" sz="2400" dirty="0" smtClean="0"/>
              <a:t>Компаративне анализе са сличним компанијама;</a:t>
            </a:r>
          </a:p>
          <a:p>
            <a:r>
              <a:rPr lang="sr-Cyrl-BA" sz="2400" dirty="0" smtClean="0"/>
              <a:t>Филозофија и политике менаџмента;</a:t>
            </a:r>
          </a:p>
          <a:p>
            <a:r>
              <a:rPr lang="sr-Cyrl-BA" sz="2400" dirty="0" smtClean="0"/>
              <a:t>Флексибилност структуре капитала и ликвидност.</a:t>
            </a:r>
          </a:p>
        </p:txBody>
      </p:sp>
    </p:spTree>
    <p:extLst>
      <p:ext uri="{BB962C8B-B14F-4D97-AF65-F5344CB8AC3E}">
        <p14:creationId xmlns:p14="http://schemas.microsoft.com/office/powerpoint/2010/main" val="22009582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600" dirty="0"/>
              <a:t>Процјена ризика пословања подразумијева и процјену </a:t>
            </a:r>
            <a:r>
              <a:rPr lang="sr-Cyrl-BA" sz="2600" b="1" dirty="0"/>
              <a:t>ризика </a:t>
            </a:r>
            <a:r>
              <a:rPr lang="sr-Cyrl-BA" sz="2600" b="1" dirty="0" smtClean="0"/>
              <a:t>земље</a:t>
            </a:r>
            <a:r>
              <a:rPr lang="sr-Cyrl-BA" sz="2600" dirty="0" smtClean="0"/>
              <a:t>.</a:t>
            </a:r>
          </a:p>
          <a:p>
            <a:r>
              <a:rPr lang="sr-Cyrl-BA" sz="2600" dirty="0" smtClean="0"/>
              <a:t>Три највеће агенције оцјењују сљедеће варијабле при одређивању рејтинга земље: макроекономски показатељи и раст, јавне финансије, дуг, финансијски сектор, спољне финансије, девизни курс, политичке прилике, структурални и институционални положај и сл.</a:t>
            </a:r>
          </a:p>
          <a:p>
            <a:endParaRPr lang="sr-Cyrl-BA" sz="2600" dirty="0" smtClean="0"/>
          </a:p>
          <a:p>
            <a:endParaRPr lang="sr-Cyrl-BA" sz="3200" dirty="0" smtClean="0"/>
          </a:p>
        </p:txBody>
      </p:sp>
    </p:spTree>
    <p:extLst>
      <p:ext uri="{BB962C8B-B14F-4D97-AF65-F5344CB8AC3E}">
        <p14:creationId xmlns:p14="http://schemas.microsoft.com/office/powerpoint/2010/main" val="3471974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217290"/>
          </a:xfrm>
        </p:spPr>
        <p:txBody>
          <a:bodyPr>
            <a:noAutofit/>
          </a:bodyPr>
          <a:lstStyle/>
          <a:p>
            <a:pPr algn="ctr"/>
            <a:r>
              <a:rPr lang="sr-Cyrl-BA" sz="2800" b="1" dirty="0"/>
              <a:t>5</a:t>
            </a:r>
            <a:r>
              <a:rPr lang="sr-Cyrl-BA" sz="2800" b="1" dirty="0" smtClean="0"/>
              <a:t>. КРИПТОВАЛУТЕ НА ФИНАНСИЈСКИМ ТРЖИШТИМА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sr-Cyrl-BA" sz="2400" dirty="0" smtClean="0"/>
              <a:t>Криптовалуте су електронска актива која је обезбијеђена шифровањем, а настала од стране појединаца, организација или правних ентитета и могуће ју је брзо и једноставно преносити.</a:t>
            </a:r>
          </a:p>
          <a:p>
            <a:r>
              <a:rPr lang="sr-Cyrl-BA" sz="2400" dirty="0" smtClean="0"/>
              <a:t>Криптовалуте имају вриједност само у размјени међу корисницима тих валута, а не могу да се употребљавају за плаћање пореза нити имају покриће (тј. покриће је само у повјерењу).</a:t>
            </a:r>
          </a:p>
          <a:p>
            <a:r>
              <a:rPr lang="sr-Cyrl-BA" sz="2400" dirty="0" smtClean="0"/>
              <a:t>Представљају приватни или декретни новац, који се генерише тзв. рударењем, а може се стећи и размјеном или куповином.</a:t>
            </a:r>
          </a:p>
          <a:p>
            <a:r>
              <a:rPr lang="sr-Cyrl-BA" sz="2400" dirty="0" smtClean="0"/>
              <a:t>Упркос недостацима и нестабилности цијена, криптовалуте имају велику вриједност у размјени међу корисницима.</a:t>
            </a:r>
          </a:p>
          <a:p>
            <a:r>
              <a:rPr lang="sr-Cyrl-BA" sz="2400" dirty="0" smtClean="0"/>
              <a:t>Најпознатија криптовалута је биткоин (</a:t>
            </a:r>
            <a:r>
              <a:rPr lang="sr-Latn-BA" sz="2400" dirty="0" smtClean="0"/>
              <a:t>Bitcoin)</a:t>
            </a:r>
            <a:r>
              <a:rPr lang="sr-Cyrl-BA" sz="2400" dirty="0" smtClean="0"/>
              <a:t>.</a:t>
            </a:r>
            <a:endParaRPr lang="sr-Latn-BA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9743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265" y="16910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sr-Cyrl-BA" sz="2800" dirty="0" smtClean="0"/>
              <a:t>Ефикасност тржишта криптовалута</a:t>
            </a:r>
            <a:endParaRPr lang="en-US" sz="2800" dirty="0"/>
          </a:p>
        </p:txBody>
      </p:sp>
      <p:pic>
        <p:nvPicPr>
          <p:cNvPr id="1026" name="Picture 2" descr="Elon Musk says SpaceX going to put a dogecoin on the moon, memecoin surges  - Technology News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12"/>
          <a:stretch/>
        </p:blipFill>
        <p:spPr bwMode="auto">
          <a:xfrm>
            <a:off x="199033" y="1440481"/>
            <a:ext cx="4352032" cy="191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lon Musk is moving the market with joke-tweets about a joke-coin |  Financial Tim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61"/>
          <a:stretch/>
        </p:blipFill>
        <p:spPr bwMode="auto">
          <a:xfrm>
            <a:off x="4139952" y="4550068"/>
            <a:ext cx="4896544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tale behind the meme: Elon, Floki and his fearless Viking army | by  Floki Inu | 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25586"/>
            <a:ext cx="4392488" cy="199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HE DOGEFATHER | OFFICIAL WEBSI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45024"/>
            <a:ext cx="263317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1312964"/>
            <a:ext cx="352839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r-Cyrl-BA" dirty="0" smtClean="0"/>
              <a:t>Цијена </a:t>
            </a:r>
            <a:r>
              <a:rPr lang="sr-Latn-BA" dirty="0" smtClean="0"/>
              <a:t>Dogecoin i Shiba Inu Coin na </a:t>
            </a:r>
            <a:r>
              <a:rPr lang="sr-Latn-BA" dirty="0" smtClean="0">
                <a:hlinkClick r:id="rId6"/>
              </a:rPr>
              <a:t>www.binance.com</a:t>
            </a:r>
            <a:r>
              <a:rPr lang="sr-Latn-BA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413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8135912" cy="2652712"/>
          </a:xfrm>
        </p:spPr>
        <p:txBody>
          <a:bodyPr>
            <a:noAutofit/>
          </a:bodyPr>
          <a:lstStyle/>
          <a:p>
            <a:pPr algn="ctr"/>
            <a:r>
              <a:rPr lang="sr-Cyrl-BA" sz="4000" b="1" dirty="0" smtClean="0"/>
              <a:t/>
            </a:r>
            <a:br>
              <a:rPr lang="sr-Cyrl-BA" sz="4000" b="1" dirty="0" smtClean="0"/>
            </a:br>
            <a:r>
              <a:rPr lang="sr-Cyrl-BA" sz="4000" b="1" dirty="0"/>
              <a:t/>
            </a:r>
            <a:br>
              <a:rPr lang="sr-Cyrl-BA" sz="4000" b="1" dirty="0"/>
            </a:br>
            <a:r>
              <a:rPr lang="sr-Latn-BA" sz="4000" b="1" dirty="0" smtClean="0"/>
              <a:t>III </a:t>
            </a:r>
            <a:r>
              <a:rPr lang="sr-Cyrl-BA" sz="4000" b="1" dirty="0" smtClean="0"/>
              <a:t>ФУНКЦИОНИСАЊЕ ФИНАНСИЈСКИХ ТРЖИШТА У КРИЗНИМ УСЛОВИМА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4149080"/>
            <a:ext cx="7991896" cy="288032"/>
          </a:xfrm>
        </p:spPr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7901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363272" cy="1399032"/>
          </a:xfrm>
        </p:spPr>
        <p:txBody>
          <a:bodyPr>
            <a:noAutofit/>
          </a:bodyPr>
          <a:lstStyle/>
          <a:p>
            <a:pPr algn="ctr"/>
            <a:r>
              <a:rPr lang="sr-Latn-BA" sz="2800" b="1" dirty="0" smtClean="0"/>
              <a:t>1. </a:t>
            </a:r>
            <a:r>
              <a:rPr lang="sr-Cyrl-BA" sz="2800" b="1" dirty="0" smtClean="0"/>
              <a:t>ГЛОБАЛНИ ТРЕНДОВИ И СТАБИЛНОСТ ФИНАНСИЈСКИХ ТРЖИШТА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896544"/>
          </a:xfrm>
        </p:spPr>
        <p:txBody>
          <a:bodyPr>
            <a:normAutofit fontScale="92500" lnSpcReduction="10000"/>
          </a:bodyPr>
          <a:lstStyle/>
          <a:p>
            <a:r>
              <a:rPr lang="sr-Cyrl-BA" sz="2400" dirty="0" smtClean="0"/>
              <a:t>Савремена финансијска тржишта су изразито динамична и комплексна, те као таква склона промјенама у складу с растућом конкуренцијом, процесима глобализације, дерегулације, појаве мултинационалних финансијских конгломерата, појавом нових технологија и финансијских иновација.</a:t>
            </a:r>
          </a:p>
          <a:p>
            <a:r>
              <a:rPr lang="sr-Cyrl-BA" sz="2400" dirty="0" smtClean="0"/>
              <a:t>Регулација депозитних институција се посматра преко шест битних подручја регулације:</a:t>
            </a:r>
          </a:p>
          <a:p>
            <a:pPr marL="521208" indent="-457200">
              <a:buAutoNum type="arabicPeriod"/>
            </a:pPr>
            <a:r>
              <a:rPr lang="sr-Cyrl-BA" sz="2400" dirty="0" smtClean="0"/>
              <a:t>Регулација која обезбјеђује здрав и безбједан систем;</a:t>
            </a:r>
          </a:p>
          <a:p>
            <a:pPr marL="521208" indent="-457200">
              <a:buAutoNum type="arabicPeriod"/>
            </a:pPr>
            <a:r>
              <a:rPr lang="sr-Cyrl-BA" sz="2400" dirty="0" smtClean="0"/>
              <a:t>Регулација инструментима монетарне политтике;</a:t>
            </a:r>
          </a:p>
          <a:p>
            <a:pPr marL="521208" indent="-457200">
              <a:buAutoNum type="arabicPeriod"/>
            </a:pPr>
            <a:r>
              <a:rPr lang="sr-Cyrl-BA" sz="2400" dirty="0" smtClean="0"/>
              <a:t>Регулација додјеле кредита;</a:t>
            </a:r>
          </a:p>
          <a:p>
            <a:pPr marL="521208" indent="-457200">
              <a:buAutoNum type="arabicPeriod"/>
            </a:pPr>
            <a:r>
              <a:rPr lang="sr-Cyrl-BA" sz="2400" dirty="0" smtClean="0"/>
              <a:t>Регулација за заштиту потрошача;</a:t>
            </a:r>
          </a:p>
          <a:p>
            <a:pPr marL="521208" indent="-457200">
              <a:buAutoNum type="arabicPeriod"/>
            </a:pPr>
            <a:r>
              <a:rPr lang="sr-Cyrl-BA" sz="2400" dirty="0" smtClean="0"/>
              <a:t>Регулација за заштиту инвеститора;</a:t>
            </a:r>
          </a:p>
          <a:p>
            <a:pPr marL="521208" indent="-457200">
              <a:buAutoNum type="arabicPeriod"/>
            </a:pPr>
            <a:r>
              <a:rPr lang="sr-Cyrl-BA" sz="2400" dirty="0" smtClean="0"/>
              <a:t>Регулација за регистрацију и додјелу овлашћења.</a:t>
            </a:r>
          </a:p>
          <a:p>
            <a:pPr marL="521208" indent="-457200">
              <a:buAutoNum type="arabicPeriod"/>
            </a:pPr>
            <a:endParaRPr lang="sr-Cyrl-BA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179189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507288" cy="1399032"/>
          </a:xfrm>
        </p:spPr>
        <p:txBody>
          <a:bodyPr>
            <a:normAutofit fontScale="90000"/>
          </a:bodyPr>
          <a:lstStyle/>
          <a:p>
            <a:r>
              <a:rPr lang="sr-Cyrl-BA" dirty="0" smtClean="0"/>
              <a:t> </a:t>
            </a:r>
            <a:r>
              <a:rPr lang="sr-Cyrl-BA" sz="3100" b="1" dirty="0" smtClean="0"/>
              <a:t>2. ФИНАНСИЈСКЕ КРИЗЕ И ЊИХОВ УТИЦАЈ НА ФУНКЦИОНИСАЊЕ ФИНАНСИЈСКИХ ТРЖИШТА</a:t>
            </a:r>
            <a:endParaRPr lang="en-US" sz="31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400" dirty="0" smtClean="0"/>
              <a:t>Финансијске кризе су превасходно повезане са кризама у банкарском сектору као једном од основних елемената финансијских система.</a:t>
            </a:r>
          </a:p>
          <a:p>
            <a:pPr marL="64008" indent="0">
              <a:buNone/>
            </a:pPr>
            <a:endParaRPr lang="sr-Cyrl-BA" sz="2400" dirty="0" smtClean="0"/>
          </a:p>
          <a:p>
            <a:r>
              <a:rPr lang="sr-Cyrl-BA" sz="2400" b="1" dirty="0" smtClean="0"/>
              <a:t>Финансијска криза се дефинише као нестабилност финансијског сектора која угрожава читаву финансијску структуру једне земље с директним или индиректним посљедицама на све који су </a:t>
            </a:r>
            <a:r>
              <a:rPr lang="sr-Cyrl-BA" sz="2400" b="1" dirty="0" err="1" smtClean="0"/>
              <a:t>позиционирани</a:t>
            </a:r>
            <a:r>
              <a:rPr lang="sr-Cyrl-BA" sz="2400" b="1" dirty="0" smtClean="0"/>
              <a:t>     у било ком сегменту те структуре.</a:t>
            </a:r>
          </a:p>
        </p:txBody>
      </p:sp>
    </p:spTree>
    <p:extLst>
      <p:ext uri="{BB962C8B-B14F-4D97-AF65-F5344CB8AC3E}">
        <p14:creationId xmlns:p14="http://schemas.microsoft.com/office/powerpoint/2010/main" val="41133702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2800" b="1" dirty="0"/>
              <a:t>2. ФИНАНСИЈСКЕ КРИЗЕ И ЊИХОВ УТИЦАЈ НА ФУНКЦИОНИСАЊЕ ФИНАНСИЈСКИХ ТРЖИШТА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17440"/>
            <a:ext cx="8435280" cy="5040560"/>
          </a:xfrm>
        </p:spPr>
        <p:txBody>
          <a:bodyPr>
            <a:noAutofit/>
          </a:bodyPr>
          <a:lstStyle/>
          <a:p>
            <a:r>
              <a:rPr lang="sr-Cyrl-BA" sz="2400" dirty="0"/>
              <a:t>Финансијска криза се </a:t>
            </a:r>
            <a:r>
              <a:rPr lang="sr-Cyrl-BA" sz="2400" dirty="0" smtClean="0"/>
              <a:t>манифестује кроз:</a:t>
            </a:r>
          </a:p>
          <a:p>
            <a:pPr lvl="1"/>
            <a:r>
              <a:rPr lang="sr-Cyrl-BA" sz="2200" dirty="0" smtClean="0"/>
              <a:t>пропадање </a:t>
            </a:r>
            <a:r>
              <a:rPr lang="sr-Cyrl-BA" sz="2200" dirty="0"/>
              <a:t>финансијских институција, </a:t>
            </a:r>
            <a:endParaRPr lang="sr-Cyrl-BA" sz="2200" dirty="0" smtClean="0"/>
          </a:p>
          <a:p>
            <a:pPr lvl="1"/>
            <a:r>
              <a:rPr lang="sr-Cyrl-BA" sz="2200" dirty="0" smtClean="0"/>
              <a:t>затим </a:t>
            </a:r>
            <a:r>
              <a:rPr lang="sr-Cyrl-BA" sz="2200" dirty="0"/>
              <a:t>се финансијска имовина продаје </a:t>
            </a:r>
            <a:r>
              <a:rPr lang="sr-Cyrl-BA" sz="2200" dirty="0" smtClean="0"/>
              <a:t>и </a:t>
            </a:r>
            <a:r>
              <a:rPr lang="sr-Cyrl-BA" sz="2200" dirty="0"/>
              <a:t>купује </a:t>
            </a:r>
            <a:r>
              <a:rPr lang="sr-Cyrl-BA" sz="2200" dirty="0" smtClean="0"/>
              <a:t>по нереално ниским цијенама, </a:t>
            </a:r>
          </a:p>
          <a:p>
            <a:pPr lvl="1"/>
            <a:r>
              <a:rPr lang="sr-Cyrl-BA" sz="2200" dirty="0" smtClean="0"/>
              <a:t>трговање на берзама се врло често прекида у краћим или дужим временским интервалима,</a:t>
            </a:r>
          </a:p>
          <a:p>
            <a:pPr lvl="1"/>
            <a:r>
              <a:rPr lang="sr-Cyrl-BA" sz="2200" dirty="0"/>
              <a:t>ј</a:t>
            </a:r>
            <a:r>
              <a:rPr lang="sr-Cyrl-BA" sz="2200" dirty="0" smtClean="0"/>
              <a:t>ављају се свакодневна банкротства учесника</a:t>
            </a:r>
            <a:r>
              <a:rPr lang="sr-Cyrl-BA" sz="2400" dirty="0" smtClean="0"/>
              <a:t>.</a:t>
            </a:r>
          </a:p>
          <a:p>
            <a:pPr marL="537210" lvl="1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92152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8608"/>
            <a:ext cx="9144000" cy="3956927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399032"/>
          </a:xfrm>
        </p:spPr>
        <p:txBody>
          <a:bodyPr>
            <a:normAutofit fontScale="90000"/>
          </a:bodyPr>
          <a:lstStyle/>
          <a:p>
            <a:r>
              <a:rPr lang="sr-Cyrl-BA" sz="3200" dirty="0" smtClean="0"/>
              <a:t>Примјер: утицај информација о напретку фармацеутске компаније </a:t>
            </a:r>
            <a:r>
              <a:rPr lang="sr-Latn-BA" sz="3200" dirty="0" smtClean="0"/>
              <a:t>Pfizer </a:t>
            </a:r>
            <a:r>
              <a:rPr lang="sr-Cyrl-BA" sz="3200" dirty="0" smtClean="0"/>
              <a:t>у изради вакцине против коронавируса на цијену акција ове компаније</a:t>
            </a:r>
            <a:endParaRPr lang="en-US" sz="3200" dirty="0"/>
          </a:p>
        </p:txBody>
      </p:sp>
      <p:sp>
        <p:nvSpPr>
          <p:cNvPr id="6" name="Oval 5"/>
          <p:cNvSpPr/>
          <p:nvPr/>
        </p:nvSpPr>
        <p:spPr>
          <a:xfrm rot="1252608">
            <a:off x="1352283" y="2049684"/>
            <a:ext cx="2460908" cy="39133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9512" y="6309320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www.fool.com/investing/2020/08/10/why-pfizer-stock-bolted-higher-in-july.aspx</a:t>
            </a:r>
            <a:r>
              <a:rPr lang="sr-Latn-BA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44130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Глобална финансијска криза </a:t>
            </a:r>
            <a:br>
              <a:rPr lang="sr-Cyrl-BA" sz="2800" b="1" dirty="0" smtClean="0"/>
            </a:br>
            <a:r>
              <a:rPr lang="en-US" sz="2800" b="1" dirty="0" smtClean="0"/>
              <a:t>2007-200</a:t>
            </a:r>
            <a:r>
              <a:rPr lang="sr-Cyrl-BA" sz="2800" b="1" dirty="0" smtClean="0"/>
              <a:t>9</a:t>
            </a:r>
            <a:r>
              <a:rPr lang="en-US" sz="2800" b="1" dirty="0" smtClean="0"/>
              <a:t>. </a:t>
            </a:r>
            <a:r>
              <a:rPr lang="sr-Cyrl-BA" sz="2800" b="1" dirty="0" smtClean="0"/>
              <a:t>године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0875536"/>
              </p:ext>
            </p:extLst>
          </p:nvPr>
        </p:nvGraphicFramePr>
        <p:xfrm>
          <a:off x="0" y="1412776"/>
          <a:ext cx="91440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28868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Посљедице глобалне финансијске кризе </a:t>
            </a:r>
            <a:r>
              <a:rPr lang="sr-Cyrl-BA" sz="2800" b="1" dirty="0"/>
              <a:t/>
            </a:r>
            <a:br>
              <a:rPr lang="sr-Cyrl-BA" sz="2800" b="1" dirty="0"/>
            </a:br>
            <a:r>
              <a:rPr lang="en-US" sz="2800" b="1" dirty="0"/>
              <a:t>2007-200</a:t>
            </a:r>
            <a:r>
              <a:rPr lang="sr-Cyrl-BA" sz="2800" b="1" dirty="0"/>
              <a:t>9</a:t>
            </a:r>
            <a:r>
              <a:rPr lang="en-US" sz="2800" b="1" dirty="0"/>
              <a:t>. </a:t>
            </a:r>
            <a:r>
              <a:rPr lang="sr-Cyrl-BA" sz="2800" b="1" dirty="0"/>
              <a:t>године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sz="2400" dirty="0" smtClean="0"/>
              <a:t>Раст незапослености</a:t>
            </a:r>
          </a:p>
          <a:p>
            <a:r>
              <a:rPr lang="sr-Cyrl-BA" sz="2400" dirty="0" smtClean="0"/>
              <a:t>Губитак домова</a:t>
            </a:r>
          </a:p>
          <a:p>
            <a:r>
              <a:rPr lang="sr-Cyrl-BA" sz="2400" dirty="0" smtClean="0"/>
              <a:t>Социјални проблеми </a:t>
            </a:r>
            <a:endParaRPr lang="en-US" sz="2400" dirty="0" smtClean="0"/>
          </a:p>
          <a:p>
            <a:pPr marL="64008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</a:t>
            </a:r>
            <a:r>
              <a:rPr lang="sr-Cyrl-BA" sz="2400" dirty="0" smtClean="0"/>
              <a:t>и немири</a:t>
            </a:r>
          </a:p>
          <a:p>
            <a:r>
              <a:rPr lang="sr-Cyrl-BA" sz="2400" dirty="0" smtClean="0"/>
              <a:t>Повећање јавног дуга</a:t>
            </a:r>
          </a:p>
          <a:p>
            <a:r>
              <a:rPr lang="sr-Cyrl-BA" sz="2400" dirty="0" smtClean="0"/>
              <a:t>Затварање банака </a:t>
            </a:r>
          </a:p>
          <a:p>
            <a:r>
              <a:rPr lang="sr-Cyrl-BA" sz="2400" dirty="0" err="1" smtClean="0"/>
              <a:t>Неповјерење</a:t>
            </a:r>
            <a:r>
              <a:rPr lang="sr-Cyrl-BA" sz="2400" dirty="0" smtClean="0"/>
              <a:t> у финансијски систем</a:t>
            </a:r>
          </a:p>
          <a:p>
            <a:endParaRPr lang="en-US" sz="2400" dirty="0" smtClean="0"/>
          </a:p>
          <a:p>
            <a:r>
              <a:rPr lang="sr-Cyrl-BA" sz="2400" dirty="0" smtClean="0"/>
              <a:t>Први </a:t>
            </a:r>
            <a:r>
              <a:rPr lang="sr-Cyrl-BA" sz="2400" dirty="0"/>
              <a:t>пакет помоћи САД </a:t>
            </a:r>
            <a:r>
              <a:rPr lang="sr-Cyrl-BA" sz="2400" dirty="0" smtClean="0"/>
              <a:t>националној привреди износио је 700 </a:t>
            </a:r>
            <a:r>
              <a:rPr lang="sr-Cyrl-BA" sz="2400" dirty="0"/>
              <a:t>милијарди </a:t>
            </a:r>
            <a:r>
              <a:rPr lang="en-US" sz="2400" dirty="0" smtClean="0"/>
              <a:t>USD</a:t>
            </a:r>
            <a:endParaRPr lang="sr-Latn-BA" sz="2400" dirty="0" smtClean="0"/>
          </a:p>
          <a:p>
            <a:r>
              <a:rPr lang="sr-Latn-BA" sz="2400" dirty="0"/>
              <a:t>Too big to fail</a:t>
            </a:r>
            <a:r>
              <a:rPr lang="sr-Latn-BA" sz="2400" dirty="0" smtClean="0"/>
              <a:t>?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28800"/>
            <a:ext cx="410189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54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Детерминисање ризика и неизвјесности у условима рецесије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81992"/>
          </a:xfrm>
        </p:spPr>
        <p:txBody>
          <a:bodyPr>
            <a:normAutofit lnSpcReduction="10000"/>
          </a:bodyPr>
          <a:lstStyle/>
          <a:p>
            <a:r>
              <a:rPr lang="sr-Cyrl-BA" sz="2400" b="1" dirty="0" smtClean="0"/>
              <a:t>Неизвјесност</a:t>
            </a:r>
            <a:r>
              <a:rPr lang="sr-Cyrl-BA" sz="2400" dirty="0" smtClean="0"/>
              <a:t> се дефинише као стање система у ком се при доношењу одлука јавља недостатак адекватних, поузданих и правовремених информација о његовом досадашњем понашању и завршном стаљу као резултату тог понашања.</a:t>
            </a:r>
          </a:p>
          <a:p>
            <a:r>
              <a:rPr lang="sr-Cyrl-BA" sz="2400" b="1" dirty="0" smtClean="0"/>
              <a:t>Рецесија </a:t>
            </a:r>
            <a:r>
              <a:rPr lang="sr-Cyrl-BA" sz="2400" dirty="0" smtClean="0"/>
              <a:t>је блажи облик привредне неравнотеже у којој су запосленост и производња испод оптималног нивоа.</a:t>
            </a:r>
          </a:p>
          <a:p>
            <a:r>
              <a:rPr lang="sr-Cyrl-BA" sz="2400" b="1" dirty="0" smtClean="0"/>
              <a:t>Депресија</a:t>
            </a:r>
            <a:r>
              <a:rPr lang="sr-Cyrl-BA" sz="2400" dirty="0" smtClean="0"/>
              <a:t> је дубоко изражена привредна неравнотежа коју карактерише значајан пад производње и инвестиција с једне, и раст незапослености и залиха, с друге стране.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86684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Коцкање </a:t>
            </a:r>
            <a:r>
              <a:rPr lang="en-US" sz="2800" b="1" dirty="0" err="1" smtClean="0"/>
              <a:t>vs</a:t>
            </a:r>
            <a:r>
              <a:rPr lang="en-US" sz="2800" b="1" dirty="0" smtClean="0"/>
              <a:t> </a:t>
            </a:r>
            <a:r>
              <a:rPr lang="sr-Cyrl-BA" sz="2800" b="1" dirty="0" smtClean="0"/>
              <a:t>шпекулација на финансијском тржишту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66526"/>
            <a:ext cx="8147248" cy="4788282"/>
          </a:xfrm>
        </p:spPr>
        <p:txBody>
          <a:bodyPr>
            <a:normAutofit/>
          </a:bodyPr>
          <a:lstStyle/>
          <a:p>
            <a:r>
              <a:rPr lang="sr-Cyrl-BA" sz="2400" b="1" dirty="0" smtClean="0"/>
              <a:t>Шпекулација</a:t>
            </a:r>
            <a:r>
              <a:rPr lang="sr-Cyrl-BA" sz="2400" dirty="0" smtClean="0"/>
              <a:t> је активност усмјерена на преузимање ризика у складу с очекиваним приносом те инвестиције - прихватање и улазак у пословни ризик ради остварења сразмјерног добитка.</a:t>
            </a:r>
          </a:p>
          <a:p>
            <a:r>
              <a:rPr lang="sr-Cyrl-BA" sz="2400" b="1" dirty="0" smtClean="0"/>
              <a:t>Финансијско коцкање </a:t>
            </a:r>
            <a:r>
              <a:rPr lang="sr-Cyrl-BA" sz="2400" dirty="0" smtClean="0"/>
              <a:t>не подразумијева остварење сразмјерног добитка јер је, као и у касину, очекивана зарада неизвјесна и непозната.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59084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Манипулација на </a:t>
            </a:r>
            <a:r>
              <a:rPr lang="sr-Cyrl-BA" sz="2800" b="1" dirty="0"/>
              <a:t>финансијском </a:t>
            </a:r>
            <a:r>
              <a:rPr lang="sr-Cyrl-BA" sz="2800" b="1" dirty="0" smtClean="0"/>
              <a:t>тржишту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363272" cy="5184576"/>
          </a:xfrm>
        </p:spPr>
        <p:txBody>
          <a:bodyPr>
            <a:normAutofit/>
          </a:bodyPr>
          <a:lstStyle/>
          <a:p>
            <a:r>
              <a:rPr lang="sr-Cyrl-BA" sz="2400" b="1" dirty="0" smtClean="0"/>
              <a:t>Манипулација</a:t>
            </a:r>
            <a:r>
              <a:rPr lang="sr-Cyrl-BA" sz="2400" dirty="0" smtClean="0"/>
              <a:t> је недозвољена активност којом се на берзи кроз берзански систем трговања жели утицати на цијену неке ХОВ и на тај начин остварити одређене погодности – остваривање профита, власништво, избјегавање штетних посљедица скривених губитака и сл.</a:t>
            </a:r>
          </a:p>
          <a:p>
            <a:pPr lvl="1"/>
            <a:r>
              <a:rPr lang="sr-Cyrl-BA" sz="2000" dirty="0" smtClean="0"/>
              <a:t>Манипулатори су ученици на берзанском тржишту који захваљујући злоупотреби повлашћених информација и свом финансијском потенцијалу желе да остваре профит на разлици у цијени која је вјештачки генерисана.</a:t>
            </a:r>
          </a:p>
        </p:txBody>
      </p:sp>
    </p:spTree>
    <p:extLst>
      <p:ext uri="{BB962C8B-B14F-4D97-AF65-F5344CB8AC3E}">
        <p14:creationId xmlns:p14="http://schemas.microsoft.com/office/powerpoint/2010/main" val="29057807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sz="2400" dirty="0" smtClean="0"/>
              <a:t>Неке од </a:t>
            </a:r>
            <a:r>
              <a:rPr lang="sr-Cyrl-BA" sz="2400" dirty="0" err="1" smtClean="0"/>
              <a:t>манипулациј</a:t>
            </a:r>
            <a:r>
              <a:rPr lang="en-US" sz="2400" dirty="0" smtClean="0"/>
              <a:t>a</a:t>
            </a:r>
            <a:r>
              <a:rPr lang="sr-Cyrl-BA" sz="2400" dirty="0" smtClean="0"/>
              <a:t> на финансијском тржишту су:</a:t>
            </a:r>
          </a:p>
          <a:p>
            <a:pPr lvl="1"/>
            <a:r>
              <a:rPr lang="en-US" sz="2200" dirty="0"/>
              <a:t>p</a:t>
            </a:r>
            <a:r>
              <a:rPr lang="en-US" sz="2200" dirty="0" smtClean="0"/>
              <a:t>ump</a:t>
            </a:r>
            <a:r>
              <a:rPr lang="sr-Latn-BA" sz="2200" dirty="0" smtClean="0"/>
              <a:t>&amp;</a:t>
            </a:r>
            <a:r>
              <a:rPr lang="sr-Latn-BA" sz="2200" dirty="0" err="1" smtClean="0"/>
              <a:t>dump</a:t>
            </a:r>
            <a:r>
              <a:rPr lang="en-US" sz="2200" dirty="0" smtClean="0"/>
              <a:t> – </a:t>
            </a:r>
            <a:r>
              <a:rPr lang="sr-Cyrl-BA" sz="2200" dirty="0" err="1" smtClean="0"/>
              <a:t>вјештачко</a:t>
            </a:r>
            <a:r>
              <a:rPr lang="sr-Cyrl-BA" sz="2200" dirty="0" smtClean="0"/>
              <a:t> повећање цијене ХОВ и продаја по високим цијенама</a:t>
            </a:r>
            <a:endParaRPr lang="sr-Latn-BA" sz="2200" dirty="0" smtClean="0"/>
          </a:p>
          <a:p>
            <a:pPr lvl="1"/>
            <a:r>
              <a:rPr lang="en-US" sz="2200" dirty="0" err="1"/>
              <a:t>t</a:t>
            </a:r>
            <a:r>
              <a:rPr lang="sr-Latn-BA" sz="2200" dirty="0" err="1" smtClean="0"/>
              <a:t>rash</a:t>
            </a:r>
            <a:r>
              <a:rPr lang="sr-Latn-BA" sz="2200" dirty="0" smtClean="0"/>
              <a:t>&amp;</a:t>
            </a:r>
            <a:r>
              <a:rPr lang="sr-Latn-BA" sz="2200" dirty="0" err="1" smtClean="0"/>
              <a:t>cash</a:t>
            </a:r>
            <a:r>
              <a:rPr lang="sr-Cyrl-BA" sz="2200" dirty="0" smtClean="0"/>
              <a:t> – </a:t>
            </a:r>
            <a:r>
              <a:rPr lang="sr-Cyrl-BA" sz="2200" dirty="0" err="1" smtClean="0"/>
              <a:t>вјештачко</a:t>
            </a:r>
            <a:r>
              <a:rPr lang="sr-Cyrl-BA" sz="2200" dirty="0" smtClean="0"/>
              <a:t> смањење цијене ХОВ и куповина по ниским цијенама</a:t>
            </a:r>
            <a:endParaRPr lang="sr-Latn-BA" sz="2200" dirty="0" smtClean="0"/>
          </a:p>
          <a:p>
            <a:pPr lvl="1"/>
            <a:r>
              <a:rPr lang="sr-Cyrl-BA" sz="2200" dirty="0"/>
              <a:t>т</a:t>
            </a:r>
            <a:r>
              <a:rPr lang="sr-Cyrl-BA" sz="2200" dirty="0" smtClean="0"/>
              <a:t>рговање на бази повлашћених (</a:t>
            </a:r>
            <a:r>
              <a:rPr lang="sr-Cyrl-BA" sz="2200" dirty="0" err="1" smtClean="0"/>
              <a:t>инсајд</a:t>
            </a:r>
            <a:r>
              <a:rPr lang="sr-Cyrl-BA" sz="2200" dirty="0" smtClean="0"/>
              <a:t>) информација – </a:t>
            </a:r>
            <a:r>
              <a:rPr lang="sr-Cyrl-BA" sz="2200" dirty="0"/>
              <a:t>п</a:t>
            </a:r>
            <a:r>
              <a:rPr lang="sr-Cyrl-BA" sz="2200" dirty="0" smtClean="0"/>
              <a:t>овлашћена информација </a:t>
            </a:r>
            <a:r>
              <a:rPr lang="sr-Cyrl-BA" sz="2200" dirty="0"/>
              <a:t>је свака информација која није доступна јавности, а значајна је за утврђивање цијене хартија од вриједности.</a:t>
            </a:r>
            <a:endParaRPr lang="en-US" sz="2200" dirty="0"/>
          </a:p>
          <a:p>
            <a:pPr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509298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44702"/>
            <a:ext cx="4680520" cy="6405722"/>
          </a:xfrm>
        </p:spPr>
      </p:pic>
    </p:spTree>
    <p:extLst>
      <p:ext uri="{BB962C8B-B14F-4D97-AF65-F5344CB8AC3E}">
        <p14:creationId xmlns:p14="http://schemas.microsoft.com/office/powerpoint/2010/main" val="32453184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8928992" cy="1399032"/>
          </a:xfrm>
        </p:spPr>
        <p:txBody>
          <a:bodyPr>
            <a:normAutofit/>
          </a:bodyPr>
          <a:lstStyle/>
          <a:p>
            <a:pPr algn="ctr"/>
            <a:r>
              <a:rPr lang="sr-Cyrl-BA" sz="2800" b="1" dirty="0"/>
              <a:t>Манипулација према Закону о тржишту ХОВ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sz="2400" b="1" dirty="0" smtClean="0"/>
              <a:t>Манипулација </a:t>
            </a:r>
            <a:r>
              <a:rPr lang="sr-Cyrl-BA" sz="2400" b="1" dirty="0"/>
              <a:t>на тржишту хартија од </a:t>
            </a:r>
            <a:r>
              <a:rPr lang="sr-Cyrl-BA" sz="2400" b="1" dirty="0" smtClean="0"/>
              <a:t>вриједности </a:t>
            </a:r>
            <a:r>
              <a:rPr lang="sr-Cyrl-BA" sz="2400" dirty="0" smtClean="0"/>
              <a:t> </a:t>
            </a:r>
            <a:r>
              <a:rPr lang="sr-Cyrl-BA" sz="2400" dirty="0"/>
              <a:t>је стварање привида активне трговине на тржишту хартија од вриједности путем куповине, односно продаје или коришћењем других средстава у сврху повећања, односно смањења, подршке или дестабилизације њихове тржишне вриједности.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14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/>
              <a:t>Члан 276. </a:t>
            </a:r>
            <a:r>
              <a:rPr lang="sr-Cyrl-BA" sz="2800" b="1" dirty="0" smtClean="0"/>
              <a:t>Закона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4008" indent="0">
              <a:buNone/>
            </a:pPr>
            <a:r>
              <a:rPr lang="sr-Cyrl-BA" dirty="0" smtClean="0"/>
              <a:t>(1)</a:t>
            </a:r>
            <a:r>
              <a:rPr lang="en-US" dirty="0" smtClean="0"/>
              <a:t> </a:t>
            </a:r>
            <a:r>
              <a:rPr lang="sr-Cyrl-BA" dirty="0" smtClean="0"/>
              <a:t>Забрањено </a:t>
            </a:r>
            <a:r>
              <a:rPr lang="sr-Cyrl-BA" dirty="0"/>
              <a:t>је вршити манипулацију на тржишту хартија од вриједности</a:t>
            </a:r>
            <a:r>
              <a:rPr lang="sr-Cyrl-BA" dirty="0" smtClean="0"/>
              <a:t>.</a:t>
            </a:r>
          </a:p>
          <a:p>
            <a:pPr marL="64008" indent="0">
              <a:buNone/>
            </a:pPr>
            <a:endParaRPr lang="en-US" dirty="0"/>
          </a:p>
          <a:p>
            <a:pPr marL="64008" indent="0">
              <a:buNone/>
            </a:pPr>
            <a:r>
              <a:rPr lang="sr-Cyrl-BA" dirty="0"/>
              <a:t>(2) Забрањено је утицати или покушати да се утиче на одлуке других лица у погледу куповине или продаје хартија од вриједности:</a:t>
            </a:r>
            <a:endParaRPr lang="en-US" dirty="0"/>
          </a:p>
          <a:p>
            <a:pPr marL="64008" indent="0">
              <a:buNone/>
            </a:pPr>
            <a:r>
              <a:rPr lang="en-US" dirty="0" smtClean="0"/>
              <a:t>	</a:t>
            </a:r>
            <a:r>
              <a:rPr lang="sr-Cyrl-BA" dirty="0" smtClean="0"/>
              <a:t>а)</a:t>
            </a:r>
            <a:r>
              <a:rPr lang="en-US" dirty="0" smtClean="0"/>
              <a:t> </a:t>
            </a:r>
            <a:r>
              <a:rPr lang="sr-Cyrl-BA" dirty="0" smtClean="0"/>
              <a:t>лажним </a:t>
            </a:r>
            <a:r>
              <a:rPr lang="sr-Cyrl-BA" dirty="0"/>
              <a:t>или двосмисленим изјавама, </a:t>
            </a:r>
            <a:r>
              <a:rPr lang="en-US" dirty="0" smtClean="0"/>
              <a:t>	</a:t>
            </a:r>
            <a:r>
              <a:rPr lang="sr-Cyrl-BA" dirty="0" smtClean="0"/>
              <a:t>укључујући </a:t>
            </a:r>
            <a:r>
              <a:rPr lang="sr-Cyrl-BA" dirty="0"/>
              <a:t>и обећања, прогнозирања или </a:t>
            </a:r>
            <a:r>
              <a:rPr lang="en-US" dirty="0" smtClean="0"/>
              <a:t>	</a:t>
            </a:r>
            <a:r>
              <a:rPr lang="sr-Cyrl-BA" dirty="0" smtClean="0"/>
              <a:t>друге </a:t>
            </a:r>
            <a:r>
              <a:rPr lang="sr-Cyrl-BA" dirty="0"/>
              <a:t>сличне радње упућене било којем лицу </a:t>
            </a:r>
            <a:r>
              <a:rPr lang="en-US" dirty="0" smtClean="0"/>
              <a:t>	</a:t>
            </a:r>
            <a:r>
              <a:rPr lang="sr-Cyrl-BA" dirty="0" smtClean="0"/>
              <a:t>или </a:t>
            </a:r>
            <a:endParaRPr lang="en-US" dirty="0"/>
          </a:p>
          <a:p>
            <a:pPr marL="64008" indent="0">
              <a:buNone/>
            </a:pPr>
            <a:r>
              <a:rPr lang="en-US" dirty="0" smtClean="0"/>
              <a:t>	</a:t>
            </a:r>
            <a:r>
              <a:rPr lang="sr-Cyrl-BA" dirty="0" smtClean="0"/>
              <a:t>б)</a:t>
            </a:r>
            <a:r>
              <a:rPr lang="en-US" dirty="0" smtClean="0"/>
              <a:t> </a:t>
            </a:r>
            <a:r>
              <a:rPr lang="sr-Cyrl-BA" dirty="0" smtClean="0"/>
              <a:t>искривљивањем </a:t>
            </a:r>
            <a:r>
              <a:rPr lang="sr-Cyrl-BA" dirty="0"/>
              <a:t>и прикривањем свих </a:t>
            </a:r>
            <a:r>
              <a:rPr lang="en-US" dirty="0" smtClean="0"/>
              <a:t>	</a:t>
            </a:r>
            <a:r>
              <a:rPr lang="sr-Cyrl-BA" dirty="0" smtClean="0"/>
              <a:t>значајних </a:t>
            </a:r>
            <a:r>
              <a:rPr lang="sr-Cyrl-BA" dirty="0"/>
              <a:t>информација које одређено лице </a:t>
            </a:r>
            <a:r>
              <a:rPr lang="en-US" dirty="0" smtClean="0"/>
              <a:t>	</a:t>
            </a:r>
            <a:r>
              <a:rPr lang="sr-Cyrl-BA" dirty="0" smtClean="0"/>
              <a:t>зна </a:t>
            </a:r>
            <a:r>
              <a:rPr lang="sr-Cyrl-BA" dirty="0"/>
              <a:t>или мора да зна, а које се односе на </a:t>
            </a:r>
            <a:r>
              <a:rPr lang="en-US" dirty="0" smtClean="0"/>
              <a:t>	</a:t>
            </a:r>
            <a:r>
              <a:rPr lang="sr-Cyrl-BA" dirty="0" smtClean="0"/>
              <a:t>емитента </a:t>
            </a:r>
            <a:r>
              <a:rPr lang="sr-Cyrl-BA" dirty="0"/>
              <a:t>и његове хартије од вриједности.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332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/>
              <a:t>Члан 277</a:t>
            </a:r>
            <a:r>
              <a:rPr lang="sr-Cyrl-BA" sz="2800" b="1" dirty="0" smtClean="0"/>
              <a:t>. Закона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4008" indent="0">
              <a:buNone/>
            </a:pPr>
            <a:r>
              <a:rPr lang="sr-Cyrl-BA" dirty="0" smtClean="0"/>
              <a:t>Ради </a:t>
            </a:r>
            <a:r>
              <a:rPr lang="sr-Cyrl-BA" dirty="0"/>
              <a:t>спречавања манипулације на тржишту забрањено је:</a:t>
            </a:r>
            <a:endParaRPr lang="en-US" dirty="0"/>
          </a:p>
          <a:p>
            <a:pPr marL="64008" indent="0">
              <a:buNone/>
            </a:pPr>
            <a:r>
              <a:rPr lang="en-US" dirty="0" smtClean="0"/>
              <a:t>	</a:t>
            </a:r>
            <a:r>
              <a:rPr lang="sr-Cyrl-BA" dirty="0" smtClean="0"/>
              <a:t>а)</a:t>
            </a:r>
            <a:r>
              <a:rPr lang="en-US" dirty="0" smtClean="0"/>
              <a:t> </a:t>
            </a:r>
            <a:r>
              <a:rPr lang="sr-Cyrl-BA" dirty="0" smtClean="0"/>
              <a:t>извршити </a:t>
            </a:r>
            <a:r>
              <a:rPr lang="sr-Cyrl-BA" dirty="0"/>
              <a:t>трансакцију хартијама од </a:t>
            </a:r>
            <a:r>
              <a:rPr lang="en-US" dirty="0" smtClean="0"/>
              <a:t>	</a:t>
            </a:r>
            <a:r>
              <a:rPr lang="sr-Cyrl-BA" dirty="0" smtClean="0"/>
              <a:t>вриједности </a:t>
            </a:r>
            <a:r>
              <a:rPr lang="sr-Cyrl-BA" dirty="0"/>
              <a:t>на начин да њеним извршењем не </a:t>
            </a:r>
            <a:r>
              <a:rPr lang="en-US" dirty="0" smtClean="0"/>
              <a:t>	</a:t>
            </a:r>
            <a:r>
              <a:rPr lang="sr-Cyrl-BA" dirty="0" smtClean="0"/>
              <a:t>дође </a:t>
            </a:r>
            <a:r>
              <a:rPr lang="sr-Cyrl-BA" dirty="0"/>
              <a:t>до промјене законитог власника, односно </a:t>
            </a:r>
            <a:r>
              <a:rPr lang="en-US" dirty="0" smtClean="0"/>
              <a:t>	</a:t>
            </a:r>
            <a:r>
              <a:rPr lang="sr-Cyrl-BA" dirty="0" smtClean="0"/>
              <a:t>да </a:t>
            </a:r>
            <a:r>
              <a:rPr lang="sr-Cyrl-BA" dirty="0"/>
              <a:t>се на други начин створи привид закљученог </a:t>
            </a:r>
            <a:r>
              <a:rPr lang="en-US" dirty="0" smtClean="0"/>
              <a:t>	</a:t>
            </a:r>
            <a:r>
              <a:rPr lang="sr-Cyrl-BA" dirty="0" smtClean="0"/>
              <a:t>посла</a:t>
            </a:r>
            <a:r>
              <a:rPr lang="sr-Cyrl-BA" dirty="0"/>
              <a:t>,</a:t>
            </a:r>
            <a:endParaRPr lang="en-US" dirty="0"/>
          </a:p>
          <a:p>
            <a:pPr marL="64008" indent="0">
              <a:buNone/>
            </a:pPr>
            <a:r>
              <a:rPr lang="en-US" dirty="0" smtClean="0"/>
              <a:t>	</a:t>
            </a:r>
            <a:r>
              <a:rPr lang="sr-Cyrl-BA" dirty="0" smtClean="0"/>
              <a:t>б)</a:t>
            </a:r>
            <a:r>
              <a:rPr lang="en-US" dirty="0" smtClean="0"/>
              <a:t> </a:t>
            </a:r>
            <a:r>
              <a:rPr lang="sr-Cyrl-BA" dirty="0" smtClean="0"/>
              <a:t>дати </a:t>
            </a:r>
            <a:r>
              <a:rPr lang="sr-Cyrl-BA" dirty="0"/>
              <a:t>налог за куповину или продају хартије </a:t>
            </a:r>
            <a:r>
              <a:rPr lang="en-US" dirty="0" smtClean="0"/>
              <a:t>	</a:t>
            </a:r>
            <a:r>
              <a:rPr lang="sr-Cyrl-BA" dirty="0" smtClean="0"/>
              <a:t>од </a:t>
            </a:r>
            <a:r>
              <a:rPr lang="sr-Cyrl-BA" dirty="0"/>
              <a:t>вриједности, знајући да је дат или ће бити </a:t>
            </a:r>
            <a:r>
              <a:rPr lang="en-US" dirty="0" smtClean="0"/>
              <a:t>	</a:t>
            </a:r>
            <a:r>
              <a:rPr lang="sr-Cyrl-BA" dirty="0" smtClean="0"/>
              <a:t>дат </a:t>
            </a:r>
            <a:r>
              <a:rPr lang="sr-Cyrl-BA" dirty="0"/>
              <a:t>налог за продају или куповину те хартије од </a:t>
            </a:r>
            <a:r>
              <a:rPr lang="en-US" dirty="0" smtClean="0"/>
              <a:t>	</a:t>
            </a:r>
            <a:r>
              <a:rPr lang="sr-Cyrl-BA" dirty="0" smtClean="0"/>
              <a:t>вриједности </a:t>
            </a:r>
            <a:r>
              <a:rPr lang="sr-Cyrl-BA" dirty="0"/>
              <a:t>од истог или другог лица, по цијени </a:t>
            </a:r>
            <a:r>
              <a:rPr lang="en-US" dirty="0" smtClean="0"/>
              <a:t>	</a:t>
            </a:r>
            <a:r>
              <a:rPr lang="sr-Cyrl-BA" dirty="0" smtClean="0"/>
              <a:t>или </a:t>
            </a:r>
            <a:r>
              <a:rPr lang="sr-Cyrl-BA" dirty="0"/>
              <a:t>броју који је исти или приближно исти, </a:t>
            </a:r>
            <a:r>
              <a:rPr lang="en-US" dirty="0" smtClean="0"/>
              <a:t>	</a:t>
            </a:r>
            <a:r>
              <a:rPr lang="sr-Cyrl-BA" dirty="0" smtClean="0"/>
              <a:t>ради </a:t>
            </a:r>
            <a:r>
              <a:rPr lang="sr-Cyrl-BA" dirty="0"/>
              <a:t>стварања привида цијене или активног </a:t>
            </a:r>
            <a:r>
              <a:rPr lang="en-US" dirty="0" smtClean="0"/>
              <a:t>	</a:t>
            </a:r>
            <a:r>
              <a:rPr lang="sr-Cyrl-BA" dirty="0" smtClean="0"/>
              <a:t>трговања</a:t>
            </a:r>
            <a:r>
              <a:rPr lang="sr-Cyrl-BA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51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928992" cy="1399032"/>
          </a:xfrm>
        </p:spPr>
        <p:txBody>
          <a:bodyPr>
            <a:normAutofit fontScale="90000"/>
          </a:bodyPr>
          <a:lstStyle/>
          <a:p>
            <a:r>
              <a:rPr lang="sr-Cyrl-BA" sz="3200" dirty="0" smtClean="0"/>
              <a:t>Примјер: утицај информација о скандалу са манипулацијама у финансијском извјештавању компаније </a:t>
            </a:r>
            <a:r>
              <a:rPr lang="sr-Latn-BA" sz="3200" dirty="0" smtClean="0"/>
              <a:t>Enron</a:t>
            </a:r>
            <a:r>
              <a:rPr lang="sr-Cyrl-BA" sz="3200" dirty="0" smtClean="0"/>
              <a:t> на цијену акција ове компаније</a:t>
            </a:r>
            <a:endParaRPr lang="en-US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57" y="2048912"/>
            <a:ext cx="9236713" cy="4032448"/>
          </a:xfrm>
        </p:spPr>
      </p:pic>
      <p:sp>
        <p:nvSpPr>
          <p:cNvPr id="8" name="TextBox 7"/>
          <p:cNvSpPr txBox="1"/>
          <p:nvPr/>
        </p:nvSpPr>
        <p:spPr>
          <a:xfrm>
            <a:off x="827584" y="6237312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en.wikipedia.org/wiki/Enron_scandal</a:t>
            </a:r>
            <a:r>
              <a:rPr lang="sr-Cyrl-BA" dirty="0" smtClean="0"/>
              <a:t> 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 rot="20713187">
            <a:off x="7995576" y="2647696"/>
            <a:ext cx="928553" cy="307508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747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/>
              <a:t>Члан 278</a:t>
            </a:r>
            <a:r>
              <a:rPr lang="sr-Cyrl-BA" sz="2800" b="1" dirty="0" smtClean="0"/>
              <a:t>. Закона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642536"/>
          </a:xfrm>
        </p:spPr>
        <p:txBody>
          <a:bodyPr>
            <a:normAutofit fontScale="77500" lnSpcReduction="20000"/>
          </a:bodyPr>
          <a:lstStyle/>
          <a:p>
            <a:pPr marL="64008" indent="0">
              <a:buNone/>
            </a:pPr>
            <a:r>
              <a:rPr lang="sr-Cyrl-BA" dirty="0" smtClean="0"/>
              <a:t>Забрањено </a:t>
            </a:r>
            <a:r>
              <a:rPr lang="sr-Cyrl-BA" dirty="0"/>
              <a:t>је обављати трансакције са хартијама од вриједности ради тога да се:</a:t>
            </a:r>
            <a:endParaRPr lang="en-US" dirty="0"/>
          </a:p>
          <a:p>
            <a:pPr marL="64008" indent="0">
              <a:buNone/>
            </a:pPr>
            <a:r>
              <a:rPr lang="en-US" dirty="0" smtClean="0"/>
              <a:t>	</a:t>
            </a:r>
            <a:r>
              <a:rPr lang="sr-Cyrl-BA" dirty="0" smtClean="0"/>
              <a:t>а)</a:t>
            </a:r>
            <a:r>
              <a:rPr lang="en-US" dirty="0"/>
              <a:t> </a:t>
            </a:r>
            <a:r>
              <a:rPr lang="sr-Cyrl-BA" dirty="0" smtClean="0"/>
              <a:t>повећа </a:t>
            </a:r>
            <a:r>
              <a:rPr lang="sr-Cyrl-BA" dirty="0"/>
              <a:t>цијена те хартије од </a:t>
            </a:r>
            <a:r>
              <a:rPr lang="en-US" dirty="0" smtClean="0"/>
              <a:t>	</a:t>
            </a:r>
            <a:r>
              <a:rPr lang="sr-Cyrl-BA" dirty="0" smtClean="0"/>
              <a:t>вриједности </a:t>
            </a:r>
            <a:r>
              <a:rPr lang="sr-Cyrl-BA" dirty="0"/>
              <a:t>те на тај начин подстакну други </a:t>
            </a:r>
            <a:r>
              <a:rPr lang="en-US" dirty="0" smtClean="0"/>
              <a:t>	</a:t>
            </a:r>
            <a:r>
              <a:rPr lang="sr-Cyrl-BA" dirty="0" smtClean="0"/>
              <a:t>инвеститори </a:t>
            </a:r>
            <a:r>
              <a:rPr lang="sr-Cyrl-BA" dirty="0"/>
              <a:t>да купе ту хартију од вриједности,</a:t>
            </a:r>
            <a:endParaRPr lang="en-US" dirty="0"/>
          </a:p>
          <a:p>
            <a:pPr marL="64008" indent="0">
              <a:buNone/>
            </a:pPr>
            <a:r>
              <a:rPr lang="en-US" dirty="0" smtClean="0"/>
              <a:t>	</a:t>
            </a:r>
            <a:r>
              <a:rPr lang="sr-Cyrl-BA" dirty="0" smtClean="0"/>
              <a:t>б)</a:t>
            </a:r>
            <a:r>
              <a:rPr lang="en-US" dirty="0"/>
              <a:t> </a:t>
            </a:r>
            <a:r>
              <a:rPr lang="sr-Cyrl-BA" dirty="0" smtClean="0"/>
              <a:t>смањи </a:t>
            </a:r>
            <a:r>
              <a:rPr lang="sr-Cyrl-BA" dirty="0"/>
              <a:t>цијена те хартије од вриједности те </a:t>
            </a:r>
            <a:r>
              <a:rPr lang="en-US" dirty="0" smtClean="0"/>
              <a:t>	</a:t>
            </a:r>
            <a:r>
              <a:rPr lang="sr-Cyrl-BA" dirty="0" smtClean="0"/>
              <a:t>на </a:t>
            </a:r>
            <a:r>
              <a:rPr lang="sr-Cyrl-BA" dirty="0"/>
              <a:t>тај начин подстакну други инвеститори на </a:t>
            </a:r>
            <a:r>
              <a:rPr lang="en-US" dirty="0" smtClean="0"/>
              <a:t>	</a:t>
            </a:r>
            <a:r>
              <a:rPr lang="sr-Cyrl-BA" dirty="0" smtClean="0"/>
              <a:t>продају </a:t>
            </a:r>
            <a:r>
              <a:rPr lang="sr-Cyrl-BA" dirty="0"/>
              <a:t>те хартије од вриједности,</a:t>
            </a:r>
            <a:endParaRPr lang="en-US" dirty="0"/>
          </a:p>
          <a:p>
            <a:pPr marL="64008" indent="0">
              <a:buNone/>
            </a:pPr>
            <a:r>
              <a:rPr lang="en-US" dirty="0" smtClean="0"/>
              <a:t>	</a:t>
            </a:r>
            <a:r>
              <a:rPr lang="sr-Cyrl-BA" dirty="0" smtClean="0"/>
              <a:t>в)</a:t>
            </a:r>
            <a:r>
              <a:rPr lang="en-US" dirty="0"/>
              <a:t> </a:t>
            </a:r>
            <a:r>
              <a:rPr lang="sr-Cyrl-BA" dirty="0" smtClean="0"/>
              <a:t>створи </a:t>
            </a:r>
            <a:r>
              <a:rPr lang="sr-Cyrl-BA" dirty="0"/>
              <a:t>привид активне трговине  том </a:t>
            </a:r>
            <a:r>
              <a:rPr lang="en-US" dirty="0" smtClean="0"/>
              <a:t>	</a:t>
            </a:r>
            <a:r>
              <a:rPr lang="sr-Cyrl-BA" dirty="0" smtClean="0"/>
              <a:t>хартијом </a:t>
            </a:r>
            <a:r>
              <a:rPr lang="sr-Cyrl-BA" dirty="0"/>
              <a:t>од вриједности те на тај начин </a:t>
            </a:r>
            <a:r>
              <a:rPr lang="en-US" dirty="0" smtClean="0"/>
              <a:t>	</a:t>
            </a:r>
            <a:r>
              <a:rPr lang="sr-Cyrl-BA" dirty="0" smtClean="0"/>
              <a:t>подстакну </a:t>
            </a:r>
            <a:r>
              <a:rPr lang="sr-Cyrl-BA" dirty="0"/>
              <a:t>други инвеститори на куповину, </a:t>
            </a:r>
            <a:r>
              <a:rPr lang="en-US" dirty="0" smtClean="0"/>
              <a:t>	</a:t>
            </a:r>
            <a:r>
              <a:rPr lang="sr-Cyrl-BA" dirty="0" smtClean="0"/>
              <a:t>односно </a:t>
            </a:r>
            <a:r>
              <a:rPr lang="sr-Cyrl-BA" dirty="0"/>
              <a:t>продају те хартије од вриједности</a:t>
            </a:r>
            <a:r>
              <a:rPr lang="sr-Cyrl-BA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3441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Cyrl-BA" sz="2800" b="1" dirty="0" smtClean="0"/>
              <a:t>4. УЛОГА ДРЖАВЕ У ПРЕВАЗИЛАЖЕЊУ РЕЦЕСИЈЕ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84576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Улога државе огледа се у фискалној и монетарној политици чиме се настоји подстицати економски раст и продуктивност, те сузбити инфлација и незапосленост.</a:t>
            </a:r>
          </a:p>
          <a:p>
            <a:r>
              <a:rPr lang="sr-Cyrl-BA" sz="2400" dirty="0" smtClean="0"/>
              <a:t>Економске функције државе су:</a:t>
            </a:r>
          </a:p>
          <a:p>
            <a:pPr lvl="1"/>
            <a:r>
              <a:rPr lang="sr-Cyrl-BA" sz="2200" dirty="0" smtClean="0"/>
              <a:t>Утврђивање законског оквира за тржишну привреду;</a:t>
            </a:r>
          </a:p>
          <a:p>
            <a:pPr lvl="1"/>
            <a:r>
              <a:rPr lang="sr-Cyrl-BA" sz="2200" dirty="0" smtClean="0"/>
              <a:t>Утицај на алокацију ресурса како би се побољшала привредна ефикасност;</a:t>
            </a:r>
          </a:p>
          <a:p>
            <a:pPr lvl="1"/>
            <a:r>
              <a:rPr lang="sr-Cyrl-BA" sz="2200" dirty="0" smtClean="0"/>
              <a:t>Брига о оптималној расподјели дохотка;</a:t>
            </a:r>
          </a:p>
          <a:p>
            <a:pPr lvl="1"/>
            <a:r>
              <a:rPr lang="sr-Cyrl-BA" sz="2200" dirty="0" smtClean="0"/>
              <a:t>Стабилизација привреде примјеном одговарајућих макроекономских политика.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6164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endParaRPr lang="sr-Cyrl-BA" dirty="0" smtClean="0"/>
          </a:p>
          <a:p>
            <a:pPr marL="64008" indent="0">
              <a:buNone/>
            </a:pPr>
            <a:endParaRPr lang="sr-Cyrl-BA" dirty="0"/>
          </a:p>
          <a:p>
            <a:pPr marL="64008" indent="0" algn="ctr">
              <a:buNone/>
            </a:pPr>
            <a:r>
              <a:rPr lang="sr-Cyrl-BA" sz="4000" b="1" dirty="0" smtClean="0"/>
              <a:t>ХВАЛА НА ПАЖЊИ!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8379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64896" cy="1217290"/>
          </a:xfrm>
        </p:spPr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Коришћење информација у доношењу одлука о инвестирању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395536" y="1916832"/>
            <a:ext cx="252028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/>
              <a:t>Информације о макроекономским условима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11560" y="3356992"/>
            <a:ext cx="223224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/>
              <a:t>Информације о привредној грани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11560" y="4797152"/>
            <a:ext cx="237626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/>
              <a:t>Информације о предузећу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491880" y="3356992"/>
            <a:ext cx="158417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/>
              <a:t>Процјена очекиваног </a:t>
            </a:r>
            <a:r>
              <a:rPr lang="sr-Latn-BA" dirty="0" smtClean="0"/>
              <a:t>cash flow-a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508104" y="3356992"/>
            <a:ext cx="144016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/>
              <a:t>Вредновање ХОВ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380310" y="3356992"/>
            <a:ext cx="1656185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/>
              <a:t>Инвестициона одлука</a:t>
            </a:r>
            <a:endParaRPr lang="en-US" dirty="0"/>
          </a:p>
        </p:txBody>
      </p:sp>
      <p:cxnSp>
        <p:nvCxnSpPr>
          <p:cNvPr id="27" name="Straight Connector 26"/>
          <p:cNvCxnSpPr>
            <a:stCxn id="11" idx="3"/>
          </p:cNvCxnSpPr>
          <p:nvPr/>
        </p:nvCxnSpPr>
        <p:spPr>
          <a:xfrm>
            <a:off x="2987824" y="5229200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8" idx="3"/>
          </p:cNvCxnSpPr>
          <p:nvPr/>
        </p:nvCxnSpPr>
        <p:spPr>
          <a:xfrm>
            <a:off x="2915816" y="2384884"/>
            <a:ext cx="288032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203848" y="2420888"/>
            <a:ext cx="0" cy="2808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endCxn id="19" idx="1"/>
          </p:cNvCxnSpPr>
          <p:nvPr/>
        </p:nvCxnSpPr>
        <p:spPr>
          <a:xfrm>
            <a:off x="2843808" y="3789040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19" idx="3"/>
          </p:cNvCxnSpPr>
          <p:nvPr/>
        </p:nvCxnSpPr>
        <p:spPr>
          <a:xfrm>
            <a:off x="5076056" y="378904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22" idx="3"/>
          </p:cNvCxnSpPr>
          <p:nvPr/>
        </p:nvCxnSpPr>
        <p:spPr>
          <a:xfrm>
            <a:off x="6948264" y="3814192"/>
            <a:ext cx="432046" cy="108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5148064" y="4725144"/>
            <a:ext cx="208823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dirty="0" smtClean="0"/>
              <a:t>Упоређивање са тржишном цијеном ХОВ</a:t>
            </a:r>
            <a:endParaRPr lang="en-US" dirty="0"/>
          </a:p>
        </p:txBody>
      </p:sp>
      <p:cxnSp>
        <p:nvCxnSpPr>
          <p:cNvPr id="66" name="Straight Arrow Connector 65"/>
          <p:cNvCxnSpPr/>
          <p:nvPr/>
        </p:nvCxnSpPr>
        <p:spPr>
          <a:xfrm flipV="1">
            <a:off x="6012160" y="429309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6444208" y="429309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7494"/>
            <a:ext cx="8291264" cy="1577330"/>
          </a:xfrm>
        </p:spPr>
        <p:txBody>
          <a:bodyPr>
            <a:noAutofit/>
          </a:bodyPr>
          <a:lstStyle/>
          <a:p>
            <a:r>
              <a:rPr lang="sr-Cyrl-BA" sz="2800" b="1" dirty="0" smtClean="0"/>
              <a:t>Парадокси везани за ефикасност финансијског тржишта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Финанијско тржиште је ефикасно управо зато што стотине хиљада финансијских аналитичара вјерује да није.</a:t>
            </a:r>
          </a:p>
          <a:p>
            <a:r>
              <a:rPr lang="sr-Cyrl-BA" sz="2800" dirty="0" smtClean="0"/>
              <a:t>Што је већа невјерица у ефикасност тржишта, оно је ефикасније.</a:t>
            </a:r>
          </a:p>
          <a:p>
            <a:r>
              <a:rPr lang="sr-Cyrl-BA" sz="2800" dirty="0" smtClean="0"/>
              <a:t>Оног тренутка када финансијски аналитичари повјерују у ефикасност тржишта, оно то престаје да буде.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err="1" smtClean="0"/>
              <a:t>Free</a:t>
            </a:r>
            <a:r>
              <a:rPr lang="sr-Latn-BA" dirty="0" smtClean="0"/>
              <a:t> </a:t>
            </a:r>
            <a:r>
              <a:rPr lang="sr-Latn-BA" dirty="0" err="1" smtClean="0"/>
              <a:t>rider</a:t>
            </a:r>
            <a:r>
              <a:rPr lang="sr-Latn-BA" dirty="0" smtClean="0"/>
              <a:t> </a:t>
            </a:r>
            <a:r>
              <a:rPr lang="sr-Cyrl-BA" dirty="0" smtClean="0"/>
              <a:t>ефекат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896" y="1882775"/>
            <a:ext cx="6842207" cy="4572000"/>
          </a:xfrm>
        </p:spPr>
      </p:pic>
    </p:spTree>
    <p:extLst>
      <p:ext uri="{BB962C8B-B14F-4D97-AF65-F5344CB8AC3E}">
        <p14:creationId xmlns:p14="http://schemas.microsoft.com/office/powerpoint/2010/main" val="3459229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Рационална очекивања у </a:t>
            </a:r>
            <a:br>
              <a:rPr lang="sr-Cyrl-BA" sz="2800" b="1" dirty="0" smtClean="0"/>
            </a:br>
            <a:r>
              <a:rPr lang="sr-Cyrl-BA" sz="2800" b="1" dirty="0" smtClean="0"/>
              <a:t>финансијском систему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Теорија ефикасности фин. тржишта је теорија рационалних очекивања примијењена на фин. тржишта.</a:t>
            </a:r>
          </a:p>
          <a:p>
            <a:endParaRPr lang="sr-Cyrl-BA" sz="2800" dirty="0" smtClean="0"/>
          </a:p>
          <a:p>
            <a:r>
              <a:rPr lang="sr-Cyrl-BA" sz="2800" dirty="0" smtClean="0"/>
              <a:t>Цијена ХОВ зависи од стопе приноса коју инвестотори очекују од њеног посједовања</a:t>
            </a:r>
            <a:r>
              <a:rPr lang="sr-Cyrl-BA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Custom 18">
      <a:dk1>
        <a:sysClr val="windowText" lastClr="000000"/>
      </a:dk1>
      <a:lt1>
        <a:srgbClr val="000000"/>
      </a:lt1>
      <a:dk2>
        <a:srgbClr val="BFBFBF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1745</TotalTime>
  <Words>2285</Words>
  <Application>Microsoft Office PowerPoint</Application>
  <PresentationFormat>On-screen Show (4:3)</PresentationFormat>
  <Paragraphs>243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Century Gothic</vt:lpstr>
      <vt:lpstr>Verdana</vt:lpstr>
      <vt:lpstr>Wingdings 2</vt:lpstr>
      <vt:lpstr>Verve</vt:lpstr>
      <vt:lpstr>  II СПЕЦИФИЧНОСТИ ФУНКЦИОНИСАЊА САВРЕМЕНИХ ФИНАНСИЈСКИХ ТРЖИШТА</vt:lpstr>
      <vt:lpstr>1. ЕФИКАСНОСТ ФИНАНСИЈСКОГ ТРЖИШТА</vt:lpstr>
      <vt:lpstr>Примјер: утицај информација о ширењу коронавируса и пратећем lockdown-у на кретање берзанских индекса</vt:lpstr>
      <vt:lpstr>Примјер: утицај информација о напретку фармацеутске компаније Pfizer у изради вакцине против коронавируса на цијену акција ове компаније</vt:lpstr>
      <vt:lpstr>Примјер: утицај информација о скандалу са манипулацијама у финансијском извјештавању компаније Enron на цијену акција ове компаније</vt:lpstr>
      <vt:lpstr>Коришћење информација у доношењу одлука о инвестирању</vt:lpstr>
      <vt:lpstr>Парадокси везани за ефикасност финансијског тржишта</vt:lpstr>
      <vt:lpstr>Free rider ефекат</vt:lpstr>
      <vt:lpstr>Рационална очекивања у  финансијском систему </vt:lpstr>
      <vt:lpstr>Форме ефикасности тржишта </vt:lpstr>
      <vt:lpstr>Форме ефикасности тржишта</vt:lpstr>
      <vt:lpstr>Форме ефикасности тржишта</vt:lpstr>
      <vt:lpstr>Докази у прилог теорије  ефикасности тржишта</vt:lpstr>
      <vt:lpstr>Докази у прилог ефикасности тржишта</vt:lpstr>
      <vt:lpstr>Докази против ефикасности тржишта - аномалије на финансијском тржишту</vt:lpstr>
      <vt:lpstr>PowerPoint Presentation</vt:lpstr>
      <vt:lpstr>  Monkey теорија</vt:lpstr>
      <vt:lpstr>Бихевиоралне финансије</vt:lpstr>
      <vt:lpstr>2. МИКРОСТРУКТУРА САВРЕМЕНИХ ФИНАНСИЈСКИХ ТРЖИШТА  Карактеристике микроструктуре финансијских тржишта</vt:lpstr>
      <vt:lpstr>PowerPoint Presentation</vt:lpstr>
      <vt:lpstr>PowerPoint Presentation</vt:lpstr>
      <vt:lpstr>Утицај ризика негативне селекције</vt:lpstr>
      <vt:lpstr>Механизми смањивања ризика негативне селекције</vt:lpstr>
      <vt:lpstr>Утицај ризика злоупотребе</vt:lpstr>
      <vt:lpstr>Финансијска структура у земљама у развоју</vt:lpstr>
      <vt:lpstr>Недостајући елементи финансијске структуре у земљама у развоју:</vt:lpstr>
      <vt:lpstr>3. САВРЕМЕНИ ИЗАЗОВИ РЕГУЛАЦИЈЕ ФИНАНСИЈСКИХ ТРЖИШТА</vt:lpstr>
      <vt:lpstr>PowerPoint Presentation</vt:lpstr>
      <vt:lpstr>Модели регулативе на  финансијским тржиштима</vt:lpstr>
      <vt:lpstr>4. УТВРЂИВАЊЕ РЕЈТИНГА ФИНАНСИЈСКИХ ИНСТРУМЕНАТА </vt:lpstr>
      <vt:lpstr>Рејтинзи великих рејтинг агенција по опадајућој сигурности</vt:lpstr>
      <vt:lpstr>PowerPoint Presentation</vt:lpstr>
      <vt:lpstr>PowerPoint Presentation</vt:lpstr>
      <vt:lpstr>5. КРИПТОВАЛУТЕ НА ФИНАНСИЈСКИМ ТРЖИШТИМА</vt:lpstr>
      <vt:lpstr>Ефикасност тржишта криптовалута</vt:lpstr>
      <vt:lpstr>  III ФУНКЦИОНИСАЊЕ ФИНАНСИЈСКИХ ТРЖИШТА У КРИЗНИМ УСЛОВИМА</vt:lpstr>
      <vt:lpstr>1. ГЛОБАЛНИ ТРЕНДОВИ И СТАБИЛНОСТ ФИНАНСИЈСКИХ ТРЖИШТА</vt:lpstr>
      <vt:lpstr> 2. ФИНАНСИЈСКЕ КРИЗЕ И ЊИХОВ УТИЦАЈ НА ФУНКЦИОНИСАЊЕ ФИНАНСИЈСКИХ ТРЖИШТА</vt:lpstr>
      <vt:lpstr>2. ФИНАНСИЈСКЕ КРИЗЕ И ЊИХОВ УТИЦАЈ НА ФУНКЦИОНИСАЊЕ ФИНАНСИЈСКИХ ТРЖИШТА</vt:lpstr>
      <vt:lpstr>Глобална финансијска криза  2007-2009. године</vt:lpstr>
      <vt:lpstr>Посљедице глобалне финансијске кризе  2007-2009. године</vt:lpstr>
      <vt:lpstr>Детерминисање ризика и неизвјесности у условима рецесије</vt:lpstr>
      <vt:lpstr>Коцкање vs шпекулација на финансијском тржишту</vt:lpstr>
      <vt:lpstr>Манипулација на финансијском тржишту </vt:lpstr>
      <vt:lpstr>PowerPoint Presentation</vt:lpstr>
      <vt:lpstr>PowerPoint Presentation</vt:lpstr>
      <vt:lpstr>Манипулација према Закону о тржишту ХОВ</vt:lpstr>
      <vt:lpstr>Члан 276. Закона</vt:lpstr>
      <vt:lpstr>Члан 277. Закона</vt:lpstr>
      <vt:lpstr>Члан 278. Закона</vt:lpstr>
      <vt:lpstr>4. УЛОГА ДРЖАВЕ У ПРЕВАЗИЛАЖЕЊУ РЕЦЕСИЈЕ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ТЕОРИЈА ФИНАНСИЈСКЕ СТРУКТУРЕ</dc:title>
  <dc:creator>efbl</dc:creator>
  <cp:lastModifiedBy>AK</cp:lastModifiedBy>
  <cp:revision>120</cp:revision>
  <dcterms:created xsi:type="dcterms:W3CDTF">2018-10-23T09:19:13Z</dcterms:created>
  <dcterms:modified xsi:type="dcterms:W3CDTF">2021-10-29T11:31:50Z</dcterms:modified>
</cp:coreProperties>
</file>