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87" r:id="rId4"/>
    <p:sldId id="290" r:id="rId5"/>
    <p:sldId id="291" r:id="rId6"/>
    <p:sldId id="293" r:id="rId7"/>
    <p:sldId id="294" r:id="rId8"/>
    <p:sldId id="292" r:id="rId9"/>
    <p:sldId id="259" r:id="rId10"/>
    <p:sldId id="297" r:id="rId11"/>
    <p:sldId id="298" r:id="rId12"/>
    <p:sldId id="299" r:id="rId13"/>
    <p:sldId id="300" r:id="rId14"/>
    <p:sldId id="301" r:id="rId15"/>
    <p:sldId id="303" r:id="rId16"/>
    <p:sldId id="304" r:id="rId17"/>
    <p:sldId id="295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296" r:id="rId26"/>
    <p:sldId id="312" r:id="rId27"/>
    <p:sldId id="313" r:id="rId28"/>
    <p:sldId id="314" r:id="rId29"/>
    <p:sldId id="268" r:id="rId30"/>
  </p:sldIdLst>
  <p:sldSz cx="9144000" cy="5143500" type="screen16x9"/>
  <p:notesSz cx="6858000" cy="9144000"/>
  <p:embeddedFontLst>
    <p:embeddedFont>
      <p:font typeface="Segoe UI Black" charset="0"/>
      <p:bold r:id="rId32"/>
      <p:boldItalic r:id="rId33"/>
    </p:embeddedFont>
    <p:embeddedFont>
      <p:font typeface="Oswald" charset="0"/>
      <p:regular r:id="rId34"/>
      <p:bold r:id="rId35"/>
    </p:embeddedFont>
    <p:embeddedFont>
      <p:font typeface="Segoe UI Light" pitchFamily="34" charset="0"/>
      <p:regular r:id="rId36"/>
    </p:embeddedFont>
    <p:embeddedFont>
      <p:font typeface="Source Sans Pro" charset="0"/>
      <p:regular r:id="rId37"/>
      <p:bold r:id="rId38"/>
      <p:italic r:id="rId39"/>
      <p:boldItalic r:id="rId40"/>
    </p:embeddedFont>
    <p:embeddedFont>
      <p:font typeface="Verdana" pitchFamily="34" charset="0"/>
      <p:regular r:id="rId41"/>
      <p:bold r:id="rId42"/>
      <p:italic r:id="rId43"/>
      <p:boldItalic r:id="rId44"/>
    </p:embeddedFont>
    <p:embeddedFont>
      <p:font typeface="Calibri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DAFF"/>
  </p:clrMru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4" d="100"/>
          <a:sy n="164" d="100"/>
        </p:scale>
        <p:origin x="-114" y="-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76" name="Google Shape;76;p3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77" name="Google Shape;77;p3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3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81" name="Google Shape;81;p3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4" name="Google Shape;84;p3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85" name="Google Shape;85;p3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3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16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1219200" y="2800350"/>
            <a:ext cx="67818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b="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DESKRIPTIVNA ANALIZA</a:t>
            </a:r>
            <a:endParaRPr b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46839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 Milunović, mr,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darko.milunovic@ef.unibl.org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RANG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481512" y="3357562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562100" y="3357562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41" name="Rectangle 3"/>
          <p:cNvSpPr txBox="1">
            <a:spLocks noChangeArrowheads="1"/>
          </p:cNvSpPr>
          <p:nvPr/>
        </p:nvSpPr>
        <p:spPr>
          <a:xfrm>
            <a:off x="533400" y="819150"/>
            <a:ext cx="7667625" cy="1423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Najjednostavnija mjera i predstavlja razliku između najvećeg i najmanjeg podatka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Ignoriše distribuciju podataka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28324A"/>
              </a:solidFill>
              <a:effectLst/>
              <a:uLnTx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28324A"/>
              </a:solidFill>
              <a:effectLst/>
              <a:uLnTx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4648200" y="1504950"/>
            <a:ext cx="2830512" cy="4331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8" tIns="44450" rIns="90488" bIns="44450" anchor="ctr">
            <a:spAutoFit/>
          </a:bodyPr>
          <a:lstStyle/>
          <a:p>
            <a:pPr algn="ctr" eaLnBrk="0" hangingPunct="0">
              <a:lnSpc>
                <a:spcPct val="140000"/>
              </a:lnSpc>
              <a:spcBef>
                <a:spcPct val="50000"/>
              </a:spcBef>
              <a:defRPr/>
            </a:pPr>
            <a:r>
              <a:rPr lang="en-US" sz="1800" b="0" dirty="0"/>
              <a:t>Range = X</a:t>
            </a:r>
            <a:r>
              <a:rPr lang="sr-Latn-BA" sz="1800" b="0" baseline="-25000" dirty="0"/>
              <a:t>max</a:t>
            </a:r>
            <a:r>
              <a:rPr lang="en-US" sz="1800" b="0" dirty="0"/>
              <a:t> –  X</a:t>
            </a:r>
            <a:r>
              <a:rPr lang="sr-Latn-BA" sz="1800" b="0" baseline="-25000" dirty="0" smtClean="0"/>
              <a:t>min </a:t>
            </a:r>
            <a:endParaRPr lang="en-US" sz="1800" b="0" baseline="-25000" dirty="0"/>
          </a:p>
        </p:txBody>
      </p:sp>
      <p:sp>
        <p:nvSpPr>
          <p:cNvPr id="43" name="Rectangle 27"/>
          <p:cNvSpPr>
            <a:spLocks noChangeArrowheads="1"/>
          </p:cNvSpPr>
          <p:nvPr/>
        </p:nvSpPr>
        <p:spPr bwMode="auto">
          <a:xfrm>
            <a:off x="3235325" y="2660650"/>
            <a:ext cx="2895600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800"/>
              <a:t>Range = 5 - 1 = 4</a:t>
            </a:r>
          </a:p>
        </p:txBody>
      </p:sp>
      <p:sp>
        <p:nvSpPr>
          <p:cNvPr id="44" name="Rectangle 28"/>
          <p:cNvSpPr>
            <a:spLocks noChangeArrowheads="1"/>
          </p:cNvSpPr>
          <p:nvPr/>
        </p:nvSpPr>
        <p:spPr bwMode="auto">
          <a:xfrm>
            <a:off x="3235325" y="3735387"/>
            <a:ext cx="2895600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800" dirty="0"/>
              <a:t>Range = 120 - 1 = 119</a:t>
            </a:r>
          </a:p>
        </p:txBody>
      </p:sp>
      <p:sp>
        <p:nvSpPr>
          <p:cNvPr id="46" name="Text Box 26"/>
          <p:cNvSpPr txBox="1">
            <a:spLocks noChangeArrowheads="1"/>
          </p:cNvSpPr>
          <p:nvPr/>
        </p:nvSpPr>
        <p:spPr bwMode="auto">
          <a:xfrm>
            <a:off x="569912" y="3103562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0" dirty="0">
                <a:solidFill>
                  <a:schemeClr val="folHlink"/>
                </a:solidFill>
              </a:rPr>
              <a:t>	</a:t>
            </a:r>
            <a:r>
              <a:rPr lang="en-US" sz="1800" b="0" dirty="0">
                <a:solidFill>
                  <a:srgbClr val="FF0000"/>
                </a:solidFill>
              </a:rPr>
              <a:t>1</a:t>
            </a:r>
            <a:r>
              <a:rPr lang="en-US" sz="1800" b="0" dirty="0"/>
              <a:t>,1,1,1,1,1,1,1,1,1,1,2,2,2,2,2,2,2,2,3,3,3,3,4,</a:t>
            </a:r>
            <a:r>
              <a:rPr lang="en-US" sz="1800" b="0" dirty="0">
                <a:solidFill>
                  <a:srgbClr val="FF0000"/>
                </a:solidFill>
              </a:rPr>
              <a:t>120</a:t>
            </a:r>
          </a:p>
        </p:txBody>
      </p:sp>
      <p:sp>
        <p:nvSpPr>
          <p:cNvPr id="47" name="Text Box 25"/>
          <p:cNvSpPr txBox="1">
            <a:spLocks noChangeArrowheads="1"/>
          </p:cNvSpPr>
          <p:nvPr/>
        </p:nvSpPr>
        <p:spPr bwMode="auto">
          <a:xfrm>
            <a:off x="533400" y="2190750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0" dirty="0">
                <a:solidFill>
                  <a:schemeClr val="folHlink"/>
                </a:solidFill>
              </a:rPr>
              <a:t>	</a:t>
            </a:r>
            <a:r>
              <a:rPr lang="en-US" sz="1800" b="0" dirty="0">
                <a:solidFill>
                  <a:srgbClr val="FF0000"/>
                </a:solidFill>
              </a:rPr>
              <a:t>1</a:t>
            </a:r>
            <a:r>
              <a:rPr lang="en-US" sz="1800" b="0" dirty="0"/>
              <a:t>,1,1,1,1,1,1,1,1,1,1,2,2,2,2,2,2,2,2,3,3,3,3,4,</a:t>
            </a:r>
            <a:r>
              <a:rPr lang="en-US" sz="1800" b="0" dirty="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INTERKVARTILNA RAZLIKA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62000" y="971550"/>
            <a:ext cx="7718425" cy="127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Eliminiše ekstremne podatke, tj. prvih i poslednjih 25% podataka (razlika 3. i 1. kvartila).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			       </a:t>
            </a: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            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IQR = Q</a:t>
            </a:r>
            <a:r>
              <a:rPr kumimoji="0" lang="en-US" sz="18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3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– Q</a:t>
            </a:r>
            <a:r>
              <a:rPr kumimoji="0" lang="en-US" sz="18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1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28324A"/>
              </a:solidFill>
              <a:effectLst/>
              <a:uLnTx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" name="Freeform 4"/>
          <p:cNvSpPr>
            <a:spLocks/>
          </p:cNvSpPr>
          <p:nvPr/>
        </p:nvSpPr>
        <p:spPr bwMode="auto">
          <a:xfrm>
            <a:off x="3124200" y="2800350"/>
            <a:ext cx="2895600" cy="528638"/>
          </a:xfrm>
          <a:custGeom>
            <a:avLst/>
            <a:gdLst>
              <a:gd name="T0" fmla="*/ 0 w 1585"/>
              <a:gd name="T1" fmla="*/ 2147483647 h 318"/>
              <a:gd name="T2" fmla="*/ 2147483647 w 1585"/>
              <a:gd name="T3" fmla="*/ 2147483647 h 318"/>
              <a:gd name="T4" fmla="*/ 2147483647 w 1585"/>
              <a:gd name="T5" fmla="*/ 0 h 318"/>
              <a:gd name="T6" fmla="*/ 0 w 1585"/>
              <a:gd name="T7" fmla="*/ 0 h 318"/>
              <a:gd name="T8" fmla="*/ 0 w 1585"/>
              <a:gd name="T9" fmla="*/ 2147483647 h 3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85"/>
              <a:gd name="T16" fmla="*/ 0 h 318"/>
              <a:gd name="T17" fmla="*/ 1585 w 1585"/>
              <a:gd name="T18" fmla="*/ 318 h 3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85" h="318">
                <a:moveTo>
                  <a:pt x="0" y="317"/>
                </a:moveTo>
                <a:lnTo>
                  <a:pt x="1584" y="317"/>
                </a:lnTo>
                <a:lnTo>
                  <a:pt x="1584" y="0"/>
                </a:lnTo>
                <a:lnTo>
                  <a:pt x="0" y="0"/>
                </a:lnTo>
                <a:lnTo>
                  <a:pt x="0" y="317"/>
                </a:lnTo>
              </a:path>
            </a:pathLst>
          </a:custGeom>
          <a:noFill/>
          <a:ln w="25400" cap="rnd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 flipV="1">
            <a:off x="4648200" y="2800350"/>
            <a:ext cx="0" cy="5334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 flipV="1">
            <a:off x="990600" y="2724150"/>
            <a:ext cx="0" cy="6096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sr-Latn-BA"/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7239000" y="2266950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0" dirty="0"/>
              <a:t>X</a:t>
            </a: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7467600" y="2419350"/>
            <a:ext cx="1072410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600" b="0" dirty="0">
                <a:latin typeface="+mn-lt"/>
              </a:rPr>
              <a:t>maximum</a:t>
            </a:r>
            <a:endParaRPr lang="en-US" sz="1600" b="0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533400" y="2190750"/>
            <a:ext cx="384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b="0" dirty="0"/>
              <a:t>X</a:t>
            </a:r>
            <a:endParaRPr lang="en-US" b="0" dirty="0">
              <a:solidFill>
                <a:srgbClr val="FFFF66"/>
              </a:solidFill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685800" y="2266950"/>
            <a:ext cx="1014702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600" b="0" dirty="0">
                <a:latin typeface="+mn-lt"/>
              </a:rPr>
              <a:t>minimum</a:t>
            </a:r>
            <a:endParaRPr lang="en-US" sz="2000" b="0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3200400" y="2343150"/>
            <a:ext cx="490521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r>
              <a:rPr lang="en-US" sz="1800" b="0" dirty="0">
                <a:latin typeface="+mn-lt"/>
              </a:rPr>
              <a:t>Q1</a:t>
            </a:r>
            <a:endParaRPr lang="en-US" b="0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28" name="Rectangle 18"/>
          <p:cNvSpPr>
            <a:spLocks noChangeArrowheads="1"/>
          </p:cNvSpPr>
          <p:nvPr/>
        </p:nvSpPr>
        <p:spPr bwMode="auto">
          <a:xfrm>
            <a:off x="5638800" y="2343150"/>
            <a:ext cx="490521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r>
              <a:rPr lang="en-US" sz="1800" b="0" dirty="0">
                <a:latin typeface="+mn-lt"/>
              </a:rPr>
              <a:t>Q3</a:t>
            </a:r>
            <a:endParaRPr lang="en-US" b="0" dirty="0">
              <a:solidFill>
                <a:srgbClr val="FFFF66"/>
              </a:solidFill>
              <a:latin typeface="+mn-lt"/>
            </a:endParaRPr>
          </a:p>
        </p:txBody>
      </p: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1295400" y="2889250"/>
            <a:ext cx="6477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b="0" dirty="0">
                <a:latin typeface="+mn-lt"/>
              </a:rPr>
              <a:t>25%    </a:t>
            </a:r>
            <a:r>
              <a:rPr lang="sr-Latn-CS" sz="1800" b="0" dirty="0">
                <a:latin typeface="+mn-lt"/>
              </a:rPr>
              <a:t>           </a:t>
            </a:r>
            <a:r>
              <a:rPr lang="en-US" sz="1800" b="0" dirty="0">
                <a:latin typeface="+mn-lt"/>
              </a:rPr>
              <a:t>             25%               25%          </a:t>
            </a:r>
            <a:r>
              <a:rPr lang="sr-Latn-CS" sz="1800" b="0" dirty="0">
                <a:latin typeface="+mn-lt"/>
              </a:rPr>
              <a:t>    </a:t>
            </a:r>
            <a:r>
              <a:rPr lang="en-US" sz="1800" b="0" dirty="0">
                <a:latin typeface="+mn-lt"/>
              </a:rPr>
              <a:t>25%</a:t>
            </a:r>
          </a:p>
        </p:txBody>
      </p:sp>
      <p:sp>
        <p:nvSpPr>
          <p:cNvPr id="30" name="Rectangle 21"/>
          <p:cNvSpPr>
            <a:spLocks noChangeArrowheads="1"/>
          </p:cNvSpPr>
          <p:nvPr/>
        </p:nvSpPr>
        <p:spPr bwMode="auto">
          <a:xfrm>
            <a:off x="762000" y="3409950"/>
            <a:ext cx="69342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/>
              <a:t>12                  </a:t>
            </a:r>
            <a:r>
              <a:rPr lang="sr-Latn-CS" sz="2000" dirty="0"/>
              <a:t>      </a:t>
            </a:r>
            <a:r>
              <a:rPr lang="en-US" sz="2000" dirty="0"/>
              <a:t>   30         </a:t>
            </a:r>
            <a:r>
              <a:rPr lang="en-US" sz="2000" dirty="0" smtClean="0"/>
              <a:t>    </a:t>
            </a:r>
            <a:r>
              <a:rPr lang="sr-Latn-CS" sz="2000" dirty="0" smtClean="0"/>
              <a:t>     </a:t>
            </a:r>
            <a:r>
              <a:rPr lang="en-US" sz="2000" dirty="0"/>
              <a:t>45  </a:t>
            </a:r>
            <a:r>
              <a:rPr lang="sr-Latn-CS" sz="2000" dirty="0"/>
              <a:t>   </a:t>
            </a:r>
            <a:r>
              <a:rPr lang="en-US" sz="2000" dirty="0"/>
              <a:t>         57   </a:t>
            </a:r>
            <a:r>
              <a:rPr lang="sr-Latn-CS" sz="2000" dirty="0"/>
              <a:t>    </a:t>
            </a:r>
            <a:r>
              <a:rPr lang="en-US" sz="2000" dirty="0"/>
              <a:t>         70</a:t>
            </a:r>
          </a:p>
        </p:txBody>
      </p:sp>
      <p:sp>
        <p:nvSpPr>
          <p:cNvPr id="32" name="Line 22"/>
          <p:cNvSpPr>
            <a:spLocks noChangeShapeType="1"/>
          </p:cNvSpPr>
          <p:nvPr/>
        </p:nvSpPr>
        <p:spPr bwMode="auto">
          <a:xfrm flipV="1">
            <a:off x="6019800" y="3867150"/>
            <a:ext cx="0" cy="6096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Line 23"/>
          <p:cNvSpPr>
            <a:spLocks noChangeShapeType="1"/>
          </p:cNvSpPr>
          <p:nvPr/>
        </p:nvSpPr>
        <p:spPr bwMode="auto">
          <a:xfrm flipV="1">
            <a:off x="3124200" y="3867150"/>
            <a:ext cx="0" cy="6096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Rectangle 24"/>
          <p:cNvSpPr>
            <a:spLocks noChangeArrowheads="1"/>
          </p:cNvSpPr>
          <p:nvPr/>
        </p:nvSpPr>
        <p:spPr bwMode="auto">
          <a:xfrm>
            <a:off x="2286000" y="4476750"/>
            <a:ext cx="4583112" cy="3077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en-US" b="1" dirty="0" err="1">
                <a:solidFill>
                  <a:schemeClr val="tx1"/>
                </a:solidFill>
              </a:rPr>
              <a:t>Int</a:t>
            </a:r>
            <a:r>
              <a:rPr lang="sr-Latn-CS" b="1" dirty="0">
                <a:solidFill>
                  <a:schemeClr val="tx1"/>
                </a:solidFill>
              </a:rPr>
              <a:t>erkvartilna razlika</a:t>
            </a:r>
            <a:r>
              <a:rPr lang="en-US" b="1" dirty="0">
                <a:solidFill>
                  <a:schemeClr val="tx1"/>
                </a:solidFill>
              </a:rPr>
              <a:t> = 57 – 30 = 27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990600" y="3181350"/>
            <a:ext cx="2133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019800" y="3257550"/>
            <a:ext cx="1371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Line 10"/>
          <p:cNvSpPr>
            <a:spLocks noChangeShapeType="1"/>
          </p:cNvSpPr>
          <p:nvPr/>
        </p:nvSpPr>
        <p:spPr bwMode="auto">
          <a:xfrm flipV="1">
            <a:off x="7391400" y="2724150"/>
            <a:ext cx="0" cy="6096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sr-Latn-BA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3124200" y="4171950"/>
            <a:ext cx="2895600" cy="1588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KVARTILI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43" name="AutoShape 12"/>
          <p:cNvSpPr>
            <a:spLocks noChangeArrowheads="1"/>
          </p:cNvSpPr>
          <p:nvPr/>
        </p:nvSpPr>
        <p:spPr bwMode="auto">
          <a:xfrm rot="16200000">
            <a:off x="2357437" y="245745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sr-Latn-CS"/>
          </a:p>
        </p:txBody>
      </p:sp>
      <p:sp>
        <p:nvSpPr>
          <p:cNvPr id="44" name="Rectangle 13"/>
          <p:cNvSpPr>
            <a:spLocks noChangeArrowheads="1"/>
          </p:cNvSpPr>
          <p:nvPr/>
        </p:nvSpPr>
        <p:spPr bwMode="auto">
          <a:xfrm>
            <a:off x="457200" y="97155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Ø"/>
              <a:defRPr/>
            </a:pPr>
            <a:r>
              <a:rPr lang="en-US" sz="2000" b="0" dirty="0">
                <a:solidFill>
                  <a:schemeClr val="tx1"/>
                </a:solidFill>
                <a:latin typeface="+mn-lt"/>
              </a:rPr>
              <a:t>Q</a:t>
            </a:r>
            <a:r>
              <a:rPr lang="en-US" sz="2000" b="0" baseline="-25000" dirty="0">
                <a:solidFill>
                  <a:schemeClr val="tx1"/>
                </a:solidFill>
                <a:latin typeface="+mn-lt"/>
              </a:rPr>
              <a:t>1</a:t>
            </a:r>
            <a:r>
              <a:rPr lang="sr-Latn-CS" sz="2000" b="0" dirty="0">
                <a:solidFill>
                  <a:schemeClr val="tx1"/>
                </a:solidFill>
                <a:latin typeface="+mn-lt"/>
              </a:rPr>
              <a:t> je najveći podatak za prvih 2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5% </a:t>
            </a:r>
            <a:r>
              <a:rPr lang="sr-Latn-CS" sz="2000" b="0" dirty="0">
                <a:solidFill>
                  <a:schemeClr val="tx1"/>
                </a:solidFill>
                <a:latin typeface="+mn-lt"/>
              </a:rPr>
              <a:t>podataka, a najmanji za poslednjih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75% </a:t>
            </a:r>
            <a:r>
              <a:rPr lang="sr-Latn-CS" sz="2000" b="0" dirty="0">
                <a:solidFill>
                  <a:schemeClr val="tx1"/>
                </a:solidFill>
                <a:latin typeface="+mn-lt"/>
              </a:rPr>
              <a:t>podataka, samo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25% </a:t>
            </a:r>
            <a:r>
              <a:rPr lang="sr-Latn-CS" sz="2000" b="0" dirty="0">
                <a:solidFill>
                  <a:schemeClr val="tx1"/>
                </a:solidFill>
                <a:latin typeface="+mn-lt"/>
              </a:rPr>
              <a:t>opservacija je veće od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Q</a:t>
            </a:r>
            <a:r>
              <a:rPr lang="sr-Latn-CS" sz="2000" b="0" baseline="-25000" dirty="0">
                <a:solidFill>
                  <a:schemeClr val="tx1"/>
                </a:solidFill>
                <a:latin typeface="+mn-lt"/>
              </a:rPr>
              <a:t>3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6" name="AutoShape 14"/>
          <p:cNvSpPr>
            <a:spLocks noChangeArrowheads="1"/>
          </p:cNvSpPr>
          <p:nvPr/>
        </p:nvSpPr>
        <p:spPr bwMode="auto">
          <a:xfrm rot="16200000">
            <a:off x="3924300" y="245745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sr-Latn-CS"/>
          </a:p>
        </p:txBody>
      </p:sp>
      <p:sp>
        <p:nvSpPr>
          <p:cNvPr id="47" name="AutoShape 15"/>
          <p:cNvSpPr>
            <a:spLocks noChangeArrowheads="1"/>
          </p:cNvSpPr>
          <p:nvPr/>
        </p:nvSpPr>
        <p:spPr bwMode="auto">
          <a:xfrm rot="16200000">
            <a:off x="5448300" y="245745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sr-Latn-CS"/>
          </a:p>
        </p:txBody>
      </p:sp>
      <p:sp>
        <p:nvSpPr>
          <p:cNvPr id="48" name="Rectangle 16"/>
          <p:cNvSpPr>
            <a:spLocks noChangeArrowheads="1"/>
          </p:cNvSpPr>
          <p:nvPr/>
        </p:nvSpPr>
        <p:spPr bwMode="auto">
          <a:xfrm>
            <a:off x="2209800" y="2724150"/>
            <a:ext cx="500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800" dirty="0">
                <a:latin typeface="Segoe UI Black" pitchFamily="34" charset="0"/>
                <a:ea typeface="Segoe UI Black" pitchFamily="34" charset="0"/>
              </a:rPr>
              <a:t>Q1</a:t>
            </a:r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3810000" y="27241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800" dirty="0">
                <a:latin typeface="Segoe UI Black" pitchFamily="34" charset="0"/>
                <a:ea typeface="Segoe UI Black" pitchFamily="34" charset="0"/>
              </a:rPr>
              <a:t>Q2</a:t>
            </a:r>
          </a:p>
        </p:txBody>
      </p:sp>
      <p:sp>
        <p:nvSpPr>
          <p:cNvPr id="51" name="Rectangle 18"/>
          <p:cNvSpPr>
            <a:spLocks noChangeArrowheads="1"/>
          </p:cNvSpPr>
          <p:nvPr/>
        </p:nvSpPr>
        <p:spPr bwMode="auto">
          <a:xfrm>
            <a:off x="5334000" y="27241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800" dirty="0">
                <a:latin typeface="Segoe UI Black" pitchFamily="34" charset="0"/>
                <a:ea typeface="Segoe UI Black" pitchFamily="34" charset="0"/>
              </a:rPr>
              <a:t>Q3</a:t>
            </a: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609600" y="3181350"/>
            <a:ext cx="4267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sr-Latn-CS" sz="1600" dirty="0">
                <a:latin typeface="+mn-lt"/>
              </a:rPr>
              <a:t>Mjesto prvog kvartila </a:t>
            </a:r>
            <a:r>
              <a:rPr lang="en-US" sz="1600" dirty="0">
                <a:latin typeface="+mn-lt"/>
              </a:rPr>
              <a:t>Q</a:t>
            </a:r>
            <a:r>
              <a:rPr lang="en-US" sz="1600" baseline="-25000" dirty="0">
                <a:latin typeface="+mn-lt"/>
              </a:rPr>
              <a:t>1</a:t>
            </a:r>
            <a:r>
              <a:rPr lang="en-US" sz="1600" dirty="0">
                <a:latin typeface="+mn-lt"/>
              </a:rPr>
              <a:t> = 0.25(n+1)</a:t>
            </a:r>
          </a:p>
          <a:p>
            <a:pPr eaLnBrk="0" hangingPunct="0">
              <a:defRPr/>
            </a:pPr>
            <a:r>
              <a:rPr lang="sr-Latn-CS" sz="1600" dirty="0">
                <a:latin typeface="+mn-lt"/>
              </a:rPr>
              <a:t>Mjesto trećeg kvartila </a:t>
            </a:r>
            <a:r>
              <a:rPr lang="en-US" sz="1600" dirty="0">
                <a:latin typeface="+mn-lt"/>
              </a:rPr>
              <a:t>Q</a:t>
            </a:r>
            <a:r>
              <a:rPr lang="sr-Latn-CS" sz="1600" baseline="-25000" dirty="0">
                <a:latin typeface="+mn-lt"/>
              </a:rPr>
              <a:t>3</a:t>
            </a:r>
            <a:r>
              <a:rPr lang="en-US" sz="1600" dirty="0">
                <a:latin typeface="+mn-lt"/>
              </a:rPr>
              <a:t> = 0.</a:t>
            </a:r>
            <a:r>
              <a:rPr lang="sr-Latn-CS" sz="1600" dirty="0">
                <a:latin typeface="+mn-lt"/>
              </a:rPr>
              <a:t>7</a:t>
            </a:r>
            <a:r>
              <a:rPr lang="en-US" sz="1600" dirty="0">
                <a:latin typeface="+mn-lt"/>
              </a:rPr>
              <a:t>5(n+1)</a:t>
            </a:r>
            <a:endParaRPr lang="sr-Latn-CS" sz="1600" dirty="0">
              <a:latin typeface="+mn-lt"/>
            </a:endParaRPr>
          </a:p>
          <a:p>
            <a:pPr eaLnBrk="0" hangingPunct="0">
              <a:defRPr/>
            </a:pPr>
            <a:endParaRPr lang="sr-Latn-CS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eaLnBrk="0" hangingPunct="0">
              <a:defRPr/>
            </a:pPr>
            <a:r>
              <a:rPr lang="sr-Latn-CS" sz="16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n</a:t>
            </a:r>
            <a:r>
              <a:rPr lang="sr-Latn-CS" sz="1600" b="1" dirty="0">
                <a:latin typeface="+mn-lt"/>
              </a:rPr>
              <a:t> – broj podataka</a:t>
            </a:r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990600" y="1885950"/>
            <a:ext cx="1566863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Latn-CS" dirty="0" smtClean="0"/>
              <a:t>25%</a:t>
            </a:r>
            <a:endParaRPr lang="sr-Latn-CS" dirty="0"/>
          </a:p>
        </p:txBody>
      </p:sp>
      <p:sp>
        <p:nvSpPr>
          <p:cNvPr id="54" name="Rectangle 6"/>
          <p:cNvSpPr>
            <a:spLocks noChangeArrowheads="1"/>
          </p:cNvSpPr>
          <p:nvPr/>
        </p:nvSpPr>
        <p:spPr bwMode="auto">
          <a:xfrm>
            <a:off x="2514600" y="1885950"/>
            <a:ext cx="1566863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Latn-CS" dirty="0" smtClean="0"/>
              <a:t>25%</a:t>
            </a:r>
            <a:endParaRPr lang="sr-Latn-CS" dirty="0"/>
          </a:p>
        </p:txBody>
      </p:sp>
      <p:sp>
        <p:nvSpPr>
          <p:cNvPr id="55" name="Rectangle 6"/>
          <p:cNvSpPr>
            <a:spLocks noChangeArrowheads="1"/>
          </p:cNvSpPr>
          <p:nvPr/>
        </p:nvSpPr>
        <p:spPr bwMode="auto">
          <a:xfrm>
            <a:off x="4038600" y="1885950"/>
            <a:ext cx="1566863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Latn-CS" dirty="0" smtClean="0"/>
              <a:t>25%</a:t>
            </a:r>
            <a:endParaRPr lang="sr-Latn-CS" dirty="0"/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5562600" y="1885950"/>
            <a:ext cx="1566863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Latn-CS" dirty="0" smtClean="0"/>
              <a:t>25%</a:t>
            </a:r>
            <a:endParaRPr lang="sr-Latn-C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KVARTILI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44" name="Rectangle 13"/>
          <p:cNvSpPr>
            <a:spLocks noChangeArrowheads="1"/>
          </p:cNvSpPr>
          <p:nvPr/>
        </p:nvSpPr>
        <p:spPr bwMode="auto">
          <a:xfrm>
            <a:off x="457200" y="971550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342" tIns="42672" rIns="85342" bIns="42672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Ø"/>
              <a:defRPr/>
            </a:pPr>
            <a:r>
              <a:rPr lang="sr-Latn-BA" sz="2000" b="0" dirty="0" smtClean="0">
                <a:solidFill>
                  <a:schemeClr val="tx1"/>
                </a:solidFill>
                <a:latin typeface="+mn-lt"/>
              </a:rPr>
              <a:t>Pronaći prvi i treći kvartil...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695325" y="2478088"/>
            <a:ext cx="7789863" cy="15001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5342" tIns="42672" rIns="85342" bIns="42672" anchor="ctr"/>
          <a:lstStyle/>
          <a:p>
            <a:pPr marL="320675" indent="-320675" defTabSz="852488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600" b="0" dirty="0">
                <a:solidFill>
                  <a:srgbClr val="000000"/>
                </a:solidFill>
              </a:rPr>
              <a:t>    </a:t>
            </a:r>
            <a:r>
              <a:rPr lang="en-US" sz="1600" b="0" i="1" dirty="0">
                <a:solidFill>
                  <a:srgbClr val="000000"/>
                </a:solidFill>
              </a:rPr>
              <a:t>(n = 9)</a:t>
            </a:r>
          </a:p>
          <a:p>
            <a:pPr marL="320675" indent="-320675" defTabSz="852488">
              <a:lnSpc>
                <a:spcPct val="12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1600" b="0" dirty="0">
                <a:solidFill>
                  <a:srgbClr val="000000"/>
                </a:solidFill>
              </a:rPr>
              <a:t>    Q</a:t>
            </a:r>
            <a:r>
              <a:rPr lang="en-US" sz="1600" b="0" baseline="-25000" dirty="0">
                <a:solidFill>
                  <a:srgbClr val="000000"/>
                </a:solidFill>
              </a:rPr>
              <a:t>1</a:t>
            </a:r>
            <a:r>
              <a:rPr lang="en-US" sz="1600" b="0" dirty="0">
                <a:solidFill>
                  <a:srgbClr val="000000"/>
                </a:solidFill>
              </a:rPr>
              <a:t> = </a:t>
            </a:r>
            <a:r>
              <a:rPr lang="sr-Latn-CS" sz="1600" b="0" dirty="0">
                <a:solidFill>
                  <a:srgbClr val="000000"/>
                </a:solidFill>
              </a:rPr>
              <a:t>je na poziciji </a:t>
            </a:r>
            <a:r>
              <a:rPr lang="en-US" sz="1600" b="0" dirty="0">
                <a:solidFill>
                  <a:srgbClr val="FF0000"/>
                </a:solidFill>
              </a:rPr>
              <a:t>0.25</a:t>
            </a:r>
            <a:r>
              <a:rPr lang="en-US" sz="1600" b="0" dirty="0">
                <a:solidFill>
                  <a:schemeClr val="tx1"/>
                </a:solidFill>
              </a:rPr>
              <a:t>(9+1) = 2.5</a:t>
            </a:r>
            <a:r>
              <a:rPr lang="sr-Latn-CS" sz="1600" b="0" dirty="0">
                <a:solidFill>
                  <a:schemeClr val="tx1"/>
                </a:solidFill>
              </a:rPr>
              <a:t> (između drugog i trećeg podatka)</a:t>
            </a:r>
            <a:r>
              <a:rPr lang="en-US" sz="1600" b="0" dirty="0">
                <a:solidFill>
                  <a:srgbClr val="000000"/>
                </a:solidFill>
              </a:rPr>
              <a:t>    </a:t>
            </a:r>
            <a:endParaRPr lang="sr-Latn-BA" sz="1600" b="0" dirty="0" smtClean="0">
              <a:solidFill>
                <a:srgbClr val="000000"/>
              </a:solidFill>
            </a:endParaRPr>
          </a:p>
          <a:p>
            <a:pPr marL="320675" indent="-320675" defTabSz="852488">
              <a:lnSpc>
                <a:spcPct val="12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sr-Latn-BA" sz="1600" dirty="0" smtClean="0">
                <a:solidFill>
                  <a:srgbClr val="000000"/>
                </a:solidFill>
              </a:rPr>
              <a:t>    </a:t>
            </a:r>
            <a:r>
              <a:rPr lang="en-US" sz="1600" b="1" dirty="0" smtClean="0">
                <a:solidFill>
                  <a:schemeClr val="tx1"/>
                </a:solidFill>
              </a:rPr>
              <a:t>Q</a:t>
            </a:r>
            <a:r>
              <a:rPr lang="en-US" sz="1600" b="1" baseline="-25000" dirty="0" smtClean="0">
                <a:solidFill>
                  <a:schemeClr val="tx1"/>
                </a:solidFill>
              </a:rPr>
              <a:t>1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= 12.5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457200" y="1581150"/>
            <a:ext cx="8324850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sr-Latn-CS" sz="1800" dirty="0"/>
              <a:t>Uzorak podataka (poredanih po veličini)</a:t>
            </a:r>
            <a:r>
              <a:rPr lang="en-US" sz="1800" dirty="0"/>
              <a:t>:  </a:t>
            </a:r>
            <a:r>
              <a:rPr lang="en-US" sz="1800" dirty="0">
                <a:solidFill>
                  <a:srgbClr val="00B0F0"/>
                </a:solidFill>
              </a:rPr>
              <a:t>11   12   13   16   16   17   18   21   22</a:t>
            </a:r>
            <a:r>
              <a:rPr lang="en-US" sz="1200" dirty="0">
                <a:solidFill>
                  <a:srgbClr val="00B0F0"/>
                </a:solidFill>
              </a:rPr>
              <a:t>  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3886200" y="1885950"/>
            <a:ext cx="1676400" cy="1143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VARIJANSA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33400" y="895350"/>
            <a:ext cx="5486400" cy="3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Prosječno </a:t>
            </a:r>
            <a:r>
              <a:rPr kumimoji="0" lang="sr-Latn-C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kvadratno</a:t>
            </a: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odstupanje od sredine...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Varijansa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838200" y="2190750"/>
          <a:ext cx="2968441" cy="1676400"/>
        </p:xfrm>
        <a:graphic>
          <a:graphicData uri="http://schemas.openxmlformats.org/presentationml/2006/ole">
            <p:oleObj spid="_x0000_s24578" name="Equation" r:id="rId4" imgW="1066680" imgH="609480" progId="Equation.3">
              <p:embed/>
            </p:oleObj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5029200" y="2190750"/>
          <a:ext cx="3182938" cy="1800225"/>
        </p:xfrm>
        <a:graphic>
          <a:graphicData uri="http://schemas.openxmlformats.org/presentationml/2006/ole">
            <p:oleObj spid="_x0000_s24579" name="Equation" r:id="rId5" imgW="1041120" imgH="609480" progId="Equation.3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5181600" y="1352550"/>
            <a:ext cx="3134191" cy="394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342900">
              <a:lnSpc>
                <a:spcPct val="120000"/>
              </a:lnSpc>
              <a:buClr>
                <a:srgbClr val="28324A"/>
              </a:buClr>
              <a:buSzPts val="1800"/>
              <a:buFont typeface="Wingdings" pitchFamily="2" charset="2"/>
              <a:buChar char="Ø"/>
              <a:defRPr/>
            </a:pP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Uzoračka v</a:t>
            </a:r>
            <a:r>
              <a:rPr lang="en-US" sz="1800" dirty="0" err="1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ari</a:t>
            </a: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j</a:t>
            </a:r>
            <a:r>
              <a:rPr lang="en-U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an</a:t>
            </a: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sa</a:t>
            </a:r>
            <a:r>
              <a:rPr lang="en-U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STANDARDNA DEVIJACIJA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33400" y="895350"/>
            <a:ext cx="5126037" cy="30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C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Prosječno odstupanje od sredine...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Standardna devijacija populacije</a:t>
            </a:r>
            <a:endParaRPr kumimoji="0" lang="sr-Latn-CS" sz="1800" b="0" i="0" u="none" strike="noStrike" kern="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1600" y="1352550"/>
            <a:ext cx="2890535" cy="394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342900">
              <a:lnSpc>
                <a:spcPct val="120000"/>
              </a:lnSpc>
              <a:buClr>
                <a:srgbClr val="28324A"/>
              </a:buClr>
              <a:buSzPts val="1800"/>
              <a:buFont typeface="Wingdings" pitchFamily="2" charset="2"/>
              <a:buChar char="Ø"/>
              <a:defRPr/>
            </a:pPr>
            <a:r>
              <a:rPr lang="sr-Latn-C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Uzoračka st. dev</a:t>
            </a:r>
            <a:r>
              <a:rPr lang="en-US" sz="1800" dirty="0" smtClean="0">
                <a:solidFill>
                  <a:srgbClr val="00B0F0"/>
                </a:solidFill>
                <a:latin typeface="+mj-lt"/>
                <a:ea typeface="Source Sans Pro"/>
                <a:cs typeface="Source Sans Pro"/>
                <a:sym typeface="Source Sans Pro"/>
              </a:rPr>
              <a:t>: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1127125" y="1962150"/>
          <a:ext cx="2765425" cy="1600200"/>
        </p:xfrm>
        <a:graphic>
          <a:graphicData uri="http://schemas.openxmlformats.org/presentationml/2006/ole">
            <p:oleObj spid="_x0000_s26628" name="Equation" r:id="rId4" imgW="1117440" imgH="647640" progId="Equation.3">
              <p:embed/>
            </p:oleObj>
          </a:graphicData>
        </a:graphic>
      </p:graphicFrame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5486400" y="1885950"/>
          <a:ext cx="2862437" cy="1676400"/>
        </p:xfrm>
        <a:graphic>
          <a:graphicData uri="http://schemas.openxmlformats.org/presentationml/2006/ole">
            <p:oleObj spid="_x0000_s26629" name="Equation" r:id="rId5" imgW="1104840" imgH="647640" progId="Equation.3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1295400" y="3790950"/>
            <a:ext cx="6858000" cy="8679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sr-Latn-CS" b="1" dirty="0" smtClean="0"/>
              <a:t>Najčešće korištena mjera</a:t>
            </a:r>
          </a:p>
          <a:p>
            <a:pPr lvl="1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sr-Latn-CS" b="1" dirty="0" smtClean="0"/>
              <a:t>Pokazuje prosječno odstupanje od sredine,</a:t>
            </a:r>
          </a:p>
          <a:p>
            <a:pPr lvl="1" eaLnBrk="1" hangingPunct="1">
              <a:lnSpc>
                <a:spcPct val="120000"/>
              </a:lnSpc>
              <a:buFont typeface="Verdana" pitchFamily="34" charset="0"/>
              <a:buNone/>
            </a:pPr>
            <a:r>
              <a:rPr lang="sr-Latn-CS" b="1" dirty="0" smtClean="0"/>
              <a:t>Izražava se istim jedinicama mjere kao i sredina…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KOEFICIJENT VARIJACIJE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33400" y="895350"/>
            <a:ext cx="7848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lvl="0" indent="-342900">
              <a:spcBef>
                <a:spcPts val="600"/>
              </a:spcBef>
              <a:buClr>
                <a:srgbClr val="28324A"/>
              </a:buClr>
              <a:buSzPts val="1800"/>
              <a:buFont typeface="Wingdings" pitchFamily="2" charset="2"/>
              <a:buChar char="Ø"/>
            </a:pPr>
            <a:r>
              <a:rPr lang="sr-Latn-CS" sz="1800" dirty="0" smtClean="0">
                <a:solidFill>
                  <a:schemeClr val="tx1"/>
                </a:solidFill>
                <a:latin typeface="+mj-lt"/>
                <a:ea typeface="Source Sans Pro"/>
                <a:cs typeface="Source Sans Pro"/>
                <a:sym typeface="Source Sans Pro"/>
              </a:rPr>
              <a:t>Odnos standardne devijacije i aritmetičke sredine</a:t>
            </a:r>
            <a:endParaRPr kumimoji="0" lang="sr-Latn-CS" sz="1800" b="0" i="0" u="none" strike="noStrike" kern="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513513" y="1470025"/>
            <a:ext cx="1563687" cy="4921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b="1" dirty="0"/>
              <a:t>Mean = 15.5</a:t>
            </a:r>
          </a:p>
          <a:p>
            <a:pPr eaLnBrk="0" hangingPunct="0">
              <a:lnSpc>
                <a:spcPct val="30000"/>
              </a:lnSpc>
              <a:spcBef>
                <a:spcPct val="50000"/>
              </a:spcBef>
              <a:defRPr/>
            </a:pPr>
            <a:r>
              <a:rPr lang="en-US" b="1" dirty="0"/>
              <a:t>  s = 3.338         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1036638" y="1974850"/>
            <a:ext cx="5183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38200" y="1962150"/>
            <a:ext cx="55721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/>
              <a:t>11    12    13    14    15    16    17    18    19    20   21</a:t>
            </a:r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9191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14525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7" name="Oval 9"/>
          <p:cNvSpPr>
            <a:spLocks noChangeArrowheads="1"/>
          </p:cNvSpPr>
          <p:nvPr/>
        </p:nvSpPr>
        <p:spPr bwMode="auto">
          <a:xfrm>
            <a:off x="19859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8" name="Oval 10"/>
          <p:cNvSpPr>
            <a:spLocks noChangeArrowheads="1"/>
          </p:cNvSpPr>
          <p:nvPr/>
        </p:nvSpPr>
        <p:spPr bwMode="auto">
          <a:xfrm>
            <a:off x="35099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9" name="Oval 11"/>
          <p:cNvSpPr>
            <a:spLocks noChangeArrowheads="1"/>
          </p:cNvSpPr>
          <p:nvPr/>
        </p:nvSpPr>
        <p:spPr bwMode="auto">
          <a:xfrm>
            <a:off x="3509963" y="15176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0" name="Oval 12"/>
          <p:cNvSpPr>
            <a:spLocks noChangeArrowheads="1"/>
          </p:cNvSpPr>
          <p:nvPr/>
        </p:nvSpPr>
        <p:spPr bwMode="auto">
          <a:xfrm>
            <a:off x="39671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1" name="Oval 13"/>
          <p:cNvSpPr>
            <a:spLocks noChangeArrowheads="1"/>
          </p:cNvSpPr>
          <p:nvPr/>
        </p:nvSpPr>
        <p:spPr bwMode="auto">
          <a:xfrm>
            <a:off x="45005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2" name="Oval 14"/>
          <p:cNvSpPr>
            <a:spLocks noChangeArrowheads="1"/>
          </p:cNvSpPr>
          <p:nvPr/>
        </p:nvSpPr>
        <p:spPr bwMode="auto">
          <a:xfrm>
            <a:off x="5948363" y="17462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838200" y="3409950"/>
            <a:ext cx="54959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/>
              <a:t>11    12    13    14    15    16    17    18    19    20   21</a:t>
            </a:r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>
            <a:off x="1012825" y="3422650"/>
            <a:ext cx="51831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2976563" y="31940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7" name="Oval 20"/>
          <p:cNvSpPr>
            <a:spLocks noChangeArrowheads="1"/>
          </p:cNvSpPr>
          <p:nvPr/>
        </p:nvSpPr>
        <p:spPr bwMode="auto">
          <a:xfrm>
            <a:off x="3509963" y="31940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8" name="Oval 21"/>
          <p:cNvSpPr>
            <a:spLocks noChangeArrowheads="1"/>
          </p:cNvSpPr>
          <p:nvPr/>
        </p:nvSpPr>
        <p:spPr bwMode="auto">
          <a:xfrm>
            <a:off x="2976563" y="29654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9" name="Oval 22"/>
          <p:cNvSpPr>
            <a:spLocks noChangeArrowheads="1"/>
          </p:cNvSpPr>
          <p:nvPr/>
        </p:nvSpPr>
        <p:spPr bwMode="auto">
          <a:xfrm>
            <a:off x="3509963" y="29654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0" name="Oval 23"/>
          <p:cNvSpPr>
            <a:spLocks noChangeArrowheads="1"/>
          </p:cNvSpPr>
          <p:nvPr/>
        </p:nvSpPr>
        <p:spPr bwMode="auto">
          <a:xfrm>
            <a:off x="2976563" y="27368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1" name="Oval 24"/>
          <p:cNvSpPr>
            <a:spLocks noChangeArrowheads="1"/>
          </p:cNvSpPr>
          <p:nvPr/>
        </p:nvSpPr>
        <p:spPr bwMode="auto">
          <a:xfrm>
            <a:off x="3509963" y="27368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2" name="Oval 25"/>
          <p:cNvSpPr>
            <a:spLocks noChangeArrowheads="1"/>
          </p:cNvSpPr>
          <p:nvPr/>
        </p:nvSpPr>
        <p:spPr bwMode="auto">
          <a:xfrm>
            <a:off x="2519363" y="31940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3" name="Oval 26"/>
          <p:cNvSpPr>
            <a:spLocks noChangeArrowheads="1"/>
          </p:cNvSpPr>
          <p:nvPr/>
        </p:nvSpPr>
        <p:spPr bwMode="auto">
          <a:xfrm>
            <a:off x="3967163" y="31940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4" name="Rectangle 27"/>
          <p:cNvSpPr>
            <a:spLocks noChangeArrowheads="1"/>
          </p:cNvSpPr>
          <p:nvPr/>
        </p:nvSpPr>
        <p:spPr bwMode="auto">
          <a:xfrm>
            <a:off x="6513513" y="2965450"/>
            <a:ext cx="1563687" cy="53457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b="1" dirty="0"/>
              <a:t>Mean = 15.5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b="1" dirty="0"/>
              <a:t>  s = 0.926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85800" y="3943350"/>
            <a:ext cx="52578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Relativna mjera koja pokazuje procentualno odstupanje </a:t>
            </a:r>
            <a:endParaRPr lang="sr-Latn-BA" sz="1600" dirty="0" smtClean="0"/>
          </a:p>
          <a:p>
            <a:pPr>
              <a:buFont typeface="Wingdings" pitchFamily="2" charset="2"/>
              <a:buChar char="Ø"/>
            </a:pPr>
            <a:r>
              <a:rPr lang="sr-Latn-BA" sz="1600" dirty="0" smtClean="0"/>
              <a:t> </a:t>
            </a:r>
            <a:r>
              <a:rPr lang="vi-VN" sz="1600" dirty="0" smtClean="0"/>
              <a:t>Koristi se za poređenje varijabiliteta više serija</a:t>
            </a:r>
            <a:endParaRPr lang="en-US" sz="1600" dirty="0"/>
          </a:p>
        </p:txBody>
      </p:sp>
      <p:sp>
        <p:nvSpPr>
          <p:cNvPr id="36" name="Google Shape;469;p14"/>
          <p:cNvSpPr txBox="1">
            <a:spLocks/>
          </p:cNvSpPr>
          <p:nvPr/>
        </p:nvSpPr>
        <p:spPr>
          <a:xfrm>
            <a:off x="6705600" y="971550"/>
            <a:ext cx="1219200" cy="4572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Podaci 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37" name="Google Shape;469;p14"/>
          <p:cNvSpPr txBox="1">
            <a:spLocks/>
          </p:cNvSpPr>
          <p:nvPr/>
        </p:nvSpPr>
        <p:spPr>
          <a:xfrm>
            <a:off x="6705600" y="2495550"/>
            <a:ext cx="1219200" cy="4572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Podaci B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381000" y="438150"/>
            <a:ext cx="51054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MJERE OBLIKA RASPOREDA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2600" y="188595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8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KOEFICIJENT ASIMETRIJE</a:t>
            </a:r>
            <a:endParaRPr lang="en-US" sz="1800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5867400" y="895350"/>
          <a:ext cx="2463800" cy="3289300"/>
        </p:xfrm>
        <a:graphic>
          <a:graphicData uri="http://schemas.openxmlformats.org/presentationml/2006/ole">
            <p:oleObj spid="_x0000_s28674" name="Equation" r:id="rId4" imgW="1104840" imgH="147312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0" y="3257550"/>
            <a:ext cx="3733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8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KOEFICIJENT SPLJOŠTENOSTI</a:t>
            </a:r>
            <a:endParaRPr lang="en-US" sz="1800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ZADATAK 1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7200" y="1200150"/>
            <a:ext cx="8486775" cy="68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52352" bIns="38088" anchor="ctr">
            <a:spAutoFit/>
          </a:bodyPr>
          <a:lstStyle/>
          <a:p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Mjerenjem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jedne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reakcije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u</a:t>
            </a:r>
            <a:r>
              <a:rPr lang="sr-Latn-BA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20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eksperimenata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ustanovljeno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je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njeno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trajanje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u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sekundama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i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dobijeni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sljedeći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rezultati</a:t>
            </a:r>
            <a:r>
              <a:rPr lang="ru-RU" sz="160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:</a:t>
            </a:r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Group 167"/>
          <p:cNvGraphicFramePr>
            <a:graphicFrameLocks noGrp="1"/>
          </p:cNvGraphicFramePr>
          <p:nvPr/>
        </p:nvGraphicFramePr>
        <p:xfrm>
          <a:off x="762000" y="2190750"/>
          <a:ext cx="7827266" cy="731520"/>
        </p:xfrm>
        <a:graphic>
          <a:graphicData uri="http://schemas.openxmlformats.org/drawingml/2006/table">
            <a:tbl>
              <a:tblPr/>
              <a:tblGrid>
                <a:gridCol w="783300"/>
                <a:gridCol w="781389"/>
                <a:gridCol w="783300"/>
                <a:gridCol w="783300"/>
                <a:gridCol w="783300"/>
                <a:gridCol w="781388"/>
                <a:gridCol w="783300"/>
                <a:gridCol w="783300"/>
                <a:gridCol w="844435"/>
                <a:gridCol w="720254"/>
              </a:tblGrid>
              <a:tr h="203200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16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22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17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15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28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24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18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21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33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29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17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16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22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Segoe UI Black" pitchFamily="34" charset="0"/>
                          <a:ea typeface="Segoe UI Black" pitchFamily="34" charset="0"/>
                          <a:cs typeface="Times New Roman" pitchFamily="18" charset="0"/>
                        </a:rPr>
                        <a:t>22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Segoe UI Black" pitchFamily="34" charset="0"/>
                        <a:ea typeface="Segoe UI Black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ctangle 57"/>
          <p:cNvSpPr>
            <a:spLocks noChangeArrowheads="1"/>
          </p:cNvSpPr>
          <p:nvPr/>
        </p:nvSpPr>
        <p:spPr bwMode="auto">
          <a:xfrm>
            <a:off x="438150" y="3302001"/>
            <a:ext cx="8023225" cy="6847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tIns="152352" bIns="38088" anchor="ctr">
            <a:spAutoFit/>
          </a:bodyPr>
          <a:lstStyle/>
          <a:p>
            <a:pPr>
              <a:defRPr/>
            </a:pP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Formirati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seriju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distribucije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frekvencija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a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zatim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izračunati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i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cs typeface="Times New Roman" pitchFamily="18" charset="0"/>
              </a:rPr>
              <a:t>objasniti</a:t>
            </a:r>
            <a:r>
              <a:rPr lang="sr-Latn-BA" sz="1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sve deskriptivne mjere...</a:t>
            </a:r>
            <a:endParaRPr lang="en-US" sz="16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FORMIRANJE SERIJE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5" name="Group 591"/>
          <p:cNvGraphicFramePr>
            <a:graphicFrameLocks noGrp="1"/>
          </p:cNvGraphicFramePr>
          <p:nvPr/>
        </p:nvGraphicFramePr>
        <p:xfrm>
          <a:off x="152400" y="1276350"/>
          <a:ext cx="8705848" cy="6705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195098"/>
                <a:gridCol w="434050"/>
                <a:gridCol w="434050"/>
                <a:gridCol w="434050"/>
                <a:gridCol w="434050"/>
                <a:gridCol w="434050"/>
                <a:gridCol w="434050"/>
                <a:gridCol w="434050"/>
                <a:gridCol w="434050"/>
                <a:gridCol w="434050"/>
                <a:gridCol w="434050"/>
                <a:gridCol w="434050"/>
                <a:gridCol w="434050"/>
                <a:gridCol w="434050"/>
                <a:gridCol w="434050"/>
                <a:gridCol w="43405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Trajanje reakcije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6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ourier New" pitchFamily="49" charset="0"/>
                        </a:rPr>
                        <a:t>-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  <a:sym typeface="Courier New" pitchFamily="49" charset="0"/>
                      </a:endParaRPr>
                    </a:p>
                  </a:txBody>
                  <a:tcPr horzOverflow="overflow"/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Br. eksperimenata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graphicFrame>
        <p:nvGraphicFramePr>
          <p:cNvPr id="6" name="Object 1024"/>
          <p:cNvGraphicFramePr>
            <a:graphicFrameLocks noChangeAspect="1"/>
          </p:cNvGraphicFramePr>
          <p:nvPr/>
        </p:nvGraphicFramePr>
        <p:xfrm>
          <a:off x="1066800" y="2190750"/>
          <a:ext cx="3450733" cy="2125663"/>
        </p:xfrm>
        <a:graphic>
          <a:graphicData uri="http://schemas.openxmlformats.org/presentationml/2006/ole">
            <p:oleObj spid="_x0000_s29698" name="Equation" r:id="rId4" imgW="1473120" imgH="1269720" progId="Equation.3">
              <p:embed/>
            </p:oleObj>
          </a:graphicData>
        </a:graphic>
      </p:graphicFrame>
      <p:graphicFrame>
        <p:nvGraphicFramePr>
          <p:cNvPr id="8" name="Group 596"/>
          <p:cNvGraphicFramePr>
            <a:graphicFrameLocks noGrp="1"/>
          </p:cNvGraphicFramePr>
          <p:nvPr/>
        </p:nvGraphicFramePr>
        <p:xfrm>
          <a:off x="5257801" y="2190750"/>
          <a:ext cx="2971799" cy="234696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95502"/>
                <a:gridCol w="1176297"/>
              </a:tblGrid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Trajanje reakcije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 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 – 14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 – 19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 – 24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 – 29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 – 3</a:t>
                      </a: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4,9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293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ourier New" pitchFamily="49" charset="0"/>
                        </a:rPr>
                        <a:t>Ukupno 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  <a:sym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666750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4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NAKON OVOG POGLAVLJA MOŽEMO...</a:t>
            </a:r>
            <a:endParaRPr sz="24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581150"/>
            <a:ext cx="70866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Izvršiti klasifikaciju deskriptivnih mjera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Izračunati (ili odrediti/pozicionirati) i interpretirati ih...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Objasniti upotrebu ponderisanih mjera</a:t>
            </a:r>
            <a:endParaRPr lang="en-US" dirty="0"/>
          </a:p>
        </p:txBody>
      </p:sp>
      <p:pic>
        <p:nvPicPr>
          <p:cNvPr id="13314" name="Picture 2" descr="paper, plane, school, science, toy i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2495550"/>
            <a:ext cx="1219200" cy="1219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SREDINE – IZRAČUNATE MJERE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123950"/>
            <a:ext cx="2133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Aritmetička sredina</a:t>
            </a:r>
            <a:endParaRPr lang="en-US" dirty="0"/>
          </a:p>
        </p:txBody>
      </p:sp>
      <p:graphicFrame>
        <p:nvGraphicFramePr>
          <p:cNvPr id="90112" name="Object 0"/>
          <p:cNvGraphicFramePr>
            <a:graphicFrameLocks noChangeAspect="1"/>
          </p:cNvGraphicFramePr>
          <p:nvPr/>
        </p:nvGraphicFramePr>
        <p:xfrm>
          <a:off x="533400" y="1581150"/>
          <a:ext cx="3352800" cy="948881"/>
        </p:xfrm>
        <a:graphic>
          <a:graphicData uri="http://schemas.openxmlformats.org/presentationml/2006/ole">
            <p:oleObj spid="_x0000_s30722" name="Equation" r:id="rId4" imgW="1688760" imgH="48240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24400" y="1123950"/>
            <a:ext cx="213360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Harmonijska sredina</a:t>
            </a:r>
            <a:endParaRPr lang="en-US" dirty="0"/>
          </a:p>
        </p:txBody>
      </p:sp>
      <p:graphicFrame>
        <p:nvGraphicFramePr>
          <p:cNvPr id="90113" name="Object 1"/>
          <p:cNvGraphicFramePr>
            <a:graphicFrameLocks noChangeAspect="1"/>
          </p:cNvGraphicFramePr>
          <p:nvPr/>
        </p:nvGraphicFramePr>
        <p:xfrm>
          <a:off x="4876800" y="1581150"/>
          <a:ext cx="2898775" cy="1094762"/>
        </p:xfrm>
        <a:graphic>
          <a:graphicData uri="http://schemas.openxmlformats.org/presentationml/2006/ole">
            <p:oleObj spid="_x0000_s30723" name="Equation" r:id="rId5" imgW="1637589" imgH="62203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400" y="3105150"/>
            <a:ext cx="2209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Geometrijska sredina</a:t>
            </a:r>
            <a:endParaRPr lang="en-US" dirty="0"/>
          </a:p>
        </p:txBody>
      </p:sp>
      <p:graphicFrame>
        <p:nvGraphicFramePr>
          <p:cNvPr id="90114" name="Object 2"/>
          <p:cNvGraphicFramePr>
            <a:graphicFrameLocks noChangeAspect="1"/>
          </p:cNvGraphicFramePr>
          <p:nvPr/>
        </p:nvGraphicFramePr>
        <p:xfrm>
          <a:off x="2895600" y="3181350"/>
          <a:ext cx="4986337" cy="1067178"/>
        </p:xfrm>
        <a:graphic>
          <a:graphicData uri="http://schemas.openxmlformats.org/presentationml/2006/ole">
            <p:oleObj spid="_x0000_s30724" name="Equation" r:id="rId6" imgW="2908080" imgH="660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RADNA TABELA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5" name="Group 596"/>
          <p:cNvGraphicFramePr>
            <a:graphicFrameLocks noGrp="1"/>
          </p:cNvGraphicFramePr>
          <p:nvPr/>
        </p:nvGraphicFramePr>
        <p:xfrm>
          <a:off x="457200" y="819150"/>
          <a:ext cx="8228306" cy="354787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916747"/>
                <a:gridCol w="711517"/>
                <a:gridCol w="661336"/>
                <a:gridCol w="728971"/>
                <a:gridCol w="757155"/>
                <a:gridCol w="1002030"/>
                <a:gridCol w="1136671"/>
                <a:gridCol w="1313879"/>
              </a:tblGrid>
              <a:tr h="5192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Trajanje reakcije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Xi*</a:t>
                      </a: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fi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/xi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log xi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</a:t>
                      </a: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*</a:t>
                      </a: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log</a:t>
                      </a:r>
                      <a:r>
                        <a:rPr kumimoji="0" lang="en-US" sz="1400" b="1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r>
                        <a:rPr kumimoji="0" lang="en-US" sz="1400" b="1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Kumulanta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10 - 15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0.16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1.09691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2.19382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 2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15 - 20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17.5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140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0.457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1.24304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9.94430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20 - 25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22.5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135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0.267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1.35218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8.11309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25 - 30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27.5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82.5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0.109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1.43933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4.31800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521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30 - 35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32.5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32.5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0.31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1.51189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1.51188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4214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ourier New" pitchFamily="49" charset="0"/>
                        </a:rPr>
                        <a:t>Ukupno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  <a:sym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415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1.024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2250" algn="dec"/>
                        </a:tabLst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26.08109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2095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MODUS I MEDIJANA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895350"/>
            <a:ext cx="79248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>
                <a:solidFill>
                  <a:schemeClr val="tx1"/>
                </a:solidFill>
              </a:rPr>
              <a:t>Traži se najveća frekvencija (da bi našli </a:t>
            </a:r>
            <a:r>
              <a:rPr lang="sr-Latn-BA" b="1" dirty="0" smtClean="0">
                <a:solidFill>
                  <a:schemeClr val="tx1"/>
                </a:solidFill>
              </a:rPr>
              <a:t>modus</a:t>
            </a:r>
            <a:r>
              <a:rPr lang="sr-Latn-BA" dirty="0" smtClean="0">
                <a:solidFill>
                  <a:schemeClr val="tx1"/>
                </a:solidFill>
              </a:rPr>
              <a:t>), odnosno srednji podatak, kada su poredani od najmanjeg do najvećeg (</a:t>
            </a:r>
            <a:r>
              <a:rPr lang="sr-Latn-BA" b="1" dirty="0" smtClean="0">
                <a:solidFill>
                  <a:schemeClr val="tx1"/>
                </a:solidFill>
              </a:rPr>
              <a:t>medijana</a:t>
            </a:r>
            <a:r>
              <a:rPr lang="sr-Latn-BA" dirty="0" smtClean="0">
                <a:solidFill>
                  <a:schemeClr val="tx1"/>
                </a:solidFill>
              </a:rPr>
              <a:t>):</a:t>
            </a:r>
            <a:br>
              <a:rPr lang="sr-Latn-BA" dirty="0" smtClean="0">
                <a:solidFill>
                  <a:schemeClr val="tx1"/>
                </a:solidFill>
              </a:rPr>
            </a:br>
            <a:r>
              <a:rPr lang="sr-Latn-BA" dirty="0" smtClean="0">
                <a:solidFill>
                  <a:schemeClr val="tx1"/>
                </a:solidFill>
              </a:rPr>
              <a:t>Mjesto Me = 0,50(20+1) = 10,5</a:t>
            </a:r>
            <a:endParaRPr lang="en-US" dirty="0"/>
          </a:p>
        </p:txBody>
      </p:sp>
      <p:graphicFrame>
        <p:nvGraphicFramePr>
          <p:cNvPr id="57354" name="Object 10"/>
          <p:cNvGraphicFramePr>
            <a:graphicFrameLocks noChangeAspect="1"/>
          </p:cNvGraphicFramePr>
          <p:nvPr/>
        </p:nvGraphicFramePr>
        <p:xfrm>
          <a:off x="609600" y="2190750"/>
          <a:ext cx="7373937" cy="841375"/>
        </p:xfrm>
        <a:graphic>
          <a:graphicData uri="http://schemas.openxmlformats.org/presentationml/2006/ole">
            <p:oleObj spid="_x0000_s31746" name="Equation" r:id="rId4" imgW="3784320" imgH="431640" progId="Equation.3">
              <p:embed/>
            </p:oleObj>
          </a:graphicData>
        </a:graphic>
      </p:graphicFrame>
      <p:graphicFrame>
        <p:nvGraphicFramePr>
          <p:cNvPr id="57350" name="Object 6"/>
          <p:cNvGraphicFramePr>
            <a:graphicFrameLocks noChangeAspect="1"/>
          </p:cNvGraphicFramePr>
          <p:nvPr/>
        </p:nvGraphicFramePr>
        <p:xfrm>
          <a:off x="611187" y="3427412"/>
          <a:ext cx="6446838" cy="906463"/>
        </p:xfrm>
        <a:graphic>
          <a:graphicData uri="http://schemas.openxmlformats.org/presentationml/2006/ole">
            <p:oleObj spid="_x0000_s31747" name="Equation" r:id="rId5" imgW="335268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MJERE DISPERZIJE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533400" y="2038350"/>
          <a:ext cx="3352800" cy="1209286"/>
        </p:xfrm>
        <a:graphic>
          <a:graphicData uri="http://schemas.openxmlformats.org/presentationml/2006/ole">
            <p:oleObj spid="_x0000_s32770" name="Equation" r:id="rId4" imgW="1981080" imgH="711000" progId="Equation.3">
              <p:embed/>
            </p:oleObj>
          </a:graphicData>
        </a:graphic>
      </p:graphicFrame>
      <p:graphicFrame>
        <p:nvGraphicFramePr>
          <p:cNvPr id="6" name="Group 596"/>
          <p:cNvGraphicFramePr>
            <a:graphicFrameLocks noGrp="1"/>
          </p:cNvGraphicFramePr>
          <p:nvPr/>
        </p:nvGraphicFramePr>
        <p:xfrm>
          <a:off x="4343400" y="1276350"/>
          <a:ext cx="4483100" cy="245168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648382"/>
                <a:gridCol w="974044"/>
                <a:gridCol w="824191"/>
                <a:gridCol w="1036483"/>
              </a:tblGrid>
              <a:tr h="351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Trajanje reakcije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Broj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Xi</a:t>
                      </a:r>
                      <a:r>
                        <a:rPr kumimoji="0" lang="sr-Latn-BA" sz="1400" b="1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*</a:t>
                      </a:r>
                      <a:r>
                        <a:rPr kumimoji="0" lang="en-US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fi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10 - 15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312,5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15 - 20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17.5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2450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20 - 25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22.5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3037,5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25 - 30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27.5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2268,75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3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30 - 35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32.5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1056,25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3336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ourier New" pitchFamily="49" charset="0"/>
                        </a:rPr>
                        <a:t>Ukupno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  <a:sym typeface="Courier New" pitchFamily="49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dec"/>
                        </a:tabLst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9125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MJERE OBLIKA RASPOREDA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428750"/>
            <a:ext cx="3048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sr-Latn-BA" sz="1600" dirty="0" smtClean="0">
                <a:cs typeface="Times New Roman" pitchFamily="18" charset="0"/>
              </a:rPr>
              <a:t>Pored ova dva koeficijenta interesantno je pratiti odnos mjera centralne tendencije. Kada je pozitivna asimetrija </a:t>
            </a:r>
            <a:r>
              <a:rPr lang="sr-Latn-BA" sz="1600" u="sng" dirty="0" smtClean="0">
                <a:cs typeface="Times New Roman" pitchFamily="18" charset="0"/>
              </a:rPr>
              <a:t>najčešće</a:t>
            </a:r>
            <a:r>
              <a:rPr lang="sr-Latn-BA" sz="1600" dirty="0" smtClean="0">
                <a:cs typeface="Times New Roman" pitchFamily="18" charset="0"/>
              </a:rPr>
              <a:t> je taj odnos ovakav</a:t>
            </a:r>
            <a:r>
              <a:rPr lang="en-US" sz="1600" dirty="0" smtClean="0">
                <a:cs typeface="Times New Roman" pitchFamily="18" charset="0"/>
              </a:rPr>
              <a:t> </a:t>
            </a:r>
            <a:endParaRPr lang="sr-Latn-BA" sz="1600" dirty="0" smtClean="0"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1600" b="1" dirty="0" smtClean="0">
                <a:cs typeface="Times New Roman" pitchFamily="18" charset="0"/>
                <a:sym typeface="Symbol" pitchFamily="18" charset="2"/>
              </a:rPr>
              <a:t></a:t>
            </a:r>
            <a:r>
              <a:rPr lang="en-US" sz="1600" b="1" dirty="0" smtClean="0">
                <a:cs typeface="Times New Roman" pitchFamily="18" charset="0"/>
              </a:rPr>
              <a:t> &gt; M</a:t>
            </a:r>
            <a:r>
              <a:rPr lang="en-US" sz="1600" b="1" baseline="-30000" dirty="0" smtClean="0">
                <a:cs typeface="Times New Roman" pitchFamily="18" charset="0"/>
                <a:sym typeface="Symbol" pitchFamily="18" charset="2"/>
              </a:rPr>
              <a:t>e</a:t>
            </a:r>
            <a:r>
              <a:rPr lang="en-US" sz="1600" b="1" dirty="0" smtClean="0">
                <a:cs typeface="Times New Roman" pitchFamily="18" charset="0"/>
                <a:sym typeface="Symbol" pitchFamily="18" charset="2"/>
              </a:rPr>
              <a:t> &gt; M</a:t>
            </a:r>
            <a:r>
              <a:rPr lang="en-US" sz="1600" b="1" baseline="-30000" dirty="0" smtClean="0">
                <a:cs typeface="Times New Roman" pitchFamily="18" charset="0"/>
                <a:sym typeface="Symbol" pitchFamily="18" charset="2"/>
              </a:rPr>
              <a:t>o</a:t>
            </a:r>
            <a:r>
              <a:rPr lang="en-US" sz="1600" b="1" dirty="0" smtClean="0">
                <a:cs typeface="Times New Roman" pitchFamily="18" charset="0"/>
                <a:sym typeface="Symbol" pitchFamily="18" charset="2"/>
              </a:rPr>
              <a:t> </a:t>
            </a:r>
            <a:r>
              <a:rPr lang="sr-Latn-BA" sz="1600" b="1" dirty="0" smtClean="0">
                <a:cs typeface="Times New Roman" pitchFamily="18" charset="0"/>
                <a:sym typeface="Symbol" pitchFamily="18" charset="2"/>
              </a:rPr>
              <a:t> </a:t>
            </a:r>
            <a:r>
              <a:rPr lang="sr-Latn-BA" sz="1600" dirty="0" smtClean="0">
                <a:cs typeface="Times New Roman" pitchFamily="18" charset="0"/>
                <a:sym typeface="Symbol" pitchFamily="18" charset="2"/>
              </a:rPr>
              <a:t>i obrnuto...</a:t>
            </a:r>
            <a:endParaRPr lang="en-US" sz="1600" dirty="0"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4800601" y="1276350"/>
          <a:ext cx="2711840" cy="2819400"/>
        </p:xfrm>
        <a:graphic>
          <a:graphicData uri="http://schemas.openxmlformats.org/presentationml/2006/ole">
            <p:oleObj spid="_x0000_s33794" r:id="rId4" imgW="1689100" imgH="1752600" progId="Equation.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0" name="Google Shape;478;p15"/>
          <p:cNvSpPr txBox="1">
            <a:spLocks/>
          </p:cNvSpPr>
          <p:nvPr/>
        </p:nvSpPr>
        <p:spPr>
          <a:xfrm>
            <a:off x="457200" y="514350"/>
            <a:ext cx="76200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REZIME POGLAVLJA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3105150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b="1" dirty="0" smtClean="0">
                <a:solidFill>
                  <a:schemeClr val="bg1"/>
                </a:solidFill>
              </a:rPr>
              <a:t>- Klasifikacija deskriptivnih mjera</a:t>
            </a:r>
          </a:p>
          <a:p>
            <a:endParaRPr lang="sr-Latn-BA" sz="1600" b="1" dirty="0" smtClean="0">
              <a:solidFill>
                <a:schemeClr val="bg1"/>
              </a:solidFill>
            </a:endParaRPr>
          </a:p>
          <a:p>
            <a:r>
              <a:rPr lang="sr-Latn-BA" sz="1600" b="1" dirty="0" smtClean="0">
                <a:solidFill>
                  <a:schemeClr val="bg1"/>
                </a:solidFill>
              </a:rPr>
              <a:t>- Ručno ili pomoću softvera dolazimo do svih mjera (centralne tendencije, disperzije ili oblika rasporeda)</a:t>
            </a:r>
          </a:p>
          <a:p>
            <a:endParaRPr lang="sr-Latn-BA" sz="1600" b="1" dirty="0" smtClean="0">
              <a:solidFill>
                <a:schemeClr val="bg1"/>
              </a:solidFill>
            </a:endParaRPr>
          </a:p>
          <a:p>
            <a:r>
              <a:rPr lang="sr-Latn-BA" sz="1600" b="1" dirty="0" smtClean="0">
                <a:solidFill>
                  <a:schemeClr val="bg1"/>
                </a:solidFill>
              </a:rPr>
              <a:t>- Tumačimo rezultate analize...</a:t>
            </a:r>
            <a:endParaRPr lang="en-US" sz="1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ZADACI ZA VJEŽBU (1)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123950"/>
            <a:ext cx="822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U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 smtClean="0"/>
              <a:t>preduzeću</a:t>
            </a:r>
            <a:r>
              <a:rPr lang="en-US" dirty="0" smtClean="0"/>
              <a:t> </a:t>
            </a:r>
            <a:r>
              <a:rPr lang="en-US" dirty="0" err="1" smtClean="0"/>
              <a:t>angažovano</a:t>
            </a:r>
            <a:r>
              <a:rPr lang="en-US" dirty="0" smtClean="0"/>
              <a:t> je 600.000 KM u </a:t>
            </a:r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vijekom</a:t>
            </a:r>
            <a:r>
              <a:rPr lang="en-US" dirty="0" smtClean="0"/>
              <a:t> </a:t>
            </a:r>
            <a:r>
              <a:rPr lang="en-US" dirty="0" err="1" smtClean="0"/>
              <a:t>trajanja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10 </a:t>
            </a:r>
            <a:r>
              <a:rPr lang="en-US" dirty="0" err="1" smtClean="0"/>
              <a:t>godina</a:t>
            </a:r>
            <a:r>
              <a:rPr lang="en-US" dirty="0" smtClean="0"/>
              <a:t>, 250.000 KM </a:t>
            </a:r>
            <a:r>
              <a:rPr lang="en-US" dirty="0" err="1" smtClean="0"/>
              <a:t>uloženo</a:t>
            </a:r>
            <a:r>
              <a:rPr lang="en-US" dirty="0" smtClean="0"/>
              <a:t> je u </a:t>
            </a:r>
            <a:r>
              <a:rPr lang="en-US" dirty="0" err="1" smtClean="0"/>
              <a:t>alate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vijekom</a:t>
            </a:r>
            <a:r>
              <a:rPr lang="en-US" dirty="0" smtClean="0"/>
              <a:t> </a:t>
            </a:r>
            <a:r>
              <a:rPr lang="en-US" dirty="0" err="1" smtClean="0"/>
              <a:t>trajanja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4 </a:t>
            </a:r>
            <a:r>
              <a:rPr lang="en-US" dirty="0" err="1" smtClean="0"/>
              <a:t>godine</a:t>
            </a:r>
            <a:r>
              <a:rPr lang="en-US" dirty="0" smtClean="0"/>
              <a:t>, 430.000 KM u </a:t>
            </a:r>
            <a:r>
              <a:rPr lang="en-US" dirty="0" err="1" smtClean="0"/>
              <a:t>obrtna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godišnjim</a:t>
            </a:r>
            <a:r>
              <a:rPr lang="en-US" dirty="0" smtClean="0"/>
              <a:t> </a:t>
            </a:r>
            <a:r>
              <a:rPr lang="en-US" dirty="0" err="1" smtClean="0"/>
              <a:t>obrtom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160.000 KM u </a:t>
            </a:r>
            <a:r>
              <a:rPr lang="en-US" dirty="0" err="1" smtClean="0"/>
              <a:t>obrtna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polugodišnjim</a:t>
            </a:r>
            <a:r>
              <a:rPr lang="en-US" dirty="0" smtClean="0"/>
              <a:t> </a:t>
            </a:r>
            <a:r>
              <a:rPr lang="en-US" dirty="0" err="1" smtClean="0"/>
              <a:t>obrtom</a:t>
            </a:r>
            <a:r>
              <a:rPr lang="en-US" dirty="0" smtClean="0"/>
              <a:t>. </a:t>
            </a:r>
            <a:r>
              <a:rPr lang="en-US" dirty="0" err="1" smtClean="0"/>
              <a:t>Izračunati</a:t>
            </a:r>
            <a:r>
              <a:rPr lang="en-US" dirty="0" smtClean="0"/>
              <a:t> </a:t>
            </a:r>
            <a:r>
              <a:rPr lang="en-US" dirty="0" err="1" smtClean="0"/>
              <a:t>prosječno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 smtClean="0"/>
              <a:t>obrta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posmatranog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sr-Latn-BA" dirty="0" smtClean="0"/>
          </a:p>
          <a:p>
            <a:pPr marL="342900" indent="-342900"/>
            <a:endParaRPr lang="sr-Latn-BA" dirty="0" smtClean="0"/>
          </a:p>
          <a:p>
            <a:r>
              <a:rPr lang="sr-Latn-BA" dirty="0" smtClean="0"/>
              <a:t>2. Na osnovu podataka o voznom parku 50 slučajno izabranih preduzeća odrediti:</a:t>
            </a:r>
            <a:endParaRPr lang="en-US" dirty="0" smtClean="0"/>
          </a:p>
          <a:p>
            <a:r>
              <a:rPr lang="sr-Latn-BA" dirty="0" smtClean="0"/>
              <a:t>     a) prosječan broj vozila po preduzeću</a:t>
            </a:r>
            <a:endParaRPr lang="en-US" dirty="0" smtClean="0"/>
          </a:p>
          <a:p>
            <a:r>
              <a:rPr lang="sr-Latn-BA" dirty="0" smtClean="0"/>
              <a:t>     b) koliko vozila ima preduzeće koje je po voznom parku bolje od tri četvrtine preduzeća u uzorku? </a:t>
            </a:r>
            <a:endParaRPr lang="en-US" dirty="0" smtClean="0"/>
          </a:p>
          <a:p>
            <a:pPr marL="342900" indent="-342900">
              <a:buAutoNum type="arabicPeriod"/>
            </a:pPr>
            <a:endParaRPr lang="sr-Latn-BA" dirty="0" smtClean="0"/>
          </a:p>
          <a:p>
            <a:pPr marL="342900" indent="-342900">
              <a:buAutoNum type="arabicPeriod"/>
            </a:pPr>
            <a:endParaRPr lang="sr-Latn-BA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3105150"/>
          <a:ext cx="7924799" cy="49072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218944"/>
                <a:gridCol w="871728"/>
                <a:gridCol w="792480"/>
                <a:gridCol w="792480"/>
                <a:gridCol w="713232"/>
                <a:gridCol w="871728"/>
                <a:gridCol w="792480"/>
                <a:gridCol w="871727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Broj vozila (x</a:t>
                      </a:r>
                      <a:r>
                        <a:rPr lang="sr-Latn-BA" sz="1400" baseline="-25000" dirty="0"/>
                        <a:t>i</a:t>
                      </a:r>
                      <a:r>
                        <a:rPr lang="sr-Latn-BA" sz="1400" dirty="0"/>
                        <a:t>)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Do 3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4-6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7-9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10-12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13-15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16-18</a:t>
                      </a:r>
                      <a:endParaRPr lang="en-US" sz="14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Preko 19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Broj preduzeća (f</a:t>
                      </a:r>
                      <a:r>
                        <a:rPr lang="sr-Latn-BA" sz="1400" baseline="-25000" dirty="0"/>
                        <a:t>i</a:t>
                      </a:r>
                      <a:r>
                        <a:rPr lang="sr-Latn-BA" sz="1400" dirty="0"/>
                        <a:t>)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4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5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9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12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7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5</a:t>
                      </a:r>
                      <a:endParaRPr lang="en-US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ZADACI ZA VJEŽBU (2)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123950"/>
            <a:ext cx="8229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3. Dati su podaci o broju posjetilaca web stranice (u hiljadama) u toku jednog mjeseca od 30 dana. </a:t>
            </a:r>
            <a:endParaRPr lang="en-US" dirty="0" smtClean="0"/>
          </a:p>
          <a:p>
            <a:r>
              <a:rPr lang="sr-Latn-BA" dirty="0" smtClean="0"/>
              <a:t>13 16 11 10 14 16 18 17 12 13 19 22 20 17 15 18 20 13 14 16 11 21 17 19 22 14 15 18 10 20 </a:t>
            </a:r>
            <a:endParaRPr lang="en-US" dirty="0" smtClean="0"/>
          </a:p>
          <a:p>
            <a:r>
              <a:rPr lang="sr-Latn-BA" dirty="0" smtClean="0"/>
              <a:t>Potrebno je:</a:t>
            </a:r>
            <a:endParaRPr lang="en-US" dirty="0" smtClean="0"/>
          </a:p>
          <a:p>
            <a:r>
              <a:rPr lang="sr-Latn-BA" dirty="0" smtClean="0"/>
              <a:t>a) formirati seriju distribucije frekvencija,</a:t>
            </a:r>
            <a:endParaRPr lang="en-US" dirty="0" smtClean="0"/>
          </a:p>
          <a:p>
            <a:r>
              <a:rPr lang="sr-Latn-BA" dirty="0" smtClean="0"/>
              <a:t>b) odrediti medijanu,</a:t>
            </a:r>
            <a:endParaRPr lang="en-US" dirty="0" smtClean="0"/>
          </a:p>
          <a:p>
            <a:r>
              <a:rPr lang="sr-Latn-BA" dirty="0" smtClean="0"/>
              <a:t>c) odrediti najvjerovatniji broj posjetilaca, kada bismo nasumično odabrali jedan dan,</a:t>
            </a:r>
            <a:endParaRPr lang="en-US" dirty="0" smtClean="0"/>
          </a:p>
          <a:p>
            <a:r>
              <a:rPr lang="sr-Latn-BA" dirty="0" smtClean="0"/>
              <a:t>d) odrediti procentualno odstupanje od aritmetičke sredine,</a:t>
            </a:r>
            <a:endParaRPr lang="en-US" dirty="0" smtClean="0"/>
          </a:p>
          <a:p>
            <a:r>
              <a:rPr lang="sr-Latn-BA" dirty="0" smtClean="0"/>
              <a:t>e) odrediti prosječan broj posjetilaca za prvih 25% dana, ako su poredani po rastućoj posjećenosti.</a:t>
            </a:r>
          </a:p>
          <a:p>
            <a:endParaRPr lang="sr-Latn-BA" dirty="0" smtClean="0"/>
          </a:p>
          <a:p>
            <a:r>
              <a:rPr lang="sr-Latn-BA" dirty="0" smtClean="0"/>
              <a:t>4. Tokom petogodišnjeg perioda, bruto domaći proizvod jedne zemlje iznosio je kao u sljedećoj tabeli (u milionima €). Koliki će biti BDP u šestoj godini (2015) ako su projekcije da će iznositi 5% više od prosječnog BDP-a u posmatranom petogodišnjem periodu? </a:t>
            </a:r>
            <a:endParaRPr lang="en-US" dirty="0" smtClean="0"/>
          </a:p>
          <a:p>
            <a:endParaRPr lang="en-US" dirty="0" smtClean="0"/>
          </a:p>
          <a:p>
            <a:pPr marL="342900" indent="-342900"/>
            <a:endParaRPr lang="sr-Latn-BA" dirty="0" smtClean="0"/>
          </a:p>
          <a:p>
            <a:pPr marL="342900" indent="-342900">
              <a:buAutoNum type="arabicPeriod"/>
            </a:pPr>
            <a:endParaRPr lang="sr-Latn-BA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95400" y="3867150"/>
          <a:ext cx="6080760" cy="49072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13460"/>
                <a:gridCol w="1013460"/>
                <a:gridCol w="1013460"/>
                <a:gridCol w="1013460"/>
                <a:gridCol w="1013460"/>
                <a:gridCol w="10134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Godina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2010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2011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2012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2013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2014</a:t>
                      </a:r>
                      <a:endParaRPr lang="en-US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BDP (x</a:t>
                      </a:r>
                      <a:r>
                        <a:rPr lang="sr-Latn-BA" sz="1400" baseline="-25000" dirty="0"/>
                        <a:t>i</a:t>
                      </a:r>
                      <a:r>
                        <a:rPr lang="sr-Latn-BA" sz="1400" dirty="0"/>
                        <a:t>)</a:t>
                      </a:r>
                      <a:endParaRPr lang="en-US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854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856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861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880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883</a:t>
                      </a:r>
                      <a:endParaRPr lang="en-US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ZADACI ZA VJEŽBU (3)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123950"/>
            <a:ext cx="822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5. U jednom preduzeću ispitana je starosna struktura radnika. Rezultati su prikazani u sljedećoj tabeli, sa vrijednostima kumulativnih relativnih frekvencija:</a:t>
            </a:r>
            <a:endParaRPr lang="en-US" dirty="0" smtClean="0"/>
          </a:p>
          <a:p>
            <a:endParaRPr lang="sr-Latn-BA" dirty="0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85800" y="1809750"/>
          <a:ext cx="7924800" cy="71488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447800"/>
                <a:gridCol w="909116"/>
                <a:gridCol w="1135424"/>
                <a:gridCol w="1135424"/>
                <a:gridCol w="1135424"/>
                <a:gridCol w="1080806"/>
                <a:gridCol w="1080806"/>
              </a:tblGrid>
              <a:tr h="2269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Starost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Do 25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25-30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30-35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35-40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40-45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45+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95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Kumulativni 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9%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20%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38%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68%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/>
                        <a:t>85%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400" dirty="0"/>
                        <a:t>100%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3400" y="2800350"/>
            <a:ext cx="8229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Odrediti:</a:t>
            </a:r>
            <a:endParaRPr lang="en-US" dirty="0" smtClean="0"/>
          </a:p>
          <a:p>
            <a:r>
              <a:rPr lang="sr-Latn-BA" dirty="0" smtClean="0"/>
              <a:t>a)prosječnu starost radnika,</a:t>
            </a:r>
            <a:endParaRPr lang="en-US" dirty="0" smtClean="0"/>
          </a:p>
          <a:p>
            <a:r>
              <a:rPr lang="sr-Latn-BA" dirty="0" smtClean="0"/>
              <a:t>b)starost radnika koji je stariji od 50% radnika, i </a:t>
            </a:r>
            <a:endParaRPr lang="en-US" dirty="0" smtClean="0"/>
          </a:p>
          <a:p>
            <a:r>
              <a:rPr lang="sr-Latn-BA" dirty="0" smtClean="0"/>
              <a:t>c)simetričnost datog rasporeda.</a:t>
            </a:r>
            <a:endParaRPr lang="en-US" dirty="0" smtClean="0"/>
          </a:p>
          <a:p>
            <a:endParaRPr lang="sr-Latn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KLASIFIKACIJA DESKRIPTIVNIH MJERA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1200150"/>
            <a:ext cx="411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>
                <a:latin typeface="Segoe UI Black" pitchFamily="34" charset="0"/>
                <a:ea typeface="Segoe UI Black" pitchFamily="34" charset="0"/>
              </a:rPr>
              <a:t>DESKRIPTIVNE (NUMERIČKE) MJERE</a:t>
            </a:r>
            <a:endParaRPr lang="en-US" b="1" dirty="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2114550"/>
            <a:ext cx="2667000" cy="381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Mjere centralne tendencije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4800600" y="2114550"/>
            <a:ext cx="26670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Mjere varijabiliteta</a:t>
            </a:r>
            <a:endParaRPr lang="en-US" b="1" dirty="0"/>
          </a:p>
        </p:txBody>
      </p:sp>
      <p:cxnSp>
        <p:nvCxnSpPr>
          <p:cNvPr id="11" name="Elbow Connector 10"/>
          <p:cNvCxnSpPr>
            <a:stCxn id="6" idx="2"/>
            <a:endCxn id="8" idx="0"/>
          </p:cNvCxnSpPr>
          <p:nvPr/>
        </p:nvCxnSpPr>
        <p:spPr>
          <a:xfrm rot="5400000">
            <a:off x="3181350" y="876300"/>
            <a:ext cx="533400" cy="19431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6" idx="2"/>
            <a:endCxn id="9" idx="0"/>
          </p:cNvCxnSpPr>
          <p:nvPr/>
        </p:nvCxnSpPr>
        <p:spPr>
          <a:xfrm rot="16200000" flipH="1">
            <a:off x="5010150" y="990600"/>
            <a:ext cx="533400" cy="17145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981200" y="2800350"/>
            <a:ext cx="1828800" cy="381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Aritmetička sredina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1981200" y="3333750"/>
            <a:ext cx="1828800" cy="381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Medijana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1981200" y="3867150"/>
            <a:ext cx="1828800" cy="381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Modus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5029200" y="28003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Rang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7010400" y="28003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Interkvartilna razlika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5029200" y="33337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Varijansa</a:t>
            </a:r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>
            <a:off x="7010400" y="33337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Standardna devijacija</a:t>
            </a:r>
            <a:endParaRPr lang="en-US" b="1" dirty="0"/>
          </a:p>
        </p:txBody>
      </p:sp>
      <p:sp>
        <p:nvSpPr>
          <p:cNvPr id="21" name="Rectangle 20"/>
          <p:cNvSpPr/>
          <p:nvPr/>
        </p:nvSpPr>
        <p:spPr>
          <a:xfrm>
            <a:off x="5029200" y="3867150"/>
            <a:ext cx="18288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Koeficijent varijacije</a:t>
            </a:r>
            <a:endParaRPr lang="en-US" b="1" dirty="0"/>
          </a:p>
        </p:txBody>
      </p:sp>
      <p:cxnSp>
        <p:nvCxnSpPr>
          <p:cNvPr id="25" name="Shape 24"/>
          <p:cNvCxnSpPr>
            <a:stCxn id="8" idx="2"/>
            <a:endCxn id="14" idx="1"/>
          </p:cNvCxnSpPr>
          <p:nvPr/>
        </p:nvCxnSpPr>
        <p:spPr>
          <a:xfrm rot="5400000">
            <a:off x="1981200" y="2495550"/>
            <a:ext cx="495300" cy="495300"/>
          </a:xfrm>
          <a:prstGeom prst="bentConnector4">
            <a:avLst>
              <a:gd name="adj1" fmla="val 30769"/>
              <a:gd name="adj2" fmla="val 1461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26"/>
          <p:cNvCxnSpPr>
            <a:endCxn id="15" idx="1"/>
          </p:cNvCxnSpPr>
          <p:nvPr/>
        </p:nvCxnSpPr>
        <p:spPr>
          <a:xfrm rot="16200000" flipH="1">
            <a:off x="1581150" y="3124200"/>
            <a:ext cx="571500" cy="2286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 28"/>
          <p:cNvCxnSpPr>
            <a:endCxn id="16" idx="1"/>
          </p:cNvCxnSpPr>
          <p:nvPr/>
        </p:nvCxnSpPr>
        <p:spPr>
          <a:xfrm rot="16200000" flipH="1">
            <a:off x="1581150" y="3657600"/>
            <a:ext cx="571500" cy="2286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9" idx="2"/>
            <a:endCxn id="17" idx="0"/>
          </p:cNvCxnSpPr>
          <p:nvPr/>
        </p:nvCxnSpPr>
        <p:spPr>
          <a:xfrm rot="5400000">
            <a:off x="5886450" y="2552700"/>
            <a:ext cx="304800" cy="1905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17" idx="2"/>
            <a:endCxn id="19" idx="0"/>
          </p:cNvCxnSpPr>
          <p:nvPr/>
        </p:nvCxnSpPr>
        <p:spPr>
          <a:xfrm rot="5400000">
            <a:off x="5867400" y="3257550"/>
            <a:ext cx="152400" cy="1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9" idx="2"/>
            <a:endCxn id="21" idx="0"/>
          </p:cNvCxnSpPr>
          <p:nvPr/>
        </p:nvCxnSpPr>
        <p:spPr>
          <a:xfrm rot="5400000">
            <a:off x="5867400" y="3790950"/>
            <a:ext cx="152400" cy="1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17" idx="3"/>
            <a:endCxn id="18" idx="1"/>
          </p:cNvCxnSpPr>
          <p:nvPr/>
        </p:nvCxnSpPr>
        <p:spPr>
          <a:xfrm>
            <a:off x="6858000" y="2990850"/>
            <a:ext cx="152400" cy="1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19" idx="3"/>
            <a:endCxn id="20" idx="1"/>
          </p:cNvCxnSpPr>
          <p:nvPr/>
        </p:nvCxnSpPr>
        <p:spPr>
          <a:xfrm>
            <a:off x="6858000" y="3524250"/>
            <a:ext cx="152400" cy="1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3622675" y="2876549"/>
            <a:ext cx="1711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36576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4196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6482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3859213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48006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4191000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 rot="16200000">
            <a:off x="4152900" y="2990849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5078413" y="27241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3859213" y="24193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3859213" y="2571749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6823075" y="2876550"/>
            <a:ext cx="17113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68580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76200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78486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7059613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80010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7391400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auto">
          <a:xfrm rot="16200000">
            <a:off x="7048500" y="299085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8278813" y="27241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7059613" y="24193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7059613" y="2571750"/>
            <a:ext cx="152400" cy="152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914400" y="2190750"/>
          <a:ext cx="1173163" cy="1173162"/>
        </p:xfrm>
        <a:graphic>
          <a:graphicData uri="http://schemas.openxmlformats.org/presentationml/2006/ole">
            <p:oleObj spid="_x0000_s21506" name="Equation" r:id="rId4" imgW="609480" imgH="609480" progId="Equation.3">
              <p:embed/>
            </p:oleObj>
          </a:graphicData>
        </a:graphic>
      </p:graphicFrame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3276600" y="3409950"/>
            <a:ext cx="27384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sz="2000" b="0" i="1" dirty="0">
                <a:latin typeface="+mn-lt"/>
              </a:rPr>
              <a:t>Središnji broj, kada su podaci poredani po veličini</a:t>
            </a:r>
            <a:endParaRPr lang="en-US" sz="2000" b="0" i="1" dirty="0">
              <a:latin typeface="+mn-lt"/>
            </a:endParaRPr>
          </a:p>
        </p:txBody>
      </p:sp>
      <p:sp>
        <p:nvSpPr>
          <p:cNvPr id="39" name="Text Box 41"/>
          <p:cNvSpPr txBox="1">
            <a:spLocks noChangeArrowheads="1"/>
          </p:cNvSpPr>
          <p:nvPr/>
        </p:nvSpPr>
        <p:spPr bwMode="auto">
          <a:xfrm>
            <a:off x="685800" y="3562350"/>
            <a:ext cx="213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2000" b="0" i="1" dirty="0">
                <a:latin typeface="+mn-lt"/>
              </a:rPr>
              <a:t>Prosječan broj</a:t>
            </a:r>
            <a:endParaRPr lang="en-US" sz="2000" b="0" i="1" dirty="0">
              <a:latin typeface="+mn-lt"/>
            </a:endParaRPr>
          </a:p>
        </p:txBody>
      </p:sp>
      <p:sp>
        <p:nvSpPr>
          <p:cNvPr id="42" name="Google Shape;469;p14"/>
          <p:cNvSpPr txBox="1">
            <a:spLocks/>
          </p:cNvSpPr>
          <p:nvPr/>
        </p:nvSpPr>
        <p:spPr>
          <a:xfrm>
            <a:off x="228600" y="133350"/>
            <a:ext cx="8763000" cy="107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NAJČEŠĆE</a:t>
            </a:r>
            <a:r>
              <a:rPr kumimoji="0" lang="sr-Latn-BA" sz="2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KORIŠĆENE MJERE CENTRALNE TENDENCIJE</a:t>
            </a:r>
            <a:endParaRPr kumimoji="0" lang="sr-Latn-BA" sz="2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43" name="Text Box 41"/>
          <p:cNvSpPr txBox="1">
            <a:spLocks noChangeArrowheads="1"/>
          </p:cNvSpPr>
          <p:nvPr/>
        </p:nvSpPr>
        <p:spPr bwMode="auto">
          <a:xfrm>
            <a:off x="6705600" y="3486150"/>
            <a:ext cx="213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2000" b="0" i="1" dirty="0" smtClean="0">
                <a:latin typeface="+mn-lt"/>
              </a:rPr>
              <a:t>Najčešći broj</a:t>
            </a:r>
            <a:endParaRPr lang="en-US" sz="2000" b="0" i="1" dirty="0">
              <a:latin typeface="+mn-lt"/>
            </a:endParaRPr>
          </a:p>
        </p:txBody>
      </p:sp>
      <p:sp>
        <p:nvSpPr>
          <p:cNvPr id="44" name="Google Shape;469;p14"/>
          <p:cNvSpPr txBox="1">
            <a:spLocks/>
          </p:cNvSpPr>
          <p:nvPr/>
        </p:nvSpPr>
        <p:spPr>
          <a:xfrm>
            <a:off x="609600" y="14287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ARITMETIČKA</a:t>
            </a:r>
            <a:r>
              <a:rPr kumimoji="0" lang="sr-Latn-BA" sz="1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SREDINA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45" name="Google Shape;469;p14"/>
          <p:cNvSpPr txBox="1">
            <a:spLocks/>
          </p:cNvSpPr>
          <p:nvPr/>
        </p:nvSpPr>
        <p:spPr>
          <a:xfrm>
            <a:off x="3505200" y="14287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MEDIJANA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46" name="Google Shape;469;p14"/>
          <p:cNvSpPr txBox="1">
            <a:spLocks/>
          </p:cNvSpPr>
          <p:nvPr/>
        </p:nvSpPr>
        <p:spPr>
          <a:xfrm>
            <a:off x="6629400" y="14287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MODUS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ARITMETIČKA SREDINA (Mean)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047750"/>
            <a:ext cx="8077200" cy="453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Najčešće korištena mjera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Za osnovni skup: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Za uzorak: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 flipV="1">
            <a:off x="4038600" y="4095750"/>
            <a:ext cx="1066800" cy="76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105400" y="3943350"/>
            <a:ext cx="1905000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1800" b="0" dirty="0"/>
              <a:t>Veličina uzorka</a:t>
            </a:r>
            <a:endParaRPr lang="en-US" sz="1800" b="0" dirty="0"/>
          </a:p>
        </p:txBody>
      </p:sp>
      <p:graphicFrame>
        <p:nvGraphicFramePr>
          <p:cNvPr id="10" name="Object 12"/>
          <p:cNvGraphicFramePr>
            <a:graphicFrameLocks noChangeAspect="1"/>
          </p:cNvGraphicFramePr>
          <p:nvPr/>
        </p:nvGraphicFramePr>
        <p:xfrm>
          <a:off x="1447800" y="3105150"/>
          <a:ext cx="3254313" cy="1122362"/>
        </p:xfrm>
        <a:graphic>
          <a:graphicData uri="http://schemas.openxmlformats.org/presentationml/2006/ole">
            <p:oleObj spid="_x0000_s22531" name="Equation" r:id="rId4" imgW="1765080" imgH="609480" progId="Equation.3">
              <p:embed/>
            </p:oleObj>
          </a:graphicData>
        </a:graphic>
      </p:graphicFrame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5181600" y="3257550"/>
            <a:ext cx="2300287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r-Latn-BA" sz="1800" b="0" dirty="0"/>
              <a:t>Izabrane vrijednosti</a:t>
            </a:r>
            <a:endParaRPr lang="en-US" sz="1800" b="0" dirty="0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H="1">
            <a:off x="4648198" y="3409950"/>
            <a:ext cx="533401" cy="152401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en-US"/>
          </a:p>
        </p:txBody>
      </p:sp>
      <p:graphicFrame>
        <p:nvGraphicFramePr>
          <p:cNvPr id="13" name="Object 16"/>
          <p:cNvGraphicFramePr>
            <a:graphicFrameLocks noChangeAspect="1"/>
          </p:cNvGraphicFramePr>
          <p:nvPr/>
        </p:nvGraphicFramePr>
        <p:xfrm>
          <a:off x="3429000" y="1552230"/>
          <a:ext cx="3273727" cy="1129058"/>
        </p:xfrm>
        <a:graphic>
          <a:graphicData uri="http://schemas.openxmlformats.org/presentationml/2006/ole">
            <p:oleObj spid="_x0000_s22532" name="Equation" r:id="rId5" imgW="1765080" imgH="609480" progId="Equation.3">
              <p:embed/>
            </p:oleObj>
          </a:graphicData>
        </a:graphic>
      </p:graphicFrame>
      <p:sp>
        <p:nvSpPr>
          <p:cNvPr id="14" name="Line 17"/>
          <p:cNvSpPr>
            <a:spLocks noChangeShapeType="1"/>
          </p:cNvSpPr>
          <p:nvPr/>
        </p:nvSpPr>
        <p:spPr bwMode="auto">
          <a:xfrm flipH="1" flipV="1">
            <a:off x="5943600" y="2571750"/>
            <a:ext cx="1371600" cy="152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7315200" y="2419350"/>
            <a:ext cx="1447800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1800" b="0" dirty="0"/>
              <a:t>Veličina populacije</a:t>
            </a:r>
            <a:endParaRPr lang="en-US" sz="1800" b="0" dirty="0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7315200" y="1123950"/>
            <a:ext cx="167798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r-Latn-BA" sz="1800" b="0" dirty="0"/>
              <a:t>Vrijednosti iz populacije</a:t>
            </a:r>
            <a:endParaRPr lang="en-US" sz="1800" b="0" dirty="0"/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 flipH="1">
            <a:off x="6400799" y="1428750"/>
            <a:ext cx="928687" cy="5334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MEDIJANA (Median)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33400" y="868362"/>
            <a:ext cx="8201025" cy="427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Kada su uređeni podaci, </a:t>
            </a: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Me</a:t>
            </a: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je središnji broj (ispod ovog broja je 50%, a iznad 50% podataka). </a:t>
            </a:r>
          </a:p>
          <a:p>
            <a:pPr marL="457200" marR="0" lvl="0" indent="-34290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Mjesto Me se određuje po formuli: (N+1)/2.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</a:t>
            </a: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</a:t>
            </a: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tabLst/>
              <a:defRPr/>
            </a:pPr>
            <a:endParaRPr kumimoji="0" lang="sr-Latn-BA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Za razliku od aritmetičke sredine, </a:t>
            </a: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na Me ne utiču ekstremne vrijednosti</a:t>
            </a:r>
          </a:p>
          <a:p>
            <a:pPr marL="457200" marR="0" lvl="0" indent="-34290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Bitno je da li je </a:t>
            </a: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paran ili neparan </a:t>
            </a:r>
            <a:r>
              <a:rPr kumimoji="0" lang="sr-Latn-BA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broj podataka...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0" name="AutoShape 4"/>
          <p:cNvSpPr>
            <a:spLocks noChangeArrowheads="1"/>
          </p:cNvSpPr>
          <p:nvPr/>
        </p:nvSpPr>
        <p:spPr bwMode="auto">
          <a:xfrm rot="16200000">
            <a:off x="5676900" y="2686050"/>
            <a:ext cx="457200" cy="228600"/>
          </a:xfrm>
          <a:prstGeom prst="rightArrow">
            <a:avLst>
              <a:gd name="adj1" fmla="val 50000"/>
              <a:gd name="adj2" fmla="val 5037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1" name="Line 5"/>
          <p:cNvSpPr>
            <a:spLocks noChangeShapeType="1"/>
          </p:cNvSpPr>
          <p:nvPr/>
        </p:nvSpPr>
        <p:spPr bwMode="auto">
          <a:xfrm>
            <a:off x="703263" y="2343150"/>
            <a:ext cx="33543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42" name="Rectangle 6"/>
          <p:cNvSpPr>
            <a:spLocks noChangeArrowheads="1"/>
          </p:cNvSpPr>
          <p:nvPr/>
        </p:nvSpPr>
        <p:spPr bwMode="auto">
          <a:xfrm>
            <a:off x="522288" y="2255838"/>
            <a:ext cx="398462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latin typeface="+mj-lt"/>
              </a:rPr>
              <a:t>0  1   2   3   4   5   6   7   8   9   10</a:t>
            </a:r>
          </a:p>
        </p:txBody>
      </p:sp>
      <p:sp>
        <p:nvSpPr>
          <p:cNvPr id="43" name="Rectangle 7"/>
          <p:cNvSpPr>
            <a:spLocks noChangeArrowheads="1"/>
          </p:cNvSpPr>
          <p:nvPr/>
        </p:nvSpPr>
        <p:spPr bwMode="auto">
          <a:xfrm>
            <a:off x="609600" y="2114550"/>
            <a:ext cx="31432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sr-Latn-CS" b="0">
              <a:latin typeface="+mj-lt"/>
            </a:endParaRPr>
          </a:p>
        </p:txBody>
      </p:sp>
      <p:sp>
        <p:nvSpPr>
          <p:cNvPr id="44" name="Oval 8"/>
          <p:cNvSpPr>
            <a:spLocks noChangeArrowheads="1"/>
          </p:cNvSpPr>
          <p:nvPr/>
        </p:nvSpPr>
        <p:spPr bwMode="auto">
          <a:xfrm>
            <a:off x="8382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5" name="Oval 9"/>
          <p:cNvSpPr>
            <a:spLocks noChangeArrowheads="1"/>
          </p:cNvSpPr>
          <p:nvPr/>
        </p:nvSpPr>
        <p:spPr bwMode="auto">
          <a:xfrm>
            <a:off x="11430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6" name="Oval 10"/>
          <p:cNvSpPr>
            <a:spLocks noChangeArrowheads="1"/>
          </p:cNvSpPr>
          <p:nvPr/>
        </p:nvSpPr>
        <p:spPr bwMode="auto">
          <a:xfrm>
            <a:off x="14478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7" name="Oval 11"/>
          <p:cNvSpPr>
            <a:spLocks noChangeArrowheads="1"/>
          </p:cNvSpPr>
          <p:nvPr/>
        </p:nvSpPr>
        <p:spPr bwMode="auto">
          <a:xfrm>
            <a:off x="17526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8" name="Oval 12"/>
          <p:cNvSpPr>
            <a:spLocks noChangeArrowheads="1"/>
          </p:cNvSpPr>
          <p:nvPr/>
        </p:nvSpPr>
        <p:spPr bwMode="auto">
          <a:xfrm>
            <a:off x="20574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49" name="AutoShape 13"/>
          <p:cNvSpPr>
            <a:spLocks noChangeArrowheads="1"/>
          </p:cNvSpPr>
          <p:nvPr/>
        </p:nvSpPr>
        <p:spPr bwMode="auto">
          <a:xfrm rot="16200000">
            <a:off x="1333500" y="2686050"/>
            <a:ext cx="457200" cy="228600"/>
          </a:xfrm>
          <a:prstGeom prst="rightArrow">
            <a:avLst>
              <a:gd name="adj1" fmla="val 50000"/>
              <a:gd name="adj2" fmla="val 5037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0" name="Rectangle 14"/>
          <p:cNvSpPr>
            <a:spLocks noChangeArrowheads="1"/>
          </p:cNvSpPr>
          <p:nvPr/>
        </p:nvSpPr>
        <p:spPr bwMode="auto">
          <a:xfrm>
            <a:off x="990600" y="3105150"/>
            <a:ext cx="1192213" cy="3359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>
                <a:latin typeface="+mj-lt"/>
              </a:rPr>
              <a:t>Me = 3</a:t>
            </a:r>
          </a:p>
        </p:txBody>
      </p:sp>
      <p:sp>
        <p:nvSpPr>
          <p:cNvPr id="51" name="Line 15"/>
          <p:cNvSpPr>
            <a:spLocks noChangeShapeType="1"/>
          </p:cNvSpPr>
          <p:nvPr/>
        </p:nvSpPr>
        <p:spPr bwMode="auto">
          <a:xfrm>
            <a:off x="5046663" y="2343150"/>
            <a:ext cx="33543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52" name="Rectangle 16"/>
          <p:cNvSpPr>
            <a:spLocks noChangeArrowheads="1"/>
          </p:cNvSpPr>
          <p:nvPr/>
        </p:nvSpPr>
        <p:spPr bwMode="auto">
          <a:xfrm>
            <a:off x="4572000" y="2266950"/>
            <a:ext cx="398462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latin typeface="+mj-lt"/>
              </a:rPr>
              <a:t>  0  1   2   3   4   5   6   7   8   9   10</a:t>
            </a:r>
          </a:p>
        </p:txBody>
      </p:sp>
      <p:sp>
        <p:nvSpPr>
          <p:cNvPr id="53" name="Rectangle 17"/>
          <p:cNvSpPr>
            <a:spLocks noChangeArrowheads="1"/>
          </p:cNvSpPr>
          <p:nvPr/>
        </p:nvSpPr>
        <p:spPr bwMode="auto">
          <a:xfrm>
            <a:off x="4953000" y="2114550"/>
            <a:ext cx="31432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sr-Latn-CS" b="0">
              <a:latin typeface="+mj-lt"/>
            </a:endParaRPr>
          </a:p>
        </p:txBody>
      </p:sp>
      <p:sp>
        <p:nvSpPr>
          <p:cNvPr id="54" name="Oval 18"/>
          <p:cNvSpPr>
            <a:spLocks noChangeArrowheads="1"/>
          </p:cNvSpPr>
          <p:nvPr/>
        </p:nvSpPr>
        <p:spPr bwMode="auto">
          <a:xfrm>
            <a:off x="51816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5" name="Oval 19"/>
          <p:cNvSpPr>
            <a:spLocks noChangeArrowheads="1"/>
          </p:cNvSpPr>
          <p:nvPr/>
        </p:nvSpPr>
        <p:spPr bwMode="auto">
          <a:xfrm>
            <a:off x="54864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6" name="Oval 20"/>
          <p:cNvSpPr>
            <a:spLocks noChangeArrowheads="1"/>
          </p:cNvSpPr>
          <p:nvPr/>
        </p:nvSpPr>
        <p:spPr bwMode="auto">
          <a:xfrm>
            <a:off x="57912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7" name="Oval 21"/>
          <p:cNvSpPr>
            <a:spLocks noChangeArrowheads="1"/>
          </p:cNvSpPr>
          <p:nvPr/>
        </p:nvSpPr>
        <p:spPr bwMode="auto">
          <a:xfrm>
            <a:off x="60960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8" name="Oval 22"/>
          <p:cNvSpPr>
            <a:spLocks noChangeArrowheads="1"/>
          </p:cNvSpPr>
          <p:nvPr/>
        </p:nvSpPr>
        <p:spPr bwMode="auto">
          <a:xfrm>
            <a:off x="8077200" y="2114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>
              <a:latin typeface="+mj-lt"/>
            </a:endParaRPr>
          </a:p>
        </p:txBody>
      </p:sp>
      <p:sp>
        <p:nvSpPr>
          <p:cNvPr id="59" name="Rectangle 23"/>
          <p:cNvSpPr>
            <a:spLocks noChangeArrowheads="1"/>
          </p:cNvSpPr>
          <p:nvPr/>
        </p:nvSpPr>
        <p:spPr bwMode="auto">
          <a:xfrm>
            <a:off x="5486400" y="3105150"/>
            <a:ext cx="1230313" cy="3359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>
                <a:latin typeface="+mj-lt"/>
              </a:rPr>
              <a:t>Me =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1333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MODUS (Mode)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762000" y="971550"/>
            <a:ext cx="80772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Najučestaliji broj ili broj koji se najviše puta pojavljuje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Ne zavisi od ekstrema...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Može se koristiti i za kategorijalne podatke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Wingdings" pitchFamily="2" charset="2"/>
              <a:buChar char="Ø"/>
              <a:tabLst/>
              <a:defRPr/>
            </a:pP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Postoje </a:t>
            </a:r>
            <a:r>
              <a:rPr kumimoji="0" lang="sr-Latn-B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serije bez modusa</a:t>
            </a: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, kao i </a:t>
            </a:r>
            <a:r>
              <a:rPr kumimoji="0" lang="sr-Latn-BA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bimodalne</a:t>
            </a:r>
            <a:r>
              <a:rPr kumimoji="0" lang="sr-Latn-BA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Source Sans Pro"/>
                <a:cs typeface="Source Sans Pro"/>
                <a:sym typeface="Source Sans Pro"/>
              </a:rPr>
              <a:t> serije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" name="Line 4"/>
          <p:cNvSpPr>
            <a:spLocks noChangeShapeType="1"/>
          </p:cNvSpPr>
          <p:nvPr/>
        </p:nvSpPr>
        <p:spPr bwMode="auto">
          <a:xfrm>
            <a:off x="1693863" y="3333750"/>
            <a:ext cx="33543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1570038" y="3314700"/>
            <a:ext cx="541020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0   1   2   3   4   5   6   7   8   9   10   11   12   13   14</a:t>
            </a:r>
            <a:r>
              <a:rPr lang="en-US" sz="1800"/>
              <a:t>   </a:t>
            </a:r>
          </a:p>
        </p:txBody>
      </p:sp>
      <p:sp>
        <p:nvSpPr>
          <p:cNvPr id="28" name="Oval 6"/>
          <p:cNvSpPr>
            <a:spLocks noChangeArrowheads="1"/>
          </p:cNvSpPr>
          <p:nvPr/>
        </p:nvSpPr>
        <p:spPr bwMode="auto">
          <a:xfrm>
            <a:off x="1839913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29" name="Oval 7"/>
          <p:cNvSpPr>
            <a:spLocks noChangeArrowheads="1"/>
          </p:cNvSpPr>
          <p:nvPr/>
        </p:nvSpPr>
        <p:spPr bwMode="auto">
          <a:xfrm>
            <a:off x="24384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0" name="Oval 8"/>
          <p:cNvSpPr>
            <a:spLocks noChangeArrowheads="1"/>
          </p:cNvSpPr>
          <p:nvPr/>
        </p:nvSpPr>
        <p:spPr bwMode="auto">
          <a:xfrm>
            <a:off x="29718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1" name="Oval 9"/>
          <p:cNvSpPr>
            <a:spLocks noChangeArrowheads="1"/>
          </p:cNvSpPr>
          <p:nvPr/>
        </p:nvSpPr>
        <p:spPr bwMode="auto">
          <a:xfrm>
            <a:off x="35814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2" name="Oval 10"/>
          <p:cNvSpPr>
            <a:spLocks noChangeArrowheads="1"/>
          </p:cNvSpPr>
          <p:nvPr/>
        </p:nvSpPr>
        <p:spPr bwMode="auto">
          <a:xfrm>
            <a:off x="2971800" y="2876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3" name="Oval 11"/>
          <p:cNvSpPr>
            <a:spLocks noChangeArrowheads="1"/>
          </p:cNvSpPr>
          <p:nvPr/>
        </p:nvSpPr>
        <p:spPr bwMode="auto">
          <a:xfrm>
            <a:off x="41148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4" name="Oval 12"/>
          <p:cNvSpPr>
            <a:spLocks noChangeArrowheads="1"/>
          </p:cNvSpPr>
          <p:nvPr/>
        </p:nvSpPr>
        <p:spPr bwMode="auto">
          <a:xfrm>
            <a:off x="4114800" y="2876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5" name="Oval 13"/>
          <p:cNvSpPr>
            <a:spLocks noChangeArrowheads="1"/>
          </p:cNvSpPr>
          <p:nvPr/>
        </p:nvSpPr>
        <p:spPr bwMode="auto">
          <a:xfrm>
            <a:off x="4114800" y="26479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6" name="Rectangle 14"/>
          <p:cNvSpPr>
            <a:spLocks noChangeArrowheads="1"/>
          </p:cNvSpPr>
          <p:nvPr/>
        </p:nvSpPr>
        <p:spPr bwMode="auto">
          <a:xfrm>
            <a:off x="4572000" y="3943350"/>
            <a:ext cx="1287463" cy="3359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/>
              <a:t>Mo = 9</a:t>
            </a:r>
          </a:p>
        </p:txBody>
      </p:sp>
      <p:sp>
        <p:nvSpPr>
          <p:cNvPr id="37" name="Oval 15"/>
          <p:cNvSpPr>
            <a:spLocks noChangeArrowheads="1"/>
          </p:cNvSpPr>
          <p:nvPr/>
        </p:nvSpPr>
        <p:spPr bwMode="auto">
          <a:xfrm>
            <a:off x="44958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38" name="AutoShape 16"/>
          <p:cNvSpPr>
            <a:spLocks noChangeArrowheads="1"/>
          </p:cNvSpPr>
          <p:nvPr/>
        </p:nvSpPr>
        <p:spPr bwMode="auto">
          <a:xfrm rot="16200000">
            <a:off x="3933031" y="3744119"/>
            <a:ext cx="609600" cy="398462"/>
          </a:xfrm>
          <a:prstGeom prst="rightArrow">
            <a:avLst>
              <a:gd name="adj1" fmla="val 31481"/>
              <a:gd name="adj2" fmla="val 38651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0" name="Line 17"/>
          <p:cNvSpPr>
            <a:spLocks noChangeShapeType="1"/>
          </p:cNvSpPr>
          <p:nvPr/>
        </p:nvSpPr>
        <p:spPr bwMode="auto">
          <a:xfrm>
            <a:off x="4894263" y="3333750"/>
            <a:ext cx="12969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" name="Oval 18"/>
          <p:cNvSpPr>
            <a:spLocks noChangeArrowheads="1"/>
          </p:cNvSpPr>
          <p:nvPr/>
        </p:nvSpPr>
        <p:spPr bwMode="auto">
          <a:xfrm>
            <a:off x="52578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62" name="Oval 19"/>
          <p:cNvSpPr>
            <a:spLocks noChangeArrowheads="1"/>
          </p:cNvSpPr>
          <p:nvPr/>
        </p:nvSpPr>
        <p:spPr bwMode="auto">
          <a:xfrm>
            <a:off x="5257800" y="28765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63" name="Oval 20"/>
          <p:cNvSpPr>
            <a:spLocks noChangeArrowheads="1"/>
          </p:cNvSpPr>
          <p:nvPr/>
        </p:nvSpPr>
        <p:spPr bwMode="auto">
          <a:xfrm>
            <a:off x="57150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  <p:sp>
        <p:nvSpPr>
          <p:cNvPr id="64" name="Oval 21"/>
          <p:cNvSpPr>
            <a:spLocks noChangeArrowheads="1"/>
          </p:cNvSpPr>
          <p:nvPr/>
        </p:nvSpPr>
        <p:spPr bwMode="auto">
          <a:xfrm>
            <a:off x="6096000" y="310515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r-Latn-C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0" y="3486150"/>
            <a:ext cx="9144000" cy="16573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85800" y="361950"/>
            <a:ext cx="7696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DRUGE MJERE CENTRALNE TENDENCIJE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358795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1123950"/>
            <a:ext cx="7485062" cy="1147762"/>
          </a:xfrm>
        </p:spPr>
        <p:txBody>
          <a:bodyPr/>
          <a:lstStyle/>
          <a:p>
            <a:pPr marL="342900" indent="-342900" eaLnBrk="1" hangingPunct="1">
              <a:buFont typeface="Wingdings" pitchFamily="2" charset="2"/>
              <a:buChar char="Ø"/>
            </a:pPr>
            <a:r>
              <a:rPr lang="sr-Latn-BA" sz="1600" dirty="0" smtClean="0">
                <a:solidFill>
                  <a:schemeClr val="tx1"/>
                </a:solidFill>
                <a:latin typeface="+mn-lt"/>
              </a:rPr>
              <a:t>Harmonijska i geometrijska sredina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sr-Latn-BA" sz="1600" dirty="0" smtClean="0">
                <a:solidFill>
                  <a:schemeClr val="tx1"/>
                </a:solidFill>
                <a:latin typeface="+mn-lt"/>
              </a:rPr>
              <a:t>Aritmetička se najčešće koristi (u slučajevima kada postoje ekstremne vrijednosti nije preporučljiva... Medijana je tada alternativa)</a:t>
            </a:r>
            <a:endParaRPr lang="en-US" sz="16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Rectangle 45"/>
          <p:cNvSpPr>
            <a:spLocks noChangeArrowheads="1"/>
          </p:cNvSpPr>
          <p:nvPr/>
        </p:nvSpPr>
        <p:spPr bwMode="auto">
          <a:xfrm>
            <a:off x="6096000" y="2816392"/>
            <a:ext cx="2514600" cy="21175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sz="1100"/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533400" y="2816392"/>
            <a:ext cx="2514600" cy="21175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sz="1100"/>
          </a:p>
        </p:txBody>
      </p:sp>
      <p:sp>
        <p:nvSpPr>
          <p:cNvPr id="10" name="Rectangle 44"/>
          <p:cNvSpPr>
            <a:spLocks noChangeArrowheads="1"/>
          </p:cNvSpPr>
          <p:nvPr/>
        </p:nvSpPr>
        <p:spPr bwMode="auto">
          <a:xfrm>
            <a:off x="3124200" y="2800350"/>
            <a:ext cx="2895600" cy="2133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sz="1100"/>
          </a:p>
        </p:txBody>
      </p:sp>
      <p:sp>
        <p:nvSpPr>
          <p:cNvPr id="11" name="Freeform 4"/>
          <p:cNvSpPr>
            <a:spLocks/>
          </p:cNvSpPr>
          <p:nvPr/>
        </p:nvSpPr>
        <p:spPr bwMode="auto">
          <a:xfrm>
            <a:off x="2395538" y="3581400"/>
            <a:ext cx="452437" cy="1071563"/>
          </a:xfrm>
          <a:custGeom>
            <a:avLst/>
            <a:gdLst>
              <a:gd name="T0" fmla="*/ 450850 w 285"/>
              <a:gd name="T1" fmla="*/ 1069975 h 675"/>
              <a:gd name="T2" fmla="*/ 403224 w 285"/>
              <a:gd name="T3" fmla="*/ 1058863 h 675"/>
              <a:gd name="T4" fmla="*/ 379412 w 285"/>
              <a:gd name="T5" fmla="*/ 1046163 h 675"/>
              <a:gd name="T6" fmla="*/ 357187 w 285"/>
              <a:gd name="T7" fmla="*/ 1028700 h 675"/>
              <a:gd name="T8" fmla="*/ 333375 w 285"/>
              <a:gd name="T9" fmla="*/ 1004888 h 675"/>
              <a:gd name="T10" fmla="*/ 309562 w 285"/>
              <a:gd name="T11" fmla="*/ 971550 h 675"/>
              <a:gd name="T12" fmla="*/ 285750 w 285"/>
              <a:gd name="T13" fmla="*/ 925513 h 675"/>
              <a:gd name="T14" fmla="*/ 238125 w 285"/>
              <a:gd name="T15" fmla="*/ 803275 h 675"/>
              <a:gd name="T16" fmla="*/ 188912 w 285"/>
              <a:gd name="T17" fmla="*/ 628650 h 675"/>
              <a:gd name="T18" fmla="*/ 144462 w 285"/>
              <a:gd name="T19" fmla="*/ 417513 h 675"/>
              <a:gd name="T20" fmla="*/ 120650 w 285"/>
              <a:gd name="T21" fmla="*/ 312738 h 675"/>
              <a:gd name="T22" fmla="*/ 96837 w 285"/>
              <a:gd name="T23" fmla="*/ 211138 h 675"/>
              <a:gd name="T24" fmla="*/ 71437 w 285"/>
              <a:gd name="T25" fmla="*/ 123825 h 675"/>
              <a:gd name="T26" fmla="*/ 47625 w 285"/>
              <a:gd name="T27" fmla="*/ 57150 h 675"/>
              <a:gd name="T28" fmla="*/ 23812 w 285"/>
              <a:gd name="T29" fmla="*/ 15875 h 675"/>
              <a:gd name="T30" fmla="*/ 0 w 285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85"/>
              <a:gd name="T49" fmla="*/ 0 h 675"/>
              <a:gd name="T50" fmla="*/ 285 w 285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85" h="675">
                <a:moveTo>
                  <a:pt x="284" y="674"/>
                </a:moveTo>
                <a:lnTo>
                  <a:pt x="254" y="667"/>
                </a:lnTo>
                <a:lnTo>
                  <a:pt x="239" y="659"/>
                </a:lnTo>
                <a:lnTo>
                  <a:pt x="225" y="648"/>
                </a:lnTo>
                <a:lnTo>
                  <a:pt x="210" y="633"/>
                </a:lnTo>
                <a:lnTo>
                  <a:pt x="195" y="612"/>
                </a:lnTo>
                <a:lnTo>
                  <a:pt x="180" y="583"/>
                </a:lnTo>
                <a:lnTo>
                  <a:pt x="150" y="506"/>
                </a:lnTo>
                <a:lnTo>
                  <a:pt x="119" y="396"/>
                </a:lnTo>
                <a:lnTo>
                  <a:pt x="91" y="263"/>
                </a:lnTo>
                <a:lnTo>
                  <a:pt x="76" y="197"/>
                </a:lnTo>
                <a:lnTo>
                  <a:pt x="61" y="133"/>
                </a:lnTo>
                <a:lnTo>
                  <a:pt x="45" y="78"/>
                </a:lnTo>
                <a:lnTo>
                  <a:pt x="30" y="36"/>
                </a:lnTo>
                <a:lnTo>
                  <a:pt x="15" y="10"/>
                </a:lnTo>
                <a:lnTo>
                  <a:pt x="0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1042988" y="3581400"/>
            <a:ext cx="1354137" cy="1071563"/>
          </a:xfrm>
          <a:custGeom>
            <a:avLst/>
            <a:gdLst>
              <a:gd name="T0" fmla="*/ 0 w 853"/>
              <a:gd name="T1" fmla="*/ 1069975 h 675"/>
              <a:gd name="T2" fmla="*/ 142875 w 853"/>
              <a:gd name="T3" fmla="*/ 1058863 h 675"/>
              <a:gd name="T4" fmla="*/ 212725 w 853"/>
              <a:gd name="T5" fmla="*/ 1046163 h 675"/>
              <a:gd name="T6" fmla="*/ 284162 w 853"/>
              <a:gd name="T7" fmla="*/ 1028700 h 675"/>
              <a:gd name="T8" fmla="*/ 357187 w 853"/>
              <a:gd name="T9" fmla="*/ 1004888 h 675"/>
              <a:gd name="T10" fmla="*/ 427037 w 853"/>
              <a:gd name="T11" fmla="*/ 971550 h 675"/>
              <a:gd name="T12" fmla="*/ 498475 w 853"/>
              <a:gd name="T13" fmla="*/ 925513 h 675"/>
              <a:gd name="T14" fmla="*/ 639762 w 853"/>
              <a:gd name="T15" fmla="*/ 803275 h 675"/>
              <a:gd name="T16" fmla="*/ 784225 w 853"/>
              <a:gd name="T17" fmla="*/ 628650 h 675"/>
              <a:gd name="T18" fmla="*/ 925512 w 853"/>
              <a:gd name="T19" fmla="*/ 417513 h 675"/>
              <a:gd name="T20" fmla="*/ 996950 w 853"/>
              <a:gd name="T21" fmla="*/ 312738 h 675"/>
              <a:gd name="T22" fmla="*/ 1069975 w 853"/>
              <a:gd name="T23" fmla="*/ 211138 h 675"/>
              <a:gd name="T24" fmla="*/ 1138237 w 853"/>
              <a:gd name="T25" fmla="*/ 123825 h 675"/>
              <a:gd name="T26" fmla="*/ 1211262 w 853"/>
              <a:gd name="T27" fmla="*/ 57150 h 675"/>
              <a:gd name="T28" fmla="*/ 1282700 w 853"/>
              <a:gd name="T29" fmla="*/ 15875 h 675"/>
              <a:gd name="T30" fmla="*/ 1352550 w 853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53"/>
              <a:gd name="T49" fmla="*/ 0 h 675"/>
              <a:gd name="T50" fmla="*/ 853 w 853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53" h="675">
                <a:moveTo>
                  <a:pt x="0" y="674"/>
                </a:moveTo>
                <a:lnTo>
                  <a:pt x="90" y="667"/>
                </a:lnTo>
                <a:lnTo>
                  <a:pt x="134" y="659"/>
                </a:lnTo>
                <a:lnTo>
                  <a:pt x="179" y="648"/>
                </a:lnTo>
                <a:lnTo>
                  <a:pt x="225" y="633"/>
                </a:lnTo>
                <a:lnTo>
                  <a:pt x="269" y="612"/>
                </a:lnTo>
                <a:lnTo>
                  <a:pt x="314" y="583"/>
                </a:lnTo>
                <a:lnTo>
                  <a:pt x="403" y="506"/>
                </a:lnTo>
                <a:lnTo>
                  <a:pt x="494" y="396"/>
                </a:lnTo>
                <a:lnTo>
                  <a:pt x="583" y="263"/>
                </a:lnTo>
                <a:lnTo>
                  <a:pt x="628" y="197"/>
                </a:lnTo>
                <a:lnTo>
                  <a:pt x="674" y="133"/>
                </a:lnTo>
                <a:lnTo>
                  <a:pt x="717" y="78"/>
                </a:lnTo>
                <a:lnTo>
                  <a:pt x="763" y="36"/>
                </a:lnTo>
                <a:lnTo>
                  <a:pt x="808" y="10"/>
                </a:lnTo>
                <a:lnTo>
                  <a:pt x="852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4559300" y="3581400"/>
            <a:ext cx="904875" cy="1071563"/>
          </a:xfrm>
          <a:custGeom>
            <a:avLst/>
            <a:gdLst>
              <a:gd name="T0" fmla="*/ 903288 w 570"/>
              <a:gd name="T1" fmla="*/ 1069975 h 675"/>
              <a:gd name="T2" fmla="*/ 806450 w 570"/>
              <a:gd name="T3" fmla="*/ 1058863 h 675"/>
              <a:gd name="T4" fmla="*/ 758825 w 570"/>
              <a:gd name="T5" fmla="*/ 1046163 h 675"/>
              <a:gd name="T6" fmla="*/ 712787 w 570"/>
              <a:gd name="T7" fmla="*/ 1028700 h 675"/>
              <a:gd name="T8" fmla="*/ 665162 w 570"/>
              <a:gd name="T9" fmla="*/ 1004888 h 675"/>
              <a:gd name="T10" fmla="*/ 617537 w 570"/>
              <a:gd name="T11" fmla="*/ 971550 h 675"/>
              <a:gd name="T12" fmla="*/ 568325 w 570"/>
              <a:gd name="T13" fmla="*/ 925513 h 675"/>
              <a:gd name="T14" fmla="*/ 476250 w 570"/>
              <a:gd name="T15" fmla="*/ 803275 h 675"/>
              <a:gd name="T16" fmla="*/ 379412 w 570"/>
              <a:gd name="T17" fmla="*/ 628650 h 675"/>
              <a:gd name="T18" fmla="*/ 282575 w 570"/>
              <a:gd name="T19" fmla="*/ 417513 h 675"/>
              <a:gd name="T20" fmla="*/ 238125 w 570"/>
              <a:gd name="T21" fmla="*/ 312738 h 675"/>
              <a:gd name="T22" fmla="*/ 190500 w 570"/>
              <a:gd name="T23" fmla="*/ 211138 h 675"/>
              <a:gd name="T24" fmla="*/ 141287 w 570"/>
              <a:gd name="T25" fmla="*/ 123825 h 675"/>
              <a:gd name="T26" fmla="*/ 93662 w 570"/>
              <a:gd name="T27" fmla="*/ 57150 h 675"/>
              <a:gd name="T28" fmla="*/ 46037 w 570"/>
              <a:gd name="T29" fmla="*/ 15875 h 675"/>
              <a:gd name="T30" fmla="*/ 0 w 570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70"/>
              <a:gd name="T49" fmla="*/ 0 h 675"/>
              <a:gd name="T50" fmla="*/ 570 w 570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70" h="675">
                <a:moveTo>
                  <a:pt x="569" y="674"/>
                </a:moveTo>
                <a:lnTo>
                  <a:pt x="508" y="667"/>
                </a:lnTo>
                <a:lnTo>
                  <a:pt x="478" y="659"/>
                </a:lnTo>
                <a:lnTo>
                  <a:pt x="449" y="648"/>
                </a:lnTo>
                <a:lnTo>
                  <a:pt x="419" y="633"/>
                </a:lnTo>
                <a:lnTo>
                  <a:pt x="389" y="612"/>
                </a:lnTo>
                <a:lnTo>
                  <a:pt x="358" y="583"/>
                </a:lnTo>
                <a:lnTo>
                  <a:pt x="300" y="506"/>
                </a:lnTo>
                <a:lnTo>
                  <a:pt x="239" y="396"/>
                </a:lnTo>
                <a:lnTo>
                  <a:pt x="178" y="263"/>
                </a:lnTo>
                <a:lnTo>
                  <a:pt x="150" y="197"/>
                </a:lnTo>
                <a:lnTo>
                  <a:pt x="120" y="133"/>
                </a:lnTo>
                <a:lnTo>
                  <a:pt x="89" y="78"/>
                </a:lnTo>
                <a:lnTo>
                  <a:pt x="59" y="36"/>
                </a:lnTo>
                <a:lnTo>
                  <a:pt x="29" y="10"/>
                </a:lnTo>
                <a:lnTo>
                  <a:pt x="0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4" name="Freeform 7"/>
          <p:cNvSpPr>
            <a:spLocks/>
          </p:cNvSpPr>
          <p:nvPr/>
        </p:nvSpPr>
        <p:spPr bwMode="auto">
          <a:xfrm>
            <a:off x="3657600" y="3581400"/>
            <a:ext cx="903288" cy="1071563"/>
          </a:xfrm>
          <a:custGeom>
            <a:avLst/>
            <a:gdLst>
              <a:gd name="T0" fmla="*/ 0 w 569"/>
              <a:gd name="T1" fmla="*/ 1069975 h 675"/>
              <a:gd name="T2" fmla="*/ 93663 w 569"/>
              <a:gd name="T3" fmla="*/ 1058863 h 675"/>
              <a:gd name="T4" fmla="*/ 141288 w 569"/>
              <a:gd name="T5" fmla="*/ 1046163 h 675"/>
              <a:gd name="T6" fmla="*/ 190500 w 569"/>
              <a:gd name="T7" fmla="*/ 1028700 h 675"/>
              <a:gd name="T8" fmla="*/ 238125 w 569"/>
              <a:gd name="T9" fmla="*/ 1004888 h 675"/>
              <a:gd name="T10" fmla="*/ 282575 w 569"/>
              <a:gd name="T11" fmla="*/ 971550 h 675"/>
              <a:gd name="T12" fmla="*/ 331788 w 569"/>
              <a:gd name="T13" fmla="*/ 925513 h 675"/>
              <a:gd name="T14" fmla="*/ 427038 w 569"/>
              <a:gd name="T15" fmla="*/ 803275 h 675"/>
              <a:gd name="T16" fmla="*/ 520700 w 569"/>
              <a:gd name="T17" fmla="*/ 628650 h 675"/>
              <a:gd name="T18" fmla="*/ 617538 w 569"/>
              <a:gd name="T19" fmla="*/ 417513 h 675"/>
              <a:gd name="T20" fmla="*/ 665163 w 569"/>
              <a:gd name="T21" fmla="*/ 312738 h 675"/>
              <a:gd name="T22" fmla="*/ 712788 w 569"/>
              <a:gd name="T23" fmla="*/ 211138 h 675"/>
              <a:gd name="T24" fmla="*/ 758825 w 569"/>
              <a:gd name="T25" fmla="*/ 123825 h 675"/>
              <a:gd name="T26" fmla="*/ 806450 w 569"/>
              <a:gd name="T27" fmla="*/ 57150 h 675"/>
              <a:gd name="T28" fmla="*/ 854075 w 569"/>
              <a:gd name="T29" fmla="*/ 15875 h 675"/>
              <a:gd name="T30" fmla="*/ 901700 w 569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69"/>
              <a:gd name="T49" fmla="*/ 0 h 675"/>
              <a:gd name="T50" fmla="*/ 569 w 569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69" h="675">
                <a:moveTo>
                  <a:pt x="0" y="674"/>
                </a:moveTo>
                <a:lnTo>
                  <a:pt x="59" y="667"/>
                </a:lnTo>
                <a:lnTo>
                  <a:pt x="89" y="659"/>
                </a:lnTo>
                <a:lnTo>
                  <a:pt x="120" y="648"/>
                </a:lnTo>
                <a:lnTo>
                  <a:pt x="150" y="633"/>
                </a:lnTo>
                <a:lnTo>
                  <a:pt x="178" y="612"/>
                </a:lnTo>
                <a:lnTo>
                  <a:pt x="209" y="583"/>
                </a:lnTo>
                <a:lnTo>
                  <a:pt x="269" y="506"/>
                </a:lnTo>
                <a:lnTo>
                  <a:pt x="328" y="396"/>
                </a:lnTo>
                <a:lnTo>
                  <a:pt x="389" y="263"/>
                </a:lnTo>
                <a:lnTo>
                  <a:pt x="419" y="197"/>
                </a:lnTo>
                <a:lnTo>
                  <a:pt x="449" y="133"/>
                </a:lnTo>
                <a:lnTo>
                  <a:pt x="478" y="78"/>
                </a:lnTo>
                <a:lnTo>
                  <a:pt x="508" y="36"/>
                </a:lnTo>
                <a:lnTo>
                  <a:pt x="538" y="10"/>
                </a:lnTo>
                <a:lnTo>
                  <a:pt x="568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>
            <a:off x="6799262" y="3557588"/>
            <a:ext cx="1354138" cy="1071562"/>
          </a:xfrm>
          <a:custGeom>
            <a:avLst/>
            <a:gdLst>
              <a:gd name="T0" fmla="*/ 1352550 w 853"/>
              <a:gd name="T1" fmla="*/ 1069975 h 675"/>
              <a:gd name="T2" fmla="*/ 1208088 w 853"/>
              <a:gd name="T3" fmla="*/ 1058862 h 675"/>
              <a:gd name="T4" fmla="*/ 1139825 w 853"/>
              <a:gd name="T5" fmla="*/ 1046162 h 675"/>
              <a:gd name="T6" fmla="*/ 1066800 w 853"/>
              <a:gd name="T7" fmla="*/ 1028700 h 675"/>
              <a:gd name="T8" fmla="*/ 995363 w 853"/>
              <a:gd name="T9" fmla="*/ 1004887 h 675"/>
              <a:gd name="T10" fmla="*/ 925513 w 853"/>
              <a:gd name="T11" fmla="*/ 971550 h 675"/>
              <a:gd name="T12" fmla="*/ 854075 w 853"/>
              <a:gd name="T13" fmla="*/ 925512 h 675"/>
              <a:gd name="T14" fmla="*/ 709613 w 853"/>
              <a:gd name="T15" fmla="*/ 803275 h 675"/>
              <a:gd name="T16" fmla="*/ 568325 w 853"/>
              <a:gd name="T17" fmla="*/ 628650 h 675"/>
              <a:gd name="T18" fmla="*/ 427038 w 853"/>
              <a:gd name="T19" fmla="*/ 417512 h 675"/>
              <a:gd name="T20" fmla="*/ 355600 w 853"/>
              <a:gd name="T21" fmla="*/ 312737 h 675"/>
              <a:gd name="T22" fmla="*/ 282575 w 853"/>
              <a:gd name="T23" fmla="*/ 211137 h 675"/>
              <a:gd name="T24" fmla="*/ 214313 w 853"/>
              <a:gd name="T25" fmla="*/ 123825 h 675"/>
              <a:gd name="T26" fmla="*/ 141288 w 853"/>
              <a:gd name="T27" fmla="*/ 57150 h 675"/>
              <a:gd name="T28" fmla="*/ 69850 w 853"/>
              <a:gd name="T29" fmla="*/ 15875 h 675"/>
              <a:gd name="T30" fmla="*/ 0 w 853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853"/>
              <a:gd name="T49" fmla="*/ 0 h 675"/>
              <a:gd name="T50" fmla="*/ 853 w 853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853" h="675">
                <a:moveTo>
                  <a:pt x="852" y="674"/>
                </a:moveTo>
                <a:lnTo>
                  <a:pt x="761" y="667"/>
                </a:lnTo>
                <a:lnTo>
                  <a:pt x="718" y="659"/>
                </a:lnTo>
                <a:lnTo>
                  <a:pt x="672" y="648"/>
                </a:lnTo>
                <a:lnTo>
                  <a:pt x="627" y="633"/>
                </a:lnTo>
                <a:lnTo>
                  <a:pt x="583" y="612"/>
                </a:lnTo>
                <a:lnTo>
                  <a:pt x="538" y="583"/>
                </a:lnTo>
                <a:lnTo>
                  <a:pt x="447" y="506"/>
                </a:lnTo>
                <a:lnTo>
                  <a:pt x="358" y="396"/>
                </a:lnTo>
                <a:lnTo>
                  <a:pt x="269" y="263"/>
                </a:lnTo>
                <a:lnTo>
                  <a:pt x="224" y="197"/>
                </a:lnTo>
                <a:lnTo>
                  <a:pt x="178" y="133"/>
                </a:lnTo>
                <a:lnTo>
                  <a:pt x="135" y="78"/>
                </a:lnTo>
                <a:lnTo>
                  <a:pt x="89" y="36"/>
                </a:lnTo>
                <a:lnTo>
                  <a:pt x="44" y="10"/>
                </a:lnTo>
                <a:lnTo>
                  <a:pt x="0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>
            <a:off x="6348412" y="3557588"/>
            <a:ext cx="452438" cy="1071562"/>
          </a:xfrm>
          <a:custGeom>
            <a:avLst/>
            <a:gdLst>
              <a:gd name="T0" fmla="*/ 0 w 285"/>
              <a:gd name="T1" fmla="*/ 1069975 h 675"/>
              <a:gd name="T2" fmla="*/ 44450 w 285"/>
              <a:gd name="T3" fmla="*/ 1058862 h 675"/>
              <a:gd name="T4" fmla="*/ 68263 w 285"/>
              <a:gd name="T5" fmla="*/ 1046162 h 675"/>
              <a:gd name="T6" fmla="*/ 93663 w 285"/>
              <a:gd name="T7" fmla="*/ 1028700 h 675"/>
              <a:gd name="T8" fmla="*/ 117475 w 285"/>
              <a:gd name="T9" fmla="*/ 1004887 h 675"/>
              <a:gd name="T10" fmla="*/ 141288 w 285"/>
              <a:gd name="T11" fmla="*/ 971550 h 675"/>
              <a:gd name="T12" fmla="*/ 165100 w 285"/>
              <a:gd name="T13" fmla="*/ 925512 h 675"/>
              <a:gd name="T14" fmla="*/ 212725 w 285"/>
              <a:gd name="T15" fmla="*/ 803275 h 675"/>
              <a:gd name="T16" fmla="*/ 261938 w 285"/>
              <a:gd name="T17" fmla="*/ 628650 h 675"/>
              <a:gd name="T18" fmla="*/ 306388 w 285"/>
              <a:gd name="T19" fmla="*/ 417512 h 675"/>
              <a:gd name="T20" fmla="*/ 330200 w 285"/>
              <a:gd name="T21" fmla="*/ 312737 h 675"/>
              <a:gd name="T22" fmla="*/ 354013 w 285"/>
              <a:gd name="T23" fmla="*/ 211137 h 675"/>
              <a:gd name="T24" fmla="*/ 379413 w 285"/>
              <a:gd name="T25" fmla="*/ 123825 h 675"/>
              <a:gd name="T26" fmla="*/ 403225 w 285"/>
              <a:gd name="T27" fmla="*/ 57150 h 675"/>
              <a:gd name="T28" fmla="*/ 427038 w 285"/>
              <a:gd name="T29" fmla="*/ 15875 h 675"/>
              <a:gd name="T30" fmla="*/ 450850 w 285"/>
              <a:gd name="T31" fmla="*/ 0 h 6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85"/>
              <a:gd name="T49" fmla="*/ 0 h 675"/>
              <a:gd name="T50" fmla="*/ 285 w 285"/>
              <a:gd name="T51" fmla="*/ 675 h 6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85" h="675">
                <a:moveTo>
                  <a:pt x="0" y="674"/>
                </a:moveTo>
                <a:lnTo>
                  <a:pt x="28" y="667"/>
                </a:lnTo>
                <a:lnTo>
                  <a:pt x="43" y="659"/>
                </a:lnTo>
                <a:lnTo>
                  <a:pt x="59" y="648"/>
                </a:lnTo>
                <a:lnTo>
                  <a:pt x="74" y="633"/>
                </a:lnTo>
                <a:lnTo>
                  <a:pt x="89" y="612"/>
                </a:lnTo>
                <a:lnTo>
                  <a:pt x="104" y="583"/>
                </a:lnTo>
                <a:lnTo>
                  <a:pt x="134" y="506"/>
                </a:lnTo>
                <a:lnTo>
                  <a:pt x="165" y="396"/>
                </a:lnTo>
                <a:lnTo>
                  <a:pt x="193" y="263"/>
                </a:lnTo>
                <a:lnTo>
                  <a:pt x="208" y="197"/>
                </a:lnTo>
                <a:lnTo>
                  <a:pt x="223" y="133"/>
                </a:lnTo>
                <a:lnTo>
                  <a:pt x="239" y="78"/>
                </a:lnTo>
                <a:lnTo>
                  <a:pt x="254" y="36"/>
                </a:lnTo>
                <a:lnTo>
                  <a:pt x="269" y="10"/>
                </a:lnTo>
                <a:lnTo>
                  <a:pt x="284" y="0"/>
                </a:lnTo>
              </a:path>
            </a:pathLst>
          </a:cu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100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810000" y="3257550"/>
            <a:ext cx="1603004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00B0F0"/>
                </a:solidFill>
                <a:latin typeface="+mn-lt"/>
              </a:rPr>
              <a:t>Mean</a:t>
            </a:r>
            <a:r>
              <a:rPr lang="en-US" sz="16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=</a:t>
            </a:r>
            <a:r>
              <a:rPr lang="en-US" sz="1600" dirty="0">
                <a:solidFill>
                  <a:srgbClr val="FF0000"/>
                </a:solidFill>
                <a:latin typeface="+mn-lt"/>
              </a:rPr>
              <a:t> Median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61642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609600" y="3409950"/>
            <a:ext cx="1603004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600" dirty="0">
                <a:solidFill>
                  <a:srgbClr val="00B0F0"/>
                </a:solidFill>
                <a:latin typeface="+mn-lt"/>
              </a:rPr>
              <a:t>Mean</a:t>
            </a:r>
            <a:r>
              <a:rPr lang="en-US" sz="16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&lt;</a:t>
            </a:r>
            <a:r>
              <a:rPr lang="en-US" sz="1600" dirty="0">
                <a:solidFill>
                  <a:srgbClr val="FF0000"/>
                </a:solidFill>
                <a:latin typeface="+mn-lt"/>
              </a:rPr>
              <a:t> Median</a:t>
            </a:r>
            <a:endParaRPr lang="en-US" sz="1600" dirty="0">
              <a:solidFill>
                <a:srgbClr val="FF00FF"/>
              </a:solidFill>
              <a:latin typeface="+mn-lt"/>
            </a:endParaRP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2393950" y="3427413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6858000" y="3333750"/>
            <a:ext cx="1652698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dirty="0">
                <a:solidFill>
                  <a:srgbClr val="FF00FF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+mn-lt"/>
              </a:rPr>
              <a:t>Median 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&lt;</a:t>
            </a:r>
            <a:r>
              <a:rPr lang="en-US" sz="1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600" dirty="0">
                <a:solidFill>
                  <a:srgbClr val="00B0F0"/>
                </a:solidFill>
                <a:latin typeface="+mn-lt"/>
              </a:rPr>
              <a:t>Mean</a:t>
            </a:r>
            <a:endParaRPr lang="en-US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8666163" y="3409950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 flipH="1">
            <a:off x="6996112" y="3638550"/>
            <a:ext cx="0" cy="1066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>
            <a:off x="7224712" y="4019550"/>
            <a:ext cx="0" cy="6858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100"/>
          </a:p>
        </p:txBody>
      </p:sp>
      <p:sp>
        <p:nvSpPr>
          <p:cNvPr id="26" name="Line 21"/>
          <p:cNvSpPr>
            <a:spLocks noChangeShapeType="1"/>
          </p:cNvSpPr>
          <p:nvPr/>
        </p:nvSpPr>
        <p:spPr bwMode="auto">
          <a:xfrm flipH="1">
            <a:off x="2057400" y="3867150"/>
            <a:ext cx="0" cy="838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27" name="Line 22"/>
          <p:cNvSpPr>
            <a:spLocks noChangeShapeType="1"/>
          </p:cNvSpPr>
          <p:nvPr/>
        </p:nvSpPr>
        <p:spPr bwMode="auto">
          <a:xfrm flipH="1">
            <a:off x="1828800" y="4281488"/>
            <a:ext cx="1588" cy="42386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100"/>
          </a:p>
        </p:txBody>
      </p:sp>
      <p:sp>
        <p:nvSpPr>
          <p:cNvPr id="28" name="Line 23"/>
          <p:cNvSpPr>
            <a:spLocks noChangeShapeType="1"/>
          </p:cNvSpPr>
          <p:nvPr/>
        </p:nvSpPr>
        <p:spPr bwMode="auto">
          <a:xfrm>
            <a:off x="4572000" y="3562350"/>
            <a:ext cx="0" cy="1143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29" name="Line 24"/>
          <p:cNvSpPr>
            <a:spLocks noChangeShapeType="1"/>
          </p:cNvSpPr>
          <p:nvPr/>
        </p:nvSpPr>
        <p:spPr bwMode="auto">
          <a:xfrm>
            <a:off x="4572000" y="3714750"/>
            <a:ext cx="0" cy="7620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 sz="1100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>
            <a:off x="3581400" y="4705350"/>
            <a:ext cx="19812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467225" y="4765675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>
            <a:off x="6234112" y="4705350"/>
            <a:ext cx="189865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7553325" y="4741863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>
            <a:off x="990600" y="4705350"/>
            <a:ext cx="19050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100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547813" y="4765675"/>
            <a:ext cx="184150" cy="92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r-Latn-CS" sz="1100"/>
          </a:p>
        </p:txBody>
      </p:sp>
      <p:sp>
        <p:nvSpPr>
          <p:cNvPr id="36" name="Rectangle 41"/>
          <p:cNvSpPr>
            <a:spLocks noChangeArrowheads="1"/>
          </p:cNvSpPr>
          <p:nvPr/>
        </p:nvSpPr>
        <p:spPr bwMode="auto">
          <a:xfrm>
            <a:off x="6477000" y="2952750"/>
            <a:ext cx="1619034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800" dirty="0">
                <a:latin typeface="+mn-lt"/>
              </a:rPr>
              <a:t>Right-Skewed</a:t>
            </a:r>
          </a:p>
        </p:txBody>
      </p:sp>
      <p:sp>
        <p:nvSpPr>
          <p:cNvPr id="37" name="Rectangle 42"/>
          <p:cNvSpPr>
            <a:spLocks noChangeArrowheads="1"/>
          </p:cNvSpPr>
          <p:nvPr/>
        </p:nvSpPr>
        <p:spPr bwMode="auto">
          <a:xfrm>
            <a:off x="990600" y="3028950"/>
            <a:ext cx="1465146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800" dirty="0">
                <a:latin typeface="+mn-lt"/>
              </a:rPr>
              <a:t>Left-Skewed</a:t>
            </a:r>
            <a:endParaRPr lang="en-US" sz="2000" dirty="0">
              <a:latin typeface="+mn-lt"/>
            </a:endParaRPr>
          </a:p>
        </p:txBody>
      </p:sp>
      <p:sp>
        <p:nvSpPr>
          <p:cNvPr id="38" name="Rectangle 43"/>
          <p:cNvSpPr>
            <a:spLocks noChangeArrowheads="1"/>
          </p:cNvSpPr>
          <p:nvPr/>
        </p:nvSpPr>
        <p:spPr bwMode="auto">
          <a:xfrm>
            <a:off x="3886200" y="2876550"/>
            <a:ext cx="127278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en-US" sz="1800" dirty="0"/>
              <a:t>Symmetric</a:t>
            </a:r>
            <a:endParaRPr lang="en-US" sz="2000" dirty="0">
              <a:latin typeface="+mn-lt"/>
            </a:endParaRPr>
          </a:p>
        </p:txBody>
      </p:sp>
      <p:sp>
        <p:nvSpPr>
          <p:cNvPr id="40" name="Google Shape;469;p14"/>
          <p:cNvSpPr txBox="1">
            <a:spLocks/>
          </p:cNvSpPr>
          <p:nvPr/>
        </p:nvSpPr>
        <p:spPr>
          <a:xfrm>
            <a:off x="533400" y="2266950"/>
            <a:ext cx="35052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OBLIK</a:t>
            </a:r>
            <a:r>
              <a:rPr kumimoji="0" lang="sr-Latn-BA" sz="24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DISTRIBUCIJE:</a:t>
            </a:r>
            <a:endParaRPr kumimoji="0" lang="sr-Latn-BA" sz="24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0" name="Google Shape;478;p15"/>
          <p:cNvSpPr txBox="1">
            <a:spLocks/>
          </p:cNvSpPr>
          <p:nvPr/>
        </p:nvSpPr>
        <p:spPr>
          <a:xfrm>
            <a:off x="381000" y="209550"/>
            <a:ext cx="76200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MJERE VARIJABILITETA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200150"/>
            <a:ext cx="708660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/>
              <a:t>Daju informacije o </a:t>
            </a:r>
            <a:r>
              <a:rPr lang="sr-Latn-BA" b="1" dirty="0" smtClean="0"/>
              <a:t>raspršenosti ili varijabilnosti </a:t>
            </a:r>
            <a:r>
              <a:rPr lang="sr-Latn-BA" dirty="0" smtClean="0"/>
              <a:t>podataka.</a:t>
            </a:r>
            <a:endParaRPr lang="en-US" dirty="0"/>
          </a:p>
        </p:txBody>
      </p:sp>
      <p:sp>
        <p:nvSpPr>
          <p:cNvPr id="6" name="Google Shape;469;p14"/>
          <p:cNvSpPr txBox="1">
            <a:spLocks/>
          </p:cNvSpPr>
          <p:nvPr/>
        </p:nvSpPr>
        <p:spPr>
          <a:xfrm>
            <a:off x="304800" y="26479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RANG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7" name="Google Shape;469;p14"/>
          <p:cNvSpPr txBox="1">
            <a:spLocks/>
          </p:cNvSpPr>
          <p:nvPr/>
        </p:nvSpPr>
        <p:spPr>
          <a:xfrm>
            <a:off x="304800" y="4171950"/>
            <a:ext cx="23622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INTERKVARTILNA</a:t>
            </a:r>
            <a:r>
              <a:rPr kumimoji="0" lang="sr-Latn-BA" sz="1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RAZLIKA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8" name="Google Shape;469;p14"/>
          <p:cNvSpPr txBox="1">
            <a:spLocks/>
          </p:cNvSpPr>
          <p:nvPr/>
        </p:nvSpPr>
        <p:spPr>
          <a:xfrm>
            <a:off x="304800" y="34099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STANDARDNA</a:t>
            </a:r>
            <a:r>
              <a:rPr kumimoji="0" lang="sr-Latn-BA" sz="1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DEVIJACIJA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9" name="Google Shape;469;p14"/>
          <p:cNvSpPr txBox="1">
            <a:spLocks/>
          </p:cNvSpPr>
          <p:nvPr/>
        </p:nvSpPr>
        <p:spPr>
          <a:xfrm>
            <a:off x="2286000" y="34099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KOEFICIJENT VARIJACIJE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12" name="Google Shape;469;p14"/>
          <p:cNvSpPr txBox="1">
            <a:spLocks/>
          </p:cNvSpPr>
          <p:nvPr/>
        </p:nvSpPr>
        <p:spPr>
          <a:xfrm>
            <a:off x="2286000" y="2647950"/>
            <a:ext cx="1905000" cy="6858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VARIJANSA</a:t>
            </a:r>
            <a:endParaRPr kumimoji="0" lang="sr-Latn-BA" sz="18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pic>
        <p:nvPicPr>
          <p:cNvPr id="14" name="Picture 26" descr="normalcurv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962150"/>
            <a:ext cx="2577222" cy="194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257800" y="4019550"/>
            <a:ext cx="3581400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BA" sz="1600" b="1" i="1" dirty="0" smtClean="0">
                <a:solidFill>
                  <a:schemeClr val="bg1"/>
                </a:solidFill>
              </a:rPr>
              <a:t>Isti centar, ali različit varijabilitet!</a:t>
            </a:r>
            <a:endParaRPr lang="en-US" sz="16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1392</Words>
  <Application>Microsoft Office PowerPoint</Application>
  <PresentationFormat>On-screen Show (16:9)</PresentationFormat>
  <Paragraphs>408</Paragraphs>
  <Slides>29</Slides>
  <Notes>28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Arial</vt:lpstr>
      <vt:lpstr>Segoe UI Black</vt:lpstr>
      <vt:lpstr>Oswald</vt:lpstr>
      <vt:lpstr>Segoe UI Light</vt:lpstr>
      <vt:lpstr>Wingdings</vt:lpstr>
      <vt:lpstr>Source Sans Pro</vt:lpstr>
      <vt:lpstr>Verdana</vt:lpstr>
      <vt:lpstr>Times New Roman</vt:lpstr>
      <vt:lpstr>Courier New</vt:lpstr>
      <vt:lpstr>Symbol</vt:lpstr>
      <vt:lpstr>Calibri</vt:lpstr>
      <vt:lpstr>Quince template</vt:lpstr>
      <vt:lpstr>Equation</vt:lpstr>
      <vt:lpstr>Microsoft Equation 2.0</vt:lpstr>
      <vt:lpstr>DESKRIPTIVNA ANALIZA</vt:lpstr>
      <vt:lpstr>NAKON OVOG POGLAVLJA MOŽEMO...</vt:lpstr>
      <vt:lpstr>KLASIFIKACIJA DESKRIPTIVNIH MJERA</vt:lpstr>
      <vt:lpstr>Slide 4</vt:lpstr>
      <vt:lpstr>ARITMETIČKA SREDINA (Mean)</vt:lpstr>
      <vt:lpstr>MEDIJANA (Median)</vt:lpstr>
      <vt:lpstr>MODUS (Mode)</vt:lpstr>
      <vt:lpstr>DRUGE MJERE CENTRALNE TENDENCIJE</vt:lpstr>
      <vt:lpstr>Slide 9</vt:lpstr>
      <vt:lpstr>RANG</vt:lpstr>
      <vt:lpstr>INTERKVARTILNA RAZLIKA</vt:lpstr>
      <vt:lpstr>KVARTILI</vt:lpstr>
      <vt:lpstr>KVARTILI</vt:lpstr>
      <vt:lpstr>VARIJANSA</vt:lpstr>
      <vt:lpstr>STANDARDNA DEVIJACIJA</vt:lpstr>
      <vt:lpstr>KOEFICIJENT VARIJACIJE</vt:lpstr>
      <vt:lpstr>MJERE OBLIKA RASPOREDA</vt:lpstr>
      <vt:lpstr>ZADATAK 1</vt:lpstr>
      <vt:lpstr>FORMIRANJE SERIJE</vt:lpstr>
      <vt:lpstr>SREDINE – IZRAČUNATE MJERE</vt:lpstr>
      <vt:lpstr>RADNA TABELA</vt:lpstr>
      <vt:lpstr>MODUS I MEDIJANA</vt:lpstr>
      <vt:lpstr>MJERE DISPERZIJE</vt:lpstr>
      <vt:lpstr>MJERE OBLIKA RASPOREDA</vt:lpstr>
      <vt:lpstr>Slide 25</vt:lpstr>
      <vt:lpstr>ZADACI ZA VJEŽBU (1)</vt:lpstr>
      <vt:lpstr>ZADACI ZA VJEŽBU (2)</vt:lpstr>
      <vt:lpstr>ZADACI ZA VJEŽBU (3)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WIN7</dc:creator>
  <cp:lastModifiedBy>WIN7</cp:lastModifiedBy>
  <cp:revision>43</cp:revision>
  <dcterms:modified xsi:type="dcterms:W3CDTF">2019-03-13T21:32:29Z</dcterms:modified>
</cp:coreProperties>
</file>