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89" r:id="rId3"/>
    <p:sldId id="327" r:id="rId4"/>
    <p:sldId id="297" r:id="rId5"/>
    <p:sldId id="290" r:id="rId6"/>
    <p:sldId id="326" r:id="rId7"/>
    <p:sldId id="292"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19" r:id="rId21"/>
    <p:sldId id="328" r:id="rId22"/>
    <p:sldId id="323" r:id="rId23"/>
    <p:sldId id="329" r:id="rId24"/>
    <p:sldId id="293" r:id="rId25"/>
    <p:sldId id="304" r:id="rId26"/>
    <p:sldId id="330" r:id="rId27"/>
    <p:sldId id="305" r:id="rId28"/>
    <p:sldId id="320" r:id="rId29"/>
    <p:sldId id="306" r:id="rId30"/>
    <p:sldId id="321" r:id="rId31"/>
    <p:sldId id="294" r:id="rId32"/>
    <p:sldId id="302" r:id="rId33"/>
    <p:sldId id="296" r:id="rId34"/>
    <p:sldId id="331" r:id="rId35"/>
    <p:sldId id="322" r:id="rId36"/>
    <p:sldId id="298" r:id="rId37"/>
    <p:sldId id="324" r:id="rId38"/>
    <p:sldId id="325" r:id="rId39"/>
    <p:sldId id="33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6850" y="1600200"/>
            <a:ext cx="894715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6850" y="3938588"/>
            <a:ext cx="894715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A6DB442-4864-41D0-BEE1-AB4CDEB4106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96850" y="1600200"/>
            <a:ext cx="894715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6850" y="3938588"/>
            <a:ext cx="894715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6C68ED0-5364-415B-8C8A-532C13B54F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10/29/2024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sr-Cyrl-BA" dirty="0" smtClean="0">
                <a:ln>
                  <a:solidFill>
                    <a:sysClr val="windowText" lastClr="000000"/>
                  </a:solidFill>
                </a:ln>
              </a:rPr>
              <a:t>МОНЕТАРНИ АГРЕГАТИ</a:t>
            </a:r>
            <a:endParaRPr lang="en-US" dirty="0">
              <a:ln>
                <a:solidFill>
                  <a:sysClr val="windowText" lastClr="000000"/>
                </a:solidFill>
              </a:l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763000" cy="5410200"/>
          </a:xfrm>
        </p:spPr>
        <p:txBody>
          <a:bodyPr>
            <a:normAutofit/>
          </a:bodyPr>
          <a:lstStyle/>
          <a:p>
            <a:pPr algn="just"/>
            <a:r>
              <a:rPr lang="sr-Cyrl-BA" dirty="0" smtClean="0"/>
              <a:t>На тај начин централна банка преко овог канала креирања примарног новца остварује како </a:t>
            </a:r>
            <a:r>
              <a:rPr lang="sr-Cyrl-BA" dirty="0" smtClean="0">
                <a:solidFill>
                  <a:schemeClr val="accent5">
                    <a:lumMod val="75000"/>
                  </a:schemeClr>
                </a:solidFill>
              </a:rPr>
              <a:t>квантитати</a:t>
            </a:r>
            <a:r>
              <a:rPr lang="sr-Cyrl-CS" dirty="0" smtClean="0">
                <a:solidFill>
                  <a:schemeClr val="accent5">
                    <a:lumMod val="75000"/>
                  </a:schemeClr>
                </a:solidFill>
              </a:rPr>
              <a:t>в</a:t>
            </a:r>
            <a:r>
              <a:rPr lang="sr-Cyrl-BA" dirty="0" smtClean="0">
                <a:solidFill>
                  <a:schemeClr val="accent5">
                    <a:lumMod val="75000"/>
                  </a:schemeClr>
                </a:solidFill>
              </a:rPr>
              <a:t>не </a:t>
            </a:r>
            <a:r>
              <a:rPr lang="sr-Cyrl-BA" dirty="0" smtClean="0"/>
              <a:t>(креирање пројектованог квантума примарног новца) тако и </a:t>
            </a:r>
            <a:r>
              <a:rPr lang="sr-Cyrl-BA" dirty="0" smtClean="0">
                <a:solidFill>
                  <a:schemeClr val="accent5">
                    <a:lumMod val="75000"/>
                  </a:schemeClr>
                </a:solidFill>
              </a:rPr>
              <a:t>квалитативне</a:t>
            </a:r>
            <a:r>
              <a:rPr lang="sr-Cyrl-BA" dirty="0" smtClean="0"/>
              <a:t> (усмјеравање средстава у приоритетне послове поспјешује њихов развој) циљеве. </a:t>
            </a:r>
          </a:p>
          <a:p>
            <a:pPr algn="just"/>
            <a:endParaRPr lang="sr-Cyrl-BA" dirty="0" smtClean="0"/>
          </a:p>
          <a:p>
            <a:pPr algn="just"/>
            <a:r>
              <a:rPr lang="sr-Cyrl-BA" dirty="0" smtClean="0"/>
              <a:t>Да не би долазило до конфликта између ова два циља обично се врши њихово раздвајање, те је централна банка задужена за остваривање квантитативног, а квалитативни циљеви се остварују инструментима других економских политика.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normAutofit/>
          </a:bodyPr>
          <a:lstStyle/>
          <a:p>
            <a:pPr algn="just"/>
            <a:r>
              <a:rPr lang="sr-Cyrl-BA" dirty="0" smtClean="0"/>
              <a:t>У годишњим монетарним пројекцијама централне банке могу бити и </a:t>
            </a:r>
            <a:r>
              <a:rPr lang="sr-Cyrl-BA" dirty="0" smtClean="0">
                <a:solidFill>
                  <a:srgbClr val="FF0000"/>
                </a:solidFill>
              </a:rPr>
              <a:t>унапријед фиксирани износи </a:t>
            </a:r>
            <a:r>
              <a:rPr lang="sr-Cyrl-BA" dirty="0" smtClean="0"/>
              <a:t>кредита које централна банка одобрава пословним банкама </a:t>
            </a:r>
          </a:p>
          <a:p>
            <a:pPr algn="just"/>
            <a:endParaRPr lang="sr-Cyrl-BA" dirty="0" smtClean="0"/>
          </a:p>
          <a:p>
            <a:pPr algn="just"/>
            <a:r>
              <a:rPr lang="sr-Cyrl-BA" dirty="0" smtClean="0"/>
              <a:t>У том случају, </a:t>
            </a:r>
            <a:r>
              <a:rPr lang="sr-Cyrl-BA" dirty="0" smtClean="0">
                <a:solidFill>
                  <a:srgbClr val="FF0000"/>
                </a:solidFill>
              </a:rPr>
              <a:t>губи се могућност флексибилности монетарне политике</a:t>
            </a:r>
            <a:r>
              <a:rPr lang="sr-Cyrl-BA" dirty="0" smtClean="0"/>
              <a:t> да централна банка преко кредита пословним банкама може ефикасно да неутралише, односно компензира непланиране ефекте по основу аутономних токова, односно да прилагођава квантум новца</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76400"/>
            <a:ext cx="8382000" cy="4648200"/>
          </a:xfrm>
        </p:spPr>
        <p:txBody>
          <a:bodyPr/>
          <a:lstStyle/>
          <a:p>
            <a:r>
              <a:rPr lang="sr-Cyrl-BA" dirty="0" smtClean="0"/>
              <a:t>Централна банка врши кредитирање пословних банака из сљедећих разлога:</a:t>
            </a:r>
            <a:endParaRPr lang="en-US" dirty="0" smtClean="0"/>
          </a:p>
          <a:p>
            <a:pPr lvl="1"/>
            <a:r>
              <a:rPr lang="sr-Cyrl-BA" dirty="0" smtClean="0"/>
              <a:t>Регулисање новца и кредита, гдје врши функцију „крајњег кредитора“ </a:t>
            </a:r>
            <a:endParaRPr lang="en-US" dirty="0" smtClean="0"/>
          </a:p>
          <a:p>
            <a:pPr lvl="1"/>
            <a:r>
              <a:rPr lang="sr-Cyrl-BA" dirty="0" smtClean="0"/>
              <a:t>Због развоја појединих привредних дјелатности</a:t>
            </a:r>
            <a:r>
              <a:rPr lang="ru-RU"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a:solidFill>
            <a:srgbClr val="FFFF99"/>
          </a:solidFill>
        </p:spPr>
        <p:txBody>
          <a:bodyPr>
            <a:normAutofit/>
          </a:bodyPr>
          <a:lstStyle/>
          <a:p>
            <a:pPr algn="ctr"/>
            <a:r>
              <a:rPr lang="sr-Cyrl-BA" sz="2600" b="1" dirty="0" smtClean="0"/>
              <a:t>Кредити централне банке непосредним комитентима</a:t>
            </a:r>
            <a:r>
              <a:rPr lang="en-US" sz="2600" dirty="0" smtClean="0"/>
              <a:t/>
            </a:r>
            <a:br>
              <a:rPr lang="en-US" sz="2600" dirty="0" smtClean="0"/>
            </a:br>
            <a:endParaRPr lang="en-US" sz="2600" dirty="0"/>
          </a:p>
        </p:txBody>
      </p:sp>
      <p:sp>
        <p:nvSpPr>
          <p:cNvPr id="3" name="Content Placeholder 2"/>
          <p:cNvSpPr>
            <a:spLocks noGrp="1"/>
          </p:cNvSpPr>
          <p:nvPr>
            <p:ph idx="1"/>
          </p:nvPr>
        </p:nvSpPr>
        <p:spPr>
          <a:xfrm>
            <a:off x="228600" y="1935480"/>
            <a:ext cx="8458200" cy="4389120"/>
          </a:xfrm>
        </p:spPr>
        <p:txBody>
          <a:bodyPr>
            <a:normAutofit/>
          </a:bodyPr>
          <a:lstStyle/>
          <a:p>
            <a:pPr algn="just"/>
            <a:r>
              <a:rPr lang="sr-Cyrl-BA" dirty="0" smtClean="0"/>
              <a:t>Кредити централне банке непосредним комитентима, прије свега држави, </a:t>
            </a:r>
            <a:r>
              <a:rPr lang="sr-Cyrl-BA" dirty="0" smtClean="0">
                <a:solidFill>
                  <a:srgbClr val="00B050"/>
                </a:solidFill>
              </a:rPr>
              <a:t>имају карактер аутономног тока креирања</a:t>
            </a:r>
            <a:r>
              <a:rPr lang="sr-Cyrl-BA" dirty="0" smtClean="0"/>
              <a:t> примарног новца који није под директном контролом централне банке. </a:t>
            </a:r>
          </a:p>
          <a:p>
            <a:pPr algn="just"/>
            <a:endParaRPr lang="sr-Cyrl-BA" dirty="0" smtClean="0"/>
          </a:p>
          <a:p>
            <a:pPr algn="just"/>
            <a:r>
              <a:rPr lang="sr-Cyrl-BA" dirty="0" smtClean="0"/>
              <a:t>покриће дефицита буџета јер има веће јавне расходе од редовних јавних прихода због тога, износ примарног новца креираног по овој основи зависи од величине буџетског дефицита</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458200" cy="4693920"/>
          </a:xfrm>
        </p:spPr>
        <p:txBody>
          <a:bodyPr>
            <a:normAutofit fontScale="92500" lnSpcReduction="10000"/>
          </a:bodyPr>
          <a:lstStyle/>
          <a:p>
            <a:pPr algn="just"/>
            <a:r>
              <a:rPr lang="sr-Cyrl-BA" dirty="0" smtClean="0"/>
              <a:t>Теоријски се сматра да би </a:t>
            </a:r>
            <a:r>
              <a:rPr lang="sr-Cyrl-BA" u="sng" dirty="0" smtClean="0"/>
              <a:t>било прихватљиво само краткорочно задуживање</a:t>
            </a:r>
            <a:r>
              <a:rPr lang="sr-Cyrl-BA" dirty="0" smtClean="0"/>
              <a:t>  у облику краткорочног јавног дуга, како би се привремено премостиле неусклађености јавних расхода и јавних прихода, а који бе се враћао у року из редовних јавних прихода. </a:t>
            </a:r>
          </a:p>
          <a:p>
            <a:pPr algn="just"/>
            <a:endParaRPr lang="sr-Cyrl-BA" dirty="0" smtClean="0"/>
          </a:p>
          <a:p>
            <a:pPr algn="just"/>
            <a:r>
              <a:rPr lang="sr-Cyrl-BA" dirty="0" smtClean="0"/>
              <a:t>Међутим, проблем настаје када је дефицит буџета хронична појава и када се он покрива директним задуживањем државе код централне банке. </a:t>
            </a:r>
          </a:p>
          <a:p>
            <a:pPr algn="just"/>
            <a:endParaRPr lang="sr-Cyrl-BA" dirty="0" smtClean="0"/>
          </a:p>
          <a:p>
            <a:pPr algn="just"/>
            <a:r>
              <a:rPr lang="sr-Cyrl-BA" dirty="0" smtClean="0"/>
              <a:t>Са становишта потешкоћа које кредити централне банке држави стварају при монетарном регулисању могу се разликовати два основна случаја.</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534400" cy="5105400"/>
          </a:xfrm>
        </p:spPr>
        <p:txBody>
          <a:bodyPr>
            <a:normAutofit/>
          </a:bodyPr>
          <a:lstStyle/>
          <a:p>
            <a:pPr lvl="0" algn="just"/>
            <a:r>
              <a:rPr lang="sr-Cyrl-BA" i="1" dirty="0" smtClean="0"/>
              <a:t>Први случај </a:t>
            </a:r>
            <a:r>
              <a:rPr lang="sr-Cyrl-BA" dirty="0" smtClean="0"/>
              <a:t>је када се на почетку године износ креирања примарног новца по овом основу </a:t>
            </a:r>
            <a:r>
              <a:rPr lang="sr-Cyrl-BA" dirty="0" smtClean="0">
                <a:solidFill>
                  <a:srgbClr val="FF0000"/>
                </a:solidFill>
              </a:rPr>
              <a:t>укључује у монетарну пројекцију</a:t>
            </a:r>
            <a:r>
              <a:rPr lang="sr-Cyrl-BA" dirty="0" smtClean="0"/>
              <a:t>. За износ који се планира по линији овог тока креирања примарног новца мора се смањити износ по основу кредита које централна банка одобрава пословним банкама. </a:t>
            </a:r>
          </a:p>
          <a:p>
            <a:pPr lvl="0" algn="just"/>
            <a:endParaRPr lang="sr-Cyrl-BA" dirty="0" smtClean="0"/>
          </a:p>
          <a:p>
            <a:pPr lvl="0" algn="just"/>
            <a:r>
              <a:rPr lang="sr-Cyrl-BA" dirty="0" smtClean="0"/>
              <a:t>На тај начин долази до сужавања регулисаног тока креирања примарног новца што смањује могућност ефикаснијег дјеловања централне банке</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534400" cy="4800600"/>
          </a:xfrm>
        </p:spPr>
        <p:txBody>
          <a:bodyPr/>
          <a:lstStyle/>
          <a:p>
            <a:pPr lvl="0" algn="just"/>
            <a:r>
              <a:rPr lang="sr-Cyrl-BA" i="1" dirty="0" smtClean="0"/>
              <a:t>Други случај </a:t>
            </a:r>
            <a:r>
              <a:rPr lang="sr-Cyrl-BA" dirty="0" smtClean="0"/>
              <a:t>са становишта монетарног регулисања је још неповољнији. </a:t>
            </a:r>
          </a:p>
          <a:p>
            <a:pPr lvl="0" algn="just"/>
            <a:endParaRPr lang="sr-Cyrl-BA" dirty="0" smtClean="0"/>
          </a:p>
          <a:p>
            <a:pPr lvl="0" algn="just"/>
            <a:r>
              <a:rPr lang="sr-Cyrl-BA" dirty="0" smtClean="0"/>
              <a:t>До њега долази када у годишњим пројекцијама </a:t>
            </a:r>
            <a:r>
              <a:rPr lang="sr-Cyrl-BA" dirty="0" smtClean="0">
                <a:solidFill>
                  <a:srgbClr val="FF0000"/>
                </a:solidFill>
              </a:rPr>
              <a:t>није планирано</a:t>
            </a:r>
            <a:r>
              <a:rPr lang="sr-Cyrl-BA" dirty="0" smtClean="0"/>
              <a:t> (уопште или у адекватном износу) креирање примарног новца по овом основу, али због потешкоћа у извршавању буџета дође до непланираног креирања примарног новца преко одобравања кредита централне банке држави.</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534400" cy="4770120"/>
          </a:xfrm>
        </p:spPr>
        <p:txBody>
          <a:bodyPr>
            <a:normAutofit lnSpcReduction="10000"/>
          </a:bodyPr>
          <a:lstStyle/>
          <a:p>
            <a:pPr algn="just"/>
            <a:r>
              <a:rPr lang="sr-Cyrl-BA" dirty="0" smtClean="0"/>
              <a:t>Хронични дефицит буџета карактеристичан за већину земаља, али начин његовог покривања у свим земљама не врши се на исти начин. </a:t>
            </a:r>
          </a:p>
          <a:p>
            <a:pPr algn="just"/>
            <a:endParaRPr lang="sr-Cyrl-BA" dirty="0" smtClean="0"/>
          </a:p>
          <a:p>
            <a:pPr algn="just"/>
            <a:r>
              <a:rPr lang="sr-Cyrl-BA" dirty="0" smtClean="0"/>
              <a:t>Многе земље за покриће дефицита буџета, прије свега економски развијеније са јаким финансијским тржиштима, средства за покриће дефицита проналазе на финансијском тржишту </a:t>
            </a:r>
          </a:p>
          <a:p>
            <a:pPr algn="just"/>
            <a:endParaRPr lang="sr-Cyrl-BA" dirty="0"/>
          </a:p>
          <a:p>
            <a:pPr algn="just"/>
            <a:r>
              <a:rPr lang="sr-Cyrl-BA" dirty="0"/>
              <a:t>Код ових земаља су управо операције централне банке на отвореном тржишту главни канал емисије примарног новца.</a:t>
            </a:r>
            <a:endParaRPr lang="en-US" dirty="0"/>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458200" cy="5486400"/>
          </a:xfrm>
        </p:spPr>
        <p:txBody>
          <a:bodyPr>
            <a:normAutofit/>
          </a:bodyPr>
          <a:lstStyle/>
          <a:p>
            <a:pPr algn="just"/>
            <a:r>
              <a:rPr lang="sr-Cyrl-BA" dirty="0" smtClean="0"/>
              <a:t>Држава емитује хартије од вриједности (прије свега државне обвезнице) које продаје на финансијском тржишту и на тај начин долази до средстава која користи да покрије дефицит буџета.</a:t>
            </a:r>
          </a:p>
          <a:p>
            <a:pPr algn="just"/>
            <a:endParaRPr lang="sr-Cyrl-BA" dirty="0" smtClean="0"/>
          </a:p>
          <a:p>
            <a:pPr algn="just"/>
            <a:r>
              <a:rPr lang="sr-Cyrl-BA" dirty="0" smtClean="0"/>
              <a:t>Њих директно од државе (примарно тржиште) никада не купује централна банка него остали трансактори (компаније, становништво и др.). Централна банка се може као купац појавити на секундарном тржишту државних обвезница и куповати их на финансијском тржишту од разних трансактора који их посједују. </a:t>
            </a:r>
          </a:p>
          <a:p>
            <a:endParaRPr lang="sr-Cyrl-BA"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28800"/>
            <a:ext cx="8382000" cy="4724400"/>
          </a:xfrm>
        </p:spPr>
        <p:txBody>
          <a:bodyPr>
            <a:normAutofit/>
          </a:bodyPr>
          <a:lstStyle/>
          <a:p>
            <a:pPr algn="just"/>
            <a:r>
              <a:rPr lang="sr-Cyrl-BA" dirty="0" smtClean="0"/>
              <a:t>Девизне трансакције централне банке представљају аутономни ток креирања примарног новца. </a:t>
            </a:r>
          </a:p>
          <a:p>
            <a:pPr algn="just"/>
            <a:endParaRPr lang="sr-Cyrl-BA" dirty="0" smtClean="0"/>
          </a:p>
          <a:p>
            <a:pPr algn="just"/>
            <a:r>
              <a:rPr lang="sr-Cyrl-BA" dirty="0" smtClean="0"/>
              <a:t>На формирање примарног новца према овом основу битне су само оне девизне трансакције које се обављају преко централне банке. </a:t>
            </a:r>
          </a:p>
          <a:p>
            <a:pPr algn="just"/>
            <a:endParaRPr lang="sr-Cyrl-BA" dirty="0" smtClean="0"/>
          </a:p>
          <a:p>
            <a:pPr algn="just"/>
            <a:r>
              <a:rPr lang="sr-Cyrl-BA" dirty="0" smtClean="0"/>
              <a:t>Монетарни ефекти девизних трансакција централне банке са иностранством се могу сагледати кроз операције куповине и продаје девиза</a:t>
            </a:r>
            <a:r>
              <a:rPr lang="sr-Latn-BA" dirty="0" smtClean="0"/>
              <a:t>.</a:t>
            </a:r>
            <a:endParaRPr lang="en-US" dirty="0"/>
          </a:p>
        </p:txBody>
      </p:sp>
      <p:sp>
        <p:nvSpPr>
          <p:cNvPr id="5" name="Title 4"/>
          <p:cNvSpPr>
            <a:spLocks noGrp="1"/>
          </p:cNvSpPr>
          <p:nvPr>
            <p:ph type="title"/>
          </p:nvPr>
        </p:nvSpPr>
        <p:spPr>
          <a:xfrm>
            <a:off x="298938" y="685800"/>
            <a:ext cx="8229600" cy="704088"/>
          </a:xfrm>
          <a:solidFill>
            <a:srgbClr val="FFFF99"/>
          </a:solidFill>
        </p:spPr>
        <p:txBody>
          <a:bodyPr>
            <a:normAutofit/>
          </a:bodyPr>
          <a:lstStyle/>
          <a:p>
            <a:pPr algn="ctr"/>
            <a:r>
              <a:rPr lang="sr-Cyrl-BA" sz="2600" b="1" dirty="0"/>
              <a:t>Девизне трансакције централне банке</a:t>
            </a:r>
            <a:endParaRPr lang="en-US" sz="2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5526E23B-D803-4BEB-998B-843C22881A88}" type="slidenum">
              <a:rPr lang="en-US" smtClean="0"/>
              <a:pPr/>
              <a:t>2</a:t>
            </a:fld>
            <a:endParaRPr lang="en-US" smtClean="0"/>
          </a:p>
        </p:txBody>
      </p:sp>
      <p:sp>
        <p:nvSpPr>
          <p:cNvPr id="200707" name="Rectangle 3"/>
          <p:cNvSpPr>
            <a:spLocks noGrp="1" noChangeArrowheads="1"/>
          </p:cNvSpPr>
          <p:nvPr>
            <p:ph type="body" idx="1"/>
          </p:nvPr>
        </p:nvSpPr>
        <p:spPr>
          <a:xfrm>
            <a:off x="167055" y="3810000"/>
            <a:ext cx="8534400" cy="1905000"/>
          </a:xfrm>
        </p:spPr>
        <p:txBody>
          <a:bodyPr/>
          <a:lstStyle/>
          <a:p>
            <a:pPr lvl="1" eaLnBrk="1" hangingPunct="1">
              <a:spcBef>
                <a:spcPct val="40000"/>
              </a:spcBef>
            </a:pPr>
            <a:r>
              <a:rPr lang="sr-Cyrl-CS" b="1" dirty="0" smtClean="0">
                <a:solidFill>
                  <a:schemeClr val="tx1"/>
                </a:solidFill>
              </a:rPr>
              <a:t>Примарни новац, М</a:t>
            </a:r>
            <a:r>
              <a:rPr lang="sr-Cyrl-CS" b="1" baseline="-25000" dirty="0" smtClean="0">
                <a:solidFill>
                  <a:schemeClr val="tx1"/>
                </a:solidFill>
              </a:rPr>
              <a:t>0</a:t>
            </a:r>
            <a:r>
              <a:rPr lang="sr-Cyrl-CS" b="1" dirty="0" smtClean="0">
                <a:solidFill>
                  <a:schemeClr val="tx1"/>
                </a:solidFill>
              </a:rPr>
              <a:t> </a:t>
            </a:r>
          </a:p>
          <a:p>
            <a:pPr lvl="1" eaLnBrk="1" hangingPunct="1">
              <a:spcBef>
                <a:spcPct val="40000"/>
              </a:spcBef>
            </a:pPr>
            <a:r>
              <a:rPr lang="sr-Cyrl-CS" b="1" dirty="0" smtClean="0">
                <a:solidFill>
                  <a:schemeClr val="tx1"/>
                </a:solidFill>
              </a:rPr>
              <a:t>Новчана маса у ужем смислу М</a:t>
            </a:r>
            <a:r>
              <a:rPr lang="sr-Cyrl-CS" b="1" baseline="-25000" dirty="0" smtClean="0">
                <a:solidFill>
                  <a:schemeClr val="tx1"/>
                </a:solidFill>
              </a:rPr>
              <a:t>1</a:t>
            </a:r>
          </a:p>
          <a:p>
            <a:pPr lvl="1" eaLnBrk="1" hangingPunct="1">
              <a:spcBef>
                <a:spcPct val="40000"/>
              </a:spcBef>
            </a:pPr>
            <a:r>
              <a:rPr lang="sr-Cyrl-CS" b="1" dirty="0" smtClean="0">
                <a:solidFill>
                  <a:schemeClr val="tx1"/>
                </a:solidFill>
              </a:rPr>
              <a:t>Новчана маса у ширем смислу (новац као дио имовине) М</a:t>
            </a:r>
            <a:r>
              <a:rPr lang="sr-Cyrl-CS" b="1" baseline="-25000" dirty="0" smtClean="0">
                <a:solidFill>
                  <a:schemeClr val="tx1"/>
                </a:solidFill>
              </a:rPr>
              <a:t>2</a:t>
            </a:r>
            <a:r>
              <a:rPr lang="sr-Cyrl-CS" b="1" dirty="0" smtClean="0">
                <a:solidFill>
                  <a:schemeClr val="tx1"/>
                </a:solidFill>
              </a:rPr>
              <a:t>,М</a:t>
            </a:r>
            <a:r>
              <a:rPr lang="sr-Cyrl-CS" b="1" baseline="-25000" dirty="0" smtClean="0">
                <a:solidFill>
                  <a:schemeClr val="tx1"/>
                </a:solidFill>
              </a:rPr>
              <a:t>3...</a:t>
            </a:r>
            <a:endParaRPr lang="en-US" b="1" dirty="0" smtClean="0">
              <a:solidFill>
                <a:schemeClr val="tx1"/>
              </a:solidFill>
            </a:endParaRPr>
          </a:p>
        </p:txBody>
      </p:sp>
      <p:sp>
        <p:nvSpPr>
          <p:cNvPr id="4100" name="AutoShape 5"/>
          <p:cNvSpPr>
            <a:spLocks noChangeArrowheads="1"/>
          </p:cNvSpPr>
          <p:nvPr/>
        </p:nvSpPr>
        <p:spPr bwMode="auto">
          <a:xfrm>
            <a:off x="381000" y="1219200"/>
            <a:ext cx="8382000" cy="2133600"/>
          </a:xfrm>
          <a:prstGeom prst="roundRect">
            <a:avLst>
              <a:gd name="adj" fmla="val 16667"/>
            </a:avLst>
          </a:prstGeom>
          <a:solidFill>
            <a:schemeClr val="tx2">
              <a:lumMod val="40000"/>
              <a:lumOff val="60000"/>
            </a:schemeClr>
          </a:solidFill>
          <a:ln w="9525">
            <a:solidFill>
              <a:srgbClr val="C0C0C0"/>
            </a:solidFill>
            <a:round/>
            <a:headEnd/>
            <a:tailEnd/>
          </a:ln>
        </p:spPr>
        <p:txBody>
          <a:bodyPr lIns="64008" rIns="64008"/>
          <a:lstStyle/>
          <a:p>
            <a:pPr lvl="1" eaLnBrk="0" hangingPunct="0"/>
            <a:r>
              <a:rPr lang="sr-Cyrl-CS" sz="2800" b="1" u="sng" dirty="0"/>
              <a:t>Монетарни агрегати</a:t>
            </a:r>
            <a:r>
              <a:rPr lang="sr-Cyrl-CS" sz="2800" dirty="0"/>
              <a:t> </a:t>
            </a:r>
            <a:r>
              <a:rPr lang="sr-Cyrl-CS" sz="2800" dirty="0" smtClean="0"/>
              <a:t>–</a:t>
            </a:r>
            <a:r>
              <a:rPr lang="ru-RU" sz="2800" dirty="0" smtClean="0"/>
              <a:t>представљају мјерила </a:t>
            </a:r>
            <a:r>
              <a:rPr lang="ru-RU" sz="2800" dirty="0"/>
              <a:t>укупне количине новца у оптицају </a:t>
            </a:r>
            <a:r>
              <a:rPr lang="ru-RU" sz="2800" dirty="0" smtClean="0"/>
              <a:t>и </a:t>
            </a:r>
            <a:r>
              <a:rPr lang="ru-RU" sz="2800" dirty="0"/>
              <a:t>најчешће се дефинишу као скуп </a:t>
            </a:r>
            <a:r>
              <a:rPr lang="sr-Cyrl-CS" sz="2800" dirty="0" smtClean="0"/>
              <a:t>финансијских </a:t>
            </a:r>
            <a:r>
              <a:rPr lang="sr-Cyrl-CS" sz="2800" dirty="0"/>
              <a:t>инструмената истог степена ликвидности</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200707">
                                            <p:txEl>
                                              <p:pRg st="0" end="0"/>
                                            </p:txEl>
                                          </p:spTgt>
                                        </p:tgtEl>
                                        <p:attrNameLst>
                                          <p:attrName>style.visibility</p:attrName>
                                        </p:attrNameLst>
                                      </p:cBhvr>
                                      <p:to>
                                        <p:strVal val="visible"/>
                                      </p:to>
                                    </p:set>
                                    <p:animEffect transition="in" filter="slide(fromBottom)">
                                      <p:cBhvr>
                                        <p:cTn id="7" dur="1000"/>
                                        <p:tgtEl>
                                          <p:spTgt spid="200707">
                                            <p:txEl>
                                              <p:pRg st="0" end="0"/>
                                            </p:txEl>
                                          </p:spTgt>
                                        </p:tgtEl>
                                      </p:cBhvr>
                                    </p:animEffect>
                                  </p:childTnLst>
                                </p:cTn>
                              </p:par>
                            </p:childTnLst>
                          </p:cTn>
                        </p:par>
                        <p:par>
                          <p:cTn id="8" fill="hold">
                            <p:stCondLst>
                              <p:cond delay="1000"/>
                            </p:stCondLst>
                            <p:childTnLst>
                              <p:par>
                                <p:cTn id="9" presetID="12" presetClass="entr" presetSubtype="4" fill="hold" nodeType="afterEffect">
                                  <p:stCondLst>
                                    <p:cond delay="0"/>
                                  </p:stCondLst>
                                  <p:childTnLst>
                                    <p:set>
                                      <p:cBhvr>
                                        <p:cTn id="10" dur="1" fill="hold">
                                          <p:stCondLst>
                                            <p:cond delay="0"/>
                                          </p:stCondLst>
                                        </p:cTn>
                                        <p:tgtEl>
                                          <p:spTgt spid="200707">
                                            <p:txEl>
                                              <p:pRg st="1" end="1"/>
                                            </p:txEl>
                                          </p:spTgt>
                                        </p:tgtEl>
                                        <p:attrNameLst>
                                          <p:attrName>style.visibility</p:attrName>
                                        </p:attrNameLst>
                                      </p:cBhvr>
                                      <p:to>
                                        <p:strVal val="visible"/>
                                      </p:to>
                                    </p:set>
                                    <p:animEffect transition="in" filter="slide(fromBottom)">
                                      <p:cBhvr>
                                        <p:cTn id="11" dur="1000"/>
                                        <p:tgtEl>
                                          <p:spTgt spid="200707">
                                            <p:txEl>
                                              <p:pRg st="1" end="1"/>
                                            </p:txEl>
                                          </p:spTgt>
                                        </p:tgtEl>
                                      </p:cBhvr>
                                    </p:animEffect>
                                  </p:childTnLst>
                                </p:cTn>
                              </p:par>
                            </p:childTnLst>
                          </p:cTn>
                        </p:par>
                        <p:par>
                          <p:cTn id="12" fill="hold">
                            <p:stCondLst>
                              <p:cond delay="2000"/>
                            </p:stCondLst>
                            <p:childTnLst>
                              <p:par>
                                <p:cTn id="13" presetID="12" presetClass="entr" presetSubtype="4" fill="hold" nodeType="afterEffect">
                                  <p:stCondLst>
                                    <p:cond delay="0"/>
                                  </p:stCondLst>
                                  <p:childTnLst>
                                    <p:set>
                                      <p:cBhvr>
                                        <p:cTn id="14" dur="1" fill="hold">
                                          <p:stCondLst>
                                            <p:cond delay="0"/>
                                          </p:stCondLst>
                                        </p:cTn>
                                        <p:tgtEl>
                                          <p:spTgt spid="200707">
                                            <p:txEl>
                                              <p:pRg st="2" end="2"/>
                                            </p:txEl>
                                          </p:spTgt>
                                        </p:tgtEl>
                                        <p:attrNameLst>
                                          <p:attrName>style.visibility</p:attrName>
                                        </p:attrNameLst>
                                      </p:cBhvr>
                                      <p:to>
                                        <p:strVal val="visible"/>
                                      </p:to>
                                    </p:set>
                                    <p:animEffect transition="in" filter="slide(fromBottom)">
                                      <p:cBhvr>
                                        <p:cTn id="15" dur="1000"/>
                                        <p:tgtEl>
                                          <p:spTgt spid="200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715000"/>
          </a:xfrm>
        </p:spPr>
        <p:txBody>
          <a:bodyPr>
            <a:normAutofit/>
          </a:bodyPr>
          <a:lstStyle/>
          <a:p>
            <a:pPr>
              <a:buNone/>
            </a:pPr>
            <a:endParaRPr lang="sr-Cyrl-BA" dirty="0" smtClean="0"/>
          </a:p>
          <a:p>
            <a:pPr algn="just"/>
            <a:r>
              <a:rPr lang="sr-Cyrl-BA" dirty="0" smtClean="0"/>
              <a:t>Централна банка директно </a:t>
            </a:r>
            <a:r>
              <a:rPr lang="sr-Cyrl-BA" dirty="0" smtClean="0">
                <a:solidFill>
                  <a:srgbClr val="00B050"/>
                </a:solidFill>
              </a:rPr>
              <a:t>купује девизе </a:t>
            </a:r>
            <a:r>
              <a:rPr lang="sr-Cyrl-BA" dirty="0" smtClean="0"/>
              <a:t>од пословних банака, чиме се </a:t>
            </a:r>
            <a:r>
              <a:rPr lang="sr-Cyrl-BA" dirty="0" smtClean="0">
                <a:solidFill>
                  <a:srgbClr val="00B050"/>
                </a:solidFill>
              </a:rPr>
              <a:t>повећавају и њене девизне резерве али је већи и квантум примарног новца </a:t>
            </a:r>
            <a:r>
              <a:rPr lang="sr-Cyrl-BA" dirty="0" smtClean="0"/>
              <a:t>= пораст кредитног потенцијала пословних банака</a:t>
            </a:r>
          </a:p>
          <a:p>
            <a:pPr algn="just"/>
            <a:endParaRPr lang="sr-Cyrl-BA" dirty="0" smtClean="0"/>
          </a:p>
          <a:p>
            <a:pPr algn="just"/>
            <a:r>
              <a:rPr lang="sr-Cyrl-BA" dirty="0" smtClean="0"/>
              <a:t>При </a:t>
            </a:r>
            <a:r>
              <a:rPr lang="sr-Cyrl-BA" dirty="0" smtClean="0">
                <a:solidFill>
                  <a:srgbClr val="00B050"/>
                </a:solidFill>
              </a:rPr>
              <a:t>продаји девизних </a:t>
            </a:r>
            <a:r>
              <a:rPr lang="sr-Cyrl-BA" dirty="0" smtClean="0"/>
              <a:t>средстава се </a:t>
            </a:r>
            <a:r>
              <a:rPr lang="sr-Cyrl-BA" dirty="0" smtClean="0">
                <a:solidFill>
                  <a:srgbClr val="00B050"/>
                </a:solidFill>
              </a:rPr>
              <a:t>смањује квантум новца</a:t>
            </a:r>
          </a:p>
          <a:p>
            <a:pPr algn="just"/>
            <a:endParaRPr lang="sr-Cyrl-BA" dirty="0" smtClean="0"/>
          </a:p>
          <a:p>
            <a:pPr algn="just"/>
            <a:r>
              <a:rPr lang="sr-Cyrl-BA" dirty="0" smtClean="0"/>
              <a:t>Побољшање биланса девизних трансакција повећава утицај овог аутономног тока и смањује маневарски простор ЦБ</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763000" cy="5638800"/>
          </a:xfrm>
        </p:spPr>
        <p:txBody>
          <a:bodyPr>
            <a:normAutofit fontScale="85000" lnSpcReduction="10000"/>
          </a:bodyPr>
          <a:lstStyle/>
          <a:p>
            <a:pPr algn="just"/>
            <a:r>
              <a:rPr lang="sr-Cyrl-BA" dirty="0" smtClean="0"/>
              <a:t>Биланс девизних трансакција зависи од текућег платног биланса (увоз и извоз) али и од задуживања у иностранству.</a:t>
            </a:r>
          </a:p>
          <a:p>
            <a:pPr algn="just"/>
            <a:endParaRPr lang="sr-Cyrl-BA" dirty="0"/>
          </a:p>
          <a:p>
            <a:pPr algn="just"/>
            <a:r>
              <a:rPr lang="sr-Cyrl-BA" dirty="0" smtClean="0"/>
              <a:t>Дефицит платног биланса се покрива или смањивањем девизних резерви или повећањем ино задуживања уз постојеће девизне резерве</a:t>
            </a:r>
          </a:p>
          <a:p>
            <a:pPr algn="just"/>
            <a:endParaRPr lang="sr-Cyrl-BA" dirty="0" smtClean="0"/>
          </a:p>
          <a:p>
            <a:pPr algn="just"/>
            <a:r>
              <a:rPr lang="sr-Cyrl-BA" dirty="0" smtClean="0"/>
              <a:t>Такође, непланирано побољшање биланса девизних трансакција може имати негативно монетарно дјеловање јер значи додатно креирање примарног новца овим аутономним током, што се онда тешко може неутралисати уколико не постоје флексибилност регулисаних токова креирања примарног новца</a:t>
            </a:r>
          </a:p>
          <a:p>
            <a:pPr algn="just"/>
            <a:endParaRPr lang="sr-Cyrl-BA" dirty="0"/>
          </a:p>
          <a:p>
            <a:pPr algn="just"/>
            <a:r>
              <a:rPr lang="sr-Cyrl-BA" dirty="0" smtClean="0"/>
              <a:t>У супротном случају ситуација је једноставнија јер централна банка може лакше креирати него повући примарни новац </a:t>
            </a:r>
            <a:endParaRPr lang="en-US" dirty="0"/>
          </a:p>
        </p:txBody>
      </p:sp>
    </p:spTree>
    <p:extLst>
      <p:ext uri="{BB962C8B-B14F-4D97-AF65-F5344CB8AC3E}">
        <p14:creationId xmlns:p14="http://schemas.microsoft.com/office/powerpoint/2010/main" val="3272496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lstStyle/>
          <a:p>
            <a:pPr algn="ctr"/>
            <a:r>
              <a:rPr lang="sr-Cyrl-CS" b="1" dirty="0" smtClean="0"/>
              <a:t>Новчана маса</a:t>
            </a:r>
            <a:endParaRPr lang="en-US" b="1" dirty="0"/>
          </a:p>
        </p:txBody>
      </p:sp>
      <p:sp>
        <p:nvSpPr>
          <p:cNvPr id="3" name="Content Placeholder 2"/>
          <p:cNvSpPr>
            <a:spLocks noGrp="1"/>
          </p:cNvSpPr>
          <p:nvPr>
            <p:ph idx="1"/>
          </p:nvPr>
        </p:nvSpPr>
        <p:spPr>
          <a:xfrm>
            <a:off x="228600" y="1676400"/>
            <a:ext cx="8458200" cy="4876800"/>
          </a:xfrm>
        </p:spPr>
        <p:txBody>
          <a:bodyPr>
            <a:normAutofit/>
          </a:bodyPr>
          <a:lstStyle/>
          <a:p>
            <a:r>
              <a:rPr lang="sr-Cyrl-CS" dirty="0" smtClean="0"/>
              <a:t>Постоје четири одреднице новчане масе:</a:t>
            </a:r>
          </a:p>
          <a:p>
            <a:pPr marL="850392" lvl="1" indent="-457200" algn="just">
              <a:buAutoNum type="arabicPeriod"/>
            </a:pPr>
            <a:r>
              <a:rPr lang="sr-Cyrl-BA" dirty="0" smtClean="0"/>
              <a:t>Новчану масу емитује банкарски систем те се може дефинисати као ф</a:t>
            </a:r>
            <a:r>
              <a:rPr lang="sr-Cyrl-CS" dirty="0" smtClean="0"/>
              <a:t>инансијско потраживање небанкарског сектора према сектору банака.</a:t>
            </a:r>
            <a:r>
              <a:rPr lang="sr-Latn-BA" dirty="0" smtClean="0"/>
              <a:t> </a:t>
            </a:r>
            <a:endParaRPr lang="sr-Cyrl-BA" dirty="0"/>
          </a:p>
          <a:p>
            <a:pPr marL="850392" lvl="1" indent="-457200" algn="just">
              <a:buAutoNum type="arabicPeriod"/>
            </a:pPr>
            <a:r>
              <a:rPr lang="sr-Cyrl-CS" dirty="0" smtClean="0"/>
              <a:t>У новчану масу улазе само она најликвиднија финансијска потраживања</a:t>
            </a:r>
            <a:endParaRPr lang="sr-Latn-BA" dirty="0" smtClean="0"/>
          </a:p>
          <a:p>
            <a:pPr lvl="1"/>
            <a:endParaRPr lang="sr-Latn-BA" dirty="0"/>
          </a:p>
          <a:p>
            <a:pPr marL="393192" lvl="1" indent="0" algn="ctr">
              <a:buNone/>
            </a:pPr>
            <a:r>
              <a:rPr lang="sr-Latn-CS" dirty="0"/>
              <a:t>M</a:t>
            </a:r>
            <a:r>
              <a:rPr lang="sr-Cyrl-CS" dirty="0"/>
              <a:t> </a:t>
            </a:r>
            <a:r>
              <a:rPr lang="sr-Latn-CS" dirty="0"/>
              <a:t>=</a:t>
            </a:r>
            <a:r>
              <a:rPr lang="sr-Cyrl-CS" dirty="0"/>
              <a:t> </a:t>
            </a:r>
            <a:r>
              <a:rPr lang="sr-Latn-CS" dirty="0"/>
              <a:t>G+D</a:t>
            </a:r>
            <a:r>
              <a:rPr lang="sr-Cyrl-CS" dirty="0"/>
              <a:t> </a:t>
            </a:r>
            <a:endParaRPr lang="sr-Cyrl-CS" dirty="0" smtClean="0"/>
          </a:p>
          <a:p>
            <a:pPr marL="393192" lvl="1" indent="0" algn="ctr">
              <a:buNone/>
            </a:pPr>
            <a:endParaRPr lang="sr-Cyrl-CS" dirty="0" smtClean="0"/>
          </a:p>
          <a:p>
            <a:pPr marL="393192" lvl="1" indent="0">
              <a:buNone/>
            </a:pPr>
            <a:r>
              <a:rPr lang="sr-Latn-CS" dirty="0" smtClean="0"/>
              <a:t>G</a:t>
            </a:r>
            <a:r>
              <a:rPr lang="sr-Cyrl-BA" dirty="0" smtClean="0"/>
              <a:t> </a:t>
            </a:r>
            <a:r>
              <a:rPr lang="sr-Latn-CS" dirty="0"/>
              <a:t>= </a:t>
            </a:r>
            <a:r>
              <a:rPr lang="sr-Latn-CS" dirty="0" smtClean="0"/>
              <a:t>готов </a:t>
            </a:r>
            <a:r>
              <a:rPr lang="sr-Latn-CS" dirty="0"/>
              <a:t>новац</a:t>
            </a:r>
            <a:r>
              <a:rPr lang="sr-Cyrl-CS" dirty="0"/>
              <a:t> у </a:t>
            </a:r>
            <a:r>
              <a:rPr lang="sr-Cyrl-CS" dirty="0" smtClean="0"/>
              <a:t>оптицају</a:t>
            </a:r>
            <a:endParaRPr lang="sr-Cyrl-CS" dirty="0"/>
          </a:p>
          <a:p>
            <a:pPr marL="393192" lvl="1" indent="0">
              <a:buNone/>
            </a:pPr>
            <a:r>
              <a:rPr lang="sr-Latn-CS" dirty="0"/>
              <a:t>D</a:t>
            </a:r>
            <a:r>
              <a:rPr lang="sr-Cyrl-CS" dirty="0"/>
              <a:t> </a:t>
            </a:r>
            <a:r>
              <a:rPr lang="sr-Latn-CS" dirty="0" smtClean="0"/>
              <a:t>=</a:t>
            </a:r>
            <a:r>
              <a:rPr lang="sr-Cyrl-BA" dirty="0" smtClean="0"/>
              <a:t> </a:t>
            </a:r>
            <a:r>
              <a:rPr lang="sr-Latn-CS" dirty="0" smtClean="0"/>
              <a:t>депоз</a:t>
            </a:r>
            <a:r>
              <a:rPr lang="sr-Cyrl-CS" dirty="0"/>
              <a:t>итни </a:t>
            </a:r>
            <a:r>
              <a:rPr lang="sr-Cyrl-CS" dirty="0" smtClean="0"/>
              <a:t>новац</a:t>
            </a:r>
            <a:endParaRPr lang="sr-Cyrl-CS" dirty="0"/>
          </a:p>
          <a:p>
            <a:pPr lvl="1"/>
            <a:endParaRPr lang="sr-Cyrl-CS" dirty="0" smtClean="0"/>
          </a:p>
          <a:p>
            <a:pPr lvl="1"/>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fontScale="92500" lnSpcReduction="20000"/>
          </a:bodyPr>
          <a:lstStyle/>
          <a:p>
            <a:pPr marL="393192" lvl="1" indent="0" algn="just">
              <a:buNone/>
            </a:pPr>
            <a:r>
              <a:rPr lang="sr-Cyrl-BA" dirty="0" smtClean="0"/>
              <a:t>	</a:t>
            </a:r>
            <a:r>
              <a:rPr lang="sr-Latn-BA" sz="2000" dirty="0" smtClean="0">
                <a:solidFill>
                  <a:schemeClr val="accent1">
                    <a:lumMod val="60000"/>
                    <a:lumOff val="40000"/>
                  </a:schemeClr>
                </a:solidFill>
              </a:rPr>
              <a:t>3.</a:t>
            </a:r>
            <a:r>
              <a:rPr lang="sr-Latn-BA" dirty="0" smtClean="0"/>
              <a:t> </a:t>
            </a:r>
            <a:r>
              <a:rPr lang="sr-Cyrl-CS" dirty="0" smtClean="0"/>
              <a:t>Постоји </a:t>
            </a:r>
            <a:r>
              <a:rPr lang="sr-Cyrl-CS" dirty="0"/>
              <a:t>стабилан однос између друштвеног производа и новчане </a:t>
            </a:r>
            <a:r>
              <a:rPr lang="sr-Cyrl-CS" dirty="0" smtClean="0"/>
              <a:t>масе.</a:t>
            </a:r>
          </a:p>
          <a:p>
            <a:pPr marL="393192" lvl="1" indent="0">
              <a:buNone/>
            </a:pPr>
            <a:endParaRPr lang="sr-Latn-BA" dirty="0" smtClean="0"/>
          </a:p>
          <a:p>
            <a:pPr marL="393192" lvl="1" indent="0" algn="just">
              <a:buNone/>
            </a:pPr>
            <a:r>
              <a:rPr lang="sr-Cyrl-BA" dirty="0" smtClean="0"/>
              <a:t>	</a:t>
            </a:r>
            <a:r>
              <a:rPr lang="sr-Latn-BA" sz="2000" dirty="0">
                <a:solidFill>
                  <a:schemeClr val="accent1">
                    <a:lumMod val="60000"/>
                    <a:lumOff val="40000"/>
                  </a:schemeClr>
                </a:solidFill>
              </a:rPr>
              <a:t>4.</a:t>
            </a:r>
            <a:r>
              <a:rPr lang="sr-Latn-BA" dirty="0" smtClean="0"/>
              <a:t> </a:t>
            </a:r>
            <a:r>
              <a:rPr lang="sr-Cyrl-CS" dirty="0" smtClean="0"/>
              <a:t>Трансактори </a:t>
            </a:r>
            <a:r>
              <a:rPr lang="sr-Cyrl-CS" dirty="0"/>
              <a:t>не могу повући робу и услуге са тржишта уколико не располажу адекватним покрићем у </a:t>
            </a:r>
            <a:r>
              <a:rPr lang="sr-Cyrl-CS" dirty="0" smtClean="0"/>
              <a:t>новцу.</a:t>
            </a:r>
          </a:p>
          <a:p>
            <a:pPr marL="393192" lvl="1" indent="0" algn="just">
              <a:buNone/>
            </a:pPr>
            <a:endParaRPr lang="sr-Cyrl-CS" dirty="0"/>
          </a:p>
          <a:p>
            <a:endParaRPr lang="sr-Cyrl-BA" dirty="0" smtClean="0"/>
          </a:p>
          <a:p>
            <a:pPr algn="just"/>
            <a:r>
              <a:rPr lang="sr-Cyrl-BA" dirty="0" smtClean="0"/>
              <a:t>Савремена дефиниција обухвата шири концепт због развоја тржишта ХОВ и настајања других облика ликвидне активе.</a:t>
            </a:r>
          </a:p>
          <a:p>
            <a:pPr algn="just"/>
            <a:endParaRPr lang="sr-Cyrl-BA" dirty="0" smtClean="0"/>
          </a:p>
          <a:p>
            <a:pPr algn="just"/>
            <a:r>
              <a:rPr lang="sr-Cyrl-BA" dirty="0" smtClean="0"/>
              <a:t>Највећу аналитичку вриједност као индикатор монетарне политике има онај концепт новчане масе који показује највећи степен корелације са кретањем друштвеног производа.</a:t>
            </a:r>
            <a:endParaRPr lang="en-US" dirty="0"/>
          </a:p>
        </p:txBody>
      </p:sp>
    </p:spTree>
    <p:extLst>
      <p:ext uri="{BB962C8B-B14F-4D97-AF65-F5344CB8AC3E}">
        <p14:creationId xmlns:p14="http://schemas.microsoft.com/office/powerpoint/2010/main" val="435771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1"/>
          </p:nvPr>
        </p:nvSpPr>
        <p:spPr>
          <a:noFill/>
        </p:spPr>
        <p:txBody>
          <a:bodyPr/>
          <a:lstStyle/>
          <a:p>
            <a:fld id="{2632A02C-CC6B-419E-BE6C-528E02D33405}" type="slidenum">
              <a:rPr lang="en-US" smtClean="0"/>
              <a:pPr/>
              <a:t>24</a:t>
            </a:fld>
            <a:endParaRPr lang="en-US" smtClean="0"/>
          </a:p>
        </p:txBody>
      </p:sp>
      <p:sp>
        <p:nvSpPr>
          <p:cNvPr id="211970" name="Rectangle 2"/>
          <p:cNvSpPr>
            <a:spLocks noGrp="1" noChangeArrowheads="1"/>
          </p:cNvSpPr>
          <p:nvPr>
            <p:ph type="title"/>
          </p:nvPr>
        </p:nvSpPr>
        <p:spPr>
          <a:xfrm>
            <a:off x="457200" y="609600"/>
            <a:ext cx="8229600" cy="579438"/>
          </a:xfrm>
        </p:spPr>
        <p:txBody>
          <a:bodyPr/>
          <a:lstStyle/>
          <a:p>
            <a:pPr algn="ctr" eaLnBrk="1" hangingPunct="1"/>
            <a:r>
              <a:rPr lang="sr-Cyrl-CS" sz="3200" b="1" smtClean="0"/>
              <a:t>НОВЧАНА МАСА</a:t>
            </a:r>
            <a:endParaRPr lang="en-US" sz="3200" b="1" smtClean="0"/>
          </a:p>
        </p:txBody>
      </p:sp>
      <p:sp>
        <p:nvSpPr>
          <p:cNvPr id="211971" name="Rectangle 3"/>
          <p:cNvSpPr>
            <a:spLocks noGrp="1" noChangeArrowheads="1"/>
          </p:cNvSpPr>
          <p:nvPr>
            <p:ph type="body" sz="half" idx="1"/>
          </p:nvPr>
        </p:nvSpPr>
        <p:spPr>
          <a:xfrm>
            <a:off x="304800" y="1600200"/>
            <a:ext cx="8839200" cy="2192654"/>
          </a:xfrm>
        </p:spPr>
        <p:txBody>
          <a:bodyPr>
            <a:normAutofit fontScale="92500" lnSpcReduction="10000"/>
          </a:bodyPr>
          <a:lstStyle/>
          <a:p>
            <a:pPr eaLnBrk="1" hangingPunct="1"/>
            <a:r>
              <a:rPr lang="sr-Latn-CS" dirty="0" smtClean="0"/>
              <a:t>M</a:t>
            </a:r>
            <a:r>
              <a:rPr lang="sr-Cyrl-CS" dirty="0" smtClean="0"/>
              <a:t> </a:t>
            </a:r>
            <a:r>
              <a:rPr lang="sr-Latn-CS" dirty="0" smtClean="0"/>
              <a:t>=</a:t>
            </a:r>
            <a:r>
              <a:rPr lang="sr-Cyrl-CS" dirty="0" smtClean="0"/>
              <a:t> </a:t>
            </a:r>
            <a:r>
              <a:rPr lang="sr-Latn-CS" dirty="0" smtClean="0"/>
              <a:t>G+D</a:t>
            </a:r>
            <a:r>
              <a:rPr lang="sr-Cyrl-CS" dirty="0" smtClean="0"/>
              <a:t> (</a:t>
            </a:r>
            <a:r>
              <a:rPr lang="sr-Latn-CS" dirty="0" smtClean="0"/>
              <a:t>готов новац</a:t>
            </a:r>
            <a:r>
              <a:rPr lang="sr-Cyrl-CS" dirty="0" smtClean="0"/>
              <a:t> у оптицају +</a:t>
            </a:r>
            <a:r>
              <a:rPr lang="sr-Latn-CS" dirty="0" smtClean="0"/>
              <a:t> депоз</a:t>
            </a:r>
            <a:r>
              <a:rPr lang="sr-Cyrl-CS" dirty="0" smtClean="0"/>
              <a:t>итни новац)</a:t>
            </a:r>
          </a:p>
          <a:p>
            <a:pPr eaLnBrk="1" hangingPunct="1"/>
            <a:endParaRPr lang="sr-Cyrl-CS" dirty="0" smtClean="0"/>
          </a:p>
          <a:p>
            <a:pPr eaLnBrk="1" hangingPunct="1"/>
            <a:r>
              <a:rPr lang="sr-Cyrl-CS" dirty="0" smtClean="0"/>
              <a:t>Различите дефиниције, а према </a:t>
            </a:r>
            <a:r>
              <a:rPr lang="sr-Cyrl-CS" sz="2400" i="1" dirty="0" smtClean="0">
                <a:solidFill>
                  <a:schemeClr val="accent1">
                    <a:lumMod val="60000"/>
                    <a:lumOff val="40000"/>
                  </a:schemeClr>
                </a:solidFill>
              </a:rPr>
              <a:t>Фридман-Мајзелман</a:t>
            </a:r>
            <a:r>
              <a:rPr lang="sr-Cyrl-CS" dirty="0" smtClean="0">
                <a:solidFill>
                  <a:schemeClr val="accent1">
                    <a:lumMod val="60000"/>
                    <a:lumOff val="40000"/>
                  </a:schemeClr>
                </a:solidFill>
              </a:rPr>
              <a:t>:</a:t>
            </a:r>
          </a:p>
          <a:p>
            <a:pPr lvl="1" eaLnBrk="1" hangingPunct="1">
              <a:lnSpc>
                <a:spcPct val="80000"/>
              </a:lnSpc>
            </a:pPr>
            <a:r>
              <a:rPr lang="sr-Cyrl-CS" dirty="0" smtClean="0"/>
              <a:t>М</a:t>
            </a:r>
            <a:r>
              <a:rPr lang="sr-Cyrl-CS" baseline="-25000" dirty="0" smtClean="0"/>
              <a:t>1 </a:t>
            </a:r>
            <a:r>
              <a:rPr lang="sr-Cyrl-CS" dirty="0" smtClean="0"/>
              <a:t>= готов новац у оптицају + депозити по виђењу</a:t>
            </a:r>
          </a:p>
          <a:p>
            <a:pPr lvl="1" eaLnBrk="1" hangingPunct="1">
              <a:lnSpc>
                <a:spcPct val="80000"/>
              </a:lnSpc>
            </a:pPr>
            <a:r>
              <a:rPr lang="sr-Cyrl-CS" dirty="0" smtClean="0"/>
              <a:t>М</a:t>
            </a:r>
            <a:r>
              <a:rPr lang="sr-Cyrl-CS" baseline="-25000" dirty="0" smtClean="0"/>
              <a:t>2 </a:t>
            </a:r>
            <a:r>
              <a:rPr lang="sr-Cyrl-CS" dirty="0" smtClean="0"/>
              <a:t>= М</a:t>
            </a:r>
            <a:r>
              <a:rPr lang="sr-Cyrl-CS" baseline="-25000" dirty="0" smtClean="0"/>
              <a:t>1</a:t>
            </a:r>
            <a:r>
              <a:rPr lang="sr-Cyrl-CS" dirty="0" smtClean="0"/>
              <a:t>+штедни депозити код банака</a:t>
            </a:r>
          </a:p>
          <a:p>
            <a:pPr lvl="1" eaLnBrk="1" hangingPunct="1">
              <a:lnSpc>
                <a:spcPct val="80000"/>
              </a:lnSpc>
            </a:pPr>
            <a:r>
              <a:rPr lang="sr-Cyrl-CS" dirty="0" smtClean="0"/>
              <a:t>М</a:t>
            </a:r>
            <a:r>
              <a:rPr lang="sr-Cyrl-CS" baseline="-25000" dirty="0" smtClean="0"/>
              <a:t>3 </a:t>
            </a:r>
            <a:r>
              <a:rPr lang="sr-Cyrl-CS" dirty="0" smtClean="0"/>
              <a:t>= М</a:t>
            </a:r>
            <a:r>
              <a:rPr lang="sr-Cyrl-CS" baseline="-25000" dirty="0" smtClean="0"/>
              <a:t>2</a:t>
            </a:r>
            <a:r>
              <a:rPr lang="sr-Cyrl-CS" dirty="0" smtClean="0"/>
              <a:t>+штедни депозити код осталих кред. институција</a:t>
            </a:r>
            <a:endParaRPr lang="en-US" dirty="0" smtClean="0"/>
          </a:p>
        </p:txBody>
      </p:sp>
      <p:graphicFrame>
        <p:nvGraphicFramePr>
          <p:cNvPr id="212066" name="Group 98"/>
          <p:cNvGraphicFramePr>
            <a:graphicFrameLocks noGrp="1"/>
          </p:cNvGraphicFramePr>
          <p:nvPr>
            <p:ph sz="half" idx="2"/>
            <p:extLst>
              <p:ext uri="{D42A27DB-BD31-4B8C-83A1-F6EECF244321}">
                <p14:modId xmlns:p14="http://schemas.microsoft.com/office/powerpoint/2010/main" val="2649250950"/>
              </p:ext>
            </p:extLst>
          </p:nvPr>
        </p:nvGraphicFramePr>
        <p:xfrm>
          <a:off x="533400" y="3992562"/>
          <a:ext cx="7924800" cy="2164080"/>
        </p:xfrm>
        <a:graphic>
          <a:graphicData uri="http://schemas.openxmlformats.org/drawingml/2006/table">
            <a:tbl>
              <a:tblPr/>
              <a:tblGrid>
                <a:gridCol w="685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193675">
                <a:tc gridSpan="5">
                  <a:txBody>
                    <a:bodyPr/>
                    <a:lstStyle/>
                    <a:p>
                      <a:pPr marL="0" marR="0" lvl="0" indent="0" algn="l"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Cyrl-CS" sz="2000" b="1" i="0" u="none" strike="noStrike" cap="none" normalizeH="0" baseline="0" smtClean="0">
                          <a:ln>
                            <a:noFill/>
                          </a:ln>
                          <a:solidFill>
                            <a:srgbClr val="DDDDDD"/>
                          </a:solidFill>
                          <a:effectLst/>
                          <a:latin typeface="Calibri" pitchFamily="34" charset="0"/>
                        </a:rPr>
                        <a:t>Обухватност по дефиницији</a:t>
                      </a:r>
                      <a:endParaRPr kumimoji="0" lang="en-US" sz="2000" b="1" i="0" u="none" strike="noStrike" cap="none" normalizeH="0" baseline="0" smtClean="0">
                        <a:ln>
                          <a:noFill/>
                        </a:ln>
                        <a:solidFill>
                          <a:srgbClr val="DDDDDD"/>
                        </a:solidFill>
                        <a:effectLst/>
                        <a:latin typeface="Calibri" pitchFamily="34" charset="0"/>
                      </a:endParaRPr>
                    </a:p>
                  </a:txBody>
                  <a:tcPr marL="45720" marR="4572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31825">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endParaRPr kumimoji="0" lang="en-US" sz="2000" b="1" i="0" u="none" strike="noStrike" cap="none" normalizeH="0" baseline="0" smtClean="0">
                        <a:ln>
                          <a:noFill/>
                        </a:ln>
                        <a:solidFill>
                          <a:srgbClr val="DDDDDD"/>
                        </a:solidFill>
                        <a:effectLst/>
                        <a:latin typeface="Calibri" pitchFamily="34" charset="0"/>
                      </a:endParaRPr>
                    </a:p>
                  </a:txBody>
                  <a:tcPr marL="45720" marR="4572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Cyrl-CS" sz="2000" b="0" i="0" u="none" strike="noStrike" cap="none" normalizeH="0" baseline="0" smtClean="0">
                          <a:ln>
                            <a:noFill/>
                          </a:ln>
                          <a:solidFill>
                            <a:srgbClr val="DDDDDD"/>
                          </a:solidFill>
                          <a:effectLst/>
                          <a:latin typeface="Calibri" pitchFamily="34" charset="0"/>
                        </a:rPr>
                        <a:t>Готов новац</a:t>
                      </a:r>
                      <a:endParaRPr kumimoji="0" lang="en-US" sz="2000" b="0" i="0" u="none" strike="noStrike" cap="none" normalizeH="0" baseline="0" smtClean="0">
                        <a:ln>
                          <a:noFill/>
                        </a:ln>
                        <a:solidFill>
                          <a:srgbClr val="DDDDDD"/>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Cyrl-CS" sz="2000" b="0" i="0" u="none" strike="noStrike" cap="none" normalizeH="0" baseline="0" smtClean="0">
                          <a:ln>
                            <a:noFill/>
                          </a:ln>
                          <a:solidFill>
                            <a:srgbClr val="DDDDDD"/>
                          </a:solidFill>
                          <a:effectLst/>
                          <a:latin typeface="Calibri" pitchFamily="34" charset="0"/>
                        </a:rPr>
                        <a:t>Депозити по виђењу</a:t>
                      </a:r>
                      <a:endParaRPr kumimoji="0" lang="en-US" sz="2000" b="0" i="0" u="none" strike="noStrike" cap="none" normalizeH="0" baseline="0" smtClean="0">
                        <a:ln>
                          <a:noFill/>
                        </a:ln>
                        <a:solidFill>
                          <a:srgbClr val="DDDDDD"/>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Cyrl-CS" sz="2000" b="0" i="0" u="none" strike="noStrike" cap="none" normalizeH="0" baseline="0" smtClean="0">
                          <a:ln>
                            <a:noFill/>
                          </a:ln>
                          <a:solidFill>
                            <a:srgbClr val="DDDDDD"/>
                          </a:solidFill>
                          <a:effectLst/>
                          <a:latin typeface="Calibri" pitchFamily="34" charset="0"/>
                        </a:rPr>
                        <a:t>Штедни депозити код банака</a:t>
                      </a:r>
                      <a:endParaRPr kumimoji="0" lang="en-US" sz="2000" b="0" i="0" u="none" strike="noStrike" cap="none" normalizeH="0" baseline="0" smtClean="0">
                        <a:ln>
                          <a:noFill/>
                        </a:ln>
                        <a:solidFill>
                          <a:srgbClr val="DDDDDD"/>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Cyrl-CS" sz="2000" b="0" i="0" u="none" strike="noStrike" cap="none" normalizeH="0" baseline="0" dirty="0" smtClean="0">
                          <a:ln>
                            <a:noFill/>
                          </a:ln>
                          <a:solidFill>
                            <a:srgbClr val="DDDDDD"/>
                          </a:solidFill>
                          <a:effectLst/>
                          <a:latin typeface="Calibri" pitchFamily="34" charset="0"/>
                        </a:rPr>
                        <a:t>Штедни депозити код других институција</a:t>
                      </a:r>
                      <a:endParaRPr kumimoji="0" lang="en-US" sz="2000" b="0" i="0" u="none" strike="noStrike" cap="none" normalizeH="0" baseline="0" dirty="0" smtClean="0">
                        <a:ln>
                          <a:noFill/>
                        </a:ln>
                        <a:solidFill>
                          <a:srgbClr val="DDDDDD"/>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3675">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Cyrl-CS" sz="2000" b="1" i="0" u="none" strike="noStrike" cap="none" normalizeH="0" baseline="0" smtClean="0">
                          <a:ln>
                            <a:noFill/>
                          </a:ln>
                          <a:solidFill>
                            <a:srgbClr val="000066"/>
                          </a:solidFill>
                          <a:effectLst/>
                          <a:latin typeface="Calibri" pitchFamily="34" charset="0"/>
                        </a:rPr>
                        <a:t>М</a:t>
                      </a:r>
                      <a:r>
                        <a:rPr kumimoji="0" lang="sr-Cyrl-CS" sz="2000" b="1" i="0" u="none" strike="noStrike" cap="none" normalizeH="0" baseline="-25000" smtClean="0">
                          <a:ln>
                            <a:noFill/>
                          </a:ln>
                          <a:solidFill>
                            <a:srgbClr val="000066"/>
                          </a:solidFill>
                          <a:effectLst/>
                          <a:latin typeface="Calibri" pitchFamily="34" charset="0"/>
                        </a:rPr>
                        <a:t>1</a:t>
                      </a:r>
                      <a:endParaRPr kumimoji="0" lang="en-US" sz="2000" b="1" i="0" u="none" strike="noStrike" cap="none" normalizeH="0" baseline="-25000" smtClean="0">
                        <a:ln>
                          <a:noFill/>
                        </a:ln>
                        <a:solidFill>
                          <a:srgbClr val="000066"/>
                        </a:solidFill>
                        <a:effectLst/>
                        <a:latin typeface="Calibri" pitchFamily="34" charset="0"/>
                      </a:endParaRPr>
                    </a:p>
                  </a:txBody>
                  <a:tcPr marL="45720" marR="4572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smtClean="0">
                          <a:ln>
                            <a:noFill/>
                          </a:ln>
                          <a:solidFill>
                            <a:srgbClr val="000066"/>
                          </a:solidFill>
                          <a:effectLst/>
                          <a:latin typeface="Calibri" pitchFamily="34" charset="0"/>
                        </a:rPr>
                        <a:t>x</a:t>
                      </a: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smtClean="0">
                          <a:ln>
                            <a:noFill/>
                          </a:ln>
                          <a:solidFill>
                            <a:srgbClr val="000066"/>
                          </a:solidFill>
                          <a:effectLst/>
                          <a:latin typeface="Calibri" pitchFamily="34" charset="0"/>
                        </a:rPr>
                        <a:t>x</a:t>
                      </a: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2"/>
                  </a:ext>
                </a:extLst>
              </a:tr>
              <a:tr h="193675">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Cyrl-CS" sz="2000" b="1" i="0" u="none" strike="noStrike" cap="none" normalizeH="0" baseline="0" smtClean="0">
                          <a:ln>
                            <a:noFill/>
                          </a:ln>
                          <a:solidFill>
                            <a:srgbClr val="000066"/>
                          </a:solidFill>
                          <a:effectLst/>
                          <a:latin typeface="Calibri" pitchFamily="34" charset="0"/>
                        </a:rPr>
                        <a:t>М</a:t>
                      </a:r>
                      <a:r>
                        <a:rPr kumimoji="0" lang="sr-Cyrl-CS" sz="2000" b="1" i="0" u="none" strike="noStrike" cap="none" normalizeH="0" baseline="-25000" smtClean="0">
                          <a:ln>
                            <a:noFill/>
                          </a:ln>
                          <a:solidFill>
                            <a:srgbClr val="000066"/>
                          </a:solidFill>
                          <a:effectLst/>
                          <a:latin typeface="Calibri" pitchFamily="34" charset="0"/>
                        </a:rPr>
                        <a:t>2</a:t>
                      </a:r>
                      <a:endParaRPr kumimoji="0" lang="en-US" sz="2000" b="1" i="0" u="none" strike="noStrike" cap="none" normalizeH="0" baseline="-25000" smtClean="0">
                        <a:ln>
                          <a:noFill/>
                        </a:ln>
                        <a:solidFill>
                          <a:srgbClr val="000066"/>
                        </a:solidFill>
                        <a:effectLst/>
                        <a:latin typeface="Calibri" pitchFamily="34" charset="0"/>
                      </a:endParaRPr>
                    </a:p>
                  </a:txBody>
                  <a:tcPr marL="45720" marR="4572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smtClean="0">
                          <a:ln>
                            <a:noFill/>
                          </a:ln>
                          <a:solidFill>
                            <a:srgbClr val="000066"/>
                          </a:solidFill>
                          <a:effectLst/>
                          <a:latin typeface="Calibri" pitchFamily="34" charset="0"/>
                        </a:rPr>
                        <a:t>x</a:t>
                      </a: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smtClean="0">
                          <a:ln>
                            <a:noFill/>
                          </a:ln>
                          <a:solidFill>
                            <a:srgbClr val="000066"/>
                          </a:solidFill>
                          <a:effectLst/>
                          <a:latin typeface="Calibri" pitchFamily="34" charset="0"/>
                        </a:rPr>
                        <a:t>x</a:t>
                      </a: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smtClean="0">
                          <a:ln>
                            <a:noFill/>
                          </a:ln>
                          <a:solidFill>
                            <a:srgbClr val="000066"/>
                          </a:solidFill>
                          <a:effectLst/>
                          <a:latin typeface="Calibri" pitchFamily="34" charset="0"/>
                        </a:rPr>
                        <a:t>x</a:t>
                      </a: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3"/>
                  </a:ext>
                </a:extLst>
              </a:tr>
              <a:tr h="193675">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Cyrl-CS" sz="2000" b="1" i="0" u="none" strike="noStrike" cap="none" normalizeH="0" baseline="0" smtClean="0">
                          <a:ln>
                            <a:noFill/>
                          </a:ln>
                          <a:solidFill>
                            <a:srgbClr val="000066"/>
                          </a:solidFill>
                          <a:effectLst/>
                          <a:latin typeface="Calibri" pitchFamily="34" charset="0"/>
                        </a:rPr>
                        <a:t>М</a:t>
                      </a:r>
                      <a:r>
                        <a:rPr kumimoji="0" lang="sr-Cyrl-CS" sz="2000" b="1" i="0" u="none" strike="noStrike" cap="none" normalizeH="0" baseline="-25000" smtClean="0">
                          <a:ln>
                            <a:noFill/>
                          </a:ln>
                          <a:solidFill>
                            <a:srgbClr val="000066"/>
                          </a:solidFill>
                          <a:effectLst/>
                          <a:latin typeface="Calibri" pitchFamily="34" charset="0"/>
                        </a:rPr>
                        <a:t>3</a:t>
                      </a:r>
                      <a:endParaRPr kumimoji="0" lang="en-US" sz="2000" b="1" i="0" u="none" strike="noStrike" cap="none" normalizeH="0" baseline="-25000" smtClean="0">
                        <a:ln>
                          <a:noFill/>
                        </a:ln>
                        <a:solidFill>
                          <a:srgbClr val="000066"/>
                        </a:solidFill>
                        <a:effectLst/>
                        <a:latin typeface="Calibri" pitchFamily="34" charset="0"/>
                      </a:endParaRPr>
                    </a:p>
                  </a:txBody>
                  <a:tcPr marL="45720" marR="4572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smtClean="0">
                          <a:ln>
                            <a:noFill/>
                          </a:ln>
                          <a:solidFill>
                            <a:srgbClr val="000066"/>
                          </a:solidFill>
                          <a:effectLst/>
                          <a:latin typeface="Calibri" pitchFamily="34" charset="0"/>
                        </a:rPr>
                        <a:t>x</a:t>
                      </a: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smtClean="0">
                          <a:ln>
                            <a:noFill/>
                          </a:ln>
                          <a:solidFill>
                            <a:srgbClr val="000066"/>
                          </a:solidFill>
                          <a:effectLst/>
                          <a:latin typeface="Calibri" pitchFamily="34" charset="0"/>
                        </a:rPr>
                        <a:t>x</a:t>
                      </a: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smtClean="0">
                          <a:ln>
                            <a:noFill/>
                          </a:ln>
                          <a:solidFill>
                            <a:srgbClr val="000066"/>
                          </a:solidFill>
                          <a:effectLst/>
                          <a:latin typeface="Calibri" pitchFamily="34" charset="0"/>
                        </a:rPr>
                        <a:t>x</a:t>
                      </a:r>
                      <a:endParaRPr kumimoji="0" lang="en-US" sz="2000" b="0" i="0" u="none" strike="noStrike" cap="none" normalizeH="0" baseline="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80000"/>
                        </a:lnSpc>
                        <a:spcBef>
                          <a:spcPct val="0"/>
                        </a:spcBef>
                        <a:spcAft>
                          <a:spcPct val="0"/>
                        </a:spcAft>
                        <a:buClr>
                          <a:srgbClr val="CC0000"/>
                        </a:buClr>
                        <a:buSzPct val="80000"/>
                        <a:buFont typeface="Wingdings" pitchFamily="2" charset="2"/>
                        <a:buNone/>
                        <a:tabLst/>
                      </a:pPr>
                      <a:r>
                        <a:rPr kumimoji="0" lang="sr-Latn-CS" sz="2000" b="0" i="0" u="none" strike="noStrike" cap="none" normalizeH="0" baseline="0" dirty="0" smtClean="0">
                          <a:ln>
                            <a:noFill/>
                          </a:ln>
                          <a:solidFill>
                            <a:srgbClr val="000066"/>
                          </a:solidFill>
                          <a:effectLst/>
                          <a:latin typeface="Calibri" pitchFamily="34" charset="0"/>
                        </a:rPr>
                        <a:t>x</a:t>
                      </a:r>
                      <a:endParaRPr kumimoji="0" lang="en-US" sz="2000" b="0" i="0" u="none" strike="noStrike" cap="none" normalizeH="0" baseline="0" dirty="0" smtClean="0">
                        <a:ln>
                          <a:noFill/>
                        </a:ln>
                        <a:solidFill>
                          <a:srgbClr val="000066"/>
                        </a:solidFill>
                        <a:effectLst/>
                        <a:latin typeface="Calibri" pitchFamily="34" charset="0"/>
                      </a:endParaRPr>
                    </a:p>
                  </a:txBody>
                  <a:tcPr marL="45720" marR="4572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11970"/>
                                        </p:tgtEl>
                                        <p:attrNameLst>
                                          <p:attrName>style.visibility</p:attrName>
                                        </p:attrNameLst>
                                      </p:cBhvr>
                                      <p:to>
                                        <p:strVal val="visible"/>
                                      </p:to>
                                    </p:set>
                                    <p:anim calcmode="lin" valueType="num">
                                      <p:cBhvr>
                                        <p:cTn id="7" dur="1000" fill="hold"/>
                                        <p:tgtEl>
                                          <p:spTgt spid="211970"/>
                                        </p:tgtEl>
                                        <p:attrNameLst>
                                          <p:attrName>ppt_x</p:attrName>
                                        </p:attrNameLst>
                                      </p:cBhvr>
                                      <p:tavLst>
                                        <p:tav tm="0">
                                          <p:val>
                                            <p:strVal val="#ppt_x-.2"/>
                                          </p:val>
                                        </p:tav>
                                        <p:tav tm="100000">
                                          <p:val>
                                            <p:strVal val="#ppt_x"/>
                                          </p:val>
                                        </p:tav>
                                      </p:tavLst>
                                    </p:anim>
                                    <p:anim calcmode="lin" valueType="num">
                                      <p:cBhvr>
                                        <p:cTn id="8" dur="1000" fill="hold"/>
                                        <p:tgtEl>
                                          <p:spTgt spid="21197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1970"/>
                                        </p:tgtEl>
                                      </p:cBhvr>
                                    </p:animEffect>
                                  </p:childTnLst>
                                </p:cTn>
                              </p:par>
                            </p:childTnLst>
                          </p:cTn>
                        </p:par>
                        <p:par>
                          <p:cTn id="10" fill="hold">
                            <p:stCondLst>
                              <p:cond delay="1000"/>
                            </p:stCondLst>
                            <p:childTnLst>
                              <p:par>
                                <p:cTn id="11" presetID="12" presetClass="entr" presetSubtype="4" fill="hold" nodeType="afterEffect">
                                  <p:stCondLst>
                                    <p:cond delay="0"/>
                                  </p:stCondLst>
                                  <p:childTnLst>
                                    <p:set>
                                      <p:cBhvr>
                                        <p:cTn id="12" dur="1" fill="hold">
                                          <p:stCondLst>
                                            <p:cond delay="0"/>
                                          </p:stCondLst>
                                        </p:cTn>
                                        <p:tgtEl>
                                          <p:spTgt spid="211971">
                                            <p:txEl>
                                              <p:pRg st="0" end="0"/>
                                            </p:txEl>
                                          </p:spTgt>
                                        </p:tgtEl>
                                        <p:attrNameLst>
                                          <p:attrName>style.visibility</p:attrName>
                                        </p:attrNameLst>
                                      </p:cBhvr>
                                      <p:to>
                                        <p:strVal val="visible"/>
                                      </p:to>
                                    </p:set>
                                    <p:animEffect transition="in" filter="slide(fromBottom)">
                                      <p:cBhvr>
                                        <p:cTn id="13" dur="1000"/>
                                        <p:tgtEl>
                                          <p:spTgt spid="211971">
                                            <p:txEl>
                                              <p:pRg st="0" end="0"/>
                                            </p:txEl>
                                          </p:spTgt>
                                        </p:tgtEl>
                                      </p:cBhvr>
                                    </p:animEffect>
                                  </p:childTnLst>
                                </p:cTn>
                              </p:par>
                            </p:childTnLst>
                          </p:cTn>
                        </p:par>
                        <p:par>
                          <p:cTn id="14" fill="hold">
                            <p:stCondLst>
                              <p:cond delay="2000"/>
                            </p:stCondLst>
                            <p:childTnLst>
                              <p:par>
                                <p:cTn id="15" presetID="12" presetClass="entr" presetSubtype="4" fill="hold" nodeType="afterEffect">
                                  <p:stCondLst>
                                    <p:cond delay="0"/>
                                  </p:stCondLst>
                                  <p:childTnLst>
                                    <p:set>
                                      <p:cBhvr>
                                        <p:cTn id="16" dur="1" fill="hold">
                                          <p:stCondLst>
                                            <p:cond delay="0"/>
                                          </p:stCondLst>
                                        </p:cTn>
                                        <p:tgtEl>
                                          <p:spTgt spid="211971">
                                            <p:txEl>
                                              <p:pRg st="2" end="2"/>
                                            </p:txEl>
                                          </p:spTgt>
                                        </p:tgtEl>
                                        <p:attrNameLst>
                                          <p:attrName>style.visibility</p:attrName>
                                        </p:attrNameLst>
                                      </p:cBhvr>
                                      <p:to>
                                        <p:strVal val="visible"/>
                                      </p:to>
                                    </p:set>
                                    <p:animEffect transition="in" filter="slide(fromBottom)">
                                      <p:cBhvr>
                                        <p:cTn id="17" dur="1000"/>
                                        <p:tgtEl>
                                          <p:spTgt spid="211971">
                                            <p:txEl>
                                              <p:pRg st="2" end="2"/>
                                            </p:txEl>
                                          </p:spTgt>
                                        </p:tgtEl>
                                      </p:cBhvr>
                                    </p:animEffect>
                                  </p:childTnLst>
                                </p:cTn>
                              </p:par>
                            </p:childTnLst>
                          </p:cTn>
                        </p:par>
                        <p:par>
                          <p:cTn id="18" fill="hold">
                            <p:stCondLst>
                              <p:cond delay="3000"/>
                            </p:stCondLst>
                            <p:childTnLst>
                              <p:par>
                                <p:cTn id="19" presetID="12" presetClass="entr" presetSubtype="4" fill="hold" nodeType="afterEffect">
                                  <p:stCondLst>
                                    <p:cond delay="0"/>
                                  </p:stCondLst>
                                  <p:childTnLst>
                                    <p:set>
                                      <p:cBhvr>
                                        <p:cTn id="20" dur="1" fill="hold">
                                          <p:stCondLst>
                                            <p:cond delay="0"/>
                                          </p:stCondLst>
                                        </p:cTn>
                                        <p:tgtEl>
                                          <p:spTgt spid="211971">
                                            <p:txEl>
                                              <p:pRg st="3" end="3"/>
                                            </p:txEl>
                                          </p:spTgt>
                                        </p:tgtEl>
                                        <p:attrNameLst>
                                          <p:attrName>style.visibility</p:attrName>
                                        </p:attrNameLst>
                                      </p:cBhvr>
                                      <p:to>
                                        <p:strVal val="visible"/>
                                      </p:to>
                                    </p:set>
                                    <p:animEffect transition="in" filter="slide(fromBottom)">
                                      <p:cBhvr>
                                        <p:cTn id="21" dur="1000"/>
                                        <p:tgtEl>
                                          <p:spTgt spid="211971">
                                            <p:txEl>
                                              <p:pRg st="3" end="3"/>
                                            </p:txEl>
                                          </p:spTgt>
                                        </p:tgtEl>
                                      </p:cBhvr>
                                    </p:animEffect>
                                  </p:childTnLst>
                                </p:cTn>
                              </p:par>
                            </p:childTnLst>
                          </p:cTn>
                        </p:par>
                        <p:par>
                          <p:cTn id="22" fill="hold">
                            <p:stCondLst>
                              <p:cond delay="4000"/>
                            </p:stCondLst>
                            <p:childTnLst>
                              <p:par>
                                <p:cTn id="23" presetID="12" presetClass="entr" presetSubtype="4" fill="hold" nodeType="afterEffect">
                                  <p:stCondLst>
                                    <p:cond delay="0"/>
                                  </p:stCondLst>
                                  <p:childTnLst>
                                    <p:set>
                                      <p:cBhvr>
                                        <p:cTn id="24" dur="1" fill="hold">
                                          <p:stCondLst>
                                            <p:cond delay="0"/>
                                          </p:stCondLst>
                                        </p:cTn>
                                        <p:tgtEl>
                                          <p:spTgt spid="211971">
                                            <p:txEl>
                                              <p:pRg st="4" end="4"/>
                                            </p:txEl>
                                          </p:spTgt>
                                        </p:tgtEl>
                                        <p:attrNameLst>
                                          <p:attrName>style.visibility</p:attrName>
                                        </p:attrNameLst>
                                      </p:cBhvr>
                                      <p:to>
                                        <p:strVal val="visible"/>
                                      </p:to>
                                    </p:set>
                                    <p:animEffect transition="in" filter="slide(fromBottom)">
                                      <p:cBhvr>
                                        <p:cTn id="25" dur="1000"/>
                                        <p:tgtEl>
                                          <p:spTgt spid="211971">
                                            <p:txEl>
                                              <p:pRg st="4" end="4"/>
                                            </p:txEl>
                                          </p:spTgt>
                                        </p:tgtEl>
                                      </p:cBhvr>
                                    </p:animEffect>
                                  </p:childTnLst>
                                </p:cTn>
                              </p:par>
                            </p:childTnLst>
                          </p:cTn>
                        </p:par>
                        <p:par>
                          <p:cTn id="26" fill="hold">
                            <p:stCondLst>
                              <p:cond delay="5000"/>
                            </p:stCondLst>
                            <p:childTnLst>
                              <p:par>
                                <p:cTn id="27" presetID="12" presetClass="entr" presetSubtype="4" fill="hold" nodeType="afterEffect">
                                  <p:stCondLst>
                                    <p:cond delay="0"/>
                                  </p:stCondLst>
                                  <p:childTnLst>
                                    <p:set>
                                      <p:cBhvr>
                                        <p:cTn id="28" dur="1" fill="hold">
                                          <p:stCondLst>
                                            <p:cond delay="0"/>
                                          </p:stCondLst>
                                        </p:cTn>
                                        <p:tgtEl>
                                          <p:spTgt spid="211971">
                                            <p:txEl>
                                              <p:pRg st="5" end="5"/>
                                            </p:txEl>
                                          </p:spTgt>
                                        </p:tgtEl>
                                        <p:attrNameLst>
                                          <p:attrName>style.visibility</p:attrName>
                                        </p:attrNameLst>
                                      </p:cBhvr>
                                      <p:to>
                                        <p:strVal val="visible"/>
                                      </p:to>
                                    </p:set>
                                    <p:animEffect transition="in" filter="slide(fromBottom)">
                                      <p:cBhvr>
                                        <p:cTn id="29" dur="1000"/>
                                        <p:tgtEl>
                                          <p:spTgt spid="211971">
                                            <p:txEl>
                                              <p:pRg st="5" end="5"/>
                                            </p:txEl>
                                          </p:spTgt>
                                        </p:tgtEl>
                                      </p:cBhvr>
                                    </p:animEffect>
                                  </p:childTnLst>
                                </p:cTn>
                              </p:par>
                            </p:childTnLst>
                          </p:cTn>
                        </p:par>
                        <p:par>
                          <p:cTn id="30" fill="hold">
                            <p:stCondLst>
                              <p:cond delay="6000"/>
                            </p:stCondLst>
                            <p:childTnLst>
                              <p:par>
                                <p:cTn id="31" presetID="5" presetClass="entr" presetSubtype="5" fill="hold" nodeType="afterEffect">
                                  <p:stCondLst>
                                    <p:cond delay="0"/>
                                  </p:stCondLst>
                                  <p:childTnLst>
                                    <p:set>
                                      <p:cBhvr>
                                        <p:cTn id="32" dur="1" fill="hold">
                                          <p:stCondLst>
                                            <p:cond delay="0"/>
                                          </p:stCondLst>
                                        </p:cTn>
                                        <p:tgtEl>
                                          <p:spTgt spid="212066"/>
                                        </p:tgtEl>
                                        <p:attrNameLst>
                                          <p:attrName>style.visibility</p:attrName>
                                        </p:attrNameLst>
                                      </p:cBhvr>
                                      <p:to>
                                        <p:strVal val="visible"/>
                                      </p:to>
                                    </p:set>
                                    <p:animEffect transition="in" filter="checkerboard(down)">
                                      <p:cBhvr>
                                        <p:cTn id="33" dur="1000"/>
                                        <p:tgtEl>
                                          <p:spTgt spid="212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a:solidFill>
            <a:srgbClr val="FFFF99"/>
          </a:solidFill>
        </p:spPr>
        <p:txBody>
          <a:bodyPr>
            <a:normAutofit/>
          </a:bodyPr>
          <a:lstStyle/>
          <a:p>
            <a:pPr algn="ctr"/>
            <a:r>
              <a:rPr lang="sr-Cyrl-CS" sz="4000" b="1" dirty="0" smtClean="0">
                <a:effectLst>
                  <a:outerShdw blurRad="38100" dist="38100" dir="2700000" algn="tl">
                    <a:srgbClr val="000000">
                      <a:alpha val="43137"/>
                    </a:srgbClr>
                  </a:outerShdw>
                </a:effectLst>
              </a:rPr>
              <a:t>Канали креирања новчане масе</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76400"/>
            <a:ext cx="8534400" cy="5029200"/>
          </a:xfrm>
        </p:spPr>
        <p:txBody>
          <a:bodyPr>
            <a:normAutofit/>
          </a:bodyPr>
          <a:lstStyle/>
          <a:p>
            <a:pPr marL="0" indent="0" algn="just">
              <a:buNone/>
            </a:pPr>
            <a:r>
              <a:rPr lang="sr-Cyrl-BA" sz="2800" dirty="0" smtClean="0">
                <a:solidFill>
                  <a:srgbClr val="080808"/>
                </a:solidFill>
              </a:rPr>
              <a:t>Систем пословних банака на бази креираног примарног новца централне банке ствара новчану масу (преко процеса мултипликације).</a:t>
            </a:r>
          </a:p>
          <a:p>
            <a:pPr marL="0" indent="0" algn="just">
              <a:buNone/>
            </a:pPr>
            <a:endParaRPr lang="sr-Cyrl-BA" sz="2800" dirty="0">
              <a:solidFill>
                <a:srgbClr val="080808"/>
              </a:solidFill>
            </a:endParaRPr>
          </a:p>
          <a:p>
            <a:pPr marL="0" indent="0" algn="just">
              <a:buNone/>
            </a:pPr>
            <a:r>
              <a:rPr lang="sr-Cyrl-CS" sz="2800" b="1" dirty="0">
                <a:effectLst>
                  <a:outerShdw blurRad="38100" dist="38100" dir="2700000" algn="tl">
                    <a:srgbClr val="000000">
                      <a:alpha val="43137"/>
                    </a:srgbClr>
                  </a:outerShdw>
                </a:effectLst>
              </a:rPr>
              <a:t>Канали креирања новчане </a:t>
            </a:r>
            <a:r>
              <a:rPr lang="sr-Cyrl-CS" sz="2800" b="1" dirty="0" smtClean="0">
                <a:effectLst>
                  <a:outerShdw blurRad="38100" dist="38100" dir="2700000" algn="tl">
                    <a:srgbClr val="000000">
                      <a:alpha val="43137"/>
                    </a:srgbClr>
                  </a:outerShdw>
                </a:effectLst>
              </a:rPr>
              <a:t>масе:</a:t>
            </a:r>
            <a:endParaRPr lang="sr-Cyrl-BA" sz="2800" dirty="0" smtClean="0">
              <a:solidFill>
                <a:srgbClr val="080808"/>
              </a:solidFill>
            </a:endParaRPr>
          </a:p>
          <a:p>
            <a:pPr marL="0" indent="0">
              <a:buNone/>
            </a:pPr>
            <a:r>
              <a:rPr lang="sr-Cyrl-BA" sz="2800" dirty="0" smtClean="0">
                <a:solidFill>
                  <a:srgbClr val="080808"/>
                </a:solidFill>
              </a:rPr>
              <a:t>1. Кредити банака небанкарским трансакторима</a:t>
            </a:r>
          </a:p>
          <a:p>
            <a:pPr>
              <a:buNone/>
            </a:pPr>
            <a:r>
              <a:rPr lang="sr-Cyrl-BA" sz="2800" dirty="0" smtClean="0">
                <a:solidFill>
                  <a:srgbClr val="080808"/>
                </a:solidFill>
              </a:rPr>
              <a:t>2. Преливање </a:t>
            </a:r>
            <a:r>
              <a:rPr lang="sr-Cyrl-BA" sz="2800" dirty="0">
                <a:solidFill>
                  <a:srgbClr val="080808"/>
                </a:solidFill>
              </a:rPr>
              <a:t>између монетарних и немонетарних агрегата </a:t>
            </a:r>
          </a:p>
          <a:p>
            <a:pPr>
              <a:buNone/>
            </a:pPr>
            <a:r>
              <a:rPr lang="sr-Cyrl-BA" sz="2800" dirty="0" smtClean="0">
                <a:solidFill>
                  <a:srgbClr val="080808"/>
                </a:solidFill>
              </a:rPr>
              <a:t>3. Ефекти </a:t>
            </a:r>
            <a:r>
              <a:rPr lang="sr-Cyrl-BA" sz="2800" dirty="0">
                <a:solidFill>
                  <a:srgbClr val="080808"/>
                </a:solidFill>
              </a:rPr>
              <a:t>девизних трансакција домаћих  трансактора са иностранством</a:t>
            </a:r>
          </a:p>
          <a:p>
            <a:pPr>
              <a:buNone/>
            </a:pPr>
            <a:endParaRPr lang="sr-Cyrl-BA" sz="2800" b="1" dirty="0"/>
          </a:p>
          <a:p>
            <a:endParaRPr lang="en-US" dirty="0"/>
          </a:p>
        </p:txBody>
      </p:sp>
    </p:spTree>
    <p:extLst>
      <p:ext uri="{BB962C8B-B14F-4D97-AF65-F5344CB8AC3E}">
        <p14:creationId xmlns:p14="http://schemas.microsoft.com/office/powerpoint/2010/main" val="2086180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1823"/>
            <a:ext cx="8229600" cy="838200"/>
          </a:xfrm>
          <a:solidFill>
            <a:srgbClr val="FFFF99"/>
          </a:solidFill>
        </p:spPr>
        <p:txBody>
          <a:bodyPr>
            <a:normAutofit/>
          </a:bodyPr>
          <a:lstStyle/>
          <a:p>
            <a:pPr algn="ctr"/>
            <a:r>
              <a:rPr lang="sr-Cyrl-BA" sz="2800" b="1" dirty="0"/>
              <a:t>Кредити банака небанкарским трансакторима</a:t>
            </a:r>
          </a:p>
        </p:txBody>
      </p:sp>
      <p:sp>
        <p:nvSpPr>
          <p:cNvPr id="3" name="Content Placeholder 2"/>
          <p:cNvSpPr>
            <a:spLocks noGrp="1"/>
          </p:cNvSpPr>
          <p:nvPr>
            <p:ph idx="1"/>
          </p:nvPr>
        </p:nvSpPr>
        <p:spPr>
          <a:xfrm>
            <a:off x="304800" y="1828800"/>
            <a:ext cx="8534400" cy="4876800"/>
          </a:xfrm>
        </p:spPr>
        <p:txBody>
          <a:bodyPr>
            <a:normAutofit fontScale="92500" lnSpcReduction="10000"/>
          </a:bodyPr>
          <a:lstStyle/>
          <a:p>
            <a:pPr marL="514350" indent="-514350">
              <a:buNone/>
            </a:pPr>
            <a:endParaRPr lang="en-US" sz="2800" dirty="0"/>
          </a:p>
          <a:p>
            <a:r>
              <a:rPr lang="sr-Cyrl-CS" dirty="0"/>
              <a:t>Основни канал креирања, са флексибилним регулисаним током креирања </a:t>
            </a:r>
            <a:r>
              <a:rPr lang="sr-Cyrl-CS" dirty="0" smtClean="0"/>
              <a:t>према </a:t>
            </a:r>
            <a:r>
              <a:rPr lang="sr-Cyrl-CS" dirty="0"/>
              <a:t>осталим каналима. </a:t>
            </a:r>
            <a:endParaRPr lang="sr-Cyrl-CS" dirty="0" smtClean="0"/>
          </a:p>
          <a:p>
            <a:endParaRPr lang="sr-Cyrl-CS" dirty="0" smtClean="0"/>
          </a:p>
          <a:p>
            <a:pPr algn="just"/>
            <a:r>
              <a:rPr lang="sr-Cyrl-CS" dirty="0" smtClean="0"/>
              <a:t>Пословне банке преко овог канала могу </a:t>
            </a:r>
            <a:r>
              <a:rPr lang="sr-Cyrl-CS" dirty="0"/>
              <a:t>утицати и неутралисати аутономне </a:t>
            </a:r>
            <a:r>
              <a:rPr lang="sr-Cyrl-CS" dirty="0" smtClean="0"/>
              <a:t>токове креирања новчане масе. </a:t>
            </a:r>
          </a:p>
          <a:p>
            <a:pPr algn="just"/>
            <a:endParaRPr lang="sr-Cyrl-CS" dirty="0"/>
          </a:p>
          <a:p>
            <a:pPr algn="just"/>
            <a:r>
              <a:rPr lang="sr-Cyrl-CS" dirty="0" smtClean="0"/>
              <a:t>Усмјерити </a:t>
            </a:r>
            <a:r>
              <a:rPr lang="sr-Cyrl-CS" dirty="0"/>
              <a:t>на краткорочну активност кредитирања јер ће ликвидност макросистема тако бити боље </a:t>
            </a:r>
            <a:r>
              <a:rPr lang="sr-Cyrl-CS" dirty="0" smtClean="0"/>
              <a:t>обезбијеђена </a:t>
            </a:r>
            <a:r>
              <a:rPr lang="sr-Cyrl-CS" dirty="0"/>
              <a:t>. </a:t>
            </a:r>
            <a:endParaRPr lang="sr-Cyrl-CS" dirty="0" smtClean="0"/>
          </a:p>
          <a:p>
            <a:endParaRPr lang="sr-Cyrl-CS" dirty="0" smtClean="0"/>
          </a:p>
          <a:p>
            <a:r>
              <a:rPr lang="sr-Cyrl-CS" dirty="0" smtClean="0"/>
              <a:t>Стриктна </a:t>
            </a:r>
            <a:r>
              <a:rPr lang="sr-Cyrl-CS" dirty="0"/>
              <a:t>подјела је више теоријске природе јер долази до </a:t>
            </a:r>
            <a:r>
              <a:rPr lang="sr-Cyrl-CS" dirty="0" smtClean="0"/>
              <a:t>прелијевања </a:t>
            </a:r>
            <a:r>
              <a:rPr lang="sr-Cyrl-CS" dirty="0"/>
              <a:t>између кратк.и дугор.кредитирања. </a:t>
            </a:r>
            <a:endParaRPr lang="en-US" dirty="0"/>
          </a:p>
          <a:p>
            <a:endParaRPr lang="en-US" dirty="0"/>
          </a:p>
        </p:txBody>
      </p:sp>
    </p:spTree>
    <p:extLst>
      <p:ext uri="{BB962C8B-B14F-4D97-AF65-F5344CB8AC3E}">
        <p14:creationId xmlns:p14="http://schemas.microsoft.com/office/powerpoint/2010/main" val="4183161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458200" cy="4495800"/>
          </a:xfrm>
        </p:spPr>
        <p:txBody>
          <a:bodyPr>
            <a:normAutofit/>
          </a:bodyPr>
          <a:lstStyle/>
          <a:p>
            <a:pPr>
              <a:buNone/>
            </a:pPr>
            <a:endParaRPr lang="en-US" dirty="0"/>
          </a:p>
          <a:p>
            <a:pPr algn="just"/>
            <a:r>
              <a:rPr lang="ru-RU" dirty="0"/>
              <a:t>Однос између новчане масе и немонетарних депозита зависи од </a:t>
            </a:r>
            <a:r>
              <a:rPr lang="ru-RU" dirty="0" smtClean="0"/>
              <a:t>ширине дефиниције </a:t>
            </a:r>
            <a:r>
              <a:rPr lang="ru-RU" dirty="0"/>
              <a:t>новчане масе. </a:t>
            </a:r>
            <a:endParaRPr lang="ru-RU" dirty="0" smtClean="0"/>
          </a:p>
          <a:p>
            <a:endParaRPr lang="ru-RU" dirty="0" smtClean="0"/>
          </a:p>
          <a:p>
            <a:pPr algn="just"/>
            <a:r>
              <a:rPr lang="ru-RU" dirty="0" smtClean="0"/>
              <a:t>Што </a:t>
            </a:r>
            <a:r>
              <a:rPr lang="ru-RU" dirty="0"/>
              <a:t>је дефиниција шира, то је мање учешће немонетарних депозита у пасиви консолидованог биланса банка. </a:t>
            </a:r>
            <a:endParaRPr lang="ru-RU" dirty="0" smtClean="0"/>
          </a:p>
          <a:p>
            <a:endParaRPr lang="ru-RU" dirty="0" smtClean="0"/>
          </a:p>
          <a:p>
            <a:endParaRPr lang="en-US" dirty="0"/>
          </a:p>
        </p:txBody>
      </p:sp>
      <p:sp>
        <p:nvSpPr>
          <p:cNvPr id="4" name="Title 1"/>
          <p:cNvSpPr>
            <a:spLocks noGrp="1"/>
          </p:cNvSpPr>
          <p:nvPr>
            <p:ph type="title"/>
          </p:nvPr>
        </p:nvSpPr>
        <p:spPr>
          <a:xfrm>
            <a:off x="492369" y="838200"/>
            <a:ext cx="8229600" cy="838200"/>
          </a:xfrm>
          <a:solidFill>
            <a:srgbClr val="FFFF99"/>
          </a:solidFill>
        </p:spPr>
        <p:txBody>
          <a:bodyPr>
            <a:normAutofit fontScale="90000"/>
          </a:bodyPr>
          <a:lstStyle/>
          <a:p>
            <a:r>
              <a:rPr lang="sr-Cyrl-BA" sz="2800" b="1" dirty="0"/>
              <a:t>Преливање између монетарних и немонетарних агрегата </a:t>
            </a:r>
          </a:p>
        </p:txBody>
      </p:sp>
    </p:spTree>
    <p:extLst>
      <p:ext uri="{BB962C8B-B14F-4D97-AF65-F5344CB8AC3E}">
        <p14:creationId xmlns:p14="http://schemas.microsoft.com/office/powerpoint/2010/main" val="3233968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458200" cy="5410200"/>
          </a:xfrm>
        </p:spPr>
        <p:txBody>
          <a:bodyPr>
            <a:normAutofit lnSpcReduction="10000"/>
          </a:bodyPr>
          <a:lstStyle/>
          <a:p>
            <a:pPr algn="just"/>
            <a:r>
              <a:rPr lang="ru-RU" dirty="0" smtClean="0"/>
              <a:t>Однос између депозита који не улазе у новчану масу и депозита који су саставни дио новчане масе</a:t>
            </a:r>
          </a:p>
          <a:p>
            <a:pPr algn="just"/>
            <a:endParaRPr lang="ru-RU" dirty="0"/>
          </a:p>
          <a:p>
            <a:pPr algn="just"/>
            <a:r>
              <a:rPr lang="ru-RU" dirty="0"/>
              <a:t>Ако пођемо од уже дефиниције новчане масе, према којој је </a:t>
            </a:r>
            <a:r>
              <a:rPr lang="ru-RU" b="1" dirty="0"/>
              <a:t>М1=готов новац у оптицају + депозити по виђењу</a:t>
            </a:r>
            <a:r>
              <a:rPr lang="ru-RU" dirty="0"/>
              <a:t>, до емисије новчане масе ће доћи при претварању немонетарних у монетарне агрегате, </a:t>
            </a:r>
            <a:r>
              <a:rPr lang="ru-RU" dirty="0">
                <a:solidFill>
                  <a:schemeClr val="accent5">
                    <a:lumMod val="75000"/>
                  </a:schemeClr>
                </a:solidFill>
              </a:rPr>
              <a:t>нпр. при подизању готовине са орочених и штедних рачуна</a:t>
            </a:r>
            <a:r>
              <a:rPr lang="ru-RU" dirty="0"/>
              <a:t>. </a:t>
            </a:r>
            <a:endParaRPr lang="ru-RU" dirty="0" smtClean="0"/>
          </a:p>
          <a:p>
            <a:pPr marL="0" indent="0" algn="just">
              <a:buNone/>
            </a:pPr>
            <a:r>
              <a:rPr lang="ru-RU" dirty="0" smtClean="0"/>
              <a:t> </a:t>
            </a:r>
          </a:p>
          <a:p>
            <a:pPr algn="just"/>
            <a:r>
              <a:rPr lang="ru-RU" dirty="0" smtClean="0"/>
              <a:t>Преко овог канала новчана маса се чешће повлачи него креира, јер чешће се монетарни агрегати претварају у немонетарне (готовина се орочава, краткорочни депозити прелазе у дугорочне).</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4191000"/>
          </a:xfrm>
        </p:spPr>
        <p:txBody>
          <a:bodyPr>
            <a:normAutofit lnSpcReduction="10000"/>
          </a:bodyPr>
          <a:lstStyle/>
          <a:p>
            <a:pPr algn="just"/>
            <a:r>
              <a:rPr lang="sr-Cyrl-CS" dirty="0" smtClean="0"/>
              <a:t>Аутономни </a:t>
            </a:r>
            <a:r>
              <a:rPr lang="sr-Cyrl-CS" dirty="0"/>
              <a:t>канал креирања новчане масе, јер се банке сматрају само као посредници у плаћањима између домаћих и иностраних трансактора. </a:t>
            </a:r>
            <a:endParaRPr lang="sr-Cyrl-CS" dirty="0" smtClean="0"/>
          </a:p>
          <a:p>
            <a:pPr algn="just"/>
            <a:endParaRPr lang="sr-Cyrl-CS" dirty="0" smtClean="0"/>
          </a:p>
          <a:p>
            <a:pPr algn="just"/>
            <a:r>
              <a:rPr lang="sr-Cyrl-CS" dirty="0" smtClean="0"/>
              <a:t>Полази </a:t>
            </a:r>
            <a:r>
              <a:rPr lang="sr-Cyrl-CS" dirty="0"/>
              <a:t>се од претпоставке да сви домаћи трансактори резерве држе у домаћој валути, па да ће у случају плаћања према иностранству од банака куповати потребна девизна средства, те да ће банкама продавати девизна средства добијена од продаје у иностранству. </a:t>
            </a:r>
            <a:endParaRPr lang="en-US" dirty="0"/>
          </a:p>
          <a:p>
            <a:pPr algn="just"/>
            <a:endParaRPr lang="en-US" dirty="0"/>
          </a:p>
        </p:txBody>
      </p:sp>
      <p:sp>
        <p:nvSpPr>
          <p:cNvPr id="4" name="Title 1"/>
          <p:cNvSpPr>
            <a:spLocks noGrp="1"/>
          </p:cNvSpPr>
          <p:nvPr>
            <p:ph type="title"/>
          </p:nvPr>
        </p:nvSpPr>
        <p:spPr>
          <a:xfrm>
            <a:off x="533400" y="914400"/>
            <a:ext cx="8229600" cy="838200"/>
          </a:xfrm>
          <a:solidFill>
            <a:srgbClr val="FFFF99"/>
          </a:solidFill>
        </p:spPr>
        <p:txBody>
          <a:bodyPr>
            <a:normAutofit fontScale="90000"/>
          </a:bodyPr>
          <a:lstStyle/>
          <a:p>
            <a:pPr algn="ctr"/>
            <a:r>
              <a:rPr lang="sr-Cyrl-BA" sz="2800" b="1" dirty="0" smtClean="0"/>
              <a:t>Ефекти </a:t>
            </a:r>
            <a:r>
              <a:rPr lang="sr-Cyrl-BA" sz="2800" b="1" dirty="0"/>
              <a:t>девизних трансакција домаћих  трансактора са иностранством</a:t>
            </a:r>
          </a:p>
        </p:txBody>
      </p:sp>
    </p:spTree>
    <p:extLst>
      <p:ext uri="{BB962C8B-B14F-4D97-AF65-F5344CB8AC3E}">
        <p14:creationId xmlns:p14="http://schemas.microsoft.com/office/powerpoint/2010/main" val="1336412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85000" lnSpcReduction="20000"/>
          </a:bodyPr>
          <a:lstStyle/>
          <a:p>
            <a:r>
              <a:rPr lang="ru-RU" dirty="0"/>
              <a:t>У процесу стварања новчане масе учествују: </a:t>
            </a:r>
            <a:endParaRPr lang="ru-RU" dirty="0" smtClean="0"/>
          </a:p>
          <a:p>
            <a:pPr marL="0" indent="0">
              <a:buNone/>
            </a:pPr>
            <a:r>
              <a:rPr lang="ru-RU" dirty="0" smtClean="0"/>
              <a:t>	1</a:t>
            </a:r>
            <a:r>
              <a:rPr lang="ru-RU" dirty="0"/>
              <a:t>. Централна банка; </a:t>
            </a:r>
            <a:endParaRPr lang="ru-RU" dirty="0" smtClean="0"/>
          </a:p>
          <a:p>
            <a:pPr marL="0" indent="0">
              <a:buNone/>
            </a:pPr>
            <a:r>
              <a:rPr lang="ru-RU" dirty="0" smtClean="0"/>
              <a:t>	2</a:t>
            </a:r>
            <a:r>
              <a:rPr lang="ru-RU" dirty="0"/>
              <a:t>. Пословне банке; </a:t>
            </a:r>
            <a:endParaRPr lang="ru-RU" dirty="0" smtClean="0"/>
          </a:p>
          <a:p>
            <a:pPr marL="0" indent="0">
              <a:buNone/>
            </a:pPr>
            <a:r>
              <a:rPr lang="ru-RU" dirty="0" smtClean="0"/>
              <a:t>	3</a:t>
            </a:r>
            <a:r>
              <a:rPr lang="ru-RU" dirty="0"/>
              <a:t>. Депоненти; </a:t>
            </a:r>
            <a:endParaRPr lang="ru-RU" dirty="0" smtClean="0"/>
          </a:p>
          <a:p>
            <a:pPr marL="0" indent="0">
              <a:buNone/>
            </a:pPr>
            <a:r>
              <a:rPr lang="ru-RU" dirty="0" smtClean="0"/>
              <a:t>	4</a:t>
            </a:r>
            <a:r>
              <a:rPr lang="ru-RU" dirty="0"/>
              <a:t>. Банкарски дужници</a:t>
            </a:r>
            <a:r>
              <a:rPr lang="ru-RU" dirty="0" smtClean="0"/>
              <a:t>.</a:t>
            </a:r>
          </a:p>
          <a:p>
            <a:endParaRPr lang="ru-RU" dirty="0"/>
          </a:p>
          <a:p>
            <a:pPr algn="just"/>
            <a:r>
              <a:rPr lang="sr-Cyrl-BA" dirty="0" smtClean="0"/>
              <a:t>Ц</a:t>
            </a:r>
            <a:r>
              <a:rPr lang="en-US" dirty="0" err="1" smtClean="0"/>
              <a:t>ентрална</a:t>
            </a:r>
            <a:r>
              <a:rPr lang="sr-Cyrl-BA" dirty="0" smtClean="0"/>
              <a:t> </a:t>
            </a:r>
            <a:r>
              <a:rPr lang="en-US" dirty="0" err="1" smtClean="0"/>
              <a:t>банка</a:t>
            </a:r>
            <a:r>
              <a:rPr lang="en-US" dirty="0" smtClean="0"/>
              <a:t> </a:t>
            </a:r>
            <a:r>
              <a:rPr lang="en-US" dirty="0" err="1"/>
              <a:t>је</a:t>
            </a:r>
            <a:r>
              <a:rPr lang="en-US" dirty="0"/>
              <a:t> </a:t>
            </a:r>
            <a:r>
              <a:rPr lang="en-US" dirty="0" err="1"/>
              <a:t>најважнији</a:t>
            </a:r>
            <a:r>
              <a:rPr lang="en-US" dirty="0"/>
              <a:t> </a:t>
            </a:r>
            <a:r>
              <a:rPr lang="en-US" dirty="0" err="1"/>
              <a:t>учесник</a:t>
            </a:r>
            <a:r>
              <a:rPr lang="en-US" dirty="0"/>
              <a:t> у </a:t>
            </a:r>
            <a:r>
              <a:rPr lang="en-US" dirty="0" err="1"/>
              <a:t>односу</a:t>
            </a:r>
            <a:r>
              <a:rPr lang="en-US" dirty="0"/>
              <a:t> </a:t>
            </a:r>
            <a:r>
              <a:rPr lang="en-US" dirty="0" err="1"/>
              <a:t>на</a:t>
            </a:r>
            <a:r>
              <a:rPr lang="en-US" dirty="0"/>
              <a:t> </a:t>
            </a:r>
            <a:r>
              <a:rPr lang="en-US" dirty="0" err="1"/>
              <a:t>претходно</a:t>
            </a:r>
            <a:r>
              <a:rPr lang="en-US" dirty="0"/>
              <a:t> </a:t>
            </a:r>
            <a:r>
              <a:rPr lang="en-US" dirty="0" err="1"/>
              <a:t>наведене</a:t>
            </a:r>
            <a:r>
              <a:rPr lang="en-US" dirty="0"/>
              <a:t>, </a:t>
            </a:r>
            <a:r>
              <a:rPr lang="en-US" dirty="0" err="1"/>
              <a:t>обзиром</a:t>
            </a:r>
            <a:r>
              <a:rPr lang="en-US" dirty="0"/>
              <a:t> </a:t>
            </a:r>
            <a:r>
              <a:rPr lang="en-US" dirty="0" err="1"/>
              <a:t>да</a:t>
            </a:r>
            <a:r>
              <a:rPr lang="en-US" dirty="0"/>
              <a:t> </a:t>
            </a:r>
            <a:r>
              <a:rPr lang="en-US" dirty="0" err="1"/>
              <a:t>је</a:t>
            </a:r>
            <a:r>
              <a:rPr lang="en-US" dirty="0"/>
              <a:t> у </a:t>
            </a:r>
            <a:r>
              <a:rPr lang="en-US" dirty="0" err="1"/>
              <a:t>стању</a:t>
            </a:r>
            <a:r>
              <a:rPr lang="en-US" dirty="0"/>
              <a:t> </a:t>
            </a:r>
            <a:r>
              <a:rPr lang="en-US" dirty="0" err="1"/>
              <a:t>да</a:t>
            </a:r>
            <a:r>
              <a:rPr lang="en-US" dirty="0"/>
              <a:t> </a:t>
            </a:r>
            <a:r>
              <a:rPr lang="en-US" dirty="0" err="1"/>
              <a:t>регулише</a:t>
            </a:r>
            <a:r>
              <a:rPr lang="en-US" dirty="0"/>
              <a:t> </a:t>
            </a:r>
            <a:r>
              <a:rPr lang="en-US" dirty="0" err="1"/>
              <a:t>кредитну</a:t>
            </a:r>
            <a:r>
              <a:rPr lang="en-US" dirty="0"/>
              <a:t> </a:t>
            </a:r>
            <a:r>
              <a:rPr lang="en-US" dirty="0" err="1"/>
              <a:t>активност</a:t>
            </a:r>
            <a:r>
              <a:rPr lang="en-US" dirty="0"/>
              <a:t> </a:t>
            </a:r>
            <a:r>
              <a:rPr lang="en-US" dirty="0" err="1"/>
              <a:t>пословних</a:t>
            </a:r>
            <a:r>
              <a:rPr lang="en-US" dirty="0"/>
              <a:t> </a:t>
            </a:r>
            <a:r>
              <a:rPr lang="en-US" dirty="0" err="1"/>
              <a:t>банака</a:t>
            </a:r>
            <a:r>
              <a:rPr lang="en-US" dirty="0"/>
              <a:t> а </a:t>
            </a:r>
            <a:r>
              <a:rPr lang="en-US" dirty="0" err="1"/>
              <a:t>преко</a:t>
            </a:r>
            <a:r>
              <a:rPr lang="en-US" dirty="0"/>
              <a:t> </a:t>
            </a:r>
            <a:r>
              <a:rPr lang="en-US" dirty="0" err="1"/>
              <a:t>тога</a:t>
            </a:r>
            <a:r>
              <a:rPr lang="en-US" dirty="0"/>
              <a:t> и </a:t>
            </a:r>
            <a:r>
              <a:rPr lang="en-US" dirty="0" err="1"/>
              <a:t>величину</a:t>
            </a:r>
            <a:r>
              <a:rPr lang="en-US" dirty="0"/>
              <a:t> </a:t>
            </a:r>
            <a:r>
              <a:rPr lang="en-US" dirty="0" err="1"/>
              <a:t>новчане</a:t>
            </a:r>
            <a:r>
              <a:rPr lang="en-US" dirty="0"/>
              <a:t> </a:t>
            </a:r>
            <a:r>
              <a:rPr lang="en-US" dirty="0" err="1" smtClean="0"/>
              <a:t>масе</a:t>
            </a:r>
            <a:endParaRPr lang="sr-Cyrl-BA" dirty="0" smtClean="0"/>
          </a:p>
          <a:p>
            <a:endParaRPr lang="en-US" dirty="0"/>
          </a:p>
          <a:p>
            <a:r>
              <a:rPr lang="en-US" dirty="0" err="1" smtClean="0"/>
              <a:t>Механизми</a:t>
            </a:r>
            <a:r>
              <a:rPr lang="en-US" dirty="0" smtClean="0"/>
              <a:t> </a:t>
            </a:r>
            <a:r>
              <a:rPr lang="en-US" dirty="0" err="1"/>
              <a:t>путем</a:t>
            </a:r>
            <a:r>
              <a:rPr lang="en-US" dirty="0"/>
              <a:t> </a:t>
            </a:r>
            <a:r>
              <a:rPr lang="en-US" dirty="0" err="1"/>
              <a:t>којих</a:t>
            </a:r>
            <a:r>
              <a:rPr lang="en-US" dirty="0"/>
              <a:t> </a:t>
            </a:r>
            <a:r>
              <a:rPr lang="en-US" dirty="0" err="1"/>
              <a:t>централна</a:t>
            </a:r>
            <a:r>
              <a:rPr lang="en-US" dirty="0"/>
              <a:t> </a:t>
            </a:r>
            <a:r>
              <a:rPr lang="en-US" dirty="0" err="1"/>
              <a:t>банка</a:t>
            </a:r>
            <a:r>
              <a:rPr lang="en-US" dirty="0"/>
              <a:t> </a:t>
            </a:r>
            <a:r>
              <a:rPr lang="en-US" dirty="0" err="1"/>
              <a:t>регулише</a:t>
            </a:r>
            <a:r>
              <a:rPr lang="en-US" dirty="0"/>
              <a:t> </a:t>
            </a:r>
            <a:r>
              <a:rPr lang="en-US" dirty="0" err="1"/>
              <a:t>кредитну</a:t>
            </a:r>
            <a:r>
              <a:rPr lang="en-US" dirty="0"/>
              <a:t> </a:t>
            </a:r>
            <a:r>
              <a:rPr lang="en-US" dirty="0" err="1"/>
              <a:t>активност</a:t>
            </a:r>
            <a:r>
              <a:rPr lang="en-US" dirty="0"/>
              <a:t> </a:t>
            </a:r>
            <a:r>
              <a:rPr lang="en-US" dirty="0" err="1"/>
              <a:t>пословних</a:t>
            </a:r>
            <a:r>
              <a:rPr lang="en-US" dirty="0"/>
              <a:t> </a:t>
            </a:r>
            <a:r>
              <a:rPr lang="en-US" dirty="0" err="1"/>
              <a:t>банака</a:t>
            </a:r>
            <a:r>
              <a:rPr lang="en-US" dirty="0"/>
              <a:t>, а </a:t>
            </a:r>
            <a:r>
              <a:rPr lang="en-US" dirty="0" err="1"/>
              <a:t>самим</a:t>
            </a:r>
            <a:r>
              <a:rPr lang="en-US" dirty="0"/>
              <a:t> </a:t>
            </a:r>
            <a:r>
              <a:rPr lang="en-US" dirty="0" err="1"/>
              <a:t>тим</a:t>
            </a:r>
            <a:r>
              <a:rPr lang="en-US" dirty="0"/>
              <a:t> и </a:t>
            </a:r>
            <a:r>
              <a:rPr lang="en-US" dirty="0" err="1"/>
              <a:t>величину</a:t>
            </a:r>
            <a:r>
              <a:rPr lang="en-US" dirty="0"/>
              <a:t> </a:t>
            </a:r>
            <a:r>
              <a:rPr lang="en-US" dirty="0" err="1"/>
              <a:t>новчане</a:t>
            </a:r>
            <a:r>
              <a:rPr lang="en-US" dirty="0"/>
              <a:t> </a:t>
            </a:r>
            <a:r>
              <a:rPr lang="en-US" dirty="0" err="1"/>
              <a:t>масе</a:t>
            </a:r>
            <a:r>
              <a:rPr lang="en-US" dirty="0"/>
              <a:t> </a:t>
            </a:r>
            <a:r>
              <a:rPr lang="en-US" dirty="0" err="1"/>
              <a:t>јесу</a:t>
            </a:r>
            <a:r>
              <a:rPr lang="en-US" dirty="0"/>
              <a:t>: </a:t>
            </a:r>
          </a:p>
          <a:p>
            <a:r>
              <a:rPr lang="en-US" dirty="0"/>
              <a:t>1. </a:t>
            </a:r>
            <a:r>
              <a:rPr lang="en-US" dirty="0" err="1"/>
              <a:t>Примарни</a:t>
            </a:r>
            <a:r>
              <a:rPr lang="en-US" dirty="0"/>
              <a:t> </a:t>
            </a:r>
            <a:r>
              <a:rPr lang="en-US" dirty="0" err="1"/>
              <a:t>новац</a:t>
            </a:r>
            <a:r>
              <a:rPr lang="en-US" dirty="0"/>
              <a:t> </a:t>
            </a:r>
          </a:p>
          <a:p>
            <a:r>
              <a:rPr lang="en-US" dirty="0"/>
              <a:t>2. </a:t>
            </a:r>
            <a:r>
              <a:rPr lang="en-US" dirty="0" err="1"/>
              <a:t>Процес</a:t>
            </a:r>
            <a:r>
              <a:rPr lang="en-US" dirty="0"/>
              <a:t> </a:t>
            </a:r>
            <a:r>
              <a:rPr lang="en-US" dirty="0" err="1"/>
              <a:t>мултипликације</a:t>
            </a:r>
            <a:endParaRPr lang="en-US" dirty="0"/>
          </a:p>
          <a:p>
            <a:endParaRPr lang="en-US" dirty="0"/>
          </a:p>
        </p:txBody>
      </p:sp>
    </p:spTree>
    <p:extLst>
      <p:ext uri="{BB962C8B-B14F-4D97-AF65-F5344CB8AC3E}">
        <p14:creationId xmlns:p14="http://schemas.microsoft.com/office/powerpoint/2010/main" val="10971803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382000" cy="4724400"/>
          </a:xfrm>
        </p:spPr>
        <p:txBody>
          <a:bodyPr/>
          <a:lstStyle/>
          <a:p>
            <a:pPr algn="just"/>
            <a:r>
              <a:rPr lang="sr-Cyrl-CS" dirty="0" smtClean="0"/>
              <a:t>Када домаћи трансактори </a:t>
            </a:r>
            <a:r>
              <a:rPr lang="sr-Cyrl-CS" dirty="0" smtClean="0">
                <a:solidFill>
                  <a:schemeClr val="accent1">
                    <a:lumMod val="60000"/>
                    <a:lumOff val="40000"/>
                  </a:schemeClr>
                </a:solidFill>
              </a:rPr>
              <a:t>банкама продају девизе</a:t>
            </a:r>
            <a:r>
              <a:rPr lang="sr-Cyrl-CS" dirty="0" smtClean="0"/>
              <a:t>, заузврат добијају домаћу валуту, па се на страни активе банака повећавају девизне резерве а на страни пасиве </a:t>
            </a:r>
            <a:r>
              <a:rPr lang="sr-Cyrl-CS" dirty="0" smtClean="0">
                <a:solidFill>
                  <a:schemeClr val="accent1">
                    <a:lumMod val="60000"/>
                    <a:lumOff val="40000"/>
                  </a:schemeClr>
                </a:solidFill>
              </a:rPr>
              <a:t>расте новчана маса</a:t>
            </a:r>
            <a:r>
              <a:rPr lang="sr-Cyrl-CS" dirty="0" smtClean="0"/>
              <a:t>. </a:t>
            </a:r>
          </a:p>
          <a:p>
            <a:endParaRPr lang="sr-Cyrl-CS" dirty="0" smtClean="0"/>
          </a:p>
          <a:p>
            <a:pPr algn="just"/>
            <a:r>
              <a:rPr lang="sr-Cyrl-CS" dirty="0" smtClean="0"/>
              <a:t>Када домаћи трансактори </a:t>
            </a:r>
            <a:r>
              <a:rPr lang="sr-Cyrl-CS" dirty="0" smtClean="0">
                <a:solidFill>
                  <a:schemeClr val="accent1">
                    <a:lumMod val="60000"/>
                    <a:lumOff val="40000"/>
                  </a:schemeClr>
                </a:solidFill>
              </a:rPr>
              <a:t>од банака купују девизе </a:t>
            </a:r>
            <a:r>
              <a:rPr lang="sr-Cyrl-CS" dirty="0" smtClean="0"/>
              <a:t>заузврат јој дају домаћу валуту, те долази до смањења девизних резерви банке на страни активе али и </a:t>
            </a:r>
            <a:r>
              <a:rPr lang="sr-Cyrl-CS" dirty="0" smtClean="0">
                <a:solidFill>
                  <a:schemeClr val="accent1">
                    <a:lumMod val="60000"/>
                    <a:lumOff val="40000"/>
                  </a:schemeClr>
                </a:solidFill>
              </a:rPr>
              <a:t>смањења новчане масе </a:t>
            </a:r>
            <a:r>
              <a:rPr lang="sr-Cyrl-CS" dirty="0" smtClean="0"/>
              <a:t>на страни пасиве.</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p:spPr>
        <p:txBody>
          <a:bodyPr/>
          <a:lstStyle/>
          <a:p>
            <a:fld id="{0C57CC92-2799-42EC-A135-AF5DD199AB54}" type="slidenum">
              <a:rPr lang="en-US" smtClean="0"/>
              <a:pPr/>
              <a:t>31</a:t>
            </a:fld>
            <a:endParaRPr lang="en-US" smtClean="0"/>
          </a:p>
        </p:txBody>
      </p:sp>
      <p:sp>
        <p:nvSpPr>
          <p:cNvPr id="214019" name="Rectangle 3"/>
          <p:cNvSpPr>
            <a:spLocks noGrp="1" noChangeArrowheads="1"/>
          </p:cNvSpPr>
          <p:nvPr>
            <p:ph type="body" idx="1"/>
          </p:nvPr>
        </p:nvSpPr>
        <p:spPr>
          <a:xfrm>
            <a:off x="300038" y="1371600"/>
            <a:ext cx="8691562" cy="4800600"/>
          </a:xfrm>
        </p:spPr>
        <p:txBody>
          <a:bodyPr>
            <a:normAutofit/>
          </a:bodyPr>
          <a:lstStyle/>
          <a:p>
            <a:pPr marL="273050" indent="-273050" eaLnBrk="1" hangingPunct="1">
              <a:lnSpc>
                <a:spcPct val="80000"/>
              </a:lnSpc>
            </a:pPr>
            <a:r>
              <a:rPr lang="sr-Cyrl-CS" b="1" u="sng" smtClean="0"/>
              <a:t>Новчана маса (М</a:t>
            </a:r>
            <a:r>
              <a:rPr lang="sr-Cyrl-CS" b="1" u="sng" baseline="-25000" smtClean="0"/>
              <a:t>2</a:t>
            </a:r>
            <a:r>
              <a:rPr lang="sr-Cyrl-CS" b="1" u="sng" smtClean="0"/>
              <a:t>) у БиХ</a:t>
            </a:r>
            <a:r>
              <a:rPr lang="sr-Cyrl-CS" b="1" smtClean="0"/>
              <a:t>:</a:t>
            </a:r>
          </a:p>
          <a:p>
            <a:pPr marL="273050" indent="-273050" eaLnBrk="1" hangingPunct="1">
              <a:lnSpc>
                <a:spcPct val="80000"/>
              </a:lnSpc>
            </a:pPr>
            <a:endParaRPr lang="sr-Cyrl-CS" b="1" smtClean="0"/>
          </a:p>
          <a:p>
            <a:pPr marL="273050" indent="-273050" eaLnBrk="1" hangingPunct="1">
              <a:lnSpc>
                <a:spcPct val="85000"/>
              </a:lnSpc>
              <a:spcBef>
                <a:spcPct val="30000"/>
              </a:spcBef>
              <a:buFont typeface="Wingdings" pitchFamily="2" charset="2"/>
              <a:buNone/>
            </a:pPr>
            <a:r>
              <a:rPr lang="sr-Cyrl-CS" smtClean="0"/>
              <a:t>	Новчана маса = новац + квази новац</a:t>
            </a:r>
            <a:r>
              <a:rPr lang="sr-Cyrl-CS" smtClean="0">
                <a:sym typeface="Wingdings" pitchFamily="2" charset="2"/>
              </a:rPr>
              <a:t> (</a:t>
            </a:r>
            <a:r>
              <a:rPr lang="sr-Cyrl-CS" smtClean="0"/>
              <a:t>М</a:t>
            </a:r>
            <a:r>
              <a:rPr lang="sr-Cyrl-CS" baseline="-25000" smtClean="0"/>
              <a:t>2</a:t>
            </a:r>
            <a:r>
              <a:rPr lang="sr-Cyrl-CS" smtClean="0"/>
              <a:t> = М</a:t>
            </a:r>
            <a:r>
              <a:rPr lang="sr-Cyrl-CS" baseline="-25000" smtClean="0"/>
              <a:t>1</a:t>
            </a:r>
            <a:r>
              <a:rPr lang="sr-Cyrl-CS" smtClean="0"/>
              <a:t>+</a:t>
            </a:r>
            <a:r>
              <a:rPr lang="en-US" smtClean="0"/>
              <a:t>Q</a:t>
            </a:r>
            <a:r>
              <a:rPr lang="sr-Cyrl-CS" smtClean="0"/>
              <a:t>М)</a:t>
            </a:r>
          </a:p>
          <a:p>
            <a:pPr marL="273050" indent="-273050" eaLnBrk="1" hangingPunct="1">
              <a:lnSpc>
                <a:spcPct val="85000"/>
              </a:lnSpc>
              <a:spcBef>
                <a:spcPct val="30000"/>
              </a:spcBef>
              <a:buFont typeface="Wingdings" pitchFamily="2" charset="2"/>
              <a:buNone/>
            </a:pPr>
            <a:endParaRPr lang="sr-Cyrl-CS" smtClean="0"/>
          </a:p>
          <a:p>
            <a:pPr marL="273050" indent="-273050" eaLnBrk="1" hangingPunct="1">
              <a:lnSpc>
                <a:spcPct val="85000"/>
              </a:lnSpc>
              <a:spcBef>
                <a:spcPct val="50000"/>
              </a:spcBef>
              <a:buFont typeface="Wingdings" pitchFamily="2" charset="2"/>
              <a:buNone/>
            </a:pPr>
            <a:r>
              <a:rPr lang="sr-Cyrl-CS" sz="2200" smtClean="0"/>
              <a:t>М1 = готов</a:t>
            </a:r>
            <a:r>
              <a:rPr lang="sr-Latn-CS" sz="2200" smtClean="0"/>
              <a:t>ина изван банака</a:t>
            </a:r>
            <a:r>
              <a:rPr lang="sr-Cyrl-CS" sz="2200" smtClean="0"/>
              <a:t> + депозити по виђењу у домаћој валути</a:t>
            </a:r>
          </a:p>
          <a:p>
            <a:pPr marL="273050" indent="-273050" eaLnBrk="1" hangingPunct="1">
              <a:lnSpc>
                <a:spcPct val="85000"/>
              </a:lnSpc>
              <a:spcBef>
                <a:spcPct val="30000"/>
              </a:spcBef>
              <a:buFont typeface="Wingdings" pitchFamily="2" charset="2"/>
              <a:buNone/>
            </a:pPr>
            <a:r>
              <a:rPr lang="en-US" sz="2200" smtClean="0"/>
              <a:t>Q</a:t>
            </a:r>
            <a:r>
              <a:rPr lang="sr-Cyrl-CS" sz="2200" smtClean="0"/>
              <a:t>М = орочени и штедни депозити у домаћој валути + депозити у</a:t>
            </a:r>
            <a:br>
              <a:rPr lang="sr-Cyrl-CS" sz="2200" smtClean="0"/>
            </a:br>
            <a:r>
              <a:rPr lang="sr-Cyrl-CS" sz="2200" smtClean="0"/>
              <a:t>							страној валути</a:t>
            </a:r>
          </a:p>
          <a:p>
            <a:pPr marL="273050" indent="-273050" eaLnBrk="1" hangingPunct="1">
              <a:lnSpc>
                <a:spcPct val="85000"/>
              </a:lnSpc>
              <a:spcBef>
                <a:spcPct val="30000"/>
              </a:spcBef>
              <a:buFont typeface="Wingdings" pitchFamily="2" charset="2"/>
              <a:buNone/>
            </a:pPr>
            <a:endParaRPr lang="sr-Latn-CS" sz="2200" smtClean="0"/>
          </a:p>
          <a:p>
            <a:pPr marL="273050" indent="-273050" algn="just" eaLnBrk="1" hangingPunct="1">
              <a:lnSpc>
                <a:spcPct val="80000"/>
              </a:lnSpc>
              <a:spcBef>
                <a:spcPct val="40000"/>
              </a:spcBef>
            </a:pPr>
            <a:r>
              <a:rPr lang="sr-Latn-CS" smtClean="0"/>
              <a:t>Q</a:t>
            </a:r>
            <a:r>
              <a:rPr lang="sr-Cyrl-CS" smtClean="0"/>
              <a:t>М - новчана средства која не играју функцију прометног средства али се сваког тренутка могу претворити у прометно средство</a:t>
            </a:r>
            <a:endParaRPr lang="en-US" smtClean="0"/>
          </a:p>
        </p:txBody>
      </p:sp>
      <p:sp>
        <p:nvSpPr>
          <p:cNvPr id="9220" name="Text Box 4"/>
          <p:cNvSpPr txBox="1">
            <a:spLocks noChangeArrowheads="1"/>
          </p:cNvSpPr>
          <p:nvPr/>
        </p:nvSpPr>
        <p:spPr bwMode="auto">
          <a:xfrm rot="-5400000">
            <a:off x="-1300957" y="3866357"/>
            <a:ext cx="2855913" cy="304800"/>
          </a:xfrm>
          <a:prstGeom prst="rect">
            <a:avLst/>
          </a:prstGeom>
          <a:noFill/>
          <a:ln w="9525">
            <a:noFill/>
            <a:miter lim="800000"/>
            <a:headEnd/>
            <a:tailEnd/>
          </a:ln>
        </p:spPr>
        <p:txBody>
          <a:bodyPr lIns="0" tIns="0" rIns="0" bIns="0">
            <a:spAutoFit/>
          </a:bodyPr>
          <a:lstStyle/>
          <a:p>
            <a:pPr>
              <a:spcBef>
                <a:spcPct val="50000"/>
              </a:spcBef>
            </a:pPr>
            <a:r>
              <a:rPr lang="sr-Cyrl-CS" b="1">
                <a:solidFill>
                  <a:srgbClr val="DDDDDD"/>
                </a:solidFill>
                <a:latin typeface="Verdana" pitchFamily="34" charset="0"/>
              </a:rPr>
              <a:t>Новчана маса</a:t>
            </a:r>
            <a:endParaRPr lang="en-US" b="1">
              <a:solidFill>
                <a:srgbClr val="DDDDDD"/>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Effect transition="in" filter="slide(fromBottom)">
                                      <p:cBhvr>
                                        <p:cTn id="7" dur="1000"/>
                                        <p:tgtEl>
                                          <p:spTgt spid="214019">
                                            <p:txEl>
                                              <p:pRg st="0" end="0"/>
                                            </p:txEl>
                                          </p:spTgt>
                                        </p:tgtEl>
                                      </p:cBhvr>
                                    </p:animEffect>
                                  </p:childTnLst>
                                </p:cTn>
                              </p:par>
                            </p:childTnLst>
                          </p:cTn>
                        </p:par>
                        <p:par>
                          <p:cTn id="8" fill="hold">
                            <p:stCondLst>
                              <p:cond delay="1000"/>
                            </p:stCondLst>
                            <p:childTnLst>
                              <p:par>
                                <p:cTn id="9" presetID="12" presetClass="entr" presetSubtype="4" fill="hold" nodeType="afterEffect">
                                  <p:stCondLst>
                                    <p:cond delay="0"/>
                                  </p:stCondLst>
                                  <p:childTnLst>
                                    <p:set>
                                      <p:cBhvr>
                                        <p:cTn id="10" dur="1" fill="hold">
                                          <p:stCondLst>
                                            <p:cond delay="0"/>
                                          </p:stCondLst>
                                        </p:cTn>
                                        <p:tgtEl>
                                          <p:spTgt spid="214019">
                                            <p:txEl>
                                              <p:pRg st="2" end="2"/>
                                            </p:txEl>
                                          </p:spTgt>
                                        </p:tgtEl>
                                        <p:attrNameLst>
                                          <p:attrName>style.visibility</p:attrName>
                                        </p:attrNameLst>
                                      </p:cBhvr>
                                      <p:to>
                                        <p:strVal val="visible"/>
                                      </p:to>
                                    </p:set>
                                    <p:animEffect transition="in" filter="slide(fromBottom)">
                                      <p:cBhvr>
                                        <p:cTn id="11" dur="1000"/>
                                        <p:tgtEl>
                                          <p:spTgt spid="214019">
                                            <p:txEl>
                                              <p:pRg st="2" end="2"/>
                                            </p:txEl>
                                          </p:spTgt>
                                        </p:tgtEl>
                                      </p:cBhvr>
                                    </p:animEffect>
                                  </p:childTnLst>
                                </p:cTn>
                              </p:par>
                            </p:childTnLst>
                          </p:cTn>
                        </p:par>
                        <p:par>
                          <p:cTn id="12" fill="hold">
                            <p:stCondLst>
                              <p:cond delay="2000"/>
                            </p:stCondLst>
                            <p:childTnLst>
                              <p:par>
                                <p:cTn id="13" presetID="12" presetClass="entr" presetSubtype="4" fill="hold" nodeType="afterEffect">
                                  <p:stCondLst>
                                    <p:cond delay="0"/>
                                  </p:stCondLst>
                                  <p:childTnLst>
                                    <p:set>
                                      <p:cBhvr>
                                        <p:cTn id="14" dur="1" fill="hold">
                                          <p:stCondLst>
                                            <p:cond delay="0"/>
                                          </p:stCondLst>
                                        </p:cTn>
                                        <p:tgtEl>
                                          <p:spTgt spid="214019">
                                            <p:txEl>
                                              <p:pRg st="4" end="4"/>
                                            </p:txEl>
                                          </p:spTgt>
                                        </p:tgtEl>
                                        <p:attrNameLst>
                                          <p:attrName>style.visibility</p:attrName>
                                        </p:attrNameLst>
                                      </p:cBhvr>
                                      <p:to>
                                        <p:strVal val="visible"/>
                                      </p:to>
                                    </p:set>
                                    <p:animEffect transition="in" filter="slide(fromBottom)">
                                      <p:cBhvr>
                                        <p:cTn id="15" dur="1000"/>
                                        <p:tgtEl>
                                          <p:spTgt spid="214019">
                                            <p:txEl>
                                              <p:pRg st="4" end="4"/>
                                            </p:txEl>
                                          </p:spTgt>
                                        </p:tgtEl>
                                      </p:cBhvr>
                                    </p:animEffect>
                                  </p:childTnLst>
                                </p:cTn>
                              </p:par>
                            </p:childTnLst>
                          </p:cTn>
                        </p:par>
                        <p:par>
                          <p:cTn id="16" fill="hold">
                            <p:stCondLst>
                              <p:cond delay="3000"/>
                            </p:stCondLst>
                            <p:childTnLst>
                              <p:par>
                                <p:cTn id="17" presetID="12" presetClass="entr" presetSubtype="4" fill="hold" nodeType="afterEffect">
                                  <p:stCondLst>
                                    <p:cond delay="0"/>
                                  </p:stCondLst>
                                  <p:childTnLst>
                                    <p:set>
                                      <p:cBhvr>
                                        <p:cTn id="18" dur="1" fill="hold">
                                          <p:stCondLst>
                                            <p:cond delay="0"/>
                                          </p:stCondLst>
                                        </p:cTn>
                                        <p:tgtEl>
                                          <p:spTgt spid="214019">
                                            <p:txEl>
                                              <p:pRg st="5" end="5"/>
                                            </p:txEl>
                                          </p:spTgt>
                                        </p:tgtEl>
                                        <p:attrNameLst>
                                          <p:attrName>style.visibility</p:attrName>
                                        </p:attrNameLst>
                                      </p:cBhvr>
                                      <p:to>
                                        <p:strVal val="visible"/>
                                      </p:to>
                                    </p:set>
                                    <p:animEffect transition="in" filter="slide(fromBottom)">
                                      <p:cBhvr>
                                        <p:cTn id="19" dur="1000"/>
                                        <p:tgtEl>
                                          <p:spTgt spid="214019">
                                            <p:txEl>
                                              <p:pRg st="5" end="5"/>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214019">
                                            <p:txEl>
                                              <p:pRg st="7" end="7"/>
                                            </p:txEl>
                                          </p:spTgt>
                                        </p:tgtEl>
                                        <p:attrNameLst>
                                          <p:attrName>style.visibility</p:attrName>
                                        </p:attrNameLst>
                                      </p:cBhvr>
                                      <p:to>
                                        <p:strVal val="visible"/>
                                      </p:to>
                                    </p:set>
                                    <p:animEffect transition="in" filter="slide(fromBottom)">
                                      <p:cBhvr>
                                        <p:cTn id="22" dur="1000"/>
                                        <p:tgtEl>
                                          <p:spTgt spid="2140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35480"/>
            <a:ext cx="8382000" cy="4693920"/>
          </a:xfrm>
        </p:spPr>
        <p:txBody>
          <a:bodyPr>
            <a:normAutofit fontScale="92500" lnSpcReduction="10000"/>
          </a:bodyPr>
          <a:lstStyle/>
          <a:p>
            <a:pPr algn="just"/>
            <a:r>
              <a:rPr lang="ru-RU" dirty="0"/>
              <a:t>Показује однос количине новца у оптицају и примарног новца, односно </a:t>
            </a:r>
            <a:r>
              <a:rPr lang="ru-RU" b="1" dirty="0">
                <a:solidFill>
                  <a:srgbClr val="00B050"/>
                </a:solidFill>
              </a:rPr>
              <a:t>способност банкарског система да на бази додатне количине примарног новца емитује већу или мању масу новца у оптицају</a:t>
            </a:r>
            <a:r>
              <a:rPr lang="ru-RU" dirty="0" smtClean="0"/>
              <a:t>.</a:t>
            </a:r>
          </a:p>
          <a:p>
            <a:pPr algn="just"/>
            <a:endParaRPr lang="ru-RU" dirty="0" smtClean="0"/>
          </a:p>
          <a:p>
            <a:pPr algn="just"/>
            <a:r>
              <a:rPr lang="ru-RU" dirty="0" smtClean="0"/>
              <a:t> </a:t>
            </a:r>
            <a:r>
              <a:rPr lang="ru-RU" dirty="0"/>
              <a:t>Такође, показује степен зависности посл. банака од емисије ЦБ и регулаторног механизма ЦБ. </a:t>
            </a:r>
            <a:endParaRPr lang="ru-RU" dirty="0" smtClean="0"/>
          </a:p>
          <a:p>
            <a:pPr algn="just"/>
            <a:endParaRPr lang="ru-RU" dirty="0" smtClean="0"/>
          </a:p>
          <a:p>
            <a:pPr algn="just"/>
            <a:r>
              <a:rPr lang="ru-RU" dirty="0" smtClean="0"/>
              <a:t>Значај </a:t>
            </a:r>
            <a:r>
              <a:rPr lang="ru-RU" dirty="0"/>
              <a:t>ММ је у томе да ако ЦБ може да контролише емисију примарног новца, онда се монетарно регулисање своди на питање колика је стабилност ММ и да ли ЦБ може да утиче на промјену ММ</a:t>
            </a:r>
            <a:r>
              <a:rPr lang="ru-RU" dirty="0" smtClean="0"/>
              <a:t>.</a:t>
            </a:r>
            <a:endParaRPr lang="en-US" dirty="0" smtClean="0"/>
          </a:p>
          <a:p>
            <a:endParaRPr lang="en-US" dirty="0"/>
          </a:p>
          <a:p>
            <a:endParaRPr lang="en-US" dirty="0"/>
          </a:p>
        </p:txBody>
      </p:sp>
      <p:sp>
        <p:nvSpPr>
          <p:cNvPr id="4" name="Rectangle 2"/>
          <p:cNvSpPr>
            <a:spLocks noGrp="1" noChangeArrowheads="1"/>
          </p:cNvSpPr>
          <p:nvPr>
            <p:ph type="title"/>
          </p:nvPr>
        </p:nvSpPr>
        <p:spPr>
          <a:xfrm>
            <a:off x="457200" y="838200"/>
            <a:ext cx="8229600" cy="627888"/>
          </a:xfrm>
        </p:spPr>
        <p:txBody>
          <a:bodyPr>
            <a:normAutofit/>
          </a:bodyPr>
          <a:lstStyle/>
          <a:p>
            <a:pPr algn="ctr" eaLnBrk="1" hangingPunct="1"/>
            <a:r>
              <a:rPr lang="sr-Cyrl-CS" sz="3800" b="1" dirty="0" smtClean="0">
                <a:ln>
                  <a:solidFill>
                    <a:sysClr val="windowText" lastClr="000000"/>
                  </a:solidFill>
                </a:ln>
                <a:solidFill>
                  <a:schemeClr val="bg2">
                    <a:lumMod val="50000"/>
                  </a:schemeClr>
                </a:solidFill>
              </a:rPr>
              <a:t>МОНЕТАРНИ МУЛТИПЛИКАТОР</a:t>
            </a:r>
            <a:endParaRPr lang="en-US" sz="3800" b="1" dirty="0" smtClean="0">
              <a:ln>
                <a:solidFill>
                  <a:sysClr val="windowText" lastClr="000000"/>
                </a:solidFill>
              </a:ln>
              <a:solidFill>
                <a:schemeClr val="bg2">
                  <a:lumMod val="50000"/>
                </a:schemeClr>
              </a:solidFill>
            </a:endParaRPr>
          </a:p>
        </p:txBody>
      </p:sp>
    </p:spTree>
    <p:extLst>
      <p:ext uri="{BB962C8B-B14F-4D97-AF65-F5344CB8AC3E}">
        <p14:creationId xmlns:p14="http://schemas.microsoft.com/office/powerpoint/2010/main" val="1681158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p:spPr>
        <p:txBody>
          <a:bodyPr/>
          <a:lstStyle/>
          <a:p>
            <a:fld id="{C99B22B7-2C0C-40FC-8F56-48862B216E13}" type="slidenum">
              <a:rPr lang="en-US" smtClean="0"/>
              <a:pPr/>
              <a:t>33</a:t>
            </a:fld>
            <a:endParaRPr lang="en-US" smtClean="0"/>
          </a:p>
        </p:txBody>
      </p:sp>
      <p:sp>
        <p:nvSpPr>
          <p:cNvPr id="216066" name="Rectangle 2"/>
          <p:cNvSpPr>
            <a:spLocks noGrp="1" noChangeArrowheads="1"/>
          </p:cNvSpPr>
          <p:nvPr>
            <p:ph type="title"/>
          </p:nvPr>
        </p:nvSpPr>
        <p:spPr>
          <a:xfrm>
            <a:off x="457200" y="838200"/>
            <a:ext cx="8229600" cy="627888"/>
          </a:xfrm>
        </p:spPr>
        <p:txBody>
          <a:bodyPr/>
          <a:lstStyle/>
          <a:p>
            <a:pPr algn="ctr" eaLnBrk="1" hangingPunct="1"/>
            <a:r>
              <a:rPr lang="sr-Cyrl-CS" sz="3200" b="1" smtClean="0"/>
              <a:t>МОНЕТАРНИ МУЛТИПЛИКАТОР</a:t>
            </a:r>
            <a:endParaRPr lang="en-US" sz="3200" b="1" smtClean="0"/>
          </a:p>
        </p:txBody>
      </p:sp>
      <p:sp>
        <p:nvSpPr>
          <p:cNvPr id="216067" name="Rectangle 3"/>
          <p:cNvSpPr>
            <a:spLocks noGrp="1" noChangeArrowheads="1"/>
          </p:cNvSpPr>
          <p:nvPr>
            <p:ph type="body" idx="1"/>
          </p:nvPr>
        </p:nvSpPr>
        <p:spPr>
          <a:xfrm>
            <a:off x="304800" y="1752600"/>
            <a:ext cx="8534400" cy="4495800"/>
          </a:xfrm>
        </p:spPr>
        <p:txBody>
          <a:bodyPr>
            <a:normAutofit/>
          </a:bodyPr>
          <a:lstStyle/>
          <a:p>
            <a:pPr eaLnBrk="1" hangingPunct="1">
              <a:lnSpc>
                <a:spcPct val="80000"/>
              </a:lnSpc>
            </a:pPr>
            <a:r>
              <a:rPr lang="sr-Cyrl-CS" dirty="0" smtClean="0"/>
              <a:t>Показује однос између новчане масе и примарног новца</a:t>
            </a:r>
          </a:p>
          <a:p>
            <a:pPr eaLnBrk="1" hangingPunct="1">
              <a:lnSpc>
                <a:spcPct val="80000"/>
              </a:lnSpc>
              <a:spcBef>
                <a:spcPct val="30000"/>
              </a:spcBef>
              <a:buFont typeface="Wingdings" pitchFamily="2" charset="2"/>
              <a:buNone/>
            </a:pPr>
            <a:r>
              <a:rPr lang="sr-Cyrl-CS" dirty="0" smtClean="0"/>
              <a:t>	М</a:t>
            </a:r>
            <a:r>
              <a:rPr lang="sr-Latn-CS" dirty="0" smtClean="0"/>
              <a:t> </a:t>
            </a:r>
            <a:r>
              <a:rPr lang="sr-Cyrl-CS" dirty="0" smtClean="0"/>
              <a:t>=</a:t>
            </a:r>
            <a:r>
              <a:rPr lang="sr-Latn-CS" dirty="0" smtClean="0"/>
              <a:t> </a:t>
            </a:r>
            <a:r>
              <a:rPr lang="sr-Cyrl-CS" dirty="0" smtClean="0"/>
              <a:t>mxB </a:t>
            </a:r>
            <a:r>
              <a:rPr lang="sr-Cyrl-CS" dirty="0" smtClean="0">
                <a:sym typeface="Wingdings" pitchFamily="2" charset="2"/>
              </a:rPr>
              <a:t> </a:t>
            </a:r>
            <a:r>
              <a:rPr lang="sr-Latn-CS" dirty="0" smtClean="0">
                <a:solidFill>
                  <a:schemeClr val="tx2">
                    <a:lumMod val="60000"/>
                    <a:lumOff val="40000"/>
                  </a:schemeClr>
                </a:solidFill>
              </a:rPr>
              <a:t>m </a:t>
            </a:r>
            <a:r>
              <a:rPr lang="sr-Cyrl-CS" dirty="0" smtClean="0">
                <a:solidFill>
                  <a:schemeClr val="tx2">
                    <a:lumMod val="60000"/>
                    <a:lumOff val="40000"/>
                  </a:schemeClr>
                </a:solidFill>
              </a:rPr>
              <a:t>= M/B </a:t>
            </a:r>
          </a:p>
          <a:p>
            <a:pPr eaLnBrk="1" hangingPunct="1">
              <a:lnSpc>
                <a:spcPct val="80000"/>
              </a:lnSpc>
              <a:spcBef>
                <a:spcPct val="30000"/>
              </a:spcBef>
              <a:buFont typeface="Wingdings" pitchFamily="2" charset="2"/>
              <a:buNone/>
            </a:pPr>
            <a:endParaRPr lang="sr-Cyrl-CS" dirty="0" smtClean="0"/>
          </a:p>
          <a:p>
            <a:pPr algn="just">
              <a:lnSpc>
                <a:spcPct val="80000"/>
              </a:lnSpc>
              <a:spcBef>
                <a:spcPct val="30000"/>
              </a:spcBef>
            </a:pPr>
            <a:r>
              <a:rPr lang="sr-Latn-CS" dirty="0" smtClean="0"/>
              <a:t>m </a:t>
            </a:r>
            <a:r>
              <a:rPr lang="sr-Cyrl-CS" dirty="0" smtClean="0"/>
              <a:t>= монетарни мултипликатор</a:t>
            </a:r>
          </a:p>
          <a:p>
            <a:pPr algn="just">
              <a:lnSpc>
                <a:spcPct val="80000"/>
              </a:lnSpc>
              <a:spcBef>
                <a:spcPct val="30000"/>
              </a:spcBef>
            </a:pPr>
            <a:r>
              <a:rPr lang="sr-Cyrl-CS" dirty="0"/>
              <a:t>М</a:t>
            </a:r>
            <a:r>
              <a:rPr lang="sr-Latn-CS" dirty="0"/>
              <a:t> </a:t>
            </a:r>
            <a:r>
              <a:rPr lang="sr-Cyrl-CS" dirty="0" smtClean="0"/>
              <a:t>= новчана маса</a:t>
            </a:r>
          </a:p>
          <a:p>
            <a:pPr algn="just">
              <a:lnSpc>
                <a:spcPct val="80000"/>
              </a:lnSpc>
              <a:spcBef>
                <a:spcPct val="30000"/>
              </a:spcBef>
            </a:pPr>
            <a:r>
              <a:rPr lang="sr-Cyrl-CS" dirty="0" smtClean="0"/>
              <a:t>B = примарни новац</a:t>
            </a:r>
          </a:p>
          <a:p>
            <a:pPr algn="just">
              <a:lnSpc>
                <a:spcPct val="80000"/>
              </a:lnSpc>
              <a:spcBef>
                <a:spcPct val="30000"/>
              </a:spcBef>
            </a:pPr>
            <a:endParaRPr lang="sr-Cyrl-CS" dirty="0"/>
          </a:p>
          <a:p>
            <a:pPr algn="just">
              <a:lnSpc>
                <a:spcPct val="80000"/>
              </a:lnSpc>
              <a:spcBef>
                <a:spcPct val="30000"/>
              </a:spcBef>
            </a:pPr>
            <a:r>
              <a:rPr lang="sr-Cyrl-CS" b="1" u="sng" dirty="0"/>
              <a:t>Значење</a:t>
            </a:r>
            <a:r>
              <a:rPr lang="sr-Cyrl-CS" dirty="0"/>
              <a:t>:  свака јединица примарног новца производи </a:t>
            </a:r>
            <a:r>
              <a:rPr lang="sr-Latn-CS" dirty="0">
                <a:solidFill>
                  <a:schemeClr val="tx2">
                    <a:lumMod val="60000"/>
                    <a:lumOff val="40000"/>
                  </a:schemeClr>
                </a:solidFill>
              </a:rPr>
              <a:t>m</a:t>
            </a:r>
            <a:r>
              <a:rPr lang="sr-Cyrl-CS" dirty="0"/>
              <a:t> јединица новчане масе</a:t>
            </a:r>
          </a:p>
          <a:p>
            <a:pPr marL="0" indent="0" algn="just">
              <a:lnSpc>
                <a:spcPct val="80000"/>
              </a:lnSpc>
              <a:spcBef>
                <a:spcPct val="30000"/>
              </a:spcBef>
              <a:buNone/>
            </a:pPr>
            <a:endParaRPr lang="sr-Latn-C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16066"/>
                                        </p:tgtEl>
                                        <p:attrNameLst>
                                          <p:attrName>style.visibility</p:attrName>
                                        </p:attrNameLst>
                                      </p:cBhvr>
                                      <p:to>
                                        <p:strVal val="visible"/>
                                      </p:to>
                                    </p:set>
                                    <p:anim calcmode="lin" valueType="num">
                                      <p:cBhvr>
                                        <p:cTn id="7" dur="1000" fill="hold"/>
                                        <p:tgtEl>
                                          <p:spTgt spid="216066"/>
                                        </p:tgtEl>
                                        <p:attrNameLst>
                                          <p:attrName>ppt_x</p:attrName>
                                        </p:attrNameLst>
                                      </p:cBhvr>
                                      <p:tavLst>
                                        <p:tav tm="0">
                                          <p:val>
                                            <p:strVal val="#ppt_x-.2"/>
                                          </p:val>
                                        </p:tav>
                                        <p:tav tm="100000">
                                          <p:val>
                                            <p:strVal val="#ppt_x"/>
                                          </p:val>
                                        </p:tav>
                                      </p:tavLst>
                                    </p:anim>
                                    <p:anim calcmode="lin" valueType="num">
                                      <p:cBhvr>
                                        <p:cTn id="8" dur="1000" fill="hold"/>
                                        <p:tgtEl>
                                          <p:spTgt spid="2160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6066"/>
                                        </p:tgtEl>
                                      </p:cBhvr>
                                    </p:animEffect>
                                  </p:childTnLst>
                                </p:cTn>
                              </p:par>
                            </p:childTnLst>
                          </p:cTn>
                        </p:par>
                        <p:par>
                          <p:cTn id="10" fill="hold">
                            <p:stCondLst>
                              <p:cond delay="1000"/>
                            </p:stCondLst>
                            <p:childTnLst>
                              <p:par>
                                <p:cTn id="11" presetID="12" presetClass="entr" presetSubtype="4" fill="hold" nodeType="afterEffect">
                                  <p:stCondLst>
                                    <p:cond delay="0"/>
                                  </p:stCondLst>
                                  <p:childTnLst>
                                    <p:set>
                                      <p:cBhvr>
                                        <p:cTn id="12" dur="1" fill="hold">
                                          <p:stCondLst>
                                            <p:cond delay="0"/>
                                          </p:stCondLst>
                                        </p:cTn>
                                        <p:tgtEl>
                                          <p:spTgt spid="216067">
                                            <p:txEl>
                                              <p:pRg st="0" end="0"/>
                                            </p:txEl>
                                          </p:spTgt>
                                        </p:tgtEl>
                                        <p:attrNameLst>
                                          <p:attrName>style.visibility</p:attrName>
                                        </p:attrNameLst>
                                      </p:cBhvr>
                                      <p:to>
                                        <p:strVal val="visible"/>
                                      </p:to>
                                    </p:set>
                                    <p:animEffect transition="in" filter="slide(fromBottom)">
                                      <p:cBhvr>
                                        <p:cTn id="13" dur="1000"/>
                                        <p:tgtEl>
                                          <p:spTgt spid="216067">
                                            <p:txEl>
                                              <p:pRg st="0" end="0"/>
                                            </p:txEl>
                                          </p:spTgt>
                                        </p:tgtEl>
                                      </p:cBhvr>
                                    </p:animEffect>
                                  </p:childTnLst>
                                </p:cTn>
                              </p:par>
                            </p:childTnLst>
                          </p:cTn>
                        </p:par>
                        <p:par>
                          <p:cTn id="14" fill="hold">
                            <p:stCondLst>
                              <p:cond delay="2000"/>
                            </p:stCondLst>
                            <p:childTnLst>
                              <p:par>
                                <p:cTn id="15" presetID="12" presetClass="entr" presetSubtype="4" fill="hold" nodeType="afterEffect">
                                  <p:stCondLst>
                                    <p:cond delay="0"/>
                                  </p:stCondLst>
                                  <p:childTnLst>
                                    <p:set>
                                      <p:cBhvr>
                                        <p:cTn id="16" dur="1" fill="hold">
                                          <p:stCondLst>
                                            <p:cond delay="0"/>
                                          </p:stCondLst>
                                        </p:cTn>
                                        <p:tgtEl>
                                          <p:spTgt spid="216067">
                                            <p:txEl>
                                              <p:pRg st="1" end="1"/>
                                            </p:txEl>
                                          </p:spTgt>
                                        </p:tgtEl>
                                        <p:attrNameLst>
                                          <p:attrName>style.visibility</p:attrName>
                                        </p:attrNameLst>
                                      </p:cBhvr>
                                      <p:to>
                                        <p:strVal val="visible"/>
                                      </p:to>
                                    </p:set>
                                    <p:animEffect transition="in" filter="slide(fromBottom)">
                                      <p:cBhvr>
                                        <p:cTn id="17" dur="1000"/>
                                        <p:tgtEl>
                                          <p:spTgt spid="216067">
                                            <p:txEl>
                                              <p:pRg st="1" end="1"/>
                                            </p:txEl>
                                          </p:spTgt>
                                        </p:tgtEl>
                                      </p:cBhvr>
                                    </p:animEffect>
                                  </p:childTnLst>
                                </p:cTn>
                              </p:par>
                            </p:childTnLst>
                          </p:cTn>
                        </p:par>
                        <p:par>
                          <p:cTn id="18" fill="hold">
                            <p:stCondLst>
                              <p:cond delay="3000"/>
                            </p:stCondLst>
                            <p:childTnLst>
                              <p:par>
                                <p:cTn id="19" presetID="12" presetClass="entr" presetSubtype="4" fill="hold" nodeType="afterEffect">
                                  <p:stCondLst>
                                    <p:cond delay="0"/>
                                  </p:stCondLst>
                                  <p:childTnLst>
                                    <p:set>
                                      <p:cBhvr>
                                        <p:cTn id="20" dur="1" fill="hold">
                                          <p:stCondLst>
                                            <p:cond delay="0"/>
                                          </p:stCondLst>
                                        </p:cTn>
                                        <p:tgtEl>
                                          <p:spTgt spid="216067">
                                            <p:txEl>
                                              <p:pRg st="3" end="3"/>
                                            </p:txEl>
                                          </p:spTgt>
                                        </p:tgtEl>
                                        <p:attrNameLst>
                                          <p:attrName>style.visibility</p:attrName>
                                        </p:attrNameLst>
                                      </p:cBhvr>
                                      <p:to>
                                        <p:strVal val="visible"/>
                                      </p:to>
                                    </p:set>
                                    <p:animEffect transition="in" filter="slide(fromBottom)">
                                      <p:cBhvr>
                                        <p:cTn id="21" dur="1000"/>
                                        <p:tgtEl>
                                          <p:spTgt spid="216067">
                                            <p:txEl>
                                              <p:pRg st="3" end="3"/>
                                            </p:txEl>
                                          </p:spTgt>
                                        </p:tgtEl>
                                      </p:cBhvr>
                                    </p:animEffect>
                                  </p:childTnLst>
                                </p:cTn>
                              </p:par>
                            </p:childTnLst>
                          </p:cTn>
                        </p:par>
                        <p:par>
                          <p:cTn id="22" fill="hold">
                            <p:stCondLst>
                              <p:cond delay="4000"/>
                            </p:stCondLst>
                            <p:childTnLst>
                              <p:par>
                                <p:cTn id="23" presetID="12" presetClass="entr" presetSubtype="4" fill="hold" nodeType="afterEffect">
                                  <p:stCondLst>
                                    <p:cond delay="0"/>
                                  </p:stCondLst>
                                  <p:childTnLst>
                                    <p:set>
                                      <p:cBhvr>
                                        <p:cTn id="24" dur="1" fill="hold">
                                          <p:stCondLst>
                                            <p:cond delay="0"/>
                                          </p:stCondLst>
                                        </p:cTn>
                                        <p:tgtEl>
                                          <p:spTgt spid="216067">
                                            <p:txEl>
                                              <p:pRg st="4" end="4"/>
                                            </p:txEl>
                                          </p:spTgt>
                                        </p:tgtEl>
                                        <p:attrNameLst>
                                          <p:attrName>style.visibility</p:attrName>
                                        </p:attrNameLst>
                                      </p:cBhvr>
                                      <p:to>
                                        <p:strVal val="visible"/>
                                      </p:to>
                                    </p:set>
                                    <p:animEffect transition="in" filter="slide(fromBottom)">
                                      <p:cBhvr>
                                        <p:cTn id="25" dur="1000"/>
                                        <p:tgtEl>
                                          <p:spTgt spid="216067">
                                            <p:txEl>
                                              <p:pRg st="4" end="4"/>
                                            </p:txEl>
                                          </p:spTgt>
                                        </p:tgtEl>
                                      </p:cBhvr>
                                    </p:animEffect>
                                  </p:childTnLst>
                                </p:cTn>
                              </p:par>
                            </p:childTnLst>
                          </p:cTn>
                        </p:par>
                        <p:par>
                          <p:cTn id="26" fill="hold">
                            <p:stCondLst>
                              <p:cond delay="5000"/>
                            </p:stCondLst>
                            <p:childTnLst>
                              <p:par>
                                <p:cTn id="27" presetID="12" presetClass="entr" presetSubtype="4" fill="hold" nodeType="afterEffect">
                                  <p:stCondLst>
                                    <p:cond delay="0"/>
                                  </p:stCondLst>
                                  <p:childTnLst>
                                    <p:set>
                                      <p:cBhvr>
                                        <p:cTn id="28" dur="1" fill="hold">
                                          <p:stCondLst>
                                            <p:cond delay="0"/>
                                          </p:stCondLst>
                                        </p:cTn>
                                        <p:tgtEl>
                                          <p:spTgt spid="216067">
                                            <p:txEl>
                                              <p:pRg st="5" end="5"/>
                                            </p:txEl>
                                          </p:spTgt>
                                        </p:tgtEl>
                                        <p:attrNameLst>
                                          <p:attrName>style.visibility</p:attrName>
                                        </p:attrNameLst>
                                      </p:cBhvr>
                                      <p:to>
                                        <p:strVal val="visible"/>
                                      </p:to>
                                    </p:set>
                                    <p:animEffect transition="in" filter="slide(fromBottom)">
                                      <p:cBhvr>
                                        <p:cTn id="29" dur="1000"/>
                                        <p:tgtEl>
                                          <p:spTgt spid="216067">
                                            <p:txEl>
                                              <p:pRg st="5" end="5"/>
                                            </p:txEl>
                                          </p:spTgt>
                                        </p:tgtEl>
                                      </p:cBhvr>
                                    </p:animEffect>
                                  </p:childTnLst>
                                </p:cTn>
                              </p:par>
                            </p:childTnLst>
                          </p:cTn>
                        </p:par>
                        <p:par>
                          <p:cTn id="30" fill="hold">
                            <p:stCondLst>
                              <p:cond delay="6000"/>
                            </p:stCondLst>
                            <p:childTnLst>
                              <p:par>
                                <p:cTn id="31" presetID="12" presetClass="entr" presetSubtype="4" fill="hold" nodeType="afterEffect">
                                  <p:stCondLst>
                                    <p:cond delay="0"/>
                                  </p:stCondLst>
                                  <p:childTnLst>
                                    <p:set>
                                      <p:cBhvr>
                                        <p:cTn id="32" dur="1" fill="hold">
                                          <p:stCondLst>
                                            <p:cond delay="0"/>
                                          </p:stCondLst>
                                        </p:cTn>
                                        <p:tgtEl>
                                          <p:spTgt spid="216067">
                                            <p:txEl>
                                              <p:pRg st="7" end="7"/>
                                            </p:txEl>
                                          </p:spTgt>
                                        </p:tgtEl>
                                        <p:attrNameLst>
                                          <p:attrName>style.visibility</p:attrName>
                                        </p:attrNameLst>
                                      </p:cBhvr>
                                      <p:to>
                                        <p:strVal val="visible"/>
                                      </p:to>
                                    </p:set>
                                    <p:animEffect transition="in" filter="slide(fromBottom)">
                                      <p:cBhvr>
                                        <p:cTn id="33" dur="1000"/>
                                        <p:tgtEl>
                                          <p:spTgt spid="2160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86400"/>
          </a:xfrm>
        </p:spPr>
        <p:txBody>
          <a:bodyPr>
            <a:normAutofit/>
          </a:bodyPr>
          <a:lstStyle/>
          <a:p>
            <a:pPr marL="0" indent="0" algn="ctr">
              <a:buNone/>
            </a:pPr>
            <a:r>
              <a:rPr lang="sr-Latn-CS" sz="3000" b="1" dirty="0">
                <a:ln>
                  <a:solidFill>
                    <a:sysClr val="windowText" lastClr="000000"/>
                  </a:solidFill>
                </a:ln>
                <a:solidFill>
                  <a:schemeClr val="tx2">
                    <a:lumMod val="60000"/>
                    <a:lumOff val="40000"/>
                  </a:schemeClr>
                </a:solidFill>
              </a:rPr>
              <a:t>m=(1+g)/[r(1+t)+g]</a:t>
            </a:r>
            <a:endParaRPr lang="sr-Cyrl-BA" sz="3000" b="1" dirty="0">
              <a:ln>
                <a:solidFill>
                  <a:sysClr val="windowText" lastClr="000000"/>
                </a:solidFill>
              </a:ln>
              <a:solidFill>
                <a:schemeClr val="tx2">
                  <a:lumMod val="60000"/>
                  <a:lumOff val="40000"/>
                </a:schemeClr>
              </a:solidFill>
            </a:endParaRPr>
          </a:p>
          <a:p>
            <a:endParaRPr lang="sr-Latn-CS" dirty="0"/>
          </a:p>
          <a:p>
            <a:r>
              <a:rPr lang="sr-Cyrl-CS" dirty="0"/>
              <a:t>Зависи од величине:</a:t>
            </a:r>
          </a:p>
          <a:p>
            <a:pPr lvl="2">
              <a:lnSpc>
                <a:spcPct val="80000"/>
              </a:lnSpc>
            </a:pPr>
            <a:r>
              <a:rPr lang="sr-Cyrl-CS" dirty="0"/>
              <a:t>стопе обавезних резерви (</a:t>
            </a:r>
            <a:r>
              <a:rPr lang="sr-Latn-CS" dirty="0"/>
              <a:t>r</a:t>
            </a:r>
            <a:r>
              <a:rPr lang="sr-Cyrl-CS" dirty="0"/>
              <a:t>)</a:t>
            </a:r>
          </a:p>
          <a:p>
            <a:pPr lvl="2">
              <a:lnSpc>
                <a:spcPct val="80000"/>
              </a:lnSpc>
            </a:pPr>
            <a:r>
              <a:rPr lang="sr-Cyrl-CS" dirty="0"/>
              <a:t>стопе готовог новца (</a:t>
            </a:r>
            <a:r>
              <a:rPr lang="sr-Latn-CS" dirty="0"/>
              <a:t>g</a:t>
            </a:r>
            <a:r>
              <a:rPr lang="sr-Cyrl-CS" dirty="0"/>
              <a:t>)  и</a:t>
            </a:r>
          </a:p>
          <a:p>
            <a:pPr lvl="2">
              <a:lnSpc>
                <a:spcPct val="80000"/>
              </a:lnSpc>
            </a:pPr>
            <a:r>
              <a:rPr lang="sr-Cyrl-CS" dirty="0"/>
              <a:t>стопе орочених и штедних депозита (</a:t>
            </a:r>
            <a:r>
              <a:rPr lang="sr-Latn-CS" dirty="0"/>
              <a:t>t</a:t>
            </a:r>
            <a:r>
              <a:rPr lang="sr-Cyrl-CS" dirty="0" smtClean="0"/>
              <a:t>)</a:t>
            </a:r>
          </a:p>
          <a:p>
            <a:pPr lvl="2">
              <a:lnSpc>
                <a:spcPct val="80000"/>
              </a:lnSpc>
            </a:pPr>
            <a:endParaRPr lang="sr-Cyrl-CS" dirty="0"/>
          </a:p>
          <a:p>
            <a:pPr lvl="2">
              <a:lnSpc>
                <a:spcPct val="80000"/>
              </a:lnSpc>
            </a:pPr>
            <a:endParaRPr lang="sr-Cyrl-CS" dirty="0" smtClean="0"/>
          </a:p>
          <a:p>
            <a:pPr lvl="2">
              <a:lnSpc>
                <a:spcPct val="80000"/>
              </a:lnSpc>
            </a:pPr>
            <a:endParaRPr lang="en-US" dirty="0" smtClean="0"/>
          </a:p>
          <a:p>
            <a:pPr algn="just"/>
            <a:r>
              <a:rPr lang="sr-Cyrl-CS" sz="2500" dirty="0"/>
              <a:t>Монетарни мултипликатор је обрнуто пропорционалан факторима који га одређују, што значи да ће бити већи ако су мањи коефицијенти који га одређују. </a:t>
            </a:r>
          </a:p>
          <a:p>
            <a:endParaRPr lang="en-US" dirty="0"/>
          </a:p>
        </p:txBody>
      </p:sp>
    </p:spTree>
    <p:extLst>
      <p:ext uri="{BB962C8B-B14F-4D97-AF65-F5344CB8AC3E}">
        <p14:creationId xmlns:p14="http://schemas.microsoft.com/office/powerpoint/2010/main" val="1258686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686800" cy="5334000"/>
          </a:xfrm>
        </p:spPr>
        <p:txBody>
          <a:bodyPr>
            <a:normAutofit/>
          </a:bodyPr>
          <a:lstStyle/>
          <a:p>
            <a:r>
              <a:rPr lang="sr-Cyrl-CS" dirty="0" smtClean="0"/>
              <a:t>ЦБ утиче на величину монетарног мултипликатора преко утицаја на коефицијенте који га одређују.</a:t>
            </a:r>
          </a:p>
          <a:p>
            <a:endParaRPr lang="sr-Cyrl-CS" dirty="0" smtClean="0"/>
          </a:p>
          <a:p>
            <a:r>
              <a:rPr lang="sr-Cyrl-CS" dirty="0" smtClean="0"/>
              <a:t> </a:t>
            </a:r>
            <a:r>
              <a:rPr lang="sr-Cyrl-CS" dirty="0" smtClean="0">
                <a:solidFill>
                  <a:srgbClr val="00B050"/>
                </a:solidFill>
              </a:rPr>
              <a:t>Два коефицијента (g</a:t>
            </a:r>
            <a:r>
              <a:rPr lang="ru-RU" dirty="0" smtClean="0">
                <a:solidFill>
                  <a:srgbClr val="00B050"/>
                </a:solidFill>
              </a:rPr>
              <a:t>, </a:t>
            </a:r>
            <a:r>
              <a:rPr lang="sr-Cyrl-CS" dirty="0" smtClean="0">
                <a:solidFill>
                  <a:srgbClr val="00B050"/>
                </a:solidFill>
              </a:rPr>
              <a:t>t</a:t>
            </a:r>
            <a:r>
              <a:rPr lang="ru-RU" dirty="0" smtClean="0">
                <a:solidFill>
                  <a:srgbClr val="00B050"/>
                </a:solidFill>
              </a:rPr>
              <a:t>)</a:t>
            </a:r>
            <a:r>
              <a:rPr lang="sr-Cyrl-CS" dirty="0" smtClean="0">
                <a:solidFill>
                  <a:srgbClr val="00B050"/>
                </a:solidFill>
              </a:rPr>
              <a:t> </a:t>
            </a:r>
            <a:r>
              <a:rPr lang="sr-Cyrl-CS" dirty="0" smtClean="0"/>
              <a:t>су параметри понашања и </a:t>
            </a:r>
            <a:r>
              <a:rPr lang="sr-Cyrl-CS" dirty="0" smtClean="0">
                <a:solidFill>
                  <a:srgbClr val="00B050"/>
                </a:solidFill>
              </a:rPr>
              <a:t>нису под контролом ЦБ.</a:t>
            </a:r>
            <a:r>
              <a:rPr lang="sr-Cyrl-CS" dirty="0" smtClean="0"/>
              <a:t> Трећи коефицијен</a:t>
            </a:r>
            <a:r>
              <a:rPr lang="sr-Cyrl-BA" dirty="0" smtClean="0"/>
              <a:t>т</a:t>
            </a:r>
            <a:r>
              <a:rPr lang="sr-Cyrl-CS" dirty="0" smtClean="0"/>
              <a:t> се састоји од </a:t>
            </a:r>
            <a:r>
              <a:rPr lang="sr-Cyrl-CS" dirty="0" smtClean="0">
                <a:solidFill>
                  <a:srgbClr val="00B050"/>
                </a:solidFill>
              </a:rPr>
              <a:t>стопе обавезних резерви и стопе резерви ликвидности, а ЦБ може директно да контролише само стопу обавезних резерви.</a:t>
            </a:r>
            <a:r>
              <a:rPr lang="sr-Cyrl-CS" dirty="0" smtClean="0"/>
              <a:t> Стопу резерви ликвидности регулише индиректно (прописивањем обавезе одржавања мин. ликвидности и санкција за неликвидност).</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l="9007" t="21881" r="8031" b="8680"/>
          <a:stretch>
            <a:fillRect/>
          </a:stretch>
        </p:blipFill>
        <p:spPr bwMode="auto">
          <a:xfrm>
            <a:off x="0" y="381000"/>
            <a:ext cx="9144000" cy="5562600"/>
          </a:xfrm>
          <a:prstGeom prst="rect">
            <a:avLst/>
          </a:prstGeom>
          <a:noFill/>
          <a:ln w="9525">
            <a:noFill/>
            <a:miter lim="800000"/>
            <a:headEnd/>
            <a:tailEnd/>
          </a:ln>
          <a:effectLst/>
        </p:spPr>
      </p:pic>
      <p:sp>
        <p:nvSpPr>
          <p:cNvPr id="3" name="Rectangle 2"/>
          <p:cNvSpPr/>
          <p:nvPr/>
        </p:nvSpPr>
        <p:spPr>
          <a:xfrm>
            <a:off x="4800600" y="4953000"/>
            <a:ext cx="609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6324600" y="4953000"/>
            <a:ext cx="5334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772400" y="4953000"/>
            <a:ext cx="5334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pPr algn="ctr"/>
            <a:r>
              <a:rPr lang="sr-Cyrl-CS" dirty="0" smtClean="0"/>
              <a:t>Тражња новца</a:t>
            </a:r>
            <a:endParaRPr lang="en-US" dirty="0"/>
          </a:p>
        </p:txBody>
      </p:sp>
      <p:sp>
        <p:nvSpPr>
          <p:cNvPr id="3" name="Content Placeholder 2"/>
          <p:cNvSpPr>
            <a:spLocks noGrp="1"/>
          </p:cNvSpPr>
          <p:nvPr>
            <p:ph idx="1"/>
          </p:nvPr>
        </p:nvSpPr>
        <p:spPr/>
        <p:txBody>
          <a:bodyPr/>
          <a:lstStyle/>
          <a:p>
            <a:pPr algn="just"/>
            <a:r>
              <a:rPr lang="sr-Cyrl-CS" dirty="0" smtClean="0"/>
              <a:t>Кејнзијанска школа сматра да је од пресудног значаја висина тражње новца, а да се монетарни агрегати само прилагођавају томе</a:t>
            </a:r>
          </a:p>
          <a:p>
            <a:pPr algn="just">
              <a:buNone/>
            </a:pPr>
            <a:endParaRPr lang="sr-Cyrl-CS" dirty="0" smtClean="0"/>
          </a:p>
          <a:p>
            <a:pPr algn="just"/>
            <a:r>
              <a:rPr lang="sr-Cyrl-CS" dirty="0" smtClean="0"/>
              <a:t> Тражња новца је она количина новца коју трансактори желе да држе како би обезбиједили своју ликвидност</a:t>
            </a:r>
          </a:p>
          <a:p>
            <a:pPr algn="just"/>
            <a:endParaRPr lang="sr-Cyrl-CS" dirty="0" smtClean="0"/>
          </a:p>
          <a:p>
            <a:pPr algn="just"/>
            <a:r>
              <a:rPr lang="sr-Cyrl-CS" dirty="0" smtClean="0"/>
              <a:t>У случајевима неусклађености прилива и одлива новчаних средстава</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562600"/>
          </a:xfrm>
        </p:spPr>
        <p:txBody>
          <a:bodyPr/>
          <a:lstStyle/>
          <a:p>
            <a:r>
              <a:rPr lang="sr-Cyrl-CS" dirty="0" smtClean="0"/>
              <a:t>Висина тражње новца зависи од:</a:t>
            </a:r>
          </a:p>
          <a:p>
            <a:pPr lvl="1"/>
            <a:r>
              <a:rPr lang="sr-Cyrl-CS" dirty="0" smtClean="0"/>
              <a:t>Обима трансакција (повећан обим трансакција води већим новчаним резервама)</a:t>
            </a:r>
          </a:p>
          <a:p>
            <a:pPr lvl="1"/>
            <a:r>
              <a:rPr lang="sr-Cyrl-CS" dirty="0" smtClean="0"/>
              <a:t>Реалне каматне стопе (номинална каматна стопа и инфлација одређују тражњу)</a:t>
            </a:r>
          </a:p>
          <a:p>
            <a:pPr lvl="1"/>
            <a:r>
              <a:rPr lang="sr-Cyrl-CS" dirty="0" smtClean="0"/>
              <a:t>Институционални фактори (мање новчане резерве су потребне уколико је лакша доступност кредитима, развијено тржиште ХОВ и сл.) </a:t>
            </a:r>
          </a:p>
          <a:p>
            <a:pPr lvl="1">
              <a:buNone/>
            </a:pPr>
            <a:endParaRPr lang="sr-Cyrl-CS" dirty="0" smtClean="0"/>
          </a:p>
          <a:p>
            <a:pPr lvl="1" algn="just">
              <a:buNone/>
            </a:pPr>
            <a:r>
              <a:rPr lang="sr-Cyrl-CS" dirty="0" smtClean="0"/>
              <a:t>Трансактори морају сами вршити процјене својих</a:t>
            </a:r>
          </a:p>
          <a:p>
            <a:pPr lvl="1" algn="just">
              <a:buNone/>
            </a:pPr>
            <a:r>
              <a:rPr lang="sr-Cyrl-CS" dirty="0" smtClean="0"/>
              <a:t>потреба и у складу с тим планирати (зона</a:t>
            </a:r>
            <a:r>
              <a:rPr lang="en-US" dirty="0" smtClean="0"/>
              <a:t> </a:t>
            </a:r>
            <a:r>
              <a:rPr lang="sr-Cyrl-CS" dirty="0" smtClean="0"/>
              <a:t>неликвидности</a:t>
            </a:r>
          </a:p>
          <a:p>
            <a:pPr lvl="1" algn="just">
              <a:buNone/>
            </a:pPr>
            <a:r>
              <a:rPr lang="sr-Cyrl-CS" dirty="0" smtClean="0"/>
              <a:t>или зона мањег профита).</a:t>
            </a:r>
          </a:p>
          <a:p>
            <a:pPr lvl="1">
              <a:buNone/>
            </a:pPr>
            <a:endParaRPr lang="sr-Cyrl-C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sr-Cyrl-BA" dirty="0" smtClean="0"/>
              <a:t>Хвала на пажњи!</a:t>
            </a:r>
            <a:endParaRPr lang="en-US" dirty="0"/>
          </a:p>
        </p:txBody>
      </p:sp>
    </p:spTree>
    <p:extLst>
      <p:ext uri="{BB962C8B-B14F-4D97-AF65-F5344CB8AC3E}">
        <p14:creationId xmlns:p14="http://schemas.microsoft.com/office/powerpoint/2010/main" val="2951016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lide Number Placeholder 5"/>
          <p:cNvSpPr>
            <a:spLocks noGrp="1"/>
          </p:cNvSpPr>
          <p:nvPr>
            <p:ph type="sldNum" sz="quarter" idx="11"/>
          </p:nvPr>
        </p:nvSpPr>
        <p:spPr>
          <a:noFill/>
        </p:spPr>
        <p:txBody>
          <a:bodyPr/>
          <a:lstStyle/>
          <a:p>
            <a:fld id="{629383C6-BD3A-4957-8970-9DB27CD14E73}" type="slidenum">
              <a:rPr lang="en-US" smtClean="0"/>
              <a:pPr/>
              <a:t>4</a:t>
            </a:fld>
            <a:endParaRPr lang="en-US" smtClean="0"/>
          </a:p>
        </p:txBody>
      </p:sp>
      <p:sp>
        <p:nvSpPr>
          <p:cNvPr id="205865" name="Rectangle 41"/>
          <p:cNvSpPr>
            <a:spLocks noGrp="1" noChangeArrowheads="1"/>
          </p:cNvSpPr>
          <p:nvPr>
            <p:ph type="body" sz="half" idx="2"/>
          </p:nvPr>
        </p:nvSpPr>
        <p:spPr>
          <a:xfrm>
            <a:off x="301869" y="4343400"/>
            <a:ext cx="8610600" cy="1492250"/>
          </a:xfrm>
        </p:spPr>
        <p:txBody>
          <a:bodyPr>
            <a:normAutofit/>
          </a:bodyPr>
          <a:lstStyle/>
          <a:p>
            <a:pPr algn="just" eaLnBrk="1" hangingPunct="1">
              <a:lnSpc>
                <a:spcPct val="80000"/>
              </a:lnSpc>
            </a:pPr>
            <a:r>
              <a:rPr lang="sr-Cyrl-CS" sz="2400" dirty="0" smtClean="0"/>
              <a:t>П</a:t>
            </a:r>
            <a:r>
              <a:rPr lang="sr-Latn-CS" sz="2400" dirty="0" smtClean="0"/>
              <a:t>a</a:t>
            </a:r>
            <a:r>
              <a:rPr lang="sr-Cyrl-CS" sz="2400" dirty="0" smtClean="0"/>
              <a:t>сива биланса ЦБ: подаци о количини и структури примарног новца</a:t>
            </a:r>
          </a:p>
          <a:p>
            <a:pPr marL="0" indent="0" algn="just" eaLnBrk="1" hangingPunct="1">
              <a:lnSpc>
                <a:spcPct val="80000"/>
              </a:lnSpc>
              <a:buNone/>
            </a:pPr>
            <a:r>
              <a:rPr lang="sr-Cyrl-CS" sz="2400" dirty="0" smtClean="0"/>
              <a:t> </a:t>
            </a:r>
          </a:p>
          <a:p>
            <a:pPr algn="just" eaLnBrk="1" hangingPunct="1">
              <a:lnSpc>
                <a:spcPct val="80000"/>
              </a:lnSpc>
            </a:pPr>
            <a:r>
              <a:rPr lang="sr-Cyrl-CS" sz="2400" dirty="0" smtClean="0"/>
              <a:t>Актива биланса ЦБ: канали емисије примарног новца </a:t>
            </a:r>
          </a:p>
          <a:p>
            <a:pPr algn="just" eaLnBrk="1" hangingPunct="1">
              <a:lnSpc>
                <a:spcPct val="80000"/>
              </a:lnSpc>
            </a:pPr>
            <a:endParaRPr lang="sr-Cyrl-CS" sz="2400" dirty="0" smtClean="0"/>
          </a:p>
          <a:p>
            <a:pPr eaLnBrk="1" hangingPunct="1">
              <a:lnSpc>
                <a:spcPct val="80000"/>
              </a:lnSpc>
              <a:buNone/>
            </a:pPr>
            <a:endParaRPr lang="en-US" sz="2400" dirty="0" smtClean="0"/>
          </a:p>
        </p:txBody>
      </p:sp>
      <p:graphicFrame>
        <p:nvGraphicFramePr>
          <p:cNvPr id="205882" name="Group 58"/>
          <p:cNvGraphicFramePr>
            <a:graphicFrameLocks noGrp="1"/>
          </p:cNvGraphicFramePr>
          <p:nvPr>
            <p:ph sz="half" idx="1"/>
            <p:extLst>
              <p:ext uri="{D42A27DB-BD31-4B8C-83A1-F6EECF244321}">
                <p14:modId xmlns:p14="http://schemas.microsoft.com/office/powerpoint/2010/main" val="2060888932"/>
              </p:ext>
            </p:extLst>
          </p:nvPr>
        </p:nvGraphicFramePr>
        <p:xfrm>
          <a:off x="304800" y="1828800"/>
          <a:ext cx="8516937" cy="1981200"/>
        </p:xfrm>
        <a:graphic>
          <a:graphicData uri="http://schemas.openxmlformats.org/drawingml/2006/table">
            <a:tbl>
              <a:tblPr/>
              <a:tblGrid>
                <a:gridCol w="4296018">
                  <a:extLst>
                    <a:ext uri="{9D8B030D-6E8A-4147-A177-3AD203B41FA5}">
                      <a16:colId xmlns:a16="http://schemas.microsoft.com/office/drawing/2014/main" val="20000"/>
                    </a:ext>
                  </a:extLst>
                </a:gridCol>
                <a:gridCol w="4220919">
                  <a:extLst>
                    <a:ext uri="{9D8B030D-6E8A-4147-A177-3AD203B41FA5}">
                      <a16:colId xmlns:a16="http://schemas.microsoft.com/office/drawing/2014/main" val="20001"/>
                    </a:ext>
                  </a:extLst>
                </a:gridCol>
              </a:tblGrid>
              <a:tr h="405509">
                <a:tc gridSpan="2">
                  <a:txBody>
                    <a:bodyPr/>
                    <a:lstStyle/>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1" i="0" u="none" strike="noStrike" cap="none" normalizeH="0" baseline="0" smtClean="0">
                          <a:ln>
                            <a:noFill/>
                          </a:ln>
                          <a:solidFill>
                            <a:srgbClr val="DDDDDD"/>
                          </a:solidFill>
                          <a:effectLst/>
                          <a:latin typeface="Calibri" pitchFamily="34" charset="0"/>
                        </a:rPr>
                        <a:t>Биланс стања ЦБ</a:t>
                      </a:r>
                      <a:endParaRPr kumimoji="0" lang="en-US" sz="2000" b="1" i="0" u="none" strike="noStrike" cap="none" normalizeH="0" baseline="0" smtClean="0">
                        <a:ln>
                          <a:noFill/>
                        </a:ln>
                        <a:solidFill>
                          <a:srgbClr val="DDDDDD"/>
                        </a:solidFill>
                        <a:effectLst/>
                        <a:latin typeface="Calibri" pitchFamily="34" charset="0"/>
                      </a:endParaRPr>
                    </a:p>
                  </a:txBody>
                  <a:tcPr marL="45720" marR="45720" horzOverflow="overflow">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28575" cap="flat" cmpd="sng" algn="ctr">
                      <a:solidFill>
                        <a:srgbClr val="C0C0C0"/>
                      </a:solidFill>
                      <a:prstDash val="solid"/>
                      <a:round/>
                      <a:headEnd type="none" w="med" len="med"/>
                      <a:tailEnd type="none" w="med" len="med"/>
                    </a:lnT>
                    <a:lnB w="28575" cap="flat" cmpd="sng" algn="ctr">
                      <a:solidFill>
                        <a:srgbClr val="C0C0C0"/>
                      </a:solidFill>
                      <a:prstDash val="solid"/>
                      <a:round/>
                      <a:headEnd type="none" w="med" len="med"/>
                      <a:tailEnd type="none" w="med" len="med"/>
                    </a:lnB>
                    <a:lnTlToBr>
                      <a:noFill/>
                    </a:lnTlToBr>
                    <a:lnBlToTr>
                      <a:noFill/>
                    </a:lnBlToTr>
                    <a:solidFill>
                      <a:srgbClr val="CC0000"/>
                    </a:solidFill>
                  </a:tcPr>
                </a:tc>
                <a:tc hMerge="1">
                  <a:txBody>
                    <a:bodyPr/>
                    <a:lstStyle/>
                    <a:p>
                      <a:endParaRPr lang="en-US"/>
                    </a:p>
                  </a:txBody>
                  <a:tcPr/>
                </a:tc>
                <a:extLst>
                  <a:ext uri="{0D108BD9-81ED-4DB2-BD59-A6C34878D82A}">
                    <a16:rowId xmlns:a16="http://schemas.microsoft.com/office/drawing/2014/main" val="10000"/>
                  </a:ext>
                </a:extLst>
              </a:tr>
              <a:tr h="405509">
                <a:tc>
                  <a:txBody>
                    <a:bodyPr/>
                    <a:lstStyle/>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1" i="0" u="none" strike="noStrike" cap="none" normalizeH="0" baseline="0" smtClean="0">
                          <a:ln>
                            <a:noFill/>
                          </a:ln>
                          <a:solidFill>
                            <a:srgbClr val="DDDDDD"/>
                          </a:solidFill>
                          <a:effectLst/>
                          <a:latin typeface="Calibri" pitchFamily="34" charset="0"/>
                        </a:rPr>
                        <a:t>Актива</a:t>
                      </a:r>
                      <a:endParaRPr kumimoji="0" lang="en-US" sz="2000" b="1" i="0" u="none" strike="noStrike" cap="none" normalizeH="0" baseline="0" smtClean="0">
                        <a:ln>
                          <a:noFill/>
                        </a:ln>
                        <a:solidFill>
                          <a:srgbClr val="DDDDDD"/>
                        </a:solidFill>
                        <a:effectLst/>
                        <a:latin typeface="Calibri" pitchFamily="34" charset="0"/>
                      </a:endParaRPr>
                    </a:p>
                  </a:txBody>
                  <a:tcPr marL="45720" marR="45720" horzOverflow="overflow">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28575" cap="flat" cmpd="sng" algn="ctr">
                      <a:solidFill>
                        <a:srgbClr val="C0C0C0"/>
                      </a:solidFill>
                      <a:prstDash val="solid"/>
                      <a:round/>
                      <a:headEnd type="none" w="med" len="med"/>
                      <a:tailEnd type="none" w="med" len="med"/>
                    </a:lnT>
                    <a:lnB w="28575" cap="flat" cmpd="sng" algn="ctr">
                      <a:solidFill>
                        <a:srgbClr val="C0C0C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1" i="0" u="none" strike="noStrike" cap="none" normalizeH="0" baseline="0" smtClean="0">
                          <a:ln>
                            <a:noFill/>
                          </a:ln>
                          <a:solidFill>
                            <a:srgbClr val="DDDDDD"/>
                          </a:solidFill>
                          <a:effectLst/>
                          <a:latin typeface="Calibri" pitchFamily="34" charset="0"/>
                        </a:rPr>
                        <a:t>Пасива</a:t>
                      </a:r>
                      <a:endParaRPr kumimoji="0" lang="en-US" sz="2000" b="1" i="0" u="none" strike="noStrike" cap="none" normalizeH="0" baseline="0" smtClean="0">
                        <a:ln>
                          <a:noFill/>
                        </a:ln>
                        <a:solidFill>
                          <a:srgbClr val="DDDDDD"/>
                        </a:solidFill>
                        <a:effectLst/>
                        <a:latin typeface="Calibri" pitchFamily="34" charset="0"/>
                      </a:endParaRPr>
                    </a:p>
                  </a:txBody>
                  <a:tcPr marL="45720" marR="45720" horzOverflow="overflow">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28575" cap="flat" cmpd="sng" algn="ctr">
                      <a:solidFill>
                        <a:srgbClr val="C0C0C0"/>
                      </a:solidFill>
                      <a:prstDash val="solid"/>
                      <a:round/>
                      <a:headEnd type="none" w="med" len="med"/>
                      <a:tailEnd type="none" w="med" len="med"/>
                    </a:lnT>
                    <a:lnB w="28575" cap="flat" cmpd="sng" algn="ctr">
                      <a:solidFill>
                        <a:srgbClr val="C0C0C0"/>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170182">
                <a:tc>
                  <a:txBody>
                    <a:bodyPr/>
                    <a:lstStyle/>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0" i="0" u="none" strike="noStrike" cap="none" normalizeH="0" baseline="0" smtClean="0">
                          <a:ln>
                            <a:noFill/>
                          </a:ln>
                          <a:solidFill>
                            <a:srgbClr val="000066"/>
                          </a:solidFill>
                          <a:effectLst/>
                          <a:latin typeface="Calibri" pitchFamily="34" charset="0"/>
                        </a:rPr>
                        <a:t>Кредити пословним банкама</a:t>
                      </a:r>
                    </a:p>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0" i="0" u="none" strike="noStrike" cap="none" normalizeH="0" baseline="0" smtClean="0">
                          <a:ln>
                            <a:noFill/>
                          </a:ln>
                          <a:solidFill>
                            <a:srgbClr val="000066"/>
                          </a:solidFill>
                          <a:effectLst/>
                          <a:latin typeface="Calibri" pitchFamily="34" charset="0"/>
                        </a:rPr>
                        <a:t>Кредити непосредним комитентима</a:t>
                      </a:r>
                    </a:p>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0" i="0" u="none" strike="noStrike" cap="none" normalizeH="0" baseline="0" smtClean="0">
                          <a:ln>
                            <a:noFill/>
                          </a:ln>
                          <a:solidFill>
                            <a:srgbClr val="000066"/>
                          </a:solidFill>
                          <a:effectLst/>
                          <a:latin typeface="Calibri" pitchFamily="34" charset="0"/>
                        </a:rPr>
                        <a:t>Девизне резерве</a:t>
                      </a:r>
                      <a:endParaRPr kumimoji="0" lang="en-US" sz="2000" b="0" i="0" u="none" strike="noStrike" cap="none" normalizeH="0" baseline="0" smtClean="0">
                        <a:ln>
                          <a:noFill/>
                        </a:ln>
                        <a:solidFill>
                          <a:srgbClr val="000066"/>
                        </a:solidFill>
                        <a:effectLst/>
                        <a:latin typeface="Calibri" pitchFamily="34" charset="0"/>
                      </a:endParaRPr>
                    </a:p>
                  </a:txBody>
                  <a:tcPr marL="45720" marR="45720" horzOverflow="overflow">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28575" cap="flat" cmpd="sng" algn="ctr">
                      <a:solidFill>
                        <a:srgbClr val="C0C0C0"/>
                      </a:solidFill>
                      <a:prstDash val="solid"/>
                      <a:round/>
                      <a:headEnd type="none" w="med" len="med"/>
                      <a:tailEnd type="none" w="med" len="med"/>
                    </a:lnT>
                    <a:lnB w="28575"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0" i="0" u="none" strike="noStrike" cap="none" normalizeH="0" baseline="0" dirty="0" smtClean="0">
                          <a:ln>
                            <a:noFill/>
                          </a:ln>
                          <a:solidFill>
                            <a:srgbClr val="000066"/>
                          </a:solidFill>
                          <a:effectLst/>
                          <a:latin typeface="Calibri" pitchFamily="34" charset="0"/>
                        </a:rPr>
                        <a:t>Депозити пословних банака</a:t>
                      </a:r>
                    </a:p>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0" i="0" u="none" strike="noStrike" cap="none" normalizeH="0" baseline="0" dirty="0" smtClean="0">
                          <a:ln>
                            <a:noFill/>
                          </a:ln>
                          <a:solidFill>
                            <a:srgbClr val="000066"/>
                          </a:solidFill>
                          <a:effectLst/>
                          <a:latin typeface="Calibri" pitchFamily="34" charset="0"/>
                        </a:rPr>
                        <a:t>Депозити непосредних комитената</a:t>
                      </a:r>
                    </a:p>
                    <a:p>
                      <a:pPr marL="0" marR="0" lvl="0" indent="0" algn="l" defTabSz="914400" rtl="0" eaLnBrk="1" fontAlgn="base" latinLnBrk="0" hangingPunct="1">
                        <a:lnSpc>
                          <a:spcPct val="100000"/>
                        </a:lnSpc>
                        <a:spcBef>
                          <a:spcPct val="20000"/>
                        </a:spcBef>
                        <a:spcAft>
                          <a:spcPct val="0"/>
                        </a:spcAft>
                        <a:buClr>
                          <a:srgbClr val="CC0000"/>
                        </a:buClr>
                        <a:buSzPct val="80000"/>
                        <a:buFont typeface="Wingdings" pitchFamily="2" charset="2"/>
                        <a:buNone/>
                        <a:tabLst/>
                      </a:pPr>
                      <a:r>
                        <a:rPr kumimoji="0" lang="sr-Cyrl-CS" sz="2000" b="0" i="0" u="none" strike="noStrike" cap="none" normalizeH="0" baseline="0" dirty="0" smtClean="0">
                          <a:ln>
                            <a:noFill/>
                          </a:ln>
                          <a:solidFill>
                            <a:srgbClr val="000066"/>
                          </a:solidFill>
                          <a:effectLst/>
                          <a:latin typeface="Calibri" pitchFamily="34" charset="0"/>
                        </a:rPr>
                        <a:t>Готов новац у оптицају</a:t>
                      </a:r>
                      <a:endParaRPr kumimoji="0" lang="en-US" sz="2000" b="0" i="0" u="none" strike="noStrike" cap="none" normalizeH="0" baseline="0" dirty="0" smtClean="0">
                        <a:ln>
                          <a:noFill/>
                        </a:ln>
                        <a:solidFill>
                          <a:srgbClr val="000066"/>
                        </a:solidFill>
                        <a:effectLst/>
                        <a:latin typeface="Calibri" pitchFamily="34" charset="0"/>
                      </a:endParaRPr>
                    </a:p>
                  </a:txBody>
                  <a:tcPr marL="45720" marR="45720" horzOverflow="overflow">
                    <a:lnL w="28575" cap="flat" cmpd="sng" algn="ctr">
                      <a:solidFill>
                        <a:srgbClr val="C0C0C0"/>
                      </a:solidFill>
                      <a:prstDash val="solid"/>
                      <a:round/>
                      <a:headEnd type="none" w="med" len="med"/>
                      <a:tailEnd type="none" w="med" len="med"/>
                    </a:lnL>
                    <a:lnR w="28575" cap="flat" cmpd="sng" algn="ctr">
                      <a:solidFill>
                        <a:srgbClr val="C0C0C0"/>
                      </a:solidFill>
                      <a:prstDash val="solid"/>
                      <a:round/>
                      <a:headEnd type="none" w="med" len="med"/>
                      <a:tailEnd type="none" w="med" len="med"/>
                    </a:lnR>
                    <a:lnT w="28575" cap="flat" cmpd="sng" algn="ctr">
                      <a:solidFill>
                        <a:srgbClr val="C0C0C0"/>
                      </a:solidFill>
                      <a:prstDash val="solid"/>
                      <a:round/>
                      <a:headEnd type="none" w="med" len="med"/>
                      <a:tailEnd type="none" w="med" len="med"/>
                    </a:lnT>
                    <a:lnB w="28575" cap="flat" cmpd="sng" algn="ctr">
                      <a:solidFill>
                        <a:srgbClr val="C0C0C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2"/>
                  </a:ext>
                </a:extLst>
              </a:tr>
            </a:tbl>
          </a:graphicData>
        </a:graphic>
      </p:graphicFrame>
      <p:sp>
        <p:nvSpPr>
          <p:cNvPr id="5" name="Rectangle 2"/>
          <p:cNvSpPr>
            <a:spLocks noGrp="1" noChangeArrowheads="1"/>
          </p:cNvSpPr>
          <p:nvPr>
            <p:ph type="title"/>
          </p:nvPr>
        </p:nvSpPr>
        <p:spPr>
          <a:xfrm>
            <a:off x="381000" y="228600"/>
            <a:ext cx="8458200" cy="1143000"/>
          </a:xfrm>
        </p:spPr>
        <p:txBody>
          <a:bodyPr>
            <a:normAutofit/>
          </a:bodyPr>
          <a:lstStyle/>
          <a:p>
            <a:pPr algn="ctr" eaLnBrk="1" hangingPunct="1"/>
            <a:r>
              <a:rPr lang="sr-Cyrl-CS" sz="3600" b="1" smtClean="0"/>
              <a:t>ПРИМАРНИ НОВАЦ</a:t>
            </a:r>
            <a:r>
              <a:rPr lang="sr-Latn-CS" sz="3600" b="1" smtClean="0"/>
              <a:t> </a:t>
            </a:r>
            <a:r>
              <a:rPr lang="sr-Cyrl-CS" sz="3600" b="1" smtClean="0"/>
              <a:t>(МОНЕТАРНА БАЗА)</a:t>
            </a:r>
            <a:endParaRPr lang="en-US" sz="36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205882"/>
                                        </p:tgtEl>
                                        <p:attrNameLst>
                                          <p:attrName>style.visibility</p:attrName>
                                        </p:attrNameLst>
                                      </p:cBhvr>
                                      <p:to>
                                        <p:strVal val="visible"/>
                                      </p:to>
                                    </p:set>
                                    <p:animEffect transition="in" filter="checkerboard(down)">
                                      <p:cBhvr>
                                        <p:cTn id="7" dur="500"/>
                                        <p:tgtEl>
                                          <p:spTgt spid="205882"/>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205865"/>
                                        </p:tgtEl>
                                        <p:attrNameLst>
                                          <p:attrName>style.visibility</p:attrName>
                                        </p:attrNameLst>
                                      </p:cBhvr>
                                      <p:to>
                                        <p:strVal val="visible"/>
                                      </p:to>
                                    </p:set>
                                    <p:animEffect transition="in" filter="slide(fromBottom)">
                                      <p:cBhvr>
                                        <p:cTn id="11" dur="1000"/>
                                        <p:tgtEl>
                                          <p:spTgt spid="205865"/>
                                        </p:tgtEl>
                                      </p:cBhvr>
                                    </p:animEffect>
                                  </p:childTnLst>
                                </p:cTn>
                              </p:par>
                              <p:par>
                                <p:cTn id="12" presetID="29" presetClass="entr" presetSubtype="0"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ppt_x</p:attrName>
                                        </p:attrNameLst>
                                      </p:cBhvr>
                                      <p:tavLst>
                                        <p:tav tm="0">
                                          <p:val>
                                            <p:strVal val="#ppt_x-.2"/>
                                          </p:val>
                                        </p:tav>
                                        <p:tav tm="100000">
                                          <p:val>
                                            <p:strVal val="#ppt_x"/>
                                          </p:val>
                                        </p:tav>
                                      </p:tavLst>
                                    </p:anim>
                                    <p:anim calcmode="lin" valueType="num">
                                      <p:cBhvr>
                                        <p:cTn id="15"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65" grpId="0" animBg="1" autoUpdateAnimBg="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1"/>
          </p:nvPr>
        </p:nvSpPr>
        <p:spPr>
          <a:noFill/>
        </p:spPr>
        <p:txBody>
          <a:bodyPr/>
          <a:lstStyle/>
          <a:p>
            <a:fld id="{A194A0C8-8B03-430A-8910-7A2EDE5BF04F}" type="slidenum">
              <a:rPr lang="en-US" smtClean="0"/>
              <a:pPr/>
              <a:t>5</a:t>
            </a:fld>
            <a:endParaRPr lang="en-US" smtClean="0"/>
          </a:p>
        </p:txBody>
      </p:sp>
      <p:sp>
        <p:nvSpPr>
          <p:cNvPr id="203779" name="Rectangle 3"/>
          <p:cNvSpPr>
            <a:spLocks noGrp="1" noChangeArrowheads="1"/>
          </p:cNvSpPr>
          <p:nvPr>
            <p:ph type="body" sz="half" idx="1"/>
          </p:nvPr>
        </p:nvSpPr>
        <p:spPr>
          <a:xfrm>
            <a:off x="304800" y="3352800"/>
            <a:ext cx="8686800" cy="3200400"/>
          </a:xfrm>
        </p:spPr>
        <p:txBody>
          <a:bodyPr>
            <a:normAutofit/>
          </a:bodyPr>
          <a:lstStyle/>
          <a:p>
            <a:pPr algn="ctr" eaLnBrk="1" hangingPunct="1">
              <a:buNone/>
            </a:pPr>
            <a:r>
              <a:rPr lang="sr-Latn-CS" b="1" dirty="0" smtClean="0">
                <a:solidFill>
                  <a:schemeClr val="tx1"/>
                </a:solidFill>
              </a:rPr>
              <a:t>B = </a:t>
            </a:r>
            <a:r>
              <a:rPr lang="sr-Latn-CS" b="1" dirty="0" smtClean="0">
                <a:solidFill>
                  <a:schemeClr val="tx1"/>
                </a:solidFill>
              </a:rPr>
              <a:t>G</a:t>
            </a:r>
            <a:r>
              <a:rPr lang="sr-Cyrl-CS" b="1" dirty="0" smtClean="0">
                <a:solidFill>
                  <a:schemeClr val="tx1"/>
                </a:solidFill>
              </a:rPr>
              <a:t>+</a:t>
            </a:r>
            <a:r>
              <a:rPr lang="sr-Latn-CS" b="1" dirty="0" smtClean="0">
                <a:solidFill>
                  <a:schemeClr val="tx1"/>
                </a:solidFill>
              </a:rPr>
              <a:t>R</a:t>
            </a:r>
            <a:r>
              <a:rPr lang="sr-Latn-CS" dirty="0" smtClean="0">
                <a:solidFill>
                  <a:schemeClr val="tx1"/>
                </a:solidFill>
              </a:rPr>
              <a:t>  </a:t>
            </a:r>
            <a:endParaRPr lang="sr-Cyrl-BA" dirty="0" smtClean="0">
              <a:solidFill>
                <a:schemeClr val="tx1"/>
              </a:solidFill>
            </a:endParaRPr>
          </a:p>
          <a:p>
            <a:pPr algn="ctr" eaLnBrk="1" hangingPunct="1">
              <a:buNone/>
            </a:pPr>
            <a:endParaRPr lang="en-US" dirty="0" smtClean="0">
              <a:solidFill>
                <a:schemeClr val="tx1"/>
              </a:solidFill>
            </a:endParaRPr>
          </a:p>
          <a:p>
            <a:pPr>
              <a:buNone/>
            </a:pPr>
            <a:r>
              <a:rPr lang="sr-Latn-CS" b="1" dirty="0" smtClean="0"/>
              <a:t>B</a:t>
            </a:r>
            <a:r>
              <a:rPr lang="sr-Cyrl-BA" b="1" dirty="0" smtClean="0"/>
              <a:t> </a:t>
            </a:r>
            <a:r>
              <a:rPr lang="sr-Latn-CS" b="1" dirty="0" smtClean="0"/>
              <a:t>=</a:t>
            </a:r>
            <a:r>
              <a:rPr lang="sr-Cyrl-BA" b="1" dirty="0" smtClean="0"/>
              <a:t> </a:t>
            </a:r>
            <a:r>
              <a:rPr lang="sr-Cyrl-BA" dirty="0" smtClean="0"/>
              <a:t>примарни новац или монетарна база</a:t>
            </a:r>
          </a:p>
          <a:p>
            <a:pPr>
              <a:buNone/>
            </a:pPr>
            <a:r>
              <a:rPr lang="sr-Latn-CS" b="1" dirty="0" smtClean="0"/>
              <a:t>G </a:t>
            </a:r>
            <a:r>
              <a:rPr lang="sr-Cyrl-BA" b="1" dirty="0" smtClean="0"/>
              <a:t>= </a:t>
            </a:r>
            <a:r>
              <a:rPr lang="sr-Cyrl-CS" dirty="0" smtClean="0">
                <a:solidFill>
                  <a:schemeClr val="tx1"/>
                </a:solidFill>
              </a:rPr>
              <a:t>готов новац </a:t>
            </a:r>
          </a:p>
          <a:p>
            <a:pPr>
              <a:buNone/>
            </a:pPr>
            <a:r>
              <a:rPr lang="sr-Latn-CS" b="1" dirty="0" smtClean="0"/>
              <a:t>R </a:t>
            </a:r>
            <a:r>
              <a:rPr lang="sr-Cyrl-BA" b="1" dirty="0" smtClean="0"/>
              <a:t>= </a:t>
            </a:r>
            <a:r>
              <a:rPr lang="sr-Cyrl-CS" dirty="0" smtClean="0">
                <a:solidFill>
                  <a:schemeClr val="tx1"/>
                </a:solidFill>
              </a:rPr>
              <a:t>резерве пословних банака и непосредних комитената код ЦБ</a:t>
            </a:r>
            <a:endParaRPr lang="en-US" dirty="0" smtClean="0">
              <a:solidFill>
                <a:schemeClr val="tx1"/>
              </a:solidFill>
            </a:endParaRPr>
          </a:p>
          <a:p>
            <a:pPr eaLnBrk="1" hangingPunct="1"/>
            <a:endParaRPr lang="sr-Cyrl-CS" dirty="0" smtClean="0">
              <a:solidFill>
                <a:schemeClr val="tx1"/>
              </a:solidFill>
            </a:endParaRPr>
          </a:p>
        </p:txBody>
      </p:sp>
      <p:sp>
        <p:nvSpPr>
          <p:cNvPr id="5125" name="AutoShape 5"/>
          <p:cNvSpPr>
            <a:spLocks noChangeArrowheads="1"/>
          </p:cNvSpPr>
          <p:nvPr/>
        </p:nvSpPr>
        <p:spPr bwMode="auto">
          <a:xfrm>
            <a:off x="457200" y="1371600"/>
            <a:ext cx="7978775" cy="1447800"/>
          </a:xfrm>
          <a:prstGeom prst="roundRect">
            <a:avLst>
              <a:gd name="adj" fmla="val 16667"/>
            </a:avLst>
          </a:prstGeom>
          <a:solidFill>
            <a:schemeClr val="tx2">
              <a:lumMod val="40000"/>
              <a:lumOff val="60000"/>
            </a:schemeClr>
          </a:solidFill>
          <a:ln w="9525">
            <a:solidFill>
              <a:srgbClr val="C0C0C0"/>
            </a:solidFill>
            <a:round/>
            <a:headEnd/>
            <a:tailEnd/>
          </a:ln>
        </p:spPr>
        <p:txBody>
          <a:bodyPr lIns="64008" rIns="64008"/>
          <a:lstStyle/>
          <a:p>
            <a:pPr lvl="1" eaLnBrk="0" hangingPunct="0"/>
            <a:r>
              <a:rPr lang="sr-Cyrl-CS" sz="2000" b="1" u="sng">
                <a:latin typeface="Verdana" pitchFamily="34" charset="0"/>
              </a:rPr>
              <a:t>Примарни новац</a:t>
            </a:r>
            <a:r>
              <a:rPr lang="sr-Cyrl-CS" sz="2000" b="1">
                <a:latin typeface="Verdana" pitchFamily="34" charset="0"/>
              </a:rPr>
              <a:t> – укупан износ ликвидних обавезе ЦБ према пословним </a:t>
            </a:r>
            <a:r>
              <a:rPr lang="sr-Cyrl-CS" sz="2000" b="1" smtClean="0">
                <a:latin typeface="Verdana" pitchFamily="34" charset="0"/>
              </a:rPr>
              <a:t>банкама</a:t>
            </a:r>
            <a:r>
              <a:rPr lang="sr-Latn-RS" sz="2000" b="1" smtClean="0">
                <a:latin typeface="Verdana" pitchFamily="34" charset="0"/>
              </a:rPr>
              <a:t> </a:t>
            </a:r>
            <a:r>
              <a:rPr lang="sr-Cyrl-RS" sz="2000" b="1" smtClean="0">
                <a:latin typeface="Verdana" pitchFamily="34" charset="0"/>
              </a:rPr>
              <a:t>и непосредним комитентима</a:t>
            </a:r>
            <a:endParaRPr lang="sr-Cyrl-CS" sz="2000" b="1">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slide(fromBottom)">
                                      <p:cBhvr>
                                        <p:cTn id="7" dur="1000"/>
                                        <p:tgtEl>
                                          <p:spTgt spid="203779">
                                            <p:txEl>
                                              <p:pRg st="0" end="0"/>
                                            </p:txEl>
                                          </p:spTgt>
                                        </p:tgtEl>
                                      </p:cBhvr>
                                    </p:animEffect>
                                  </p:childTnLst>
                                </p:cTn>
                              </p:par>
                            </p:childTnLst>
                          </p:cTn>
                        </p:par>
                        <p:par>
                          <p:cTn id="8" fill="hold">
                            <p:stCondLst>
                              <p:cond delay="1000"/>
                            </p:stCondLst>
                            <p:childTnLst>
                              <p:par>
                                <p:cTn id="9" presetID="12" presetClass="entr" presetSubtype="4" fill="hold" nodeType="afterEffect">
                                  <p:stCondLst>
                                    <p:cond delay="0"/>
                                  </p:stCondLst>
                                  <p:childTnLst>
                                    <p:set>
                                      <p:cBhvr>
                                        <p:cTn id="10" dur="1" fill="hold">
                                          <p:stCondLst>
                                            <p:cond delay="0"/>
                                          </p:stCondLst>
                                        </p:cTn>
                                        <p:tgtEl>
                                          <p:spTgt spid="203779">
                                            <p:txEl>
                                              <p:pRg st="2" end="2"/>
                                            </p:txEl>
                                          </p:spTgt>
                                        </p:tgtEl>
                                        <p:attrNameLst>
                                          <p:attrName>style.visibility</p:attrName>
                                        </p:attrNameLst>
                                      </p:cBhvr>
                                      <p:to>
                                        <p:strVal val="visible"/>
                                      </p:to>
                                    </p:set>
                                    <p:animEffect transition="in" filter="slide(fromBottom)">
                                      <p:cBhvr>
                                        <p:cTn id="11" dur="1000"/>
                                        <p:tgtEl>
                                          <p:spTgt spid="203779">
                                            <p:txEl>
                                              <p:pRg st="2" end="2"/>
                                            </p:txEl>
                                          </p:spTgt>
                                        </p:tgtEl>
                                      </p:cBhvr>
                                    </p:animEffect>
                                  </p:childTnLst>
                                </p:cTn>
                              </p:par>
                            </p:childTnLst>
                          </p:cTn>
                        </p:par>
                        <p:par>
                          <p:cTn id="12" fill="hold">
                            <p:stCondLst>
                              <p:cond delay="2000"/>
                            </p:stCondLst>
                            <p:childTnLst>
                              <p:par>
                                <p:cTn id="13" presetID="12" presetClass="entr" presetSubtype="4" fill="hold" nodeType="afterEffect">
                                  <p:stCondLst>
                                    <p:cond delay="0"/>
                                  </p:stCondLst>
                                  <p:childTnLst>
                                    <p:set>
                                      <p:cBhvr>
                                        <p:cTn id="14" dur="1" fill="hold">
                                          <p:stCondLst>
                                            <p:cond delay="0"/>
                                          </p:stCondLst>
                                        </p:cTn>
                                        <p:tgtEl>
                                          <p:spTgt spid="203779">
                                            <p:txEl>
                                              <p:pRg st="3" end="3"/>
                                            </p:txEl>
                                          </p:spTgt>
                                        </p:tgtEl>
                                        <p:attrNameLst>
                                          <p:attrName>style.visibility</p:attrName>
                                        </p:attrNameLst>
                                      </p:cBhvr>
                                      <p:to>
                                        <p:strVal val="visible"/>
                                      </p:to>
                                    </p:set>
                                    <p:animEffect transition="in" filter="slide(fromBottom)">
                                      <p:cBhvr>
                                        <p:cTn id="15" dur="1000"/>
                                        <p:tgtEl>
                                          <p:spTgt spid="203779">
                                            <p:txEl>
                                              <p:pRg st="3" end="3"/>
                                            </p:txEl>
                                          </p:spTgt>
                                        </p:tgtEl>
                                      </p:cBhvr>
                                    </p:animEffect>
                                  </p:childTnLst>
                                </p:cTn>
                              </p:par>
                            </p:childTnLst>
                          </p:cTn>
                        </p:par>
                        <p:par>
                          <p:cTn id="16" fill="hold">
                            <p:stCondLst>
                              <p:cond delay="3000"/>
                            </p:stCondLst>
                            <p:childTnLst>
                              <p:par>
                                <p:cTn id="17" presetID="12" presetClass="entr" presetSubtype="4" fill="hold" nodeType="afterEffect">
                                  <p:stCondLst>
                                    <p:cond delay="0"/>
                                  </p:stCondLst>
                                  <p:childTnLst>
                                    <p:set>
                                      <p:cBhvr>
                                        <p:cTn id="18" dur="1" fill="hold">
                                          <p:stCondLst>
                                            <p:cond delay="0"/>
                                          </p:stCondLst>
                                        </p:cTn>
                                        <p:tgtEl>
                                          <p:spTgt spid="203779">
                                            <p:txEl>
                                              <p:pRg st="4" end="4"/>
                                            </p:txEl>
                                          </p:spTgt>
                                        </p:tgtEl>
                                        <p:attrNameLst>
                                          <p:attrName>style.visibility</p:attrName>
                                        </p:attrNameLst>
                                      </p:cBhvr>
                                      <p:to>
                                        <p:strVal val="visible"/>
                                      </p:to>
                                    </p:set>
                                    <p:animEffect transition="in" filter="slide(fromBottom)">
                                      <p:cBhvr>
                                        <p:cTn id="19" dur="1000"/>
                                        <p:tgtEl>
                                          <p:spTgt spid="2037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752600"/>
            <a:ext cx="8229600" cy="4572000"/>
          </a:xfrm>
        </p:spPr>
        <p:txBody>
          <a:bodyPr/>
          <a:lstStyle/>
          <a:p>
            <a:r>
              <a:rPr lang="sr-Cyrl-CS" sz="2800" b="1" dirty="0" smtClean="0"/>
              <a:t>ЗНАЧАЈ концепта примарног новца</a:t>
            </a:r>
            <a:r>
              <a:rPr lang="sr-Cyrl-CS" sz="2800" dirty="0" smtClean="0"/>
              <a:t>: </a:t>
            </a:r>
            <a:r>
              <a:rPr lang="sr-Cyrl-CS" sz="2800" dirty="0"/>
              <a:t>регулисањем примарног новца ЦБ може индиректно да регулише новчану </a:t>
            </a:r>
            <a:r>
              <a:rPr lang="sr-Cyrl-CS" sz="2800" dirty="0" smtClean="0"/>
              <a:t>масу</a:t>
            </a:r>
          </a:p>
          <a:p>
            <a:endParaRPr lang="sr-Cyrl-CS" sz="2800" dirty="0" smtClean="0"/>
          </a:p>
          <a:p>
            <a:pPr marL="0" indent="0">
              <a:buNone/>
            </a:pPr>
            <a:endParaRPr lang="sr-Cyrl-CS" sz="2800" dirty="0"/>
          </a:p>
          <a:p>
            <a:r>
              <a:rPr lang="sr-Cyrl-CS" b="1" dirty="0"/>
              <a:t>Примарни новац (</a:t>
            </a:r>
            <a:r>
              <a:rPr lang="sr-Latn-CS" b="1" dirty="0"/>
              <a:t>M</a:t>
            </a:r>
            <a:r>
              <a:rPr lang="sr-Latn-CS" b="1" baseline="-25000" dirty="0"/>
              <a:t>0</a:t>
            </a:r>
            <a:r>
              <a:rPr lang="sr-Cyrl-CS" b="1" dirty="0"/>
              <a:t>) у БиХ:</a:t>
            </a:r>
          </a:p>
          <a:p>
            <a:pPr lvl="2"/>
            <a:r>
              <a:rPr lang="sr-Cyrl-CS" dirty="0"/>
              <a:t>готовина изван монетарних власти</a:t>
            </a:r>
          </a:p>
          <a:p>
            <a:pPr lvl="2"/>
            <a:r>
              <a:rPr lang="sr-Cyrl-CS" dirty="0"/>
              <a:t>депозити пословних банака код централне банке и</a:t>
            </a:r>
          </a:p>
          <a:p>
            <a:pPr lvl="2"/>
            <a:r>
              <a:rPr lang="sr-Cyrl-CS" dirty="0"/>
              <a:t>остали депозити по виђењу код централне банке</a:t>
            </a:r>
            <a:endParaRPr lang="en-US" dirty="0"/>
          </a:p>
          <a:p>
            <a:endParaRPr lang="sr-Latn-BA" sz="2800" dirty="0"/>
          </a:p>
          <a:p>
            <a:endParaRPr lang="en-US" dirty="0"/>
          </a:p>
        </p:txBody>
      </p:sp>
    </p:spTree>
    <p:extLst>
      <p:ext uri="{BB962C8B-B14F-4D97-AF65-F5344CB8AC3E}">
        <p14:creationId xmlns:p14="http://schemas.microsoft.com/office/powerpoint/2010/main" val="1215309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p>
            <a:fld id="{9BFA39C7-7403-421D-A697-F44CDFBCDE38}" type="slidenum">
              <a:rPr lang="en-US" smtClean="0"/>
              <a:pPr/>
              <a:t>7</a:t>
            </a:fld>
            <a:endParaRPr lang="en-US" smtClean="0"/>
          </a:p>
        </p:txBody>
      </p:sp>
      <p:sp>
        <p:nvSpPr>
          <p:cNvPr id="207874" name="Rectangle 2"/>
          <p:cNvSpPr>
            <a:spLocks noGrp="1" noChangeArrowheads="1"/>
          </p:cNvSpPr>
          <p:nvPr>
            <p:ph type="title"/>
          </p:nvPr>
        </p:nvSpPr>
        <p:spPr>
          <a:xfrm>
            <a:off x="533400" y="838200"/>
            <a:ext cx="8229600" cy="704088"/>
          </a:xfrm>
        </p:spPr>
        <p:txBody>
          <a:bodyPr/>
          <a:lstStyle/>
          <a:p>
            <a:pPr algn="ctr" eaLnBrk="1" hangingPunct="1"/>
            <a:r>
              <a:rPr lang="sr-Cyrl-CS" sz="3200" b="1" smtClean="0"/>
              <a:t>Основни канали емисије примарног новца</a:t>
            </a:r>
            <a:endParaRPr lang="en-US" sz="3200" b="1" smtClean="0"/>
          </a:p>
        </p:txBody>
      </p:sp>
      <p:sp>
        <p:nvSpPr>
          <p:cNvPr id="7172" name="Text Box 4"/>
          <p:cNvSpPr txBox="1">
            <a:spLocks noChangeArrowheads="1"/>
          </p:cNvSpPr>
          <p:nvPr/>
        </p:nvSpPr>
        <p:spPr bwMode="auto">
          <a:xfrm rot="-5400000">
            <a:off x="-1300957" y="3866357"/>
            <a:ext cx="2855913" cy="304800"/>
          </a:xfrm>
          <a:prstGeom prst="rect">
            <a:avLst/>
          </a:prstGeom>
          <a:noFill/>
          <a:ln w="9525">
            <a:noFill/>
            <a:miter lim="800000"/>
            <a:headEnd/>
            <a:tailEnd/>
          </a:ln>
        </p:spPr>
        <p:txBody>
          <a:bodyPr lIns="0" tIns="0" rIns="0" bIns="0">
            <a:spAutoFit/>
          </a:bodyPr>
          <a:lstStyle/>
          <a:p>
            <a:pPr>
              <a:spcBef>
                <a:spcPct val="50000"/>
              </a:spcBef>
            </a:pPr>
            <a:r>
              <a:rPr lang="sr-Cyrl-CS" b="1">
                <a:solidFill>
                  <a:srgbClr val="DDDDDD"/>
                </a:solidFill>
                <a:latin typeface="Verdana" pitchFamily="34" charset="0"/>
              </a:rPr>
              <a:t>Примарни новац</a:t>
            </a:r>
            <a:endParaRPr lang="en-US" b="1">
              <a:solidFill>
                <a:srgbClr val="DDDDDD"/>
              </a:solidFill>
              <a:latin typeface="Verdana" pitchFamily="34" charset="0"/>
            </a:endParaRPr>
          </a:p>
        </p:txBody>
      </p:sp>
      <p:sp>
        <p:nvSpPr>
          <p:cNvPr id="207877" name="Rectangle 5"/>
          <p:cNvSpPr>
            <a:spLocks noChangeArrowheads="1"/>
          </p:cNvSpPr>
          <p:nvPr/>
        </p:nvSpPr>
        <p:spPr bwMode="auto">
          <a:xfrm>
            <a:off x="304800" y="1905000"/>
            <a:ext cx="8610601" cy="4495800"/>
          </a:xfrm>
          <a:prstGeom prst="rect">
            <a:avLst/>
          </a:prstGeom>
          <a:solidFill>
            <a:srgbClr val="DDDDDD">
              <a:alpha val="49019"/>
            </a:srgbClr>
          </a:solidFill>
          <a:ln w="9525">
            <a:noFill/>
            <a:miter lim="800000"/>
            <a:headEnd/>
            <a:tailEnd/>
          </a:ln>
        </p:spPr>
        <p:txBody>
          <a:bodyPr/>
          <a:lstStyle/>
          <a:p>
            <a:pPr marL="381000" indent="-381000" algn="just">
              <a:lnSpc>
                <a:spcPct val="80000"/>
              </a:lnSpc>
              <a:spcBef>
                <a:spcPct val="20000"/>
              </a:spcBef>
              <a:buClr>
                <a:srgbClr val="CC0000"/>
              </a:buClr>
              <a:buSzPct val="80000"/>
              <a:buFont typeface="Wingdings" pitchFamily="2" charset="2"/>
              <a:buNone/>
            </a:pPr>
            <a:r>
              <a:rPr lang="sr-Cyrl-CS" sz="2400" dirty="0">
                <a:solidFill>
                  <a:srgbClr val="000066"/>
                </a:solidFill>
                <a:sym typeface="Wingdings" pitchFamily="2" charset="2"/>
              </a:rPr>
              <a:t>Три канала креирања примарног новца:</a:t>
            </a:r>
            <a:endParaRPr lang="sr-Cyrl-CS" sz="2400" dirty="0">
              <a:solidFill>
                <a:srgbClr val="000066"/>
              </a:solidFill>
            </a:endParaRPr>
          </a:p>
          <a:p>
            <a:pPr marL="838200" lvl="1" indent="-381000" algn="just">
              <a:lnSpc>
                <a:spcPct val="80000"/>
              </a:lnSpc>
              <a:spcBef>
                <a:spcPct val="20000"/>
              </a:spcBef>
              <a:buClr>
                <a:srgbClr val="CC0000"/>
              </a:buClr>
              <a:buFont typeface="Wingdings" pitchFamily="2" charset="2"/>
              <a:buAutoNum type="arabicPeriod"/>
            </a:pPr>
            <a:r>
              <a:rPr lang="sr-Cyrl-CS" sz="2400" b="1" dirty="0">
                <a:solidFill>
                  <a:srgbClr val="000066"/>
                </a:solidFill>
              </a:rPr>
              <a:t>кредити централне банке пословним банкама</a:t>
            </a:r>
          </a:p>
          <a:p>
            <a:pPr marL="838200" lvl="1" indent="-381000">
              <a:lnSpc>
                <a:spcPct val="80000"/>
              </a:lnSpc>
              <a:spcBef>
                <a:spcPct val="20000"/>
              </a:spcBef>
              <a:buClr>
                <a:srgbClr val="CC0000"/>
              </a:buClr>
              <a:buFont typeface="Wingdings" pitchFamily="2" charset="2"/>
              <a:buAutoNum type="arabicPeriod"/>
            </a:pPr>
            <a:r>
              <a:rPr lang="sr-Cyrl-CS" sz="2400" b="1" dirty="0">
                <a:solidFill>
                  <a:srgbClr val="000066"/>
                </a:solidFill>
              </a:rPr>
              <a:t>кредити централне банке непосредним комитентима (држави) и</a:t>
            </a:r>
          </a:p>
          <a:p>
            <a:pPr marL="838200" lvl="1" indent="-381000" algn="just">
              <a:lnSpc>
                <a:spcPct val="80000"/>
              </a:lnSpc>
              <a:spcBef>
                <a:spcPct val="20000"/>
              </a:spcBef>
              <a:buClr>
                <a:srgbClr val="CC0000"/>
              </a:buClr>
              <a:buFont typeface="Wingdings" pitchFamily="2" charset="2"/>
              <a:buAutoNum type="arabicPeriod"/>
            </a:pPr>
            <a:r>
              <a:rPr lang="sr-Cyrl-CS" sz="2400" b="1" dirty="0">
                <a:solidFill>
                  <a:srgbClr val="000066"/>
                </a:solidFill>
              </a:rPr>
              <a:t>девизне трансакције централне </a:t>
            </a:r>
            <a:r>
              <a:rPr lang="sr-Cyrl-CS" sz="2400" b="1" dirty="0" smtClean="0">
                <a:solidFill>
                  <a:srgbClr val="000066"/>
                </a:solidFill>
              </a:rPr>
              <a:t>банке</a:t>
            </a:r>
          </a:p>
          <a:p>
            <a:pPr marL="838200" lvl="1" indent="-381000" algn="just">
              <a:lnSpc>
                <a:spcPct val="80000"/>
              </a:lnSpc>
              <a:spcBef>
                <a:spcPct val="20000"/>
              </a:spcBef>
              <a:buClr>
                <a:srgbClr val="CC0000"/>
              </a:buClr>
            </a:pPr>
            <a:endParaRPr lang="en-US" sz="2400" b="1" dirty="0" smtClean="0">
              <a:solidFill>
                <a:srgbClr val="000066"/>
              </a:solidFill>
            </a:endParaRPr>
          </a:p>
          <a:p>
            <a:pPr marL="838200" lvl="1" indent="-381000" algn="just">
              <a:lnSpc>
                <a:spcPct val="80000"/>
              </a:lnSpc>
              <a:spcBef>
                <a:spcPct val="20000"/>
              </a:spcBef>
              <a:buClr>
                <a:srgbClr val="CC0000"/>
              </a:buClr>
            </a:pPr>
            <a:endParaRPr lang="sr-Cyrl-CS" sz="2400" b="1" dirty="0">
              <a:solidFill>
                <a:srgbClr val="000066"/>
              </a:solidFill>
            </a:endParaRPr>
          </a:p>
          <a:p>
            <a:r>
              <a:rPr lang="sr-Cyrl-BA" sz="2400" dirty="0" smtClean="0"/>
              <a:t>Једно од суштинских питања јесте да ли су, и у којој мјери ови основни канали </a:t>
            </a:r>
            <a:r>
              <a:rPr lang="sr-Cyrl-BA" sz="2400" b="1" dirty="0" smtClean="0"/>
              <a:t>под доминантном контролом централне банке. </a:t>
            </a:r>
            <a:r>
              <a:rPr lang="sr-Cyrl-BA" sz="2400" dirty="0" smtClean="0"/>
              <a:t>Односно, да ли централна банка може да их регулише  или се они одвијају изван непосредне контроле централне банке.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7874"/>
                                        </p:tgtEl>
                                        <p:attrNameLst>
                                          <p:attrName>style.visibility</p:attrName>
                                        </p:attrNameLst>
                                      </p:cBhvr>
                                      <p:to>
                                        <p:strVal val="visible"/>
                                      </p:to>
                                    </p:set>
                                    <p:anim calcmode="lin" valueType="num">
                                      <p:cBhvr>
                                        <p:cTn id="7" dur="1000" fill="hold"/>
                                        <p:tgtEl>
                                          <p:spTgt spid="207874"/>
                                        </p:tgtEl>
                                        <p:attrNameLst>
                                          <p:attrName>ppt_x</p:attrName>
                                        </p:attrNameLst>
                                      </p:cBhvr>
                                      <p:tavLst>
                                        <p:tav tm="0">
                                          <p:val>
                                            <p:strVal val="#ppt_x-.2"/>
                                          </p:val>
                                        </p:tav>
                                        <p:tav tm="100000">
                                          <p:val>
                                            <p:strVal val="#ppt_x"/>
                                          </p:val>
                                        </p:tav>
                                      </p:tavLst>
                                    </p:anim>
                                    <p:anim calcmode="lin" valueType="num">
                                      <p:cBhvr>
                                        <p:cTn id="8" dur="1000" fill="hold"/>
                                        <p:tgtEl>
                                          <p:spTgt spid="2078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7874"/>
                                        </p:tgtEl>
                                      </p:cBhvr>
                                    </p:animEffect>
                                  </p:childTnLst>
                                </p:cTn>
                              </p:par>
                            </p:childTnLst>
                          </p:cTn>
                        </p:par>
                        <p:par>
                          <p:cTn id="10" fill="hold">
                            <p:stCondLst>
                              <p:cond delay="1000"/>
                            </p:stCondLst>
                            <p:childTnLst>
                              <p:par>
                                <p:cTn id="11" presetID="12" presetClass="entr" presetSubtype="4" fill="hold" nodeType="afterEffect">
                                  <p:stCondLst>
                                    <p:cond delay="0"/>
                                  </p:stCondLst>
                                  <p:childTnLst>
                                    <p:set>
                                      <p:cBhvr>
                                        <p:cTn id="12" dur="1" fill="hold">
                                          <p:stCondLst>
                                            <p:cond delay="0"/>
                                          </p:stCondLst>
                                        </p:cTn>
                                        <p:tgtEl>
                                          <p:spTgt spid="207877">
                                            <p:txEl>
                                              <p:pRg st="0" end="0"/>
                                            </p:txEl>
                                          </p:spTgt>
                                        </p:tgtEl>
                                        <p:attrNameLst>
                                          <p:attrName>style.visibility</p:attrName>
                                        </p:attrNameLst>
                                      </p:cBhvr>
                                      <p:to>
                                        <p:strVal val="visible"/>
                                      </p:to>
                                    </p:set>
                                    <p:animEffect transition="in" filter="slide(fromBottom)">
                                      <p:cBhvr>
                                        <p:cTn id="13" dur="1000"/>
                                        <p:tgtEl>
                                          <p:spTgt spid="207877">
                                            <p:txEl>
                                              <p:pRg st="0" end="0"/>
                                            </p:txEl>
                                          </p:spTgt>
                                        </p:tgtEl>
                                      </p:cBhvr>
                                    </p:animEffect>
                                  </p:childTnLst>
                                </p:cTn>
                              </p:par>
                            </p:childTnLst>
                          </p:cTn>
                        </p:par>
                        <p:par>
                          <p:cTn id="14" fill="hold">
                            <p:stCondLst>
                              <p:cond delay="2000"/>
                            </p:stCondLst>
                            <p:childTnLst>
                              <p:par>
                                <p:cTn id="15" presetID="12" presetClass="entr" presetSubtype="4" fill="hold" nodeType="afterEffect">
                                  <p:stCondLst>
                                    <p:cond delay="0"/>
                                  </p:stCondLst>
                                  <p:childTnLst>
                                    <p:set>
                                      <p:cBhvr>
                                        <p:cTn id="16" dur="1" fill="hold">
                                          <p:stCondLst>
                                            <p:cond delay="0"/>
                                          </p:stCondLst>
                                        </p:cTn>
                                        <p:tgtEl>
                                          <p:spTgt spid="207877">
                                            <p:txEl>
                                              <p:pRg st="1" end="1"/>
                                            </p:txEl>
                                          </p:spTgt>
                                        </p:tgtEl>
                                        <p:attrNameLst>
                                          <p:attrName>style.visibility</p:attrName>
                                        </p:attrNameLst>
                                      </p:cBhvr>
                                      <p:to>
                                        <p:strVal val="visible"/>
                                      </p:to>
                                    </p:set>
                                    <p:animEffect transition="in" filter="slide(fromBottom)">
                                      <p:cBhvr>
                                        <p:cTn id="17" dur="1000"/>
                                        <p:tgtEl>
                                          <p:spTgt spid="207877">
                                            <p:txEl>
                                              <p:pRg st="1" end="1"/>
                                            </p:txEl>
                                          </p:spTgt>
                                        </p:tgtEl>
                                      </p:cBhvr>
                                    </p:animEffect>
                                  </p:childTnLst>
                                </p:cTn>
                              </p:par>
                            </p:childTnLst>
                          </p:cTn>
                        </p:par>
                        <p:par>
                          <p:cTn id="18" fill="hold">
                            <p:stCondLst>
                              <p:cond delay="3000"/>
                            </p:stCondLst>
                            <p:childTnLst>
                              <p:par>
                                <p:cTn id="19" presetID="12" presetClass="entr" presetSubtype="4" fill="hold" nodeType="afterEffect">
                                  <p:stCondLst>
                                    <p:cond delay="0"/>
                                  </p:stCondLst>
                                  <p:childTnLst>
                                    <p:set>
                                      <p:cBhvr>
                                        <p:cTn id="20" dur="1" fill="hold">
                                          <p:stCondLst>
                                            <p:cond delay="0"/>
                                          </p:stCondLst>
                                        </p:cTn>
                                        <p:tgtEl>
                                          <p:spTgt spid="207877">
                                            <p:txEl>
                                              <p:pRg st="2" end="2"/>
                                            </p:txEl>
                                          </p:spTgt>
                                        </p:tgtEl>
                                        <p:attrNameLst>
                                          <p:attrName>style.visibility</p:attrName>
                                        </p:attrNameLst>
                                      </p:cBhvr>
                                      <p:to>
                                        <p:strVal val="visible"/>
                                      </p:to>
                                    </p:set>
                                    <p:animEffect transition="in" filter="slide(fromBottom)">
                                      <p:cBhvr>
                                        <p:cTn id="21" dur="1000"/>
                                        <p:tgtEl>
                                          <p:spTgt spid="207877">
                                            <p:txEl>
                                              <p:pRg st="2" end="2"/>
                                            </p:txEl>
                                          </p:spTgt>
                                        </p:tgtEl>
                                      </p:cBhvr>
                                    </p:animEffect>
                                  </p:childTnLst>
                                </p:cTn>
                              </p:par>
                            </p:childTnLst>
                          </p:cTn>
                        </p:par>
                        <p:par>
                          <p:cTn id="22" fill="hold">
                            <p:stCondLst>
                              <p:cond delay="4000"/>
                            </p:stCondLst>
                            <p:childTnLst>
                              <p:par>
                                <p:cTn id="23" presetID="12" presetClass="entr" presetSubtype="4" fill="hold" nodeType="afterEffect">
                                  <p:stCondLst>
                                    <p:cond delay="0"/>
                                  </p:stCondLst>
                                  <p:childTnLst>
                                    <p:set>
                                      <p:cBhvr>
                                        <p:cTn id="24" dur="1" fill="hold">
                                          <p:stCondLst>
                                            <p:cond delay="0"/>
                                          </p:stCondLst>
                                        </p:cTn>
                                        <p:tgtEl>
                                          <p:spTgt spid="207877">
                                            <p:txEl>
                                              <p:pRg st="3" end="3"/>
                                            </p:txEl>
                                          </p:spTgt>
                                        </p:tgtEl>
                                        <p:attrNameLst>
                                          <p:attrName>style.visibility</p:attrName>
                                        </p:attrNameLst>
                                      </p:cBhvr>
                                      <p:to>
                                        <p:strVal val="visible"/>
                                      </p:to>
                                    </p:set>
                                    <p:animEffect transition="in" filter="slide(fromBottom)">
                                      <p:cBhvr>
                                        <p:cTn id="25" dur="1000"/>
                                        <p:tgtEl>
                                          <p:spTgt spid="20787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6019800"/>
          </a:xfrm>
        </p:spPr>
        <p:txBody>
          <a:bodyPr>
            <a:normAutofit fontScale="92500" lnSpcReduction="10000"/>
          </a:bodyPr>
          <a:lstStyle/>
          <a:p>
            <a:r>
              <a:rPr lang="sr-Cyrl-BA" sz="2800" smtClean="0"/>
              <a:t>Са тога становишта могу постојати:</a:t>
            </a:r>
            <a:endParaRPr lang="en-US" sz="2800" smtClean="0"/>
          </a:p>
          <a:p>
            <a:pPr lvl="1"/>
            <a:r>
              <a:rPr lang="sr-Cyrl-BA" smtClean="0"/>
              <a:t>Регулисани (контролисани) и</a:t>
            </a:r>
            <a:endParaRPr lang="en-US" smtClean="0"/>
          </a:p>
          <a:p>
            <a:pPr lvl="1"/>
            <a:r>
              <a:rPr lang="sr-Cyrl-BA" smtClean="0"/>
              <a:t>Аутономни токови креирања примарног новца.</a:t>
            </a:r>
          </a:p>
          <a:p>
            <a:pPr lvl="1"/>
            <a:endParaRPr lang="sr-Cyrl-BA" smtClean="0"/>
          </a:p>
          <a:p>
            <a:pPr lvl="1"/>
            <a:r>
              <a:rPr lang="sr-Cyrl-BA" smtClean="0"/>
              <a:t>Регулисани токови креирања примарног новца остварују се под пуном и непосредном контролом централне банке, док то није случај са аутономним токовима. </a:t>
            </a:r>
          </a:p>
          <a:p>
            <a:pPr lvl="1"/>
            <a:endParaRPr lang="sr-Cyrl-BA" smtClean="0"/>
          </a:p>
          <a:p>
            <a:pPr lvl="1"/>
            <a:r>
              <a:rPr lang="sr-Cyrl-BA" smtClean="0"/>
              <a:t>Централна банк</a:t>
            </a:r>
            <a:r>
              <a:rPr lang="en-US" smtClean="0"/>
              <a:t>a</a:t>
            </a:r>
            <a:r>
              <a:rPr lang="sr-Cyrl-BA" smtClean="0"/>
              <a:t> не може да директно регулише квантум примарног новца који се креира по аутономним токовима. </a:t>
            </a:r>
          </a:p>
          <a:p>
            <a:pPr lvl="1"/>
            <a:endParaRPr lang="sr-Cyrl-BA" smtClean="0"/>
          </a:p>
          <a:p>
            <a:pPr lvl="1"/>
            <a:r>
              <a:rPr lang="sr-Cyrl-BA" smtClean="0"/>
              <a:t>Будући да је за успјешно монетарно регулисање једна од основних претпоставки да централна банка може да регулише укупну количину примарног новца, </a:t>
            </a:r>
            <a:r>
              <a:rPr lang="sr-Cyrl-BA" smtClean="0">
                <a:solidFill>
                  <a:srgbClr val="00B050"/>
                </a:solidFill>
              </a:rPr>
              <a:t>неопходно је да она преко регулисаних токова може у цјелости неутралисати ефекте аутономних токова у формирању примарног новца.</a:t>
            </a:r>
            <a:endParaRPr lang="en-US" smtClean="0">
              <a:solidFill>
                <a:srgbClr val="00B050"/>
              </a:solidFill>
            </a:endParaRPr>
          </a:p>
          <a:p>
            <a:pPr lvl="1"/>
            <a:endParaRPr lang="en-US" smtClean="0"/>
          </a:p>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534400" cy="990600"/>
          </a:xfrm>
        </p:spPr>
        <p:txBody>
          <a:bodyPr>
            <a:normAutofit fontScale="90000"/>
          </a:bodyPr>
          <a:lstStyle/>
          <a:p>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sr-Cyrl-BA" sz="3600" b="1" smtClean="0"/>
              <a:t/>
            </a:r>
            <a:br>
              <a:rPr lang="sr-Cyrl-BA"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r>
              <a:rPr lang="en-US" sz="3600" b="1" smtClean="0"/>
              <a:t/>
            </a:r>
            <a:br>
              <a:rPr lang="en-US" sz="3600" b="1" smtClean="0"/>
            </a:br>
            <a:endParaRPr lang="en-US"/>
          </a:p>
        </p:txBody>
      </p:sp>
      <p:sp>
        <p:nvSpPr>
          <p:cNvPr id="3" name="Content Placeholder 2"/>
          <p:cNvSpPr>
            <a:spLocks noGrp="1"/>
          </p:cNvSpPr>
          <p:nvPr>
            <p:ph idx="1"/>
          </p:nvPr>
        </p:nvSpPr>
        <p:spPr>
          <a:xfrm>
            <a:off x="152400" y="1935480"/>
            <a:ext cx="8534400" cy="4770120"/>
          </a:xfrm>
        </p:spPr>
        <p:txBody>
          <a:bodyPr>
            <a:normAutofit fontScale="85000" lnSpcReduction="10000"/>
          </a:bodyPr>
          <a:lstStyle/>
          <a:p>
            <a:pPr algn="just"/>
            <a:r>
              <a:rPr lang="sr-Cyrl-BA" dirty="0" smtClean="0"/>
              <a:t>представља флексибилан </a:t>
            </a:r>
            <a:r>
              <a:rPr lang="sr-Cyrl-BA" b="1" dirty="0" smtClean="0"/>
              <a:t>регулисани ток </a:t>
            </a:r>
            <a:r>
              <a:rPr lang="sr-Cyrl-BA" dirty="0" smtClean="0"/>
              <a:t>преко кога ће централна банка бити у стању да у цјелини регулише укупан квантум примарног новца</a:t>
            </a:r>
            <a:r>
              <a:rPr lang="sr-Cyrl-CS" dirty="0" smtClean="0"/>
              <a:t>.</a:t>
            </a:r>
          </a:p>
          <a:p>
            <a:pPr algn="just"/>
            <a:endParaRPr lang="sr-Cyrl-CS" dirty="0"/>
          </a:p>
          <a:p>
            <a:pPr algn="just"/>
            <a:r>
              <a:rPr lang="sr-Cyrl-CS" b="1" dirty="0" smtClean="0"/>
              <a:t>Циљ</a:t>
            </a:r>
            <a:r>
              <a:rPr lang="sr-Cyrl-CS" dirty="0" smtClean="0"/>
              <a:t>: да </a:t>
            </a:r>
            <a:r>
              <a:rPr lang="sr-Cyrl-BA" dirty="0"/>
              <a:t>може ефикасно да неутралише, </a:t>
            </a:r>
            <a:r>
              <a:rPr lang="sr-Cyrl-BA"/>
              <a:t>односно </a:t>
            </a:r>
            <a:r>
              <a:rPr lang="sr-Cyrl-BA" smtClean="0"/>
              <a:t>компензује </a:t>
            </a:r>
            <a:r>
              <a:rPr lang="sr-Cyrl-BA" dirty="0"/>
              <a:t>непланиране ефекте по основу аутономних токова </a:t>
            </a:r>
            <a:endParaRPr lang="sr-Cyrl-BA" dirty="0" smtClean="0"/>
          </a:p>
          <a:p>
            <a:pPr algn="just"/>
            <a:endParaRPr lang="sr-Cyrl-BA" dirty="0" smtClean="0"/>
          </a:p>
          <a:p>
            <a:pPr algn="just"/>
            <a:r>
              <a:rPr lang="sr-Cyrl-BA" dirty="0" smtClean="0"/>
              <a:t>У настојању да се подстакну неки послови (нпр. извоз или пољопривредна производња) централна банка може пословним банкама, које су својим комитентима одобриле кредите из селективног програма, да </a:t>
            </a:r>
            <a:r>
              <a:rPr lang="sr-Cyrl-BA" dirty="0" smtClean="0">
                <a:solidFill>
                  <a:srgbClr val="00B050"/>
                </a:solidFill>
              </a:rPr>
              <a:t>врши рефинансирање </a:t>
            </a:r>
            <a:r>
              <a:rPr lang="sr-Cyrl-BA" dirty="0" smtClean="0"/>
              <a:t>тих пласмана, дјелимично или у цјелини, под веома повољним условима (каматна стопа и рок враћања). </a:t>
            </a:r>
            <a:endParaRPr lang="en-US" dirty="0"/>
          </a:p>
        </p:txBody>
      </p:sp>
      <p:sp>
        <p:nvSpPr>
          <p:cNvPr id="5" name="Rectangle 4"/>
          <p:cNvSpPr/>
          <p:nvPr/>
        </p:nvSpPr>
        <p:spPr>
          <a:xfrm>
            <a:off x="609600" y="860048"/>
            <a:ext cx="7924800" cy="923330"/>
          </a:xfrm>
          <a:prstGeom prst="rect">
            <a:avLst/>
          </a:prstGeom>
          <a:solidFill>
            <a:srgbClr val="FFFF99"/>
          </a:solidFill>
        </p:spPr>
        <p:txBody>
          <a:bodyPr wrap="square">
            <a:spAutoFit/>
          </a:bodyPr>
          <a:lstStyle/>
          <a:p>
            <a:pPr algn="ctr"/>
            <a:r>
              <a:rPr lang="sr-Cyrl-BA" sz="2800" b="1" dirty="0" smtClean="0">
                <a:solidFill>
                  <a:schemeClr val="accent1">
                    <a:lumMod val="75000"/>
                  </a:schemeClr>
                </a:solidFill>
                <a:latin typeface="+mj-lt"/>
              </a:rPr>
              <a:t>Кредити централне банке пословним банкама</a:t>
            </a:r>
            <a:r>
              <a:rPr lang="en-US" sz="2600" dirty="0" smtClean="0"/>
              <a:t/>
            </a:r>
            <a:br>
              <a:rPr lang="en-US" sz="2600" dirty="0" smtClean="0"/>
            </a:br>
            <a:endParaRPr lang="en-US" sz="2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872</TotalTime>
  <Words>2057</Words>
  <Application>Microsoft Office PowerPoint</Application>
  <PresentationFormat>On-screen Show (4:3)</PresentationFormat>
  <Paragraphs>251</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Calibri</vt:lpstr>
      <vt:lpstr>Constantia</vt:lpstr>
      <vt:lpstr>Verdana</vt:lpstr>
      <vt:lpstr>Wingdings</vt:lpstr>
      <vt:lpstr>Wingdings 2</vt:lpstr>
      <vt:lpstr>Flow</vt:lpstr>
      <vt:lpstr>МОНЕТАРНИ АГРЕГАТИ</vt:lpstr>
      <vt:lpstr>PowerPoint Presentation</vt:lpstr>
      <vt:lpstr>PowerPoint Presentation</vt:lpstr>
      <vt:lpstr>ПРИМАРНИ НОВАЦ (МОНЕТАРНА БАЗА)</vt:lpstr>
      <vt:lpstr>PowerPoint Presentation</vt:lpstr>
      <vt:lpstr>PowerPoint Presentation</vt:lpstr>
      <vt:lpstr>Основни канали емисије примарног новца</vt:lpstr>
      <vt:lpstr>PowerPoint Presentation</vt:lpstr>
      <vt:lpstr>                                                                                                                                                                     </vt:lpstr>
      <vt:lpstr>PowerPoint Presentation</vt:lpstr>
      <vt:lpstr>PowerPoint Presentation</vt:lpstr>
      <vt:lpstr>PowerPoint Presentation</vt:lpstr>
      <vt:lpstr>Кредити централне банке непосредним комитентима </vt:lpstr>
      <vt:lpstr>PowerPoint Presentation</vt:lpstr>
      <vt:lpstr>PowerPoint Presentation</vt:lpstr>
      <vt:lpstr>PowerPoint Presentation</vt:lpstr>
      <vt:lpstr>PowerPoint Presentation</vt:lpstr>
      <vt:lpstr>PowerPoint Presentation</vt:lpstr>
      <vt:lpstr>Девизне трансакције централне банке</vt:lpstr>
      <vt:lpstr>PowerPoint Presentation</vt:lpstr>
      <vt:lpstr>PowerPoint Presentation</vt:lpstr>
      <vt:lpstr>Новчана маса</vt:lpstr>
      <vt:lpstr>PowerPoint Presentation</vt:lpstr>
      <vt:lpstr>НОВЧАНА МАСА</vt:lpstr>
      <vt:lpstr>Канали креирања новчане масе</vt:lpstr>
      <vt:lpstr>Кредити банака небанкарским трансакторима</vt:lpstr>
      <vt:lpstr>Преливање између монетарних и немонетарних агрегата </vt:lpstr>
      <vt:lpstr>PowerPoint Presentation</vt:lpstr>
      <vt:lpstr>Ефекти девизних трансакција домаћих  трансактора са иностранством</vt:lpstr>
      <vt:lpstr>PowerPoint Presentation</vt:lpstr>
      <vt:lpstr>PowerPoint Presentation</vt:lpstr>
      <vt:lpstr>МОНЕТАРНИ МУЛТИПЛИКАТОР</vt:lpstr>
      <vt:lpstr>МОНЕТАРНИ МУЛТИПЛИКАТОР</vt:lpstr>
      <vt:lpstr>PowerPoint Presentation</vt:lpstr>
      <vt:lpstr>PowerPoint Presentation</vt:lpstr>
      <vt:lpstr>PowerPoint Presentation</vt:lpstr>
      <vt:lpstr>Тражња новца</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МОНЕТАРНА ПОЛИТИКА</dc:title>
  <dc:creator>Branka</dc:creator>
  <cp:lastModifiedBy>Branka</cp:lastModifiedBy>
  <cp:revision>183</cp:revision>
  <dcterms:created xsi:type="dcterms:W3CDTF">2006-08-16T00:00:00Z</dcterms:created>
  <dcterms:modified xsi:type="dcterms:W3CDTF">2024-10-29T09:12:27Z</dcterms:modified>
</cp:coreProperties>
</file>