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83" r:id="rId12"/>
    <p:sldId id="284" r:id="rId13"/>
    <p:sldId id="266" r:id="rId14"/>
    <p:sldId id="267" r:id="rId15"/>
    <p:sldId id="268" r:id="rId16"/>
    <p:sldId id="269" r:id="rId17"/>
    <p:sldId id="270" r:id="rId18"/>
    <p:sldId id="285" r:id="rId19"/>
    <p:sldId id="286" r:id="rId20"/>
    <p:sldId id="271" r:id="rId21"/>
    <p:sldId id="28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ć, Milica" initials="MM" lastIdx="1" clrIdx="0">
    <p:extLst>
      <p:ext uri="{19B8F6BF-5375-455C-9EA6-DF929625EA0E}">
        <p15:presenceInfo xmlns:p15="http://schemas.microsoft.com/office/powerpoint/2012/main" userId="Marić, Milic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677"/>
    <p:restoredTop sz="94648"/>
  </p:normalViewPr>
  <p:slideViewPr>
    <p:cSldViewPr snapToGrid="0">
      <p:cViewPr varScale="1">
        <p:scale>
          <a:sx n="48" d="100"/>
          <a:sy n="48" d="100"/>
        </p:scale>
        <p:origin x="208" y="1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vitalnog</a:t>
            </a:r>
            <a:r>
              <a:rPr lang="en-US" dirty="0"/>
              <a:t> </a:t>
            </a:r>
            <a:r>
              <a:rPr lang="en-US" dirty="0" err="1"/>
              <a:t>indeksa</a:t>
            </a:r>
            <a:r>
              <a:rPr lang="en-US" dirty="0"/>
              <a:t> u </a:t>
            </a:r>
            <a:r>
              <a:rPr lang="en-US" dirty="0" err="1"/>
              <a:t>Republici</a:t>
            </a:r>
            <a:r>
              <a:rPr lang="en-US" dirty="0"/>
              <a:t> </a:t>
            </a:r>
            <a:r>
              <a:rPr lang="en-US" dirty="0" err="1"/>
              <a:t>Srpskoj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3353100393700786E-2"/>
          <c:y val="0.17174685213171431"/>
          <c:w val="0.9153849655511811"/>
          <c:h val="0.7748115911164129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Vitalni indeks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Sheet1!$A$1:$A$23</c:f>
              <c:strCache>
                <c:ptCount val="23"/>
                <c:pt idx="0">
                  <c:v>Godina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  <c:pt idx="22">
                  <c:v>2024</c:v>
                </c:pt>
              </c:strCache>
            </c:strRef>
          </c:cat>
          <c:val>
            <c:numRef>
              <c:f>Sheet1!$B$2:$B$23</c:f>
              <c:numCache>
                <c:formatCode>0.00</c:formatCode>
                <c:ptCount val="22"/>
                <c:pt idx="0">
                  <c:v>81.13</c:v>
                </c:pt>
                <c:pt idx="1">
                  <c:v>81.239999999999995</c:v>
                </c:pt>
                <c:pt idx="2">
                  <c:v>74.790000000000006</c:v>
                </c:pt>
                <c:pt idx="3">
                  <c:v>79.53</c:v>
                </c:pt>
                <c:pt idx="4">
                  <c:v>71.47</c:v>
                </c:pt>
                <c:pt idx="5">
                  <c:v>75.540000000000006</c:v>
                </c:pt>
                <c:pt idx="6">
                  <c:v>76.97</c:v>
                </c:pt>
                <c:pt idx="7">
                  <c:v>75.069999999999993</c:v>
                </c:pt>
                <c:pt idx="8">
                  <c:v>70</c:v>
                </c:pt>
                <c:pt idx="9">
                  <c:v>72.33</c:v>
                </c:pt>
                <c:pt idx="10">
                  <c:v>68.040000000000006</c:v>
                </c:pt>
                <c:pt idx="11">
                  <c:v>64.790000000000006</c:v>
                </c:pt>
                <c:pt idx="12">
                  <c:v>62.14</c:v>
                </c:pt>
                <c:pt idx="13">
                  <c:v>67.66</c:v>
                </c:pt>
                <c:pt idx="14">
                  <c:v>63.69</c:v>
                </c:pt>
                <c:pt idx="15">
                  <c:v>64.81</c:v>
                </c:pt>
                <c:pt idx="16">
                  <c:v>61.49</c:v>
                </c:pt>
                <c:pt idx="17">
                  <c:v>55.25</c:v>
                </c:pt>
                <c:pt idx="18">
                  <c:v>48.81</c:v>
                </c:pt>
                <c:pt idx="19">
                  <c:v>56.07</c:v>
                </c:pt>
                <c:pt idx="20">
                  <c:v>68.91</c:v>
                </c:pt>
                <c:pt idx="21">
                  <c:v>59.34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FC9-184F-BDF7-D5C67DA497B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Sheet1!$A$1:$A$23</c:f>
              <c:strCache>
                <c:ptCount val="23"/>
                <c:pt idx="0">
                  <c:v>Godina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  <c:pt idx="22">
                  <c:v>2024</c:v>
                </c:pt>
              </c:strCache>
            </c:strRef>
          </c:cat>
          <c:val>
            <c:numRef>
              <c:f>Sheet1!$C$2:$C$24</c:f>
              <c:numCache>
                <c:formatCode>General</c:formatCode>
                <c:ptCount val="2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FC9-184F-BDF7-D5C67DA497B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Sheet1!$A$1:$A$23</c:f>
              <c:strCache>
                <c:ptCount val="23"/>
                <c:pt idx="0">
                  <c:v>Godina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  <c:pt idx="22">
                  <c:v>2024</c:v>
                </c:pt>
              </c:strCache>
            </c:strRef>
          </c:cat>
          <c:val>
            <c:numRef>
              <c:f>Sheet1!$D$2:$D$24</c:f>
              <c:numCache>
                <c:formatCode>General</c:formatCode>
                <c:ptCount val="23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FC9-184F-BDF7-D5C67DA497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90277888"/>
        <c:axId val="690275200"/>
      </c:lineChart>
      <c:catAx>
        <c:axId val="6902778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0275200"/>
        <c:crosses val="autoZero"/>
        <c:auto val="1"/>
        <c:lblAlgn val="ctr"/>
        <c:lblOffset val="100"/>
        <c:noMultiLvlLbl val="0"/>
      </c:catAx>
      <c:valAx>
        <c:axId val="690275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027788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81AAF-3113-40E9-9777-B904203DEE3C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762EE-8F04-4C6D-B247-84DE26821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978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C812-BEF2-4F6C-B22F-A8ADF120CD58}" type="datetimeFigureOut">
              <a:rPr lang="sr-Latn-BA" smtClean="0"/>
              <a:t>4. 11. 2025.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BA49A-E36F-407B-99A2-0F9F42AAB458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3720224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C812-BEF2-4F6C-B22F-A8ADF120CD58}" type="datetimeFigureOut">
              <a:rPr lang="sr-Latn-BA" smtClean="0"/>
              <a:t>4. 11. 2025.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BA49A-E36F-407B-99A2-0F9F42AAB458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81634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C812-BEF2-4F6C-B22F-A8ADF120CD58}" type="datetimeFigureOut">
              <a:rPr lang="sr-Latn-BA" smtClean="0"/>
              <a:t>4. 11. 2025.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BA49A-E36F-407B-99A2-0F9F42AAB458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117547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C812-BEF2-4F6C-B22F-A8ADF120CD58}" type="datetimeFigureOut">
              <a:rPr lang="sr-Latn-BA" smtClean="0"/>
              <a:t>4. 11. 2025.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BA49A-E36F-407B-99A2-0F9F42AAB458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086750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C812-BEF2-4F6C-B22F-A8ADF120CD58}" type="datetimeFigureOut">
              <a:rPr lang="sr-Latn-BA" smtClean="0"/>
              <a:t>4. 11. 2025.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BA49A-E36F-407B-99A2-0F9F42AAB458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6071252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C812-BEF2-4F6C-B22F-A8ADF120CD58}" type="datetimeFigureOut">
              <a:rPr lang="sr-Latn-BA" smtClean="0"/>
              <a:t>4. 11. 2025.</a:t>
            </a:fld>
            <a:endParaRPr lang="sr-Latn-B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BA49A-E36F-407B-99A2-0F9F42AAB458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580276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C812-BEF2-4F6C-B22F-A8ADF120CD58}" type="datetimeFigureOut">
              <a:rPr lang="sr-Latn-BA" smtClean="0"/>
              <a:t>4. 11. 2025.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BA49A-E36F-407B-99A2-0F9F42AAB458}" type="slidenum">
              <a:rPr lang="sr-Latn-BA" smtClean="0"/>
              <a:t>‹#›</a:t>
            </a:fld>
            <a:endParaRPr lang="sr-Latn-B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12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C812-BEF2-4F6C-B22F-A8ADF120CD58}" type="datetimeFigureOut">
              <a:rPr lang="sr-Latn-BA" smtClean="0"/>
              <a:t>4. 11. 2025.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BA49A-E36F-407B-99A2-0F9F42AAB458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31066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C812-BEF2-4F6C-B22F-A8ADF120CD58}" type="datetimeFigureOut">
              <a:rPr lang="sr-Latn-BA" smtClean="0"/>
              <a:t>4. 11. 2025.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BA49A-E36F-407B-99A2-0F9F42AAB458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86379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C812-BEF2-4F6C-B22F-A8ADF120CD58}" type="datetimeFigureOut">
              <a:rPr lang="sr-Latn-BA" smtClean="0"/>
              <a:t>4. 11. 2025.</a:t>
            </a:fld>
            <a:endParaRPr lang="sr-Latn-B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sr-Latn-B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BA49A-E36F-407B-99A2-0F9F42AAB458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773398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3E7C812-BEF2-4F6C-B22F-A8ADF120CD58}" type="datetimeFigureOut">
              <a:rPr lang="sr-Latn-BA" smtClean="0"/>
              <a:t>4. 11. 2025.</a:t>
            </a:fld>
            <a:endParaRPr lang="sr-Latn-B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BA49A-E36F-407B-99A2-0F9F42AAB458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22234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3E7C812-BEF2-4F6C-B22F-A8ADF120CD58}" type="datetimeFigureOut">
              <a:rPr lang="sr-Latn-BA" smtClean="0"/>
              <a:t>4. 11. 2025.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FECBA49A-E36F-407B-99A2-0F9F42AAB458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749054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56142-79FC-ED31-C23F-2E862B053D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b="1" dirty="0"/>
              <a:t>KRETANJE STANOVNIŠTVA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DC28D98-05EC-9A12-C5B9-50BDE98F8C8B}"/>
              </a:ext>
            </a:extLst>
          </p:cNvPr>
          <p:cNvSpPr txBox="1">
            <a:spLocks/>
          </p:cNvSpPr>
          <p:nvPr/>
        </p:nvSpPr>
        <p:spPr>
          <a:xfrm>
            <a:off x="4212645" y="5243195"/>
            <a:ext cx="3766710" cy="123989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BA" sz="2400"/>
              <a:t>Milica Marić, ma</a:t>
            </a:r>
          </a:p>
          <a:p>
            <a:r>
              <a:rPr lang="sr-Latn-BA" sz="2400"/>
              <a:t>milica.maric@ef.unibl.org</a:t>
            </a:r>
            <a:endParaRPr lang="sr-Latn-BA" sz="2400" dirty="0"/>
          </a:p>
        </p:txBody>
      </p:sp>
    </p:spTree>
    <p:extLst>
      <p:ext uri="{BB962C8B-B14F-4D97-AF65-F5344CB8AC3E}">
        <p14:creationId xmlns:p14="http://schemas.microsoft.com/office/powerpoint/2010/main" val="1863795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8E71759-DC66-9AAE-49A0-4AFAD5B0AF6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84455" y="626806"/>
                <a:ext cx="10223090" cy="511031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BA" sz="2000" b="1" dirty="0"/>
                  <a:t>Apsolutni prirodni priraštaj </a:t>
                </a:r>
                <a:r>
                  <a:rPr lang="sr-Latn-BA" sz="2000" dirty="0"/>
                  <a:t>u RS u 2020:</a:t>
                </a: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</m:oMath>
                  </m:oMathPara>
                </a14:m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=9.254−16.664=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𝟒𝟏𝟎</m:t>
                      </m:r>
                    </m:oMath>
                  </m:oMathPara>
                </a14:m>
                <a:endParaRPr lang="sr-Latn-BA" sz="2000" b="1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r>
                  <a:rPr lang="sr-Latn-BA" sz="2000" b="1" dirty="0"/>
                  <a:t>Stopa prirodnog priraštaja </a:t>
                </a:r>
                <a:r>
                  <a:rPr lang="sr-Latn-BA" sz="2000" dirty="0"/>
                  <a:t>u 2020:</a:t>
                </a: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2020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</m:acc>
                            </m:e>
                            <m:sub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2020</m:t>
                              </m:r>
                            </m:sub>
                          </m:sSub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∙1000</m:t>
                      </m:r>
                    </m:oMath>
                  </m:oMathPara>
                </a14:m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7.410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1.126.735</m:t>
                          </m:r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∙1000=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𝟓𝟖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‰</m:t>
                      </m:r>
                    </m:oMath>
                  </m:oMathPara>
                </a14:m>
                <a:endParaRPr lang="sr-Latn-BA" sz="2000" b="1" dirty="0"/>
              </a:p>
              <a:p>
                <a:pPr marL="0" indent="0">
                  <a:buNone/>
                </a:pPr>
                <a:endParaRPr lang="sr-Latn-BA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8E71759-DC66-9AAE-49A0-4AFAD5B0AF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84455" y="626806"/>
                <a:ext cx="10223090" cy="5110317"/>
              </a:xfrm>
              <a:blipFill>
                <a:blip r:embed="rId2"/>
                <a:stretch>
                  <a:fillRect l="-596" t="-716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4838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F25F0-2F1D-72AE-6CCC-CC297A4C6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245" y="342900"/>
            <a:ext cx="11398828" cy="60059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b) Dati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bazni</a:t>
            </a:r>
            <a:r>
              <a:rPr lang="en-US" dirty="0"/>
              <a:t> </a:t>
            </a:r>
            <a:r>
              <a:rPr lang="en-US" dirty="0" err="1"/>
              <a:t>indeksi</a:t>
            </a:r>
            <a:r>
              <a:rPr lang="en-US" dirty="0"/>
              <a:t> o </a:t>
            </a:r>
            <a:r>
              <a:rPr lang="en-US" dirty="0" err="1"/>
              <a:t>kretanju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živorođenih</a:t>
            </a:r>
            <a:r>
              <a:rPr lang="en-US" dirty="0"/>
              <a:t>, </a:t>
            </a:r>
            <a:r>
              <a:rPr lang="en-US" dirty="0" err="1"/>
              <a:t>umrlih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populacije</a:t>
            </a:r>
            <a:r>
              <a:rPr lang="en-US" dirty="0"/>
              <a:t> u 2023</a:t>
            </a:r>
            <a:r>
              <a:rPr lang="sr-Cyrl-RS" dirty="0"/>
              <a:t>. </a:t>
            </a:r>
            <a:r>
              <a:rPr lang="en-US" dirty="0"/>
              <a:t>(2019=100)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Izračunati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prirodnog</a:t>
            </a:r>
            <a:r>
              <a:rPr lang="en-US" dirty="0"/>
              <a:t> </a:t>
            </a:r>
            <a:r>
              <a:rPr lang="en-US" dirty="0" err="1"/>
              <a:t>priraštaja</a:t>
            </a:r>
            <a:r>
              <a:rPr lang="en-US" dirty="0"/>
              <a:t> u 2023. </a:t>
            </a:r>
            <a:r>
              <a:rPr lang="en-US" dirty="0" err="1"/>
              <a:t>godini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C2895F-EAA3-329B-CFD3-F22CDF8F40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056720"/>
              </p:ext>
            </p:extLst>
          </p:nvPr>
        </p:nvGraphicFramePr>
        <p:xfrm>
          <a:off x="774699" y="854749"/>
          <a:ext cx="6436592" cy="1674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046">
                  <a:extLst>
                    <a:ext uri="{9D8B030D-6E8A-4147-A177-3AD203B41FA5}">
                      <a16:colId xmlns:a16="http://schemas.microsoft.com/office/drawing/2014/main" val="478491398"/>
                    </a:ext>
                  </a:extLst>
                </a:gridCol>
                <a:gridCol w="3948546">
                  <a:extLst>
                    <a:ext uri="{9D8B030D-6E8A-4147-A177-3AD203B41FA5}">
                      <a16:colId xmlns:a16="http://schemas.microsoft.com/office/drawing/2014/main" val="2383184539"/>
                    </a:ext>
                  </a:extLst>
                </a:gridCol>
              </a:tblGrid>
              <a:tr h="57707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Bazni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indeks</a:t>
                      </a:r>
                      <a:r>
                        <a:rPr lang="en-US" dirty="0"/>
                        <a:t> u 2023. (2019=100)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61752"/>
                  </a:ext>
                </a:extLst>
              </a:tr>
              <a:tr h="329755">
                <a:tc>
                  <a:txBody>
                    <a:bodyPr/>
                    <a:lstStyle/>
                    <a:p>
                      <a:r>
                        <a:rPr lang="en-US" dirty="0" err="1"/>
                        <a:t>Živorođeni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625306"/>
                  </a:ext>
                </a:extLst>
              </a:tr>
              <a:tr h="329755">
                <a:tc>
                  <a:txBody>
                    <a:bodyPr/>
                    <a:lstStyle/>
                    <a:p>
                      <a:r>
                        <a:rPr lang="en-US" dirty="0" err="1"/>
                        <a:t>Umrli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241375"/>
                  </a:ext>
                </a:extLst>
              </a:tr>
              <a:tr h="329755">
                <a:tc>
                  <a:txBody>
                    <a:bodyPr/>
                    <a:lstStyle/>
                    <a:p>
                      <a:r>
                        <a:rPr lang="en-US" dirty="0" err="1"/>
                        <a:t>Populacija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97,6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6905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B694887-0141-2F9A-A3F8-7043D56078EE}"/>
                  </a:ext>
                </a:extLst>
              </p:cNvPr>
              <p:cNvSpPr txBox="1"/>
              <p:nvPr/>
            </p:nvSpPr>
            <p:spPr>
              <a:xfrm>
                <a:off x="477982" y="3515642"/>
                <a:ext cx="7710054" cy="26040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202</m:t>
                          </m:r>
                          <m:r>
                            <a:rPr lang="sr-Latn-RS" sz="1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=9.375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1,01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∙0,99∙1,03∙0,97∙</m:t>
                      </m:r>
                      <m:r>
                        <a:rPr lang="sr-Cyrl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1,004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sr-Cyrl-RS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𝟒𝟎𝟑</m:t>
                      </m:r>
                    </m:oMath>
                  </m:oMathPara>
                </a14:m>
                <a:endParaRPr lang="sr-Latn-BA" sz="1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202</m:t>
                          </m:r>
                          <m:r>
                            <a:rPr lang="sr-Latn-RS" sz="1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=15.059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0,93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∙1,05∙1,01∙1,02∙</m:t>
                      </m:r>
                      <m:r>
                        <a:rPr lang="sr-Cyrl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0,866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Cyrl-RS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𝟏𝟑</m:t>
                      </m:r>
                      <m:r>
                        <a:rPr lang="sr-Cyrl-RS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sr-Cyrl-RS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𝟏𝟏𝟗</m:t>
                      </m:r>
                    </m:oMath>
                  </m:oMathPara>
                </a14:m>
                <a:endParaRPr lang="sr-Latn-BA" sz="1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sr-Latn-BA" sz="18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acc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202</m:t>
                          </m:r>
                          <m:r>
                            <a:rPr lang="sr-Latn-RS" sz="1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=1.162.164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∙0,99∙0,98∙1,01∙1,02∙0,97</m:t>
                      </m:r>
                      <m:r>
                        <a:rPr lang="sr-Cyrl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Cyrl-RS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sr-Cyrl-RS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sr-Cyrl-RS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𝟏𝟑𝟑</m:t>
                      </m:r>
                      <m:r>
                        <a:rPr lang="sr-Cyrl-RS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sr-Cyrl-RS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𝟕𝟎𝟓</m:t>
                      </m:r>
                    </m:oMath>
                  </m:oMathPara>
                </a14:m>
                <a:endParaRPr lang="sr-Cyrl-RS" b="1" dirty="0"/>
              </a:p>
              <a:p>
                <a:pPr marL="0" indent="0">
                  <a:buNone/>
                </a:pPr>
                <a:endParaRPr lang="sr-Cyrl-RS" b="1" dirty="0"/>
              </a:p>
              <a:p>
                <a:pPr marL="0" indent="0">
                  <a:buNone/>
                </a:pPr>
                <a:endParaRPr lang="sr-Cyrl-RS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202</m:t>
                          </m:r>
                          <m:r>
                            <a:rPr lang="sr-Cyrl-RS" sz="1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  <m:t>202</m:t>
                              </m:r>
                              <m:r>
                                <a:rPr lang="sr-Cyrl-RS" sz="1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sr-Latn-BA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sr-Latn-BA" sz="1800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</m:acc>
                            </m:e>
                            <m:sub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  <m:t>202</m:t>
                              </m:r>
                              <m:r>
                                <a:rPr lang="sr-Cyrl-RS" sz="1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den>
                      </m:f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∙1000</m:t>
                      </m:r>
                      <m:r>
                        <a:rPr lang="sr-Cyrl-R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9.</m:t>
                          </m:r>
                          <m:r>
                            <a:rPr lang="sr-Cyrl-RS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403</m:t>
                          </m:r>
                          <m:r>
                            <a:rPr lang="sr-Cyrl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−</m:t>
                          </m:r>
                          <m:r>
                            <a:rPr lang="sr-Cyrl-RS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13.119</m:t>
                          </m:r>
                        </m:num>
                        <m:den>
                          <m:r>
                            <a:rPr lang="sr-Cyrl-RS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1.133.705</m:t>
                          </m:r>
                        </m:den>
                      </m:f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∙1000</m:t>
                      </m:r>
                      <m:r>
                        <a:rPr lang="sr-Cyrl-R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Cyrl-RS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Cyrl-RS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sr-Cyrl-RS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Cyrl-RS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‰</m:t>
                      </m:r>
                    </m:oMath>
                  </m:oMathPara>
                </a14:m>
                <a:endParaRPr lang="sr-Latn-BA" sz="1800" b="1" dirty="0"/>
              </a:p>
              <a:p>
                <a:pPr marL="0" indent="0">
                  <a:buNone/>
                </a:pPr>
                <a:endParaRPr lang="sr-Cyrl-RS" b="1" dirty="0"/>
              </a:p>
              <a:p>
                <a:pPr marL="0" indent="0">
                  <a:buNone/>
                </a:pPr>
                <a:endParaRPr lang="en-US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B694887-0141-2F9A-A3F8-7043D56078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982" y="3515642"/>
                <a:ext cx="7710054" cy="2604046"/>
              </a:xfrm>
              <a:prstGeom prst="rect">
                <a:avLst/>
              </a:prstGeom>
              <a:blipFill>
                <a:blip r:embed="rId2"/>
                <a:stretch>
                  <a:fillRect l="-1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4766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0FC1D37-B294-0D8A-1408-4586D7409DBF}"/>
              </a:ext>
            </a:extLst>
          </p:cNvPr>
          <p:cNvSpPr txBox="1"/>
          <p:nvPr/>
        </p:nvSpPr>
        <p:spPr>
          <a:xfrm>
            <a:off x="1345233" y="5994400"/>
            <a:ext cx="107073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1200" dirty="0"/>
              <a:t>Izvor: Statistički godišnjak Republike Srpske, 2024. (https://www.rzs.rs.ba/static/uploads/bilteni/godisnjak/2024/05stn_2024.pdf)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19CA4C-23B7-697C-7D95-9E822F7867D9}"/>
              </a:ext>
            </a:extLst>
          </p:cNvPr>
          <p:cNvSpPr txBox="1"/>
          <p:nvPr/>
        </p:nvSpPr>
        <p:spPr>
          <a:xfrm>
            <a:off x="2042745" y="227563"/>
            <a:ext cx="8106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Kretanje</a:t>
            </a:r>
            <a:r>
              <a:rPr lang="en-US" sz="2400" b="1" dirty="0"/>
              <a:t> </a:t>
            </a:r>
            <a:r>
              <a:rPr lang="en-US" sz="2400" b="1" dirty="0" err="1"/>
              <a:t>prirodnog</a:t>
            </a:r>
            <a:r>
              <a:rPr lang="en-US" sz="2400" b="1" dirty="0"/>
              <a:t> </a:t>
            </a:r>
            <a:r>
              <a:rPr lang="en-US" sz="2400" b="1" dirty="0" err="1"/>
              <a:t>priraštaja</a:t>
            </a:r>
            <a:r>
              <a:rPr lang="en-US" sz="2400" b="1" dirty="0"/>
              <a:t> u </a:t>
            </a:r>
            <a:r>
              <a:rPr lang="en-US" sz="2400" b="1" dirty="0" err="1"/>
              <a:t>Republici</a:t>
            </a:r>
            <a:r>
              <a:rPr lang="en-US" sz="2400" b="1" dirty="0"/>
              <a:t> </a:t>
            </a:r>
            <a:r>
              <a:rPr lang="en-US" sz="2400" b="1" dirty="0" err="1"/>
              <a:t>Srpskoj</a:t>
            </a:r>
            <a:endParaRPr lang="en-US" sz="24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D42CAEE-1563-9FE4-0C03-896C84F43D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5233" y="872079"/>
            <a:ext cx="9374648" cy="4939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919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7EC6D75-7B20-BFD0-0AC2-F692DF39A362}"/>
              </a:ext>
            </a:extLst>
          </p:cNvPr>
          <p:cNvSpPr txBox="1"/>
          <p:nvPr/>
        </p:nvSpPr>
        <p:spPr>
          <a:xfrm>
            <a:off x="2018805" y="6430074"/>
            <a:ext cx="107073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1200" dirty="0"/>
              <a:t>Izvor: United Nations, World Population Prospects 2024 (https://population.un.org/wpp/downloads?folder=Standard%20Projections&amp;group=Most%20used)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B64CF3-8402-408F-636C-2D15A078CE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382" y="289426"/>
            <a:ext cx="9517641" cy="605450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7DAFF50-ADEA-B3F2-52F6-6EFD891BA640}"/>
              </a:ext>
            </a:extLst>
          </p:cNvPr>
          <p:cNvSpPr txBox="1"/>
          <p:nvPr/>
        </p:nvSpPr>
        <p:spPr>
          <a:xfrm>
            <a:off x="228462" y="443806"/>
            <a:ext cx="151721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b="1" dirty="0" err="1"/>
              <a:t>Procjene</a:t>
            </a:r>
            <a:r>
              <a:rPr lang="en-150" sz="2000" b="1"/>
              <a:t> </a:t>
            </a:r>
            <a:r>
              <a:rPr lang="en-US" sz="2000" b="1" dirty="0"/>
              <a:t>stope</a:t>
            </a:r>
            <a:r>
              <a:rPr lang="en-150" sz="2000" b="1"/>
              <a:t> </a:t>
            </a:r>
            <a:r>
              <a:rPr lang="en-US" sz="2000" b="1" dirty="0" err="1"/>
              <a:t>prirodnog</a:t>
            </a:r>
            <a:r>
              <a:rPr lang="en-150" sz="2000" b="1"/>
              <a:t> </a:t>
            </a:r>
            <a:r>
              <a:rPr lang="en-US" sz="2000" b="1" dirty="0" err="1"/>
              <a:t>priraštaja</a:t>
            </a:r>
            <a:r>
              <a:rPr lang="en-150" sz="2000" b="1"/>
              <a:t> </a:t>
            </a:r>
            <a:r>
              <a:rPr lang="en-US" sz="2000" b="1" dirty="0"/>
              <a:t>u</a:t>
            </a:r>
            <a:r>
              <a:rPr lang="en-150" sz="2000" b="1"/>
              <a:t> </a:t>
            </a:r>
            <a:r>
              <a:rPr lang="en-US" sz="2000" b="1" dirty="0"/>
              <a:t>2</a:t>
            </a:r>
            <a:r>
              <a:rPr lang="en-150" sz="2000" b="1"/>
              <a:t>0</a:t>
            </a:r>
            <a:r>
              <a:rPr lang="en-US" sz="2000" b="1" dirty="0"/>
              <a:t>23.</a:t>
            </a:r>
            <a:r>
              <a:rPr lang="en-150" sz="2000" b="1"/>
              <a:t> </a:t>
            </a:r>
            <a:r>
              <a:rPr lang="en-US" sz="2000" b="1" dirty="0"/>
              <a:t>(</a:t>
            </a:r>
            <a:r>
              <a:rPr lang="en-US" sz="2000" b="1" dirty="0" err="1">
                <a:sym typeface="Wingdings" panose="05000000000000000000" pitchFamily="2" charset="2"/>
              </a:rPr>
              <a:t>promili</a:t>
            </a:r>
            <a:r>
              <a:rPr lang="en-US" sz="2000" b="1" dirty="0">
                <a:sym typeface="Wingdings" panose="05000000000000000000" pitchFamily="2" charset="2"/>
              </a:rPr>
              <a:t>)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82162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50530-AAA5-F27F-4C5F-78739C967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587" y="412954"/>
            <a:ext cx="8857116" cy="1616278"/>
          </a:xfrm>
        </p:spPr>
        <p:txBody>
          <a:bodyPr/>
          <a:lstStyle/>
          <a:p>
            <a:r>
              <a:rPr lang="sr-Latn-BA" b="1" dirty="0"/>
              <a:t>PROSTORNO KRETANJE STANOVNIŠTVA </a:t>
            </a:r>
            <a:br>
              <a:rPr lang="sr-Latn-BA" dirty="0"/>
            </a:br>
            <a:br>
              <a:rPr lang="sr-Latn-BA" dirty="0"/>
            </a:br>
            <a:r>
              <a:rPr lang="sr-Latn-BA" b="1" dirty="0">
                <a:solidFill>
                  <a:schemeClr val="accent1"/>
                </a:solidFill>
              </a:rPr>
              <a:t>MIGRACIJE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E64CDFC-55D6-406C-B837-47D55966ACC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26690" y="2623296"/>
                <a:ext cx="10338620" cy="382175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BA" sz="2000" b="1" dirty="0"/>
                  <a:t>Migracioni saldo</a:t>
                </a:r>
                <a:r>
                  <a:rPr lang="sr-Latn-BA" sz="2000" dirty="0"/>
                  <a:t> predstavlja razliku između broja imigranata i emigranata na jednom području:</a:t>
                </a: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sr-Latn-BA" sz="2000" b="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r>
                  <a:rPr lang="sr-Latn-BA" sz="2000" b="1" dirty="0"/>
                  <a:t>Stopa migracionog salda </a:t>
                </a:r>
                <a:r>
                  <a:rPr lang="sr-Latn-BA" sz="2000" dirty="0"/>
                  <a:t>predstavlja odnos između migracionog salda i prosječnog broja stanovnika:</a:t>
                </a: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num>
                        <m:den>
                          <m:acc>
                            <m:accPr>
                              <m:chr m:val="̅"/>
                              <m:ctrlP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acc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∙1000</m:t>
                      </m:r>
                    </m:oMath>
                  </m:oMathPara>
                </a14:m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E64CDFC-55D6-406C-B837-47D55966AC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26690" y="2623296"/>
                <a:ext cx="10338620" cy="3821750"/>
              </a:xfrm>
              <a:blipFill>
                <a:blip r:embed="rId2"/>
                <a:stretch>
                  <a:fillRect l="-590" t="-797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741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95432-ED48-7BC9-5994-899BBE3B2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58193"/>
            <a:ext cx="7729728" cy="1188720"/>
          </a:xfrm>
        </p:spPr>
        <p:txBody>
          <a:bodyPr/>
          <a:lstStyle/>
          <a:p>
            <a:r>
              <a:rPr lang="sr-Latn-BA" dirty="0"/>
              <a:t>Zadatak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B8FBC-3635-FE22-A33C-6DEE231A3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9398" y="1553833"/>
            <a:ext cx="8072096" cy="5304167"/>
          </a:xfrm>
        </p:spPr>
        <p:txBody>
          <a:bodyPr/>
          <a:lstStyle/>
          <a:p>
            <a:pPr marL="0" indent="0">
              <a:buNone/>
            </a:pPr>
            <a:r>
              <a:rPr lang="sr-Latn-BA" dirty="0"/>
              <a:t>Dati su podaci o kretanju lančanih indeksa unutrašnjih imigracija, emigracija i prosječnog stanja populacije za grad Banjaluku u periodu od 2016. do 2021. godine:</a:t>
            </a:r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r>
              <a:rPr lang="sr-Latn-BA" dirty="0"/>
              <a:t>Poznati su još i sljedeći podaci:</a:t>
            </a:r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r>
              <a:rPr lang="sr-Latn-BA" dirty="0"/>
              <a:t>Izračunati migracioni saldo i stopu migracionog salda u 2021. godini.</a:t>
            </a:r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endParaRPr lang="sr-Latn-BA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95E1FE0-9CC9-5FE7-10B8-91676E6F2D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249869"/>
              </p:ext>
            </p:extLst>
          </p:nvPr>
        </p:nvGraphicFramePr>
        <p:xfrm>
          <a:off x="2422798" y="2233380"/>
          <a:ext cx="812800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345915277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195687526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8475186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68078081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65452538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8328481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BA" dirty="0"/>
                        <a:t>Godina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2017.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2018.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2020.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2021.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272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/>
                        <a:t>Imigracija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07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/>
                        <a:t>Emigracija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104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787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/>
                        <a:t>Populacija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195182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744A5BE-9340-F97A-C429-64AA86C80B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902717"/>
              </p:ext>
            </p:extLst>
          </p:nvPr>
        </p:nvGraphicFramePr>
        <p:xfrm>
          <a:off x="2422798" y="4308364"/>
          <a:ext cx="487024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839">
                  <a:extLst>
                    <a:ext uri="{9D8B030D-6E8A-4147-A177-3AD203B41FA5}">
                      <a16:colId xmlns:a16="http://schemas.microsoft.com/office/drawing/2014/main" val="3652988317"/>
                    </a:ext>
                  </a:extLst>
                </a:gridCol>
                <a:gridCol w="3141407">
                  <a:extLst>
                    <a:ext uri="{9D8B030D-6E8A-4147-A177-3AD203B41FA5}">
                      <a16:colId xmlns:a16="http://schemas.microsoft.com/office/drawing/2014/main" val="3051247272"/>
                    </a:ext>
                  </a:extLst>
                </a:gridCol>
              </a:tblGrid>
              <a:tr h="343651">
                <a:tc>
                  <a:txBody>
                    <a:bodyPr/>
                    <a:lstStyle/>
                    <a:p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Broj u 2016. godini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927537"/>
                  </a:ext>
                </a:extLst>
              </a:tr>
              <a:tr h="343651">
                <a:tc>
                  <a:txBody>
                    <a:bodyPr/>
                    <a:lstStyle/>
                    <a:p>
                      <a:r>
                        <a:rPr lang="sr-Latn-BA" dirty="0"/>
                        <a:t>Imigranti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1.572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774114"/>
                  </a:ext>
                </a:extLst>
              </a:tr>
              <a:tr h="343651">
                <a:tc>
                  <a:txBody>
                    <a:bodyPr/>
                    <a:lstStyle/>
                    <a:p>
                      <a:r>
                        <a:rPr lang="sr-Latn-BA" dirty="0"/>
                        <a:t>Emigranti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938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264586"/>
                  </a:ext>
                </a:extLst>
              </a:tr>
              <a:tr h="343651">
                <a:tc>
                  <a:txBody>
                    <a:bodyPr/>
                    <a:lstStyle/>
                    <a:p>
                      <a:r>
                        <a:rPr lang="sr-Latn-BA" dirty="0"/>
                        <a:t>Populacija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sz="1800" dirty="0"/>
                        <a:t>182.848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844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335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EF7628D2-407A-94F5-9942-858DFE5A00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74173" y="545690"/>
                <a:ext cx="10545098" cy="576662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BA" sz="2000" dirty="0"/>
                  <a:t>Broj </a:t>
                </a:r>
                <a:r>
                  <a:rPr lang="sr-Latn-BA" sz="2000" b="1" dirty="0"/>
                  <a:t>imigranata</a:t>
                </a:r>
                <a:r>
                  <a:rPr lang="sr-Latn-BA" sz="2000" dirty="0"/>
                  <a:t> u 2021:</a:t>
                </a: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=1.572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0,98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∙0,99∙1,02∙1,0∙0,96=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𝟒𝟗𝟑</m:t>
                      </m:r>
                    </m:oMath>
                  </m:oMathPara>
                </a14:m>
                <a:endParaRPr lang="sr-Latn-BA" sz="2000" b="1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r>
                  <a:rPr lang="sr-Latn-BA" sz="2000" dirty="0"/>
                  <a:t>Broj </a:t>
                </a:r>
                <a:r>
                  <a:rPr lang="sr-Latn-BA" sz="2000" b="1" dirty="0"/>
                  <a:t>emigranata</a:t>
                </a:r>
                <a:r>
                  <a:rPr lang="sr-Latn-BA" sz="2000" dirty="0"/>
                  <a:t> u 2021:</a:t>
                </a: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=938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1,03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∙1,01∙0,99∙0,98∙1,04=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𝟗𝟖𝟓</m:t>
                      </m:r>
                    </m:oMath>
                  </m:oMathPara>
                </a14:m>
                <a:endParaRPr lang="sr-Latn-BA" sz="2000" b="1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r>
                  <a:rPr lang="sr-Latn-BA" sz="2000" b="1" dirty="0"/>
                  <a:t>Prosječan broj stanovnika</a:t>
                </a:r>
                <a:r>
                  <a:rPr lang="sr-Latn-BA" sz="2000" dirty="0"/>
                  <a:t> u 2021:</a:t>
                </a: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acc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=182.848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∙1,01∙0,99∙1,02∙1,01∙0,97=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𝟏𝟕𝟖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𝟖𝟎𝟑</m:t>
                      </m:r>
                    </m:oMath>
                  </m:oMathPara>
                </a14:m>
                <a:endParaRPr lang="sr-Latn-BA" sz="2000" b="1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EF7628D2-407A-94F5-9942-858DFE5A00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4173" y="545690"/>
                <a:ext cx="10545098" cy="5766620"/>
              </a:xfrm>
              <a:blipFill>
                <a:blip r:embed="rId2"/>
                <a:stretch>
                  <a:fillRect l="-578" t="-635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2052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2F129DF-864C-A350-2E4C-7102A677AA7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84455" y="626806"/>
                <a:ext cx="10223090" cy="511031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BA" sz="2000" b="1" dirty="0"/>
                  <a:t>Migracioni saldo </a:t>
                </a:r>
                <a:r>
                  <a:rPr lang="sr-Latn-BA" sz="2000" dirty="0"/>
                  <a:t>u BL u 2021:</a:t>
                </a: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</m:oMath>
                  </m:oMathPara>
                </a14:m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=1.493−985=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𝟓𝟎𝟖</m:t>
                      </m:r>
                    </m:oMath>
                  </m:oMathPara>
                </a14:m>
                <a:endParaRPr lang="sr-Latn-BA" sz="2000" b="1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r>
                  <a:rPr lang="sr-Latn-BA" sz="2000" b="1" dirty="0"/>
                  <a:t>Stopa migracionog salda </a:t>
                </a:r>
                <a:r>
                  <a:rPr lang="sr-Latn-BA" sz="2000" dirty="0"/>
                  <a:t>u 2021:</a:t>
                </a: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2021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</m:acc>
                            </m:e>
                            <m:sub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2021</m:t>
                              </m:r>
                            </m:sub>
                          </m:sSub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∙1000</m:t>
                      </m:r>
                    </m:oMath>
                  </m:oMathPara>
                </a14:m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508</m:t>
                          </m:r>
                        </m:num>
                        <m:den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178.803</m:t>
                          </m:r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∙1000=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𝟖𝟒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‰</m:t>
                      </m:r>
                    </m:oMath>
                  </m:oMathPara>
                </a14:m>
                <a:endParaRPr lang="sr-Latn-BA" sz="2000" b="1" dirty="0"/>
              </a:p>
              <a:p>
                <a:pPr marL="0" indent="0">
                  <a:buNone/>
                </a:pPr>
                <a:endParaRPr lang="sr-Latn-BA" sz="20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2F129DF-864C-A350-2E4C-7102A677AA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84455" y="626806"/>
                <a:ext cx="10223090" cy="5110317"/>
              </a:xfrm>
              <a:blipFill>
                <a:blip r:embed="rId2"/>
                <a:stretch>
                  <a:fillRect l="-596" t="-716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53225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AC517CB-3901-F93F-4BD5-9FF3C7B6FA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633343"/>
              </p:ext>
            </p:extLst>
          </p:nvPr>
        </p:nvGraphicFramePr>
        <p:xfrm>
          <a:off x="3919959" y="763880"/>
          <a:ext cx="4352081" cy="56033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02420">
                  <a:extLst>
                    <a:ext uri="{9D8B030D-6E8A-4147-A177-3AD203B41FA5}">
                      <a16:colId xmlns:a16="http://schemas.microsoft.com/office/drawing/2014/main" val="2946884389"/>
                    </a:ext>
                  </a:extLst>
                </a:gridCol>
                <a:gridCol w="2349661">
                  <a:extLst>
                    <a:ext uri="{9D8B030D-6E8A-4147-A177-3AD203B41FA5}">
                      <a16:colId xmlns:a16="http://schemas.microsoft.com/office/drawing/2014/main" val="3530359899"/>
                    </a:ext>
                  </a:extLst>
                </a:gridCol>
              </a:tblGrid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Država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Broj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boravišnih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dozvola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902652260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Australia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59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1633436291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Austria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4.120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2251905249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Belgium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179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3891031556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Canada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2609750045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Czechia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  <a:latin typeface="+mn-lt"/>
                        </a:rPr>
                        <a:t>215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3119037252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Denmark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83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3432437755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Estonia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3296261826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Finland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53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1513169945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France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  <a:latin typeface="+mn-lt"/>
                        </a:rPr>
                        <a:t>305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3255114045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Germany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20.440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2721647090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Hungary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  <a:latin typeface="+mn-lt"/>
                        </a:rPr>
                        <a:t>145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2364142922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Iceland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184300974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Italy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511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3081292425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Japan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  <a:latin typeface="+mn-lt"/>
                        </a:rPr>
                        <a:t>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435895579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Korea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4206332668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Lithuania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2908231831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Luxembourg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99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2643145389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Mexico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1101483409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Norway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173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1234231803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Slovak Republic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3674336408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Slovenia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13.798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301058191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Sweden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439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1844899485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Switzerland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430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1929890083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Türkiye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439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4090140750"/>
                  </a:ext>
                </a:extLst>
              </a:tr>
              <a:tr h="19908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United States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445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" marR="2152" marT="2152" marB="0" anchor="b"/>
                </a:tc>
                <a:extLst>
                  <a:ext uri="{0D108BD9-81ED-4DB2-BD59-A6C34878D82A}">
                    <a16:rowId xmlns:a16="http://schemas.microsoft.com/office/drawing/2014/main" val="293092525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F5FFA8C-CE68-24BD-0FB5-FD6DD11D4903}"/>
              </a:ext>
            </a:extLst>
          </p:cNvPr>
          <p:cNvSpPr txBox="1"/>
          <p:nvPr/>
        </p:nvSpPr>
        <p:spPr>
          <a:xfrm>
            <a:off x="2234916" y="161721"/>
            <a:ext cx="8992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Broj</a:t>
            </a:r>
            <a:r>
              <a:rPr lang="en-US" sz="2400" b="1" dirty="0"/>
              <a:t> </a:t>
            </a:r>
            <a:r>
              <a:rPr lang="en-US" sz="2400" b="1" dirty="0" err="1"/>
              <a:t>boravišnih</a:t>
            </a:r>
            <a:r>
              <a:rPr lang="en-US" sz="2400" b="1" dirty="0"/>
              <a:t> </a:t>
            </a:r>
            <a:r>
              <a:rPr lang="en-US" sz="2400" b="1" dirty="0" err="1"/>
              <a:t>dozvola</a:t>
            </a:r>
            <a:r>
              <a:rPr lang="en-US" sz="2400" b="1" dirty="0"/>
              <a:t> </a:t>
            </a:r>
            <a:r>
              <a:rPr lang="en-US" sz="2400" b="1" dirty="0" err="1"/>
              <a:t>izdatih</a:t>
            </a:r>
            <a:r>
              <a:rPr lang="en-US" sz="2400" b="1" dirty="0"/>
              <a:t> BIH </a:t>
            </a:r>
            <a:r>
              <a:rPr lang="en-US" sz="2400" b="1" dirty="0" err="1"/>
              <a:t>državljanima</a:t>
            </a:r>
            <a:r>
              <a:rPr lang="en-US" sz="2400" b="1" dirty="0"/>
              <a:t> u 2022.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E5EF36-183D-AD9B-58C7-BB0448585EAD}"/>
              </a:ext>
            </a:extLst>
          </p:cNvPr>
          <p:cNvSpPr txBox="1"/>
          <p:nvPr/>
        </p:nvSpPr>
        <p:spPr>
          <a:xfrm>
            <a:off x="3919959" y="6507686"/>
            <a:ext cx="71529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1100" dirty="0"/>
              <a:t>Izvor: </a:t>
            </a:r>
            <a:r>
              <a:rPr lang="en-US" sz="1100" dirty="0"/>
              <a:t>OECD, https://data-</a:t>
            </a:r>
            <a:r>
              <a:rPr lang="en-US" sz="1100" dirty="0" err="1"/>
              <a:t>explorer.oecd.org</a:t>
            </a:r>
            <a:endParaRPr lang="sr-Latn-BA" sz="1100" dirty="0"/>
          </a:p>
        </p:txBody>
      </p:sp>
    </p:spTree>
    <p:extLst>
      <p:ext uri="{BB962C8B-B14F-4D97-AF65-F5344CB8AC3E}">
        <p14:creationId xmlns:p14="http://schemas.microsoft.com/office/powerpoint/2010/main" val="18166703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9FFC50E-FAEC-FF54-FBBF-6128EA2154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374188"/>
              </p:ext>
            </p:extLst>
          </p:nvPr>
        </p:nvGraphicFramePr>
        <p:xfrm>
          <a:off x="3456972" y="855276"/>
          <a:ext cx="5278055" cy="5347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6982">
                  <a:extLst>
                    <a:ext uri="{9D8B030D-6E8A-4147-A177-3AD203B41FA5}">
                      <a16:colId xmlns:a16="http://schemas.microsoft.com/office/drawing/2014/main" val="2670512109"/>
                    </a:ext>
                  </a:extLst>
                </a:gridCol>
                <a:gridCol w="2801073">
                  <a:extLst>
                    <a:ext uri="{9D8B030D-6E8A-4147-A177-3AD203B41FA5}">
                      <a16:colId xmlns:a16="http://schemas.microsoft.com/office/drawing/2014/main" val="3811289053"/>
                    </a:ext>
                  </a:extLst>
                </a:gridCol>
              </a:tblGrid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Država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Broj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stanovnika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rođenih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u BIH</a:t>
                      </a: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2456014475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Austria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176.736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1018437385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Belgium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882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3879489796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Czechia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2.179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967578625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Denmark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16.384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3285627188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Estonia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4165213572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Finland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825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473699449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Germany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385.000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917532528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Hungary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478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3296552914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Iceland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299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2475504114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Italy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3.900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1720158225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Latvia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2197044295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Lithuania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731020828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Luxembourg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3.227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3111497561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Norway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13.988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3020179587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Slovak Republic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558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488306959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Slovenia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167.273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4257284410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Sweden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60.265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2173808813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Switzerland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58.149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3100843629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Türkiye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2.430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4224969741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United States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102.906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0" marR="2690" marT="2690" marB="0" anchor="b"/>
                </a:tc>
                <a:extLst>
                  <a:ext uri="{0D108BD9-81ED-4DB2-BD59-A6C34878D82A}">
                    <a16:rowId xmlns:a16="http://schemas.microsoft.com/office/drawing/2014/main" val="4145060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F3F9398-6F6F-E6A3-CCA1-9F7763FEBA5D}"/>
              </a:ext>
            </a:extLst>
          </p:cNvPr>
          <p:cNvSpPr txBox="1"/>
          <p:nvPr/>
        </p:nvSpPr>
        <p:spPr>
          <a:xfrm>
            <a:off x="3456972" y="6426663"/>
            <a:ext cx="71529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1100" dirty="0"/>
              <a:t>Izvor: </a:t>
            </a:r>
            <a:r>
              <a:rPr lang="en-US" sz="1100" dirty="0"/>
              <a:t>OECD, https://data-</a:t>
            </a:r>
            <a:r>
              <a:rPr lang="en-US" sz="1100" dirty="0" err="1"/>
              <a:t>explorer.oecd.org</a:t>
            </a:r>
            <a:endParaRPr lang="sr-Latn-BA" sz="11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2E932A-CB7A-483C-8D1E-FC05CE59D435}"/>
              </a:ext>
            </a:extLst>
          </p:cNvPr>
          <p:cNvSpPr txBox="1"/>
          <p:nvPr/>
        </p:nvSpPr>
        <p:spPr>
          <a:xfrm>
            <a:off x="2400985" y="169727"/>
            <a:ext cx="7390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Broj</a:t>
            </a:r>
            <a:r>
              <a:rPr lang="en-US" sz="2400" b="1" dirty="0"/>
              <a:t> </a:t>
            </a:r>
            <a:r>
              <a:rPr lang="en-US" sz="2400" b="1" dirty="0" err="1"/>
              <a:t>stanovnika</a:t>
            </a:r>
            <a:r>
              <a:rPr lang="en-US" sz="2400" b="1" dirty="0"/>
              <a:t> </a:t>
            </a:r>
            <a:r>
              <a:rPr lang="en-US" sz="2400" b="1" dirty="0" err="1"/>
              <a:t>rođenih</a:t>
            </a:r>
            <a:r>
              <a:rPr lang="en-US" sz="2400" b="1" dirty="0"/>
              <a:t> u BIH, 2022.</a:t>
            </a:r>
          </a:p>
        </p:txBody>
      </p:sp>
    </p:spTree>
    <p:extLst>
      <p:ext uri="{BB962C8B-B14F-4D97-AF65-F5344CB8AC3E}">
        <p14:creationId xmlns:p14="http://schemas.microsoft.com/office/powerpoint/2010/main" val="3444458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73DD4-993B-6163-EC77-D0D81361D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152" y="910989"/>
            <a:ext cx="8235696" cy="1188720"/>
          </a:xfrm>
        </p:spPr>
        <p:txBody>
          <a:bodyPr/>
          <a:lstStyle/>
          <a:p>
            <a:r>
              <a:rPr lang="sr-Latn-BA" b="1" dirty="0"/>
              <a:t>Prirodno kretanje stanovništva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97CE70C-DA53-0DEC-6F84-7D940EDCC11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25168" y="2534805"/>
                <a:ext cx="8741664" cy="3255264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sr-Latn-BA" sz="2000" b="1" dirty="0">
                    <a:solidFill>
                      <a:schemeClr val="accent1"/>
                    </a:solidFill>
                  </a:rPr>
                  <a:t>VITALNI INDEKS</a:t>
                </a:r>
              </a:p>
              <a:p>
                <a:pPr marL="0" indent="0" algn="ctr">
                  <a:buNone/>
                </a:pPr>
                <a:r>
                  <a:rPr lang="sr-Latn-BA" sz="2000" dirty="0"/>
                  <a:t>Vitalni indeks predstavlja broj živorođenih na 100 umrlih</a:t>
                </a: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r>
                  <a:rPr lang="sr-Latn-BA" sz="2000" dirty="0"/>
                  <a:t>N – broj živorođenih</a:t>
                </a:r>
              </a:p>
              <a:p>
                <a:pPr marL="0" indent="0">
                  <a:buNone/>
                </a:pPr>
                <a:r>
                  <a:rPr lang="sr-Latn-BA" sz="2000" dirty="0"/>
                  <a:t>M – broj umrlih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97CE70C-DA53-0DEC-6F84-7D940EDCC11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25168" y="2534805"/>
                <a:ext cx="8741664" cy="3255264"/>
              </a:xfrm>
              <a:blipFill>
                <a:blip r:embed="rId2"/>
                <a:stretch>
                  <a:fillRect l="-697" t="-11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4353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061F4-3A91-6491-0D7C-0E3770113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6219" y="872864"/>
            <a:ext cx="7399561" cy="929680"/>
          </a:xfrm>
        </p:spPr>
        <p:txBody>
          <a:bodyPr/>
          <a:lstStyle/>
          <a:p>
            <a:r>
              <a:rPr lang="sr-Latn-BA" dirty="0"/>
              <a:t>Zadatak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7172F-C68F-A27E-F213-530093C0E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762" y="2559534"/>
            <a:ext cx="8286476" cy="2625210"/>
          </a:xfrm>
        </p:spPr>
        <p:txBody>
          <a:bodyPr>
            <a:normAutofit/>
          </a:bodyPr>
          <a:lstStyle/>
          <a:p>
            <a:pPr marL="227330" indent="0" algn="just">
              <a:lnSpc>
                <a:spcPct val="115000"/>
              </a:lnSpc>
              <a:buNone/>
            </a:pP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Migracioni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saldo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u </a:t>
            </a:r>
            <a:r>
              <a:rPr lang="sr-Latn-BA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na jednom području 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u 2016.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godini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je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iznosio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630,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pri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čemu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je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broj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emigranata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iznosio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65% od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broja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imigranata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u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posmatranoj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godini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.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Poznato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je da je u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periodu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2016-2021.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broj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emigranata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prosječno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godišnje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rastao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za 1,3%, a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broj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imigranta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za 0,7%. </a:t>
            </a:r>
            <a:endParaRPr lang="sr-Latn-BA" sz="2000" dirty="0">
              <a:ea typeface="Cambria" panose="02040503050406030204" pitchFamily="18" charset="0"/>
              <a:cs typeface="Times" panose="02020603050405020304" pitchFamily="18" charset="0"/>
            </a:endParaRPr>
          </a:p>
          <a:p>
            <a:pPr marL="227330" indent="0" algn="just">
              <a:lnSpc>
                <a:spcPct val="115000"/>
              </a:lnSpc>
              <a:buNone/>
            </a:pP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Izračunati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migracioni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saldo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u 2021. </a:t>
            </a:r>
            <a:r>
              <a:rPr lang="en-US" sz="2000" dirty="0" err="1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godini</a:t>
            </a:r>
            <a:r>
              <a:rPr lang="en-US" sz="2000" dirty="0">
                <a:effectLst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endParaRPr lang="en-US" sz="2000" dirty="0">
              <a:effectLst/>
              <a:ea typeface="Times" panose="02020603050405020304" pitchFamily="18" charset="0"/>
              <a:cs typeface="Times" panose="02020603050405020304" pitchFamily="18" charset="0"/>
            </a:endParaRPr>
          </a:p>
          <a:p>
            <a:pPr marL="0" indent="0">
              <a:buNone/>
            </a:pPr>
            <a:endParaRPr lang="sr-Latn-BA" sz="2000" dirty="0"/>
          </a:p>
        </p:txBody>
      </p:sp>
    </p:spTree>
    <p:extLst>
      <p:ext uri="{BB962C8B-B14F-4D97-AF65-F5344CB8AC3E}">
        <p14:creationId xmlns:p14="http://schemas.microsoft.com/office/powerpoint/2010/main" val="2265260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F1ADC2C-5311-4590-9000-9845B4A3739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50622" y="238027"/>
                <a:ext cx="9313683" cy="6381945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2016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2016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2016</m:t>
                          </m:r>
                        </m:sub>
                      </m:sSub>
                    </m:oMath>
                  </m:oMathPara>
                </a14:m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2016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=0,65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2016</m:t>
                          </m:r>
                        </m:sub>
                      </m:sSub>
                    </m:oMath>
                  </m:oMathPara>
                </a14:m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80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30=</m:t>
                      </m:r>
                      <m:sSub>
                        <m:sSubPr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2016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0,65</m:t>
                      </m:r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2016</m:t>
                          </m:r>
                        </m:sub>
                      </m:sSub>
                    </m:oMath>
                  </m:oMathPara>
                </a14:m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2016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=1.800;  </m:t>
                      </m:r>
                      <m:sSub>
                        <m:sSub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2016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=1.170</m:t>
                      </m:r>
                    </m:oMath>
                  </m:oMathPara>
                </a14:m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 algn="ctr">
                  <a:buNone/>
                </a:pPr>
                <a:r>
                  <a:rPr lang="sr-Latn-BA" dirty="0"/>
                  <a:t>Računamo broj imigranata i emigranata u 2021: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=1.800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0,</m:t>
                                  </m:r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=1.864</m:t>
                      </m:r>
                    </m:oMath>
                  </m:oMathPara>
                </a14:m>
                <a:endParaRPr lang="sr-Latn-BA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=1.170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1,3</m:t>
                                  </m:r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1.248</m:t>
                      </m:r>
                    </m:oMath>
                  </m:oMathPara>
                </a14:m>
                <a:endParaRPr lang="sr-Latn-BA" dirty="0"/>
              </a:p>
              <a:p>
                <a:pPr marL="0" indent="0" algn="ctr">
                  <a:buNone/>
                </a:pPr>
                <a:endParaRPr lang="sr-Latn-BA" dirty="0"/>
              </a:p>
              <a:p>
                <a:pPr marL="0" indent="0" algn="ctr">
                  <a:buNone/>
                </a:pPr>
                <a:r>
                  <a:rPr lang="sr-Latn-BA" dirty="0"/>
                  <a:t>Migracioni saldo u 2021:</a:t>
                </a:r>
              </a:p>
              <a:p>
                <a:pPr marL="0" indent="0" algn="ctr">
                  <a:buNone/>
                </a:pPr>
                <a:endParaRPr lang="sr-Latn-BA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=1.864−1.248=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𝟔𝟏𝟔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F1ADC2C-5311-4590-9000-9845B4A373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0622" y="238027"/>
                <a:ext cx="9313683" cy="6381945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1090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16F19-FCAC-A426-C1F0-3D786F4DB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60009"/>
            <a:ext cx="7729728" cy="1188720"/>
          </a:xfrm>
        </p:spPr>
        <p:txBody>
          <a:bodyPr/>
          <a:lstStyle/>
          <a:p>
            <a:r>
              <a:rPr lang="sr-Latn-BA" dirty="0"/>
              <a:t>ZADATAK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FA36E-57D7-CC0C-D79D-BD355FB90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025" y="1837501"/>
            <a:ext cx="9615949" cy="4660490"/>
          </a:xfrm>
        </p:spPr>
        <p:txBody>
          <a:bodyPr/>
          <a:lstStyle/>
          <a:p>
            <a:pPr marL="0" indent="0">
              <a:buNone/>
            </a:pPr>
            <a:r>
              <a:rPr lang="sr-Latn-BA" sz="2000" dirty="0"/>
              <a:t>Dati su podaci o broju živorođenih i umrlih u Republici Srpskoj: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a) Izračunati vitalni indeks u 2014 i 2024. godini,</a:t>
            </a:r>
          </a:p>
          <a:p>
            <a:pPr marL="0" indent="0">
              <a:buNone/>
            </a:pPr>
            <a:r>
              <a:rPr lang="sr-Latn-BA" sz="2000" dirty="0"/>
              <a:t>b) Izračunati godinu u kojoj će vitalni indeks iznositi 50, ako posmatrani tempo porasta živorođenih i umrlih ostane identičan u budućnosti,</a:t>
            </a:r>
          </a:p>
          <a:p>
            <a:pPr marL="0" indent="0">
              <a:buNone/>
            </a:pPr>
            <a:r>
              <a:rPr lang="sr-Latn-BA" sz="2000" dirty="0"/>
              <a:t>c) Izračunati godinu u kojoj će vitalni indeks iznostiti 45, ako se prosječni tempo porasta živorođenih </a:t>
            </a:r>
            <a:r>
              <a:rPr lang="en-US" sz="2000" dirty="0" err="1"/>
              <a:t>poveća</a:t>
            </a:r>
            <a:r>
              <a:rPr lang="sr-Latn-BA" sz="2000" dirty="0"/>
              <a:t> za 10%, a prosječni tempo porasta umrlih smanji za 4%.</a:t>
            </a:r>
          </a:p>
          <a:p>
            <a:pPr marL="0" indent="0">
              <a:buNone/>
            </a:pPr>
            <a:endParaRPr lang="sr-Latn-BA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A41D2D4-968B-8078-6875-0872791CFA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809430"/>
              </p:ext>
            </p:extLst>
          </p:nvPr>
        </p:nvGraphicFramePr>
        <p:xfrm>
          <a:off x="2031999" y="2478712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18916882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99617088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2574885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Godina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Broj živorođenih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Broj umrlih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800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 dirty="0">
                          <a:effectLst/>
                          <a:latin typeface="+mn-lt"/>
                        </a:rPr>
                        <a:t>9.335 </a:t>
                      </a:r>
                      <a:endParaRPr lang="sr-Latn-BA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u="none" strike="noStrike" dirty="0">
                          <a:effectLst/>
                          <a:latin typeface="+mn-lt"/>
                        </a:rPr>
                        <a:t>14.409 </a:t>
                      </a:r>
                      <a:endParaRPr lang="sr-Latn-BA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3410678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2024.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8.432</a:t>
                      </a: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14.205</a:t>
                      </a: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36470080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3449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9D18A0-4E72-F211-D563-1809E5F898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81664" y="243348"/>
                <a:ext cx="11080136" cy="6462251"/>
              </a:xfrm>
            </p:spPr>
            <p:txBody>
              <a:bodyPr>
                <a:normAutofit fontScale="92500" lnSpcReduction="20000"/>
              </a:bodyPr>
              <a:lstStyle/>
              <a:p>
                <a:pPr marL="457200" indent="-457200">
                  <a:buAutoNum type="alphaLcParenR"/>
                </a:pPr>
                <a:r>
                  <a:rPr lang="sr-Latn-BA" sz="2000" b="1" dirty="0">
                    <a:solidFill>
                      <a:schemeClr val="accent1"/>
                    </a:solidFill>
                  </a:rPr>
                  <a:t>Izračunati vitalni indeks u 2014. i 2024. godini</a:t>
                </a:r>
                <a:endParaRPr lang="sr-Cyrl-RS" sz="2000" b="1" dirty="0">
                  <a:solidFill>
                    <a:schemeClr val="accent1"/>
                  </a:solidFill>
                </a:endParaRPr>
              </a:p>
              <a:p>
                <a:pPr marL="457200" indent="-457200">
                  <a:buAutoNum type="alphaLcParenR"/>
                </a:pPr>
                <a:endParaRPr lang="sr-Latn-BA" sz="2000" b="1" dirty="0">
                  <a:solidFill>
                    <a:schemeClr val="accent1"/>
                  </a:solidFill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  <m:sup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RS" sz="20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sup>
                      </m:sSubSup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9.</m:t>
                          </m:r>
                          <m:r>
                            <a:rPr lang="sr-Latn-RS" sz="2000" b="0" i="1" smtClean="0">
                              <a:latin typeface="Cambria Math" panose="02040503050406030204" pitchFamily="18" charset="0"/>
                            </a:rPr>
                            <m:t>335</m:t>
                          </m:r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sr-Latn-RS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sr-Latn-RS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sr-Latn-RS" sz="20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𝟔𝟒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𝟕𝟗</m:t>
                      </m:r>
                    </m:oMath>
                  </m:oMathPara>
                </a14:m>
                <a:endParaRPr lang="sr-Latn-BA" b="1" dirty="0">
                  <a:solidFill>
                    <a:schemeClr val="accent1"/>
                  </a:solidFill>
                </a:endParaRPr>
              </a:p>
              <a:p>
                <a:pPr marL="0" indent="0" algn="ctr">
                  <a:buNone/>
                </a:pPr>
                <a:endParaRPr lang="sr-Latn-BA" b="1" dirty="0">
                  <a:solidFill>
                    <a:schemeClr val="accent1"/>
                  </a:solidFill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  <m:sup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RS" sz="20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sup>
                      </m:sSubSup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20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sr-Latn-RS" sz="2000" b="0" i="1" smtClean="0">
                              <a:latin typeface="Cambria Math" panose="02040503050406030204" pitchFamily="18" charset="0"/>
                            </a:rPr>
                            <m:t>432</m:t>
                          </m:r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14.</m:t>
                          </m:r>
                          <m:r>
                            <a:rPr lang="sr-Latn-RS" sz="2000" b="0" i="1" smtClean="0">
                              <a:latin typeface="Cambria Math" panose="02040503050406030204" pitchFamily="18" charset="0"/>
                            </a:rPr>
                            <m:t>205</m:t>
                          </m:r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𝟓𝟗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𝟑𝟒</m:t>
                      </m:r>
                    </m:oMath>
                  </m:oMathPara>
                </a14:m>
                <a:endParaRPr lang="sr-Latn-BA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sr-Latn-BA" sz="2400" b="1" dirty="0">
                  <a:solidFill>
                    <a:schemeClr val="accent1"/>
                  </a:solidFill>
                </a:endParaRPr>
              </a:p>
              <a:p>
                <a:pPr marL="342900" indent="-342900">
                  <a:buFont typeface="+mj-lt"/>
                  <a:buAutoNum type="alphaLcParenR" startAt="2"/>
                </a:pPr>
                <a:r>
                  <a:rPr lang="sr-Latn-BA" sz="2000" b="1" dirty="0">
                    <a:solidFill>
                      <a:schemeClr val="accent1"/>
                    </a:solidFill>
                  </a:rPr>
                  <a:t>Izračunati godinu u kojoj će vitalni indeks iznositi 50, ako posmatrani tempo porasta živorođenih i umrlih ostane identičan u budućnosti</a:t>
                </a:r>
                <a:endParaRPr lang="sr-Cyrl-RS" sz="2000" b="1" dirty="0">
                  <a:solidFill>
                    <a:schemeClr val="accent1"/>
                  </a:solidFill>
                </a:endParaRPr>
              </a:p>
              <a:p>
                <a:pPr marL="342900" indent="-342900">
                  <a:buFont typeface="+mj-lt"/>
                  <a:buAutoNum type="alphaLcParenR" startAt="2"/>
                </a:pPr>
                <a:endParaRPr lang="sr-Latn-BA" sz="2000" b="1" dirty="0">
                  <a:solidFill>
                    <a:schemeClr val="accent1"/>
                  </a:solidFill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sz="20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R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rad>
                            <m:radPr>
                              <m:degHide m:val="on"/>
                              <m:ctrlPr>
                                <a:rPr lang="sr-Latn-RS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sr-Latn-R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RS" sz="2000" b="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59</m:t>
                                  </m:r>
                                  <m:r>
                                    <a:rPr lang="sr-Latn-BA" sz="2000" b="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sr-Latn-RS" sz="2000" b="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34</m:t>
                                  </m:r>
                                </m:num>
                                <m:den>
                                  <m:r>
                                    <a:rPr lang="sr-Latn-RS" sz="2000" b="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64</m:t>
                                  </m:r>
                                  <m:r>
                                    <a:rPr lang="sr-Latn-BA" sz="2000" b="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sr-Latn-RS" sz="2000" b="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79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sz="2000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sz="2000" i="1">
                          <a:latin typeface="Cambria Math" panose="02040503050406030204" pitchFamily="18" charset="0"/>
                        </a:rPr>
                        <m:t>∙100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sz="2000" b="1" i="1" smtClean="0">
                          <a:latin typeface="Cambria Math" panose="02040503050406030204" pitchFamily="18" charset="0"/>
                        </a:rPr>
                        <m:t>𝟖𝟕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RS" sz="2000" b="1" dirty="0"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endParaRPr lang="sr-Latn-RS" sz="2000" b="1" dirty="0"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59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34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sr-Latn-BA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0.87</m:t>
                                  </m:r>
                                </m:num>
                                <m:den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</m:oMath>
                  </m:oMathPara>
                </a14:m>
                <a:endParaRPr lang="sr-Latn-BA" sz="20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endParaRPr lang="sr-Latn-BA" sz="20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 sz="20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50</m:t>
                              </m:r>
                            </m:e>
                          </m:func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 sz="20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59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34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 sz="20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0,9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913</m:t>
                              </m:r>
                            </m:e>
                          </m:func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19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sr-Latn-BA" sz="2000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9D18A0-4E72-F211-D563-1809E5F898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81664" y="243348"/>
                <a:ext cx="11080136" cy="6462251"/>
              </a:xfrm>
              <a:blipFill>
                <a:blip r:embed="rId2"/>
                <a:stretch>
                  <a:fillRect l="-458" t="-1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6414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3EF469-A2D6-763F-CAB2-AF998E4DC6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6826" y="69297"/>
                <a:ext cx="11194025" cy="5928852"/>
              </a:xfrm>
            </p:spPr>
            <p:txBody>
              <a:bodyPr/>
              <a:lstStyle/>
              <a:p>
                <a:pPr marL="342900" indent="-342900">
                  <a:buFont typeface="+mj-lt"/>
                  <a:buAutoNum type="alphaLcParenR" startAt="3"/>
                </a:pPr>
                <a:r>
                  <a:rPr lang="sr-Latn-BA" sz="2000" b="1" dirty="0">
                    <a:solidFill>
                      <a:schemeClr val="accent1"/>
                    </a:solidFill>
                  </a:rPr>
                  <a:t>Izračunati godinu u kojoj će vitalni indeks iznostiti 45, ako se prosječni tempo porasta živorođenih </a:t>
                </a:r>
                <a:r>
                  <a:rPr lang="en-US" sz="2000" b="1" dirty="0" err="1">
                    <a:solidFill>
                      <a:schemeClr val="accent1"/>
                    </a:solidFill>
                  </a:rPr>
                  <a:t>poveća</a:t>
                </a:r>
                <a:r>
                  <a:rPr lang="sr-Latn-BA" sz="2000" b="1" dirty="0">
                    <a:solidFill>
                      <a:schemeClr val="accent1"/>
                    </a:solidFill>
                  </a:rPr>
                  <a:t> za 10%, a prosječni tempo porasta umrlih smanji za 4%</a:t>
                </a:r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 algn="ctr">
                  <a:buNone/>
                </a:pPr>
                <a:r>
                  <a:rPr lang="sr-Latn-BA" dirty="0"/>
                  <a:t>Nove stope rasta:</a:t>
                </a:r>
              </a:p>
              <a:p>
                <a:pPr marL="0" indent="0" algn="ctr">
                  <a:buNone/>
                </a:pPr>
                <a:endParaRPr lang="sr-Latn-BA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  <m:sup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01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Cyrl-R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Cyrl-R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,1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sr-Latn-BA" sz="2000" dirty="0"/>
                  <a:t>                                    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  <m:sup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sr-Latn-BA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−0,14</m:t>
                    </m:r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∙0,96=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−0</m:t>
                    </m:r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13</m:t>
                    </m:r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endParaRPr lang="sr-Latn-BA" sz="2000" dirty="0"/>
              </a:p>
              <a:p>
                <a:pPr marL="0" indent="0" algn="ctr">
                  <a:buNone/>
                </a:pPr>
                <a:endParaRPr lang="sr-Latn-BA" sz="2000" dirty="0"/>
              </a:p>
              <a:p>
                <a:pPr marL="0" indent="0" algn="ctr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3EF469-A2D6-763F-CAB2-AF998E4DC6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6826" y="69297"/>
                <a:ext cx="11194025" cy="5928852"/>
              </a:xfrm>
              <a:blipFill>
                <a:blip r:embed="rId2"/>
                <a:stretch>
                  <a:fillRect l="-567" t="-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36B36C6-D4C8-308E-5637-5F90E5FDFD30}"/>
                  </a:ext>
                </a:extLst>
              </p:cNvPr>
              <p:cNvSpPr txBox="1"/>
              <p:nvPr/>
            </p:nvSpPr>
            <p:spPr>
              <a:xfrm>
                <a:off x="503799" y="879202"/>
                <a:ext cx="4867806" cy="18220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BA" dirty="0"/>
                  <a:t>Stopa rasta živorođenih:</a:t>
                </a:r>
              </a:p>
              <a:p>
                <a:endParaRPr lang="sr-Latn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sz="1800" i="1"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sr-Latn-BA" sz="18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R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rad>
                            <m:radPr>
                              <m:degHide m:val="on"/>
                              <m:ctrlPr>
                                <a:rPr lang="sr-Latn-RS" sz="1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sr-Latn-R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8.432</m:t>
                                  </m:r>
                                </m:num>
                                <m:den>
                                  <m:r>
                                    <a:rPr lang="sr-Latn-BA" sz="1800" b="0" i="1" smtClean="0">
                                      <a:latin typeface="Cambria Math" panose="02040503050406030204" pitchFamily="18" charset="0"/>
                                    </a:rPr>
                                    <m:t>9.33</m:t>
                                  </m:r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sz="1800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sz="1800" i="1">
                          <a:latin typeface="Cambria Math" panose="02040503050406030204" pitchFamily="18" charset="0"/>
                        </a:rPr>
                        <m:t>∙100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800" b="1" i="1" smtClean="0">
                          <a:latin typeface="Cambria Math" panose="02040503050406030204" pitchFamily="18" charset="0"/>
                        </a:rPr>
                        <m:t>𝟎𝟏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BA" b="1" dirty="0"/>
              </a:p>
              <a:p>
                <a:endParaRPr lang="sr-Latn-BA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36B36C6-D4C8-308E-5637-5F90E5FDF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799" y="879202"/>
                <a:ext cx="4867806" cy="1822037"/>
              </a:xfrm>
              <a:prstGeom prst="rect">
                <a:avLst/>
              </a:prstGeom>
              <a:blipFill>
                <a:blip r:embed="rId3"/>
                <a:stretch>
                  <a:fillRect l="-1042" t="-1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FAD86DF-05A3-86A3-D142-5E8482E4A65C}"/>
                  </a:ext>
                </a:extLst>
              </p:cNvPr>
              <p:cNvSpPr txBox="1"/>
              <p:nvPr/>
            </p:nvSpPr>
            <p:spPr>
              <a:xfrm>
                <a:off x="7377057" y="743746"/>
                <a:ext cx="4640772" cy="18248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BA" dirty="0"/>
                  <a:t>Stopa rasta umrlih:</a:t>
                </a:r>
              </a:p>
              <a:p>
                <a:endParaRPr lang="sr-Latn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sz="1800" i="1"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sr-Latn-BA" sz="18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R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rad>
                            <m:radPr>
                              <m:degHide m:val="on"/>
                              <m:ctrlPr>
                                <a:rPr lang="sr-Latn-RS" sz="1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sr-Latn-R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sz="1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sr-Latn-BA" sz="18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205</m:t>
                                  </m:r>
                                </m:num>
                                <m:den>
                                  <m:r>
                                    <a:rPr lang="sr-Latn-BA" sz="1800" b="0" i="1" smtClean="0">
                                      <a:latin typeface="Cambria Math" panose="02040503050406030204" pitchFamily="18" charset="0"/>
                                    </a:rPr>
                                    <m:t>14.</m:t>
                                  </m:r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409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sz="1800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sz="1800" i="1">
                          <a:latin typeface="Cambria Math" panose="02040503050406030204" pitchFamily="18" charset="0"/>
                        </a:rPr>
                        <m:t>∙100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800" b="1" i="1" smtClean="0"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BA" b="1" dirty="0"/>
              </a:p>
              <a:p>
                <a:endParaRPr lang="sr-Latn-BA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FAD86DF-05A3-86A3-D142-5E8482E4A6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7057" y="743746"/>
                <a:ext cx="4640772" cy="1824859"/>
              </a:xfrm>
              <a:prstGeom prst="rect">
                <a:avLst/>
              </a:prstGeom>
              <a:blipFill>
                <a:blip r:embed="rId4"/>
                <a:stretch>
                  <a:fillRect l="-1090" t="-13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AB4C6D0-7E57-E964-05E2-B553D93D9A36}"/>
                  </a:ext>
                </a:extLst>
              </p:cNvPr>
              <p:cNvSpPr txBox="1"/>
              <p:nvPr/>
            </p:nvSpPr>
            <p:spPr>
              <a:xfrm>
                <a:off x="3374467" y="3381203"/>
                <a:ext cx="5746952" cy="34252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BA" dirty="0"/>
                  <a:t>U formulu za vitalni indeks uvrštavamo nove stope rasta</a:t>
                </a:r>
                <a:r>
                  <a:rPr lang="sr-Latn-BA" sz="1600" dirty="0"/>
                  <a:t>:</a:t>
                </a:r>
              </a:p>
              <a:p>
                <a:pPr algn="ctr"/>
                <a:endParaRPr lang="sr-Latn-BA" sz="16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8.432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sr-Cyrl-R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205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−0,13</m:t>
                                      </m:r>
                                    </m:num>
                                    <m:den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BA" dirty="0"/>
              </a:p>
              <a:p>
                <a:pPr algn="ctr"/>
                <a:endParaRPr lang="sr-Latn-BA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59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34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0,9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889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0,9987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</m:oMath>
                  </m:oMathPara>
                </a14:m>
                <a:endParaRPr lang="sr-Latn-BA" dirty="0"/>
              </a:p>
              <a:p>
                <a:pPr algn="ctr"/>
                <a:endParaRPr lang="sr-Latn-BA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45</m:t>
                              </m:r>
                            </m:e>
                          </m:func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59,34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0,9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9019</m:t>
                              </m:r>
                            </m:e>
                          </m:func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28,06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𝟐𝟖</m:t>
                      </m:r>
                    </m:oMath>
                  </m:oMathPara>
                </a14:m>
                <a:endParaRPr lang="sr-Latn-BA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AB4C6D0-7E57-E964-05E2-B553D93D9A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467" y="3381203"/>
                <a:ext cx="5746952" cy="3425297"/>
              </a:xfrm>
              <a:prstGeom prst="rect">
                <a:avLst/>
              </a:prstGeom>
              <a:blipFill>
                <a:blip r:embed="rId5"/>
                <a:stretch>
                  <a:fillRect t="-738" b="-7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115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2BCD88-D52B-7CB6-F30A-CC30A62078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270050"/>
              </p:ext>
            </p:extLst>
          </p:nvPr>
        </p:nvGraphicFramePr>
        <p:xfrm>
          <a:off x="7741227" y="1002750"/>
          <a:ext cx="4313121" cy="55803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6968">
                  <a:extLst>
                    <a:ext uri="{9D8B030D-6E8A-4147-A177-3AD203B41FA5}">
                      <a16:colId xmlns:a16="http://schemas.microsoft.com/office/drawing/2014/main" val="234608813"/>
                    </a:ext>
                  </a:extLst>
                </a:gridCol>
                <a:gridCol w="1177815">
                  <a:extLst>
                    <a:ext uri="{9D8B030D-6E8A-4147-A177-3AD203B41FA5}">
                      <a16:colId xmlns:a16="http://schemas.microsoft.com/office/drawing/2014/main" val="1568126887"/>
                    </a:ext>
                  </a:extLst>
                </a:gridCol>
                <a:gridCol w="1210991">
                  <a:extLst>
                    <a:ext uri="{9D8B030D-6E8A-4147-A177-3AD203B41FA5}">
                      <a16:colId xmlns:a16="http://schemas.microsoft.com/office/drawing/2014/main" val="3972200755"/>
                    </a:ext>
                  </a:extLst>
                </a:gridCol>
                <a:gridCol w="1277347">
                  <a:extLst>
                    <a:ext uri="{9D8B030D-6E8A-4147-A177-3AD203B41FA5}">
                      <a16:colId xmlns:a16="http://schemas.microsoft.com/office/drawing/2014/main" val="107093144"/>
                    </a:ext>
                  </a:extLst>
                </a:gridCol>
              </a:tblGrid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b="1" u="none" strike="noStrike" dirty="0">
                          <a:effectLst/>
                        </a:rPr>
                        <a:t>Godina</a:t>
                      </a:r>
                      <a:endParaRPr lang="sr-Latn-BA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b="1" u="none" strike="noStrike">
                          <a:effectLst/>
                        </a:rPr>
                        <a:t>Broj rođenih</a:t>
                      </a:r>
                      <a:endParaRPr lang="sr-Latn-BA" sz="14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b="1" u="none" strike="noStrike">
                          <a:effectLst/>
                        </a:rPr>
                        <a:t>Broj umrlih</a:t>
                      </a:r>
                      <a:endParaRPr lang="sr-Latn-BA" sz="14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b="1" u="none" strike="noStrike" dirty="0">
                          <a:effectLst/>
                        </a:rPr>
                        <a:t>Vitalni indeks</a:t>
                      </a:r>
                      <a:endParaRPr lang="sr-Latn-BA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3411402778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2003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10,537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12,988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81.13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3552357152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2004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10,628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13,082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81.24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83975778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2005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10,322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13,802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74.79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3413972798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2006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10,524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13,232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79.53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4025342022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2007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10,110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14,146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71.47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2155143287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2008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10,198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13,501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75.54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1036714666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2009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10,603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13,775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76.97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491069762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2010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10,147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13,517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75.07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2273650235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2011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9,561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13,658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70.00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1293206562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2012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9,978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13,796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72.33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1718048021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2013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9,510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13,978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68.04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1969387778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2014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9,335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14,409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64.79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1023076840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2015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9,357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15,059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62.14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2998042023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2016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9,452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13,970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67.66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640734896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2017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9,339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14,663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63.69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171366948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2018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9,568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14,763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64.81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1234249593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>
                          <a:effectLst/>
                          <a:latin typeface="+mn-lt"/>
                        </a:rPr>
                        <a:t>2019</a:t>
                      </a:r>
                      <a:endParaRPr lang="sr-Latn-BA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9,274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15,081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61.49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2967883286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2020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9,161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16,582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55.25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3557258223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2021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9,274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19,002 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u="none" strike="noStrike" dirty="0">
                          <a:effectLst/>
                          <a:latin typeface="+mn-lt"/>
                        </a:rPr>
                        <a:t>48.81</a:t>
                      </a:r>
                      <a:endParaRPr lang="sr-Latn-BA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2583870670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</a:t>
                      </a: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9,118</a:t>
                      </a: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16,263</a:t>
                      </a: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56,07</a:t>
                      </a: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1670064341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9,309</a:t>
                      </a: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13,508</a:t>
                      </a: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68,91</a:t>
                      </a: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502005195"/>
                  </a:ext>
                </a:extLst>
              </a:tr>
              <a:tr h="242625"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8,432</a:t>
                      </a: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14,205</a:t>
                      </a:r>
                    </a:p>
                  </a:txBody>
                  <a:tcPr marL="9123" marR="9123" marT="91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59,34</a:t>
                      </a:r>
                    </a:p>
                  </a:txBody>
                  <a:tcPr marL="9123" marR="9123" marT="9123" marB="0" anchor="b"/>
                </a:tc>
                <a:extLst>
                  <a:ext uri="{0D108BD9-81ED-4DB2-BD59-A6C34878D82A}">
                    <a16:rowId xmlns:a16="http://schemas.microsoft.com/office/drawing/2014/main" val="173407221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FC827C6-83B8-2489-559A-18527414C13C}"/>
              </a:ext>
            </a:extLst>
          </p:cNvPr>
          <p:cNvSpPr txBox="1"/>
          <p:nvPr/>
        </p:nvSpPr>
        <p:spPr>
          <a:xfrm>
            <a:off x="7895300" y="694973"/>
            <a:ext cx="39722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1400" b="1" dirty="0"/>
              <a:t>Živorođeni i umrli u RS</a:t>
            </a:r>
            <a:r>
              <a:rPr lang="sr-Latn-BA" sz="1400" dirty="0"/>
              <a:t>: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0EAFBD8-103B-16C1-58E2-374A262045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2634276"/>
              </p:ext>
            </p:extLst>
          </p:nvPr>
        </p:nvGraphicFramePr>
        <p:xfrm>
          <a:off x="419069" y="694973"/>
          <a:ext cx="7135345" cy="5257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376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F3661-9EF6-8923-4AD7-8C74E7846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PRIRODNI PRIRAŠTAJ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974C42-3DC8-0F22-84BF-291AFA1E58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41710" y="2534805"/>
                <a:ext cx="9508580" cy="393973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Latn-BA" sz="2000" b="1" dirty="0"/>
                  <a:t>Apsolutna vrijednost prirodnog priraštaja</a:t>
                </a:r>
                <a:r>
                  <a:rPr lang="sr-Latn-BA" sz="2000" dirty="0"/>
                  <a:t> predstavlja razliku između broja rođenih i broja umrlih</a:t>
                </a:r>
                <a:r>
                  <a:rPr lang="sr-Latn-BA" dirty="0"/>
                  <a:t>:</a:t>
                </a:r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𝐽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𝑀</m:t>
                      </m:r>
                    </m:oMath>
                  </m:oMathPara>
                </a14:m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r>
                  <a:rPr lang="sr-Latn-BA" sz="2000" b="1" dirty="0"/>
                  <a:t>Stopa prirodnog priraštaja</a:t>
                </a:r>
                <a:r>
                  <a:rPr lang="sr-Latn-BA" sz="2000" dirty="0"/>
                  <a:t> predstavlja odnos između prirodnog priraštaja i prosječnog broja stanovnika:</a:t>
                </a: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acc>
                            <m:accPr>
                              <m:chr m:val="̅"/>
                              <m:ctrlP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acc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∙1000</m:t>
                      </m:r>
                    </m:oMath>
                  </m:oMathPara>
                </a14:m>
                <a:endParaRPr lang="sr-Latn-BA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974C42-3DC8-0F22-84BF-291AFA1E58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41710" y="2534805"/>
                <a:ext cx="9508580" cy="3939737"/>
              </a:xfrm>
              <a:blipFill>
                <a:blip r:embed="rId2"/>
                <a:stretch>
                  <a:fillRect l="-641" t="-929" r="-321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0809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2276D-B0A8-8446-474B-6A9649C8F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3" y="145864"/>
            <a:ext cx="7729728" cy="1188720"/>
          </a:xfrm>
        </p:spPr>
        <p:txBody>
          <a:bodyPr/>
          <a:lstStyle/>
          <a:p>
            <a:r>
              <a:rPr lang="sr-Latn-BA" dirty="0"/>
              <a:t>Zadatak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2C235-14DD-FCB8-99BE-D9C98A184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4461" y="1597931"/>
            <a:ext cx="9782901" cy="52600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BA" sz="1900" dirty="0"/>
              <a:t>Dati su podaci o kretanju lančanih indeksa nataliteta, mortaliteta i prosječnog stanja populacije za Republiku Srpsku u periodu od 2015. do 2020. godine:</a:t>
            </a:r>
          </a:p>
          <a:p>
            <a:pPr marL="0" indent="0">
              <a:buNone/>
            </a:pPr>
            <a:endParaRPr lang="sr-Latn-BA" sz="1900" dirty="0"/>
          </a:p>
          <a:p>
            <a:pPr marL="0" indent="0">
              <a:buNone/>
            </a:pPr>
            <a:endParaRPr lang="sr-Latn-BA" sz="1900" dirty="0"/>
          </a:p>
          <a:p>
            <a:pPr marL="0" indent="0">
              <a:buNone/>
            </a:pPr>
            <a:endParaRPr lang="sr-Latn-BA" sz="1900" dirty="0"/>
          </a:p>
          <a:p>
            <a:pPr marL="0" indent="0">
              <a:buNone/>
            </a:pPr>
            <a:endParaRPr lang="sr-Latn-BA" sz="1900" dirty="0"/>
          </a:p>
          <a:p>
            <a:pPr marL="0" indent="0">
              <a:buNone/>
            </a:pPr>
            <a:endParaRPr lang="sr-Latn-BA" sz="1900" dirty="0"/>
          </a:p>
          <a:p>
            <a:pPr marL="0" indent="0">
              <a:buNone/>
            </a:pPr>
            <a:r>
              <a:rPr lang="sr-Latn-BA" sz="1900" dirty="0"/>
              <a:t>Ako raspolažemo i sa sljedećim podacima:</a:t>
            </a:r>
          </a:p>
          <a:p>
            <a:pPr marL="0" indent="0">
              <a:buNone/>
            </a:pPr>
            <a:endParaRPr lang="sr-Latn-BA" sz="1900" dirty="0"/>
          </a:p>
          <a:p>
            <a:pPr marL="0" indent="0">
              <a:buNone/>
            </a:pPr>
            <a:endParaRPr lang="sr-Latn-BA" sz="1900" dirty="0"/>
          </a:p>
          <a:p>
            <a:pPr marL="0" indent="0">
              <a:buNone/>
            </a:pPr>
            <a:endParaRPr lang="sr-Latn-BA" sz="1900" dirty="0"/>
          </a:p>
          <a:p>
            <a:pPr marL="0" indent="0">
              <a:buNone/>
            </a:pPr>
            <a:endParaRPr lang="sr-Latn-BA" sz="1900" dirty="0"/>
          </a:p>
          <a:p>
            <a:pPr marL="0" indent="0">
              <a:buNone/>
            </a:pPr>
            <a:endParaRPr lang="sr-Latn-BA" sz="1900" dirty="0"/>
          </a:p>
          <a:p>
            <a:pPr marL="0" indent="0">
              <a:buNone/>
            </a:pPr>
            <a:r>
              <a:rPr lang="sr-Latn-BA" sz="1900" dirty="0"/>
              <a:t>a) Izračunati apsolutni prirodni priraštaj za 2020. godinu, kao i stopu prirodnog priraštaja.</a:t>
            </a:r>
          </a:p>
          <a:p>
            <a:pPr marL="0" indent="0">
              <a:buNone/>
            </a:pPr>
            <a:endParaRPr lang="sr-Latn-BA" sz="1900" dirty="0"/>
          </a:p>
          <a:p>
            <a:pPr marL="0" indent="0">
              <a:buNone/>
            </a:pPr>
            <a:endParaRPr lang="sr-Latn-BA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2F26AAF-8E84-6272-476E-522FDC9C6C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000174"/>
              </p:ext>
            </p:extLst>
          </p:nvPr>
        </p:nvGraphicFramePr>
        <p:xfrm>
          <a:off x="1953828" y="2343083"/>
          <a:ext cx="812800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100869407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74661714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78050900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71938054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81496252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124023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BA" dirty="0"/>
                        <a:t>Godina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2020.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07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/>
                        <a:t>Natalitet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7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/>
                        <a:t>Mortalitet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944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BA" dirty="0"/>
                        <a:t>Populacija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536021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BC3934B-7569-390A-4B58-9CDB4969F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514405"/>
              </p:ext>
            </p:extLst>
          </p:nvPr>
        </p:nvGraphicFramePr>
        <p:xfrm>
          <a:off x="4368388" y="4642792"/>
          <a:ext cx="3455221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3182">
                  <a:extLst>
                    <a:ext uri="{9D8B030D-6E8A-4147-A177-3AD203B41FA5}">
                      <a16:colId xmlns:a16="http://schemas.microsoft.com/office/drawing/2014/main" val="326614452"/>
                    </a:ext>
                  </a:extLst>
                </a:gridCol>
                <a:gridCol w="1932039">
                  <a:extLst>
                    <a:ext uri="{9D8B030D-6E8A-4147-A177-3AD203B41FA5}">
                      <a16:colId xmlns:a16="http://schemas.microsoft.com/office/drawing/2014/main" val="2897252371"/>
                    </a:ext>
                  </a:extLst>
                </a:gridCol>
              </a:tblGrid>
              <a:tr h="239830">
                <a:tc>
                  <a:txBody>
                    <a:bodyPr/>
                    <a:lstStyle/>
                    <a:p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Broj u 2015.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4737449"/>
                  </a:ext>
                </a:extLst>
              </a:tr>
              <a:tr h="239830">
                <a:tc>
                  <a:txBody>
                    <a:bodyPr/>
                    <a:lstStyle/>
                    <a:p>
                      <a:r>
                        <a:rPr lang="sr-Latn-BA" dirty="0"/>
                        <a:t>Živorođeni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9.375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6242906"/>
                  </a:ext>
                </a:extLst>
              </a:tr>
              <a:tr h="239830">
                <a:tc>
                  <a:txBody>
                    <a:bodyPr/>
                    <a:lstStyle/>
                    <a:p>
                      <a:r>
                        <a:rPr lang="sr-Latn-BA" dirty="0"/>
                        <a:t>Umrli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15.059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7013769"/>
                  </a:ext>
                </a:extLst>
              </a:tr>
              <a:tr h="239830">
                <a:tc>
                  <a:txBody>
                    <a:bodyPr/>
                    <a:lstStyle/>
                    <a:p>
                      <a:r>
                        <a:rPr lang="sr-Latn-BA" dirty="0"/>
                        <a:t>Populacija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1.162.164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034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0119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282F071-061A-1645-2E18-EAB234AF550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23451" y="781665"/>
                <a:ext cx="10545098" cy="576662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BA" sz="2000" dirty="0"/>
                  <a:t>Broj </a:t>
                </a:r>
                <a:r>
                  <a:rPr lang="sr-Latn-BA" sz="2000" b="1" dirty="0"/>
                  <a:t>rođenih</a:t>
                </a:r>
                <a:r>
                  <a:rPr lang="sr-Latn-BA" sz="2000" dirty="0"/>
                  <a:t> u 2020:</a:t>
                </a: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=9.375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1,01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∙0,99∙1,03∙0,97∙0,99=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𝟐𝟓𝟒</m:t>
                      </m:r>
                    </m:oMath>
                  </m:oMathPara>
                </a14:m>
                <a:endParaRPr lang="sr-Latn-BA" sz="2000" b="1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r>
                  <a:rPr lang="sr-Latn-BA" sz="2000" dirty="0"/>
                  <a:t>Broj </a:t>
                </a:r>
                <a:r>
                  <a:rPr lang="sr-Latn-BA" sz="2000" b="1" dirty="0"/>
                  <a:t>umrlih</a:t>
                </a:r>
                <a:r>
                  <a:rPr lang="sr-Latn-BA" sz="2000" dirty="0"/>
                  <a:t> u 2020:</a:t>
                </a: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=15.059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0,93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∙1,05∙1,01∙1,02∙1,10=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𝟏𝟔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𝟔𝟔𝟒</m:t>
                      </m:r>
                    </m:oMath>
                  </m:oMathPara>
                </a14:m>
                <a:endParaRPr lang="sr-Latn-BA" sz="2000" b="1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:r>
                  <a:rPr lang="sr-Latn-BA" sz="2000" b="1" dirty="0"/>
                  <a:t>Prosječan broj stanovnika</a:t>
                </a:r>
                <a:r>
                  <a:rPr lang="sr-Latn-BA" sz="2000" dirty="0"/>
                  <a:t> u 2020:</a:t>
                </a:r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acc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=1.162.164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∙0,99∙0,98∙1,01∙1,02∙0,97=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𝟏𝟐𝟔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𝟕𝟑𝟓</m:t>
                      </m:r>
                    </m:oMath>
                  </m:oMathPara>
                </a14:m>
                <a:endParaRPr lang="sr-Latn-BA" sz="2000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282F071-061A-1645-2E18-EAB234AF55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3451" y="781665"/>
                <a:ext cx="10545098" cy="5766620"/>
              </a:xfrm>
              <a:blipFill>
                <a:blip r:embed="rId2"/>
                <a:stretch>
                  <a:fillRect l="-578" t="-529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766410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5370</TotalTime>
  <Words>1381</Words>
  <Application>Microsoft Macintosh PowerPoint</Application>
  <PresentationFormat>Widescreen</PresentationFormat>
  <Paragraphs>447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Cambria</vt:lpstr>
      <vt:lpstr>Cambria Math</vt:lpstr>
      <vt:lpstr>Gill Sans MT</vt:lpstr>
      <vt:lpstr>Times</vt:lpstr>
      <vt:lpstr>Wingdings</vt:lpstr>
      <vt:lpstr>Parcel</vt:lpstr>
      <vt:lpstr>KRETANJE STANOVNIŠTVA</vt:lpstr>
      <vt:lpstr>Prirodno kretanje stanovništva</vt:lpstr>
      <vt:lpstr>ZADATAK 1</vt:lpstr>
      <vt:lpstr>PowerPoint Presentation</vt:lpstr>
      <vt:lpstr>PowerPoint Presentation</vt:lpstr>
      <vt:lpstr>PowerPoint Presentation</vt:lpstr>
      <vt:lpstr>PRIRODNI PRIRAŠTAJ</vt:lpstr>
      <vt:lpstr>Zadatak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PROSTORNO KRETANJE STANOVNIŠTVA   MIGRACIJE</vt:lpstr>
      <vt:lpstr>Zadatak 3</vt:lpstr>
      <vt:lpstr>PowerPoint Presentation</vt:lpstr>
      <vt:lpstr>PowerPoint Presentation</vt:lpstr>
      <vt:lpstr>PowerPoint Presentation</vt:lpstr>
      <vt:lpstr>PowerPoint Presentation</vt:lpstr>
      <vt:lpstr>Zadatak 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KRETANJE STANOVNIŠTVA</dc:title>
  <dc:creator>Marić, Milica</dc:creator>
  <cp:lastModifiedBy>Milica Maric</cp:lastModifiedBy>
  <cp:revision>93</cp:revision>
  <dcterms:created xsi:type="dcterms:W3CDTF">2022-10-28T08:15:42Z</dcterms:created>
  <dcterms:modified xsi:type="dcterms:W3CDTF">2025-11-04T08:27:49Z</dcterms:modified>
</cp:coreProperties>
</file>