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8" r:id="rId5"/>
    <p:sldId id="261" r:id="rId6"/>
    <p:sldId id="265" r:id="rId7"/>
    <p:sldId id="264" r:id="rId8"/>
    <p:sldId id="263" r:id="rId9"/>
    <p:sldId id="262" r:id="rId10"/>
    <p:sldId id="257" r:id="rId11"/>
    <p:sldId id="266" r:id="rId12"/>
    <p:sldId id="270" r:id="rId13"/>
    <p:sldId id="269" r:id="rId14"/>
    <p:sldId id="267" r:id="rId15"/>
    <p:sldId id="285" r:id="rId16"/>
    <p:sldId id="286" r:id="rId17"/>
    <p:sldId id="289" r:id="rId18"/>
    <p:sldId id="288" r:id="rId19"/>
    <p:sldId id="287" r:id="rId20"/>
    <p:sldId id="293" r:id="rId21"/>
    <p:sldId id="292" r:id="rId22"/>
    <p:sldId id="271" r:id="rId23"/>
    <p:sldId id="275" r:id="rId24"/>
    <p:sldId id="274" r:id="rId25"/>
    <p:sldId id="272" r:id="rId26"/>
    <p:sldId id="273" r:id="rId27"/>
    <p:sldId id="278" r:id="rId28"/>
    <p:sldId id="277" r:id="rId29"/>
    <p:sldId id="294" r:id="rId30"/>
    <p:sldId id="297" r:id="rId31"/>
    <p:sldId id="296" r:id="rId32"/>
    <p:sldId id="295" r:id="rId33"/>
    <p:sldId id="276" r:id="rId34"/>
    <p:sldId id="279" r:id="rId35"/>
    <p:sldId id="284" r:id="rId36"/>
    <p:sldId id="283" r:id="rId37"/>
    <p:sldId id="282" r:id="rId38"/>
    <p:sldId id="280" r:id="rId39"/>
    <p:sldId id="281" r:id="rId40"/>
    <p:sldId id="299" r:id="rId41"/>
    <p:sldId id="300" r:id="rId42"/>
    <p:sldId id="303" r:id="rId43"/>
    <p:sldId id="301" r:id="rId44"/>
    <p:sldId id="302" r:id="rId45"/>
    <p:sldId id="307" r:id="rId46"/>
    <p:sldId id="306" r:id="rId47"/>
    <p:sldId id="305" r:id="rId48"/>
    <p:sldId id="304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5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7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5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1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SREDSTVA</a:t>
            </a:r>
            <a:r>
              <a:rPr lang="sr-Latn-BA" dirty="0" smtClean="0"/>
              <a:t> PREDUZEĆA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45" y="4419600"/>
            <a:ext cx="7772400" cy="2103393"/>
          </a:xfrm>
        </p:spPr>
        <p:txBody>
          <a:bodyPr>
            <a:normAutofit/>
          </a:bodyPr>
          <a:lstStyle/>
          <a:p>
            <a:pPr algn="l"/>
            <a:r>
              <a:rPr lang="sr-Latn-BA" dirty="0" smtClean="0"/>
              <a:t>Osnovna sredstva.</a:t>
            </a:r>
          </a:p>
          <a:p>
            <a:pPr algn="l"/>
            <a:r>
              <a:rPr lang="sr-Latn-BA" dirty="0" smtClean="0"/>
              <a:t>Amortizacija i kapacitet osnovnih sredstava.</a:t>
            </a:r>
          </a:p>
          <a:p>
            <a:pPr algn="l"/>
            <a:r>
              <a:rPr lang="sr-Latn-BA" dirty="0" smtClean="0"/>
              <a:t>Održavanje osnovnih sredstava.</a:t>
            </a:r>
          </a:p>
          <a:p>
            <a:pPr algn="l"/>
            <a:r>
              <a:rPr lang="sr-Latn-BA" dirty="0" smtClean="0"/>
              <a:t>Investicije.</a:t>
            </a:r>
          </a:p>
          <a:p>
            <a:pPr algn="l"/>
            <a:r>
              <a:rPr lang="sr-Latn-BA" dirty="0" smtClean="0"/>
              <a:t>Obrtna sredstva.</a:t>
            </a:r>
          </a:p>
          <a:p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Osnovna sredstva u obliku prava čine:</a:t>
            </a:r>
          </a:p>
          <a:p>
            <a:pPr>
              <a:buNone/>
            </a:pPr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patenti,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licence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osnivačka ulaganja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sz="4600" dirty="0" smtClean="0"/>
              <a:t>Osnovna sredstva </a:t>
            </a:r>
            <a:r>
              <a:rPr lang="sr-Latn-BA" dirty="0" smtClean="0"/>
              <a:t/>
            </a:r>
            <a:br>
              <a:rPr lang="sr-Latn-BA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2600" dirty="0" smtClean="0"/>
              <a:t>Vrijednost osnovnih sredstava se izražava njihovom cijenom</a:t>
            </a:r>
          </a:p>
          <a:p>
            <a:pPr algn="just">
              <a:buNone/>
            </a:pPr>
            <a:endParaRPr lang="sr-Latn-BA" sz="2600" dirty="0" smtClean="0"/>
          </a:p>
          <a:p>
            <a:pPr algn="just"/>
            <a:r>
              <a:rPr lang="sr-Latn-BA" sz="2600" dirty="0" smtClean="0"/>
              <a:t>Značaj vrijednosti osnovnih sredstava u knjigovodstvu se ogleda u obračunavanju amortizacije i revalorizacije osnovnih sredstava, odnosno mogućnosti planiranja sredstava neophodnih za zamjenu osnovnih sredstava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Postoje sljedeće vrste vrijednosti osnovnih sredstava:</a:t>
            </a:r>
          </a:p>
          <a:p>
            <a:pPr>
              <a:buNone/>
            </a:pPr>
            <a:endParaRPr lang="sr-Latn-BA" sz="2400" dirty="0" smtClean="0"/>
          </a:p>
          <a:p>
            <a:pPr lvl="1"/>
            <a:r>
              <a:rPr lang="sr-Latn-BA" sz="2400" dirty="0" smtClean="0"/>
              <a:t>fakturna vrijednost;</a:t>
            </a:r>
          </a:p>
          <a:p>
            <a:pPr lvl="1"/>
            <a:r>
              <a:rPr lang="sr-Latn-BA" sz="2400" dirty="0" smtClean="0"/>
              <a:t>nabavna vrijednost;</a:t>
            </a:r>
          </a:p>
          <a:p>
            <a:pPr lvl="1"/>
            <a:r>
              <a:rPr lang="sr-Latn-BA" sz="2400" dirty="0" smtClean="0"/>
              <a:t>sadašnja (neotpisana) vrijednost;</a:t>
            </a:r>
          </a:p>
          <a:p>
            <a:pPr lvl="1"/>
            <a:r>
              <a:rPr lang="sr-Latn-BA" sz="2400" dirty="0" smtClean="0"/>
              <a:t>amortizovana (otpisana) vrijednost;</a:t>
            </a:r>
          </a:p>
          <a:p>
            <a:pPr lvl="1"/>
            <a:r>
              <a:rPr lang="sr-Latn-BA" sz="2400" dirty="0" smtClean="0"/>
              <a:t>tržišna vrijednost i </a:t>
            </a:r>
          </a:p>
          <a:p>
            <a:pPr lvl="1"/>
            <a:r>
              <a:rPr lang="sr-Latn-BA" sz="2400" dirty="0" smtClean="0"/>
              <a:t>revalorizovana vrijednost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Trošenjem sredstava za rad u procesu poslovanja ne dolazi do promjene prvobitnog oblika niti svojstava osnovnih sredstava, nego do iskorištavanja korisnih svojstava</a:t>
            </a:r>
          </a:p>
          <a:p>
            <a:pPr>
              <a:buNone/>
            </a:pPr>
            <a:endParaRPr lang="sr-Latn-BA" sz="2600" dirty="0" smtClean="0"/>
          </a:p>
          <a:p>
            <a:r>
              <a:rPr lang="sr-Latn-BA" sz="2600" dirty="0" smtClean="0"/>
              <a:t>Trošenje sredstava za rad može biti:</a:t>
            </a:r>
          </a:p>
          <a:p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fizičko trošenje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ekonomsko zastarijevanje (fizičko starenje)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 smtClean="0"/>
              <a:t> </a:t>
            </a:r>
            <a:r>
              <a:rPr lang="hr-HR" sz="2900" dirty="0" smtClean="0"/>
              <a:t>Fizičko trošenje 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nastaje usljed učešća u procesu proizvodnje ili oštećenja, neispravnog korištenja i održavanja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dovodi do smanjenja upotrebne vrijednosti sredstava</a:t>
            </a:r>
          </a:p>
          <a:p>
            <a:pPr lvl="1">
              <a:lnSpc>
                <a:spcPct val="90000"/>
              </a:lnSpc>
              <a:buNone/>
            </a:pPr>
            <a:endParaRPr lang="hr-HR" sz="2900" dirty="0" smtClean="0"/>
          </a:p>
          <a:p>
            <a:pPr>
              <a:lnSpc>
                <a:spcPct val="90000"/>
              </a:lnSpc>
            </a:pPr>
            <a:r>
              <a:rPr lang="hr-HR" sz="2900" dirty="0" smtClean="0"/>
              <a:t>Ekonomsko zastarijevanje (fizičko starenje)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nastaje usljed razvijanja tehnički i tehnološko naprednijih i ekonomičnijih sredst</a:t>
            </a:r>
            <a:r>
              <a:rPr lang="en-US" sz="2500" dirty="0" smtClean="0"/>
              <a:t>a</a:t>
            </a:r>
            <a:r>
              <a:rPr lang="hr-HR" sz="2500" dirty="0" smtClean="0"/>
              <a:t>va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javlja se ekonomski interes preduzeća da postojeća ali ne i fizički istrošena sredstva zamijene novim sredstvima za rad</a:t>
            </a:r>
          </a:p>
          <a:p>
            <a:pPr lvl="1">
              <a:lnSpc>
                <a:spcPct val="90000"/>
              </a:lnSpc>
              <a:buNone/>
            </a:pPr>
            <a:endParaRPr lang="hr-HR" sz="25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Amortizacija predstavlja postupak stalnog smanjenja neke od stavk aktive (imovine preduzeća), odnosno mjera trošenja i habanja kapitalne opreme ili ostalih poluproizvoda</a:t>
            </a:r>
            <a:endParaRPr lang="en-US" dirty="0" smtClean="0"/>
          </a:p>
          <a:p>
            <a:r>
              <a:rPr lang="sr-Latn-BA" dirty="0" smtClean="0"/>
              <a:t>Svrha amortizacije je zamjena potrošenih sredstava preduzeća novim sredstvim</a:t>
            </a:r>
            <a:r>
              <a:rPr lang="en-US" dirty="0" smtClean="0"/>
              <a:t>a</a:t>
            </a:r>
            <a:endParaRPr lang="sr-Latn-BA" dirty="0" smtClean="0"/>
          </a:p>
          <a:p>
            <a:r>
              <a:rPr lang="sr-Latn-BA" dirty="0" smtClean="0"/>
              <a:t>Аmоrtizаciја prеdstаvlја јеdini rаshоd kојi nе izаzivа оdliv nоvcа iz prеduzеćа</a:t>
            </a:r>
          </a:p>
          <a:p>
            <a:r>
              <a:rPr lang="sr-Latn-BA" dirty="0" smtClean="0"/>
              <a:t>Osnovica za obračun amortizacije je nabavna vrijednost osnovnog sredstva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3" t="43089" r="32962" b="30891"/>
          <a:stretch>
            <a:fillRect/>
          </a:stretch>
        </p:blipFill>
        <p:spPr bwMode="auto">
          <a:xfrm>
            <a:off x="838200" y="1676400"/>
            <a:ext cx="7195671" cy="3581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2578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Metode obračuna amortizacije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Vremenski način obračuna amortizacije uzima kao osnovicu za obračun vijek trajanja osnovnog sredstva</a:t>
            </a:r>
          </a:p>
          <a:p>
            <a:r>
              <a:rPr lang="sr-Latn-BA" dirty="0" smtClean="0"/>
              <a:t>Obuhvata sljedeće metode:</a:t>
            </a:r>
          </a:p>
          <a:p>
            <a:endParaRPr lang="sr-Latn-BA" dirty="0" smtClean="0"/>
          </a:p>
          <a:p>
            <a:pPr lvl="1"/>
            <a:r>
              <a:rPr lang="sr-Latn-BA" sz="2400" dirty="0" smtClean="0"/>
              <a:t>mеtоd prоpоrcionalnоg ili linearnog оtpisа, </a:t>
            </a:r>
            <a:endParaRPr lang="en-US" dirty="0" smtClean="0"/>
          </a:p>
          <a:p>
            <a:pPr lvl="1"/>
            <a:r>
              <a:rPr lang="sr-Latn-BA" sz="2400" dirty="0" smtClean="0"/>
              <a:t>mеtоd dеgrеsivnоg оtpisа i </a:t>
            </a:r>
            <a:endParaRPr lang="en-US" dirty="0" smtClean="0"/>
          </a:p>
          <a:p>
            <a:pPr lvl="1"/>
            <a:r>
              <a:rPr lang="sr-Latn-BA" sz="2400" dirty="0" smtClean="0"/>
              <a:t>mеtоd prоgrеsivnоg оtpisа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/>
          <a:lstStyle/>
          <a:p>
            <a:r>
              <a:rPr lang="sr-Latn-BA" sz="2400" dirty="0" smtClean="0"/>
              <a:t>Kod mеtоde prоpоrcionalnоg ili linearnog оtpisа, amortizacijska kvota i stopa amortizacije su konstantne tokom cijelog vijeka trajanja osnovnog sredstva</a:t>
            </a:r>
          </a:p>
          <a:p>
            <a:r>
              <a:rPr lang="sr-Latn-BA" sz="2400" dirty="0" smtClean="0"/>
              <a:t>Stopa amortizacije i amortizacijska kvota se izračunavaju na sljedeći način:</a:t>
            </a:r>
          </a:p>
          <a:p>
            <a:endParaRPr lang="sr-Latn-BA" sz="28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431" t="42379" r="36748" b="46861"/>
          <a:stretch>
            <a:fillRect/>
          </a:stretch>
        </p:blipFill>
        <p:spPr bwMode="auto">
          <a:xfrm>
            <a:off x="990600" y="3733800"/>
            <a:ext cx="73587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1845" t="57292" r="35944" b="38541"/>
          <a:stretch>
            <a:fillRect/>
          </a:stretch>
        </p:blipFill>
        <p:spPr bwMode="auto">
          <a:xfrm>
            <a:off x="990600" y="5257800"/>
            <a:ext cx="733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Kod metode degresivnog otpisa, amortizacijska kvota i stopa amortizacije su najviše u prvoj godini vijeka trajanja sredstva, a svake naredne godine, one se smanjuju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Najčešće korištene metode degresivnog otpisa su:</a:t>
            </a:r>
          </a:p>
          <a:p>
            <a:pPr lvl="1"/>
            <a:r>
              <a:rPr lang="sr-Latn-BA" dirty="0" smtClean="0"/>
              <a:t>metoda padajuće</a:t>
            </a:r>
            <a:r>
              <a:rPr lang="en-US" dirty="0" smtClean="0"/>
              <a:t> osnove</a:t>
            </a:r>
            <a:r>
              <a:rPr lang="sr-Latn-BA" dirty="0" smtClean="0"/>
              <a:t> i</a:t>
            </a:r>
            <a:endParaRPr lang="en-US" dirty="0" smtClean="0"/>
          </a:p>
          <a:p>
            <a:pPr lvl="1"/>
            <a:r>
              <a:rPr lang="sr-Latn-BA" dirty="0" smtClean="0"/>
              <a:t>metoda zbira broja godina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Sredstva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BA" dirty="0" smtClean="0"/>
              <a:t>Sredstva preduzeća - ekonomske vrijednosti materijalnog i novčanog oblika kojima se ostvaruju ciljevi preduzeća, odnosno obavljaju poslovi i zadaci</a:t>
            </a:r>
          </a:p>
          <a:p>
            <a:pPr algn="just"/>
            <a:r>
              <a:rPr lang="sr-Latn-BA" dirty="0" smtClean="0"/>
              <a:t>Sredstva preduzeća – sredstva za rad i predmeti rada</a:t>
            </a:r>
            <a:endParaRPr lang="sr-Latn-BA" dirty="0"/>
          </a:p>
          <a:p>
            <a:pPr algn="just"/>
            <a:r>
              <a:rPr lang="sr-Latn-BA" dirty="0" smtClean="0"/>
              <a:t>Predmeti rada - </a:t>
            </a:r>
            <a:r>
              <a:rPr lang="sr-Latn-BA" dirty="0"/>
              <a:t>materijalno dobro ili skup materijalni dobara na kojima čovjek obavlja svoj proces rada, tj. koje oblikuje, mijenja i prilagođava svojim </a:t>
            </a:r>
            <a:r>
              <a:rPr lang="sr-Latn-BA" dirty="0" smtClean="0"/>
              <a:t>potrebama - prirodna dobra </a:t>
            </a:r>
            <a:r>
              <a:rPr lang="sr-Latn-BA" dirty="0"/>
              <a:t>i </a:t>
            </a:r>
            <a:r>
              <a:rPr lang="sr-Latn-BA" dirty="0" smtClean="0"/>
              <a:t>sirovine</a:t>
            </a:r>
          </a:p>
          <a:p>
            <a:pPr algn="just"/>
            <a:r>
              <a:rPr lang="sr-Latn-BA" dirty="0" smtClean="0"/>
              <a:t>Sredstva za rad - </a:t>
            </a:r>
            <a:r>
              <a:rPr lang="sr-Latn-BA" dirty="0"/>
              <a:t>skup materijalnih dobara kojima čovjek obavlja proces rada, odnosno koja stavlja između sebe i predmeta rada i stvara proizvod za zadovoljavanje određene potrebe. </a:t>
            </a:r>
            <a:endParaRPr lang="sr-Latn-BA" dirty="0" smtClean="0"/>
          </a:p>
          <a:p>
            <a:pPr algn="just"/>
            <a:r>
              <a:rPr lang="sr-Latn-BA" dirty="0"/>
              <a:t>S</a:t>
            </a:r>
            <a:r>
              <a:rPr lang="sr-Latn-BA" dirty="0" smtClean="0"/>
              <a:t>redstva </a:t>
            </a:r>
            <a:r>
              <a:rPr lang="sr-Latn-BA" dirty="0"/>
              <a:t>za rad u užem </a:t>
            </a:r>
            <a:r>
              <a:rPr lang="sr-Latn-BA" dirty="0" smtClean="0"/>
              <a:t>smislu - oruđa </a:t>
            </a:r>
            <a:r>
              <a:rPr lang="sr-Latn-BA" dirty="0"/>
              <a:t>za </a:t>
            </a:r>
            <a:r>
              <a:rPr lang="sr-Latn-BA" dirty="0" smtClean="0"/>
              <a:t>rad </a:t>
            </a:r>
          </a:p>
          <a:p>
            <a:pPr algn="just"/>
            <a:r>
              <a:rPr lang="sr-Latn-BA" dirty="0" smtClean="0"/>
              <a:t>Sredstva </a:t>
            </a:r>
            <a:r>
              <a:rPr lang="sr-Latn-BA" dirty="0"/>
              <a:t>za rad u širem smislu </a:t>
            </a:r>
            <a:r>
              <a:rPr lang="sr-Latn-BA" dirty="0" smtClean="0"/>
              <a:t>– materijalna dobra koja obezbjeđuju opšte uslove </a:t>
            </a:r>
            <a:r>
              <a:rPr lang="sr-Latn-BA" dirty="0"/>
              <a:t>rada (fabričke hale, instalacije, </a:t>
            </a:r>
            <a:r>
              <a:rPr lang="sr-Latn-BA" dirty="0" smtClean="0"/>
              <a:t>infrastruktura)</a:t>
            </a:r>
            <a:endParaRPr lang="sr-Latn-BA" dirty="0"/>
          </a:p>
          <a:p>
            <a:pPr algn="just"/>
            <a:r>
              <a:rPr lang="sr-Latn-BA" dirty="0" smtClean="0"/>
              <a:t>Poslovna sredstva preduzeća dijelimo na osnovna i obrtna sredstva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Funkciоnаlni оbrаčun аmоrtizаciје nе pоlаzi оd vijеkа upоtrеbе vеć оd kоrištеnjа оsnоvnih srеdstаvа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Amortizaciju izračunavamo na sljedeći način: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5" t="50509" r="35801" b="42757"/>
          <a:stretch>
            <a:fillRect/>
          </a:stretch>
        </p:blipFill>
        <p:spPr bwMode="auto">
          <a:xfrm>
            <a:off x="228600" y="4038600"/>
            <a:ext cx="7124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Revalorizacija predstavlja postupak svođenja knjigovodstvenih sredstava na tržišnu cijenu</a:t>
            </a:r>
          </a:p>
          <a:p>
            <a:r>
              <a:rPr lang="sr-Latn-BA" dirty="0" smtClean="0"/>
              <a:t> Provodi se u uslovima pojave inflacije kada je procent inflacije </a:t>
            </a:r>
            <a:r>
              <a:rPr lang="sr-Latn-BA" b="1" dirty="0" smtClean="0"/>
              <a:t>≥ </a:t>
            </a:r>
            <a:r>
              <a:rPr lang="sr-Latn-BA" dirty="0" smtClean="0"/>
              <a:t>10 % </a:t>
            </a:r>
          </a:p>
          <a:p>
            <a:r>
              <a:rPr lang="sr-Latn-BA" dirty="0" smtClean="0"/>
              <a:t>Svrha revalorizacija je da obezbijedi dovoljno novčanih sredstava koja će poslužiti za nabavku novih stalnih sredstava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Tokom korištenja sredstva za rad dolazi do nejednakog trošenja pojedinih dijelova sredstva</a:t>
            </a:r>
          </a:p>
          <a:p>
            <a:pPr algn="just"/>
            <a:r>
              <a:rPr lang="sr-Latn-BA" dirty="0" smtClean="0"/>
              <a:t>Da bi sredstva do svoje potpune amortizacije služila svrsi, neophodno ih je održavati</a:t>
            </a:r>
          </a:p>
          <a:p>
            <a:pPr algn="just"/>
            <a:r>
              <a:rPr lang="sr-Latn-BA" dirty="0" smtClean="0"/>
              <a:t>Održavanje osnovnih sredstava spriječava njihovo prijevremeno trošenje i omogućava njihovu sposobnost za obavljanje zadataka u procesu rada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Vijek upotrebe sredstva ≠ vijek trajanja sredstva</a:t>
            </a:r>
          </a:p>
          <a:p>
            <a:r>
              <a:rPr lang="sr-Latn-BA" dirty="0" smtClean="0"/>
              <a:t>Obnavljanjem dotrajalih dijelova sredstva, vijek trajanja sredstva se produžava </a:t>
            </a:r>
          </a:p>
          <a:p>
            <a:pPr>
              <a:lnSpc>
                <a:spcPct val="150000"/>
              </a:lnSpc>
              <a:buNone/>
            </a:pPr>
            <a:endParaRPr lang="sr-Latn-BA" dirty="0" smtClean="0"/>
          </a:p>
          <a:p>
            <a:r>
              <a:rPr lang="sr-Latn-BA" dirty="0" smtClean="0"/>
              <a:t>Održavanje osnovnih sredstava može biti: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investicijsko održavanje i</a:t>
            </a:r>
          </a:p>
          <a:p>
            <a:pPr lvl="1"/>
            <a:r>
              <a:rPr lang="sr-Latn-BA" dirty="0" smtClean="0"/>
              <a:t>tekuće održavanje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Investicijsko održavanje 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održavanje velikim popravcima koje podrazumijeva sve značajnije radove na sredstvima kojima se produžava njihova funkcionalna sposobnost</a:t>
            </a:r>
          </a:p>
          <a:p>
            <a:pPr lvl="1"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uvijek većeg obima, relativno skupo, često zahtijeva prekid rada, odnosno proizvodnje i obavlja se u dužem vremenskom periodu</a:t>
            </a:r>
          </a:p>
          <a:p>
            <a:endParaRPr lang="sr-Latn-BA" dirty="0" smtClean="0"/>
          </a:p>
          <a:p>
            <a:endParaRPr lang="sr-Latn-BA" dirty="0" smtClean="0"/>
          </a:p>
          <a:p>
            <a:pPr>
              <a:buNone/>
            </a:pPr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Tekuće održavanje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održavanje malim popravcima koje podrazumijeva manje radove na sredstvima za rad</a:t>
            </a:r>
          </a:p>
          <a:p>
            <a:pPr lvl="1"/>
            <a:endParaRPr lang="sr-Latn-BA" dirty="0" smtClean="0"/>
          </a:p>
          <a:p>
            <a:pPr lvl="1"/>
            <a:r>
              <a:rPr lang="sr-Latn-BA" dirty="0" smtClean="0"/>
              <a:t>uvijek manjeg obima, manje koštaju, ne zahtijevaju duži prekid rada, odnosno proizvodnje i obavljaju se u kraćem vremenskom periodu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 smtClean="0"/>
              <a:t>Investicionim i tekućim održavanjem pokazalo se da amortizacija koja je osnovica za zamjenu sredstava nije jedini rashod koji se javlja usljed korištenja sredstava za rad</a:t>
            </a:r>
          </a:p>
          <a:p>
            <a:pPr algn="just"/>
            <a:r>
              <a:rPr lang="sr-Latn-BA" dirty="0" smtClean="0"/>
              <a:t>Kriterij</a:t>
            </a:r>
            <a:r>
              <a:rPr lang="en-US" dirty="0" err="1" smtClean="0"/>
              <a:t>umi</a:t>
            </a:r>
            <a:r>
              <a:rPr lang="sr-Latn-BA" dirty="0" smtClean="0"/>
              <a:t> </a:t>
            </a:r>
            <a:r>
              <a:rPr lang="sr-Latn-BA" dirty="0" smtClean="0"/>
              <a:t>podjele rashoda koji su u vezi sa korištenjem sredstava za rad su:</a:t>
            </a:r>
          </a:p>
          <a:p>
            <a:pPr lvl="1" algn="just"/>
            <a:r>
              <a:rPr lang="sr-Latn-BA" dirty="0" smtClean="0"/>
              <a:t>rashodi koji imaju karakter trošenja prenesenih vrijednosti</a:t>
            </a:r>
          </a:p>
          <a:p>
            <a:pPr lvl="1" algn="just"/>
            <a:r>
              <a:rPr lang="sr-Latn-BA" dirty="0" smtClean="0"/>
              <a:t>rashodi koji imaju karakter izdvajanja koja su uslovljena raspodjelom novostvorene vrijednosti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BA" sz="2700" dirty="0" smtClean="0"/>
              <a:t>Rashode koji imaju karakter trošenja prenesenih vrijednosti čine: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sr-Latn-BA" dirty="0" smtClean="0"/>
          </a:p>
          <a:p>
            <a:pPr lvl="1"/>
            <a:r>
              <a:rPr lang="sr-Latn-BA" sz="2400" dirty="0" smtClean="0"/>
              <a:t>amortizacija,</a:t>
            </a:r>
            <a:endParaRPr lang="en-US" dirty="0" smtClean="0"/>
          </a:p>
          <a:p>
            <a:pPr lvl="1"/>
            <a:r>
              <a:rPr lang="sr-Latn-BA" sz="2400" dirty="0" smtClean="0"/>
              <a:t>troškovi investicionog održavanja,</a:t>
            </a:r>
            <a:endParaRPr lang="en-US" dirty="0" smtClean="0"/>
          </a:p>
          <a:p>
            <a:pPr lvl="1"/>
            <a:r>
              <a:rPr lang="sr-Latn-BA" sz="2400" dirty="0" smtClean="0"/>
              <a:t>troškovi tekućeg održavanja i</a:t>
            </a:r>
            <a:endParaRPr lang="en-US" dirty="0" smtClean="0"/>
          </a:p>
          <a:p>
            <a:pPr lvl="1"/>
            <a:r>
              <a:rPr lang="sr-Latn-BA" sz="2400" dirty="0" smtClean="0"/>
              <a:t>troškovi koji su vezani sa samim pogonom sredstva za rad (izdaci za pogonsku energiju koja pokreće sredstvo za rad, izdaci za mazivo, izdaci za čišćenje...)</a:t>
            </a:r>
            <a:endParaRPr lang="sr-Latn-B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BA" sz="2700" dirty="0" smtClean="0"/>
              <a:t>Rashode koji imaju karakter izdvajanja koja su uslovljena raspodjelom novostvorene vrijednosti čine: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sr-Latn-BA" sz="2700" dirty="0" smtClean="0"/>
          </a:p>
          <a:p>
            <a:pPr lvl="1"/>
            <a:r>
              <a:rPr lang="sr-Latn-BA" sz="2400" dirty="0" smtClean="0"/>
              <a:t>izdaci za osiguranje sredstva za rad,</a:t>
            </a:r>
            <a:endParaRPr lang="en-US" dirty="0" smtClean="0"/>
          </a:p>
          <a:p>
            <a:pPr lvl="1"/>
            <a:r>
              <a:rPr lang="sr-Latn-BA" sz="2400" dirty="0" smtClean="0"/>
              <a:t>kamate na neotpisanu (neamortizovanu) vrijednost sredstva za rad,</a:t>
            </a:r>
            <a:endParaRPr lang="en-US" dirty="0" smtClean="0"/>
          </a:p>
          <a:p>
            <a:pPr lvl="1"/>
            <a:r>
              <a:rPr lang="sr-Latn-BA" sz="2400" dirty="0" smtClean="0"/>
              <a:t>rashodi u vezi sa tzv. anuitetima investicionih zajmova i</a:t>
            </a:r>
            <a:endParaRPr lang="en-US" dirty="0" smtClean="0"/>
          </a:p>
          <a:p>
            <a:pPr lvl="1"/>
            <a:r>
              <a:rPr lang="sr-Latn-BA" sz="2400" dirty="0" smtClean="0"/>
              <a:t>plate radnika koji rade na sredstvima za rad i drugih radnika čiji je rad uslovljen postojanjem sredstva za rad</a:t>
            </a: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sr-Latn-BA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odgovarajuće proizvodne jedinice, čiji su sastavni elementi sredstva za rad, predmet rada i radna snaga, predstavlja izraz njene ukupne proizvodne sposobnosti u određenom vremenskom periodu</a:t>
            </a:r>
          </a:p>
          <a:p>
            <a:r>
              <a:rPr lang="sr-Latn-BA" dirty="0" smtClean="0"/>
              <a:t>S obzirom na veličinu i korištenje kapaciteta razlikujemo:</a:t>
            </a:r>
          </a:p>
          <a:p>
            <a:pPr lvl="1"/>
            <a:r>
              <a:rPr lang="sr-Latn-BA" dirty="0" smtClean="0"/>
              <a:t>ugrađeni, </a:t>
            </a:r>
          </a:p>
          <a:p>
            <a:pPr lvl="1"/>
            <a:r>
              <a:rPr lang="sr-Latn-BA" dirty="0" smtClean="0"/>
              <a:t>radni, </a:t>
            </a:r>
          </a:p>
          <a:p>
            <a:pPr lvl="1"/>
            <a:r>
              <a:rPr lang="sr-Latn-BA" dirty="0" smtClean="0"/>
              <a:t>optimalni, </a:t>
            </a:r>
          </a:p>
          <a:p>
            <a:pPr lvl="1"/>
            <a:r>
              <a:rPr lang="sr-Latn-BA" dirty="0" smtClean="0"/>
              <a:t>minimalni i</a:t>
            </a:r>
          </a:p>
          <a:p>
            <a:pPr lvl="1"/>
            <a:r>
              <a:rPr lang="sr-Latn-BA" dirty="0" smtClean="0"/>
              <a:t>ostvareni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BA" sz="2600" dirty="0" smtClean="0"/>
              <a:t>Osnovna sredstva (stalna sredstva) preduzeća se koriste u dužem periodu vremena i postepeno prenose svoju vrijednost na nove </a:t>
            </a:r>
            <a:r>
              <a:rPr lang="sr-Latn-BA" sz="2600" dirty="0" smtClean="0"/>
              <a:t>proizvode </a:t>
            </a:r>
            <a:r>
              <a:rPr lang="sr-Latn-BA" sz="2600" dirty="0" smtClean="0"/>
              <a:t>zato što služe u više uzastopnih radnih procesa, a zamjenjuju se novim sredstvima tek onda kada se više ne mogu koristiti</a:t>
            </a:r>
          </a:p>
          <a:p>
            <a:pPr algn="just"/>
            <a:r>
              <a:rPr lang="sr-Latn-BA" sz="2600" dirty="0" smtClean="0"/>
              <a:t> Za vrijeme svog trajanja ona, po pravilu, prenose cjelokupnu vrijednost na nove proizvode</a:t>
            </a:r>
          </a:p>
          <a:p>
            <a:pPr algn="just"/>
            <a:r>
              <a:rPr lang="sr-Latn-BA" sz="2600" dirty="0" smtClean="0"/>
              <a:t> Ona su rezultat čovjekovog rada (osim zemlje) i imaju vrijednost koja opet zavisi od količine rada utrošenog za njihovu proizvodnju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Pretpostavke kod definisanja kapaciteta:</a:t>
            </a:r>
            <a:endParaRPr lang="en-US" dirty="0" smtClean="0"/>
          </a:p>
          <a:p>
            <a:pPr lvl="1"/>
            <a:r>
              <a:rPr lang="sr-Latn-BA" dirty="0" smtClean="0"/>
              <a:t>puno iskorištenje sredstava za rad i</a:t>
            </a:r>
            <a:endParaRPr lang="en-US" dirty="0" smtClean="0"/>
          </a:p>
          <a:p>
            <a:pPr lvl="1"/>
            <a:r>
              <a:rPr lang="sr-Latn-BA" dirty="0" smtClean="0"/>
              <a:t>puna zaposlenost radnika</a:t>
            </a:r>
          </a:p>
          <a:p>
            <a:endParaRPr lang="sr-Latn-BA" dirty="0" smtClean="0"/>
          </a:p>
          <a:p>
            <a:r>
              <a:rPr lang="sr-Latn-BA" dirty="0" smtClean="0"/>
              <a:t>Kapacitet izračunavamo na sljedeći način: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6916" t="42090" r="37526" b="52859"/>
          <a:stretch>
            <a:fillRect/>
          </a:stretch>
        </p:blipFill>
        <p:spPr bwMode="auto">
          <a:xfrm>
            <a:off x="685800" y="4343400"/>
            <a:ext cx="75438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r>
              <a:rPr lang="sr-Latn-BA" dirty="0" smtClean="0"/>
              <a:t>Postoje sljedeće metode mjerenja kapaciteta: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mjerenje kapaciteta veličinom outputa (proizvoda) i</a:t>
            </a:r>
            <a:endParaRPr lang="en-US" dirty="0" smtClean="0"/>
          </a:p>
          <a:p>
            <a:pPr lvl="1"/>
            <a:r>
              <a:rPr lang="sr-Latn-BA" dirty="0" smtClean="0"/>
              <a:t>mjerenje kapaciteta količinom inputa (proizvodnim faktorima)</a:t>
            </a:r>
          </a:p>
          <a:p>
            <a:pPr>
              <a:lnSpc>
                <a:spcPct val="150000"/>
              </a:lnSpc>
              <a:buNone/>
            </a:pPr>
            <a:endParaRPr lang="sr-Latn-BA" dirty="0" smtClean="0"/>
          </a:p>
          <a:p>
            <a:r>
              <a:rPr lang="sr-Latn-BA" dirty="0" smtClean="0"/>
              <a:t>Uska grla</a:t>
            </a:r>
          </a:p>
          <a:p>
            <a:pPr lvl="1">
              <a:buNone/>
            </a:pPr>
            <a:endParaRPr lang="sr-Latn-BA" dirty="0" smtClean="0"/>
          </a:p>
          <a:p>
            <a:pPr lvl="1"/>
            <a:endParaRPr lang="sr-Latn-BA" dirty="0" smtClean="0"/>
          </a:p>
          <a:p>
            <a:pPr lvl="1"/>
            <a:endParaRPr lang="sr-Latn-BA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200" dirty="0" smtClean="0"/>
              <a:t>Pokazatelji iskorištenja kapaciteta</a:t>
            </a:r>
          </a:p>
          <a:p>
            <a:pPr lvl="1"/>
            <a:r>
              <a:rPr lang="sr-Latn-BA" sz="2200" dirty="0" smtClean="0"/>
              <a:t>Stepen iskorištenja kapaciteta</a:t>
            </a:r>
          </a:p>
          <a:p>
            <a:pPr lvl="1"/>
            <a:endParaRPr lang="sr-Latn-BA" sz="2200" dirty="0" smtClean="0"/>
          </a:p>
          <a:p>
            <a:pPr lvl="1"/>
            <a:endParaRPr lang="sr-Latn-BA" sz="2200" dirty="0" smtClean="0"/>
          </a:p>
          <a:p>
            <a:pPr lvl="1"/>
            <a:r>
              <a:rPr lang="sr-Latn-BA" sz="2200" dirty="0" smtClean="0"/>
              <a:t>Stepen iskorištenja radnog vremena</a:t>
            </a:r>
          </a:p>
          <a:p>
            <a:pPr lvl="1"/>
            <a:endParaRPr lang="sr-Latn-BA" sz="2200" dirty="0" smtClean="0"/>
          </a:p>
          <a:p>
            <a:pPr>
              <a:buNone/>
            </a:pPr>
            <a:endParaRPr lang="sr-Latn-BA" sz="2200" dirty="0" smtClean="0"/>
          </a:p>
          <a:p>
            <a:pPr>
              <a:buNone/>
            </a:pPr>
            <a:endParaRPr lang="sr-Latn-BA" sz="2200" dirty="0" smtClean="0"/>
          </a:p>
          <a:p>
            <a:pPr lvl="1"/>
            <a:r>
              <a:rPr lang="sr-Latn-BA" sz="2200" dirty="0" smtClean="0"/>
              <a:t>Stepen učinka</a:t>
            </a:r>
          </a:p>
          <a:p>
            <a:pPr lvl="1"/>
            <a:endParaRPr lang="sr-Latn-BA" dirty="0" smtClean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7161" t="30305" r="47160" b="64644"/>
          <a:stretch>
            <a:fillRect/>
          </a:stretch>
        </p:blipFill>
        <p:spPr bwMode="auto">
          <a:xfrm>
            <a:off x="5105400" y="2848446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40534" t="37040" r="41481" b="56226"/>
          <a:stretch>
            <a:fillRect/>
          </a:stretch>
        </p:blipFill>
        <p:spPr bwMode="auto">
          <a:xfrm>
            <a:off x="1981200" y="4086726"/>
            <a:ext cx="4838700" cy="10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45267" t="47141" r="46214" b="46124"/>
          <a:stretch>
            <a:fillRect/>
          </a:stretch>
        </p:blipFill>
        <p:spPr bwMode="auto">
          <a:xfrm>
            <a:off x="4076700" y="5432795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sz="2600" dirty="0" smtClean="0"/>
              <a:t>Investicije predstavljaju ulaganja privremeno slobodnih sredstava, kako u osnovne sredstva (zgrade, mašine i sl.) tako i ulaganja u neke druge poslove koji zahtijevaju izrazito velika novčana sredstva i čiji je period korišćenja efekata tih investicija duži od godinu dana (doškolovavanje kadrova, istraživanje i razvoj, reklama itd.)</a:t>
            </a:r>
          </a:p>
          <a:p>
            <a:pPr algn="just"/>
            <a:r>
              <a:rPr lang="sr-Latn-BA" sz="2600" dirty="0" smtClean="0"/>
              <a:t>Osnovna klasifikacija investicija obično se vrši na direktne i portfolio investicije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sz="2600" dirty="0" smtClean="0"/>
              <a:t>Investicije se vrše u:</a:t>
            </a:r>
          </a:p>
          <a:p>
            <a:pPr>
              <a:buNone/>
            </a:pPr>
            <a:endParaRPr lang="en-US" sz="2600" dirty="0" smtClean="0"/>
          </a:p>
          <a:p>
            <a:pPr lvl="1"/>
            <a:r>
              <a:rPr lang="sr-Latn-BA" sz="2600" dirty="0" smtClean="0"/>
              <a:t>zamjenu dotrajalih i istrošenih sredstava za rad,</a:t>
            </a:r>
            <a:endParaRPr lang="en-US" sz="2600" dirty="0" smtClean="0"/>
          </a:p>
          <a:p>
            <a:pPr lvl="1"/>
            <a:r>
              <a:rPr lang="sr-Latn-BA" sz="2600" dirty="0" smtClean="0"/>
              <a:t>nabavku novih i savremenijih sredstava,</a:t>
            </a:r>
            <a:endParaRPr lang="en-US" sz="2600" dirty="0" smtClean="0"/>
          </a:p>
          <a:p>
            <a:pPr lvl="1"/>
            <a:r>
              <a:rPr lang="sr-Latn-BA" sz="2600" dirty="0" smtClean="0"/>
              <a:t>proširenje postojećih kapaciteta i osvajanje novih proizvoda,</a:t>
            </a:r>
            <a:endParaRPr lang="en-US" sz="2600" dirty="0" smtClean="0"/>
          </a:p>
          <a:p>
            <a:pPr lvl="1"/>
            <a:r>
              <a:rPr lang="sr-Latn-BA" sz="2600" dirty="0" smtClean="0"/>
              <a:t>razvoj naučnih istraživanja i uvođenje savremenih tehnoloških procesa,</a:t>
            </a:r>
            <a:endParaRPr lang="en-US" sz="2600" dirty="0" smtClean="0"/>
          </a:p>
          <a:p>
            <a:pPr lvl="1"/>
            <a:r>
              <a:rPr lang="sr-Latn-BA" sz="2600" dirty="0" smtClean="0"/>
              <a:t>nabavku patenata i licenci i </a:t>
            </a:r>
            <a:endParaRPr lang="en-US" sz="2600" dirty="0" smtClean="0"/>
          </a:p>
          <a:p>
            <a:pPr lvl="1"/>
            <a:r>
              <a:rPr lang="sr-Latn-BA" sz="2600" dirty="0" smtClean="0"/>
              <a:t>usavršavanje kadrova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U praksi preduzeća je uobičajena sljedeća podjela investicija:</a:t>
            </a:r>
          </a:p>
          <a:p>
            <a:pPr>
              <a:buNone/>
            </a:pP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namjeni,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tehničkoj strukturi,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ekonomskim kriterijumima i 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funkcijama u procesu reprodukcije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Prema osnovnoj namjeni, investicije dijelimo na</a:t>
            </a:r>
            <a:r>
              <a:rPr lang="sr-Latn-BA" sz="2400" dirty="0" smtClean="0"/>
              <a:t> privredne i neprivredne investicije</a:t>
            </a:r>
          </a:p>
          <a:p>
            <a:pPr marL="624078" indent="-514350">
              <a:buFont typeface="+mj-lt"/>
              <a:buAutoNum type="arabicParenR"/>
            </a:pPr>
            <a:r>
              <a:rPr lang="sr-Latn-BA" sz="2400" dirty="0" smtClean="0"/>
              <a:t>Prema tehničkoj strukturi, postoje podjela na investicije u:</a:t>
            </a:r>
          </a:p>
          <a:p>
            <a:pPr lvl="2"/>
            <a:r>
              <a:rPr lang="sr-Latn-BA" sz="2400" dirty="0" smtClean="0"/>
              <a:t>građevinske radove i objekte,</a:t>
            </a:r>
            <a:endParaRPr lang="en-US" sz="2400" dirty="0" smtClean="0"/>
          </a:p>
          <a:p>
            <a:pPr lvl="2"/>
            <a:r>
              <a:rPr lang="sr-Latn-BA" sz="2400" dirty="0" smtClean="0"/>
              <a:t>opremu i montažu opreme (mašine, alate, postrojenja i uređaje),</a:t>
            </a:r>
            <a:endParaRPr lang="en-US" sz="2400" dirty="0" smtClean="0"/>
          </a:p>
          <a:p>
            <a:pPr lvl="2"/>
            <a:r>
              <a:rPr lang="sr-Latn-BA" sz="2400" dirty="0" smtClean="0"/>
              <a:t>studije i istraživanja i</a:t>
            </a:r>
            <a:endParaRPr lang="en-US" sz="2400" dirty="0" smtClean="0"/>
          </a:p>
          <a:p>
            <a:pPr lvl="2"/>
            <a:r>
              <a:rPr lang="sr-Latn-BA" sz="2400" dirty="0" smtClean="0"/>
              <a:t>obuku kadrova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 algn="just">
              <a:buFont typeface="+mj-lt"/>
              <a:buAutoNum type="arabicParenR" startAt="3"/>
            </a:pPr>
            <a:r>
              <a:rPr lang="sr-Latn-BA" sz="2600" dirty="0" smtClean="0"/>
              <a:t>Prema ekonomskim kriterijumima i sa aspekta uloženih finansijskih sredstava, investicije mogu biti bruto i neto inve</a:t>
            </a:r>
            <a:r>
              <a:rPr lang="en-US" sz="2600" dirty="0" smtClean="0"/>
              <a:t>s</a:t>
            </a:r>
            <a:r>
              <a:rPr lang="sr-Latn-BA" sz="2600" dirty="0" smtClean="0"/>
              <a:t>ticije</a:t>
            </a:r>
          </a:p>
          <a:p>
            <a:pPr marL="624078" indent="-514350" algn="just">
              <a:buFont typeface="+mj-lt"/>
              <a:buAutoNum type="arabicParenR" startAt="3"/>
            </a:pPr>
            <a:r>
              <a:rPr lang="sr-Latn-BA" sz="2600" dirty="0" smtClean="0"/>
              <a:t>Prema funkcijama u procesu reprodukcije, investicije se dijele na investicije u prostu i investicije u proširenu reprodukciju</a:t>
            </a:r>
          </a:p>
          <a:p>
            <a:pPr marL="624078" indent="-514350" algn="just">
              <a:lnSpc>
                <a:spcPct val="150000"/>
              </a:lnSpc>
              <a:buNone/>
            </a:pPr>
            <a:endParaRPr lang="sr-Latn-BA" sz="2600" dirty="0" smtClean="0"/>
          </a:p>
          <a:p>
            <a:pPr marL="624078" indent="-514350" algn="just"/>
            <a:r>
              <a:rPr lang="sr-Latn-BA" sz="2600" dirty="0" smtClean="0"/>
              <a:t>Investitor</a:t>
            </a:r>
          </a:p>
          <a:p>
            <a:pPr marL="624078" indent="-514350" algn="just"/>
            <a:r>
              <a:rPr lang="sr-Latn-BA" sz="2600" dirty="0" smtClean="0"/>
              <a:t>Izvođač radova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BA" sz="2400" dirty="0" smtClean="0"/>
              <a:t>Postoje sljedeće metode na osnovu kojih se donose investicione odluke:</a:t>
            </a:r>
          </a:p>
          <a:p>
            <a:pPr lvl="1" algn="just"/>
            <a:r>
              <a:rPr lang="sr-Latn-BA" sz="2400" dirty="0" smtClean="0"/>
              <a:t>utvrđivanje prioriteta investiranja s obzirom na njihovu hitnost,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utvrđivanje razdoblja u kom će se čistim prihodima od investicije u osnovna sredstva moći pokriti investicioni izdaci, 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utvrđivanje godišnje stope rentabilnosti investicije</a:t>
            </a:r>
          </a:p>
          <a:p>
            <a:pPr lvl="1" algn="just"/>
            <a:endParaRPr lang="sr-Latn-BA" sz="2400" dirty="0" smtClean="0"/>
          </a:p>
          <a:p>
            <a:pPr algn="just"/>
            <a:r>
              <a:rPr lang="sr-Latn-BA" sz="2400" dirty="0" smtClean="0"/>
              <a:t>Efekti investicija mogu biti ekonomski i </a:t>
            </a:r>
            <a:r>
              <a:rPr lang="sr-Latn-BA" sz="2400" dirty="0" smtClean="0"/>
              <a:t>neekonomski,</a:t>
            </a:r>
            <a:r>
              <a:rPr lang="en-US" sz="2400" dirty="0" smtClean="0"/>
              <a:t> </a:t>
            </a:r>
            <a:r>
              <a:rPr lang="sr-Latn-BA" sz="2400" dirty="0" smtClean="0"/>
              <a:t>pozitivni </a:t>
            </a:r>
            <a:r>
              <a:rPr lang="sr-Latn-BA" sz="2400" dirty="0" smtClean="0"/>
              <a:t>i negativni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Budući da se u praksi samo direktni ekonomski efekti mogu egzaktno mjeriti, uglavnom se oni i koriste kao kriterijumi prilikom donošenja investicionih odluka</a:t>
            </a:r>
          </a:p>
          <a:p>
            <a:pPr algn="just"/>
            <a:r>
              <a:rPr lang="sr-Latn-BA" dirty="0" smtClean="0"/>
              <a:t>Stopa rentabilnosti investicija, kao kriterijum i pokazatelj efikasnosti investiranja izračunava se na sljedeći način: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6" t="56595" r="57062" b="34339"/>
          <a:stretch>
            <a:fillRect/>
          </a:stretch>
        </p:blipFill>
        <p:spPr bwMode="auto">
          <a:xfrm>
            <a:off x="5257800" y="5028179"/>
            <a:ext cx="2612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214" t="48825" r="47160" b="44441"/>
          <a:stretch>
            <a:fillRect/>
          </a:stretch>
        </p:blipFill>
        <p:spPr bwMode="auto">
          <a:xfrm>
            <a:off x="2743200" y="3790084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Karakteristike osnovnih sredstava:</a:t>
            </a:r>
          </a:p>
          <a:p>
            <a:pPr lvl="1"/>
            <a:endParaRPr lang="sr-Latn-BA" sz="2600" dirty="0" smtClean="0"/>
          </a:p>
          <a:p>
            <a:pPr lvl="1"/>
            <a:r>
              <a:rPr lang="sr-Latn-BA" sz="2600" dirty="0" smtClean="0"/>
              <a:t>trоšеnjе оsnоvnih srеdstаvа је pоstеpеnо</a:t>
            </a:r>
          </a:p>
          <a:p>
            <a:pPr lvl="1"/>
            <a:r>
              <a:rPr lang="sr-Latn-BA" sz="2600" dirty="0" smtClean="0"/>
              <a:t>vijek trајаnjа оsnоvnih srеdstаvа је duži оd gоdinu dаnа – koeficijent obrta manji od vrijednosti 1</a:t>
            </a:r>
          </a:p>
          <a:p>
            <a:pPr lvl="1"/>
            <a:r>
              <a:rPr lang="sr-Latn-BA" sz="2600" dirty="0" smtClean="0"/>
              <a:t>u tоku vijekа upоtrеbе, оsnоvnа srеdstvа su pоstојаnоg оblikа</a:t>
            </a:r>
            <a:r>
              <a:rPr lang="sr-Latn-BA" sz="2600" b="1" dirty="0" smtClean="0"/>
              <a:t>, </a:t>
            </a:r>
            <a:r>
              <a:rPr lang="sr-Latn-BA" sz="2600" dirty="0" smtClean="0"/>
              <a:t>odnosno zadržavaju svoj fizički izgled</a:t>
            </a:r>
            <a:endParaRPr 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BA" sz="2400" dirty="0" smtClean="0"/>
              <a:t>U praksi se koriste sljedeće dinamičke metode procjene efikasnosti investicija: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metoda neto sadašnje vrijednosti,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metoda interne stope prinosa,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period povrata finansijskih ulaganja</a:t>
            </a:r>
            <a:endParaRPr lang="en-US" sz="2400" dirty="0" smtClean="0"/>
          </a:p>
          <a:p>
            <a:pPr algn="just"/>
            <a:r>
              <a:rPr lang="sr-Latn-BA" sz="2400" dirty="0" smtClean="0"/>
              <a:t>Prema </a:t>
            </a:r>
            <a:r>
              <a:rPr lang="sr-Latn-BA" sz="2400" dirty="0" smtClean="0"/>
              <a:t>vremenskoj dinamici ulaganja, investiranje može biti:</a:t>
            </a:r>
          </a:p>
          <a:p>
            <a:pPr lvl="1" algn="just"/>
            <a:r>
              <a:rPr lang="sr-Latn-BA" sz="2400" dirty="0" smtClean="0"/>
              <a:t>kratkoročno (ulaganja za poboljšanje </a:t>
            </a:r>
            <a:r>
              <a:rPr lang="sr-Latn-BA" sz="2400" dirty="0" smtClean="0"/>
              <a:t>uslov</a:t>
            </a:r>
            <a:r>
              <a:rPr lang="en-US" sz="2400" dirty="0" smtClean="0"/>
              <a:t>a</a:t>
            </a:r>
            <a:r>
              <a:rPr lang="sr-Latn-BA" sz="2400" dirty="0" smtClean="0"/>
              <a:t> </a:t>
            </a:r>
            <a:r>
              <a:rPr lang="sr-Latn-BA" sz="2400" dirty="0" smtClean="0"/>
              <a:t>rada u okviru postojećih kapaciteta preduzeća),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srednjoročno (proširenje postojećih kapaciteta) i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dugoročno (ulaganja u dugoročni razvoj)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BA" sz="2600" dirty="0" smtClean="0"/>
              <a:t>Obrtna sredstva predstavljaju novčani izraz onih sredstava koja su uložena u zalihe ili potrošni materijal, odnosno sredstva utrošena za kreditiranje kupaca ili postojeća gotovina</a:t>
            </a:r>
          </a:p>
          <a:p>
            <a:r>
              <a:rPr lang="sr-Latn-BA" sz="2600" dirty="0" smtClean="0"/>
              <a:t>Koeficijent obrta manji od vrijednosti 1</a:t>
            </a:r>
          </a:p>
          <a:p>
            <a:r>
              <a:rPr lang="sr-Latn-BA" sz="2600" dirty="0" smtClean="0"/>
              <a:t>Izvori ovih sredstava mogu biti sopstveni kapital preduzeća i dobijeni krediti</a:t>
            </a:r>
            <a:endParaRPr lang="en-US" sz="2600" dirty="0" smtClean="0"/>
          </a:p>
          <a:p>
            <a:r>
              <a:rPr lang="sr-Latn-BA" sz="2600" dirty="0" smtClean="0"/>
              <a:t>Kаrаktеristikе оbrtnih srеdstаvа su:</a:t>
            </a:r>
            <a:endParaRPr lang="en-US" sz="2600" dirty="0" smtClean="0"/>
          </a:p>
          <a:p>
            <a:pPr lvl="1"/>
            <a:r>
              <a:rPr lang="sr-Latn-BA" sz="2600" dirty="0" smtClean="0"/>
              <a:t>trоšеnjе i</a:t>
            </a:r>
            <a:endParaRPr lang="en-US" sz="2600" dirty="0" smtClean="0"/>
          </a:p>
          <a:p>
            <a:pPr lvl="1"/>
            <a:r>
              <a:rPr lang="sr-Latn-BA" sz="2600" dirty="0" smtClean="0"/>
              <a:t>prоmjеnа оblikа</a:t>
            </a:r>
            <a:endParaRPr lang="en-US" sz="2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 smtClean="0"/>
              <a:t>Najčešći kriteriji klasifikacije obtnih sredstava su :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pojavnim oblicima,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karakteru,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angažovanju u reprodukciji i 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izvorima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50792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sr-Latn-BA" dirty="0" smtClean="0"/>
              <a:t>Prema pojavnim oblicima, obrtna sredstva dijelimo na prava, stvari i novac</a:t>
            </a:r>
          </a:p>
          <a:p>
            <a:endParaRPr lang="sr-Latn-B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5801" t="28622" r="36748" b="37706"/>
          <a:stretch>
            <a:fillRect/>
          </a:stretch>
        </p:blipFill>
        <p:spPr bwMode="auto">
          <a:xfrm>
            <a:off x="1752600" y="2667000"/>
            <a:ext cx="5410200" cy="373117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2"/>
            </a:pPr>
            <a:r>
              <a:rPr lang="sr-Latn-BA" dirty="0" smtClean="0"/>
              <a:t>Prema karakteru, sva obrtna sredstva se mogu podijeliti na: obrtna sredstva novčanog karaktera (gotov novac i druga novčana sredstva, kao i sva potraživanja u novčanom obliku), obrtna sredstva robnog karaktera (zalihe materijala i zalihe gotovih proizvoda) i obrtna sredstva prelaznog tehnološkog oblika (nedovršena proizvodnja i poluproizvodi)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3"/>
            </a:pPr>
            <a:r>
              <a:rPr lang="sr-Latn-BA" dirty="0" smtClean="0"/>
              <a:t>Prema angažovanju u procesu reprodukcije, obrtna sredstva se dijele na: obrtna sredstva u sferi proizvodnje (sirovine, pomoćni materijal, gorivo, mazivo, sitan inventar, nedovršena proizvodnja i dr.) i obrtna sredstva u sferi prometa (materijal, odnosno predmeti rada na putu, gotovi proizvodi, prodana a neplaćena roba, novac i dr.)</a:t>
            </a:r>
          </a:p>
          <a:p>
            <a:pPr marL="624078" indent="-514350">
              <a:buFont typeface="+mj-lt"/>
              <a:buAutoNum type="arabicParenR" startAt="3"/>
            </a:pPr>
            <a:r>
              <a:rPr lang="sr-Latn-BA" dirty="0" smtClean="0"/>
              <a:t>Prema izvorima iz kojih potiču, obrtna sredstva mogu biti sopstvena i tuđa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Тrаnsfоrmаciја оbrtnih srеdstаvа ili оbrt оbrtnih srеdstаvа је </a:t>
            </a:r>
            <a:r>
              <a:rPr lang="sr-Latn-BA" sz="2600" dirty="0" smtClean="0"/>
              <a:t>prоcеs u kоmе sе mijеnjа pоčеtni оblik srеdstаvа i pоnоvо vrаćа u pоčеtni nоvčаni оblik</a:t>
            </a:r>
          </a:p>
          <a:p>
            <a:pPr algn="just"/>
            <a:r>
              <a:rPr lang="sr-Latn-BA" sz="2600" dirty="0" smtClean="0"/>
              <a:t>Оsnоvnе fаzе krеtаnjа оbrtnih srеdstаvа su: NОVАC ⇒ МАТЕRIЈАL ⇒PRОIZVОDNI PRОCЕS ⇒ GОТОV PRОIZVОD ⇒ NОVАC U PRVОМ CIKLUSU PRОIZVОDNJЕ IТD.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Koeficijent</a:t>
            </a:r>
            <a:r>
              <a:rPr lang="sr-Latn-BA" dirty="0" smtClean="0"/>
              <a:t> obrta obrtnih sredstava, koji predstavlja brzinu kruženja obrtnih sredstava u jedinici vremena, se izračunava primjenom sljedeće formule:</a:t>
            </a:r>
          </a:p>
          <a:p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Vrijeme trajanja obrta obrtnih sredstava, koje predstavlja broj dana vezanosti obrtnih sredstava u pojedinim oblicima obrtnih sredstava, se izračunava primjenom sljedeće formule:</a:t>
            </a:r>
          </a:p>
          <a:p>
            <a:endParaRPr lang="sr-Latn-BA" dirty="0" smtClean="0"/>
          </a:p>
          <a:p>
            <a:endParaRPr lang="sr-Latn-B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5" t="62575" r="62684" b="33497"/>
          <a:stretch>
            <a:fillRect/>
          </a:stretch>
        </p:blipFill>
        <p:spPr bwMode="auto">
          <a:xfrm>
            <a:off x="914400" y="2667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015" t="57264" r="63252" b="38900"/>
          <a:stretch>
            <a:fillRect/>
          </a:stretch>
        </p:blipFill>
        <p:spPr bwMode="auto">
          <a:xfrm>
            <a:off x="1066800" y="5334000"/>
            <a:ext cx="1600200" cy="7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BA" sz="2600" dirty="0" smtClean="0"/>
              <a:t>Budući dа prеduzеćе imа pоtrеbu dа оbеzbijеdi rеprоdukciјu u dužеm vrеmеnskоm pеriоdu, nеоphоdni su mu izvоri srеdstаvа</a:t>
            </a:r>
          </a:p>
          <a:p>
            <a:pPr algn="just">
              <a:buNone/>
            </a:pPr>
            <a:endParaRPr lang="sr-Latn-BA" sz="2600" dirty="0" smtClean="0"/>
          </a:p>
          <a:p>
            <a:pPr algn="just"/>
            <a:r>
              <a:rPr lang="sr-Latn-BA" sz="2600" dirty="0" smtClean="0"/>
              <a:t>Prеmа vlаsništvu, izvоri srеdstаvа mоgu biti: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sоpstvеni izvоri srеdstаvа, nаstаli iz sоpstvеnih rеzultаtа pоslоvаnjа,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tuđа srеdstvа, kоја sе fоrmirајu nа оsnоvu rаznih vrstа krеditа i zајmоvа i 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rаznе vrstе pоklоnа, dоnаciја, pоmоći i dr.</a:t>
            </a:r>
          </a:p>
          <a:p>
            <a:pPr lvl="1" algn="just"/>
            <a:endParaRPr lang="sr-Latn-BA" sz="2600" dirty="0" smtClean="0"/>
          </a:p>
          <a:p>
            <a:pPr algn="just"/>
            <a:r>
              <a:rPr lang="sr-Latn-BA" sz="2600" dirty="0" smtClean="0"/>
              <a:t>Kontrola korištenja sredstava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Podjelu osnovnih sredstava možemo izvršiti prema:</a:t>
            </a:r>
          </a:p>
          <a:p>
            <a:pPr>
              <a:buNone/>
            </a:pPr>
            <a:endParaRPr lang="sr-Latn-BA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stepenu upotrebljivosti osnovnih sredstava</a:t>
            </a:r>
          </a:p>
          <a:p>
            <a:pPr marL="850392" lvl="1" indent="-457200">
              <a:buFont typeface="+mj-lt"/>
              <a:buAutoNum type="arabicParenR"/>
            </a:pPr>
            <a:endParaRPr lang="sr-Latn-BA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pojavnim oblicima osnovnih sredstava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sr-Latn-BA" sz="2600" dirty="0" smtClean="0"/>
              <a:t>Prema stepenu upotrebljivosti osnovnih sredstava preduzeća razlikujemo:</a:t>
            </a:r>
          </a:p>
          <a:p>
            <a:pPr marL="624078" indent="-514350">
              <a:buFont typeface="Courier New" pitchFamily="49" charset="0"/>
              <a:buChar char="o"/>
            </a:pPr>
            <a:endParaRPr lang="sr-Latn-BA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u priprеmi;</a:t>
            </a:r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u upоtrеbi;</a:t>
            </a:r>
            <a:endParaRPr lang="en-US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izvаn upоtrеbе i </a:t>
            </a:r>
            <a:endParaRPr lang="en-US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nеupоtrеblјivа оsnоvnа srеdstvа</a:t>
            </a:r>
            <a:endParaRPr lang="en-US" sz="2600" dirty="0" smtClean="0"/>
          </a:p>
          <a:p>
            <a:pPr marL="898398" lvl="1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2"/>
            </a:pPr>
            <a:r>
              <a:rPr lang="sr-Latn-BA" sz="2600" dirty="0" smtClean="0"/>
              <a:t>Prema pojavnim oblicima,osnovna sredstva preduzeća mogu biti:</a:t>
            </a:r>
          </a:p>
          <a:p>
            <a:pPr marL="624078" indent="-514350">
              <a:buNone/>
            </a:pPr>
            <a:endParaRPr lang="sr-Latn-BA" sz="2600" dirty="0" smtClean="0"/>
          </a:p>
          <a:p>
            <a:pPr lvl="2"/>
            <a:r>
              <a:rPr lang="sr-Latn-BA" sz="2400" dirty="0" smtClean="0"/>
              <a:t>u mаtеriјаlnоm оbliku,odnosno u оbliku stvаri;</a:t>
            </a:r>
            <a:endParaRPr lang="en-US" sz="2400" dirty="0" smtClean="0"/>
          </a:p>
          <a:p>
            <a:pPr lvl="2"/>
            <a:r>
              <a:rPr lang="sr-Latn-BA" sz="2400" dirty="0" smtClean="0"/>
              <a:t>u nоvčаnоm оbliku i</a:t>
            </a:r>
            <a:endParaRPr lang="en-US" sz="2400" dirty="0" smtClean="0"/>
          </a:p>
          <a:p>
            <a:pPr lvl="2"/>
            <a:r>
              <a:rPr lang="sr-Latn-BA" sz="2400" dirty="0" smtClean="0"/>
              <a:t>u оbliku prаvа</a:t>
            </a:r>
            <a:endParaRPr lang="en-US" sz="2400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 smtClean="0"/>
              <a:t>Osnovna sredstva u materijalnom obliku čine prirodna bogatstva i sredstva za rad, kao što su: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zemljišta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građevinski objekti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oprema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dugogodišnji zasadi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osnovno stado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ostala osnovna sredstva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Osnovna sredstva u novčanom obliku čine:</a:t>
            </a:r>
          </a:p>
          <a:p>
            <a:pPr>
              <a:buNone/>
            </a:pPr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nоvčаnа srеdstvа аmоrtizаciоnоg fоndа;</a:t>
            </a:r>
            <a:endParaRPr lang="en-US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аkumulаciја nаmijеnjеnа zа prоširеnjе mаtеriјаlnе оsnоvе rаdа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krеditi zа dugоrоčnе invеsticiје</a:t>
            </a:r>
            <a:endParaRPr lang="en-US" sz="2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573</TotalTime>
  <Words>2056</Words>
  <Application>Microsoft Office PowerPoint</Application>
  <PresentationFormat>On-screen Show (4:3)</PresentationFormat>
  <Paragraphs>293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Courier New</vt:lpstr>
      <vt:lpstr>Rockwell</vt:lpstr>
      <vt:lpstr>Rockwell Condensed</vt:lpstr>
      <vt:lpstr>Wingdings</vt:lpstr>
      <vt:lpstr>Wingdings 3</vt:lpstr>
      <vt:lpstr>Wood Type</vt:lpstr>
      <vt:lpstr>SREDSTVA PREDUZEĆA</vt:lpstr>
      <vt:lpstr>Sredstva preduzeća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 </vt:lpstr>
      <vt:lpstr>Osnovna sredstva </vt:lpstr>
      <vt:lpstr>Osnovna sredstva </vt:lpstr>
      <vt:lpstr>Osnovna sredstva </vt:lpstr>
      <vt:lpstr>Amortizacija osnovnih sredstava </vt:lpstr>
      <vt:lpstr>Amortizacija osnovnih sredstava </vt:lpstr>
      <vt:lpstr>Amortizacija osnovnih sredstava </vt:lpstr>
      <vt:lpstr>Amortizacija osnovnih sredstava </vt:lpstr>
      <vt:lpstr>Amortizacija osnovnih sredstava </vt:lpstr>
      <vt:lpstr>Amortizacija osnovnih sredstava </vt:lpstr>
      <vt:lpstr>Osnovna sredstva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Kapacitet sredstava za rad i preduzeća</vt:lpstr>
      <vt:lpstr>Kapacitet sredstava za rad i preduzeća</vt:lpstr>
      <vt:lpstr>Kapacitet sredstava za rad i preduzeća</vt:lpstr>
      <vt:lpstr>Kapacitet sredstava za rad i preduzeća</vt:lpstr>
      <vt:lpstr>Investicije</vt:lpstr>
      <vt:lpstr>Investicije</vt:lpstr>
      <vt:lpstr>Investicije</vt:lpstr>
      <vt:lpstr>Investicije</vt:lpstr>
      <vt:lpstr>Investicije</vt:lpstr>
      <vt:lpstr>Investicije</vt:lpstr>
      <vt:lpstr>Investicije</vt:lpstr>
      <vt:lpstr>Investicije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PREDUZEĆA</dc:title>
  <dc:creator>User</dc:creator>
  <cp:lastModifiedBy>Matea</cp:lastModifiedBy>
  <cp:revision>63</cp:revision>
  <dcterms:created xsi:type="dcterms:W3CDTF">2012-11-01T09:00:53Z</dcterms:created>
  <dcterms:modified xsi:type="dcterms:W3CDTF">2023-10-30T08:39:45Z</dcterms:modified>
</cp:coreProperties>
</file>