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2" r:id="rId2"/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96" autoAdjust="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53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1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9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4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5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0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0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5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50FC019-8094-49B3-A4B4-DA85566F1623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AFF7A1-481F-4BE5-A2B8-3D812B8AC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5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Proporcija</a:t>
            </a:r>
            <a:r>
              <a:rPr lang="en-US" b="1" dirty="0"/>
              <a:t> I </a:t>
            </a:r>
            <a:r>
              <a:rPr lang="en-US" b="1" dirty="0" err="1"/>
              <a:t>procentni</a:t>
            </a:r>
            <a:r>
              <a:rPr lang="en-US" b="1" dirty="0"/>
              <a:t> </a:t>
            </a:r>
            <a:r>
              <a:rPr lang="en-US" b="1" dirty="0" err="1"/>
              <a:t>račun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5618106"/>
            <a:ext cx="6801612" cy="12398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Milica </a:t>
            </a:r>
            <a:r>
              <a:rPr lang="en-US" b="1" dirty="0" err="1">
                <a:solidFill>
                  <a:schemeClr val="tx1"/>
                </a:solidFill>
              </a:rPr>
              <a:t>Marić</a:t>
            </a:r>
            <a:r>
              <a:rPr lang="en-US" b="1" dirty="0">
                <a:solidFill>
                  <a:schemeClr val="tx1"/>
                </a:solidFill>
              </a:rPr>
              <a:t>, ma</a:t>
            </a:r>
          </a:p>
          <a:p>
            <a:r>
              <a:rPr lang="en-US" b="1" dirty="0">
                <a:solidFill>
                  <a:schemeClr val="tx1"/>
                </a:solidFill>
              </a:rPr>
              <a:t>milica.maric@ef.unibl.org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1A7FDB0-697A-467B-B2FC-3F8AE0CAEB91}"/>
              </a:ext>
            </a:extLst>
          </p:cNvPr>
          <p:cNvSpPr txBox="1">
            <a:spLocks/>
          </p:cNvSpPr>
          <p:nvPr/>
        </p:nvSpPr>
        <p:spPr>
          <a:xfrm>
            <a:off x="2695194" y="4205438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b="1" dirty="0">
                <a:solidFill>
                  <a:schemeClr val="tx1"/>
                </a:solidFill>
              </a:rPr>
              <a:t>Vježbe 1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005" y="419569"/>
            <a:ext cx="7729728" cy="1188720"/>
          </a:xfrm>
        </p:spPr>
        <p:txBody>
          <a:bodyPr/>
          <a:lstStyle/>
          <a:p>
            <a:r>
              <a:rPr lang="en-US" dirty="0" err="1"/>
              <a:t>zadaci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vježbanje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673" y="1934307"/>
            <a:ext cx="10524392" cy="4501661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natočiti</a:t>
            </a:r>
            <a:r>
              <a:rPr lang="en-US" dirty="0"/>
              <a:t> </a:t>
            </a:r>
            <a:r>
              <a:rPr lang="en-US" dirty="0" err="1"/>
              <a:t>gorivo</a:t>
            </a:r>
            <a:r>
              <a:rPr lang="en-US" dirty="0"/>
              <a:t> u </a:t>
            </a:r>
            <a:r>
              <a:rPr lang="en-US" dirty="0" err="1"/>
              <a:t>automobil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rezervoarom</a:t>
            </a:r>
            <a:r>
              <a:rPr lang="en-US" dirty="0"/>
              <a:t> </a:t>
            </a:r>
            <a:r>
              <a:rPr lang="en-US" dirty="0" err="1"/>
              <a:t>zapremine</a:t>
            </a:r>
            <a:r>
              <a:rPr lang="en-US" dirty="0"/>
              <a:t> 70 l, </a:t>
            </a:r>
            <a:r>
              <a:rPr lang="sr-Latn-BA" dirty="0"/>
              <a:t>pri čemu se u njemu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sr-Latn-BA" dirty="0"/>
              <a:t>nalazi </a:t>
            </a:r>
            <a:r>
              <a:rPr lang="en-US" dirty="0"/>
              <a:t>20 l.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goriva</a:t>
            </a:r>
            <a:r>
              <a:rPr lang="en-US" dirty="0"/>
              <a:t> je 2,63 KM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litri</a:t>
            </a:r>
            <a:r>
              <a:rPr lang="en-US" dirty="0"/>
              <a:t>.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vaučer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obezbjeđuje</a:t>
            </a:r>
            <a:r>
              <a:rPr lang="en-US" dirty="0"/>
              <a:t> 3% </a:t>
            </a:r>
            <a:r>
              <a:rPr lang="en-US" dirty="0" err="1"/>
              <a:t>popusta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goriva</a:t>
            </a:r>
            <a:r>
              <a:rPr lang="en-US" dirty="0"/>
              <a:t>,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pun </a:t>
            </a:r>
            <a:r>
              <a:rPr lang="en-US" dirty="0" err="1"/>
              <a:t>rezervoar</a:t>
            </a:r>
            <a:r>
              <a:rPr lang="en-US" dirty="0"/>
              <a:t> </a:t>
            </a:r>
            <a:r>
              <a:rPr lang="en-US" dirty="0" err="1"/>
              <a:t>goriva</a:t>
            </a:r>
            <a:r>
              <a:rPr lang="en-US" dirty="0"/>
              <a:t>?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Lopta</a:t>
            </a:r>
            <a:r>
              <a:rPr lang="en-US" dirty="0"/>
              <a:t> se </a:t>
            </a:r>
            <a:r>
              <a:rPr lang="en-US" dirty="0" err="1"/>
              <a:t>ispušta</a:t>
            </a:r>
            <a:r>
              <a:rPr lang="en-US" dirty="0"/>
              <a:t> s </a:t>
            </a:r>
            <a:r>
              <a:rPr lang="en-US" dirty="0" err="1"/>
              <a:t>visine</a:t>
            </a:r>
            <a:r>
              <a:rPr lang="en-US" dirty="0"/>
              <a:t> od 3 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smije</a:t>
            </a:r>
            <a:r>
              <a:rPr lang="en-US" dirty="0"/>
              <a:t> se </a:t>
            </a:r>
            <a:r>
              <a:rPr lang="en-US" dirty="0" err="1"/>
              <a:t>više</a:t>
            </a:r>
            <a:r>
              <a:rPr lang="en-US" dirty="0"/>
              <a:t> puta </a:t>
            </a:r>
            <a:r>
              <a:rPr lang="en-US" dirty="0" err="1"/>
              <a:t>odbijati</a:t>
            </a:r>
            <a:r>
              <a:rPr lang="en-US" dirty="0"/>
              <a:t>.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odbijanja</a:t>
            </a:r>
            <a:r>
              <a:rPr lang="en-US" dirty="0"/>
              <a:t>,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dostigne</a:t>
            </a:r>
            <a:r>
              <a:rPr lang="en-US" dirty="0"/>
              <a:t> 80% od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pala</a:t>
            </a:r>
            <a:r>
              <a:rPr lang="en-US" dirty="0"/>
              <a:t>.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lopta</a:t>
            </a:r>
            <a:r>
              <a:rPr lang="en-US" dirty="0"/>
              <a:t> </a:t>
            </a:r>
            <a:r>
              <a:rPr lang="en-US" dirty="0" err="1"/>
              <a:t>dosegnuti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odbijanja</a:t>
            </a:r>
            <a:r>
              <a:rPr lang="en-US" dirty="0"/>
              <a:t>?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kuće</a:t>
            </a:r>
            <a:r>
              <a:rPr lang="en-US" dirty="0"/>
              <a:t> je </a:t>
            </a:r>
            <a:r>
              <a:rPr lang="en-US" dirty="0" err="1"/>
              <a:t>pala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10%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porasla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10%. Da li </a:t>
            </a:r>
            <a:r>
              <a:rPr lang="en-US" dirty="0" err="1"/>
              <a:t>kuća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trenutak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9569"/>
            <a:ext cx="7729728" cy="1188720"/>
          </a:xfrm>
        </p:spPr>
        <p:txBody>
          <a:bodyPr/>
          <a:lstStyle/>
          <a:p>
            <a:r>
              <a:rPr lang="en-US" b="1" dirty="0" err="1"/>
              <a:t>prosječna</a:t>
            </a:r>
            <a:r>
              <a:rPr lang="en-US" b="1" dirty="0"/>
              <a:t> </a:t>
            </a:r>
            <a:r>
              <a:rPr lang="en-US" b="1" dirty="0" err="1"/>
              <a:t>godišnja</a:t>
            </a:r>
            <a:r>
              <a:rPr lang="en-US" b="1" dirty="0"/>
              <a:t> </a:t>
            </a:r>
            <a:r>
              <a:rPr lang="en-US" b="1" dirty="0" err="1"/>
              <a:t>stopa</a:t>
            </a:r>
            <a:r>
              <a:rPr lang="en-US" b="1" dirty="0"/>
              <a:t> </a:t>
            </a:r>
            <a:r>
              <a:rPr lang="en-US" b="1" dirty="0" err="1"/>
              <a:t>rasta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91460" y="2611317"/>
                <a:ext cx="2913184" cy="11517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1460" y="2611317"/>
                <a:ext cx="2913184" cy="115179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31136" y="1909748"/>
            <a:ext cx="7633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Pokazuje</a:t>
            </a:r>
            <a:r>
              <a:rPr lang="en-US" sz="2000" dirty="0"/>
              <a:t> </a:t>
            </a:r>
            <a:r>
              <a:rPr lang="en-US" sz="2000" dirty="0" err="1"/>
              <a:t>kako</a:t>
            </a:r>
            <a:r>
              <a:rPr lang="en-US" sz="2000" dirty="0"/>
              <a:t> se u </a:t>
            </a:r>
            <a:r>
              <a:rPr lang="en-US" sz="2000" dirty="0" err="1"/>
              <a:t>prosjeku</a:t>
            </a:r>
            <a:r>
              <a:rPr lang="en-US" sz="2000" dirty="0"/>
              <a:t> </a:t>
            </a:r>
            <a:r>
              <a:rPr lang="en-US" sz="2000" dirty="0" err="1"/>
              <a:t>mijenjala</a:t>
            </a:r>
            <a:r>
              <a:rPr lang="en-US" sz="2000" dirty="0"/>
              <a:t> </a:t>
            </a:r>
            <a:r>
              <a:rPr lang="en-US" sz="2000" dirty="0" err="1"/>
              <a:t>pojava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 u </a:t>
            </a:r>
            <a:r>
              <a:rPr lang="en-US" sz="2000" dirty="0" err="1"/>
              <a:t>godinu</a:t>
            </a:r>
            <a:r>
              <a:rPr lang="en-US" sz="20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91460" y="5048807"/>
                <a:ext cx="2727478" cy="708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𝑔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60" y="5048807"/>
                <a:ext cx="2727478" cy="708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7842" y="4205903"/>
                <a:ext cx="763383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Na </a:t>
                </a:r>
                <a:r>
                  <a:rPr lang="en-US" sz="2000" dirty="0" err="1"/>
                  <a:t>osnovu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prosječne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godišnje</a:t>
                </a:r>
                <a:r>
                  <a:rPr lang="en-US" sz="2000" dirty="0"/>
                  <a:t> stope </a:t>
                </a:r>
                <a:r>
                  <a:rPr lang="en-US" sz="2000" dirty="0" err="1"/>
                  <a:t>rasta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računamo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nivo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pojave</a:t>
                </a:r>
                <a:r>
                  <a:rPr lang="en-US" sz="2000" dirty="0"/>
                  <a:t> u </a:t>
                </a:r>
                <a:r>
                  <a:rPr lang="en-US" sz="2000" dirty="0" err="1"/>
                  <a:t>budućem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periodu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sr-Latn-BA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: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842" y="4205903"/>
                <a:ext cx="7633833" cy="707886"/>
              </a:xfrm>
              <a:prstGeom prst="rect">
                <a:avLst/>
              </a:prstGeom>
              <a:blipFill>
                <a:blip r:embed="rId4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4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821" y="290147"/>
            <a:ext cx="11245361" cy="1318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</a:t>
            </a:r>
            <a:r>
              <a:rPr lang="en-US" sz="2000" dirty="0"/>
              <a:t>GDP per capita u </a:t>
            </a:r>
            <a:r>
              <a:rPr lang="en-US" sz="2000" dirty="0" err="1"/>
              <a:t>državi</a:t>
            </a:r>
            <a:r>
              <a:rPr lang="en-US" sz="2000" dirty="0"/>
              <a:t> A u 2005. </a:t>
            </a:r>
            <a:r>
              <a:rPr lang="en-US" sz="2000" dirty="0" err="1" smtClean="0"/>
              <a:t>godini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iznosio</a:t>
            </a:r>
            <a:r>
              <a:rPr lang="en-US" sz="2000" dirty="0"/>
              <a:t> </a:t>
            </a:r>
            <a:r>
              <a:rPr lang="en-US" sz="2000" dirty="0" smtClean="0"/>
              <a:t>20.000 </a:t>
            </a:r>
            <a:r>
              <a:rPr lang="en-US" sz="2000" dirty="0" err="1"/>
              <a:t>n.j.</a:t>
            </a:r>
            <a:r>
              <a:rPr lang="en-US" sz="2000" dirty="0"/>
              <a:t>, u </a:t>
            </a:r>
            <a:r>
              <a:rPr lang="en-US" sz="2000" dirty="0" err="1"/>
              <a:t>državi</a:t>
            </a:r>
            <a:r>
              <a:rPr lang="en-US" sz="2000" dirty="0"/>
              <a:t> B 22.000 </a:t>
            </a:r>
            <a:r>
              <a:rPr lang="en-US" sz="2000" dirty="0" err="1"/>
              <a:t>n.j.</a:t>
            </a:r>
            <a:r>
              <a:rPr lang="en-US" sz="2000" dirty="0"/>
              <a:t> 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državi</a:t>
            </a:r>
            <a:r>
              <a:rPr lang="en-US" sz="2000" dirty="0"/>
              <a:t> C   25.000 </a:t>
            </a:r>
            <a:r>
              <a:rPr lang="en-US" sz="2000" dirty="0" err="1"/>
              <a:t>n.j.</a:t>
            </a:r>
            <a:r>
              <a:rPr lang="en-US" sz="2000" dirty="0"/>
              <a:t> </a:t>
            </a:r>
            <a:r>
              <a:rPr lang="en-US" sz="2000" dirty="0" err="1"/>
              <a:t>Očekvane</a:t>
            </a:r>
            <a:r>
              <a:rPr lang="en-US" sz="2000" dirty="0"/>
              <a:t> stope </a:t>
            </a:r>
            <a:r>
              <a:rPr lang="en-US" sz="2000" dirty="0" err="1"/>
              <a:t>rasta</a:t>
            </a:r>
            <a:r>
              <a:rPr lang="en-US" sz="2000" dirty="0"/>
              <a:t> u </a:t>
            </a:r>
            <a:r>
              <a:rPr lang="en-US" sz="2000" dirty="0" err="1"/>
              <a:t>narednih</a:t>
            </a:r>
            <a:r>
              <a:rPr lang="en-US" sz="2000" dirty="0"/>
              <a:t> pet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: u A 2,5%, u B 2,8%, u C...%. </a:t>
            </a:r>
            <a:r>
              <a:rPr lang="en-US" sz="2000" dirty="0" err="1"/>
              <a:t>Kolika</a:t>
            </a:r>
            <a:r>
              <a:rPr lang="en-US" sz="2000" dirty="0"/>
              <a:t> je </a:t>
            </a:r>
            <a:r>
              <a:rPr lang="en-US" sz="2000" dirty="0" err="1"/>
              <a:t>očekivana</a:t>
            </a:r>
            <a:r>
              <a:rPr lang="en-US" sz="2000" dirty="0"/>
              <a:t> </a:t>
            </a:r>
            <a:r>
              <a:rPr lang="en-US" sz="2000" dirty="0" err="1"/>
              <a:t>godišnja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rasta</a:t>
            </a:r>
            <a:r>
              <a:rPr lang="en-US" sz="2000" dirty="0"/>
              <a:t> GDP per capita u </a:t>
            </a:r>
            <a:r>
              <a:rPr lang="en-US" sz="2000" dirty="0" err="1"/>
              <a:t>državi</a:t>
            </a:r>
            <a:r>
              <a:rPr lang="en-US" sz="2000" dirty="0"/>
              <a:t> C,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planirano</a:t>
            </a:r>
            <a:r>
              <a:rPr lang="en-US" sz="2000" dirty="0"/>
              <a:t> da </a:t>
            </a:r>
            <a:r>
              <a:rPr lang="en-US" sz="2000" dirty="0" err="1"/>
              <a:t>njen</a:t>
            </a:r>
            <a:r>
              <a:rPr lang="en-US" sz="2000" dirty="0"/>
              <a:t> GDP per capita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</a:t>
            </a:r>
            <a:r>
              <a:rPr lang="en-US" sz="2000" dirty="0" err="1"/>
              <a:t>nakon</a:t>
            </a:r>
            <a:r>
              <a:rPr lang="en-US" sz="2000" dirty="0"/>
              <a:t> 5 </a:t>
            </a:r>
            <a:r>
              <a:rPr lang="en-US" sz="2000" dirty="0" err="1"/>
              <a:t>godina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30% od GDP per capita u A?</a:t>
            </a:r>
          </a:p>
          <a:p>
            <a:pPr marL="0" indent="0">
              <a:buNone/>
            </a:pP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0289" y="1916723"/>
                <a:ext cx="10946423" cy="4607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05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</a:rPr>
                      <m:t>=20.000</m:t>
                    </m:r>
                  </m:oMath>
                </a14:m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=2,5%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05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05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.000</m:t>
                    </m:r>
                  </m:oMath>
                </a14:m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𝑟𝑔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1,3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2,5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=22.628,16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.000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15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𝑟𝑔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1,3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22.6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,16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25.000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150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𝑟𝑔</m:t>
                                      </m:r>
                                    </m:e>
                                    <m:sub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sz="2000" b="1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>
                              <a:latin typeface="Cambria Math" panose="02040503050406030204" pitchFamily="18" charset="0"/>
                            </a:rPr>
                            <m:t>𝒓𝒈</m:t>
                          </m:r>
                        </m:e>
                        <m:sub>
                          <m:r>
                            <a:rPr lang="en-US" sz="2000" b="1" i="1" dirty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en-US" sz="20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𝟑𝟎𝟖</m:t>
                      </m:r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2000" b="1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289" y="1916723"/>
                <a:ext cx="10946423" cy="46070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26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407946" y="4142233"/>
            <a:ext cx="4270248" cy="704087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err="1"/>
              <a:t>Direktna</a:t>
            </a:r>
            <a:r>
              <a:rPr lang="en-US" sz="2000" dirty="0"/>
              <a:t> </a:t>
            </a:r>
            <a:r>
              <a:rPr lang="en-US" sz="2000" b="1" dirty="0" err="1"/>
              <a:t>proporcija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7946" y="4972051"/>
            <a:ext cx="4270248" cy="92074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25 kg </a:t>
            </a:r>
            <a:r>
              <a:rPr lang="en-US" dirty="0" err="1"/>
              <a:t>neke</a:t>
            </a:r>
            <a:r>
              <a:rPr lang="en-US" dirty="0"/>
              <a:t> robe </a:t>
            </a:r>
            <a:r>
              <a:rPr lang="en-US" dirty="0" err="1"/>
              <a:t>plaćeno</a:t>
            </a:r>
            <a:r>
              <a:rPr lang="en-US" dirty="0"/>
              <a:t> je 8.000 </a:t>
            </a:r>
            <a:r>
              <a:rPr lang="en-US" dirty="0" err="1"/>
              <a:t>n.j.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koštati</a:t>
            </a:r>
            <a:r>
              <a:rPr lang="en-US" dirty="0"/>
              <a:t> 40 kg </a:t>
            </a:r>
            <a:r>
              <a:rPr lang="en-US" dirty="0" err="1"/>
              <a:t>iste</a:t>
            </a:r>
            <a:r>
              <a:rPr lang="en-US" dirty="0"/>
              <a:t> robe?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6012874" y="4947228"/>
            <a:ext cx="4662193" cy="210935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15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završi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42 dana.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dana </a:t>
            </a:r>
            <a:r>
              <a:rPr lang="en-US" dirty="0" err="1"/>
              <a:t>će</a:t>
            </a:r>
            <a:r>
              <a:rPr lang="en-US" dirty="0"/>
              <a:t> 10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završiti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162826" y="4142234"/>
            <a:ext cx="4270248" cy="704087"/>
          </a:xfrm>
        </p:spPr>
        <p:txBody>
          <a:bodyPr/>
          <a:lstStyle/>
          <a:p>
            <a:r>
              <a:rPr lang="en-US" b="1" dirty="0"/>
              <a:t>OBRNUTA</a:t>
            </a:r>
            <a:r>
              <a:rPr lang="en-US" dirty="0"/>
              <a:t> </a:t>
            </a:r>
            <a:r>
              <a:rPr lang="en-US" b="1" dirty="0"/>
              <a:t>PROPORCIJA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73" y="659062"/>
            <a:ext cx="7729728" cy="1188720"/>
          </a:xfrm>
        </p:spPr>
        <p:txBody>
          <a:bodyPr/>
          <a:lstStyle/>
          <a:p>
            <a:r>
              <a:rPr lang="en-US" b="1" dirty="0"/>
              <a:t>PROPORCIJA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09092" y="2411021"/>
                <a:ext cx="766100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Definiše </a:t>
                </a:r>
                <a:r>
                  <a:rPr lang="en-US" sz="2000" dirty="0" err="1"/>
                  <a:t>odnos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između</a:t>
                </a:r>
                <a:r>
                  <a:rPr lang="en-US" sz="2000" dirty="0"/>
                  <a:t> 2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više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veličina</a:t>
                </a:r>
                <a:r>
                  <a:rPr lang="en-US" sz="2000" dirty="0"/>
                  <a:t>: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150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150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150" sz="2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092" y="2411021"/>
                <a:ext cx="7661009" cy="1384995"/>
              </a:xfrm>
              <a:prstGeom prst="rect">
                <a:avLst/>
              </a:prstGeom>
              <a:blipFill>
                <a:blip r:embed="rId2"/>
                <a:stretch>
                  <a:fillRect t="-2643" b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88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403216" y="1077269"/>
            <a:ext cx="4270248" cy="704087"/>
          </a:xfrm>
        </p:spPr>
        <p:txBody>
          <a:bodyPr/>
          <a:lstStyle/>
          <a:p>
            <a:r>
              <a:rPr lang="en-US" b="1" dirty="0" err="1"/>
              <a:t>direktna</a:t>
            </a:r>
            <a:r>
              <a:rPr lang="en-US" b="1" dirty="0"/>
              <a:t> </a:t>
            </a:r>
            <a:r>
              <a:rPr lang="en-US" b="1" dirty="0" err="1"/>
              <a:t>proporcija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1403216" y="2065769"/>
                <a:ext cx="4270248" cy="2934278"/>
              </a:xfrm>
              <a:solidFill>
                <a:schemeClr val="bg1"/>
              </a:solidFill>
            </p:spPr>
            <p:txBody>
              <a:bodyPr/>
              <a:lstStyle/>
              <a:p>
                <a:pPr marL="0" indent="0">
                  <a:buNone/>
                </a:pPr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25 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  8.000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:8.000=40:25</m:t>
                      </m:r>
                    </m:oMath>
                  </m:oMathPara>
                </a14:m>
                <a:endParaRPr lang="en-US" sz="2000" b="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8.000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𝟎𝟎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403216" y="2065769"/>
                <a:ext cx="4270248" cy="29342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58096" y="2065769"/>
                <a:ext cx="4253484" cy="2934278"/>
              </a:xfrm>
              <a:solidFill>
                <a:schemeClr val="bg1"/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42 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𝑑𝑎𝑛𝑎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       </m:t>
                      </m:r>
                      <m:r>
                        <a:rPr lang="en-US" sz="2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𝑑𝑎𝑛𝑎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:42=15:10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  <m:r>
                            <a:rPr lang="en-150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𝟔𝟑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58096" y="2065769"/>
                <a:ext cx="4253484" cy="293427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58096" y="1077269"/>
            <a:ext cx="4270248" cy="704087"/>
          </a:xfrm>
        </p:spPr>
        <p:txBody>
          <a:bodyPr/>
          <a:lstStyle/>
          <a:p>
            <a:r>
              <a:rPr lang="en-US" b="1" dirty="0" err="1"/>
              <a:t>obrnuta</a:t>
            </a:r>
            <a:r>
              <a:rPr lang="en-US" b="1" dirty="0"/>
              <a:t> </a:t>
            </a:r>
            <a:r>
              <a:rPr lang="en-US" b="1" dirty="0" err="1"/>
              <a:t>proporcija</a:t>
            </a:r>
            <a:endParaRPr lang="en-US" b="1" dirty="0"/>
          </a:p>
        </p:txBody>
      </p:sp>
      <p:sp>
        <p:nvSpPr>
          <p:cNvPr id="7" name="Up Arrow 6"/>
          <p:cNvSpPr/>
          <p:nvPr/>
        </p:nvSpPr>
        <p:spPr>
          <a:xfrm>
            <a:off x="4801222" y="2432270"/>
            <a:ext cx="221672" cy="5818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2088750" y="2432269"/>
            <a:ext cx="226291" cy="5818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9768432" y="2432269"/>
            <a:ext cx="221672" cy="5818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6586087" y="2432269"/>
            <a:ext cx="221673" cy="5818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D77BCF-B944-4E80-8A7C-52B97CBF9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647700"/>
            <a:ext cx="10706100" cy="5562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U jednom pogonu se za 4 minute proizvede 2.400 olovaka.</a:t>
            </a:r>
          </a:p>
          <a:p>
            <a:pPr marL="457200" indent="-457200">
              <a:buAutoNum type="alphaLcParenR"/>
            </a:pPr>
            <a:r>
              <a:rPr lang="sr-Latn-BA" sz="2000" dirty="0"/>
              <a:t>Koliko je olovaka moguće napraviti za 15 minuta?</a:t>
            </a:r>
          </a:p>
          <a:p>
            <a:pPr marL="457200" indent="-457200">
              <a:buAutoNum type="alphaLcParenR"/>
            </a:pPr>
            <a:r>
              <a:rPr lang="sr-Latn-BA" sz="2000" dirty="0"/>
              <a:t>Koliko vremena treba da se napravi 18.000 olovaka?</a:t>
            </a:r>
          </a:p>
          <a:p>
            <a:pPr marL="0" indent="0" algn="r">
              <a:buNone/>
            </a:pPr>
            <a:r>
              <a:rPr lang="sr-Latn-BA" sz="2000" b="1" dirty="0"/>
              <a:t>(9.000 olovaka; 30 min)</a:t>
            </a:r>
            <a:r>
              <a:rPr lang="sr-Latn-BA" sz="2000" dirty="0"/>
              <a:t>  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Automobil pređe određeni put za 3 h vozeći prosječnom brzinom od 60 km/h. Kojom brzinom bi trebao voziti da ovaj put pređe za 4 h?</a:t>
            </a:r>
          </a:p>
          <a:p>
            <a:pPr marL="0" indent="0" algn="r">
              <a:buNone/>
            </a:pPr>
            <a:r>
              <a:rPr lang="sr-Latn-BA" sz="2000" b="1" dirty="0"/>
              <a:t>(45 km/h)</a:t>
            </a:r>
          </a:p>
          <a:p>
            <a:pPr marL="0" indent="0">
              <a:buNone/>
            </a:pPr>
            <a:endParaRPr lang="sr-Latn-BA" sz="2000" b="1" dirty="0"/>
          </a:p>
          <a:p>
            <a:pPr marL="0" indent="0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Atletičar pretrči 6 km za 80 minuta. Koliko bi pretrčao za 2,5 h trčeći istim tempom?</a:t>
            </a:r>
          </a:p>
          <a:p>
            <a:pPr marL="0" indent="0" algn="r">
              <a:buNone/>
            </a:pPr>
            <a:r>
              <a:rPr lang="sr-Latn-BA" sz="2000" b="1" dirty="0"/>
              <a:t>(11,25 km)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1752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082" y="327383"/>
            <a:ext cx="7729728" cy="1188720"/>
          </a:xfrm>
        </p:spPr>
        <p:txBody>
          <a:bodyPr/>
          <a:lstStyle/>
          <a:p>
            <a:r>
              <a:rPr lang="en-US" dirty="0" err="1"/>
              <a:t>složena</a:t>
            </a:r>
            <a:r>
              <a:rPr lang="en-US" dirty="0"/>
              <a:t> </a:t>
            </a:r>
            <a:r>
              <a:rPr lang="en-US" dirty="0" err="1"/>
              <a:t>proporcija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86362" y="1824180"/>
                <a:ext cx="6885709" cy="27432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U </a:t>
                </a:r>
                <a:r>
                  <a:rPr lang="en-US" sz="2200" dirty="0" err="1"/>
                  <a:t>proporciju</a:t>
                </a:r>
                <a:r>
                  <a:rPr lang="en-US" sz="2200" dirty="0"/>
                  <a:t> </a:t>
                </a:r>
                <a:r>
                  <a:rPr lang="en-US" sz="2200" dirty="0" err="1"/>
                  <a:t>ulazi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više</a:t>
                </a:r>
                <a:r>
                  <a:rPr lang="en-US" sz="2200" dirty="0"/>
                  <a:t> od 2 </a:t>
                </a:r>
                <a:r>
                  <a:rPr lang="en-US" sz="2200" dirty="0" err="1"/>
                  <a:t>veličine</a:t>
                </a:r>
                <a:endParaRPr lang="en-US" sz="2200" dirty="0"/>
              </a:p>
              <a:p>
                <a:endParaRPr lang="en-US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150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150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200" b="1" i="1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150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2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b="1" dirty="0"/>
                  <a:t>          </a:t>
                </a:r>
                <a14:m>
                  <m:oMath xmlns:m="http://schemas.openxmlformats.org/officeDocument/2006/math">
                    <m:r>
                      <a:rPr lang="en-US" sz="22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200" b="1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200" dirty="0"/>
                  <a:t>         </a:t>
                </a:r>
              </a:p>
              <a:p>
                <a:pPr marL="0" indent="0">
                  <a:buNone/>
                </a:pPr>
                <a:r>
                  <a:rPr lang="en-US" sz="2200" dirty="0"/>
                  <a:t>               </a:t>
                </a:r>
                <a:r>
                  <a:rPr lang="en-150" sz="2200" dirty="0"/>
                  <a:t>…</a:t>
                </a:r>
                <a:r>
                  <a:rPr lang="en-US" sz="2200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200" b="1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150" sz="22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en-150" sz="2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:</m:t>
                    </m:r>
                    <m:nary>
                      <m:naryPr>
                        <m:chr m:val="∏"/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2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en-150" sz="2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2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b="1" dirty="0"/>
                  <a:t>          </a:t>
                </a:r>
                <a14:m>
                  <m:oMath xmlns:m="http://schemas.openxmlformats.org/officeDocument/2006/math">
                    <m:r>
                      <a:rPr lang="en-US" sz="22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sz="2200" b="1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150" sz="22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86362" y="1824180"/>
                <a:ext cx="6885709" cy="2743201"/>
              </a:xfrm>
              <a:blipFill>
                <a:blip r:embed="rId2"/>
                <a:stretch>
                  <a:fillRect l="-1150" t="-1556" b="-8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383145" y="4875458"/>
            <a:ext cx="9892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Primjer</a:t>
            </a:r>
            <a:r>
              <a:rPr lang="en-US" sz="2000" b="1" dirty="0"/>
              <a:t>:  </a:t>
            </a:r>
            <a:r>
              <a:rPr lang="en-US" sz="2000" dirty="0" err="1"/>
              <a:t>Nasip</a:t>
            </a:r>
            <a:r>
              <a:rPr lang="en-US" sz="2000" dirty="0"/>
              <a:t> dug 6 km, </a:t>
            </a:r>
            <a:r>
              <a:rPr lang="en-US" sz="2000" dirty="0" err="1"/>
              <a:t>visok</a:t>
            </a:r>
            <a:r>
              <a:rPr lang="en-US" sz="2000" dirty="0"/>
              <a:t> 2 m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širok</a:t>
            </a:r>
            <a:r>
              <a:rPr lang="en-US" sz="2000" dirty="0"/>
              <a:t> 3,25 m </a:t>
            </a:r>
            <a:r>
              <a:rPr lang="en-US" sz="2000" dirty="0" err="1"/>
              <a:t>sagradi</a:t>
            </a:r>
            <a:r>
              <a:rPr lang="en-US" sz="2000" dirty="0"/>
              <a:t> 40 </a:t>
            </a:r>
            <a:r>
              <a:rPr lang="en-US" sz="2000" dirty="0" err="1"/>
              <a:t>radnika</a:t>
            </a:r>
            <a:r>
              <a:rPr lang="en-US" sz="2000" dirty="0"/>
              <a:t>, </a:t>
            </a:r>
            <a:r>
              <a:rPr lang="en-US" sz="2000" dirty="0" err="1"/>
              <a:t>radeći</a:t>
            </a:r>
            <a:r>
              <a:rPr lang="en-US" sz="2000" dirty="0"/>
              <a:t> </a:t>
            </a:r>
            <a:r>
              <a:rPr lang="en-US" sz="2000" dirty="0" smtClean="0"/>
              <a:t>45 dana, 8 </a:t>
            </a:r>
            <a:r>
              <a:rPr lang="en-US" sz="2000" dirty="0"/>
              <a:t>sati </a:t>
            </a:r>
            <a:r>
              <a:rPr lang="en-US" sz="2000" dirty="0" err="1"/>
              <a:t>dnevno</a:t>
            </a:r>
            <a:r>
              <a:rPr lang="en-US" sz="2000" dirty="0"/>
              <a:t>.  </a:t>
            </a:r>
            <a:r>
              <a:rPr lang="en-US" sz="2000" dirty="0" err="1"/>
              <a:t>Koliko</a:t>
            </a:r>
            <a:r>
              <a:rPr lang="en-US" sz="2000" dirty="0"/>
              <a:t> sati </a:t>
            </a:r>
            <a:r>
              <a:rPr lang="en-US" sz="2000" dirty="0" err="1"/>
              <a:t>dnevno</a:t>
            </a:r>
            <a:r>
              <a:rPr lang="en-US" sz="2000" dirty="0"/>
              <a:t> </a:t>
            </a:r>
            <a:r>
              <a:rPr lang="en-US" sz="2000" dirty="0" err="1"/>
              <a:t>treba</a:t>
            </a:r>
            <a:r>
              <a:rPr lang="en-US" sz="2000" dirty="0"/>
              <a:t> da </a:t>
            </a:r>
            <a:r>
              <a:rPr lang="en-US" sz="2000" dirty="0" err="1"/>
              <a:t>radi</a:t>
            </a:r>
            <a:r>
              <a:rPr lang="en-US" sz="2000" dirty="0"/>
              <a:t> 32 </a:t>
            </a:r>
            <a:r>
              <a:rPr lang="en-US" sz="2000" dirty="0" err="1"/>
              <a:t>radnika</a:t>
            </a:r>
            <a:r>
              <a:rPr lang="en-US" sz="2000" dirty="0"/>
              <a:t>, 50 dana, da bi </a:t>
            </a:r>
            <a:r>
              <a:rPr lang="en-US" sz="2000" dirty="0" err="1"/>
              <a:t>sagradili</a:t>
            </a:r>
            <a:r>
              <a:rPr lang="en-US" sz="2000" dirty="0"/>
              <a:t> </a:t>
            </a:r>
            <a:r>
              <a:rPr lang="en-US" sz="2000" dirty="0" err="1"/>
              <a:t>nasip</a:t>
            </a:r>
            <a:r>
              <a:rPr lang="en-US" sz="2000" dirty="0"/>
              <a:t> dug 5 km, </a:t>
            </a:r>
            <a:r>
              <a:rPr lang="en-US" sz="2000" dirty="0" err="1"/>
              <a:t>visok</a:t>
            </a:r>
            <a:r>
              <a:rPr lang="en-US" sz="2000" dirty="0"/>
              <a:t> 2,5 m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širok</a:t>
            </a:r>
            <a:r>
              <a:rPr lang="en-US" sz="2000" dirty="0"/>
              <a:t> 2,6m?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82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85454" y="969819"/>
                <a:ext cx="10086109" cy="4724027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𝑖𝑛𝑒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      2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𝑣𝑖𝑠𝑖𝑛𝑒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     3,25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š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𝑖𝑟𝑖𝑛𝑒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      40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    45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𝑑𝑎𝑛𝑎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      8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𝑠𝑎𝑡𝑖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𝑖𝑛𝑒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2,5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𝑣𝑖𝑠𝑖𝑛𝑒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 2,6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š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𝑖𝑟𝑖𝑛𝑒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   32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50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𝑑𝑎𝑛𝑎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𝑠𝑎𝑡𝑖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0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5:6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2,5:2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3,25</m:t>
                    </m:r>
                  </m:oMath>
                </a14:m>
                <a:r>
                  <a:rPr lang="en-US" sz="2000" dirty="0"/>
                  <a:t>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:8=58.500:62.400 →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150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58.500</m:t>
                        </m:r>
                        <m:r>
                          <a:rPr lang="en-150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62.400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000" dirty="0"/>
                  <a:t>  </a:t>
                </a:r>
              </a:p>
              <a:p>
                <a:pPr marL="0" indent="0">
                  <a:buNone/>
                </a:pPr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40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5: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85454" y="969819"/>
                <a:ext cx="10086109" cy="472402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10427855" y="1099126"/>
            <a:ext cx="9236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419272" y="1126835"/>
            <a:ext cx="9236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620492" y="1126835"/>
            <a:ext cx="9236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968339" y="1099125"/>
            <a:ext cx="9236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8146473" y="1126836"/>
            <a:ext cx="9237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9462655" y="1126836"/>
            <a:ext cx="9237" cy="831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512109"/>
            <a:ext cx="7729728" cy="1188720"/>
          </a:xfrm>
        </p:spPr>
        <p:txBody>
          <a:bodyPr/>
          <a:lstStyle/>
          <a:p>
            <a:r>
              <a:rPr lang="en-US" b="1" dirty="0"/>
              <a:t>PROCENTNI RAČUN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49927" y="2235200"/>
                <a:ext cx="9892146" cy="437803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Procenat (</a:t>
                </a:r>
                <a:r>
                  <a:rPr lang="en-US" sz="2000" b="1" dirty="0" err="1"/>
                  <a:t>promil</a:t>
                </a:r>
                <a:r>
                  <a:rPr lang="en-US" sz="2000" b="1" dirty="0"/>
                  <a:t>)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pokazuje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koliko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jedinica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jedne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veličine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dolazi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svakih</a:t>
                </a:r>
                <a:r>
                  <a:rPr lang="en-US" sz="2000" dirty="0"/>
                  <a:t> 100 </a:t>
                </a:r>
                <a:r>
                  <a:rPr lang="en-US" sz="2000" dirty="0" err="1"/>
                  <a:t>jedinica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druge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veličine</a:t>
                </a:r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err="1"/>
                  <a:t>Bitne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oznake</a:t>
                </a:r>
                <a:r>
                  <a:rPr lang="en-US" sz="2000" dirty="0"/>
                  <a:t>:   G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glavnica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                      p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procenat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promil</a:t>
                </a:r>
                <a:r>
                  <a:rPr lang="en-US" sz="2000" dirty="0"/>
                  <a:t>)</a:t>
                </a:r>
              </a:p>
              <a:p>
                <a:pPr marL="0" indent="0">
                  <a:buNone/>
                </a:pPr>
                <a:r>
                  <a:rPr lang="en-US" sz="2000" dirty="0"/>
                  <a:t>                      P </a:t>
                </a:r>
                <a:r>
                  <a:rPr lang="en-150" sz="2000" dirty="0"/>
                  <a:t>–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procentni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promilni</a:t>
                </a:r>
                <a:r>
                  <a:rPr lang="en-US" sz="2000" dirty="0"/>
                  <a:t>) </a:t>
                </a:r>
                <a:r>
                  <a:rPr lang="en-US" sz="2000" dirty="0" err="1"/>
                  <a:t>prinos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):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en-US" sz="2000" b="1" dirty="0"/>
              </a:p>
              <a:p>
                <a:pPr marL="0" indent="0" algn="ctr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150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150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100(0)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9927" y="2235200"/>
                <a:ext cx="9892146" cy="4378036"/>
              </a:xfrm>
              <a:blipFill>
                <a:blip r:embed="rId2"/>
                <a:stretch>
                  <a:fillRect l="-678" t="-836" r="-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25541" y="354025"/>
                <a:ext cx="10686473" cy="676753"/>
              </a:xfr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b="1" dirty="0"/>
                  <a:t>Primjer: </a:t>
                </a:r>
                <a:r>
                  <a:rPr lang="en-US" sz="2000" dirty="0">
                    <a:solidFill>
                      <a:schemeClr val="tx1"/>
                    </a:solidFill>
                  </a:rPr>
                  <a:t>Kolika je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nominalna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vrijednost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zajma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ako</a:t>
                </a:r>
                <a:r>
                  <a:rPr lang="en-US" sz="2000" dirty="0">
                    <a:solidFill>
                      <a:schemeClr val="tx1"/>
                    </a:solidFill>
                  </a:rPr>
                  <a:t> je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banka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kod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uplate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zajma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obračunala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proviziju</a:t>
                </a:r>
                <a:r>
                  <a:rPr lang="en-US" sz="2000" dirty="0">
                    <a:solidFill>
                      <a:schemeClr val="tx1"/>
                    </a:solidFill>
                  </a:rPr>
                  <a:t> od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150" sz="2000" dirty="0">
                    <a:solidFill>
                      <a:schemeClr val="tx1"/>
                    </a:solidFill>
                  </a:rPr>
                  <a:t>‰</a:t>
                </a:r>
                <a:r>
                  <a:rPr lang="en-US" sz="2000" dirty="0">
                    <a:solidFill>
                      <a:schemeClr val="tx1"/>
                    </a:solidFill>
                  </a:rPr>
                  <a:t>, u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iznosu</a:t>
                </a:r>
                <a:r>
                  <a:rPr lang="en-US" sz="2000" dirty="0">
                    <a:solidFill>
                      <a:schemeClr val="tx1"/>
                    </a:solidFill>
                  </a:rPr>
                  <a:t> od 4.500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n.j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?</a:t>
                </a:r>
                <a:endParaRPr lang="en-US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5541" y="354025"/>
                <a:ext cx="10686473" cy="676753"/>
              </a:xfrm>
              <a:blipFill>
                <a:blip r:embed="rId2"/>
                <a:stretch>
                  <a:fillRect l="-570" t="-9009" b="-108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/>
          <p:cNvSpPr txBox="1">
            <a:spLocks/>
          </p:cNvSpPr>
          <p:nvPr/>
        </p:nvSpPr>
        <p:spPr>
          <a:xfrm>
            <a:off x="342812" y="2806367"/>
            <a:ext cx="11051930" cy="2829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err="1" smtClean="0"/>
              <a:t>Primjer</a:t>
            </a:r>
            <a:r>
              <a:rPr lang="en-US" sz="2000" b="1" dirty="0" smtClean="0"/>
              <a:t>: </a:t>
            </a:r>
            <a:r>
              <a:rPr lang="en-US" sz="2000" dirty="0" err="1" smtClean="0"/>
              <a:t>Prosječna</a:t>
            </a:r>
            <a:r>
              <a:rPr lang="en-US" sz="2000" dirty="0" smtClean="0"/>
              <a:t> </a:t>
            </a:r>
            <a:r>
              <a:rPr lang="en-US" sz="2000" dirty="0" err="1" smtClean="0"/>
              <a:t>bruto</a:t>
            </a:r>
            <a:r>
              <a:rPr lang="en-US" sz="2000" dirty="0" smtClean="0"/>
              <a:t> </a:t>
            </a:r>
            <a:r>
              <a:rPr lang="en-US" sz="2000" dirty="0" err="1" smtClean="0"/>
              <a:t>plata</a:t>
            </a:r>
            <a:r>
              <a:rPr lang="en-US" sz="2000" dirty="0" smtClean="0"/>
              <a:t> u </a:t>
            </a:r>
            <a:r>
              <a:rPr lang="en-US" sz="2000" dirty="0" err="1" smtClean="0"/>
              <a:t>Republici</a:t>
            </a:r>
            <a:r>
              <a:rPr lang="en-US" sz="2000" dirty="0" smtClean="0"/>
              <a:t> </a:t>
            </a:r>
            <a:r>
              <a:rPr lang="en-US" sz="2000" dirty="0" err="1" smtClean="0"/>
              <a:t>Srpskoj</a:t>
            </a:r>
            <a:r>
              <a:rPr lang="en-US" sz="2000" dirty="0" smtClean="0"/>
              <a:t> u 2022. je </a:t>
            </a:r>
            <a:r>
              <a:rPr lang="en-US" sz="2000" dirty="0" err="1" smtClean="0"/>
              <a:t>iznosila</a:t>
            </a:r>
            <a:r>
              <a:rPr lang="en-US" sz="2000" dirty="0" smtClean="0"/>
              <a:t> 1.730 KM.  Na </a:t>
            </a:r>
            <a:r>
              <a:rPr lang="en-US" sz="2000" dirty="0" err="1" smtClean="0"/>
              <a:t>bruto</a:t>
            </a:r>
            <a:r>
              <a:rPr lang="en-US" sz="2000" dirty="0" smtClean="0"/>
              <a:t> </a:t>
            </a:r>
            <a:r>
              <a:rPr lang="en-US" sz="2000" dirty="0" err="1" smtClean="0"/>
              <a:t>platu</a:t>
            </a:r>
            <a:r>
              <a:rPr lang="en-US" sz="2000" dirty="0" smtClean="0"/>
              <a:t> se </a:t>
            </a:r>
            <a:r>
              <a:rPr lang="en-US" sz="2000" dirty="0" err="1" smtClean="0"/>
              <a:t>plaćaju</a:t>
            </a:r>
            <a:r>
              <a:rPr lang="en-US" sz="2000" dirty="0" smtClean="0"/>
              <a:t> </a:t>
            </a:r>
            <a:r>
              <a:rPr lang="en-US" sz="2000" dirty="0" err="1" smtClean="0"/>
              <a:t>sljedeći</a:t>
            </a:r>
            <a:r>
              <a:rPr lang="en-US" sz="2000" dirty="0" smtClean="0"/>
              <a:t> </a:t>
            </a:r>
            <a:r>
              <a:rPr lang="en-US" sz="2000" dirty="0" err="1" smtClean="0"/>
              <a:t>doprinosi</a:t>
            </a:r>
            <a:r>
              <a:rPr lang="en-US" sz="2000" dirty="0" smtClean="0"/>
              <a:t>:  </a:t>
            </a:r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penzijsko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invalidsko</a:t>
            </a:r>
            <a:r>
              <a:rPr lang="en-US" sz="2000" dirty="0" smtClean="0"/>
              <a:t> </a:t>
            </a:r>
            <a:r>
              <a:rPr lang="en-US" sz="2000" dirty="0" err="1" smtClean="0"/>
              <a:t>osiguranje</a:t>
            </a:r>
            <a:r>
              <a:rPr lang="en-US" sz="2000" dirty="0" smtClean="0"/>
              <a:t> </a:t>
            </a:r>
            <a:r>
              <a:rPr lang="en-150" sz="2000" dirty="0" smtClean="0"/>
              <a:t>–</a:t>
            </a:r>
            <a:r>
              <a:rPr lang="en-US" sz="2000" dirty="0" smtClean="0"/>
              <a:t> 18,5%</a:t>
            </a:r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zdravstveno</a:t>
            </a:r>
            <a:r>
              <a:rPr lang="en-US" sz="2000" dirty="0" smtClean="0"/>
              <a:t> </a:t>
            </a:r>
            <a:r>
              <a:rPr lang="en-US" sz="2000" dirty="0" err="1" smtClean="0"/>
              <a:t>osiguranje</a:t>
            </a:r>
            <a:r>
              <a:rPr lang="en-US" sz="2000" dirty="0" smtClean="0"/>
              <a:t> </a:t>
            </a:r>
            <a:r>
              <a:rPr lang="en-150" sz="2000" dirty="0" smtClean="0"/>
              <a:t>–</a:t>
            </a:r>
            <a:r>
              <a:rPr lang="en-US" sz="2000" dirty="0" smtClean="0"/>
              <a:t> 10,2%</a:t>
            </a:r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osiguranje</a:t>
            </a:r>
            <a:r>
              <a:rPr lang="en-US" sz="2000" dirty="0" smtClean="0"/>
              <a:t> od </a:t>
            </a:r>
            <a:r>
              <a:rPr lang="en-US" sz="2000" dirty="0" err="1" smtClean="0"/>
              <a:t>nezaposlenosti</a:t>
            </a:r>
            <a:r>
              <a:rPr lang="en-US" sz="2000" dirty="0" smtClean="0"/>
              <a:t> </a:t>
            </a:r>
            <a:r>
              <a:rPr lang="en-150" sz="2000" dirty="0" smtClean="0"/>
              <a:t>–</a:t>
            </a:r>
            <a:r>
              <a:rPr lang="en-US" sz="2000" dirty="0" smtClean="0"/>
              <a:t> 0,6%</a:t>
            </a:r>
          </a:p>
          <a:p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dječiju</a:t>
            </a:r>
            <a:r>
              <a:rPr lang="en-US" sz="2000" dirty="0" smtClean="0"/>
              <a:t> </a:t>
            </a:r>
            <a:r>
              <a:rPr lang="en-US" sz="2000" dirty="0" err="1" smtClean="0"/>
              <a:t>zaštitu</a:t>
            </a:r>
            <a:r>
              <a:rPr lang="en-US" sz="2000" dirty="0" smtClean="0"/>
              <a:t> </a:t>
            </a:r>
            <a:r>
              <a:rPr lang="en-150" sz="2000" dirty="0" smtClean="0"/>
              <a:t>–</a:t>
            </a:r>
            <a:r>
              <a:rPr lang="en-US" sz="2000" dirty="0" smtClean="0"/>
              <a:t> 1,7%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Koji je </a:t>
            </a:r>
            <a:r>
              <a:rPr lang="en-US" sz="2000" dirty="0" err="1" smtClean="0"/>
              <a:t>iznos</a:t>
            </a:r>
            <a:r>
              <a:rPr lang="en-US" sz="2000" dirty="0" smtClean="0"/>
              <a:t> </a:t>
            </a:r>
            <a:r>
              <a:rPr lang="en-US" sz="2000" dirty="0" err="1" smtClean="0"/>
              <a:t>doprinosa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se </a:t>
            </a:r>
            <a:r>
              <a:rPr lang="en-US" sz="2000" dirty="0" err="1" smtClean="0"/>
              <a:t>plaća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prosječnu</a:t>
            </a:r>
            <a:r>
              <a:rPr lang="en-US" sz="2000" dirty="0" smtClean="0"/>
              <a:t> </a:t>
            </a:r>
            <a:r>
              <a:rPr lang="en-US" sz="2000" dirty="0" err="1" smtClean="0"/>
              <a:t>bruto</a:t>
            </a:r>
            <a:r>
              <a:rPr lang="en-US" sz="2000" dirty="0" smtClean="0"/>
              <a:t> </a:t>
            </a:r>
            <a:r>
              <a:rPr lang="en-US" sz="2000" dirty="0" err="1" smtClean="0"/>
              <a:t>platu</a:t>
            </a:r>
            <a:r>
              <a:rPr lang="en-US" sz="2000" dirty="0" smtClean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25541" y="1256280"/>
                <a:ext cx="7542414" cy="1041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 </m:t>
                    </m:r>
                    <m:r>
                      <m:rPr>
                        <m:nor/>
                      </m:rPr>
                      <a:rPr lang="en-150" dirty="0">
                        <a:solidFill>
                          <a:srgbClr val="4D5156"/>
                        </a:solidFill>
                      </a:rPr>
                      <m:t>‰</m:t>
                    </m:r>
                  </m:oMath>
                </a14:m>
                <a:r>
                  <a:rPr lang="en-US" dirty="0">
                    <a:solidFill>
                      <a:srgbClr val="4D5156"/>
                    </a:solidFill>
                  </a:rPr>
                  <a:t> 	 			</a:t>
                </a:r>
                <a:r>
                  <a:rPr lang="en-US" dirty="0" smtClean="0">
                    <a:solidFill>
                      <a:srgbClr val="4D5156"/>
                    </a:solidFill>
                  </a:rPr>
                  <a:t>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=1000: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>
                  <a:solidFill>
                    <a:srgbClr val="4D5156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=4.500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:4.500=1000:2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r>
                  <a:rPr lang="en-US" dirty="0"/>
                  <a:t>				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1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4.500</m:t>
                        </m:r>
                        <m: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𝟐𝟓𝟎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41" y="1256280"/>
                <a:ext cx="7542414" cy="10419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42812" y="5698974"/>
                <a:ext cx="861830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𝐷𝑜𝑝𝑟𝑖𝑛𝑜𝑠𝑖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=1.730∙0,185+1.730∙0,102+1.730∙0,006+1.730∙0,017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𝐷𝑜𝑝𝑟𝑖𝑛𝑜𝑠𝑖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=1.730∙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0,185+0,102+0,006+0,017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1.730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0,31=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𝟓𝟑𝟔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12" y="5698974"/>
                <a:ext cx="8618308" cy="646331"/>
              </a:xfrm>
              <a:prstGeom prst="rect">
                <a:avLst/>
              </a:prstGeom>
              <a:blipFill>
                <a:blip r:embed="rId4"/>
                <a:stretch>
                  <a:fillRect l="-212"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556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4784" y="439617"/>
            <a:ext cx="11227777" cy="2136530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 err="1"/>
              <a:t>Primjer</a:t>
            </a:r>
            <a:r>
              <a:rPr lang="en-US" sz="2000" b="1" dirty="0"/>
              <a:t>:  </a:t>
            </a:r>
            <a:r>
              <a:rPr lang="hr-HR" sz="2000" dirty="0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neto</a:t>
            </a:r>
            <a:r>
              <a:rPr lang="hr-HR" sz="2000" dirty="0"/>
              <a:t> plata u</a:t>
            </a:r>
            <a:r>
              <a:rPr lang="en-US" sz="2000" dirty="0"/>
              <a:t> 2022. </a:t>
            </a:r>
            <a:r>
              <a:rPr lang="en-US" sz="2000" dirty="0" err="1"/>
              <a:t>godini</a:t>
            </a:r>
            <a:r>
              <a:rPr lang="en-US" sz="2000" dirty="0"/>
              <a:t> u </a:t>
            </a:r>
            <a:r>
              <a:rPr lang="en-US" sz="2000" dirty="0" err="1"/>
              <a:t>Republici</a:t>
            </a:r>
            <a:r>
              <a:rPr lang="en-US" sz="2000" dirty="0"/>
              <a:t> </a:t>
            </a:r>
            <a:r>
              <a:rPr lang="en-US" sz="2000" dirty="0" err="1"/>
              <a:t>Srpskoj</a:t>
            </a:r>
            <a:r>
              <a:rPr lang="en-US" sz="2000" dirty="0"/>
              <a:t> je </a:t>
            </a:r>
            <a:r>
              <a:rPr lang="en-US" sz="2000" dirty="0" err="1"/>
              <a:t>iznosila</a:t>
            </a:r>
            <a:r>
              <a:rPr lang="en-US" sz="2000" dirty="0"/>
              <a:t> 1.144 KM. </a:t>
            </a:r>
            <a:r>
              <a:rPr lang="en-US" sz="2000" dirty="0" err="1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plata</a:t>
            </a:r>
            <a:r>
              <a:rPr lang="en-US" sz="2000" dirty="0"/>
              <a:t> u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err="1"/>
              <a:t>finansija</a:t>
            </a:r>
            <a:r>
              <a:rPr lang="en-US" sz="2000" dirty="0"/>
              <a:t> je </a:t>
            </a:r>
            <a:r>
              <a:rPr lang="en-US" sz="2000" dirty="0" err="1"/>
              <a:t>iznosila</a:t>
            </a:r>
            <a:r>
              <a:rPr lang="en-US" sz="2000" dirty="0"/>
              <a:t> 1.550 KM, a u </a:t>
            </a:r>
            <a:r>
              <a:rPr lang="en-US" sz="2000" dirty="0" err="1"/>
              <a:t>sektoru</a:t>
            </a:r>
            <a:r>
              <a:rPr lang="en-US" sz="2000" dirty="0"/>
              <a:t> </a:t>
            </a:r>
            <a:r>
              <a:rPr lang="en-US" sz="2000" dirty="0" err="1"/>
              <a:t>građevinarstva</a:t>
            </a:r>
            <a:r>
              <a:rPr lang="en-US" sz="2000" dirty="0"/>
              <a:t> 837 KM.</a:t>
            </a:r>
          </a:p>
          <a:p>
            <a:pPr marL="457200" lvl="0" indent="-457200">
              <a:buAutoNum type="alphaLcParenR"/>
            </a:pPr>
            <a:r>
              <a:rPr lang="hr-HR" sz="2000" dirty="0"/>
              <a:t>Koliko % je plata u građevinarstvu niža od prosjeka?</a:t>
            </a:r>
            <a:endParaRPr lang="en-US" sz="2000" dirty="0"/>
          </a:p>
          <a:p>
            <a:pPr marL="457200" lvl="0" indent="-457200">
              <a:buAutoNum type="alphaLcParenR"/>
            </a:pPr>
            <a:r>
              <a:rPr lang="hr-HR" sz="2000" dirty="0"/>
              <a:t>Koliko % je plata u finansijama viša od prosjeka?</a:t>
            </a:r>
            <a:endParaRPr lang="en-US" sz="2000" dirty="0"/>
          </a:p>
          <a:p>
            <a:pPr marL="457200" lvl="0" indent="-457200">
              <a:buAutoNum type="alphaLcParenR"/>
            </a:pPr>
            <a:r>
              <a:rPr lang="hr-HR" sz="2000" dirty="0"/>
              <a:t>Koliko % iznosi plata u građevinarstvu u odno</a:t>
            </a:r>
            <a:r>
              <a:rPr lang="en-US" sz="2000" dirty="0" err="1"/>
              <a:t>su</a:t>
            </a:r>
            <a:r>
              <a:rPr lang="hr-HR" sz="2000" dirty="0"/>
              <a:t> na sektor finansija?</a:t>
            </a:r>
            <a:endParaRPr lang="en-US" sz="2000" dirty="0"/>
          </a:p>
          <a:p>
            <a:pPr marL="457200" lvl="0" indent="-457200">
              <a:buAutoNum type="alphaLcParenR"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51268" y="3102951"/>
                <a:ext cx="4018085" cy="236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𝑝𝑟𝑜𝑠𝑗𝑒𝑘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837=1.144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𝟐𝟔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en-US" dirty="0" err="1"/>
                  <a:t>građevinarstvu</a:t>
                </a:r>
                <a:r>
                  <a:rPr lang="en-US" dirty="0"/>
                  <a:t> je </a:t>
                </a:r>
                <a:r>
                  <a:rPr lang="en-US" dirty="0" err="1"/>
                  <a:t>niža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26,8% od </a:t>
                </a:r>
                <a:r>
                  <a:rPr lang="en-US" dirty="0" err="1"/>
                  <a:t>prosječne</a:t>
                </a:r>
                <a:r>
                  <a:rPr lang="en-US" dirty="0"/>
                  <a:t> plate.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68" y="3102951"/>
                <a:ext cx="4018085" cy="2366225"/>
              </a:xfrm>
              <a:prstGeom prst="rect">
                <a:avLst/>
              </a:prstGeom>
              <a:blipFill>
                <a:blip r:embed="rId2"/>
                <a:stretch>
                  <a:fillRect l="-1366" r="-2731" b="-3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451506" y="3087498"/>
                <a:ext cx="4120662" cy="2381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Font typeface="+mj-lt"/>
                  <a:buAutoNum type="alphaLcParenR" startAt="2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𝑝𝑟𝑜𝑠𝑗𝑒𝑘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1.550=1.144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sr-Latn-BA" dirty="0"/>
                  <a:t>finansijama je za 35,5% veća od prosjeka.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506" y="3087498"/>
                <a:ext cx="4120662" cy="2381678"/>
              </a:xfrm>
              <a:prstGeom prst="rect">
                <a:avLst/>
              </a:prstGeom>
              <a:blipFill>
                <a:blip r:embed="rId3"/>
                <a:stretch>
                  <a:fillRect b="-2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8277597" y="3102951"/>
                <a:ext cx="4120662" cy="236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ctr">
                  <a:buFont typeface="+mj-lt"/>
                  <a:buAutoNum type="alphaLcParenR" startAt="3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15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𝑃𝑙𝑎𝑡𝑎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1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1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1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1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837=1.550</m:t>
                      </m:r>
                      <m:r>
                        <a:rPr lang="en-15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15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15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15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Plata u </a:t>
                </a:r>
                <a:r>
                  <a:rPr lang="en-US" dirty="0" err="1"/>
                  <a:t>građevinarstvu</a:t>
                </a:r>
                <a:r>
                  <a:rPr lang="en-US" dirty="0"/>
                  <a:t> </a:t>
                </a:r>
                <a:r>
                  <a:rPr lang="en-US" dirty="0" err="1"/>
                  <a:t>iznosi</a:t>
                </a:r>
                <a:r>
                  <a:rPr lang="en-US" dirty="0"/>
                  <a:t> </a:t>
                </a:r>
              </a:p>
              <a:p>
                <a:pPr algn="ctr"/>
                <a:r>
                  <a:rPr lang="en-US" dirty="0" smtClean="0"/>
                  <a:t>54% </a:t>
                </a:r>
                <a:r>
                  <a:rPr lang="en-US" dirty="0"/>
                  <a:t>od plate u </a:t>
                </a:r>
                <a:r>
                  <a:rPr lang="en-US" dirty="0" err="1"/>
                  <a:t>finansijama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597" y="3102951"/>
                <a:ext cx="4120662" cy="2366225"/>
              </a:xfrm>
              <a:prstGeom prst="rect">
                <a:avLst/>
              </a:prstGeom>
              <a:blipFill>
                <a:blip r:embed="rId4"/>
                <a:stretch>
                  <a:fillRect b="-3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806</TotalTime>
  <Words>777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Gill Sans MT</vt:lpstr>
      <vt:lpstr>Parcel</vt:lpstr>
      <vt:lpstr>Proporcija I procentni račun</vt:lpstr>
      <vt:lpstr>PROPORCIJA</vt:lpstr>
      <vt:lpstr>PowerPoint Presentation</vt:lpstr>
      <vt:lpstr>PowerPoint Presentation</vt:lpstr>
      <vt:lpstr>složena proporcija</vt:lpstr>
      <vt:lpstr>PowerPoint Presentation</vt:lpstr>
      <vt:lpstr>PROCENTNI RAČUN</vt:lpstr>
      <vt:lpstr>PowerPoint Presentation</vt:lpstr>
      <vt:lpstr>PowerPoint Presentation</vt:lpstr>
      <vt:lpstr>zadaci za vježbanje</vt:lpstr>
      <vt:lpstr>prosječna godišnja stopa rasta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Proporcija I procentni račun</dc:title>
  <dc:creator>Milica</dc:creator>
  <cp:lastModifiedBy>Milica</cp:lastModifiedBy>
  <cp:revision>62</cp:revision>
  <dcterms:created xsi:type="dcterms:W3CDTF">2023-02-20T10:59:06Z</dcterms:created>
  <dcterms:modified xsi:type="dcterms:W3CDTF">2023-03-01T14:16:55Z</dcterms:modified>
</cp:coreProperties>
</file>