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72" r:id="rId9"/>
    <p:sldId id="273" r:id="rId10"/>
    <p:sldId id="262" r:id="rId11"/>
    <p:sldId id="263" r:id="rId12"/>
    <p:sldId id="264" r:id="rId13"/>
    <p:sldId id="265" r:id="rId14"/>
    <p:sldId id="266" r:id="rId15"/>
    <p:sldId id="267" r:id="rId16"/>
    <p:sldId id="274" r:id="rId17"/>
    <p:sldId id="268" r:id="rId18"/>
    <p:sldId id="269" r:id="rId19"/>
    <p:sldId id="270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0B1F04-9453-7046-ADA2-8F895D80553C}" v="4" dt="2025-04-22T06:32:38.4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19"/>
  </p:normalViewPr>
  <p:slideViewPr>
    <p:cSldViewPr snapToGrid="0" snapToObjects="1">
      <p:cViewPr varScale="1">
        <p:scale>
          <a:sx n="98" d="100"/>
          <a:sy n="98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Todorovic" userId="b456dcb4c43cc0e5" providerId="LiveId" clId="{480B1F04-9453-7046-ADA2-8F895D80553C}"/>
    <pc:docChg chg="custSel addSld modSld">
      <pc:chgData name="Igor Todorovic" userId="b456dcb4c43cc0e5" providerId="LiveId" clId="{480B1F04-9453-7046-ADA2-8F895D80553C}" dt="2025-04-22T06:32:45.282" v="57" actId="20577"/>
      <pc:docMkLst>
        <pc:docMk/>
      </pc:docMkLst>
      <pc:sldChg chg="modSp new mod">
        <pc:chgData name="Igor Todorovic" userId="b456dcb4c43cc0e5" providerId="LiveId" clId="{480B1F04-9453-7046-ADA2-8F895D80553C}" dt="2025-04-22T06:32:45.282" v="57" actId="20577"/>
        <pc:sldMkLst>
          <pc:docMk/>
          <pc:sldMk cId="2340571639" sldId="275"/>
        </pc:sldMkLst>
        <pc:spChg chg="mod">
          <ac:chgData name="Igor Todorovic" userId="b456dcb4c43cc0e5" providerId="LiveId" clId="{480B1F04-9453-7046-ADA2-8F895D80553C}" dt="2025-04-22T06:30:13.922" v="13" actId="20577"/>
          <ac:spMkLst>
            <pc:docMk/>
            <pc:sldMk cId="2340571639" sldId="275"/>
            <ac:spMk id="2" creationId="{759A9C59-3D9D-B71D-0E50-8395F6C66AA5}"/>
          </ac:spMkLst>
        </pc:spChg>
        <pc:spChg chg="mod">
          <ac:chgData name="Igor Todorovic" userId="b456dcb4c43cc0e5" providerId="LiveId" clId="{480B1F04-9453-7046-ADA2-8F895D80553C}" dt="2025-04-22T06:32:45.282" v="57" actId="20577"/>
          <ac:spMkLst>
            <pc:docMk/>
            <pc:sldMk cId="2340571639" sldId="275"/>
            <ac:spMk id="3" creationId="{4C36763E-8300-33BB-D17F-4993D230A2DF}"/>
          </ac:spMkLst>
        </pc:spChg>
      </pc:sldChg>
    </pc:docChg>
  </pc:docChgLst>
  <pc:docChgLst>
    <pc:chgData name="Igor Todorovic" userId="b456dcb4c43cc0e5" providerId="LiveId" clId="{C5F82E7A-2891-7D45-9739-BA3456FD0B81}"/>
    <pc:docChg chg="modSld">
      <pc:chgData name="Igor Todorovic" userId="b456dcb4c43cc0e5" providerId="LiveId" clId="{C5F82E7A-2891-7D45-9739-BA3456FD0B81}" dt="2021-04-27T06:03:32.262" v="7" actId="20577"/>
      <pc:docMkLst>
        <pc:docMk/>
      </pc:docMkLst>
      <pc:sldChg chg="modSp mod">
        <pc:chgData name="Igor Todorovic" userId="b456dcb4c43cc0e5" providerId="LiveId" clId="{C5F82E7A-2891-7D45-9739-BA3456FD0B81}" dt="2021-04-27T06:03:32.262" v="7" actId="20577"/>
        <pc:sldMkLst>
          <pc:docMk/>
          <pc:sldMk cId="861824081" sldId="259"/>
        </pc:sldMkLst>
      </pc:sldChg>
    </pc:docChg>
  </pc:docChgLst>
  <pc:docChgLst>
    <pc:chgData name="Igor Todorovic" userId="b456dcb4c43cc0e5" providerId="LiveId" clId="{C8A59284-E3E3-3B49-949E-B68485E7F80B}"/>
    <pc:docChg chg="modSld">
      <pc:chgData name="Igor Todorovic" userId="b456dcb4c43cc0e5" providerId="LiveId" clId="{C8A59284-E3E3-3B49-949E-B68485E7F80B}" dt="2025-04-22T06:19:47.692" v="4" actId="20577"/>
      <pc:docMkLst>
        <pc:docMk/>
      </pc:docMkLst>
      <pc:sldChg chg="modSp mod">
        <pc:chgData name="Igor Todorovic" userId="b456dcb4c43cc0e5" providerId="LiveId" clId="{C8A59284-E3E3-3B49-949E-B68485E7F80B}" dt="2025-04-22T06:18:35.078" v="0" actId="20577"/>
        <pc:sldMkLst>
          <pc:docMk/>
          <pc:sldMk cId="1318225416" sldId="262"/>
        </pc:sldMkLst>
        <pc:spChg chg="mod">
          <ac:chgData name="Igor Todorovic" userId="b456dcb4c43cc0e5" providerId="LiveId" clId="{C8A59284-E3E3-3B49-949E-B68485E7F80B}" dt="2025-04-22T06:18:35.078" v="0" actId="20577"/>
          <ac:spMkLst>
            <pc:docMk/>
            <pc:sldMk cId="1318225416" sldId="262"/>
            <ac:spMk id="164867" creationId="{00000000-0000-0000-0000-000000000000}"/>
          </ac:spMkLst>
        </pc:spChg>
      </pc:sldChg>
      <pc:sldChg chg="modSp mod">
        <pc:chgData name="Igor Todorovic" userId="b456dcb4c43cc0e5" providerId="LiveId" clId="{C8A59284-E3E3-3B49-949E-B68485E7F80B}" dt="2025-04-22T06:19:47.692" v="4" actId="20577"/>
        <pc:sldMkLst>
          <pc:docMk/>
          <pc:sldMk cId="698749404" sldId="266"/>
        </pc:sldMkLst>
        <pc:spChg chg="mod">
          <ac:chgData name="Igor Todorovic" userId="b456dcb4c43cc0e5" providerId="LiveId" clId="{C8A59284-E3E3-3B49-949E-B68485E7F80B}" dt="2025-04-22T06:19:47.692" v="4" actId="20577"/>
          <ac:spMkLst>
            <pc:docMk/>
            <pc:sldMk cId="698749404" sldId="266"/>
            <ac:spMk id="16896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Cyrl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Cyrl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Cyrl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Cyrl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Cyrl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CS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CS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Cyrl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Cyrl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Cyrl-CS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Cyrl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C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Cyrl-C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Cyrl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C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Cyrl-C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r-Cyrl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Cyrl-CS"/>
              <a:t>Click to edit Master text styles</a:t>
            </a:r>
          </a:p>
          <a:p>
            <a:pPr lvl="1"/>
            <a:r>
              <a:rPr lang="sr-Cyrl-CS"/>
              <a:t>Second level</a:t>
            </a:r>
          </a:p>
          <a:p>
            <a:pPr lvl="2"/>
            <a:r>
              <a:rPr lang="sr-Cyrl-CS"/>
              <a:t>Third level</a:t>
            </a:r>
          </a:p>
          <a:p>
            <a:pPr lvl="3"/>
            <a:r>
              <a:rPr lang="sr-Cyrl-CS"/>
              <a:t>Fourth level</a:t>
            </a:r>
          </a:p>
          <a:p>
            <a:pPr lvl="4"/>
            <a:r>
              <a:rPr lang="sr-Cyrl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D88B9CC-5DFF-6646-93ED-75C5DEC8309D}" type="datetimeFigureOut">
              <a:rPr lang="en-US" smtClean="0"/>
              <a:t>4/22/25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AE1DEF9B-31CE-9140-8FFF-D1B1705333A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images.google.hr/imgres?imgurl=http://ec.europa.eu/enterprise/images/ce_mark_big.gif&amp;imgrefurl=http://ec.europa.eu/enterprise/faq/ce-mark.htm&amp;h=352&amp;w=600&amp;sz=9&amp;hl=hr&amp;start=1&amp;um=1&amp;tbnid=rsW1RfwS43UF5M:&amp;tbnh=79&amp;tbnw=135&amp;prev=/images?q=CE&amp;um=1&amp;hl=hr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ajYT0lc1G0" TargetMode="External"/><Relationship Id="rId2" Type="http://schemas.openxmlformats.org/officeDocument/2006/relationships/hyperlink" Target="https://www.youtube.com/watch?v=uJLVSTQ9jww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XVcsMfSXctw" TargetMode="External"/><Relationship Id="rId4" Type="http://schemas.openxmlformats.org/officeDocument/2006/relationships/hyperlink" Target="https://www.youtube.com/watch?v=MQM3yDd0cqY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6815" y="4208929"/>
            <a:ext cx="6271067" cy="1048684"/>
          </a:xfrm>
        </p:spPr>
        <p:txBody>
          <a:bodyPr>
            <a:noAutofit/>
          </a:bodyPr>
          <a:lstStyle/>
          <a:p>
            <a:r>
              <a:rPr lang="en-US" sz="2800" dirty="0"/>
              <a:t>STANDARDI SISTEMA UPRAVLJANJA KVALITETOM ISO 9000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6815" y="5257800"/>
            <a:ext cx="6072553" cy="621792"/>
          </a:xfrm>
        </p:spPr>
        <p:txBody>
          <a:bodyPr/>
          <a:lstStyle/>
          <a:p>
            <a:r>
              <a:rPr lang="en-US" dirty="0"/>
              <a:t>Prof</a:t>
            </a:r>
            <a:r>
              <a:rPr lang="sr-Cyrl-CS" dirty="0"/>
              <a:t>. </a:t>
            </a:r>
            <a:r>
              <a:rPr lang="en-US" dirty="0" err="1"/>
              <a:t>dr</a:t>
            </a:r>
            <a:r>
              <a:rPr lang="en-US" dirty="0"/>
              <a:t> Igor </a:t>
            </a:r>
            <a:r>
              <a:rPr lang="en-US" dirty="0" err="1"/>
              <a:t>Todorović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577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hr-HR" dirty="0">
                <a:latin typeface="Century Schoolbook" charset="0"/>
              </a:rPr>
              <a:t>UVOD</a:t>
            </a:r>
            <a:r>
              <a:rPr lang="hr-HR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hr-HR" dirty="0">
                <a:latin typeface="Century Schoolbook" charset="0"/>
              </a:rPr>
              <a:t>U ISO 9001</a:t>
            </a:r>
            <a:endParaRPr lang="en-GB" dirty="0">
              <a:latin typeface="Century Schoolbook" charset="0"/>
            </a:endParaRPr>
          </a:p>
        </p:txBody>
      </p:sp>
      <p:sp>
        <p:nvSpPr>
          <p:cNvPr id="1648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Clr>
                <a:srgbClr val="000099"/>
              </a:buClr>
            </a:pPr>
            <a:r>
              <a:rPr kumimoji="1" lang="hr-HR" dirty="0">
                <a:latin typeface="Arial" charset="0"/>
              </a:rPr>
              <a:t>To nije standard nekog određenog proizvoda, već se primjenjuje na sve vrste proizvodnih i uslužnih djelatnosti.</a:t>
            </a:r>
          </a:p>
          <a:p>
            <a:pPr>
              <a:spcBef>
                <a:spcPct val="50000"/>
              </a:spcBef>
              <a:buClr>
                <a:srgbClr val="000099"/>
              </a:buClr>
            </a:pPr>
            <a:endParaRPr kumimoji="1" lang="hr-HR" dirty="0">
              <a:latin typeface="Arial" charset="0"/>
            </a:endParaRPr>
          </a:p>
          <a:p>
            <a:pPr>
              <a:spcBef>
                <a:spcPct val="50000"/>
              </a:spcBef>
              <a:buClr>
                <a:srgbClr val="000099"/>
              </a:buClr>
            </a:pPr>
            <a:r>
              <a:rPr kumimoji="1" lang="hr-HR" dirty="0">
                <a:latin typeface="Arial" charset="0"/>
              </a:rPr>
              <a:t>  ISO 9001 primjenjuje se kada organizacija želi: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hr-HR" dirty="0">
                <a:latin typeface="Arial" charset="0"/>
              </a:rPr>
              <a:t>  dokazati vlastitu sposobnost dosljedne realizacije proizvoda koji zadovoljavaju kupca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Wingdings" charset="0"/>
              <a:buChar char="§"/>
            </a:pPr>
            <a:r>
              <a:rPr lang="hr-HR" dirty="0">
                <a:latin typeface="Arial" charset="0"/>
              </a:rPr>
              <a:t>  ostvariti zadovoljstvo kupca učinkovitom primjenom sistema – neprekidnim poboljšavanjem</a:t>
            </a:r>
          </a:p>
          <a:p>
            <a:pPr>
              <a:buFont typeface="Wingdings" charset="0"/>
              <a:buNone/>
            </a:pPr>
            <a:endParaRPr lang="en-GB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2254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hr-HR" dirty="0">
                <a:latin typeface="Century Schoolbook" charset="0"/>
              </a:rPr>
              <a:t>UVOD U ISO 9001</a:t>
            </a:r>
            <a:endParaRPr lang="en-GB" dirty="0">
              <a:latin typeface="Century Schoolbook" charset="0"/>
            </a:endParaRPr>
          </a:p>
        </p:txBody>
      </p:sp>
      <p:sp>
        <p:nvSpPr>
          <p:cNvPr id="1658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kumimoji="1" lang="hr-HR" sz="2000" dirty="0">
                <a:latin typeface="Arial" charset="0"/>
              </a:rPr>
              <a:t>Standard ISO 9001 primjenjuje se kada organizacija želi postaviti osnove dobrog poslovanja: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000" dirty="0">
                <a:latin typeface="Arial" charset="0"/>
              </a:rPr>
              <a:t>  Postaviti ciljeve kvaliteta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000" dirty="0">
                <a:latin typeface="Arial" charset="0"/>
              </a:rPr>
              <a:t>  Obezbjediti da su kupčevi zahtjevi prepoznati i ispunjeni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000" dirty="0">
                <a:latin typeface="Arial" charset="0"/>
              </a:rPr>
              <a:t> Obezbjediti obuku i napredovanje svih zaposlenih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000" dirty="0">
                <a:latin typeface="Arial" charset="0"/>
              </a:rPr>
              <a:t> Obezbjediti praćenje i mjerenje poslovnih procesa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000" dirty="0">
                <a:latin typeface="Arial" charset="0"/>
              </a:rPr>
              <a:t> Obezbjediti nabavu od dobavljača koji isporučuju kvalitetan proizvod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000" dirty="0">
                <a:latin typeface="Arial" charset="0"/>
              </a:rPr>
              <a:t> Obezbjediti korekciju problema te sprječavanje njihova ponavljanja</a:t>
            </a:r>
          </a:p>
          <a:p>
            <a:pPr>
              <a:buFont typeface="Wingdings" charset="0"/>
              <a:buNone/>
            </a:pPr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9765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hr-HR" sz="2400" dirty="0">
                <a:latin typeface="Century Schoolbook" charset="0"/>
              </a:rPr>
              <a:t>ISO</a:t>
            </a:r>
            <a:r>
              <a:rPr lang="hr-HR" sz="2000" b="1" cap="none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j-ea"/>
              </a:rPr>
              <a:t> </a:t>
            </a:r>
            <a:r>
              <a:rPr lang="hr-HR" sz="2400" dirty="0">
                <a:latin typeface="Century Schoolbook" charset="0"/>
              </a:rPr>
              <a:t>9001 JE  DOBAR TEMELJ ZA UVOĐENJE OSTALIH STANDARDA !!</a:t>
            </a:r>
            <a:endParaRPr lang="en-GB" sz="2400" dirty="0">
              <a:latin typeface="Century Schoolbook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 descr="Granite"/>
          <p:cNvSpPr>
            <a:spLocks noChangeArrowheads="1"/>
          </p:cNvSpPr>
          <p:nvPr/>
        </p:nvSpPr>
        <p:spPr bwMode="auto">
          <a:xfrm>
            <a:off x="2000250" y="4800600"/>
            <a:ext cx="4572000" cy="6858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hr-HR" sz="3600" b="1">
                <a:solidFill>
                  <a:srgbClr val="000099"/>
                </a:solidFill>
              </a:rPr>
              <a:t>ISO 9001</a:t>
            </a:r>
          </a:p>
        </p:txBody>
      </p:sp>
      <p:sp>
        <p:nvSpPr>
          <p:cNvPr id="5" name="Rectangle 4" descr="Pink tissue paper"/>
          <p:cNvSpPr>
            <a:spLocks noChangeArrowheads="1"/>
          </p:cNvSpPr>
          <p:nvPr/>
        </p:nvSpPr>
        <p:spPr bwMode="auto">
          <a:xfrm>
            <a:off x="2000250" y="4038600"/>
            <a:ext cx="2057400" cy="685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hr-HR" b="1">
                <a:solidFill>
                  <a:srgbClr val="000099"/>
                </a:solidFill>
              </a:rPr>
              <a:t>ISO 14001</a:t>
            </a:r>
          </a:p>
        </p:txBody>
      </p:sp>
      <p:sp>
        <p:nvSpPr>
          <p:cNvPr id="6" name="Rectangle 5" descr="Pink tissue paper"/>
          <p:cNvSpPr>
            <a:spLocks noChangeArrowheads="1"/>
          </p:cNvSpPr>
          <p:nvPr/>
        </p:nvSpPr>
        <p:spPr bwMode="auto">
          <a:xfrm>
            <a:off x="4210050" y="4038600"/>
            <a:ext cx="2362200" cy="685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hr-HR" b="1">
                <a:solidFill>
                  <a:srgbClr val="000099"/>
                </a:solidFill>
              </a:rPr>
              <a:t>OHSAS 18001</a:t>
            </a:r>
          </a:p>
        </p:txBody>
      </p:sp>
      <p:sp>
        <p:nvSpPr>
          <p:cNvPr id="7" name="Rectangle 6" descr="Pink tissue paper"/>
          <p:cNvSpPr>
            <a:spLocks noChangeArrowheads="1"/>
          </p:cNvSpPr>
          <p:nvPr/>
        </p:nvSpPr>
        <p:spPr bwMode="auto">
          <a:xfrm>
            <a:off x="4972050" y="3276600"/>
            <a:ext cx="1600200" cy="685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hr-HR" b="1">
                <a:solidFill>
                  <a:srgbClr val="000099"/>
                </a:solidFill>
              </a:rPr>
              <a:t>ISO/IEC 17025</a:t>
            </a:r>
          </a:p>
        </p:txBody>
      </p:sp>
      <p:sp>
        <p:nvSpPr>
          <p:cNvPr id="8" name="Rectangle 7" descr="Pink tissue paper"/>
          <p:cNvSpPr>
            <a:spLocks noChangeArrowheads="1"/>
          </p:cNvSpPr>
          <p:nvPr/>
        </p:nvSpPr>
        <p:spPr bwMode="auto">
          <a:xfrm>
            <a:off x="3448050" y="3276600"/>
            <a:ext cx="1409700" cy="685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hr-HR" b="1">
                <a:solidFill>
                  <a:srgbClr val="000099"/>
                </a:solidFill>
              </a:rPr>
              <a:t>EN 206/1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000250" y="3276600"/>
            <a:ext cx="1371600" cy="685800"/>
            <a:chOff x="1584" y="2064"/>
            <a:chExt cx="864" cy="432"/>
          </a:xfrm>
        </p:grpSpPr>
        <p:sp>
          <p:nvSpPr>
            <p:cNvPr id="166923" name="Rectangle 10" descr="Pink tissue paper"/>
            <p:cNvSpPr>
              <a:spLocks noChangeArrowheads="1"/>
            </p:cNvSpPr>
            <p:nvPr/>
          </p:nvSpPr>
          <p:spPr bwMode="auto">
            <a:xfrm>
              <a:off x="1584" y="2064"/>
              <a:ext cx="864" cy="432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=""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/>
            <a:p>
              <a:pPr algn="ctr"/>
              <a:endParaRPr lang="en-GB" b="1">
                <a:solidFill>
                  <a:srgbClr val="000099"/>
                </a:solidFill>
              </a:endParaRPr>
            </a:p>
          </p:txBody>
        </p:sp>
        <p:pic>
          <p:nvPicPr>
            <p:cNvPr id="166924" name="Picture 11" descr="http://tbn0.google.com/images?q=tbn:rsW1RfwS43UF5M:http://ec.europa.eu/enterprise/images/ce_mark_big.gif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28" y="2111"/>
              <a:ext cx="576" cy="337"/>
            </a:xfrm>
            <a:prstGeom prst="rect">
              <a:avLst/>
            </a:prstGeom>
            <a:blipFill dpi="0" rotWithShape="0">
              <a:blip r:embed="rId3"/>
              <a:srcRect/>
              <a:tile tx="0" ty="0" sx="100000" sy="100000" flip="none" algn="tl"/>
            </a:blip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2" name="Rectangle 13" descr="Pink tissue paper"/>
          <p:cNvSpPr>
            <a:spLocks noChangeArrowheads="1"/>
          </p:cNvSpPr>
          <p:nvPr/>
        </p:nvSpPr>
        <p:spPr bwMode="auto">
          <a:xfrm>
            <a:off x="2000250" y="2514600"/>
            <a:ext cx="2209800" cy="685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hr-HR" b="1">
                <a:solidFill>
                  <a:srgbClr val="000099"/>
                </a:solidFill>
              </a:rPr>
              <a:t>ISSO 27001</a:t>
            </a:r>
          </a:p>
        </p:txBody>
      </p:sp>
      <p:sp>
        <p:nvSpPr>
          <p:cNvPr id="13" name="Rectangle 14" descr="Pink tissue paper"/>
          <p:cNvSpPr>
            <a:spLocks noChangeArrowheads="1"/>
          </p:cNvSpPr>
          <p:nvPr/>
        </p:nvSpPr>
        <p:spPr bwMode="auto">
          <a:xfrm>
            <a:off x="4362450" y="2514600"/>
            <a:ext cx="2209800" cy="6858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/>
          <a:lstStyle/>
          <a:p>
            <a:pPr algn="ctr"/>
            <a:r>
              <a:rPr lang="hr-HR" b="1">
                <a:solidFill>
                  <a:srgbClr val="000099"/>
                </a:solidFill>
              </a:rPr>
              <a:t>ISO 22000</a:t>
            </a:r>
          </a:p>
        </p:txBody>
      </p:sp>
    </p:spTree>
    <p:extLst>
      <p:ext uri="{BB962C8B-B14F-4D97-AF65-F5344CB8AC3E}">
        <p14:creationId xmlns:p14="http://schemas.microsoft.com/office/powerpoint/2010/main" val="3826100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 autoUpdateAnimBg="0"/>
      <p:bldP spid="5" grpId="0" animBg="1" autoUpdateAnimBg="0"/>
      <p:bldP spid="6" grpId="0" animBg="1" autoUpdateAnimBg="0"/>
      <p:bldP spid="7" grpId="0" animBg="1" autoUpdateAnimBg="0"/>
      <p:bldP spid="8" grpId="0" animBg="1" autoUpdateAnimBg="0"/>
      <p:bldP spid="12" grpId="0" animBg="1" autoUpdateAnimBg="0"/>
      <p:bldP spid="13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dirty="0">
                <a:latin typeface="Century Schoolbook" charset="0"/>
              </a:rPr>
              <a:t>KORISTI OD PRIMJENE STANDARDA</a:t>
            </a:r>
            <a:endParaRPr lang="en-GB" cap="none" dirty="0">
              <a:latin typeface="Century Schoolbook" charset="0"/>
            </a:endParaRPr>
          </a:p>
        </p:txBody>
      </p:sp>
      <p:sp>
        <p:nvSpPr>
          <p:cNvPr id="1679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400" dirty="0">
                <a:latin typeface="Arial" charset="0"/>
              </a:rPr>
              <a:t>Unutrašnje koristi: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400" dirty="0">
                <a:latin typeface="Arial" charset="0"/>
              </a:rPr>
              <a:t>  Povećanje produktivnosti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400" dirty="0">
                <a:latin typeface="Arial" charset="0"/>
              </a:rPr>
              <a:t>  Manje grešaka i kvarova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400" dirty="0">
                <a:latin typeface="Arial" charset="0"/>
              </a:rPr>
              <a:t>  Povećanje zadovoljstva svih zaposlenih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400" dirty="0">
                <a:latin typeface="Arial" charset="0"/>
              </a:rPr>
              <a:t>  Kontinuirano unaprjeđivanje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400" dirty="0">
                <a:latin typeface="Arial" charset="0"/>
              </a:rPr>
              <a:t>  Povećanje profita</a:t>
            </a:r>
            <a:endParaRPr lang="en-GB" sz="16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42654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b="1" cap="none">
                <a:latin typeface="Century Schoolbook" charset="0"/>
              </a:rPr>
              <a:t>KORISTI OD PRIMJENE STANDARDA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689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sz="2800" dirty="0">
                <a:latin typeface="Arial" charset="0"/>
              </a:rPr>
              <a:t>Vanjske </a:t>
            </a:r>
            <a:r>
              <a:rPr lang="hr-HR" sz="2800">
                <a:latin typeface="Arial" charset="0"/>
              </a:rPr>
              <a:t>koristi:</a:t>
            </a:r>
          </a:p>
          <a:p>
            <a:pPr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endParaRPr lang="hr-HR" sz="2800" dirty="0">
              <a:latin typeface="Arial" charset="0"/>
            </a:endParaRP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dirty="0">
                <a:latin typeface="Arial" charset="0"/>
              </a:rPr>
              <a:t>Međunarodno priznat i prepoznat SUK (QMS)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dirty="0">
                <a:latin typeface="Arial" charset="0"/>
              </a:rPr>
              <a:t> Povećanje šansi na izlazak na inostrana tržišta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dirty="0">
                <a:latin typeface="Arial" charset="0"/>
              </a:rPr>
              <a:t> Mogući zahtjev na konkurs javne nabave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dirty="0">
                <a:latin typeface="Arial" charset="0"/>
              </a:rPr>
              <a:t> Strani investitori i finansijeri (npr. svjetska banka) traže implementaciju sistema upravljanja kvalitetom</a:t>
            </a:r>
          </a:p>
          <a:p>
            <a:pPr>
              <a:buFont typeface="Wingdings" charset="0"/>
              <a:buNone/>
            </a:pPr>
            <a:endParaRPr lang="en-GB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8749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hr-HR" sz="3200" cap="none" dirty="0">
                <a:latin typeface="Arial" charset="0"/>
              </a:rPr>
              <a:t>POGLAVLJA STANDARDA ISO 9001</a:t>
            </a:r>
            <a:endParaRPr lang="en-GB" cap="none" dirty="0">
              <a:latin typeface="Century Schoolbook" charset="0"/>
            </a:endParaRPr>
          </a:p>
        </p:txBody>
      </p:sp>
      <p:sp>
        <p:nvSpPr>
          <p:cNvPr id="169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000099"/>
              </a:buClr>
              <a:buFontTx/>
              <a:buNone/>
            </a:pPr>
            <a:r>
              <a:rPr lang="hr-HR" sz="2000">
                <a:latin typeface="Arial" charset="0"/>
              </a:rPr>
              <a:t>	0. Uvod</a:t>
            </a:r>
            <a:endParaRPr lang="en-GB" sz="2000">
              <a:latin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000099"/>
              </a:buClr>
              <a:buFontTx/>
              <a:buNone/>
            </a:pPr>
            <a:r>
              <a:rPr lang="hr-HR" sz="2000">
                <a:latin typeface="Arial" charset="0"/>
              </a:rPr>
              <a:t>	1. Područje primjene</a:t>
            </a:r>
            <a:endParaRPr lang="en-GB" sz="2000">
              <a:latin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000099"/>
              </a:buClr>
              <a:buFontTx/>
              <a:buNone/>
            </a:pPr>
            <a:r>
              <a:rPr lang="hr-HR" sz="2000">
                <a:latin typeface="Arial" charset="0"/>
              </a:rPr>
              <a:t>	2. Upućivanje na druge standarde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000099"/>
              </a:buClr>
              <a:buFontTx/>
              <a:buNone/>
            </a:pPr>
            <a:r>
              <a:rPr lang="hr-HR" sz="2000">
                <a:latin typeface="Arial" charset="0"/>
              </a:rPr>
              <a:t>	3. Nazivi i definicije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000099"/>
              </a:buClr>
              <a:buFontTx/>
              <a:buNone/>
            </a:pPr>
            <a:r>
              <a:rPr lang="hr-HR" sz="2000">
                <a:latin typeface="Arial" charset="0"/>
              </a:rPr>
              <a:t>	4. Sistem upravljanja kvalitetom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000099"/>
              </a:buClr>
              <a:buFontTx/>
              <a:buNone/>
            </a:pPr>
            <a:r>
              <a:rPr lang="hr-HR" sz="2000">
                <a:latin typeface="Arial" charset="0"/>
              </a:rPr>
              <a:t>	5. Odgovornost uprave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000099"/>
              </a:buClr>
              <a:buFontTx/>
              <a:buNone/>
            </a:pPr>
            <a:r>
              <a:rPr lang="hr-HR" sz="2000">
                <a:latin typeface="Arial" charset="0"/>
              </a:rPr>
              <a:t>	6. Upravljanje resursima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000099"/>
              </a:buClr>
              <a:buFontTx/>
              <a:buNone/>
            </a:pPr>
            <a:r>
              <a:rPr lang="hr-HR" sz="2000">
                <a:latin typeface="Arial" charset="0"/>
              </a:rPr>
              <a:t>	7. Realizacija proizvoda</a:t>
            </a:r>
          </a:p>
          <a:p>
            <a:pPr eaLnBrk="1" hangingPunct="1">
              <a:lnSpc>
                <a:spcPct val="90000"/>
              </a:lnSpc>
              <a:spcBef>
                <a:spcPct val="50000"/>
              </a:spcBef>
              <a:buClr>
                <a:srgbClr val="000099"/>
              </a:buClr>
              <a:buFontTx/>
              <a:buNone/>
            </a:pPr>
            <a:r>
              <a:rPr lang="hr-HR" sz="2000">
                <a:latin typeface="Arial" charset="0"/>
              </a:rPr>
              <a:t>	8. Mjerenje, analiza i poboljšavanje</a:t>
            </a:r>
          </a:p>
          <a:p>
            <a:pPr>
              <a:buFont typeface="Wingdings" charset="0"/>
              <a:buNone/>
            </a:pPr>
            <a:endParaRPr lang="en-GB" sz="20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9903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z="3200" dirty="0"/>
              <a:t>Model procesno baziranog sistema upravljanja kvalitetom</a:t>
            </a:r>
            <a:r>
              <a:rPr lang="en-US" sz="3200" dirty="0"/>
              <a:t> 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193" r="193"/>
          <a:stretch>
            <a:fillRect/>
          </a:stretch>
        </p:blipFill>
        <p:spPr>
          <a:xfrm>
            <a:off x="649160" y="2401787"/>
            <a:ext cx="6508377" cy="3916363"/>
          </a:xfrm>
        </p:spPr>
      </p:pic>
    </p:spTree>
    <p:extLst>
      <p:ext uri="{BB962C8B-B14F-4D97-AF65-F5344CB8AC3E}">
        <p14:creationId xmlns:p14="http://schemas.microsoft.com/office/powerpoint/2010/main" val="5157852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hr-HR" sz="3200" dirty="0">
                <a:latin typeface="Arial" charset="0"/>
              </a:rPr>
              <a:t>STANDARD ISO 14001:2004</a:t>
            </a:r>
            <a:endParaRPr lang="en-GB" sz="3200" dirty="0">
              <a:latin typeface="Arial" charset="0"/>
            </a:endParaRPr>
          </a:p>
        </p:txBody>
      </p:sp>
      <p:sp>
        <p:nvSpPr>
          <p:cNvPr id="171011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4092889" cy="3916363"/>
          </a:xfrm>
        </p:spPr>
        <p:txBody>
          <a:bodyPr/>
          <a:lstStyle/>
          <a:p>
            <a:endParaRPr lang="hr-HR" dirty="0">
              <a:solidFill>
                <a:srgbClr val="339933"/>
              </a:solidFill>
              <a:latin typeface="Arial" charset="0"/>
            </a:endParaRPr>
          </a:p>
          <a:p>
            <a:r>
              <a:rPr lang="hr-HR" dirty="0">
                <a:solidFill>
                  <a:schemeClr val="tx1"/>
                </a:solidFill>
                <a:latin typeface="Arial" charset="0"/>
              </a:rPr>
              <a:t>ISO 14001:2004 definiše zahtjeve na sistema upravljanja životnom sredinom</a:t>
            </a:r>
          </a:p>
          <a:p>
            <a:r>
              <a:rPr lang="hr-HR" dirty="0">
                <a:solidFill>
                  <a:schemeClr val="tx1"/>
                </a:solidFill>
                <a:latin typeface="Arial" charset="0"/>
              </a:rPr>
              <a:t>ISO 14001:2004 je kompatibilan sa standardima ISO 9001:2015</a:t>
            </a:r>
            <a:endParaRPr lang="en-GB" dirty="0">
              <a:solidFill>
                <a:schemeClr val="tx1"/>
              </a:solidFill>
              <a:latin typeface="Century Schoolbook" charset="0"/>
            </a:endParaRPr>
          </a:p>
        </p:txBody>
      </p:sp>
      <p:pic>
        <p:nvPicPr>
          <p:cNvPr id="171012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0088" y="2949575"/>
            <a:ext cx="4248150" cy="317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194310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hr-HR" sz="3200" dirty="0">
                <a:latin typeface="Arial" charset="0"/>
              </a:rPr>
              <a:t>KORISTI</a:t>
            </a:r>
            <a:r>
              <a:rPr lang="hr-HR" sz="3200" cap="none" dirty="0">
                <a:solidFill>
                  <a:srgbClr val="339933"/>
                </a:solidFill>
                <a:latin typeface="Arial" charset="0"/>
              </a:rPr>
              <a:t> </a:t>
            </a:r>
            <a:r>
              <a:rPr lang="hr-HR" sz="3200" dirty="0">
                <a:latin typeface="Arial" charset="0"/>
              </a:rPr>
              <a:t>OD PRIMJENE:</a:t>
            </a:r>
            <a:endParaRPr lang="en-GB" sz="3200" dirty="0">
              <a:latin typeface="Arial" charset="0"/>
            </a:endParaRPr>
          </a:p>
        </p:txBody>
      </p:sp>
      <p:sp>
        <p:nvSpPr>
          <p:cNvPr id="172035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2">
              <a:spcBef>
                <a:spcPct val="50000"/>
              </a:spcBef>
              <a:buClr>
                <a:srgbClr val="B42B00"/>
              </a:buClr>
              <a:buFont typeface="Wingdings" charset="0"/>
              <a:buChar char="§"/>
            </a:pPr>
            <a:r>
              <a:rPr lang="hr-HR" sz="2400" dirty="0">
                <a:solidFill>
                  <a:srgbClr val="000000"/>
                </a:solidFill>
                <a:latin typeface="Arial" charset="0"/>
              </a:rPr>
              <a:t>Smanjivanje negativnog uticaja na životnu sredinu</a:t>
            </a:r>
          </a:p>
          <a:p>
            <a:pPr lvl="2">
              <a:spcBef>
                <a:spcPct val="50000"/>
              </a:spcBef>
              <a:buClr>
                <a:srgbClr val="B42B00"/>
              </a:buClr>
              <a:buFont typeface="Wingdings" charset="0"/>
              <a:buChar char="§"/>
            </a:pPr>
            <a:r>
              <a:rPr lang="hr-HR" sz="2400" dirty="0">
                <a:solidFill>
                  <a:srgbClr val="000000"/>
                </a:solidFill>
                <a:latin typeface="Arial" charset="0"/>
              </a:rPr>
              <a:t>Podizanje svijesti zaposlenih</a:t>
            </a:r>
          </a:p>
          <a:p>
            <a:pPr lvl="2">
              <a:spcBef>
                <a:spcPct val="50000"/>
              </a:spcBef>
              <a:buClr>
                <a:srgbClr val="B42B00"/>
              </a:buClr>
              <a:buFont typeface="Wingdings" charset="0"/>
              <a:buChar char="§"/>
            </a:pPr>
            <a:r>
              <a:rPr lang="hr-HR" sz="2400" dirty="0">
                <a:solidFill>
                  <a:srgbClr val="000000"/>
                </a:solidFill>
                <a:latin typeface="Arial" charset="0"/>
              </a:rPr>
              <a:t>Međunarodno prihvaćen sistem upravljanja</a:t>
            </a:r>
          </a:p>
          <a:p>
            <a:pPr lvl="2">
              <a:spcBef>
                <a:spcPct val="50000"/>
              </a:spcBef>
              <a:buClr>
                <a:srgbClr val="B42B00"/>
              </a:buClr>
              <a:buFont typeface="Wingdings" charset="0"/>
              <a:buChar char="§"/>
            </a:pPr>
            <a:r>
              <a:rPr lang="hr-HR" sz="2400" dirty="0">
                <a:solidFill>
                  <a:srgbClr val="000000"/>
                </a:solidFill>
                <a:latin typeface="Arial" charset="0"/>
              </a:rPr>
              <a:t>Bolji odnosi sa lokalnom zajednicom</a:t>
            </a:r>
          </a:p>
          <a:p>
            <a:pPr lvl="2">
              <a:spcBef>
                <a:spcPct val="50000"/>
              </a:spcBef>
              <a:buClr>
                <a:srgbClr val="B42B00"/>
              </a:buClr>
              <a:buFont typeface="Wingdings" charset="0"/>
              <a:buChar char="§"/>
            </a:pPr>
            <a:r>
              <a:rPr lang="hr-HR" sz="2400" dirty="0">
                <a:solidFill>
                  <a:srgbClr val="000000"/>
                </a:solidFill>
                <a:latin typeface="Arial" charset="0"/>
              </a:rPr>
              <a:t>Usklađenost sa zakonskim propisima</a:t>
            </a:r>
          </a:p>
          <a:p>
            <a:pPr lvl="2">
              <a:spcBef>
                <a:spcPct val="50000"/>
              </a:spcBef>
              <a:buClr>
                <a:srgbClr val="B42B00"/>
              </a:buClr>
              <a:buFont typeface="Wingdings" charset="0"/>
              <a:buChar char="§"/>
            </a:pPr>
            <a:r>
              <a:rPr lang="hr-HR" sz="2400" dirty="0">
                <a:solidFill>
                  <a:srgbClr val="000000"/>
                </a:solidFill>
                <a:latin typeface="Arial" charset="0"/>
              </a:rPr>
              <a:t> Pristup na šire tržište</a:t>
            </a:r>
            <a:endParaRPr lang="en-GB" sz="1600" dirty="0">
              <a:solidFill>
                <a:srgbClr val="000000"/>
              </a:solidFill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279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058" name="Picture 18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261938"/>
            <a:ext cx="8429625" cy="6430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505737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Standard je </a:t>
            </a:r>
            <a:r>
              <a:rPr lang="en-US" dirty="0" err="1"/>
              <a:t>dokument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/>
              <a:t>ujednači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, </a:t>
            </a:r>
            <a:r>
              <a:rPr lang="en-US" dirty="0" err="1"/>
              <a:t>veličinu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ispitivanja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. </a:t>
            </a:r>
          </a:p>
          <a:p>
            <a:endParaRPr lang="en-US" dirty="0"/>
          </a:p>
          <a:p>
            <a:r>
              <a:rPr lang="en-US" dirty="0"/>
              <a:t>Da bi se </a:t>
            </a:r>
            <a:r>
              <a:rPr lang="en-US" dirty="0" err="1"/>
              <a:t>otklonile</a:t>
            </a:r>
            <a:r>
              <a:rPr lang="en-US" dirty="0"/>
              <a:t> </a:t>
            </a:r>
            <a:r>
              <a:rPr lang="en-US" dirty="0" err="1"/>
              <a:t>tehničke</a:t>
            </a:r>
            <a:r>
              <a:rPr lang="en-US" dirty="0"/>
              <a:t> </a:t>
            </a:r>
            <a:r>
              <a:rPr lang="en-US" dirty="0" err="1"/>
              <a:t>barijere</a:t>
            </a:r>
            <a:r>
              <a:rPr lang="en-US" dirty="0"/>
              <a:t> u </a:t>
            </a:r>
            <a:r>
              <a:rPr lang="en-US" dirty="0" err="1"/>
              <a:t>međunarodnoj</a:t>
            </a:r>
            <a:r>
              <a:rPr lang="en-US" dirty="0"/>
              <a:t> </a:t>
            </a:r>
            <a:r>
              <a:rPr lang="en-US" dirty="0" err="1"/>
              <a:t>saradnji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prometu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,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ukazala</a:t>
            </a:r>
            <a:r>
              <a:rPr lang="en-US" dirty="0"/>
              <a:t> se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usaglašavanjem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usmjereni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bitne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o: </a:t>
            </a:r>
          </a:p>
          <a:p>
            <a:pPr lvl="1"/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zdravlja</a:t>
            </a:r>
            <a:r>
              <a:rPr lang="en-US" dirty="0"/>
              <a:t>,</a:t>
            </a:r>
          </a:p>
          <a:p>
            <a:pPr lvl="1"/>
            <a:r>
              <a:rPr lang="en-US" dirty="0" err="1"/>
              <a:t>bezbjednosti</a:t>
            </a:r>
            <a:r>
              <a:rPr lang="en-US" dirty="0"/>
              <a:t>, </a:t>
            </a:r>
          </a:p>
          <a:p>
            <a:pPr lvl="1"/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životne</a:t>
            </a:r>
            <a:r>
              <a:rPr lang="en-US" dirty="0"/>
              <a:t> </a:t>
            </a:r>
            <a:r>
              <a:rPr lang="en-US" dirty="0" err="1"/>
              <a:t>sredine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zaštiti</a:t>
            </a:r>
            <a:r>
              <a:rPr lang="en-US" dirty="0"/>
              <a:t> </a:t>
            </a:r>
            <a:r>
              <a:rPr lang="en-US" dirty="0" err="1"/>
              <a:t>potrošača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6249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A9C59-3D9D-B71D-0E50-8395F6C66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 </a:t>
            </a:r>
            <a:r>
              <a:rPr lang="en-US" dirty="0" err="1"/>
              <a:t>pogledati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6763E-8300-33BB-D17F-4993D230A2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i="0" u="none" strike="noStrike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ISO benefits for business and government </a:t>
            </a:r>
            <a:r>
              <a:rPr lang="en-US" dirty="0">
                <a:hlinkClick r:id="rId2"/>
              </a:rPr>
              <a:t>https://www.youtube.com/watch?v=uJLVSTQ9jww</a:t>
            </a:r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Our Quality Is Proven - Patriot Campers Are Now ISO 9001 Certified </a:t>
            </a:r>
            <a:r>
              <a:rPr lang="en-US" dirty="0">
                <a:hlinkClick r:id="rId3"/>
              </a:rPr>
              <a:t>https://www.youtube.com/watch?v=NajYT0lc1G0</a:t>
            </a:r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How It's Made - First Look Inside The Patriot </a:t>
            </a:r>
            <a:r>
              <a:rPr lang="en-US" b="1" i="0" u="none" strike="noStrike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Campers Factory </a:t>
            </a:r>
            <a:r>
              <a:rPr lang="en-US">
                <a:hlinkClick r:id="rId4"/>
              </a:rPr>
              <a:t>https</a:t>
            </a:r>
            <a:r>
              <a:rPr lang="en-US" dirty="0">
                <a:hlinkClick r:id="rId4"/>
              </a:rPr>
              <a:t>://www.youtube.com/watch?v=MQM3yDd0cqY</a:t>
            </a:r>
            <a:endParaRPr lang="en-US" dirty="0"/>
          </a:p>
          <a:p>
            <a:endParaRPr lang="en-US" dirty="0"/>
          </a:p>
          <a:p>
            <a:r>
              <a:rPr lang="en-US" b="1" i="0" u="none" strike="noStrike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Case Study LION - ISO 9001 certification </a:t>
            </a:r>
            <a:r>
              <a:rPr lang="en-US" b="1" dirty="0">
                <a:solidFill>
                  <a:srgbClr val="0F0F0F"/>
                </a:solidFill>
                <a:latin typeface="Roboto" panose="02000000000000000000" pitchFamily="2" charset="0"/>
              </a:rPr>
              <a:t>-</a:t>
            </a:r>
            <a:r>
              <a:rPr lang="en-US" b="1" i="0" u="none" strike="noStrike" dirty="0">
                <a:solidFill>
                  <a:srgbClr val="0F0F0F"/>
                </a:solidFill>
                <a:effectLst/>
                <a:latin typeface="Roboto" panose="02000000000000000000" pitchFamily="2" charset="0"/>
              </a:rPr>
              <a:t> LRQA </a:t>
            </a:r>
            <a:r>
              <a:rPr lang="en-US" dirty="0">
                <a:hlinkClick r:id="rId5"/>
              </a:rPr>
              <a:t>https://www.youtube.com/watch?v=XVcsMfSXctw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571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hr-HR" sz="3200" cap="none">
                <a:latin typeface="Century Schoolbook" charset="0"/>
              </a:rPr>
              <a:t>ŠT</a:t>
            </a:r>
            <a:r>
              <a:rPr lang="en-US" sz="3200" cap="none">
                <a:latin typeface="Century Schoolbook" charset="0"/>
              </a:rPr>
              <a:t>A</a:t>
            </a:r>
            <a:r>
              <a:rPr lang="hr-HR" sz="3200" cap="none">
                <a:latin typeface="Century Schoolbook" charset="0"/>
              </a:rPr>
              <a:t> JE ISO? </a:t>
            </a:r>
            <a:endParaRPr lang="en-GB" cap="none">
              <a:latin typeface="Century Schoolbook" charset="0"/>
            </a:endParaRPr>
          </a:p>
        </p:txBody>
      </p:sp>
      <p:sp>
        <p:nvSpPr>
          <p:cNvPr id="15974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Bef>
                <a:spcPct val="50000"/>
              </a:spcBef>
            </a:pPr>
            <a:r>
              <a:rPr lang="hr-HR" sz="2000">
                <a:latin typeface="Century Schoolbook" charset="0"/>
              </a:rPr>
              <a:t>ISO (Međunarodna organizacija za </a:t>
            </a:r>
            <a:r>
              <a:rPr lang="en-US" sz="2000">
                <a:latin typeface="Century Schoolbook" charset="0"/>
              </a:rPr>
              <a:t>standardizaciju</a:t>
            </a:r>
            <a:r>
              <a:rPr lang="hr-HR" sz="2000">
                <a:latin typeface="Century Schoolbook" charset="0"/>
              </a:rPr>
              <a:t>) je svjetska federacija nacionalnih tijela za standardizaciju (ISO članice). </a:t>
            </a:r>
          </a:p>
          <a:p>
            <a:pPr>
              <a:spcBef>
                <a:spcPct val="50000"/>
              </a:spcBef>
            </a:pPr>
            <a:r>
              <a:rPr lang="hr-HR" sz="2000">
                <a:latin typeface="Century Schoolbook" charset="0"/>
              </a:rPr>
              <a:t>Rad na pripremanju međunarodnih standarda uobičajeno se provodi kroz aktivnosti ISO tehničkih odbora. </a:t>
            </a:r>
          </a:p>
          <a:p>
            <a:pPr>
              <a:spcBef>
                <a:spcPct val="50000"/>
              </a:spcBef>
            </a:pPr>
            <a:r>
              <a:rPr lang="hr-HR" sz="2000">
                <a:latin typeface="Century Schoolbook" charset="0"/>
              </a:rPr>
              <a:t>Svaka članica koja ima interes o predmetu za koji je uspostavljen tehnički odbor ima pravo biti zastupljena u odboru. </a:t>
            </a:r>
          </a:p>
          <a:p>
            <a:pPr>
              <a:spcBef>
                <a:spcPct val="50000"/>
              </a:spcBef>
            </a:pPr>
            <a:r>
              <a:rPr lang="hr-HR" sz="2000">
                <a:latin typeface="Century Schoolbook" charset="0"/>
              </a:rPr>
              <a:t>Međunarodne organizacije, vladine ili ne-vladine, povezane sa ISO takođe učestvuju u radu. ISO usko sarađuje s Međunarodnom elektrotehničkom komisijom (IEC) po svim pitanjima elektrotehničke standardizacije. </a:t>
            </a:r>
          </a:p>
          <a:p>
            <a:pPr>
              <a:buFont typeface="Wingdings" charset="0"/>
              <a:buNone/>
            </a:pPr>
            <a:endParaRPr lang="en-GB" sz="20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538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1" name="Line 6"/>
          <p:cNvSpPr>
            <a:spLocks noChangeShapeType="1"/>
          </p:cNvSpPr>
          <p:nvPr/>
        </p:nvSpPr>
        <p:spPr bwMode="auto">
          <a:xfrm>
            <a:off x="228600" y="4433888"/>
            <a:ext cx="8686800" cy="0"/>
          </a:xfrm>
          <a:prstGeom prst="line">
            <a:avLst/>
          </a:prstGeom>
          <a:noFill/>
          <a:ln w="19050">
            <a:solidFill>
              <a:srgbClr val="B42B00"/>
            </a:solidFill>
            <a:round/>
            <a:headEnd type="none" w="sm" len="sm"/>
            <a:tailEnd type="triangle" w="lg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0772" name="Line 7"/>
          <p:cNvSpPr>
            <a:spLocks noChangeShapeType="1"/>
          </p:cNvSpPr>
          <p:nvPr/>
        </p:nvSpPr>
        <p:spPr bwMode="auto">
          <a:xfrm>
            <a:off x="762000" y="4281488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0773" name="Line 8"/>
          <p:cNvSpPr>
            <a:spLocks noChangeShapeType="1"/>
          </p:cNvSpPr>
          <p:nvPr/>
        </p:nvSpPr>
        <p:spPr bwMode="auto">
          <a:xfrm>
            <a:off x="5967413" y="4286251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0774" name="Line 9"/>
          <p:cNvSpPr>
            <a:spLocks noChangeShapeType="1"/>
          </p:cNvSpPr>
          <p:nvPr/>
        </p:nvSpPr>
        <p:spPr bwMode="auto">
          <a:xfrm>
            <a:off x="4343290" y="4314826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0775" name="Line 10"/>
          <p:cNvSpPr>
            <a:spLocks noChangeShapeType="1"/>
          </p:cNvSpPr>
          <p:nvPr/>
        </p:nvSpPr>
        <p:spPr bwMode="auto">
          <a:xfrm>
            <a:off x="2509837" y="4314826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0776" name="Text Box 11"/>
          <p:cNvSpPr txBox="1">
            <a:spLocks noChangeArrowheads="1"/>
          </p:cNvSpPr>
          <p:nvPr/>
        </p:nvSpPr>
        <p:spPr bwMode="auto">
          <a:xfrm>
            <a:off x="457200" y="4586288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/>
              <a:t>1987.</a:t>
            </a:r>
          </a:p>
        </p:txBody>
      </p:sp>
      <p:sp>
        <p:nvSpPr>
          <p:cNvPr id="160777" name="Text Box 12"/>
          <p:cNvSpPr txBox="1">
            <a:spLocks noChangeArrowheads="1"/>
          </p:cNvSpPr>
          <p:nvPr/>
        </p:nvSpPr>
        <p:spPr bwMode="auto">
          <a:xfrm>
            <a:off x="2052637" y="4662488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dirty="0"/>
              <a:t>1994..</a:t>
            </a:r>
          </a:p>
        </p:txBody>
      </p:sp>
      <p:sp>
        <p:nvSpPr>
          <p:cNvPr id="160778" name="Text Box 13"/>
          <p:cNvSpPr txBox="1">
            <a:spLocks noChangeArrowheads="1"/>
          </p:cNvSpPr>
          <p:nvPr/>
        </p:nvSpPr>
        <p:spPr bwMode="auto">
          <a:xfrm>
            <a:off x="4038600" y="4593671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dirty="0"/>
              <a:t>2000.</a:t>
            </a:r>
          </a:p>
        </p:txBody>
      </p:sp>
      <p:sp>
        <p:nvSpPr>
          <p:cNvPr id="160779" name="Text Box 14"/>
          <p:cNvSpPr txBox="1">
            <a:spLocks noChangeArrowheads="1"/>
          </p:cNvSpPr>
          <p:nvPr/>
        </p:nvSpPr>
        <p:spPr bwMode="auto">
          <a:xfrm>
            <a:off x="5634037" y="4607777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dirty="0"/>
              <a:t>2008.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152400" y="3290888"/>
            <a:ext cx="16002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dirty="0"/>
              <a:t>ISO 9000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1886197" y="2831068"/>
            <a:ext cx="1600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dirty="0">
                <a:solidFill>
                  <a:srgbClr val="000099"/>
                </a:solidFill>
              </a:rPr>
              <a:t>ISO 9001</a:t>
            </a:r>
          </a:p>
          <a:p>
            <a:pPr eaLnBrk="1" hangingPunct="1">
              <a:spcBef>
                <a:spcPct val="50000"/>
              </a:spcBef>
            </a:pPr>
            <a:r>
              <a:rPr lang="hr-HR" dirty="0">
                <a:solidFill>
                  <a:srgbClr val="000099"/>
                </a:solidFill>
              </a:rPr>
              <a:t>ISO 9002</a:t>
            </a:r>
          </a:p>
          <a:p>
            <a:pPr eaLnBrk="1" hangingPunct="1">
              <a:spcBef>
                <a:spcPct val="50000"/>
              </a:spcBef>
            </a:pPr>
            <a:r>
              <a:rPr lang="hr-HR" dirty="0">
                <a:solidFill>
                  <a:srgbClr val="000099"/>
                </a:solidFill>
              </a:rPr>
              <a:t>ISO 9003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3466990" y="3136551"/>
            <a:ext cx="1752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dirty="0">
                <a:solidFill>
                  <a:srgbClr val="00FF00"/>
                </a:solidFill>
              </a:rPr>
              <a:t>ISO </a:t>
            </a:r>
            <a:br>
              <a:rPr lang="hr-HR" dirty="0">
                <a:solidFill>
                  <a:srgbClr val="00FF00"/>
                </a:solidFill>
              </a:rPr>
            </a:br>
            <a:r>
              <a:rPr lang="hr-HR" dirty="0">
                <a:solidFill>
                  <a:srgbClr val="00FF00"/>
                </a:solidFill>
              </a:rPr>
              <a:t>9001:2000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257300" y="3002517"/>
            <a:ext cx="609600" cy="914400"/>
            <a:chOff x="1056" y="1920"/>
            <a:chExt cx="384" cy="576"/>
          </a:xfrm>
        </p:grpSpPr>
        <p:sp>
          <p:nvSpPr>
            <p:cNvPr id="160791" name="Line 19"/>
            <p:cNvSpPr>
              <a:spLocks noChangeShapeType="1"/>
            </p:cNvSpPr>
            <p:nvPr/>
          </p:nvSpPr>
          <p:spPr bwMode="auto">
            <a:xfrm flipV="1">
              <a:off x="1056" y="1920"/>
              <a:ext cx="336" cy="288"/>
            </a:xfrm>
            <a:prstGeom prst="line">
              <a:avLst/>
            </a:prstGeom>
            <a:noFill/>
            <a:ln w="12700">
              <a:solidFill>
                <a:srgbClr val="B42B00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0792" name="Line 20"/>
            <p:cNvSpPr>
              <a:spLocks noChangeShapeType="1"/>
            </p:cNvSpPr>
            <p:nvPr/>
          </p:nvSpPr>
          <p:spPr bwMode="auto">
            <a:xfrm flipV="1">
              <a:off x="1056" y="2208"/>
              <a:ext cx="384" cy="0"/>
            </a:xfrm>
            <a:prstGeom prst="line">
              <a:avLst/>
            </a:prstGeom>
            <a:noFill/>
            <a:ln w="12700">
              <a:solidFill>
                <a:srgbClr val="B42B00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60793" name="Line 21"/>
            <p:cNvSpPr>
              <a:spLocks noChangeShapeType="1"/>
            </p:cNvSpPr>
            <p:nvPr/>
          </p:nvSpPr>
          <p:spPr bwMode="auto">
            <a:xfrm>
              <a:off x="1056" y="2208"/>
              <a:ext cx="336" cy="288"/>
            </a:xfrm>
            <a:prstGeom prst="line">
              <a:avLst/>
            </a:prstGeom>
            <a:noFill/>
            <a:ln w="12700">
              <a:solidFill>
                <a:srgbClr val="B42B00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043237" y="2907268"/>
            <a:ext cx="685800" cy="1143000"/>
            <a:chOff x="2496" y="1872"/>
            <a:chExt cx="432" cy="720"/>
          </a:xfrm>
        </p:grpSpPr>
        <p:sp>
          <p:nvSpPr>
            <p:cNvPr id="160787" name="Line 23"/>
            <p:cNvSpPr>
              <a:spLocks noChangeShapeType="1"/>
            </p:cNvSpPr>
            <p:nvPr/>
          </p:nvSpPr>
          <p:spPr bwMode="auto">
            <a:xfrm flipV="1">
              <a:off x="2496" y="2304"/>
              <a:ext cx="384" cy="288"/>
            </a:xfrm>
            <a:prstGeom prst="line">
              <a:avLst/>
            </a:prstGeom>
            <a:noFill/>
            <a:ln w="12700">
              <a:solidFill>
                <a:srgbClr val="B42B00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60788" name="Group 24"/>
            <p:cNvGrpSpPr>
              <a:grpSpLocks/>
            </p:cNvGrpSpPr>
            <p:nvPr/>
          </p:nvGrpSpPr>
          <p:grpSpPr bwMode="auto">
            <a:xfrm>
              <a:off x="2496" y="1872"/>
              <a:ext cx="432" cy="336"/>
              <a:chOff x="2496" y="1872"/>
              <a:chExt cx="432" cy="336"/>
            </a:xfrm>
          </p:grpSpPr>
          <p:sp>
            <p:nvSpPr>
              <p:cNvPr id="160789" name="Line 25"/>
              <p:cNvSpPr>
                <a:spLocks noChangeShapeType="1"/>
              </p:cNvSpPr>
              <p:nvPr/>
            </p:nvSpPr>
            <p:spPr bwMode="auto">
              <a:xfrm flipV="1">
                <a:off x="2544" y="2208"/>
                <a:ext cx="384" cy="0"/>
              </a:xfrm>
              <a:prstGeom prst="line">
                <a:avLst/>
              </a:prstGeom>
              <a:noFill/>
              <a:ln w="12700">
                <a:solidFill>
                  <a:srgbClr val="B42B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60790" name="Line 26"/>
              <p:cNvSpPr>
                <a:spLocks noChangeShapeType="1"/>
              </p:cNvSpPr>
              <p:nvPr/>
            </p:nvSpPr>
            <p:spPr bwMode="auto">
              <a:xfrm>
                <a:off x="2496" y="1872"/>
                <a:ext cx="384" cy="240"/>
              </a:xfrm>
              <a:prstGeom prst="line">
                <a:avLst/>
              </a:prstGeom>
              <a:noFill/>
              <a:ln w="12700">
                <a:solidFill>
                  <a:srgbClr val="B42B00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7239000" y="3214688"/>
            <a:ext cx="17526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dirty="0">
                <a:solidFill>
                  <a:schemeClr val="bg1"/>
                </a:solidFill>
              </a:rPr>
              <a:t>ISO 9001:2008</a:t>
            </a:r>
          </a:p>
        </p:txBody>
      </p:sp>
      <p:sp>
        <p:nvSpPr>
          <p:cNvPr id="27" name="Line 31"/>
          <p:cNvSpPr>
            <a:spLocks noChangeShapeType="1"/>
          </p:cNvSpPr>
          <p:nvPr/>
        </p:nvSpPr>
        <p:spPr bwMode="auto">
          <a:xfrm>
            <a:off x="4905388" y="3436762"/>
            <a:ext cx="62840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Razvoj serije standarda ISO 9000</a:t>
            </a:r>
            <a:endParaRPr lang="en-US" dirty="0"/>
          </a:p>
        </p:txBody>
      </p:sp>
      <p:sp>
        <p:nvSpPr>
          <p:cNvPr id="28" name="Text Box 17"/>
          <p:cNvSpPr txBox="1">
            <a:spLocks noChangeArrowheads="1"/>
          </p:cNvSpPr>
          <p:nvPr/>
        </p:nvSpPr>
        <p:spPr bwMode="auto">
          <a:xfrm>
            <a:off x="5297821" y="3170632"/>
            <a:ext cx="134076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dirty="0">
                <a:solidFill>
                  <a:srgbClr val="00FF00"/>
                </a:solidFill>
              </a:rPr>
              <a:t>ISO 9001:2008</a:t>
            </a:r>
          </a:p>
        </p:txBody>
      </p:sp>
      <p:sp>
        <p:nvSpPr>
          <p:cNvPr id="29" name="Line 31"/>
          <p:cNvSpPr>
            <a:spLocks noChangeShapeType="1"/>
          </p:cNvSpPr>
          <p:nvPr/>
        </p:nvSpPr>
        <p:spPr bwMode="auto">
          <a:xfrm>
            <a:off x="6651374" y="3446172"/>
            <a:ext cx="62840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0" name="Text Box 17">
            <a:extLst>
              <a:ext uri="{FF2B5EF4-FFF2-40B4-BE49-F238E27FC236}">
                <a16:creationId xmlns:a16="http://schemas.microsoft.com/office/drawing/2014/main" id="{27A9D3F4-45A9-904A-881E-11A0B0F95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136551"/>
            <a:ext cx="134076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hr-HR" dirty="0">
                <a:solidFill>
                  <a:srgbClr val="00FF00"/>
                </a:solidFill>
              </a:rPr>
              <a:t>ISO 9001:2015</a:t>
            </a:r>
          </a:p>
        </p:txBody>
      </p:sp>
      <p:sp>
        <p:nvSpPr>
          <p:cNvPr id="31" name="Line 8">
            <a:extLst>
              <a:ext uri="{FF2B5EF4-FFF2-40B4-BE49-F238E27FC236}">
                <a16:creationId xmlns:a16="http://schemas.microsoft.com/office/drawing/2014/main" id="{927FFA64-8A61-2940-AF5F-956A067B76D1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1" y="4281488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32" name="Text Box 14">
            <a:extLst>
              <a:ext uri="{FF2B5EF4-FFF2-40B4-BE49-F238E27FC236}">
                <a16:creationId xmlns:a16="http://schemas.microsoft.com/office/drawing/2014/main" id="{7DADEF59-3803-7E45-AE74-ED016064C7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1900" y="4588726"/>
            <a:ext cx="1066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hr-HR" dirty="0"/>
              <a:t>2015.</a:t>
            </a:r>
          </a:p>
        </p:txBody>
      </p:sp>
    </p:spTree>
    <p:extLst>
      <p:ext uri="{BB962C8B-B14F-4D97-AF65-F5344CB8AC3E}">
        <p14:creationId xmlns:p14="http://schemas.microsoft.com/office/powerpoint/2010/main" val="425302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15" grpId="0" autoUpdateAnimBg="0"/>
      <p:bldP spid="16" grpId="0" autoUpdateAnimBg="0"/>
      <p:bldP spid="26" grpId="0" autoUpdateAnimBg="0"/>
      <p:bldP spid="27" grpId="0" animBg="1"/>
      <p:bldP spid="28" grpId="0" autoUpdateAnimBg="0"/>
      <p:bldP spid="29" grpId="0" animBg="1"/>
      <p:bldP spid="3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cap="none" dirty="0">
                <a:latin typeface="Century Schoolbook" charset="0"/>
              </a:rPr>
              <a:t>SERIJA STANDARDA ISO 9000</a:t>
            </a:r>
          </a:p>
        </p:txBody>
      </p:sp>
      <p:sp>
        <p:nvSpPr>
          <p:cNvPr id="16179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sz="2200" dirty="0">
                <a:latin typeface="Century Schoolbook" charset="0"/>
              </a:rPr>
              <a:t>ISO 9000:2005 SMK – </a:t>
            </a:r>
            <a:r>
              <a:rPr lang="it-IT" sz="2200" dirty="0" err="1">
                <a:latin typeface="Century Schoolbook" charset="0"/>
              </a:rPr>
              <a:t>Osnove</a:t>
            </a:r>
            <a:r>
              <a:rPr lang="it-IT" sz="2200" dirty="0">
                <a:latin typeface="Century Schoolbook" charset="0"/>
              </a:rPr>
              <a:t> i </a:t>
            </a:r>
            <a:r>
              <a:rPr lang="it-IT" sz="2200" dirty="0" err="1">
                <a:latin typeface="Century Schoolbook" charset="0"/>
              </a:rPr>
              <a:t>r</a:t>
            </a:r>
            <a:r>
              <a:rPr lang="en-US" sz="2200" dirty="0" err="1">
                <a:latin typeface="Century Schoolbook" charset="0"/>
              </a:rPr>
              <a:t>ij</a:t>
            </a:r>
            <a:r>
              <a:rPr lang="it-IT" sz="2200" dirty="0">
                <a:latin typeface="Century Schoolbook" charset="0"/>
              </a:rPr>
              <a:t>e</a:t>
            </a:r>
            <a:r>
              <a:rPr lang="en-US" sz="2200" dirty="0" err="1">
                <a:latin typeface="Century Schoolbook" charset="0"/>
              </a:rPr>
              <a:t>č</a:t>
            </a:r>
            <a:r>
              <a:rPr lang="it-IT" sz="2200" dirty="0" err="1">
                <a:latin typeface="Century Schoolbook" charset="0"/>
              </a:rPr>
              <a:t>nik</a:t>
            </a:r>
            <a:endParaRPr lang="it-IT" sz="2200" dirty="0">
              <a:latin typeface="Century Schoolbook" charset="0"/>
            </a:endParaRPr>
          </a:p>
          <a:p>
            <a:r>
              <a:rPr lang="en-GB" sz="2200" dirty="0">
                <a:latin typeface="Century Schoolbook" charset="0"/>
              </a:rPr>
              <a:t> ISO 9001:2008 SMK - </a:t>
            </a:r>
            <a:r>
              <a:rPr lang="en-GB" sz="2200" dirty="0" err="1">
                <a:latin typeface="Century Schoolbook" charset="0"/>
              </a:rPr>
              <a:t>Zaht</a:t>
            </a:r>
            <a:r>
              <a:rPr lang="en-US" sz="2200" dirty="0" err="1">
                <a:latin typeface="Century Schoolbook" charset="0"/>
              </a:rPr>
              <a:t>ij</a:t>
            </a:r>
            <a:r>
              <a:rPr lang="en-GB" sz="2200" dirty="0" err="1">
                <a:latin typeface="Century Schoolbook" charset="0"/>
              </a:rPr>
              <a:t>evi</a:t>
            </a:r>
            <a:endParaRPr lang="en-GB" sz="2200" dirty="0">
              <a:latin typeface="Century Schoolbook" charset="0"/>
            </a:endParaRPr>
          </a:p>
          <a:p>
            <a:r>
              <a:rPr lang="en-GB" sz="2200" dirty="0">
                <a:latin typeface="Century Schoolbook" charset="0"/>
              </a:rPr>
              <a:t> ISO 9004:2000 SMK – </a:t>
            </a:r>
            <a:r>
              <a:rPr lang="en-GB" sz="2200" dirty="0" err="1">
                <a:latin typeface="Century Schoolbook" charset="0"/>
              </a:rPr>
              <a:t>Uputstva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za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poboljšavanje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performansi</a:t>
            </a:r>
            <a:endParaRPr lang="en-GB" sz="2200" dirty="0">
              <a:latin typeface="Century Schoolbook" charset="0"/>
            </a:endParaRPr>
          </a:p>
          <a:p>
            <a:r>
              <a:rPr lang="en-GB" sz="2200" dirty="0">
                <a:latin typeface="Century Schoolbook" charset="0"/>
              </a:rPr>
              <a:t> ISO 9004:2009 </a:t>
            </a:r>
            <a:r>
              <a:rPr lang="en-GB" sz="2200" dirty="0" err="1">
                <a:latin typeface="Century Schoolbook" charset="0"/>
              </a:rPr>
              <a:t>Ostvarivanje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održivog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usp</a:t>
            </a:r>
            <a:r>
              <a:rPr lang="en-US" sz="2200" dirty="0" err="1">
                <a:latin typeface="Century Schoolbook" charset="0"/>
              </a:rPr>
              <a:t>ij</a:t>
            </a:r>
            <a:r>
              <a:rPr lang="en-GB" sz="2200" dirty="0" err="1">
                <a:latin typeface="Century Schoolbook" charset="0"/>
              </a:rPr>
              <a:t>eha</a:t>
            </a:r>
            <a:r>
              <a:rPr lang="en-GB" sz="2200" dirty="0">
                <a:latin typeface="Century Schoolbook" charset="0"/>
              </a:rPr>
              <a:t> – </a:t>
            </a:r>
            <a:r>
              <a:rPr lang="en-GB" sz="2200" dirty="0" err="1">
                <a:latin typeface="Century Schoolbook" charset="0"/>
              </a:rPr>
              <a:t>pristup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preko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menadžmenta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kvalitetom</a:t>
            </a:r>
            <a:endParaRPr lang="en-GB" sz="2200" dirty="0">
              <a:latin typeface="Century Schoolbook" charset="0"/>
            </a:endParaRPr>
          </a:p>
          <a:p>
            <a:r>
              <a:rPr lang="en-GB" sz="2200" dirty="0">
                <a:latin typeface="Century Schoolbook" charset="0"/>
              </a:rPr>
              <a:t> ISO 19011:2002 </a:t>
            </a:r>
            <a:r>
              <a:rPr lang="en-GB" sz="2200" dirty="0" err="1">
                <a:latin typeface="Century Schoolbook" charset="0"/>
              </a:rPr>
              <a:t>Smernice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za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proveru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sistema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kvaliteta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sistema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zaštite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životne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sredine</a:t>
            </a:r>
            <a:endParaRPr lang="en-GB" sz="2200" dirty="0">
              <a:latin typeface="Century Schoolbook" charset="0"/>
            </a:endParaRPr>
          </a:p>
          <a:p>
            <a:r>
              <a:rPr lang="en-GB" sz="2200" dirty="0">
                <a:latin typeface="Century Schoolbook" charset="0"/>
              </a:rPr>
              <a:t> ISO 10005, ISO/TR 10013 (</a:t>
            </a:r>
            <a:r>
              <a:rPr lang="en-GB" sz="2200" dirty="0" err="1">
                <a:latin typeface="Century Schoolbook" charset="0"/>
              </a:rPr>
              <a:t>planovi</a:t>
            </a:r>
            <a:r>
              <a:rPr lang="en-GB" sz="2200" dirty="0">
                <a:latin typeface="Century Schoolbook" charset="0"/>
              </a:rPr>
              <a:t> </a:t>
            </a:r>
            <a:r>
              <a:rPr lang="en-GB" sz="2200" dirty="0" err="1">
                <a:latin typeface="Century Schoolbook" charset="0"/>
              </a:rPr>
              <a:t>kvaliteta</a:t>
            </a:r>
            <a:r>
              <a:rPr lang="en-GB" sz="2200" dirty="0">
                <a:latin typeface="Century Schoolbook" charset="0"/>
              </a:rPr>
              <a:t>, </a:t>
            </a:r>
            <a:r>
              <a:rPr lang="en-GB" sz="2200" dirty="0" err="1">
                <a:latin typeface="Century Schoolbook" charset="0"/>
              </a:rPr>
              <a:t>dokumentacija</a:t>
            </a:r>
            <a:r>
              <a:rPr lang="en-GB" sz="2200" dirty="0">
                <a:latin typeface="Century Schoolbook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61824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GB" cap="none" dirty="0">
                <a:latin typeface="Century Schoolbook" charset="0"/>
              </a:rPr>
              <a:t>... JOŠ KORISNIH STANDARDA</a:t>
            </a:r>
          </a:p>
        </p:txBody>
      </p:sp>
      <p:sp>
        <p:nvSpPr>
          <p:cNvPr id="1628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sz="1800" b="1" dirty="0">
                <a:latin typeface="Century Schoolbook" charset="0"/>
              </a:rPr>
              <a:t>ISO 10001:2007 (</a:t>
            </a:r>
            <a:r>
              <a:rPr lang="en-GB" sz="1800" b="1" i="1" dirty="0" err="1">
                <a:latin typeface="Century Schoolbook" charset="0"/>
              </a:rPr>
              <a:t>Menadžment</a:t>
            </a:r>
            <a:r>
              <a:rPr lang="en-GB" sz="1800" b="1" i="1" dirty="0">
                <a:latin typeface="Century Schoolbook" charset="0"/>
              </a:rPr>
              <a:t> </a:t>
            </a:r>
            <a:r>
              <a:rPr lang="en-GB" sz="1800" b="1" i="1" dirty="0" err="1">
                <a:latin typeface="Century Schoolbook" charset="0"/>
              </a:rPr>
              <a:t>kvalitetom</a:t>
            </a:r>
            <a:r>
              <a:rPr lang="en-GB" sz="1800" b="1" i="1" dirty="0">
                <a:latin typeface="Century Schoolbook" charset="0"/>
              </a:rPr>
              <a:t> — </a:t>
            </a:r>
            <a:r>
              <a:rPr lang="en-GB" sz="1800" b="1" i="1" dirty="0" err="1">
                <a:latin typeface="Century Schoolbook" charset="0"/>
              </a:rPr>
              <a:t>Zadovoljstvo</a:t>
            </a:r>
            <a:r>
              <a:rPr lang="en-GB" sz="1800" b="1" i="1" dirty="0">
                <a:latin typeface="Century Schoolbook" charset="0"/>
              </a:rPr>
              <a:t> </a:t>
            </a:r>
            <a:r>
              <a:rPr lang="en-GB" sz="1800" b="1" i="1" dirty="0" err="1">
                <a:latin typeface="Century Schoolbook" charset="0"/>
              </a:rPr>
              <a:t>korisnika</a:t>
            </a:r>
            <a:r>
              <a:rPr lang="en-GB" sz="1800" b="1" i="1" dirty="0">
                <a:latin typeface="Century Schoolbook" charset="0"/>
              </a:rPr>
              <a:t> –</a:t>
            </a:r>
            <a:r>
              <a:rPr lang="pl-PL" sz="1800" i="1" dirty="0" err="1">
                <a:latin typeface="Century Schoolbook" charset="0"/>
              </a:rPr>
              <a:t>Uputstva</a:t>
            </a:r>
            <a:r>
              <a:rPr lang="pl-PL" sz="1800" i="1" dirty="0">
                <a:latin typeface="Century Schoolbook" charset="0"/>
              </a:rPr>
              <a:t> za </a:t>
            </a:r>
            <a:r>
              <a:rPr lang="pl-PL" sz="1800" i="1" dirty="0" err="1">
                <a:latin typeface="Century Schoolbook" charset="0"/>
              </a:rPr>
              <a:t>kodekse</a:t>
            </a:r>
            <a:r>
              <a:rPr lang="pl-PL" sz="1800" i="1" dirty="0">
                <a:latin typeface="Century Schoolbook" charset="0"/>
              </a:rPr>
              <a:t> </a:t>
            </a:r>
            <a:r>
              <a:rPr lang="pl-PL" sz="1800" i="1" dirty="0" err="1">
                <a:latin typeface="Century Schoolbook" charset="0"/>
              </a:rPr>
              <a:t>ponašanja</a:t>
            </a:r>
            <a:r>
              <a:rPr lang="pl-PL" sz="1800" i="1" dirty="0">
                <a:latin typeface="Century Schoolbook" charset="0"/>
              </a:rPr>
              <a:t> za </a:t>
            </a:r>
            <a:r>
              <a:rPr lang="pl-PL" sz="1800" i="1" dirty="0" err="1">
                <a:latin typeface="Century Schoolbook" charset="0"/>
              </a:rPr>
              <a:t>organizacije</a:t>
            </a:r>
            <a:r>
              <a:rPr lang="pl-PL" sz="1800" i="1" dirty="0">
                <a:latin typeface="Century Schoolbook" charset="0"/>
              </a:rPr>
              <a:t>)</a:t>
            </a:r>
          </a:p>
          <a:p>
            <a:r>
              <a:rPr lang="en-GB" sz="1800" b="1" dirty="0">
                <a:latin typeface="Century Schoolbook" charset="0"/>
              </a:rPr>
              <a:t>ISO 10002:2004 (</a:t>
            </a:r>
            <a:r>
              <a:rPr lang="en-GB" sz="1800" b="1" i="1" dirty="0" err="1">
                <a:latin typeface="Century Schoolbook" charset="0"/>
              </a:rPr>
              <a:t>Menadžment</a:t>
            </a:r>
            <a:r>
              <a:rPr lang="en-GB" sz="1800" b="1" i="1" dirty="0">
                <a:latin typeface="Century Schoolbook" charset="0"/>
              </a:rPr>
              <a:t> </a:t>
            </a:r>
            <a:r>
              <a:rPr lang="en-GB" sz="1800" b="1" i="1" dirty="0" err="1">
                <a:latin typeface="Century Schoolbook" charset="0"/>
              </a:rPr>
              <a:t>kvalitetom</a:t>
            </a:r>
            <a:r>
              <a:rPr lang="en-GB" sz="1800" b="1" i="1" dirty="0">
                <a:latin typeface="Century Schoolbook" charset="0"/>
              </a:rPr>
              <a:t> — </a:t>
            </a:r>
            <a:r>
              <a:rPr lang="en-GB" sz="1800" b="1" i="1" dirty="0" err="1">
                <a:latin typeface="Century Schoolbook" charset="0"/>
              </a:rPr>
              <a:t>Zadovoljstvo</a:t>
            </a:r>
            <a:r>
              <a:rPr lang="en-GB" sz="1800" b="1" i="1" dirty="0">
                <a:latin typeface="Century Schoolbook" charset="0"/>
              </a:rPr>
              <a:t> </a:t>
            </a:r>
            <a:r>
              <a:rPr lang="en-GB" sz="1800" b="1" i="1" dirty="0" err="1">
                <a:latin typeface="Century Schoolbook" charset="0"/>
              </a:rPr>
              <a:t>korisnika</a:t>
            </a:r>
            <a:r>
              <a:rPr lang="en-GB" sz="1800" b="1" i="1" dirty="0">
                <a:latin typeface="Century Schoolbook" charset="0"/>
              </a:rPr>
              <a:t> –</a:t>
            </a:r>
            <a:r>
              <a:rPr lang="en-GB" sz="1800" i="1" dirty="0" err="1">
                <a:latin typeface="Century Schoolbook" charset="0"/>
              </a:rPr>
              <a:t>Postupanje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sa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prigovorima</a:t>
            </a:r>
            <a:r>
              <a:rPr lang="en-GB" sz="1800" i="1" dirty="0">
                <a:latin typeface="Century Schoolbook" charset="0"/>
              </a:rPr>
              <a:t> u </a:t>
            </a:r>
            <a:r>
              <a:rPr lang="en-GB" sz="1800" i="1" dirty="0" err="1">
                <a:latin typeface="Century Schoolbook" charset="0"/>
              </a:rPr>
              <a:t>organizacijama</a:t>
            </a:r>
            <a:r>
              <a:rPr lang="en-GB" sz="1800" i="1" dirty="0">
                <a:latin typeface="Century Schoolbook" charset="0"/>
              </a:rPr>
              <a:t>)</a:t>
            </a:r>
          </a:p>
          <a:p>
            <a:r>
              <a:rPr lang="en-GB" sz="1800" b="1" dirty="0">
                <a:latin typeface="Century Schoolbook" charset="0"/>
              </a:rPr>
              <a:t>ISO 10003:2007 (</a:t>
            </a:r>
            <a:r>
              <a:rPr lang="en-GB" sz="1800" b="1" i="1" dirty="0" err="1">
                <a:latin typeface="Century Schoolbook" charset="0"/>
              </a:rPr>
              <a:t>Menadžment</a:t>
            </a:r>
            <a:r>
              <a:rPr lang="en-GB" sz="1800" b="1" i="1" dirty="0">
                <a:latin typeface="Century Schoolbook" charset="0"/>
              </a:rPr>
              <a:t> </a:t>
            </a:r>
            <a:r>
              <a:rPr lang="en-GB" sz="1800" b="1" i="1" dirty="0" err="1">
                <a:latin typeface="Century Schoolbook" charset="0"/>
              </a:rPr>
              <a:t>kvalitetom</a:t>
            </a:r>
            <a:r>
              <a:rPr lang="en-GB" sz="1800" b="1" i="1" dirty="0">
                <a:latin typeface="Century Schoolbook" charset="0"/>
              </a:rPr>
              <a:t> — </a:t>
            </a:r>
            <a:r>
              <a:rPr lang="en-GB" sz="1800" b="1" i="1" dirty="0" err="1">
                <a:latin typeface="Century Schoolbook" charset="0"/>
              </a:rPr>
              <a:t>Zadovoljstvo</a:t>
            </a:r>
            <a:r>
              <a:rPr lang="en-GB" sz="1800" b="1" i="1" dirty="0">
                <a:latin typeface="Century Schoolbook" charset="0"/>
              </a:rPr>
              <a:t> </a:t>
            </a:r>
            <a:r>
              <a:rPr lang="en-GB" sz="1800" b="1" i="1" dirty="0" err="1">
                <a:latin typeface="Century Schoolbook" charset="0"/>
              </a:rPr>
              <a:t>korisnika</a:t>
            </a:r>
            <a:r>
              <a:rPr lang="en-GB" sz="1800" b="1" i="1" dirty="0">
                <a:latin typeface="Century Schoolbook" charset="0"/>
              </a:rPr>
              <a:t> –</a:t>
            </a:r>
            <a:r>
              <a:rPr lang="en-GB" sz="1800" i="1" dirty="0" err="1">
                <a:latin typeface="Century Schoolbook" charset="0"/>
              </a:rPr>
              <a:t>Uputstva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za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eksterno</a:t>
            </a:r>
            <a:r>
              <a:rPr lang="en-GB" sz="1800" i="1" dirty="0">
                <a:latin typeface="Century Schoolbook" charset="0"/>
              </a:rPr>
              <a:t> r</a:t>
            </a:r>
            <a:r>
              <a:rPr lang="en-US" sz="1800" i="1" dirty="0" err="1">
                <a:latin typeface="Century Schoolbook" charset="0"/>
              </a:rPr>
              <a:t>ij</a:t>
            </a:r>
            <a:r>
              <a:rPr lang="en-GB" sz="1800" i="1" dirty="0" err="1">
                <a:latin typeface="Century Schoolbook" charset="0"/>
              </a:rPr>
              <a:t>ešavanje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sporova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organizacije</a:t>
            </a:r>
            <a:r>
              <a:rPr lang="en-GB" sz="1800" i="1" dirty="0">
                <a:latin typeface="Century Schoolbook" charset="0"/>
              </a:rPr>
              <a:t>)</a:t>
            </a:r>
          </a:p>
          <a:p>
            <a:r>
              <a:rPr lang="en-GB" sz="1800" b="1" dirty="0">
                <a:latin typeface="Century Schoolbook" charset="0"/>
              </a:rPr>
              <a:t>ISO 10004 – (</a:t>
            </a:r>
            <a:r>
              <a:rPr lang="en-GB" sz="1800" b="1" i="1" dirty="0" err="1">
                <a:latin typeface="Century Schoolbook" charset="0"/>
              </a:rPr>
              <a:t>Menadžment</a:t>
            </a:r>
            <a:r>
              <a:rPr lang="en-GB" sz="1800" b="1" i="1" dirty="0">
                <a:latin typeface="Century Schoolbook" charset="0"/>
              </a:rPr>
              <a:t> </a:t>
            </a:r>
            <a:r>
              <a:rPr lang="en-GB" sz="1800" b="1" i="1" dirty="0" err="1">
                <a:latin typeface="Century Schoolbook" charset="0"/>
              </a:rPr>
              <a:t>kvalitetom</a:t>
            </a:r>
            <a:r>
              <a:rPr lang="en-GB" sz="1800" b="1" i="1" dirty="0">
                <a:latin typeface="Century Schoolbook" charset="0"/>
              </a:rPr>
              <a:t> — </a:t>
            </a:r>
            <a:r>
              <a:rPr lang="en-GB" sz="1800" i="1" dirty="0" err="1">
                <a:latin typeface="Century Schoolbook" charset="0"/>
              </a:rPr>
              <a:t>Zadovoljstvo</a:t>
            </a:r>
            <a:r>
              <a:rPr lang="en-US" sz="1800" b="1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korisnika</a:t>
            </a:r>
            <a:r>
              <a:rPr lang="en-GB" sz="1800" i="1" dirty="0">
                <a:latin typeface="Century Schoolbook" charset="0"/>
              </a:rPr>
              <a:t> – </a:t>
            </a:r>
            <a:r>
              <a:rPr lang="en-GB" sz="1800" i="1" dirty="0" err="1">
                <a:latin typeface="Century Schoolbook" charset="0"/>
              </a:rPr>
              <a:t>Uputstva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za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pra</a:t>
            </a:r>
            <a:r>
              <a:rPr lang="en-US" sz="1800" i="1" dirty="0" err="1">
                <a:latin typeface="Century Schoolbook" charset="0"/>
              </a:rPr>
              <a:t>ć</a:t>
            </a:r>
            <a:r>
              <a:rPr lang="en-GB" sz="1800" i="1" dirty="0" err="1">
                <a:latin typeface="Century Schoolbook" charset="0"/>
              </a:rPr>
              <a:t>enje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i</a:t>
            </a:r>
            <a:r>
              <a:rPr lang="en-GB" sz="1800" i="1" dirty="0">
                <a:latin typeface="Century Schoolbook" charset="0"/>
              </a:rPr>
              <a:t> m</a:t>
            </a:r>
            <a:r>
              <a:rPr lang="en-US" sz="1800" i="1" dirty="0">
                <a:latin typeface="Century Schoolbook" charset="0"/>
              </a:rPr>
              <a:t>j</a:t>
            </a:r>
            <a:r>
              <a:rPr lang="en-GB" sz="1800" i="1" dirty="0" err="1">
                <a:latin typeface="Century Schoolbook" charset="0"/>
              </a:rPr>
              <a:t>erenje</a:t>
            </a:r>
            <a:r>
              <a:rPr lang="en-GB" sz="1800" i="1" dirty="0">
                <a:latin typeface="Century Schoolbook" charset="0"/>
              </a:rPr>
              <a:t>)</a:t>
            </a:r>
          </a:p>
          <a:p>
            <a:r>
              <a:rPr lang="en-GB" sz="1800" b="1" dirty="0">
                <a:latin typeface="Century Schoolbook" charset="0"/>
              </a:rPr>
              <a:t>ISO 10014:2006 (</a:t>
            </a:r>
            <a:r>
              <a:rPr lang="en-GB" sz="1800" b="1" i="1" dirty="0" err="1">
                <a:latin typeface="Century Schoolbook" charset="0"/>
              </a:rPr>
              <a:t>Sistemi</a:t>
            </a:r>
            <a:r>
              <a:rPr lang="en-GB" sz="1800" b="1" i="1" dirty="0">
                <a:latin typeface="Century Schoolbook" charset="0"/>
              </a:rPr>
              <a:t> </a:t>
            </a:r>
            <a:r>
              <a:rPr lang="en-GB" sz="1800" b="1" i="1" dirty="0" err="1">
                <a:latin typeface="Century Schoolbook" charset="0"/>
              </a:rPr>
              <a:t>menadžmenta</a:t>
            </a:r>
            <a:r>
              <a:rPr lang="en-GB" sz="1800" b="1" i="1" dirty="0">
                <a:latin typeface="Century Schoolbook" charset="0"/>
              </a:rPr>
              <a:t> — </a:t>
            </a:r>
            <a:r>
              <a:rPr lang="en-GB" sz="1800" i="1" dirty="0" err="1">
                <a:latin typeface="Century Schoolbook" charset="0"/>
              </a:rPr>
              <a:t>Uputstva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za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ostvarivanje</a:t>
            </a:r>
            <a:r>
              <a:rPr lang="en-US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finansijske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i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ekonomske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koristi</a:t>
            </a:r>
            <a:r>
              <a:rPr lang="en-GB" sz="1800" i="1" dirty="0">
                <a:latin typeface="Century Schoolbook" charset="0"/>
              </a:rPr>
              <a:t>)</a:t>
            </a:r>
          </a:p>
          <a:p>
            <a:r>
              <a:rPr lang="pl-PL" sz="1800" b="1" dirty="0">
                <a:latin typeface="Century Schoolbook" charset="0"/>
              </a:rPr>
              <a:t>ISO 10019:2005 </a:t>
            </a:r>
            <a:r>
              <a:rPr lang="pl-PL" sz="1800" b="1" i="1" dirty="0">
                <a:latin typeface="Century Schoolbook" charset="0"/>
              </a:rPr>
              <a:t>(</a:t>
            </a:r>
            <a:r>
              <a:rPr lang="pl-PL" sz="1800" i="1" dirty="0" err="1">
                <a:latin typeface="Century Schoolbook" charset="0"/>
              </a:rPr>
              <a:t>Smernice</a:t>
            </a:r>
            <a:r>
              <a:rPr lang="pl-PL" sz="1800" i="1" dirty="0">
                <a:latin typeface="Century Schoolbook" charset="0"/>
              </a:rPr>
              <a:t> za </a:t>
            </a:r>
            <a:r>
              <a:rPr lang="pl-PL" sz="1800" i="1" dirty="0" err="1">
                <a:latin typeface="Century Schoolbook" charset="0"/>
              </a:rPr>
              <a:t>izbor</a:t>
            </a:r>
            <a:r>
              <a:rPr lang="pl-PL" sz="1800" i="1" dirty="0">
                <a:latin typeface="Century Schoolbook" charset="0"/>
              </a:rPr>
              <a:t> </a:t>
            </a:r>
            <a:r>
              <a:rPr lang="pl-PL" sz="1800" i="1" dirty="0" err="1">
                <a:latin typeface="Century Schoolbook" charset="0"/>
              </a:rPr>
              <a:t>konsultanata</a:t>
            </a:r>
            <a:r>
              <a:rPr lang="pl-PL" sz="1800" i="1" dirty="0">
                <a:latin typeface="Century Schoolbook" charset="0"/>
              </a:rPr>
              <a:t> za </a:t>
            </a:r>
            <a:r>
              <a:rPr lang="pl-PL" sz="1800" i="1" dirty="0" err="1">
                <a:latin typeface="Century Schoolbook" charset="0"/>
              </a:rPr>
              <a:t>sistem</a:t>
            </a:r>
            <a:r>
              <a:rPr lang="pl-PL" sz="1800" i="1" dirty="0">
                <a:latin typeface="Century Schoolbook" charset="0"/>
              </a:rPr>
              <a:t> </a:t>
            </a:r>
            <a:r>
              <a:rPr lang="pl-PL" sz="1800" i="1" dirty="0" err="1">
                <a:latin typeface="Century Schoolbook" charset="0"/>
              </a:rPr>
              <a:t>menadžmenta</a:t>
            </a:r>
            <a:r>
              <a:rPr lang="pl-PL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kvalitetom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i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kori</a:t>
            </a:r>
            <a:r>
              <a:rPr lang="en-US" sz="1800" i="1" dirty="0" err="1">
                <a:latin typeface="Century Schoolbook" charset="0"/>
              </a:rPr>
              <a:t>šć</a:t>
            </a:r>
            <a:r>
              <a:rPr lang="en-GB" sz="1800" i="1" dirty="0" err="1">
                <a:latin typeface="Century Schoolbook" charset="0"/>
              </a:rPr>
              <a:t>enje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njihovih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usluga</a:t>
            </a:r>
            <a:r>
              <a:rPr lang="en-GB" sz="1800" i="1" dirty="0">
                <a:latin typeface="Century Schoolbook" charset="0"/>
              </a:rPr>
              <a:t>)</a:t>
            </a:r>
          </a:p>
          <a:p>
            <a:r>
              <a:rPr lang="en-GB" sz="1800" i="1" dirty="0">
                <a:latin typeface="Century Schoolbook" charset="0"/>
              </a:rPr>
              <a:t>ISO 10006 – </a:t>
            </a:r>
            <a:r>
              <a:rPr lang="en-GB" sz="1800" b="1" i="1" dirty="0" err="1">
                <a:latin typeface="Century Schoolbook" charset="0"/>
              </a:rPr>
              <a:t>menadžment</a:t>
            </a:r>
            <a:r>
              <a:rPr lang="en-GB" sz="1800" b="1" i="1" dirty="0">
                <a:latin typeface="Century Schoolbook" charset="0"/>
              </a:rPr>
              <a:t> </a:t>
            </a:r>
            <a:r>
              <a:rPr lang="en-GB" sz="1800" b="1" i="1" dirty="0" err="1">
                <a:latin typeface="Century Schoolbook" charset="0"/>
              </a:rPr>
              <a:t>kvaliteta</a:t>
            </a:r>
            <a:r>
              <a:rPr lang="en-GB" sz="1800" b="1" i="1" dirty="0">
                <a:latin typeface="Century Schoolbook" charset="0"/>
              </a:rPr>
              <a:t> u </a:t>
            </a:r>
            <a:r>
              <a:rPr lang="en-GB" sz="1800" b="1" i="1" dirty="0" err="1">
                <a:latin typeface="Century Schoolbook" charset="0"/>
              </a:rPr>
              <a:t>projektima</a:t>
            </a:r>
            <a:r>
              <a:rPr lang="en-GB" sz="1800" i="1" dirty="0">
                <a:latin typeface="Century Schoolbook" charset="0"/>
              </a:rPr>
              <a:t>, ISO 10012 – </a:t>
            </a:r>
            <a:r>
              <a:rPr lang="en-GB" sz="1800" i="1" dirty="0" err="1">
                <a:latin typeface="Century Schoolbook" charset="0"/>
              </a:rPr>
              <a:t>procesi</a:t>
            </a:r>
            <a:r>
              <a:rPr lang="en-US" sz="1800" i="1" dirty="0">
                <a:latin typeface="Century Schoolbook" charset="0"/>
              </a:rPr>
              <a:t> </a:t>
            </a:r>
            <a:r>
              <a:rPr lang="en-GB" sz="1800" i="1" dirty="0">
                <a:latin typeface="Century Schoolbook" charset="0"/>
              </a:rPr>
              <a:t>m</a:t>
            </a:r>
            <a:r>
              <a:rPr lang="en-US" sz="1800" i="1" dirty="0">
                <a:latin typeface="Century Schoolbook" charset="0"/>
              </a:rPr>
              <a:t>j</a:t>
            </a:r>
            <a:r>
              <a:rPr lang="en-GB" sz="1800" i="1" dirty="0" err="1">
                <a:latin typeface="Century Schoolbook" charset="0"/>
              </a:rPr>
              <a:t>erenja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i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oprema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za</a:t>
            </a:r>
            <a:r>
              <a:rPr lang="en-GB" sz="1800" i="1" dirty="0">
                <a:latin typeface="Century Schoolbook" charset="0"/>
              </a:rPr>
              <a:t> m</a:t>
            </a:r>
            <a:r>
              <a:rPr lang="en-US" sz="1800" i="1" dirty="0">
                <a:latin typeface="Century Schoolbook" charset="0"/>
              </a:rPr>
              <a:t>j</a:t>
            </a:r>
            <a:r>
              <a:rPr lang="en-GB" sz="1800" i="1" dirty="0" err="1">
                <a:latin typeface="Century Schoolbook" charset="0"/>
              </a:rPr>
              <a:t>erenje</a:t>
            </a:r>
            <a:r>
              <a:rPr lang="en-GB" sz="1800" i="1" dirty="0">
                <a:latin typeface="Century Schoolbook" charset="0"/>
              </a:rPr>
              <a:t>, ISO 10007 – </a:t>
            </a:r>
            <a:r>
              <a:rPr lang="en-GB" sz="1800" i="1" dirty="0" err="1">
                <a:latin typeface="Century Schoolbook" charset="0"/>
              </a:rPr>
              <a:t>menadžment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konfiguracijom</a:t>
            </a:r>
            <a:r>
              <a:rPr lang="en-GB" sz="1800" i="1" dirty="0">
                <a:latin typeface="Century Schoolbook" charset="0"/>
              </a:rPr>
              <a:t>,</a:t>
            </a:r>
            <a:r>
              <a:rPr lang="en-US" sz="1800" i="1" dirty="0">
                <a:latin typeface="Century Schoolbook" charset="0"/>
              </a:rPr>
              <a:t> </a:t>
            </a:r>
            <a:r>
              <a:rPr lang="en-GB" sz="1800" i="1" dirty="0">
                <a:latin typeface="Century Schoolbook" charset="0"/>
              </a:rPr>
              <a:t>ISO 10015 – </a:t>
            </a:r>
            <a:r>
              <a:rPr lang="en-GB" sz="1800" i="1" dirty="0" err="1">
                <a:latin typeface="Century Schoolbook" charset="0"/>
              </a:rPr>
              <a:t>uputstva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za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obu</a:t>
            </a:r>
            <a:r>
              <a:rPr lang="en-US" sz="1800" i="1" dirty="0" err="1">
                <a:latin typeface="Century Schoolbook" charset="0"/>
              </a:rPr>
              <a:t>č</a:t>
            </a:r>
            <a:r>
              <a:rPr lang="en-GB" sz="1800" i="1" dirty="0" err="1">
                <a:latin typeface="Century Schoolbook" charset="0"/>
              </a:rPr>
              <a:t>avanje</a:t>
            </a:r>
            <a:r>
              <a:rPr lang="en-GB" sz="1800" i="1" dirty="0">
                <a:latin typeface="Century Schoolbook" charset="0"/>
              </a:rPr>
              <a:t>, ISO 10017 – </a:t>
            </a:r>
            <a:r>
              <a:rPr lang="en-GB" sz="1800" i="1" dirty="0" err="1">
                <a:latin typeface="Century Schoolbook" charset="0"/>
              </a:rPr>
              <a:t>statisti</a:t>
            </a:r>
            <a:r>
              <a:rPr lang="en-US" sz="1800" i="1" dirty="0" err="1">
                <a:latin typeface="Century Schoolbook" charset="0"/>
              </a:rPr>
              <a:t>č</a:t>
            </a:r>
            <a:r>
              <a:rPr lang="en-GB" sz="1800" i="1" dirty="0" err="1">
                <a:latin typeface="Century Schoolbook" charset="0"/>
              </a:rPr>
              <a:t>ke</a:t>
            </a:r>
            <a:r>
              <a:rPr lang="en-GB" sz="1800" i="1" dirty="0">
                <a:latin typeface="Century Schoolbook" charset="0"/>
              </a:rPr>
              <a:t> </a:t>
            </a:r>
            <a:r>
              <a:rPr lang="en-GB" sz="1800" i="1" dirty="0" err="1">
                <a:latin typeface="Century Schoolbook" charset="0"/>
              </a:rPr>
              <a:t>tehnike</a:t>
            </a:r>
            <a:endParaRPr lang="en-GB" sz="18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58685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hr-HR" dirty="0">
                <a:latin typeface="Century Schoolbook" charset="0"/>
              </a:rPr>
              <a:t>UVOD</a:t>
            </a:r>
            <a:r>
              <a:rPr lang="hr-HR" sz="3200" b="1" cap="none" dirty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j-ea"/>
              </a:rPr>
              <a:t> </a:t>
            </a:r>
            <a:r>
              <a:rPr lang="hr-HR" dirty="0">
                <a:latin typeface="Century Schoolbook" charset="0"/>
              </a:rPr>
              <a:t>U ISO 9001</a:t>
            </a:r>
            <a:endParaRPr lang="en-GB" dirty="0">
              <a:latin typeface="Century Schoolbook" charset="0"/>
            </a:endParaRPr>
          </a:p>
        </p:txBody>
      </p:sp>
      <p:sp>
        <p:nvSpPr>
          <p:cNvPr id="163843" name="Content Placeholder 2"/>
          <p:cNvSpPr>
            <a:spLocks noGrp="1"/>
          </p:cNvSpPr>
          <p:nvPr>
            <p:ph idx="1"/>
          </p:nvPr>
        </p:nvSpPr>
        <p:spPr>
          <a:xfrm>
            <a:off x="457199" y="2238375"/>
            <a:ext cx="6508377" cy="3916363"/>
          </a:xfrm>
        </p:spPr>
        <p:txBody>
          <a:bodyPr/>
          <a:lstStyle/>
          <a:p>
            <a:pPr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dirty="0">
                <a:latin typeface="Arial" charset="0"/>
              </a:rPr>
              <a:t>ISO 9001 definiše zahtjeve na sistem upravljanja kvalitetom pri razvoju, proizvodnji i pružanju usluga.</a:t>
            </a:r>
          </a:p>
          <a:p>
            <a:pPr marL="0" indent="0">
              <a:spcBef>
                <a:spcPct val="50000"/>
              </a:spcBef>
              <a:buClr>
                <a:srgbClr val="000099"/>
              </a:buClr>
              <a:buNone/>
            </a:pPr>
            <a:endParaRPr lang="hr-HR" dirty="0">
              <a:latin typeface="Arial" charset="0"/>
            </a:endParaRPr>
          </a:p>
          <a:p>
            <a:pPr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kumimoji="1" lang="hr-HR" dirty="0">
                <a:latin typeface="Arial" charset="0"/>
              </a:rPr>
              <a:t>Osnovni ciljevi primjene standarda ISO 9001 su: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b="1" dirty="0">
                <a:latin typeface="Arial" charset="0"/>
              </a:rPr>
              <a:t>  Postizanje zadovoljstva kupca/korisnika</a:t>
            </a:r>
          </a:p>
          <a:p>
            <a:pPr lvl="2">
              <a:spcBef>
                <a:spcPct val="50000"/>
              </a:spcBef>
              <a:buClr>
                <a:srgbClr val="000099"/>
              </a:buClr>
              <a:buFont typeface="Arial"/>
              <a:buChar char="•"/>
            </a:pPr>
            <a:r>
              <a:rPr lang="hr-HR" b="1" dirty="0">
                <a:latin typeface="Arial" charset="0"/>
              </a:rPr>
              <a:t>  Postizanje trajnog poboljšavanja svih procesa u organizaciji</a:t>
            </a:r>
            <a:endParaRPr lang="en-GB" b="1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365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dirty="0"/>
              <a:t>Principi upravljanja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BA" i="1" dirty="0">
                <a:latin typeface="Arial"/>
                <a:cs typeface="Arial"/>
              </a:rPr>
              <a:t>Orijentacija ka kupcu</a:t>
            </a:r>
            <a:r>
              <a:rPr lang="en-US" dirty="0">
                <a:latin typeface="Arial"/>
                <a:cs typeface="Arial"/>
              </a:rPr>
              <a:t> </a:t>
            </a:r>
          </a:p>
          <a:p>
            <a:r>
              <a:rPr lang="sr-Latn-BA" i="1" dirty="0">
                <a:latin typeface="Arial"/>
                <a:cs typeface="Arial"/>
              </a:rPr>
              <a:t>Liderstvo</a:t>
            </a:r>
            <a:r>
              <a:rPr lang="en-US" dirty="0">
                <a:latin typeface="Arial"/>
                <a:cs typeface="Arial"/>
              </a:rPr>
              <a:t> </a:t>
            </a:r>
          </a:p>
          <a:p>
            <a:r>
              <a:rPr lang="sr-Latn-BA" i="1" dirty="0">
                <a:latin typeface="Arial"/>
                <a:cs typeface="Arial"/>
              </a:rPr>
              <a:t>Učešće ljudi</a:t>
            </a:r>
            <a:r>
              <a:rPr lang="en-US" dirty="0">
                <a:latin typeface="Arial"/>
                <a:cs typeface="Arial"/>
              </a:rPr>
              <a:t> </a:t>
            </a:r>
          </a:p>
          <a:p>
            <a:r>
              <a:rPr lang="sr-Latn-BA" i="1" dirty="0">
                <a:latin typeface="Arial"/>
                <a:cs typeface="Arial"/>
              </a:rPr>
              <a:t>Procesni pristup</a:t>
            </a:r>
            <a:r>
              <a:rPr lang="en-US" dirty="0">
                <a:latin typeface="Arial"/>
                <a:cs typeface="Arial"/>
              </a:rPr>
              <a:t> </a:t>
            </a:r>
          </a:p>
          <a:p>
            <a:r>
              <a:rPr lang="sr-Latn-BA" i="1" dirty="0">
                <a:latin typeface="Arial"/>
                <a:cs typeface="Arial"/>
              </a:rPr>
              <a:t>Sistemski pristup upravljanju</a:t>
            </a:r>
            <a:r>
              <a:rPr lang="en-US" dirty="0">
                <a:latin typeface="Arial"/>
                <a:cs typeface="Arial"/>
              </a:rPr>
              <a:t> </a:t>
            </a:r>
          </a:p>
          <a:p>
            <a:r>
              <a:rPr lang="sr-Latn-BA" i="1" dirty="0">
                <a:latin typeface="Arial"/>
                <a:cs typeface="Arial"/>
              </a:rPr>
              <a:t>Stalno poboljšanje</a:t>
            </a:r>
            <a:r>
              <a:rPr lang="en-US" dirty="0">
                <a:latin typeface="Arial"/>
                <a:cs typeface="Arial"/>
              </a:rPr>
              <a:t> </a:t>
            </a:r>
          </a:p>
          <a:p>
            <a:r>
              <a:rPr lang="sr-Latn-BA" i="1" dirty="0">
                <a:latin typeface="Arial"/>
                <a:cs typeface="Arial"/>
              </a:rPr>
              <a:t>Odlučivanje na osnovu činjenica</a:t>
            </a:r>
            <a:r>
              <a:rPr lang="en-US" dirty="0">
                <a:latin typeface="Arial"/>
                <a:cs typeface="Arial"/>
              </a:rPr>
              <a:t> </a:t>
            </a:r>
          </a:p>
          <a:p>
            <a:r>
              <a:rPr lang="sr-Latn-BA" i="1" dirty="0">
                <a:latin typeface="Arial"/>
                <a:cs typeface="Arial"/>
              </a:rPr>
              <a:t>Obostrano korisni odnosi sa dobavljačem</a:t>
            </a:r>
            <a:r>
              <a:rPr lang="en-US" dirty="0">
                <a:latin typeface="Arial"/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5462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BA" sz="3200" dirty="0"/>
              <a:t>Osnovne prednosti standarda serije ISO 9000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096269"/>
            <a:ext cx="8387784" cy="3916363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</a:pPr>
            <a:r>
              <a:rPr lang="en-US" sz="1600" b="1" dirty="0" err="1"/>
              <a:t>jednostavni</a:t>
            </a:r>
            <a:r>
              <a:rPr lang="en-US" sz="1600" b="1" dirty="0"/>
              <a:t> </a:t>
            </a:r>
            <a:r>
              <a:rPr lang="en-US" sz="1600" b="1" dirty="0" err="1"/>
              <a:t>i</a:t>
            </a:r>
            <a:r>
              <a:rPr lang="en-US" sz="1600" b="1" dirty="0"/>
              <a:t> </a:t>
            </a:r>
            <a:r>
              <a:rPr lang="en-US" sz="1600" b="1" dirty="0" err="1"/>
              <a:t>pregledni</a:t>
            </a:r>
            <a:r>
              <a:rPr lang="en-US" sz="1600" b="1" dirty="0"/>
              <a:t>,</a:t>
            </a:r>
          </a:p>
          <a:p>
            <a:pPr>
              <a:spcBef>
                <a:spcPts val="600"/>
              </a:spcBef>
            </a:pPr>
            <a:r>
              <a:rPr lang="en-US" sz="1600" b="1" dirty="0" err="1"/>
              <a:t>olakšana</a:t>
            </a:r>
            <a:r>
              <a:rPr lang="en-US" sz="1600" b="1" dirty="0"/>
              <a:t> je </a:t>
            </a:r>
            <a:r>
              <a:rPr lang="en-US" sz="1600" b="1" dirty="0" err="1"/>
              <a:t>upotreba</a:t>
            </a:r>
            <a:r>
              <a:rPr lang="en-US" sz="1600" b="1" dirty="0"/>
              <a:t> u </a:t>
            </a:r>
            <a:r>
              <a:rPr lang="en-US" sz="1600" b="1" dirty="0" err="1"/>
              <a:t>svim</a:t>
            </a:r>
            <a:r>
              <a:rPr lang="en-US" sz="1600" b="1" dirty="0"/>
              <a:t> </a:t>
            </a:r>
            <a:r>
              <a:rPr lang="en-US" sz="1600" b="1" dirty="0" err="1"/>
              <a:t>djelatnostima</a:t>
            </a:r>
            <a:r>
              <a:rPr lang="en-US" sz="1600" b="1" dirty="0"/>
              <a:t> </a:t>
            </a:r>
            <a:r>
              <a:rPr lang="en-US" sz="1600" dirty="0"/>
              <a:t>(</a:t>
            </a:r>
            <a:r>
              <a:rPr lang="en-US" sz="1600" dirty="0" err="1"/>
              <a:t>posebno</a:t>
            </a:r>
            <a:r>
              <a:rPr lang="en-US" sz="1600" dirty="0"/>
              <a:t> </a:t>
            </a:r>
            <a:r>
              <a:rPr lang="en-US" sz="1600" dirty="0" err="1"/>
              <a:t>uslugama</a:t>
            </a:r>
            <a:r>
              <a:rPr lang="en-US" sz="1600" dirty="0"/>
              <a:t>),</a:t>
            </a:r>
          </a:p>
          <a:p>
            <a:pPr>
              <a:spcBef>
                <a:spcPts val="600"/>
              </a:spcBef>
            </a:pPr>
            <a:r>
              <a:rPr lang="en-US" sz="1600" b="1" dirty="0" err="1"/>
              <a:t>praktični</a:t>
            </a:r>
            <a:r>
              <a:rPr lang="en-US" sz="1600" b="1" dirty="0"/>
              <a:t> </a:t>
            </a:r>
            <a:r>
              <a:rPr lang="en-US" sz="1600" b="1" dirty="0" err="1"/>
              <a:t>su</a:t>
            </a:r>
            <a:r>
              <a:rPr lang="en-US" sz="1600" b="1" dirty="0"/>
              <a:t> </a:t>
            </a:r>
            <a:r>
              <a:rPr lang="en-US" sz="1600" b="1" dirty="0" err="1"/>
              <a:t>za</a:t>
            </a:r>
            <a:r>
              <a:rPr lang="en-US" sz="1600" b="1" dirty="0"/>
              <a:t> </a:t>
            </a:r>
            <a:r>
              <a:rPr lang="en-US" sz="1600" b="1" dirty="0" err="1"/>
              <a:t>upotrebu</a:t>
            </a:r>
            <a:r>
              <a:rPr lang="en-US" sz="1600" b="1" dirty="0"/>
              <a:t> u </a:t>
            </a:r>
            <a:r>
              <a:rPr lang="en-US" sz="1600" b="1" dirty="0" err="1"/>
              <a:t>malim</a:t>
            </a:r>
            <a:r>
              <a:rPr lang="en-US" sz="1600" b="1" dirty="0"/>
              <a:t> </a:t>
            </a:r>
            <a:r>
              <a:rPr lang="en-US" sz="1600" b="1" dirty="0" err="1"/>
              <a:t>i</a:t>
            </a:r>
            <a:r>
              <a:rPr lang="en-US" sz="1600" b="1" dirty="0"/>
              <a:t> </a:t>
            </a:r>
            <a:r>
              <a:rPr lang="en-US" sz="1600" b="1" dirty="0" err="1"/>
              <a:t>srednjim</a:t>
            </a:r>
            <a:r>
              <a:rPr lang="en-US" sz="1600" b="1" dirty="0"/>
              <a:t> </a:t>
            </a:r>
            <a:r>
              <a:rPr lang="en-US" sz="1600" b="1" dirty="0" err="1"/>
              <a:t>preduzećima</a:t>
            </a:r>
            <a:r>
              <a:rPr lang="en-US" sz="1600" dirty="0"/>
              <a:t>,</a:t>
            </a:r>
          </a:p>
          <a:p>
            <a:pPr>
              <a:spcBef>
                <a:spcPts val="600"/>
              </a:spcBef>
            </a:pPr>
            <a:r>
              <a:rPr lang="en-US" sz="1600" b="1" dirty="0" err="1"/>
              <a:t>usmjereni</a:t>
            </a:r>
            <a:r>
              <a:rPr lang="en-US" sz="1600" b="1" dirty="0"/>
              <a:t> </a:t>
            </a:r>
            <a:r>
              <a:rPr lang="en-US" sz="1600" b="1" dirty="0" err="1"/>
              <a:t>su</a:t>
            </a:r>
            <a:r>
              <a:rPr lang="en-US" sz="1600" b="1" dirty="0"/>
              <a:t> </a:t>
            </a:r>
            <a:r>
              <a:rPr lang="en-US" sz="1600" b="1" dirty="0" err="1"/>
              <a:t>na</a:t>
            </a:r>
            <a:r>
              <a:rPr lang="en-US" sz="1600" b="1" dirty="0"/>
              <a:t> </a:t>
            </a:r>
            <a:r>
              <a:rPr lang="en-US" sz="1600" b="1" dirty="0" err="1"/>
              <a:t>kupce</a:t>
            </a:r>
            <a:r>
              <a:rPr lang="en-US" sz="1600" b="1" dirty="0"/>
              <a:t> </a:t>
            </a:r>
            <a:r>
              <a:rPr lang="en-US" sz="1600" b="1" dirty="0" err="1"/>
              <a:t>i</a:t>
            </a:r>
            <a:r>
              <a:rPr lang="en-US" sz="1600" b="1" dirty="0"/>
              <a:t> </a:t>
            </a:r>
            <a:r>
              <a:rPr lang="en-US" sz="1600" b="1" dirty="0" err="1"/>
              <a:t>traže</a:t>
            </a:r>
            <a:r>
              <a:rPr lang="en-US" sz="1600" b="1" dirty="0"/>
              <a:t> </a:t>
            </a:r>
            <a:r>
              <a:rPr lang="en-US" sz="1600" b="1" dirty="0" err="1"/>
              <a:t>mjerenje</a:t>
            </a:r>
            <a:r>
              <a:rPr lang="en-US" sz="1600" b="1" dirty="0"/>
              <a:t> </a:t>
            </a:r>
            <a:r>
              <a:rPr lang="en-US" sz="1600" b="1" dirty="0" err="1"/>
              <a:t>kupčevog</a:t>
            </a:r>
            <a:r>
              <a:rPr lang="en-US" sz="1600" b="1" dirty="0"/>
              <a:t> </a:t>
            </a:r>
            <a:r>
              <a:rPr lang="en-US" sz="1600" b="1" dirty="0" err="1"/>
              <a:t>zadovoljstva</a:t>
            </a:r>
            <a:r>
              <a:rPr lang="en-US" sz="1600" dirty="0"/>
              <a:t>,</a:t>
            </a:r>
          </a:p>
          <a:p>
            <a:pPr>
              <a:spcBef>
                <a:spcPts val="600"/>
              </a:spcBef>
            </a:pPr>
            <a:r>
              <a:rPr lang="en-US" sz="1600" b="1" dirty="0" err="1"/>
              <a:t>usmjerenost</a:t>
            </a:r>
            <a:r>
              <a:rPr lang="en-US" sz="1600" b="1" dirty="0"/>
              <a:t> </a:t>
            </a:r>
            <a:r>
              <a:rPr lang="en-US" sz="1600" b="1" dirty="0" err="1"/>
              <a:t>ka</a:t>
            </a:r>
            <a:r>
              <a:rPr lang="en-US" sz="1600" b="1" dirty="0"/>
              <a:t> </a:t>
            </a:r>
            <a:r>
              <a:rPr lang="en-US" sz="1600" b="1" dirty="0" err="1"/>
              <a:t>proizvodu</a:t>
            </a:r>
            <a:r>
              <a:rPr lang="en-US" sz="1600" b="1" dirty="0"/>
              <a:t>/</a:t>
            </a:r>
            <a:r>
              <a:rPr lang="en-US" sz="1600" b="1" dirty="0" err="1"/>
              <a:t>usluzi</a:t>
            </a:r>
            <a:r>
              <a:rPr lang="en-US" sz="1600" b="1" dirty="0"/>
              <a:t> je </a:t>
            </a:r>
            <a:r>
              <a:rPr lang="en-US" sz="1600" b="1" dirty="0" err="1"/>
              <a:t>pojačana</a:t>
            </a:r>
            <a:r>
              <a:rPr lang="en-US" sz="1600" dirty="0"/>
              <a:t>, </a:t>
            </a:r>
            <a:r>
              <a:rPr lang="en-US" sz="1600" dirty="0" err="1"/>
              <a:t>jer</a:t>
            </a:r>
            <a:r>
              <a:rPr lang="en-US" sz="1600" dirty="0"/>
              <a:t> </a:t>
            </a:r>
            <a:r>
              <a:rPr lang="en-US" sz="1600" dirty="0" err="1"/>
              <a:t>organizacija</a:t>
            </a:r>
            <a:r>
              <a:rPr lang="en-US" sz="1600" dirty="0"/>
              <a:t> </a:t>
            </a:r>
            <a:r>
              <a:rPr lang="en-US" sz="1600" dirty="0" err="1"/>
              <a:t>provjerava</a:t>
            </a:r>
            <a:r>
              <a:rPr lang="en-US" sz="1600" dirty="0"/>
              <a:t>, da li </a:t>
            </a:r>
            <a:r>
              <a:rPr lang="en-US" sz="1600" dirty="0" err="1"/>
              <a:t>njeni</a:t>
            </a:r>
            <a:r>
              <a:rPr lang="en-US" sz="1600" dirty="0"/>
              <a:t> </a:t>
            </a:r>
            <a:r>
              <a:rPr lang="en-US" sz="1600" dirty="0" err="1"/>
              <a:t>proizvodi</a:t>
            </a:r>
            <a:r>
              <a:rPr lang="en-US" sz="1600" dirty="0"/>
              <a:t> </a:t>
            </a:r>
            <a:r>
              <a:rPr lang="en-US" sz="1600" dirty="0" err="1"/>
              <a:t>odgovaraju</a:t>
            </a:r>
            <a:r>
              <a:rPr lang="en-US" sz="1600" dirty="0"/>
              <a:t> </a:t>
            </a:r>
            <a:r>
              <a:rPr lang="en-US" sz="1600" dirty="0" err="1"/>
              <a:t>zahtjevima</a:t>
            </a:r>
            <a:r>
              <a:rPr lang="en-US" sz="1600" dirty="0"/>
              <a:t> </a:t>
            </a:r>
            <a:r>
              <a:rPr lang="en-US" sz="1600" dirty="0" err="1"/>
              <a:t>tržišta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polaznim</a:t>
            </a:r>
            <a:r>
              <a:rPr lang="en-US" sz="1600" dirty="0"/>
              <a:t> </a:t>
            </a:r>
            <a:r>
              <a:rPr lang="en-US" sz="1600" dirty="0" err="1"/>
              <a:t>specifikacijama</a:t>
            </a:r>
            <a:r>
              <a:rPr lang="en-US" sz="1600" dirty="0"/>
              <a:t>,</a:t>
            </a:r>
          </a:p>
          <a:p>
            <a:pPr>
              <a:spcBef>
                <a:spcPts val="600"/>
              </a:spcBef>
            </a:pPr>
            <a:r>
              <a:rPr lang="en-US" sz="1600" b="1" dirty="0" err="1"/>
              <a:t>usmjerenost</a:t>
            </a:r>
            <a:r>
              <a:rPr lang="en-US" sz="1600" b="1" dirty="0"/>
              <a:t> </a:t>
            </a:r>
            <a:r>
              <a:rPr lang="en-US" sz="1600" b="1" dirty="0" err="1"/>
              <a:t>ka</a:t>
            </a:r>
            <a:r>
              <a:rPr lang="en-US" sz="1600" b="1" dirty="0"/>
              <a:t> </a:t>
            </a:r>
            <a:r>
              <a:rPr lang="en-US" sz="1600" b="1" dirty="0" err="1"/>
              <a:t>saradnicima</a:t>
            </a:r>
            <a:r>
              <a:rPr lang="en-US" sz="1600" dirty="0"/>
              <a:t>, </a:t>
            </a:r>
            <a:r>
              <a:rPr lang="en-US" sz="1600" dirty="0" err="1"/>
              <a:t>jer</a:t>
            </a:r>
            <a:r>
              <a:rPr lang="en-US" sz="1600" dirty="0"/>
              <a:t> </a:t>
            </a:r>
            <a:r>
              <a:rPr lang="en-US" sz="1600" dirty="0" err="1"/>
              <a:t>svaki</a:t>
            </a:r>
            <a:r>
              <a:rPr lang="en-US" sz="1600" dirty="0"/>
              <a:t> </a:t>
            </a:r>
            <a:r>
              <a:rPr lang="en-US" sz="1600" dirty="0" err="1"/>
              <a:t>saradnik</a:t>
            </a:r>
            <a:r>
              <a:rPr lang="en-US" sz="1600" dirty="0"/>
              <a:t> </a:t>
            </a:r>
            <a:r>
              <a:rPr lang="en-US" sz="1600" dirty="0" err="1"/>
              <a:t>mora</a:t>
            </a:r>
            <a:r>
              <a:rPr lang="en-US" sz="1600" dirty="0"/>
              <a:t> </a:t>
            </a:r>
            <a:r>
              <a:rPr lang="en-US" sz="1600" dirty="0" err="1"/>
              <a:t>biti</a:t>
            </a:r>
            <a:r>
              <a:rPr lang="en-US" sz="1600" dirty="0"/>
              <a:t> </a:t>
            </a:r>
            <a:r>
              <a:rPr lang="en-US" sz="1600" dirty="0" err="1"/>
              <a:t>tako</a:t>
            </a:r>
            <a:r>
              <a:rPr lang="en-US" sz="1600" dirty="0"/>
              <a:t> </a:t>
            </a:r>
            <a:r>
              <a:rPr lang="en-US" sz="1600" dirty="0" err="1"/>
              <a:t>osposobljen</a:t>
            </a:r>
            <a:r>
              <a:rPr lang="en-US" sz="1600" dirty="0"/>
              <a:t> da </a:t>
            </a:r>
            <a:r>
              <a:rPr lang="en-US" sz="1600" dirty="0" err="1"/>
              <a:t>može</a:t>
            </a:r>
            <a:r>
              <a:rPr lang="en-US" sz="1600" dirty="0"/>
              <a:t> </a:t>
            </a:r>
            <a:r>
              <a:rPr lang="en-US" sz="1600" dirty="0" err="1"/>
              <a:t>obavljati</a:t>
            </a:r>
            <a:r>
              <a:rPr lang="en-US" sz="1600" dirty="0"/>
              <a:t> </a:t>
            </a:r>
            <a:r>
              <a:rPr lang="en-US" sz="1600" dirty="0" err="1"/>
              <a:t>poslove</a:t>
            </a:r>
            <a:r>
              <a:rPr lang="en-US" sz="1600" dirty="0"/>
              <a:t> u </a:t>
            </a:r>
            <a:r>
              <a:rPr lang="en-US" sz="1600" dirty="0" err="1"/>
              <a:t>skladu</a:t>
            </a:r>
            <a:r>
              <a:rPr lang="en-US" sz="1600" dirty="0"/>
              <a:t> </a:t>
            </a:r>
            <a:r>
              <a:rPr lang="en-US" sz="1600" dirty="0" err="1"/>
              <a:t>sa</a:t>
            </a:r>
            <a:r>
              <a:rPr lang="en-US" sz="1600" dirty="0"/>
              <a:t> </a:t>
            </a:r>
            <a:r>
              <a:rPr lang="en-US" sz="1600" dirty="0" err="1"/>
              <a:t>zahtevima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važećom</a:t>
            </a:r>
            <a:r>
              <a:rPr lang="en-US" sz="1600" dirty="0"/>
              <a:t> </a:t>
            </a:r>
            <a:r>
              <a:rPr lang="en-US" sz="1600" dirty="0" err="1"/>
              <a:t>praksom</a:t>
            </a:r>
            <a:r>
              <a:rPr lang="en-US" sz="1600" dirty="0"/>
              <a:t>,</a:t>
            </a:r>
          </a:p>
          <a:p>
            <a:pPr>
              <a:spcBef>
                <a:spcPts val="600"/>
              </a:spcBef>
            </a:pPr>
            <a:r>
              <a:rPr lang="en-US" sz="1600" b="1" dirty="0" err="1"/>
              <a:t>bolje</a:t>
            </a:r>
            <a:r>
              <a:rPr lang="en-US" sz="1600" b="1" dirty="0"/>
              <a:t> </a:t>
            </a:r>
            <a:r>
              <a:rPr lang="en-US" sz="1600" b="1" dirty="0" err="1"/>
              <a:t>prilagođavanje</a:t>
            </a:r>
            <a:r>
              <a:rPr lang="en-US" sz="1600" b="1" dirty="0"/>
              <a:t> </a:t>
            </a:r>
            <a:r>
              <a:rPr lang="en-US" sz="1600" b="1" dirty="0" err="1"/>
              <a:t>organizacije</a:t>
            </a:r>
            <a:r>
              <a:rPr lang="en-US" sz="1600" dirty="0"/>
              <a:t>,</a:t>
            </a:r>
          </a:p>
          <a:p>
            <a:pPr>
              <a:spcBef>
                <a:spcPts val="600"/>
              </a:spcBef>
            </a:pPr>
            <a:r>
              <a:rPr lang="en-US" sz="1600" b="1" dirty="0" err="1"/>
              <a:t>omogućavaju</a:t>
            </a:r>
            <a:r>
              <a:rPr lang="en-US" sz="1600" b="1" dirty="0"/>
              <a:t> put </a:t>
            </a:r>
            <a:r>
              <a:rPr lang="en-US" sz="1600" b="1" dirty="0" err="1"/>
              <a:t>ka</a:t>
            </a:r>
            <a:r>
              <a:rPr lang="en-US" sz="1600" b="1" dirty="0"/>
              <a:t> </a:t>
            </a:r>
            <a:r>
              <a:rPr lang="en-US" sz="1600" b="1" dirty="0" err="1"/>
              <a:t>poslovnoj</a:t>
            </a:r>
            <a:r>
              <a:rPr lang="en-US" sz="1600" b="1" dirty="0"/>
              <a:t> </a:t>
            </a:r>
            <a:r>
              <a:rPr lang="en-US" sz="1600" b="1" dirty="0" err="1"/>
              <a:t>izvrsnosti</a:t>
            </a:r>
            <a:r>
              <a:rPr lang="en-US" sz="1600" dirty="0"/>
              <a:t>, </a:t>
            </a:r>
            <a:r>
              <a:rPr lang="en-US" sz="1600" dirty="0" err="1"/>
              <a:t>jer</a:t>
            </a:r>
            <a:r>
              <a:rPr lang="en-US" sz="1600" dirty="0"/>
              <a:t> </a:t>
            </a:r>
            <a:r>
              <a:rPr lang="en-US" sz="1600" dirty="0" err="1"/>
              <a:t>zahtijevaju</a:t>
            </a:r>
            <a:r>
              <a:rPr lang="en-US" sz="1600" dirty="0"/>
              <a:t> </a:t>
            </a:r>
            <a:r>
              <a:rPr lang="en-US" sz="1600" dirty="0" err="1"/>
              <a:t>uspješnost</a:t>
            </a:r>
            <a:r>
              <a:rPr lang="en-US" sz="1600" dirty="0"/>
              <a:t> </a:t>
            </a:r>
            <a:r>
              <a:rPr lang="en-US" sz="1600" dirty="0" err="1"/>
              <a:t>rada</a:t>
            </a:r>
            <a:r>
              <a:rPr lang="en-US" sz="1600" dirty="0"/>
              <a:t> </a:t>
            </a:r>
            <a:r>
              <a:rPr lang="en-US" sz="1600" dirty="0" err="1"/>
              <a:t>cijele</a:t>
            </a:r>
            <a:r>
              <a:rPr lang="en-US" sz="1600" dirty="0"/>
              <a:t> </a:t>
            </a:r>
            <a:r>
              <a:rPr lang="en-US" sz="1600" dirty="0" err="1"/>
              <a:t>organizacije</a:t>
            </a:r>
            <a:r>
              <a:rPr lang="en-US" sz="1600" dirty="0"/>
              <a:t>, </a:t>
            </a:r>
            <a:r>
              <a:rPr lang="en-US" sz="1600" dirty="0" err="1"/>
              <a:t>neprestano</a:t>
            </a:r>
            <a:r>
              <a:rPr lang="en-US" sz="1600" dirty="0"/>
              <a:t> </a:t>
            </a:r>
            <a:r>
              <a:rPr lang="en-US" sz="1600" dirty="0" err="1"/>
              <a:t>postavljanje</a:t>
            </a:r>
            <a:r>
              <a:rPr lang="en-US" sz="1600" dirty="0"/>
              <a:t> </a:t>
            </a:r>
            <a:r>
              <a:rPr lang="en-US" sz="1600" dirty="0" err="1"/>
              <a:t>ciljeva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mjera</a:t>
            </a:r>
            <a:r>
              <a:rPr lang="en-US" sz="1600" dirty="0"/>
              <a:t> </a:t>
            </a:r>
            <a:r>
              <a:rPr lang="en-US" sz="1600" dirty="0" err="1"/>
              <a:t>za</a:t>
            </a:r>
            <a:r>
              <a:rPr lang="en-US" sz="1600" dirty="0"/>
              <a:t> </a:t>
            </a:r>
            <a:r>
              <a:rPr lang="en-US" sz="1600" dirty="0" err="1"/>
              <a:t>obezbjeđenje</a:t>
            </a:r>
            <a:r>
              <a:rPr lang="en-US" sz="1600" dirty="0"/>
              <a:t> </a:t>
            </a:r>
            <a:r>
              <a:rPr lang="en-US" sz="1600" dirty="0" err="1"/>
              <a:t>zadovoljstva</a:t>
            </a:r>
            <a:r>
              <a:rPr lang="en-US" sz="1600" dirty="0"/>
              <a:t> </a:t>
            </a:r>
            <a:r>
              <a:rPr lang="en-US" sz="1600" dirty="0" err="1"/>
              <a:t>svih</a:t>
            </a:r>
            <a:r>
              <a:rPr lang="en-US" sz="1600" dirty="0"/>
              <a:t> </a:t>
            </a:r>
            <a:r>
              <a:rPr lang="en-US" sz="1600" dirty="0" err="1"/>
              <a:t>zainteresovanih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stalno</a:t>
            </a:r>
            <a:r>
              <a:rPr lang="en-US" sz="1600" dirty="0"/>
              <a:t> </a:t>
            </a:r>
            <a:r>
              <a:rPr lang="en-US" sz="1600" dirty="0" err="1"/>
              <a:t>poboljšanje</a:t>
            </a:r>
            <a:r>
              <a:rPr lang="en-US" sz="1600" dirty="0"/>
              <a:t>,</a:t>
            </a:r>
          </a:p>
          <a:p>
            <a:pPr>
              <a:spcBef>
                <a:spcPts val="600"/>
              </a:spcBef>
            </a:pPr>
            <a:r>
              <a:rPr lang="en-US" sz="1600" dirty="0" err="1"/>
              <a:t>naglašava</a:t>
            </a:r>
            <a:r>
              <a:rPr lang="en-US" sz="1600" dirty="0"/>
              <a:t> </a:t>
            </a:r>
            <a:r>
              <a:rPr lang="en-US" sz="1600" b="1" dirty="0" err="1"/>
              <a:t>važnost</a:t>
            </a:r>
            <a:r>
              <a:rPr lang="en-US" sz="1600" dirty="0"/>
              <a:t> </a:t>
            </a:r>
            <a:r>
              <a:rPr lang="en-US" sz="1600" b="1" dirty="0" err="1"/>
              <a:t>procesno</a:t>
            </a:r>
            <a:r>
              <a:rPr lang="en-US" sz="1600" b="1" dirty="0"/>
              <a:t> </a:t>
            </a:r>
            <a:r>
              <a:rPr lang="en-US" sz="1600" b="1" dirty="0" err="1"/>
              <a:t>orijentisanog</a:t>
            </a:r>
            <a:r>
              <a:rPr lang="en-US" sz="1600" b="1" dirty="0"/>
              <a:t> </a:t>
            </a:r>
            <a:r>
              <a:rPr lang="en-US" sz="1600" b="1" dirty="0" err="1"/>
              <a:t>sistema</a:t>
            </a:r>
            <a:r>
              <a:rPr lang="en-US" sz="1600" b="1" dirty="0"/>
              <a:t> </a:t>
            </a:r>
            <a:r>
              <a:rPr lang="en-US" sz="1600" dirty="0" err="1"/>
              <a:t>upravljanja</a:t>
            </a:r>
            <a:r>
              <a:rPr lang="en-US" sz="1600" dirty="0"/>
              <a:t> </a:t>
            </a:r>
            <a:r>
              <a:rPr lang="en-US" sz="1600" dirty="0" err="1"/>
              <a:t>kvalitetom</a:t>
            </a:r>
            <a:r>
              <a:rPr lang="en-US" sz="1600" dirty="0"/>
              <a:t>,</a:t>
            </a:r>
          </a:p>
          <a:p>
            <a:pPr>
              <a:spcBef>
                <a:spcPts val="600"/>
              </a:spcBef>
            </a:pPr>
            <a:r>
              <a:rPr lang="en-US" sz="1600" b="1" dirty="0" err="1"/>
              <a:t>pojednostavljeno</a:t>
            </a:r>
            <a:r>
              <a:rPr lang="en-US" sz="1600" b="1" dirty="0"/>
              <a:t> </a:t>
            </a:r>
            <a:r>
              <a:rPr lang="en-US" sz="1600" b="1" dirty="0" err="1"/>
              <a:t>jezičko</a:t>
            </a:r>
            <a:r>
              <a:rPr lang="en-US" sz="1600" b="1" dirty="0"/>
              <a:t> </a:t>
            </a:r>
            <a:r>
              <a:rPr lang="en-US" sz="1600" b="1" dirty="0" err="1"/>
              <a:t>predstavljanje</a:t>
            </a:r>
            <a:r>
              <a:rPr lang="en-US" sz="1600" dirty="0"/>
              <a:t>,</a:t>
            </a:r>
          </a:p>
          <a:p>
            <a:pPr>
              <a:spcBef>
                <a:spcPts val="600"/>
              </a:spcBef>
            </a:pPr>
            <a:r>
              <a:rPr lang="en-US" sz="1600" b="1" dirty="0" err="1"/>
              <a:t>bolja</a:t>
            </a:r>
            <a:r>
              <a:rPr lang="en-US" sz="1600" b="1" dirty="0"/>
              <a:t> </a:t>
            </a:r>
            <a:r>
              <a:rPr lang="en-US" sz="1600" b="1" dirty="0" err="1"/>
              <a:t>prilagodljivost</a:t>
            </a:r>
            <a:r>
              <a:rPr lang="en-US" sz="1600" dirty="0"/>
              <a:t> </a:t>
            </a:r>
            <a:r>
              <a:rPr lang="en-US" sz="1600" b="1" dirty="0" err="1"/>
              <a:t>ostalim</a:t>
            </a:r>
            <a:r>
              <a:rPr lang="en-US" sz="1600" b="1" dirty="0"/>
              <a:t> </a:t>
            </a:r>
            <a:r>
              <a:rPr lang="en-US" sz="1600" b="1" dirty="0" err="1"/>
              <a:t>sistemima</a:t>
            </a:r>
            <a:r>
              <a:rPr lang="en-US" sz="1600" b="1" dirty="0"/>
              <a:t> </a:t>
            </a:r>
            <a:r>
              <a:rPr lang="en-US" sz="1600" b="1" dirty="0" err="1"/>
              <a:t>upravljanja</a:t>
            </a:r>
            <a:r>
              <a:rPr lang="en-US" sz="1600" b="1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lakši</a:t>
            </a:r>
            <a:r>
              <a:rPr lang="en-US" sz="1600" dirty="0"/>
              <a:t> </a:t>
            </a:r>
            <a:r>
              <a:rPr lang="en-US" sz="1600" dirty="0" err="1"/>
              <a:t>razvoj</a:t>
            </a:r>
            <a:r>
              <a:rPr lang="en-US" sz="1600" dirty="0"/>
              <a:t> </a:t>
            </a:r>
            <a:r>
              <a:rPr lang="en-US" sz="1600" dirty="0" err="1"/>
              <a:t>integralnih</a:t>
            </a:r>
            <a:r>
              <a:rPr lang="en-US" sz="1600" dirty="0"/>
              <a:t> </a:t>
            </a:r>
            <a:r>
              <a:rPr lang="en-US" sz="1600" dirty="0" err="1"/>
              <a:t>sistema</a:t>
            </a:r>
            <a:r>
              <a:rPr lang="en-US" sz="1600" dirty="0"/>
              <a:t> </a:t>
            </a:r>
            <a:r>
              <a:rPr lang="en-US" sz="1600" dirty="0" err="1"/>
              <a:t>upravljanja</a:t>
            </a:r>
            <a:r>
              <a:rPr lang="en-US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75200927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Plaza">
    <a:dk1>
      <a:sysClr val="windowText" lastClr="000000"/>
    </a:dk1>
    <a:lt1>
      <a:sysClr val="window" lastClr="FFFFFF"/>
    </a:lt1>
    <a:dk2>
      <a:srgbClr val="333333"/>
    </a:dk2>
    <a:lt2>
      <a:srgbClr val="CCCCCC"/>
    </a:lt2>
    <a:accent1>
      <a:srgbClr val="990000"/>
    </a:accent1>
    <a:accent2>
      <a:srgbClr val="580101"/>
    </a:accent2>
    <a:accent3>
      <a:srgbClr val="E94A00"/>
    </a:accent3>
    <a:accent4>
      <a:srgbClr val="EB8F00"/>
    </a:accent4>
    <a:accent5>
      <a:srgbClr val="A4A4A4"/>
    </a:accent5>
    <a:accent6>
      <a:srgbClr val="666666"/>
    </a:accent6>
    <a:hlink>
      <a:srgbClr val="D01010"/>
    </a:hlink>
    <a:folHlink>
      <a:srgbClr val="E6682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Words>1038</Words>
  <Application>Microsoft Macintosh PowerPoint</Application>
  <PresentationFormat>On-screen Show (4:3)</PresentationFormat>
  <Paragraphs>137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Century Gothic</vt:lpstr>
      <vt:lpstr>Century Schoolbook</vt:lpstr>
      <vt:lpstr>Roboto</vt:lpstr>
      <vt:lpstr>Wingdings</vt:lpstr>
      <vt:lpstr>Wingdings 2</vt:lpstr>
      <vt:lpstr>Plaza</vt:lpstr>
      <vt:lpstr>STANDARDI SISTEMA UPRAVLJANJA KVALITETOM ISO 9000</vt:lpstr>
      <vt:lpstr>Standard</vt:lpstr>
      <vt:lpstr>ŠTA JE ISO? </vt:lpstr>
      <vt:lpstr>Razvoj serije standarda ISO 9000</vt:lpstr>
      <vt:lpstr>SERIJA STANDARDA ISO 9000</vt:lpstr>
      <vt:lpstr>... JOŠ KORISNIH STANDARDA</vt:lpstr>
      <vt:lpstr>UVOD U ISO 9001</vt:lpstr>
      <vt:lpstr>Principi upravljanja </vt:lpstr>
      <vt:lpstr>Osnovne prednosti standarda serije ISO 9000</vt:lpstr>
      <vt:lpstr>UVOD U ISO 9001</vt:lpstr>
      <vt:lpstr>UVOD U ISO 9001</vt:lpstr>
      <vt:lpstr>ISO 9001 JE  DOBAR TEMELJ ZA UVOĐENJE OSTALIH STANDARDA !!</vt:lpstr>
      <vt:lpstr>KORISTI OD PRIMJENE STANDARDA</vt:lpstr>
      <vt:lpstr>KORISTI OD PRIMJENE STANDARDA</vt:lpstr>
      <vt:lpstr>POGLAVLJA STANDARDA ISO 9001</vt:lpstr>
      <vt:lpstr>Model procesno baziranog sistema upravljanja kvalitetom </vt:lpstr>
      <vt:lpstr>STANDARD ISO 14001:2004</vt:lpstr>
      <vt:lpstr>KORISTI OD PRIMJENE:</vt:lpstr>
      <vt:lpstr>PowerPoint Presentation</vt:lpstr>
      <vt:lpstr>Za pogledati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STANDARDI SISTEMA UPRAVLJANJA KVALITETOM ISO 9000</dc:title>
  <dc:creator>Igor Todorovic</dc:creator>
  <cp:lastModifiedBy>Igor Todorovic</cp:lastModifiedBy>
  <cp:revision>10</cp:revision>
  <dcterms:created xsi:type="dcterms:W3CDTF">2014-12-18T12:43:48Z</dcterms:created>
  <dcterms:modified xsi:type="dcterms:W3CDTF">2025-04-22T06:32:47Z</dcterms:modified>
</cp:coreProperties>
</file>