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75" r:id="rId7"/>
    <p:sldId id="262" r:id="rId8"/>
    <p:sldId id="263" r:id="rId9"/>
    <p:sldId id="272" r:id="rId10"/>
    <p:sldId id="264" r:id="rId11"/>
    <p:sldId id="265" r:id="rId12"/>
    <p:sldId id="273" r:id="rId13"/>
    <p:sldId id="266" r:id="rId14"/>
    <p:sldId id="270" r:id="rId15"/>
  </p:sldIdLst>
  <p:sldSz cx="12192000" cy="6858000"/>
  <p:notesSz cx="6858000" cy="9144000"/>
  <p:embeddedFontLst>
    <p:embeddedFont>
      <p:font typeface="Corbel" panose="020B0503020204020204" pitchFamily="34" charset="0"/>
      <p:regular r:id="rId17"/>
      <p:bold r:id="rId18"/>
      <p:italic r:id="rId19"/>
      <p:boldItalic r:id="rId20"/>
    </p:embeddedFont>
    <p:embeddedFont>
      <p:font typeface="Gill Sans" panose="020B0502020104020203" pitchFamily="34" charset="-79"/>
      <p:regular r:id="rId21"/>
      <p:bold r:id="rId22"/>
    </p:embeddedFont>
    <p:embeddedFont>
      <p:font typeface="Verdana" panose="020B060403050404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itHRU+/+6bXXWU0f2zt71McNP7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159039-1A10-4F4B-AA3E-57D9F1209B64}">
  <a:tblStyle styleId="{8F159039-1A10-4F4B-AA3E-57D9F1209B64}" styleName="Table_0">
    <a:wholeTbl>
      <a:tcTxStyle b="off" i="off">
        <a:font>
          <a:latin typeface="Gill Sans MT"/>
          <a:ea typeface="Gill Sans MT"/>
          <a:cs typeface="Gill Sans MT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9BEFE6E-A05E-40F1-805B-32F489204352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6" autoAdjust="0"/>
    <p:restoredTop sz="94721"/>
  </p:normalViewPr>
  <p:slideViewPr>
    <p:cSldViewPr snapToGrid="0">
      <p:cViewPr varScale="1">
        <p:scale>
          <a:sx n="108" d="100"/>
          <a:sy n="108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8.fntdata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7.fntdata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6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licamaric/Downloads/Konacni-rezultati-2025-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радника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12F-4FF2-8362-D0CC7EDCB2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12F-4FF2-8362-D0CC7EDCB2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12F-4FF2-8362-D0CC7EDCB2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12F-4FF2-8362-D0CC7EDCB2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12F-4FF2-8362-D0CC7EDCB2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12F-4FF2-8362-D0CC7EDCB2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НК</c:v>
                </c:pt>
                <c:pt idx="1">
                  <c:v>ПК</c:v>
                </c:pt>
                <c:pt idx="2">
                  <c:v>КВ</c:v>
                </c:pt>
                <c:pt idx="3">
                  <c:v>ВКВ</c:v>
                </c:pt>
                <c:pt idx="4">
                  <c:v>ВШВ</c:v>
                </c:pt>
                <c:pt idx="5">
                  <c:v>ВСС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62</c:v>
                </c:pt>
                <c:pt idx="2">
                  <c:v>155</c:v>
                </c:pt>
                <c:pt idx="3">
                  <c:v>170</c:v>
                </c:pt>
                <c:pt idx="4">
                  <c:v>30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89-4BD2-A35B-728768E7412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Sheet1!$I$4</c:f>
              <c:strCache>
                <c:ptCount val="1"/>
                <c:pt idx="0">
                  <c:v>Број студената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Sheet1!$H$5:$H$18</c:f>
              <c:strCache>
                <c:ptCount val="14"/>
                <c:pt idx="0">
                  <c:v>Бања Лука</c:v>
                </c:pt>
                <c:pt idx="1">
                  <c:v>Добој</c:v>
                </c:pt>
                <c:pt idx="2">
                  <c:v>Приједор</c:v>
                </c:pt>
                <c:pt idx="3">
                  <c:v>Прњавор</c:v>
                </c:pt>
                <c:pt idx="4">
                  <c:v>Градишка</c:v>
                </c:pt>
                <c:pt idx="5">
                  <c:v>Мркоњић Град</c:v>
                </c:pt>
                <c:pt idx="6">
                  <c:v>Теслић</c:v>
                </c:pt>
                <c:pt idx="7">
                  <c:v>Рибник</c:v>
                </c:pt>
                <c:pt idx="8">
                  <c:v>Требиње</c:v>
                </c:pt>
                <c:pt idx="9">
                  <c:v>Модрича</c:v>
                </c:pt>
                <c:pt idx="10">
                  <c:v>Шипово</c:v>
                </c:pt>
                <c:pt idx="11">
                  <c:v>Дервента</c:v>
                </c:pt>
                <c:pt idx="12">
                  <c:v>Сански Мост</c:v>
                </c:pt>
                <c:pt idx="13">
                  <c:v>Остало</c:v>
                </c:pt>
              </c:strCache>
            </c:strRef>
          </c:cat>
          <c:val>
            <c:numRef>
              <c:f>Sheet1!$I$5:$I$18</c:f>
              <c:numCache>
                <c:formatCode>0.00</c:formatCode>
                <c:ptCount val="14"/>
                <c:pt idx="0">
                  <c:v>146</c:v>
                </c:pt>
                <c:pt idx="1">
                  <c:v>16</c:v>
                </c:pt>
                <c:pt idx="2">
                  <c:v>14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6</c:v>
                </c:pt>
                <c:pt idx="8">
                  <c:v>6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51-F84F-BF84-D82D067B64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958792704"/>
        <c:axId val="1958793152"/>
      </c:barChart>
      <c:catAx>
        <c:axId val="1958792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8793152"/>
        <c:crosses val="autoZero"/>
        <c:auto val="1"/>
        <c:lblAlgn val="ctr"/>
        <c:lblOffset val="100"/>
        <c:noMultiLvlLbl val="0"/>
      </c:catAx>
      <c:valAx>
        <c:axId val="1958793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879270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44516766942422"/>
          <c:y val="5.8444492773879038E-2"/>
          <c:w val="0.83156581599747026"/>
          <c:h val="0.7940610367332254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Број домаћинстава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lt1"/>
              </a:solidFill>
              <a:ln w="1587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Sheet1!$B$2:$B$6</c:f>
              <c:numCache>
                <c:formatCode>#,##0</c:formatCode>
                <c:ptCount val="5"/>
                <c:pt idx="0">
                  <c:v>2014</c:v>
                </c:pt>
                <c:pt idx="1">
                  <c:v>1736</c:v>
                </c:pt>
                <c:pt idx="2">
                  <c:v>1824</c:v>
                </c:pt>
                <c:pt idx="3" formatCode="General">
                  <c:v>656</c:v>
                </c:pt>
                <c:pt idx="4" formatCode="General">
                  <c:v>221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C98-423D-BBFA-C4856ADB3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2357904"/>
        <c:axId val="2092355824"/>
      </c:scatterChart>
      <c:valAx>
        <c:axId val="2092357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дјеце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5824"/>
        <c:crosses val="autoZero"/>
        <c:crossBetween val="midCat"/>
      </c:valAx>
      <c:valAx>
        <c:axId val="209235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dirty="0"/>
                  <a:t>Број домаћинстава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2357904"/>
        <c:crosses val="autoZero"/>
        <c:crossBetween val="midCat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Sheet1!$C$31</c:f>
              <c:strCache>
                <c:ptCount val="1"/>
                <c:pt idx="0">
                  <c:v>Број запослених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Sheet1!$B$32:$B$35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Sheet1!$C$32:$C$35</c:f>
              <c:numCache>
                <c:formatCode>General</c:formatCode>
                <c:ptCount val="4"/>
                <c:pt idx="0">
                  <c:v>195</c:v>
                </c:pt>
                <c:pt idx="1">
                  <c:v>237</c:v>
                </c:pt>
                <c:pt idx="2">
                  <c:v>284</c:v>
                </c:pt>
                <c:pt idx="3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DF-4BFB-8A6F-A0CB303A9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53333808"/>
        <c:axId val="2053335056"/>
      </c:lineChart>
      <c:catAx>
        <c:axId val="2053333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5056"/>
        <c:crosses val="autoZero"/>
        <c:auto val="1"/>
        <c:lblAlgn val="ctr"/>
        <c:lblOffset val="100"/>
        <c:noMultiLvlLbl val="0"/>
      </c:catAx>
      <c:valAx>
        <c:axId val="2053335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333380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Sheet1!$C$48</c:f>
              <c:strCache>
                <c:ptCount val="1"/>
                <c:pt idx="0">
                  <c:v>Производња у 000 комада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Sheet1!$B$49:$B$52</c:f>
              <c:strCache>
                <c:ptCount val="4"/>
                <c:pt idx="0">
                  <c:v>1987.</c:v>
                </c:pt>
                <c:pt idx="1">
                  <c:v>1988.</c:v>
                </c:pt>
                <c:pt idx="2">
                  <c:v>1989.</c:v>
                </c:pt>
                <c:pt idx="3">
                  <c:v>1990.</c:v>
                </c:pt>
              </c:strCache>
            </c:strRef>
          </c:cat>
          <c:val>
            <c:numRef>
              <c:f>Sheet1!$C$49:$C$52</c:f>
              <c:numCache>
                <c:formatCode>General</c:formatCode>
                <c:ptCount val="4"/>
                <c:pt idx="0">
                  <c:v>36.5</c:v>
                </c:pt>
                <c:pt idx="1">
                  <c:v>41.2</c:v>
                </c:pt>
                <c:pt idx="2">
                  <c:v>49.1</c:v>
                </c:pt>
                <c:pt idx="3">
                  <c:v>53.8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52-44C5-9CA3-9721BA70DC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49980736"/>
        <c:axId val="2049957024"/>
      </c:barChart>
      <c:catAx>
        <c:axId val="204998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57024"/>
        <c:crosses val="autoZero"/>
        <c:auto val="1"/>
        <c:lblAlgn val="ctr"/>
        <c:lblOffset val="100"/>
        <c:noMultiLvlLbl val="0"/>
      </c:catAx>
      <c:valAx>
        <c:axId val="204995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9980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6F4E2-DDE1-48EA-A131-A2C85BEE1A22}" type="doc">
      <dgm:prSet loTypeId="urn:microsoft.com/office/officeart/2005/8/layout/chevron1" loCatId="process" qsTypeId="urn:microsoft.com/office/officeart/2005/8/quickstyle/simple2" qsCatId="simple" csTypeId="urn:microsoft.com/office/officeart/2005/8/colors/accent1_2" csCatId="accent1" phldr="1"/>
      <dgm:spPr/>
    </dgm:pt>
    <dgm:pt modelId="{98225ACA-3C04-4B6D-A254-7DBA92B84A18}">
      <dgm:prSet phldrT="[Text]"/>
      <dgm:spPr/>
      <dgm:t>
        <a:bodyPr/>
        <a:lstStyle/>
        <a:p>
          <a:r>
            <a:rPr lang="sr-Cyrl-BA" dirty="0"/>
            <a:t>Номинална</a:t>
          </a:r>
          <a:endParaRPr lang="en-US" dirty="0"/>
        </a:p>
      </dgm:t>
    </dgm:pt>
    <dgm:pt modelId="{289FB402-0066-46E4-88B9-F022DD2F69E5}" type="parTrans" cxnId="{585BFCFF-357A-4E8A-AE51-5F87451598EC}">
      <dgm:prSet/>
      <dgm:spPr/>
      <dgm:t>
        <a:bodyPr/>
        <a:lstStyle/>
        <a:p>
          <a:endParaRPr lang="en-US"/>
        </a:p>
      </dgm:t>
    </dgm:pt>
    <dgm:pt modelId="{5D32B8FE-323D-4848-9FEC-54B24868145F}" type="sibTrans" cxnId="{585BFCFF-357A-4E8A-AE51-5F87451598EC}">
      <dgm:prSet/>
      <dgm:spPr/>
      <dgm:t>
        <a:bodyPr/>
        <a:lstStyle/>
        <a:p>
          <a:endParaRPr lang="en-US"/>
        </a:p>
      </dgm:t>
    </dgm:pt>
    <dgm:pt modelId="{3D9BF79F-4795-46A8-8E9A-B86B633250E8}">
      <dgm:prSet phldrT="[Text]"/>
      <dgm:spPr/>
      <dgm:t>
        <a:bodyPr/>
        <a:lstStyle/>
        <a:p>
          <a:r>
            <a:rPr lang="sr-Cyrl-BA" dirty="0"/>
            <a:t>Ординална</a:t>
          </a:r>
          <a:endParaRPr lang="en-US" dirty="0"/>
        </a:p>
      </dgm:t>
    </dgm:pt>
    <dgm:pt modelId="{E56A7D02-C46C-42A9-87A3-AFAB9E534111}" type="parTrans" cxnId="{830BE070-EB13-428D-AD93-5C9C76B1FF3F}">
      <dgm:prSet/>
      <dgm:spPr/>
      <dgm:t>
        <a:bodyPr/>
        <a:lstStyle/>
        <a:p>
          <a:endParaRPr lang="en-US"/>
        </a:p>
      </dgm:t>
    </dgm:pt>
    <dgm:pt modelId="{A88E5DB7-06D3-4261-AE38-DB3C8C248FA6}" type="sibTrans" cxnId="{830BE070-EB13-428D-AD93-5C9C76B1FF3F}">
      <dgm:prSet/>
      <dgm:spPr/>
      <dgm:t>
        <a:bodyPr/>
        <a:lstStyle/>
        <a:p>
          <a:endParaRPr lang="en-US"/>
        </a:p>
      </dgm:t>
    </dgm:pt>
    <dgm:pt modelId="{D0AFD9AB-CAFA-46C5-A289-F084A56C52A5}">
      <dgm:prSet phldrT="[Text]"/>
      <dgm:spPr/>
      <dgm:t>
        <a:bodyPr/>
        <a:lstStyle/>
        <a:p>
          <a:r>
            <a:rPr lang="sr-Cyrl-BA" dirty="0"/>
            <a:t>Интервална</a:t>
          </a:r>
          <a:endParaRPr lang="en-US" dirty="0"/>
        </a:p>
      </dgm:t>
    </dgm:pt>
    <dgm:pt modelId="{BA8A5977-C624-417F-9EA7-067EC364723A}" type="parTrans" cxnId="{3E6F5684-6471-4986-9F6E-BBF100FAFFF6}">
      <dgm:prSet/>
      <dgm:spPr/>
      <dgm:t>
        <a:bodyPr/>
        <a:lstStyle/>
        <a:p>
          <a:endParaRPr lang="en-US"/>
        </a:p>
      </dgm:t>
    </dgm:pt>
    <dgm:pt modelId="{B8003C02-FC50-408A-A908-136A0F7211C1}" type="sibTrans" cxnId="{3E6F5684-6471-4986-9F6E-BBF100FAFFF6}">
      <dgm:prSet/>
      <dgm:spPr/>
      <dgm:t>
        <a:bodyPr/>
        <a:lstStyle/>
        <a:p>
          <a:endParaRPr lang="en-US"/>
        </a:p>
      </dgm:t>
    </dgm:pt>
    <dgm:pt modelId="{72C3F91D-38C5-410B-A7C3-4F99168CB8EA}">
      <dgm:prSet phldrT="[Text]"/>
      <dgm:spPr/>
      <dgm:t>
        <a:bodyPr/>
        <a:lstStyle/>
        <a:p>
          <a:r>
            <a:rPr lang="sr-Cyrl-BA" dirty="0"/>
            <a:t>Скала односа</a:t>
          </a:r>
          <a:endParaRPr lang="en-US" dirty="0"/>
        </a:p>
      </dgm:t>
    </dgm:pt>
    <dgm:pt modelId="{EE0ACF81-7D5F-42B2-8AD3-4FA574AC109C}" type="parTrans" cxnId="{3F85EB1C-0AEF-4CC3-A4C9-A881FD851D80}">
      <dgm:prSet/>
      <dgm:spPr/>
      <dgm:t>
        <a:bodyPr/>
        <a:lstStyle/>
        <a:p>
          <a:endParaRPr lang="en-US"/>
        </a:p>
      </dgm:t>
    </dgm:pt>
    <dgm:pt modelId="{39567CAA-1F01-4E26-89AA-AD444D950EEB}" type="sibTrans" cxnId="{3F85EB1C-0AEF-4CC3-A4C9-A881FD851D80}">
      <dgm:prSet/>
      <dgm:spPr/>
      <dgm:t>
        <a:bodyPr/>
        <a:lstStyle/>
        <a:p>
          <a:endParaRPr lang="en-US"/>
        </a:p>
      </dgm:t>
    </dgm:pt>
    <dgm:pt modelId="{7EF596DD-D9A6-4DDA-9306-CF45C9021D0F}" type="pres">
      <dgm:prSet presAssocID="{2E86F4E2-DDE1-48EA-A131-A2C85BEE1A22}" presName="Name0" presStyleCnt="0">
        <dgm:presLayoutVars>
          <dgm:dir/>
          <dgm:animLvl val="lvl"/>
          <dgm:resizeHandles val="exact"/>
        </dgm:presLayoutVars>
      </dgm:prSet>
      <dgm:spPr/>
    </dgm:pt>
    <dgm:pt modelId="{0248AA86-2B08-4FCD-AC1C-82F5CFE2E4CB}" type="pres">
      <dgm:prSet presAssocID="{98225ACA-3C04-4B6D-A254-7DBA92B84A18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DBE0917-2AD0-490F-9F54-3E4B90500962}" type="pres">
      <dgm:prSet presAssocID="{5D32B8FE-323D-4848-9FEC-54B24868145F}" presName="parTxOnlySpace" presStyleCnt="0"/>
      <dgm:spPr/>
    </dgm:pt>
    <dgm:pt modelId="{DAD650D3-51BC-4725-BF55-DEED5D5C9203}" type="pres">
      <dgm:prSet presAssocID="{3D9BF79F-4795-46A8-8E9A-B86B633250E8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BC87FAB-5F3D-4817-AEFF-37B8BF190FE3}" type="pres">
      <dgm:prSet presAssocID="{A88E5DB7-06D3-4261-AE38-DB3C8C248FA6}" presName="parTxOnlySpace" presStyleCnt="0"/>
      <dgm:spPr/>
    </dgm:pt>
    <dgm:pt modelId="{FAEC53BA-5687-43EE-A1CA-752BDE671902}" type="pres">
      <dgm:prSet presAssocID="{D0AFD9AB-CAFA-46C5-A289-F084A56C52A5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F4640ED-594D-462D-BD8F-18A6972E0B62}" type="pres">
      <dgm:prSet presAssocID="{B8003C02-FC50-408A-A908-136A0F7211C1}" presName="parTxOnlySpace" presStyleCnt="0"/>
      <dgm:spPr/>
    </dgm:pt>
    <dgm:pt modelId="{84505B02-3F0C-4AAF-AA06-BF91CF7C71A3}" type="pres">
      <dgm:prSet presAssocID="{72C3F91D-38C5-410B-A7C3-4F99168CB8EA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F85EB1C-0AEF-4CC3-A4C9-A881FD851D80}" srcId="{2E86F4E2-DDE1-48EA-A131-A2C85BEE1A22}" destId="{72C3F91D-38C5-410B-A7C3-4F99168CB8EA}" srcOrd="3" destOrd="0" parTransId="{EE0ACF81-7D5F-42B2-8AD3-4FA574AC109C}" sibTransId="{39567CAA-1F01-4E26-89AA-AD444D950EEB}"/>
    <dgm:cxn modelId="{C3D9EC3A-5BF5-43B1-9E1E-1620E8C9D314}" type="presOf" srcId="{D0AFD9AB-CAFA-46C5-A289-F084A56C52A5}" destId="{FAEC53BA-5687-43EE-A1CA-752BDE671902}" srcOrd="0" destOrd="0" presId="urn:microsoft.com/office/officeart/2005/8/layout/chevron1"/>
    <dgm:cxn modelId="{830BE070-EB13-428D-AD93-5C9C76B1FF3F}" srcId="{2E86F4E2-DDE1-48EA-A131-A2C85BEE1A22}" destId="{3D9BF79F-4795-46A8-8E9A-B86B633250E8}" srcOrd="1" destOrd="0" parTransId="{E56A7D02-C46C-42A9-87A3-AFAB9E534111}" sibTransId="{A88E5DB7-06D3-4261-AE38-DB3C8C248FA6}"/>
    <dgm:cxn modelId="{BD236381-ACDB-421A-9427-354E8FB55696}" type="presOf" srcId="{2E86F4E2-DDE1-48EA-A131-A2C85BEE1A22}" destId="{7EF596DD-D9A6-4DDA-9306-CF45C9021D0F}" srcOrd="0" destOrd="0" presId="urn:microsoft.com/office/officeart/2005/8/layout/chevron1"/>
    <dgm:cxn modelId="{3E6F5684-6471-4986-9F6E-BBF100FAFFF6}" srcId="{2E86F4E2-DDE1-48EA-A131-A2C85BEE1A22}" destId="{D0AFD9AB-CAFA-46C5-A289-F084A56C52A5}" srcOrd="2" destOrd="0" parTransId="{BA8A5977-C624-417F-9EA7-067EC364723A}" sibTransId="{B8003C02-FC50-408A-A908-136A0F7211C1}"/>
    <dgm:cxn modelId="{17D359AF-4DA0-4A41-AFDE-9D212500D9C8}" type="presOf" srcId="{98225ACA-3C04-4B6D-A254-7DBA92B84A18}" destId="{0248AA86-2B08-4FCD-AC1C-82F5CFE2E4CB}" srcOrd="0" destOrd="0" presId="urn:microsoft.com/office/officeart/2005/8/layout/chevron1"/>
    <dgm:cxn modelId="{4CC71BB7-D0B1-4858-9447-356A2E0C783E}" type="presOf" srcId="{72C3F91D-38C5-410B-A7C3-4F99168CB8EA}" destId="{84505B02-3F0C-4AAF-AA06-BF91CF7C71A3}" srcOrd="0" destOrd="0" presId="urn:microsoft.com/office/officeart/2005/8/layout/chevron1"/>
    <dgm:cxn modelId="{DC592DDC-103D-4845-A33B-0DACAC679646}" type="presOf" srcId="{3D9BF79F-4795-46A8-8E9A-B86B633250E8}" destId="{DAD650D3-51BC-4725-BF55-DEED5D5C9203}" srcOrd="0" destOrd="0" presId="urn:microsoft.com/office/officeart/2005/8/layout/chevron1"/>
    <dgm:cxn modelId="{585BFCFF-357A-4E8A-AE51-5F87451598EC}" srcId="{2E86F4E2-DDE1-48EA-A131-A2C85BEE1A22}" destId="{98225ACA-3C04-4B6D-A254-7DBA92B84A18}" srcOrd="0" destOrd="0" parTransId="{289FB402-0066-46E4-88B9-F022DD2F69E5}" sibTransId="{5D32B8FE-323D-4848-9FEC-54B24868145F}"/>
    <dgm:cxn modelId="{924A3CA1-28EB-4B6F-B470-3E43FAE8276E}" type="presParOf" srcId="{7EF596DD-D9A6-4DDA-9306-CF45C9021D0F}" destId="{0248AA86-2B08-4FCD-AC1C-82F5CFE2E4CB}" srcOrd="0" destOrd="0" presId="urn:microsoft.com/office/officeart/2005/8/layout/chevron1"/>
    <dgm:cxn modelId="{8F75CD1B-ADC0-42CA-B751-1FBF2829820C}" type="presParOf" srcId="{7EF596DD-D9A6-4DDA-9306-CF45C9021D0F}" destId="{ADBE0917-2AD0-490F-9F54-3E4B90500962}" srcOrd="1" destOrd="0" presId="urn:microsoft.com/office/officeart/2005/8/layout/chevron1"/>
    <dgm:cxn modelId="{69FEE9EA-267D-4983-A79D-9F984FEAFEC8}" type="presParOf" srcId="{7EF596DD-D9A6-4DDA-9306-CF45C9021D0F}" destId="{DAD650D3-51BC-4725-BF55-DEED5D5C9203}" srcOrd="2" destOrd="0" presId="urn:microsoft.com/office/officeart/2005/8/layout/chevron1"/>
    <dgm:cxn modelId="{E7C14556-8FA3-43B5-903B-F11C62115E85}" type="presParOf" srcId="{7EF596DD-D9A6-4DDA-9306-CF45C9021D0F}" destId="{BBC87FAB-5F3D-4817-AEFF-37B8BF190FE3}" srcOrd="3" destOrd="0" presId="urn:microsoft.com/office/officeart/2005/8/layout/chevron1"/>
    <dgm:cxn modelId="{A7DE3243-EAA8-4D9C-9BD4-120C0536FF91}" type="presParOf" srcId="{7EF596DD-D9A6-4DDA-9306-CF45C9021D0F}" destId="{FAEC53BA-5687-43EE-A1CA-752BDE671902}" srcOrd="4" destOrd="0" presId="urn:microsoft.com/office/officeart/2005/8/layout/chevron1"/>
    <dgm:cxn modelId="{7DBCE713-2AAE-47A2-AD8F-308B084C9214}" type="presParOf" srcId="{7EF596DD-D9A6-4DDA-9306-CF45C9021D0F}" destId="{DF4640ED-594D-462D-BD8F-18A6972E0B62}" srcOrd="5" destOrd="0" presId="urn:microsoft.com/office/officeart/2005/8/layout/chevron1"/>
    <dgm:cxn modelId="{D43C7CAA-9E8C-4015-9D71-7C684B454CC5}" type="presParOf" srcId="{7EF596DD-D9A6-4DDA-9306-CF45C9021D0F}" destId="{84505B02-3F0C-4AAF-AA06-BF91CF7C71A3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8AA86-2B08-4FCD-AC1C-82F5CFE2E4CB}">
      <dsp:nvSpPr>
        <dsp:cNvPr id="0" name=""/>
        <dsp:cNvSpPr/>
      </dsp:nvSpPr>
      <dsp:spPr>
        <a:xfrm>
          <a:off x="3791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Номинална</a:t>
          </a:r>
          <a:endParaRPr lang="en-US" sz="1700" kern="1200" dirty="0"/>
        </a:p>
      </dsp:txBody>
      <dsp:txXfrm>
        <a:off x="445213" y="199177"/>
        <a:ext cx="1324265" cy="882843"/>
      </dsp:txXfrm>
    </dsp:sp>
    <dsp:sp modelId="{DAD650D3-51BC-4725-BF55-DEED5D5C9203}">
      <dsp:nvSpPr>
        <dsp:cNvPr id="0" name=""/>
        <dsp:cNvSpPr/>
      </dsp:nvSpPr>
      <dsp:spPr>
        <a:xfrm>
          <a:off x="1990189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Ординална</a:t>
          </a:r>
          <a:endParaRPr lang="en-US" sz="1700" kern="1200" dirty="0"/>
        </a:p>
      </dsp:txBody>
      <dsp:txXfrm>
        <a:off x="2431611" y="199177"/>
        <a:ext cx="1324265" cy="882843"/>
      </dsp:txXfrm>
    </dsp:sp>
    <dsp:sp modelId="{FAEC53BA-5687-43EE-A1CA-752BDE671902}">
      <dsp:nvSpPr>
        <dsp:cNvPr id="0" name=""/>
        <dsp:cNvSpPr/>
      </dsp:nvSpPr>
      <dsp:spPr>
        <a:xfrm>
          <a:off x="3976586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Интервална</a:t>
          </a:r>
          <a:endParaRPr lang="en-US" sz="1700" kern="1200" dirty="0"/>
        </a:p>
      </dsp:txBody>
      <dsp:txXfrm>
        <a:off x="4418008" y="199177"/>
        <a:ext cx="1324265" cy="882843"/>
      </dsp:txXfrm>
    </dsp:sp>
    <dsp:sp modelId="{84505B02-3F0C-4AAF-AA06-BF91CF7C71A3}">
      <dsp:nvSpPr>
        <dsp:cNvPr id="0" name=""/>
        <dsp:cNvSpPr/>
      </dsp:nvSpPr>
      <dsp:spPr>
        <a:xfrm>
          <a:off x="5962984" y="199177"/>
          <a:ext cx="2207108" cy="8828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1700" kern="1200" dirty="0"/>
            <a:t>Скала односа</a:t>
          </a:r>
          <a:endParaRPr lang="en-US" sz="1700" kern="1200" dirty="0"/>
        </a:p>
      </dsp:txBody>
      <dsp:txXfrm>
        <a:off x="6404406" y="199177"/>
        <a:ext cx="1324265" cy="882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16eb46b69b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16eb46b69b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eb46b69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16eb46b69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16eb46b69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16eb46b69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2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8" name="Google Shape;78;p20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2" name="Google Shape;22;p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-Cyrl-B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ctrTitle"/>
          </p:nvPr>
        </p:nvSpPr>
        <p:spPr>
          <a:xfrm>
            <a:off x="1600200" y="1973790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sr-Cyrl-BA" b="1"/>
              <a:t>СТАТИСТИКА:</a:t>
            </a:r>
            <a:br>
              <a:rPr lang="sr-Cyrl-BA" b="1"/>
            </a:br>
            <a:r>
              <a:rPr lang="sr-Cyrl-BA" b="1"/>
              <a:t>УВОД</a:t>
            </a:r>
            <a:endParaRPr b="1"/>
          </a:p>
        </p:txBody>
      </p:sp>
      <p:sp>
        <p:nvSpPr>
          <p:cNvPr id="99" name="Google Shape;99;p1"/>
          <p:cNvSpPr txBox="1">
            <a:spLocks noGrp="1"/>
          </p:cNvSpPr>
          <p:nvPr>
            <p:ph type="subTitle" idx="1"/>
          </p:nvPr>
        </p:nvSpPr>
        <p:spPr>
          <a:xfrm>
            <a:off x="2695194" y="3904919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sr-Cyrl-BA" sz="2800" b="1" dirty="0"/>
              <a:t>Вјежбе 1</a:t>
            </a:r>
            <a:endParaRPr sz="2800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61B298F8-2E83-4789-82CB-EF596314748F}"/>
              </a:ext>
            </a:extLst>
          </p:cNvPr>
          <p:cNvSpPr txBox="1"/>
          <p:nvPr/>
        </p:nvSpPr>
        <p:spPr>
          <a:xfrm>
            <a:off x="4565855" y="5430022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6eb46b69b_0_9"/>
          <p:cNvSpPr txBox="1">
            <a:spLocks noGrp="1"/>
          </p:cNvSpPr>
          <p:nvPr>
            <p:ph type="title"/>
          </p:nvPr>
        </p:nvSpPr>
        <p:spPr>
          <a:xfrm>
            <a:off x="2231111" y="14732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dirty="0"/>
          </a:p>
        </p:txBody>
      </p:sp>
      <p:sp>
        <p:nvSpPr>
          <p:cNvPr id="191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965861" y="1525768"/>
            <a:ext cx="10260300" cy="15694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 startAt="2"/>
            </a:pPr>
            <a:r>
              <a:rPr lang="sr-Cyrl-BA" sz="2100" b="1" dirty="0"/>
              <a:t>СА НЕПРЕКИДНИМ ОБИЉЕЖЈИМА</a:t>
            </a:r>
            <a:endParaRPr sz="2100" b="1" dirty="0"/>
          </a:p>
          <a:p>
            <a:pPr marL="457200" lvl="1" indent="0" algn="ctr">
              <a:buNone/>
            </a:pPr>
            <a:r>
              <a:rPr lang="sr-Cyrl-BA" sz="1800" dirty="0"/>
              <a:t>Формирају се </a:t>
            </a:r>
            <a:r>
              <a:rPr lang="sr-Cyrl-BA" sz="1800" b="1" dirty="0"/>
              <a:t>интервали (групе) модалитета.</a:t>
            </a:r>
            <a:endParaRPr lang="sr-Cyrl-BA"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старосна структура радника у једном предузећу </a:t>
            </a:r>
            <a:endParaRPr sz="2000" b="1" dirty="0">
              <a:solidFill>
                <a:schemeClr val="accent3"/>
              </a:solidFill>
            </a:endParaRPr>
          </a:p>
        </p:txBody>
      </p:sp>
      <p:graphicFrame>
        <p:nvGraphicFramePr>
          <p:cNvPr id="192" name="Google Shape;192;g116eb46b69b_0_9"/>
          <p:cNvGraphicFramePr/>
          <p:nvPr>
            <p:extLst>
              <p:ext uri="{D42A27DB-BD31-4B8C-83A1-F6EECF244321}">
                <p14:modId xmlns:p14="http://schemas.microsoft.com/office/powerpoint/2010/main" val="3903149665"/>
              </p:ext>
            </p:extLst>
          </p:nvPr>
        </p:nvGraphicFramePr>
        <p:xfrm>
          <a:off x="1292725" y="3039550"/>
          <a:ext cx="5577750" cy="34246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38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7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Године (модалитет)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Број радника (фрекванција)</a:t>
                      </a:r>
                      <a:endParaRPr sz="16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до 19,9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23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20-29,9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45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30-39,9</a:t>
                      </a:r>
                      <a:endParaRPr sz="16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56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40-49,9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39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50-59,9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19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/>
                        <a:t>60 и више</a:t>
                      </a:r>
                      <a:endParaRPr sz="16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dirty="0"/>
                        <a:t>6</a:t>
                      </a:r>
                      <a:endParaRPr sz="16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/>
                        <a:t>УКУПНО</a:t>
                      </a:r>
                      <a:endParaRPr sz="16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600" b="1" dirty="0"/>
                        <a:t>188</a:t>
                      </a:r>
                      <a:endParaRPr sz="16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3" name="Google Shape;193;g116eb46b69b_0_9"/>
          <p:cNvSpPr txBox="1"/>
          <p:nvPr/>
        </p:nvSpPr>
        <p:spPr>
          <a:xfrm>
            <a:off x="7304590" y="3677264"/>
            <a:ext cx="4602000" cy="2893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доња граница најниже групе и горња граница највише групе отворене су јер је фреквенција екстремних вриједности толико мала да није потребно отварати посебне групе за њих.</a:t>
            </a: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Gill Sans" panose="020B0604020202020204" charset="0"/>
              <a:ea typeface="Verdana"/>
              <a:cs typeface="Verdana"/>
              <a:sym typeface="Verdana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●"/>
            </a:pPr>
            <a:r>
              <a:rPr lang="sr-Cyrl-BA" sz="1600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групни интервали се морају правилно разграничити да припадност одређене статистичке јединице вишем или нижем групном интервалу не долази у питање </a:t>
            </a:r>
            <a:r>
              <a:rPr lang="sr-Cyrl-BA" sz="1600" b="1" dirty="0">
                <a:solidFill>
                  <a:schemeClr val="dk1"/>
                </a:solidFill>
                <a:latin typeface="Gill Sans" panose="020B0604020202020204" charset="0"/>
                <a:ea typeface="Verdana"/>
                <a:cs typeface="Verdana"/>
                <a:sym typeface="Verdana"/>
              </a:rPr>
              <a:t>(вјештачке границе).</a:t>
            </a:r>
            <a:endParaRPr b="1" dirty="0">
              <a:latin typeface="Gill Sans" panose="020B0604020202020204" charset="0"/>
              <a:ea typeface="Gill Sans"/>
              <a:cs typeface="Gill Sans"/>
              <a:sym typeface="Gill Sans"/>
            </a:endParaRPr>
          </a:p>
        </p:txBody>
      </p:sp>
      <p:sp>
        <p:nvSpPr>
          <p:cNvPr id="194" name="Google Shape;194;g116eb46b69b_0_9"/>
          <p:cNvSpPr txBox="1"/>
          <p:nvPr/>
        </p:nvSpPr>
        <p:spPr>
          <a:xfrm>
            <a:off x="101600" y="4271026"/>
            <a:ext cx="1181850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вјештачке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b="1" dirty="0">
                <a:latin typeface="Gill Sans"/>
                <a:ea typeface="Gill Sans"/>
                <a:cs typeface="Gill Sans"/>
                <a:sym typeface="Gill Sans"/>
              </a:rPr>
              <a:t>границе</a:t>
            </a:r>
            <a:endParaRPr b="1" dirty="0"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95" name="Google Shape;195;g116eb46b69b_0_9"/>
          <p:cNvCxnSpPr>
            <a:cxnSpLocks/>
          </p:cNvCxnSpPr>
          <p:nvPr/>
        </p:nvCxnSpPr>
        <p:spPr>
          <a:xfrm flipV="1">
            <a:off x="1166070" y="3755923"/>
            <a:ext cx="1223169" cy="47867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B43A5223-CF56-400B-901D-07EAD3A6B999}"/>
              </a:ext>
            </a:extLst>
          </p:cNvPr>
          <p:cNvSpPr/>
          <p:nvPr/>
        </p:nvSpPr>
        <p:spPr>
          <a:xfrm>
            <a:off x="2389239" y="3500284"/>
            <a:ext cx="491613" cy="353961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5579D4-7EC3-470D-825D-06E5D5D3DA62}"/>
              </a:ext>
            </a:extLst>
          </p:cNvPr>
          <p:cNvSpPr/>
          <p:nvPr/>
        </p:nvSpPr>
        <p:spPr>
          <a:xfrm>
            <a:off x="101600" y="4234596"/>
            <a:ext cx="1064470" cy="6519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91;g116eb46b69b_0_9"/>
          <p:cNvSpPr txBox="1">
            <a:spLocks noGrp="1"/>
          </p:cNvSpPr>
          <p:nvPr>
            <p:ph type="body" idx="1"/>
          </p:nvPr>
        </p:nvSpPr>
        <p:spPr>
          <a:xfrm>
            <a:off x="3042103" y="643625"/>
            <a:ext cx="6125393" cy="63125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Примјер: структура студената према укупном броју бодова оствареном на пријемном испиту на Економском факултету (</a:t>
            </a:r>
            <a:r>
              <a:rPr lang="en-US" sz="2000" b="1" dirty="0">
                <a:solidFill>
                  <a:schemeClr val="accent3"/>
                </a:solidFill>
              </a:rPr>
              <a:t>30</a:t>
            </a:r>
            <a:r>
              <a:rPr lang="sr-Cyrl-BA" sz="2000" b="1" dirty="0">
                <a:solidFill>
                  <a:schemeClr val="accent3"/>
                </a:solidFill>
              </a:rPr>
              <a:t>.0</a:t>
            </a:r>
            <a:r>
              <a:rPr lang="en-US" sz="2000" b="1" dirty="0">
                <a:solidFill>
                  <a:schemeClr val="accent3"/>
                </a:solidFill>
              </a:rPr>
              <a:t>6</a:t>
            </a:r>
            <a:r>
              <a:rPr lang="sr-Cyrl-BA" sz="2000" b="1" dirty="0">
                <a:solidFill>
                  <a:schemeClr val="accent3"/>
                </a:solidFill>
              </a:rPr>
              <a:t>.202</a:t>
            </a:r>
            <a:r>
              <a:rPr lang="sr-Latn-BA" sz="2000" b="1" dirty="0">
                <a:solidFill>
                  <a:schemeClr val="accent3"/>
                </a:solidFill>
              </a:rPr>
              <a:t>5</a:t>
            </a:r>
            <a:r>
              <a:rPr lang="sr-Cyrl-BA" sz="2000" b="1" dirty="0">
                <a:solidFill>
                  <a:schemeClr val="accent3"/>
                </a:solidFill>
              </a:rPr>
              <a:t>)</a:t>
            </a:r>
            <a:endParaRPr sz="2000" b="1" dirty="0">
              <a:solidFill>
                <a:schemeClr val="accent3"/>
              </a:solidFill>
            </a:endParaRPr>
          </a:p>
        </p:txBody>
      </p:sp>
      <p:graphicFrame>
        <p:nvGraphicFramePr>
          <p:cNvPr id="2" name="Google Shape;192;g116eb46b69b_0_9">
            <a:extLst>
              <a:ext uri="{FF2B5EF4-FFF2-40B4-BE49-F238E27FC236}">
                <a16:creationId xmlns:a16="http://schemas.microsoft.com/office/drawing/2014/main" id="{74F93F3D-B363-2BDB-2FF4-C5F5142273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6580456"/>
              </p:ext>
            </p:extLst>
          </p:nvPr>
        </p:nvGraphicFramePr>
        <p:xfrm>
          <a:off x="3915953" y="2556149"/>
          <a:ext cx="4377692" cy="39316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158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9248">
                  <a:extLst>
                    <a:ext uri="{9D8B030D-6E8A-4147-A177-3AD203B41FA5}">
                      <a16:colId xmlns:a16="http://schemas.microsoft.com/office/drawing/2014/main" val="104846390"/>
                    </a:ext>
                  </a:extLst>
                </a:gridCol>
              </a:tblGrid>
              <a:tr h="44754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</a:t>
                      </a:r>
                      <a:r>
                        <a:rPr lang="sr-Cyrl-BA" sz="1800" b="1" baseline="0" dirty="0"/>
                        <a:t> бодова</a:t>
                      </a:r>
                      <a:r>
                        <a:rPr lang="sr-Cyrl-BA" sz="1800" b="1" dirty="0"/>
                        <a:t> (модалитет)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sr-Cyrl-BA" sz="1800" b="1" dirty="0"/>
                        <a:t>Број студената (фрекв</a:t>
                      </a:r>
                      <a:r>
                        <a:rPr lang="en-US" sz="1800" b="1" dirty="0"/>
                        <a:t>e</a:t>
                      </a:r>
                      <a:r>
                        <a:rPr lang="sr-Cyrl-BA" sz="1800" b="1" dirty="0"/>
                        <a:t>нција)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sr-Cyrl-BA" sz="1800" dirty="0"/>
                        <a:t>40,1 - 50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1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081452783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50,1 - 60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11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60,1 - 70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33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70,1 - 80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7</a:t>
                      </a:r>
                      <a:r>
                        <a:rPr lang="en-US" sz="1800" dirty="0"/>
                        <a:t>8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80,1 - 90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109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90,1 - 100</a:t>
                      </a:r>
                      <a:endParaRPr sz="18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RS" sz="1800" dirty="0"/>
                        <a:t>41</a:t>
                      </a:r>
                      <a:endParaRPr sz="18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13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/>
                        <a:t>273</a:t>
                      </a:r>
                      <a:endParaRPr sz="1800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03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16eb46b69b_0_26"/>
          <p:cNvSpPr txBox="1">
            <a:spLocks noGrp="1"/>
          </p:cNvSpPr>
          <p:nvPr>
            <p:ph type="body" idx="1"/>
          </p:nvPr>
        </p:nvSpPr>
        <p:spPr>
          <a:xfrm>
            <a:off x="7059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МОМЕНТНЕ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2" name="Google Shape;202;g116eb46b69b_0_26"/>
          <p:cNvSpPr txBox="1">
            <a:spLocks noGrp="1"/>
          </p:cNvSpPr>
          <p:nvPr>
            <p:ph type="body" idx="2"/>
          </p:nvPr>
        </p:nvSpPr>
        <p:spPr>
          <a:xfrm>
            <a:off x="429500" y="2427500"/>
            <a:ext cx="5801400" cy="70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величину или ниво појаве у тачно одређеним сукцесивним моментима времена.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g116eb46b69b_0_26"/>
          <p:cNvSpPr txBox="1">
            <a:spLocks noGrp="1"/>
          </p:cNvSpPr>
          <p:nvPr>
            <p:ph type="body" idx="3"/>
          </p:nvPr>
        </p:nvSpPr>
        <p:spPr>
          <a:xfrm>
            <a:off x="6435400" y="2398329"/>
            <a:ext cx="5244900" cy="8266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sr-Cyrl-BA" sz="2000" dirty="0">
                <a:solidFill>
                  <a:schemeClr val="dk1"/>
                </a:solidFill>
              </a:rPr>
              <a:t>Показују ток (кретање) појаве у сукцесивним временским интервалима.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4" name="Google Shape;204;g116eb46b69b_0_26"/>
          <p:cNvSpPr txBox="1">
            <a:spLocks noGrp="1"/>
          </p:cNvSpPr>
          <p:nvPr>
            <p:ph type="body" idx="4"/>
          </p:nvPr>
        </p:nvSpPr>
        <p:spPr>
          <a:xfrm>
            <a:off x="6507390" y="1757879"/>
            <a:ext cx="4270200" cy="704100"/>
          </a:xfrm>
          <a:prstGeom prst="rect">
            <a:avLst/>
          </a:prstGeom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b="1" dirty="0">
                <a:solidFill>
                  <a:schemeClr val="accent3"/>
                </a:solidFill>
              </a:rPr>
              <a:t>ИНТЕРВАЛНЕ СЕРИЈЕ</a:t>
            </a:r>
            <a:endParaRPr b="1" dirty="0">
              <a:solidFill>
                <a:schemeClr val="accent3"/>
              </a:solidFill>
            </a:endParaRPr>
          </a:p>
        </p:txBody>
      </p:sp>
      <p:sp>
        <p:nvSpPr>
          <p:cNvPr id="205" name="Google Shape;205;g116eb46b69b_0_26"/>
          <p:cNvSpPr txBox="1">
            <a:spLocks noGrp="1"/>
          </p:cNvSpPr>
          <p:nvPr>
            <p:ph type="title"/>
          </p:nvPr>
        </p:nvSpPr>
        <p:spPr>
          <a:xfrm>
            <a:off x="2231100" y="93400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b="1" dirty="0"/>
          </a:p>
        </p:txBody>
      </p:sp>
      <p:graphicFrame>
        <p:nvGraphicFramePr>
          <p:cNvPr id="206" name="Google Shape;206;g116eb46b69b_0_26"/>
          <p:cNvGraphicFramePr/>
          <p:nvPr>
            <p:extLst>
              <p:ext uri="{D42A27DB-BD31-4B8C-83A1-F6EECF244321}">
                <p14:modId xmlns:p14="http://schemas.microsoft.com/office/powerpoint/2010/main" val="1800259251"/>
              </p:ext>
            </p:extLst>
          </p:nvPr>
        </p:nvGraphicFramePr>
        <p:xfrm>
          <a:off x="429500" y="4159517"/>
          <a:ext cx="5327100" cy="22005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Број запослених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195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237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2019.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284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2020.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297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7" name="Google Shape;207;g116eb46b69b_0_26"/>
          <p:cNvGraphicFramePr/>
          <p:nvPr>
            <p:extLst>
              <p:ext uri="{D42A27DB-BD31-4B8C-83A1-F6EECF244321}">
                <p14:modId xmlns:p14="http://schemas.microsoft.com/office/powerpoint/2010/main" val="3807851173"/>
              </p:ext>
            </p:extLst>
          </p:nvPr>
        </p:nvGraphicFramePr>
        <p:xfrm>
          <a:off x="6507390" y="3832054"/>
          <a:ext cx="5327100" cy="284055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6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3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Година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Производња у 000 комада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2017.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36,5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2018.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41,2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2019.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49,1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2020.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dirty="0"/>
                        <a:t>53,8</a:t>
                      </a:r>
                      <a:endParaRPr sz="15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УКУПНО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500" b="1" dirty="0"/>
                        <a:t>180,6</a:t>
                      </a:r>
                      <a:endParaRPr sz="15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ABFE4EB-A827-4210-B7BC-9EB7570CD811}"/>
              </a:ext>
            </a:extLst>
          </p:cNvPr>
          <p:cNvSpPr txBox="1"/>
          <p:nvPr/>
        </p:nvSpPr>
        <p:spPr>
          <a:xfrm>
            <a:off x="1262727" y="1370218"/>
            <a:ext cx="9666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dirty="0">
                <a:latin typeface="Gill Sans" panose="020B0604020202020204" charset="0"/>
              </a:rPr>
              <a:t>Временске серије п</a:t>
            </a:r>
            <a:r>
              <a:rPr lang="ru-RU" sz="2000" dirty="0">
                <a:latin typeface="Gill Sans" panose="020B0604020202020204" charset="0"/>
              </a:rPr>
              <a:t>редстављају низове статистичких података који показују варијације током времена.</a:t>
            </a:r>
            <a:endParaRPr lang="en-US" sz="2000" dirty="0">
              <a:latin typeface="Gill Sans" panose="020B060402020202020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BC10E-81DE-47C0-A983-F2F160928B43}"/>
              </a:ext>
            </a:extLst>
          </p:cNvPr>
          <p:cNvSpPr txBox="1"/>
          <p:nvPr/>
        </p:nvSpPr>
        <p:spPr>
          <a:xfrm>
            <a:off x="6435400" y="3237429"/>
            <a:ext cx="54596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произведених производа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4A8D27-7704-4B52-97EF-21C2E28C1BAA}"/>
              </a:ext>
            </a:extLst>
          </p:cNvPr>
          <p:cNvSpPr txBox="1"/>
          <p:nvPr/>
        </p:nvSpPr>
        <p:spPr>
          <a:xfrm>
            <a:off x="429500" y="3279058"/>
            <a:ext cx="5224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кретање броја запослених у предузећу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28BD5C0-2CA0-45CA-86D3-53541ED1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4589"/>
            <a:ext cx="7729728" cy="1188720"/>
          </a:xfrm>
        </p:spPr>
        <p:txBody>
          <a:bodyPr/>
          <a:lstStyle/>
          <a:p>
            <a:r>
              <a:rPr lang="en-US" b="1" dirty="0"/>
              <a:t>2. </a:t>
            </a:r>
            <a:r>
              <a:rPr lang="sr-Cyrl-BA" b="1" dirty="0"/>
              <a:t>ВРЕМЕНСКЕ СЕРИЈЕ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392C873-05F2-4575-B5FF-84E05E31B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3616" y="1890793"/>
            <a:ext cx="6484768" cy="655763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sr-Cyrl-BA" b="1" dirty="0"/>
              <a:t>Примјери графичког приказивања временских серија</a:t>
            </a:r>
            <a:endParaRPr lang="en-US" b="1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E84BAAA-0B2B-4BD8-AFF1-7D3D82FF35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6286494"/>
              </p:ext>
            </p:extLst>
          </p:nvPr>
        </p:nvGraphicFramePr>
        <p:xfrm>
          <a:off x="329379" y="2991465"/>
          <a:ext cx="5225845" cy="3193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E981057-EC1D-4B73-A9D7-9FB56559F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7374356"/>
              </p:ext>
            </p:extLst>
          </p:nvPr>
        </p:nvGraphicFramePr>
        <p:xfrm>
          <a:off x="6484373" y="2864040"/>
          <a:ext cx="5225845" cy="3406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809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4C9243-2EA9-4CFD-87CE-FBE9A4A5DFA1}"/>
              </a:ext>
            </a:extLst>
          </p:cNvPr>
          <p:cNvSpPr/>
          <p:nvPr/>
        </p:nvSpPr>
        <p:spPr>
          <a:xfrm>
            <a:off x="1042220" y="2330244"/>
            <a:ext cx="9945722" cy="8947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2231136" y="62056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ШТА ЈЕ СТАТИСТИКА?</a:t>
            </a:r>
            <a:endParaRPr b="1"/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1123139" y="2448234"/>
            <a:ext cx="9945722" cy="4409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/>
              <a:t>Статистика</a:t>
            </a:r>
            <a:r>
              <a:rPr lang="sr-Cyrl-BA" sz="2000" dirty="0"/>
              <a:t> (лат. status = стање) је универзална квалитативно-квантитативна научна дисциплина која анализира варијабилне појаве.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sr-Cyrl-BA" sz="2000" b="1" dirty="0">
                <a:solidFill>
                  <a:schemeClr val="accent3"/>
                </a:solidFill>
              </a:rPr>
              <a:t>Битни појмови:</a:t>
            </a:r>
            <a:endParaRPr sz="2000" b="1" dirty="0">
              <a:solidFill>
                <a:schemeClr val="accent3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Варијабилна појава </a:t>
            </a:r>
            <a:r>
              <a:rPr lang="sr-Cyrl-BA" sz="2000" dirty="0"/>
              <a:t>узима различите вриједности од случаја до случаја (висина, боја косе, оцјена из предмета Статистика ...)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Популација (основни скуп) </a:t>
            </a:r>
            <a:r>
              <a:rPr lang="sr-Cyrl-BA" sz="2000" dirty="0"/>
              <a:t>је скуп свих јединица или објеката који интересују истраживача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основног скупа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Узорак </a:t>
            </a:r>
            <a:r>
              <a:rPr lang="sr-Cyrl-BA" sz="2000" dirty="0"/>
              <a:t>је репрезентативни подскуп популације</a:t>
            </a:r>
            <a:r>
              <a:rPr lang="sr-Latn-BA" sz="2000" dirty="0"/>
              <a:t>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n = величина узорка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2231134" y="165607"/>
            <a:ext cx="7197874" cy="940785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СТАТИСТИЧКА ОБИЉЕЖЈА</a:t>
            </a:r>
            <a:endParaRPr b="1"/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499068" y="1286065"/>
            <a:ext cx="11193863" cy="4948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Статистичка обиљежја </a:t>
            </a:r>
            <a:r>
              <a:rPr lang="sr-Cyrl-BA" sz="2000" dirty="0"/>
              <a:t>су особине по којима се јединице основног скупа међусобно разликују</a:t>
            </a:r>
            <a:r>
              <a:rPr lang="sr-Latn-BA" sz="2000" dirty="0"/>
              <a:t>.</a:t>
            </a: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sr-Cyrl-BA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b="1" dirty="0"/>
              <a:t>Модалитети </a:t>
            </a:r>
            <a:r>
              <a:rPr lang="sr-Cyrl-BA" sz="2000" dirty="0"/>
              <a:t>су вриједности (видови) које једно обиљежје може узети.</a:t>
            </a:r>
            <a:endParaRPr lang="en-US" sz="2000" dirty="0"/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lang="en-US" sz="2000" dirty="0"/>
          </a:p>
          <a:p>
            <a:pPr marL="228600" indent="-228600">
              <a:spcBef>
                <a:spcPts val="0"/>
              </a:spcBef>
              <a:buSzPts val="2000"/>
            </a:pPr>
            <a:r>
              <a:rPr lang="sr-Cyrl-BA" sz="2000" b="1" dirty="0">
                <a:solidFill>
                  <a:schemeClr val="accent3"/>
                </a:solidFill>
              </a:rPr>
              <a:t>Мјерне скале </a:t>
            </a:r>
            <a:r>
              <a:rPr lang="sr-Cyrl-BA" sz="2000" dirty="0"/>
              <a:t>се користе за мјерење резултата статистичког истраживања: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endParaRPr sz="2000" b="1" dirty="0"/>
          </a:p>
        </p:txBody>
      </p:sp>
      <p:grpSp>
        <p:nvGrpSpPr>
          <p:cNvPr id="113" name="Google Shape;113;p3"/>
          <p:cNvGrpSpPr/>
          <p:nvPr/>
        </p:nvGrpSpPr>
        <p:grpSpPr>
          <a:xfrm>
            <a:off x="958934" y="1805888"/>
            <a:ext cx="7958597" cy="2223724"/>
            <a:chOff x="3159" y="685941"/>
            <a:chExt cx="7958597" cy="2223724"/>
          </a:xfrm>
        </p:grpSpPr>
        <p:sp>
          <p:nvSpPr>
            <p:cNvPr id="114" name="Google Shape;114;p3"/>
            <p:cNvSpPr/>
            <p:nvPr/>
          </p:nvSpPr>
          <p:spPr>
            <a:xfrm>
              <a:off x="5152840" y="2049436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5" name="Google Shape;115;p3"/>
            <p:cNvSpPr/>
            <p:nvPr/>
          </p:nvSpPr>
          <p:spPr>
            <a:xfrm>
              <a:off x="5152840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6" name="Google Shape;116;p3"/>
            <p:cNvSpPr/>
            <p:nvPr/>
          </p:nvSpPr>
          <p:spPr>
            <a:xfrm>
              <a:off x="2343923" y="1546171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7" name="Google Shape;117;p3"/>
            <p:cNvSpPr/>
            <p:nvPr/>
          </p:nvSpPr>
          <p:spPr>
            <a:xfrm>
              <a:off x="2343923" y="1042907"/>
              <a:ext cx="468152" cy="50326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2700" cap="flat" cmpd="sng">
              <a:solidFill>
                <a:srgbClr val="C37F13"/>
              </a:solidFill>
              <a:prstDash val="solid"/>
              <a:round/>
              <a:headEnd type="none" w="sm" len="sm"/>
              <a:tailEnd type="none" w="sm" len="sm"/>
            </a:ln>
          </p:spPr>
        </p:sp>
        <p:sp>
          <p:nvSpPr>
            <p:cNvPr id="118" name="Google Shape;118;p3"/>
            <p:cNvSpPr/>
            <p:nvPr/>
          </p:nvSpPr>
          <p:spPr>
            <a:xfrm>
              <a:off x="3159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 txBox="1"/>
            <p:nvPr/>
          </p:nvSpPr>
          <p:spPr>
            <a:xfrm>
              <a:off x="3159" y="1189205"/>
              <a:ext cx="2340900" cy="71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Обиљежја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2812076" y="685941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Атрибутивна (описна)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2" name="Google Shape;122;p3"/>
            <p:cNvSpPr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2812076" y="1692469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Нумеричка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4" name="Google Shape;124;p3"/>
            <p:cNvSpPr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3"/>
            <p:cNvSpPr txBox="1"/>
            <p:nvPr/>
          </p:nvSpPr>
          <p:spPr>
            <a:xfrm>
              <a:off x="5620993" y="1189205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26" name="Google Shape;126;p3"/>
            <p:cNvSpPr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rgbClr val="DD921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5620993" y="2195733"/>
              <a:ext cx="2340763" cy="7139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25" tIns="15225" rIns="15225" bIns="15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Gill Sans"/>
                <a:buNone/>
              </a:pPr>
              <a:r>
                <a:rPr lang="sr-Cyrl-BA" sz="2400" b="0" i="0" u="none" strike="noStrike" cap="none" dirty="0">
                  <a:solidFill>
                    <a:schemeClr val="tx1"/>
                  </a:solidFill>
                  <a:latin typeface="Gill Sans"/>
                  <a:ea typeface="Gill Sans"/>
                  <a:cs typeface="Gill Sans"/>
                  <a:sym typeface="Gill Sans"/>
                </a:rPr>
                <a:t>Непрекидна</a:t>
              </a:r>
              <a:endParaRPr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8C5C47-9DD4-CC47-8923-620B792B84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4571604"/>
              </p:ext>
            </p:extLst>
          </p:nvPr>
        </p:nvGraphicFramePr>
        <p:xfrm>
          <a:off x="1802579" y="5456456"/>
          <a:ext cx="8173884" cy="128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1063586" y="1586510"/>
            <a:ext cx="444571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ДЕСКРИПТИВНА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3" name="Google Shape;133;p4"/>
          <p:cNvSpPr txBox="1">
            <a:spLocks noGrp="1"/>
          </p:cNvSpPr>
          <p:nvPr>
            <p:ph type="body" idx="2"/>
          </p:nvPr>
        </p:nvSpPr>
        <p:spPr>
          <a:xfrm>
            <a:off x="1239051" y="2378731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Снима стање варијабилне појаве.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Прикупља, обрађује и приказује податке преко табела, графикона и сумарних мјера.</a:t>
            </a:r>
            <a:endParaRPr sz="2000" dirty="0"/>
          </a:p>
        </p:txBody>
      </p:sp>
      <p:sp>
        <p:nvSpPr>
          <p:cNvPr id="134" name="Google Shape;134;p4"/>
          <p:cNvSpPr txBox="1">
            <a:spLocks noGrp="1"/>
          </p:cNvSpPr>
          <p:nvPr>
            <p:ph type="body" idx="3"/>
          </p:nvPr>
        </p:nvSpPr>
        <p:spPr>
          <a:xfrm>
            <a:off x="6420404" y="2378731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Користи узорак за доношење закључака о основном скупу.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Основа за предвиђање, прогнозирање и процјен</a:t>
            </a:r>
            <a:r>
              <a:rPr lang="sr-Latn-BA" sz="2000" dirty="0"/>
              <a:t>e.</a:t>
            </a:r>
            <a:endParaRPr sz="2000" dirty="0"/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4"/>
          </p:nvPr>
        </p:nvSpPr>
        <p:spPr>
          <a:xfrm>
            <a:off x="5885775" y="1586510"/>
            <a:ext cx="4890123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sr-Cyrl-BA" sz="2400" b="1" dirty="0">
                <a:solidFill>
                  <a:schemeClr val="accent3"/>
                </a:solidFill>
              </a:rPr>
              <a:t>ИНФЕРЕНЦИЈАЛНА СТАТИСТИКА</a:t>
            </a:r>
            <a:endParaRPr sz="2400" b="1" dirty="0">
              <a:solidFill>
                <a:schemeClr val="accent3"/>
              </a:solidFill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title"/>
          </p:nvPr>
        </p:nvSpPr>
        <p:spPr>
          <a:xfrm>
            <a:off x="2231136" y="219355"/>
            <a:ext cx="7729728" cy="99192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sr-Cyrl-BA" b="1"/>
              <a:t>ГРАНЕ СТАТИСТИКЕ</a:t>
            </a:r>
            <a:endParaRPr b="1"/>
          </a:p>
        </p:txBody>
      </p:sp>
      <p:sp>
        <p:nvSpPr>
          <p:cNvPr id="4" name="Google Shape;157;p5">
            <a:extLst>
              <a:ext uri="{FF2B5EF4-FFF2-40B4-BE49-F238E27FC236}">
                <a16:creationId xmlns:a16="http://schemas.microsoft.com/office/drawing/2014/main" id="{75DA14F7-E812-D36B-433C-F0B88E6F4491}"/>
              </a:ext>
            </a:extLst>
          </p:cNvPr>
          <p:cNvSpPr txBox="1">
            <a:spLocks/>
          </p:cNvSpPr>
          <p:nvPr/>
        </p:nvSpPr>
        <p:spPr>
          <a:xfrm>
            <a:off x="3025264" y="4441392"/>
            <a:ext cx="6141472" cy="2197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6B889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Arial"/>
              <a:buNone/>
              <a:defRPr sz="19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  <a:defRPr sz="18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indent="0">
              <a:spcBef>
                <a:spcPts val="0"/>
              </a:spcBef>
              <a:buSzPts val="2800"/>
            </a:pPr>
            <a:r>
              <a:rPr lang="sr-Cyrl-BA" sz="2400" b="1" dirty="0">
                <a:solidFill>
                  <a:schemeClr val="accent3"/>
                </a:solidFill>
              </a:rPr>
              <a:t>Фазе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  <a:r>
              <a:rPr lang="sr-Cyrl-RS" sz="2400" b="1" dirty="0">
                <a:solidFill>
                  <a:schemeClr val="accent3"/>
                </a:solidFill>
              </a:rPr>
              <a:t>статистичког истраживања</a:t>
            </a:r>
            <a:r>
              <a:rPr lang="sr-Cyrl-BA" sz="2400" b="1" dirty="0">
                <a:solidFill>
                  <a:schemeClr val="accent3"/>
                </a:solidFill>
              </a:rPr>
              <a:t>:</a:t>
            </a:r>
          </a:p>
          <a:p>
            <a:pPr indent="-457200" algn="l">
              <a:buSzPts val="2800"/>
              <a:buFont typeface="Gill Sans"/>
              <a:buAutoNum type="arabicPeriod"/>
            </a:pPr>
            <a:r>
              <a:rPr lang="sr-Cyrl-BA" sz="2000" dirty="0">
                <a:solidFill>
                  <a:schemeClr val="tx1"/>
                </a:solidFill>
              </a:rPr>
              <a:t>Дефинисање циља и предмета истраживања</a:t>
            </a:r>
          </a:p>
          <a:p>
            <a:pPr indent="-457200" algn="l">
              <a:buSzPts val="2800"/>
              <a:buFont typeface="Gill Sans"/>
              <a:buAutoNum type="arabicPeriod"/>
            </a:pPr>
            <a:r>
              <a:rPr lang="sr-Cyrl-BA" sz="2000" dirty="0">
                <a:solidFill>
                  <a:schemeClr val="tx1"/>
                </a:solidFill>
              </a:rPr>
              <a:t>Посматрање и прикупаље података </a:t>
            </a:r>
          </a:p>
          <a:p>
            <a:pPr indent="-457200" algn="l">
              <a:buSzPts val="2800"/>
              <a:buFont typeface="Gill Sans"/>
              <a:buAutoNum type="arabicPeriod"/>
            </a:pPr>
            <a:r>
              <a:rPr lang="sr-Cyrl-BA" sz="2000" dirty="0">
                <a:solidFill>
                  <a:schemeClr val="tx1"/>
                </a:solidFill>
              </a:rPr>
              <a:t>Сређивање, груписање и обрада података</a:t>
            </a:r>
          </a:p>
          <a:p>
            <a:pPr indent="-457200" algn="l">
              <a:buSzPts val="2800"/>
              <a:buFont typeface="Gill Sans"/>
              <a:buAutoNum type="arabicPeriod"/>
            </a:pPr>
            <a:r>
              <a:rPr lang="sr-Cyrl-BA" sz="2000" dirty="0">
                <a:solidFill>
                  <a:schemeClr val="tx1"/>
                </a:solidFill>
              </a:rPr>
              <a:t>Приказивање података</a:t>
            </a:r>
          </a:p>
          <a:p>
            <a:pPr marL="228600" indent="-114300" algn="l">
              <a:buSzPts val="1800"/>
            </a:pPr>
            <a:endParaRPr lang="sr-Cyrl-BA" sz="2400" dirty="0"/>
          </a:p>
          <a:p>
            <a:pPr marL="0" indent="0" algn="l">
              <a:buSzPts val="1800"/>
            </a:pPr>
            <a:endParaRPr lang="sr-Cyrl-BA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5941756-BE16-1B9B-C1D3-3D714E506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201" y="14679"/>
            <a:ext cx="6828641" cy="68286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9911D1-0EED-E713-C7C6-2951E3E313D5}"/>
              </a:ext>
            </a:extLst>
          </p:cNvPr>
          <p:cNvSpPr txBox="1"/>
          <p:nvPr/>
        </p:nvSpPr>
        <p:spPr>
          <a:xfrm>
            <a:off x="1068779" y="335844"/>
            <a:ext cx="117565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6600" b="1" dirty="0">
                <a:solidFill>
                  <a:schemeClr val="accent1"/>
                </a:solidFill>
              </a:rPr>
              <a:t>АНКЕТА</a:t>
            </a:r>
            <a:endParaRPr lang="en-US" sz="6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34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7"/>
          <p:cNvSpPr txBox="1">
            <a:spLocks noGrp="1"/>
          </p:cNvSpPr>
          <p:nvPr>
            <p:ph type="title"/>
          </p:nvPr>
        </p:nvSpPr>
        <p:spPr>
          <a:xfrm>
            <a:off x="2231136" y="276433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 </a:t>
            </a:r>
            <a:r>
              <a:rPr lang="sr-Cyrl-RS" b="1" dirty="0"/>
              <a:t>1. </a:t>
            </a:r>
            <a:r>
              <a:rPr lang="sr-Cyrl-BA" b="1" dirty="0"/>
              <a:t>СЕРИЈЕ СТРУКТУРЕ</a:t>
            </a:r>
            <a:endParaRPr b="1" dirty="0"/>
          </a:p>
        </p:txBody>
      </p:sp>
      <p:sp>
        <p:nvSpPr>
          <p:cNvPr id="169" name="Google Shape;169;p7"/>
          <p:cNvSpPr txBox="1">
            <a:spLocks noGrp="1"/>
          </p:cNvSpPr>
          <p:nvPr>
            <p:ph type="body" idx="1"/>
          </p:nvPr>
        </p:nvSpPr>
        <p:spPr>
          <a:xfrm>
            <a:off x="855406" y="1802302"/>
            <a:ext cx="10303076" cy="4333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Постоје серије структуре са </a:t>
            </a:r>
            <a:r>
              <a:rPr lang="sr-Cyrl-BA" sz="2000" b="1" dirty="0"/>
              <a:t>атрибутивним и нумеричким</a:t>
            </a:r>
            <a:r>
              <a:rPr lang="sr-Cyrl-BA" sz="2000" dirty="0"/>
              <a:t> обиљежјима.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dirty="0"/>
              <a:t>Показују распоред статистичког скупа по </a:t>
            </a:r>
            <a:r>
              <a:rPr lang="sr-Cyrl-BA" sz="2000" b="1" dirty="0"/>
              <a:t>модалитетима</a:t>
            </a:r>
            <a:r>
              <a:rPr lang="sr-Cyrl-BA" sz="2000" dirty="0"/>
              <a:t>, односно по вриједностима обиљежја.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r-Cyrl-BA" sz="2000" u="sng" dirty="0"/>
              <a:t>Дају 2 реда обавјештења: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модалитети (вриједност коју узима посматрано обиљежје) и</a:t>
            </a:r>
            <a:endParaRPr dirty="0"/>
          </a:p>
          <a:p>
            <a:pPr marL="685800" lvl="2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/>
              <a:buChar char="o"/>
            </a:pPr>
            <a:r>
              <a:rPr lang="sr-Cyrl-BA" sz="2000" dirty="0"/>
              <a:t>фреквенције (број јављања модалитета унутар посматраног статистичког скупа).</a:t>
            </a:r>
            <a:endParaRPr sz="2000" dirty="0"/>
          </a:p>
          <a:p>
            <a:pPr marL="22860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dirty="0"/>
          </a:p>
        </p:txBody>
      </p:sp>
      <p:graphicFrame>
        <p:nvGraphicFramePr>
          <p:cNvPr id="170" name="Google Shape;170;p7"/>
          <p:cNvGraphicFramePr/>
          <p:nvPr/>
        </p:nvGraphicFramePr>
        <p:xfrm>
          <a:off x="1942944" y="4812138"/>
          <a:ext cx="8128000" cy="1483400"/>
        </p:xfrm>
        <a:graphic>
          <a:graphicData uri="http://schemas.openxmlformats.org/drawingml/2006/table">
            <a:tbl>
              <a:tblPr firstRow="1" bandRow="1">
                <a:noFill/>
                <a:tableStyleId>{8F159039-1A10-4F4B-AA3E-57D9F1209B64}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Обиљежје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Фреквенција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Ф1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Ф2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/>
                        <a:t>М3</a:t>
                      </a:r>
                      <a:endParaRPr sz="18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u="none" strike="noStrike" cap="none" dirty="0"/>
                        <a:t>Ф3</a:t>
                      </a:r>
                      <a:endParaRPr sz="180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 txBox="1">
            <a:spLocks noGrp="1"/>
          </p:cNvSpPr>
          <p:nvPr>
            <p:ph type="title"/>
          </p:nvPr>
        </p:nvSpPr>
        <p:spPr>
          <a:xfrm>
            <a:off x="1848465" y="103738"/>
            <a:ext cx="8012496" cy="118860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b="1" dirty="0"/>
              <a:t>1.1. </a:t>
            </a:r>
            <a:r>
              <a:rPr lang="sr-Cyrl-BA" b="1" dirty="0"/>
              <a:t>АТРИБУТИВНЕ СЕРИЈЕ СТРУКТУРЕ</a:t>
            </a:r>
            <a:endParaRPr b="1" dirty="0"/>
          </a:p>
        </p:txBody>
      </p:sp>
      <p:sp>
        <p:nvSpPr>
          <p:cNvPr id="176" name="Google Shape;176;p8"/>
          <p:cNvSpPr txBox="1">
            <a:spLocks noGrp="1"/>
          </p:cNvSpPr>
          <p:nvPr>
            <p:ph type="body" idx="1"/>
          </p:nvPr>
        </p:nvSpPr>
        <p:spPr>
          <a:xfrm>
            <a:off x="1224400" y="1390374"/>
            <a:ext cx="9543300" cy="428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BA" sz="2000" dirty="0"/>
              <a:t>Модалитети обиљежја су исказани </a:t>
            </a:r>
            <a:r>
              <a:rPr lang="sr-Cyrl-BA" sz="2000" b="1" dirty="0"/>
              <a:t>атрибутивно</a:t>
            </a:r>
            <a:r>
              <a:rPr lang="sr-Cyrl-BA" sz="2000" dirty="0"/>
              <a:t> (описно) и не могу се сабирати.</a:t>
            </a:r>
            <a:endParaRPr sz="2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graphicFrame>
        <p:nvGraphicFramePr>
          <p:cNvPr id="177" name="Google Shape;177;p8"/>
          <p:cNvGraphicFramePr/>
          <p:nvPr>
            <p:extLst>
              <p:ext uri="{D42A27DB-BD31-4B8C-83A1-F6EECF244321}">
                <p14:modId xmlns:p14="http://schemas.microsoft.com/office/powerpoint/2010/main" val="2522685762"/>
              </p:ext>
            </p:extLst>
          </p:nvPr>
        </p:nvGraphicFramePr>
        <p:xfrm>
          <a:off x="162828" y="2581840"/>
          <a:ext cx="7242600" cy="3657395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362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Квалификација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радника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НК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/>
                        <a:t>35</a:t>
                      </a:r>
                      <a:endParaRPr sz="180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ПК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155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ВКВ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170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ВШВ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ВСС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25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УКУПНО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>
                          <a:latin typeface="Gill Sans" panose="020B0604020202020204" charset="0"/>
                        </a:rPr>
                        <a:t>477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26141" y="1917004"/>
            <a:ext cx="6980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Квалификациона структура радника у једном предузећу</a:t>
            </a:r>
          </a:p>
          <a:p>
            <a:pPr algn="ctr"/>
            <a:endParaRPr 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369C8-46D8-481E-8CE6-51B57576EFC9}"/>
              </a:ext>
            </a:extLst>
          </p:cNvPr>
          <p:cNvSpPr txBox="1"/>
          <p:nvPr/>
        </p:nvSpPr>
        <p:spPr>
          <a:xfrm>
            <a:off x="7776769" y="2080822"/>
            <a:ext cx="4116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</a:t>
            </a:r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графички приказ атрибутивне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1A1AB4B-E155-4E98-A619-866154FF7C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8835232"/>
              </p:ext>
            </p:extLst>
          </p:nvPr>
        </p:nvGraphicFramePr>
        <p:xfrm>
          <a:off x="7866615" y="2989007"/>
          <a:ext cx="3988691" cy="2711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443592"/>
              </p:ext>
            </p:extLst>
          </p:nvPr>
        </p:nvGraphicFramePr>
        <p:xfrm>
          <a:off x="150092" y="1114141"/>
          <a:ext cx="5086927" cy="56076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2528930">
                  <a:extLst>
                    <a:ext uri="{9D8B030D-6E8A-4147-A177-3AD203B41FA5}">
                      <a16:colId xmlns:a16="http://schemas.microsoft.com/office/drawing/2014/main" val="4030338387"/>
                    </a:ext>
                  </a:extLst>
                </a:gridCol>
                <a:gridCol w="2557997">
                  <a:extLst>
                    <a:ext uri="{9D8B030D-6E8A-4147-A177-3AD203B41FA5}">
                      <a16:colId xmlns:a16="http://schemas.microsoft.com/office/drawing/2014/main" val="2063771346"/>
                    </a:ext>
                  </a:extLst>
                </a:gridCol>
              </a:tblGrid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Град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Број студената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7620403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Бања Лука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8562994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Добој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8408098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Приједор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718919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Прњавор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7355437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Градишка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48721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Мркоњић Град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4882622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Теслић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2183441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Рибник</a:t>
                      </a:r>
                      <a:endParaRPr lang="sr-R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1970914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Требиње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229312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Модрича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1650456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Шипово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366429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Дервента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3897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r-R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Сански Мост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1072488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Остало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3907980"/>
                  </a:ext>
                </a:extLst>
              </a:tr>
              <a:tr h="350476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1800" b="1" u="none" strike="noStrike" dirty="0">
                          <a:effectLst/>
                          <a:latin typeface="+mn-lt"/>
                        </a:rPr>
                        <a:t>УКУПНО</a:t>
                      </a:r>
                      <a:endParaRPr lang="sr-Cyrl-BA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273</a:t>
                      </a:r>
                      <a:endParaRPr lang="en-150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22240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A67E544-E192-42F9-99A9-981E20589609}"/>
              </a:ext>
            </a:extLst>
          </p:cNvPr>
          <p:cNvSpPr txBox="1"/>
          <p:nvPr/>
        </p:nvSpPr>
        <p:spPr>
          <a:xfrm>
            <a:off x="2951106" y="98478"/>
            <a:ext cx="73475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Примјер: Структура студената 1. године Економског факултета према мјесту завршетка средње школе (пријемни испит од </a:t>
            </a:r>
            <a:r>
              <a:rPr lang="en-US" sz="2000" b="1" dirty="0">
                <a:solidFill>
                  <a:schemeClr val="accent3"/>
                </a:solidFill>
                <a:latin typeface="Gill Sans" panose="020B0604020202020204" charset="0"/>
              </a:rPr>
              <a:t>30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.0</a:t>
            </a:r>
            <a:r>
              <a:rPr lang="en-US" sz="2000" b="1" dirty="0">
                <a:solidFill>
                  <a:schemeClr val="accent3"/>
                </a:solidFill>
                <a:latin typeface="Gill Sans" panose="020B0604020202020204" charset="0"/>
              </a:rPr>
              <a:t>6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.202</a:t>
            </a:r>
            <a:r>
              <a:rPr lang="en-US" sz="2000" b="1" dirty="0">
                <a:solidFill>
                  <a:schemeClr val="accent3"/>
                </a:solidFill>
                <a:latin typeface="Gill Sans" panose="020B0604020202020204" charset="0"/>
              </a:rPr>
              <a:t>5</a:t>
            </a:r>
            <a:r>
              <a:rPr lang="ru-RU" sz="2000" b="1" dirty="0">
                <a:solidFill>
                  <a:schemeClr val="accent3"/>
                </a:solidFill>
                <a:latin typeface="Gill Sans" panose="020B0604020202020204" charset="0"/>
              </a:rPr>
              <a:t>)</a:t>
            </a:r>
            <a:endParaRPr lang="en-US" sz="20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BCF473E-15BE-AB89-EF1A-AB025133FC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555002"/>
              </p:ext>
            </p:extLst>
          </p:nvPr>
        </p:nvGraphicFramePr>
        <p:xfrm>
          <a:off x="5343895" y="1622425"/>
          <a:ext cx="6848105" cy="389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64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7000"/>
          </a:schemeClr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16eb46b69b_0_3"/>
          <p:cNvSpPr txBox="1">
            <a:spLocks noGrp="1"/>
          </p:cNvSpPr>
          <p:nvPr>
            <p:ph type="title"/>
          </p:nvPr>
        </p:nvSpPr>
        <p:spPr>
          <a:xfrm>
            <a:off x="2231100" y="80481"/>
            <a:ext cx="7729800" cy="1188600"/>
          </a:xfrm>
          <a:prstGeom prst="rect">
            <a:avLst/>
          </a:prstGeo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1.2. </a:t>
            </a:r>
            <a:r>
              <a:rPr lang="sr-Cyrl-BA" b="1" dirty="0"/>
              <a:t>НУМЕРИЧКЕ СЕРИЈЕ СТРУКТУРЕ</a:t>
            </a:r>
            <a:endParaRPr b="1" dirty="0"/>
          </a:p>
        </p:txBody>
      </p:sp>
      <p:sp>
        <p:nvSpPr>
          <p:cNvPr id="183" name="Google Shape;183;g116eb46b69b_0_3"/>
          <p:cNvSpPr txBox="1">
            <a:spLocks noGrp="1"/>
          </p:cNvSpPr>
          <p:nvPr>
            <p:ph type="body" idx="1"/>
          </p:nvPr>
        </p:nvSpPr>
        <p:spPr>
          <a:xfrm>
            <a:off x="812078" y="1365467"/>
            <a:ext cx="10098900" cy="12597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61950" algn="ctr" rtl="0">
              <a:spcBef>
                <a:spcPts val="1000"/>
              </a:spcBef>
              <a:spcAft>
                <a:spcPts val="0"/>
              </a:spcAft>
              <a:buSzPts val="2100"/>
              <a:buAutoNum type="arabicPeriod"/>
            </a:pPr>
            <a:r>
              <a:rPr lang="sr-Cyrl-BA" sz="2100" b="1" dirty="0"/>
              <a:t>СА ПРЕКИДНИМ ОБИЉЕЖЈИМА</a:t>
            </a:r>
            <a:endParaRPr sz="2100" b="1" dirty="0"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sr-Cyrl-BA" sz="2000" dirty="0"/>
              <a:t>Прекидно обиљежје се јавља као природно изражено - модалитети могу бити само </a:t>
            </a:r>
            <a:r>
              <a:rPr lang="sr-Cyrl-BA" sz="2000" b="1" dirty="0"/>
              <a:t>цијели бројеви</a:t>
            </a:r>
            <a:r>
              <a:rPr lang="sr-Latn-BA" sz="2000" b="1" dirty="0"/>
              <a:t>.</a:t>
            </a:r>
            <a:endParaRPr sz="2000" b="1" dirty="0">
              <a:solidFill>
                <a:schemeClr val="accent3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graphicFrame>
        <p:nvGraphicFramePr>
          <p:cNvPr id="184" name="Google Shape;184;g116eb46b69b_0_3"/>
          <p:cNvGraphicFramePr/>
          <p:nvPr>
            <p:extLst>
              <p:ext uri="{D42A27DB-BD31-4B8C-83A1-F6EECF244321}">
                <p14:modId xmlns:p14="http://schemas.microsoft.com/office/powerpoint/2010/main" val="3552050769"/>
              </p:ext>
            </p:extLst>
          </p:nvPr>
        </p:nvGraphicFramePr>
        <p:xfrm>
          <a:off x="932033" y="3206623"/>
          <a:ext cx="5103250" cy="347451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29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Број дјеце (обиљежје)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/>
                        <a:t>Број домаћинстава (фреквенција)</a:t>
                      </a:r>
                      <a:endParaRPr sz="1800" b="1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0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2.014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1.736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2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1.824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3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656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dirty="0"/>
                        <a:t>4 и више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Latn-BA" sz="1800" dirty="0"/>
                        <a:t>221</a:t>
                      </a:r>
                      <a:endParaRPr sz="1800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УКУПНО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-Cyrl-BA" sz="1800" b="1" dirty="0"/>
                        <a:t>6.451</a:t>
                      </a:r>
                      <a:endParaRPr sz="1800" b="1" dirty="0">
                        <a:latin typeface="Gill Sans" panose="020B0604020202020204" charset="0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22CC738-ABCB-415B-93E7-C30EE98122D2}"/>
              </a:ext>
            </a:extLst>
          </p:cNvPr>
          <p:cNvSpPr txBox="1"/>
          <p:nvPr/>
        </p:nvSpPr>
        <p:spPr>
          <a:xfrm>
            <a:off x="1166082" y="2605549"/>
            <a:ext cx="46351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број дјеце у домаћинствима на једном подручју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D37A6-00BF-4064-B774-1EEC77C83F83}"/>
              </a:ext>
            </a:extLst>
          </p:cNvPr>
          <p:cNvSpPr txBox="1"/>
          <p:nvPr/>
        </p:nvSpPr>
        <p:spPr>
          <a:xfrm>
            <a:off x="7063776" y="2721599"/>
            <a:ext cx="4322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1800" b="1" dirty="0">
                <a:solidFill>
                  <a:schemeClr val="accent3"/>
                </a:solidFill>
                <a:latin typeface="Gill Sans" panose="020B0604020202020204" charset="0"/>
              </a:rPr>
              <a:t>Примјер: графички приказ нумеричке серије структуре </a:t>
            </a:r>
            <a:endParaRPr lang="en-US" sz="1800" dirty="0">
              <a:latin typeface="Gill Sans" panose="020B060402020202020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9337101-889B-4C44-B281-2742AF11B2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8660186"/>
              </p:ext>
            </p:extLst>
          </p:nvPr>
        </p:nvGraphicFramePr>
        <p:xfrm>
          <a:off x="6269332" y="3490071"/>
          <a:ext cx="5787042" cy="319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3529</TotalTime>
  <Words>723</Words>
  <Application>Microsoft Macintosh PowerPoint</Application>
  <PresentationFormat>Widescreen</PresentationFormat>
  <Paragraphs>214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Verdana</vt:lpstr>
      <vt:lpstr>Gill Sans</vt:lpstr>
      <vt:lpstr>Corbel</vt:lpstr>
      <vt:lpstr>Courier New</vt:lpstr>
      <vt:lpstr>Parcel</vt:lpstr>
      <vt:lpstr>Parcel</vt:lpstr>
      <vt:lpstr>СТАТИСТИКА: УВОД</vt:lpstr>
      <vt:lpstr>ШТА ЈЕ СТАТИСТИКА?</vt:lpstr>
      <vt:lpstr>СТАТИСТИЧКА ОБИЉЕЖЈА</vt:lpstr>
      <vt:lpstr>ГРАНЕ СТАТИСТИКЕ</vt:lpstr>
      <vt:lpstr>PowerPoint Presentation</vt:lpstr>
      <vt:lpstr> 1. СЕРИЈЕ СТРУКТУРЕ</vt:lpstr>
      <vt:lpstr>1.1. АТРИБУТИВНЕ СЕРИЈЕ СТРУКТУРЕ</vt:lpstr>
      <vt:lpstr>PowerPoint Presentation</vt:lpstr>
      <vt:lpstr>1.2. НУМЕРИЧКЕ СЕРИЈЕ СТРУКТУРЕ</vt:lpstr>
      <vt:lpstr>1.2. НУМЕРИЧКЕ СЕРИЈЕ СТРУКТУРЕ</vt:lpstr>
      <vt:lpstr>PowerPoint Presentation</vt:lpstr>
      <vt:lpstr>2. ВРЕМЕНСКЕ СЕРИЈЕ</vt:lpstr>
      <vt:lpstr>2. ВРЕМЕНСКЕ СЕРИЈЕ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СТАТИСТИКА: УВОД</dc:title>
  <dc:creator>Marić, Milica</dc:creator>
  <cp:lastModifiedBy>Milica Maric</cp:lastModifiedBy>
  <cp:revision>58</cp:revision>
  <dcterms:created xsi:type="dcterms:W3CDTF">2022-02-21T14:45:28Z</dcterms:created>
  <dcterms:modified xsi:type="dcterms:W3CDTF">2026-02-23T09:01:26Z</dcterms:modified>
</cp:coreProperties>
</file>