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D16487E-9CB8-449F-8987-D073717C6BBE}" type="datetimeFigureOut">
              <a:rPr lang="en-US" smtClean="0"/>
              <a:t>06-Dec-22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E9C76-DFAD-44A5-8825-69F47B69CBAE}"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16487E-9CB8-449F-8987-D073717C6BBE}" type="datetimeFigureOut">
              <a:rPr lang="en-US" smtClean="0"/>
              <a:t>06-Dec-22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E9C76-DFAD-44A5-8825-69F47B69CBA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16487E-9CB8-449F-8987-D073717C6BBE}" type="datetimeFigureOut">
              <a:rPr lang="en-US" smtClean="0"/>
              <a:t>06-Dec-22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E9C76-DFAD-44A5-8825-69F47B69CBA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16487E-9CB8-449F-8987-D073717C6BBE}" type="datetimeFigureOut">
              <a:rPr lang="en-US" smtClean="0"/>
              <a:t>06-Dec-22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E9C76-DFAD-44A5-8825-69F47B69CBA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16487E-9CB8-449F-8987-D073717C6BBE}" type="datetimeFigureOut">
              <a:rPr lang="en-US" smtClean="0"/>
              <a:t>06-Dec-22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9E9C76-DFAD-44A5-8825-69F47B69CBAE}"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16487E-9CB8-449F-8987-D073717C6BBE}" type="datetimeFigureOut">
              <a:rPr lang="en-US" smtClean="0"/>
              <a:t>06-Dec-22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E9C76-DFAD-44A5-8825-69F47B69CBA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16487E-9CB8-449F-8987-D073717C6BBE}" type="datetimeFigureOut">
              <a:rPr lang="en-US" smtClean="0"/>
              <a:t>06-Dec-22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9E9C76-DFAD-44A5-8825-69F47B69CBAE}"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16487E-9CB8-449F-8987-D073717C6BBE}" type="datetimeFigureOut">
              <a:rPr lang="en-US" smtClean="0"/>
              <a:t>06-Dec-22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9E9C76-DFAD-44A5-8825-69F47B69CBA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16487E-9CB8-449F-8987-D073717C6BBE}" type="datetimeFigureOut">
              <a:rPr lang="en-US" smtClean="0"/>
              <a:t>06-Dec-22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9E9C76-DFAD-44A5-8825-69F47B69CBA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16487E-9CB8-449F-8987-D073717C6BBE}" type="datetimeFigureOut">
              <a:rPr lang="en-US" smtClean="0"/>
              <a:t>06-Dec-22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E9C76-DFAD-44A5-8825-69F47B69CBAE}"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16487E-9CB8-449F-8987-D073717C6BBE}" type="datetimeFigureOut">
              <a:rPr lang="en-US" smtClean="0"/>
              <a:t>06-Dec-22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9E9C76-DFAD-44A5-8825-69F47B69CBA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D16487E-9CB8-449F-8987-D073717C6BBE}" type="datetimeFigureOut">
              <a:rPr lang="en-US" smtClean="0"/>
              <a:t>06-Dec-22</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39E9C76-DFAD-44A5-8825-69F47B69CBA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POTRAŽIVANJA</a:t>
            </a:r>
            <a:endParaRPr lang="en-US" dirty="0"/>
          </a:p>
        </p:txBody>
      </p:sp>
      <p:sp>
        <p:nvSpPr>
          <p:cNvPr id="3" name="Subtitle 2"/>
          <p:cNvSpPr>
            <a:spLocks noGrp="1"/>
          </p:cNvSpPr>
          <p:nvPr>
            <p:ph type="subTitle" idx="1"/>
          </p:nvPr>
        </p:nvSpPr>
        <p:spPr/>
        <p:txBody>
          <a:bodyPr/>
          <a:lstStyle/>
          <a:p>
            <a:r>
              <a:rPr lang="en-US" dirty="0" smtClean="0"/>
              <a:t>Prof.</a:t>
            </a:r>
            <a:r>
              <a:rPr lang="sr-Latn-RS" dirty="0" smtClean="0"/>
              <a:t> </a:t>
            </a:r>
            <a:r>
              <a:rPr lang="en-US" dirty="0" err="1" smtClean="0"/>
              <a:t>dr</a:t>
            </a:r>
            <a:r>
              <a:rPr lang="en-US" dirty="0" smtClean="0"/>
              <a:t> </a:t>
            </a:r>
            <a:r>
              <a:rPr lang="en-US" dirty="0" err="1" smtClean="0"/>
              <a:t>Jelena</a:t>
            </a:r>
            <a:r>
              <a:rPr lang="en-US" dirty="0" smtClean="0"/>
              <a:t> </a:t>
            </a:r>
            <a:r>
              <a:rPr lang="en-US" dirty="0" err="1" smtClean="0"/>
              <a:t>Polja</a:t>
            </a:r>
            <a:r>
              <a:rPr lang="sr-Latn-RS" dirty="0" smtClean="0"/>
              <a:t>šević</a:t>
            </a:r>
            <a:endParaRPr lang="en-US" dirty="0"/>
          </a:p>
        </p:txBody>
      </p:sp>
    </p:spTree>
    <p:extLst>
      <p:ext uri="{BB962C8B-B14F-4D97-AF65-F5344CB8AC3E}">
        <p14:creationId xmlns:p14="http://schemas.microsoft.com/office/powerpoint/2010/main" val="2709779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Potraživanje/prihod</a:t>
            </a:r>
            <a:endParaRPr lang="en-US" dirty="0"/>
          </a:p>
        </p:txBody>
      </p:sp>
      <p:sp>
        <p:nvSpPr>
          <p:cNvPr id="3" name="Content Placeholder 2"/>
          <p:cNvSpPr>
            <a:spLocks noGrp="1"/>
          </p:cNvSpPr>
          <p:nvPr>
            <p:ph idx="1"/>
          </p:nvPr>
        </p:nvSpPr>
        <p:spPr/>
        <p:txBody>
          <a:bodyPr>
            <a:normAutofit/>
          </a:bodyPr>
          <a:lstStyle/>
          <a:p>
            <a:r>
              <a:rPr lang="vi-VN" dirty="0" smtClean="0"/>
              <a:t>Primjer</a:t>
            </a:r>
          </a:p>
          <a:p>
            <a:pPr algn="just"/>
            <a:r>
              <a:rPr lang="vi-VN" dirty="0" smtClean="0"/>
              <a:t>Cijena opreme za hlađenje sa rokom plaćanja 60 dana iznosi 1.500 KM. Proizvođač je navedenu opremu prodao kupcu na 12 rata (rata je 132,39 KM) uz 100 KM avansa. Proizvođač prihod od prodaje i potraživanje priznaje po cijeni gotovinke transakcije, odnosno po 1.500 KM, dok preostalih 188,68 KM predstavlja prihod od kamate. </a:t>
            </a:r>
          </a:p>
          <a:p>
            <a:pPr algn="just"/>
            <a:r>
              <a:rPr lang="vi-VN" dirty="0" smtClean="0"/>
              <a:t>Prodajna cijena = 100 + 132.39 * 12 = 1.688,68 KM</a:t>
            </a:r>
          </a:p>
          <a:p>
            <a:pPr algn="just"/>
            <a:r>
              <a:rPr lang="vi-VN" dirty="0" smtClean="0"/>
              <a:t>Prihod od prodaje = 1.500,00 KM</a:t>
            </a:r>
          </a:p>
          <a:p>
            <a:pPr algn="just"/>
            <a:r>
              <a:rPr lang="vi-VN" dirty="0" smtClean="0"/>
              <a:t>Prihod od kamate = 188,68 KM</a:t>
            </a:r>
          </a:p>
          <a:p>
            <a:endParaRPr lang="en-US" dirty="0"/>
          </a:p>
        </p:txBody>
      </p:sp>
    </p:spTree>
    <p:extLst>
      <p:ext uri="{BB962C8B-B14F-4D97-AF65-F5344CB8AC3E}">
        <p14:creationId xmlns:p14="http://schemas.microsoft.com/office/powerpoint/2010/main" val="3789646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Popusti odobreni kupcu</a:t>
            </a:r>
            <a:endParaRPr lang="en-US" dirty="0"/>
          </a:p>
        </p:txBody>
      </p:sp>
      <p:sp>
        <p:nvSpPr>
          <p:cNvPr id="3" name="Content Placeholder 2"/>
          <p:cNvSpPr>
            <a:spLocks noGrp="1"/>
          </p:cNvSpPr>
          <p:nvPr>
            <p:ph idx="1"/>
          </p:nvPr>
        </p:nvSpPr>
        <p:spPr/>
        <p:txBody>
          <a:bodyPr>
            <a:normAutofit/>
          </a:bodyPr>
          <a:lstStyle/>
          <a:p>
            <a:pPr algn="just"/>
            <a:r>
              <a:rPr lang="vi-VN" dirty="0" smtClean="0"/>
              <a:t>Vrlo često u praksi prodavci u cilju unapređenja prodaje odobravaju kupcima različite popuste, kao što su rabat na količinu, rabat na vrijednost, kasa-skonto, ili omogućavaju kupcima da vrate proizvode ukoliko su nezadovoljni kvalitetom. </a:t>
            </a:r>
            <a:endParaRPr lang="sr-Latn-RS" dirty="0" smtClean="0"/>
          </a:p>
          <a:p>
            <a:pPr algn="just"/>
            <a:r>
              <a:rPr lang="vi-VN" dirty="0" smtClean="0"/>
              <a:t>Sve navedeno utiče na visinu iskazanih potraživanja, te je potrebno utvrditi kada dolazi do smanjenja potraživanja i u kom iznosu.</a:t>
            </a:r>
            <a:endParaRPr lang="en-US" dirty="0"/>
          </a:p>
        </p:txBody>
      </p:sp>
    </p:spTree>
    <p:extLst>
      <p:ext uri="{BB962C8B-B14F-4D97-AF65-F5344CB8AC3E}">
        <p14:creationId xmlns:p14="http://schemas.microsoft.com/office/powerpoint/2010/main" val="3957933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Procjena</a:t>
            </a:r>
            <a:r>
              <a:rPr lang="en-US" dirty="0" smtClean="0"/>
              <a:t> </a:t>
            </a:r>
            <a:r>
              <a:rPr lang="en-US" dirty="0" err="1" smtClean="0"/>
              <a:t>vrijednosti</a:t>
            </a:r>
            <a:r>
              <a:rPr lang="en-US" dirty="0" smtClean="0"/>
              <a:t> </a:t>
            </a:r>
            <a:r>
              <a:rPr lang="en-US" dirty="0" err="1" smtClean="0"/>
              <a:t>potraživanja</a:t>
            </a:r>
            <a:endParaRPr lang="en-US" dirty="0"/>
          </a:p>
        </p:txBody>
      </p:sp>
      <p:sp>
        <p:nvSpPr>
          <p:cNvPr id="3" name="Content Placeholder 2"/>
          <p:cNvSpPr>
            <a:spLocks noGrp="1"/>
          </p:cNvSpPr>
          <p:nvPr>
            <p:ph idx="1"/>
          </p:nvPr>
        </p:nvSpPr>
        <p:spPr/>
        <p:txBody>
          <a:bodyPr>
            <a:normAutofit fontScale="92500" lnSpcReduction="20000"/>
          </a:bodyPr>
          <a:lstStyle/>
          <a:p>
            <a:pPr algn="just"/>
            <a:r>
              <a:rPr lang="vi-VN" dirty="0" smtClean="0"/>
              <a:t>Prodaja proizvoda na kredit i nastanak potraživanja zahtijeva procjenu mogućnosti njihove naplate. </a:t>
            </a:r>
            <a:endParaRPr lang="sr-Latn-RS" dirty="0" smtClean="0"/>
          </a:p>
          <a:p>
            <a:pPr algn="just"/>
            <a:r>
              <a:rPr lang="vi-VN" dirty="0" smtClean="0"/>
              <a:t>Od momenta prodaje do sastavljanja finansijskih izvještaja kupci mogu otići u stečaj ili likvidaciju, zapasti u nelikvidnost ili se suočiti sa drugim problemima. </a:t>
            </a:r>
            <a:endParaRPr lang="sr-Latn-RS" dirty="0" smtClean="0"/>
          </a:p>
          <a:p>
            <a:pPr algn="just"/>
            <a:r>
              <a:rPr lang="vi-VN" dirty="0" smtClean="0"/>
              <a:t>Sve navedeno dovodi do potrebe procjenjivanja iznosa potraživanja koji će biti naplaćen. </a:t>
            </a:r>
            <a:endParaRPr lang="sr-Latn-RS" dirty="0" smtClean="0"/>
          </a:p>
          <a:p>
            <a:pPr algn="just"/>
            <a:r>
              <a:rPr lang="vi-VN" dirty="0" smtClean="0"/>
              <a:t>Na taj način se, u skladu sa načelom uzročnosti, sučeljavaju prihodi od prodaje sa rashodima izazvanim prodajom uvećanim za rashode nenaplativih potraživanja. </a:t>
            </a:r>
            <a:endParaRPr lang="sr-Latn-RS" dirty="0" smtClean="0"/>
          </a:p>
          <a:p>
            <a:pPr algn="just"/>
            <a:r>
              <a:rPr lang="vi-VN" dirty="0" smtClean="0"/>
              <a:t>Odnosno, iako se tek nakon protoka određenog vremena može utvrditi da je potraživanje nenaplativo, u periodu kad se izvrši prodaja te nastane prihod, potrebno je procijeniti iznos potraživanja koji je nenaplativ kako bi se prihodima sučelili svi rashodi koji su nastali vezano za taj prihod. </a:t>
            </a:r>
            <a:endParaRPr lang="en-US" dirty="0"/>
          </a:p>
        </p:txBody>
      </p:sp>
    </p:spTree>
    <p:extLst>
      <p:ext uri="{BB962C8B-B14F-4D97-AF65-F5344CB8AC3E}">
        <p14:creationId xmlns:p14="http://schemas.microsoft.com/office/powerpoint/2010/main" val="2195415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Procjena potraživanja</a:t>
            </a:r>
            <a:endParaRPr lang="en-US" dirty="0"/>
          </a:p>
        </p:txBody>
      </p:sp>
      <p:sp>
        <p:nvSpPr>
          <p:cNvPr id="3" name="Content Placeholder 2"/>
          <p:cNvSpPr>
            <a:spLocks noGrp="1"/>
          </p:cNvSpPr>
          <p:nvPr>
            <p:ph idx="1"/>
          </p:nvPr>
        </p:nvSpPr>
        <p:spPr/>
        <p:txBody>
          <a:bodyPr>
            <a:normAutofit/>
          </a:bodyPr>
          <a:lstStyle/>
          <a:p>
            <a:pPr algn="just"/>
            <a:r>
              <a:rPr lang="en-US" dirty="0" err="1" smtClean="0"/>
              <a:t>Budući</a:t>
            </a:r>
            <a:r>
              <a:rPr lang="en-US" dirty="0" smtClean="0"/>
              <a:t> da je </a:t>
            </a:r>
            <a:r>
              <a:rPr lang="en-US" dirty="0" err="1" smtClean="0"/>
              <a:t>očekivani</a:t>
            </a:r>
            <a:r>
              <a:rPr lang="en-US" dirty="0" smtClean="0"/>
              <a:t> </a:t>
            </a:r>
            <a:r>
              <a:rPr lang="en-US" dirty="0" err="1" smtClean="0"/>
              <a:t>iznos</a:t>
            </a:r>
            <a:r>
              <a:rPr lang="en-US" dirty="0" smtClean="0"/>
              <a:t> </a:t>
            </a:r>
            <a:r>
              <a:rPr lang="en-US" dirty="0" err="1" smtClean="0"/>
              <a:t>nenaplativih</a:t>
            </a:r>
            <a:r>
              <a:rPr lang="en-US" dirty="0" smtClean="0"/>
              <a:t> </a:t>
            </a:r>
            <a:r>
              <a:rPr lang="en-US" dirty="0" err="1" smtClean="0"/>
              <a:t>potraživanja</a:t>
            </a:r>
            <a:r>
              <a:rPr lang="en-US" dirty="0" smtClean="0"/>
              <a:t> </a:t>
            </a:r>
            <a:r>
              <a:rPr lang="en-US" dirty="0" err="1" smtClean="0"/>
              <a:t>rezultat</a:t>
            </a:r>
            <a:r>
              <a:rPr lang="en-US" dirty="0" smtClean="0"/>
              <a:t> </a:t>
            </a:r>
            <a:r>
              <a:rPr lang="en-US" dirty="0" err="1" smtClean="0"/>
              <a:t>procjene</a:t>
            </a:r>
            <a:r>
              <a:rPr lang="en-US" dirty="0" smtClean="0"/>
              <a:t>, </a:t>
            </a:r>
            <a:r>
              <a:rPr lang="en-US" dirty="0" err="1" smtClean="0"/>
              <a:t>njena</a:t>
            </a:r>
            <a:r>
              <a:rPr lang="en-US" dirty="0" smtClean="0"/>
              <a:t> </a:t>
            </a:r>
            <a:r>
              <a:rPr lang="en-US" dirty="0" err="1" smtClean="0"/>
              <a:t>objektivnost</a:t>
            </a:r>
            <a:r>
              <a:rPr lang="en-US" dirty="0" smtClean="0"/>
              <a:t> </a:t>
            </a:r>
            <a:r>
              <a:rPr lang="en-US" dirty="0" err="1" smtClean="0"/>
              <a:t>zavisi</a:t>
            </a:r>
            <a:r>
              <a:rPr lang="en-US" dirty="0" smtClean="0"/>
              <a:t> od </a:t>
            </a:r>
            <a:r>
              <a:rPr lang="en-US" dirty="0" err="1" smtClean="0"/>
              <a:t>objektivnosti</a:t>
            </a:r>
            <a:r>
              <a:rPr lang="en-US" dirty="0" smtClean="0"/>
              <a:t> </a:t>
            </a:r>
            <a:r>
              <a:rPr lang="en-US" dirty="0" err="1" smtClean="0"/>
              <a:t>pretpostavki</a:t>
            </a:r>
            <a:r>
              <a:rPr lang="en-US" dirty="0" smtClean="0"/>
              <a:t> </a:t>
            </a:r>
            <a:r>
              <a:rPr lang="en-US" dirty="0" err="1" smtClean="0"/>
              <a:t>na</a:t>
            </a:r>
            <a:r>
              <a:rPr lang="en-US" dirty="0" smtClean="0"/>
              <a:t> </a:t>
            </a:r>
            <a:r>
              <a:rPr lang="en-US" dirty="0" err="1" smtClean="0"/>
              <a:t>kojima</a:t>
            </a:r>
            <a:r>
              <a:rPr lang="en-US" dirty="0" smtClean="0"/>
              <a:t> se </a:t>
            </a:r>
            <a:r>
              <a:rPr lang="en-US" dirty="0" err="1" smtClean="0"/>
              <a:t>procjena</a:t>
            </a:r>
            <a:r>
              <a:rPr lang="en-US" dirty="0" smtClean="0"/>
              <a:t> </a:t>
            </a:r>
            <a:r>
              <a:rPr lang="en-US" dirty="0" err="1" smtClean="0"/>
              <a:t>zasniva</a:t>
            </a:r>
            <a:r>
              <a:rPr lang="en-US" dirty="0" smtClean="0"/>
              <a:t>, </a:t>
            </a:r>
            <a:r>
              <a:rPr lang="en-US" dirty="0" err="1" smtClean="0"/>
              <a:t>ali</a:t>
            </a:r>
            <a:r>
              <a:rPr lang="en-US" dirty="0" smtClean="0"/>
              <a:t> </a:t>
            </a:r>
            <a:r>
              <a:rPr lang="en-US" dirty="0" err="1" smtClean="0"/>
              <a:t>i</a:t>
            </a:r>
            <a:r>
              <a:rPr lang="en-US" dirty="0" smtClean="0"/>
              <a:t> </a:t>
            </a:r>
            <a:r>
              <a:rPr lang="en-US" dirty="0" err="1" smtClean="0"/>
              <a:t>izabrane</a:t>
            </a:r>
            <a:r>
              <a:rPr lang="en-US" dirty="0" smtClean="0"/>
              <a:t> </a:t>
            </a:r>
            <a:r>
              <a:rPr lang="en-US" dirty="0" err="1" smtClean="0"/>
              <a:t>metode</a:t>
            </a:r>
            <a:r>
              <a:rPr lang="en-US" dirty="0" smtClean="0"/>
              <a:t> </a:t>
            </a:r>
            <a:r>
              <a:rPr lang="en-US" dirty="0" err="1" smtClean="0"/>
              <a:t>procjene</a:t>
            </a:r>
            <a:r>
              <a:rPr lang="en-US" dirty="0" smtClean="0"/>
              <a:t>. </a:t>
            </a:r>
            <a:endParaRPr lang="sr-Latn-RS" dirty="0" smtClean="0"/>
          </a:p>
          <a:p>
            <a:pPr algn="just"/>
            <a:r>
              <a:rPr lang="en-US" dirty="0" smtClean="0"/>
              <a:t>U </a:t>
            </a:r>
            <a:r>
              <a:rPr lang="en-US" dirty="0" err="1" smtClean="0"/>
              <a:t>praksi</a:t>
            </a:r>
            <a:r>
              <a:rPr lang="en-US" dirty="0" smtClean="0"/>
              <a:t> </a:t>
            </a:r>
            <a:r>
              <a:rPr lang="en-US" dirty="0" err="1" smtClean="0"/>
              <a:t>i</a:t>
            </a:r>
            <a:r>
              <a:rPr lang="en-US" dirty="0" smtClean="0"/>
              <a:t> </a:t>
            </a:r>
            <a:r>
              <a:rPr lang="en-US" dirty="0" err="1" smtClean="0"/>
              <a:t>literaturi</a:t>
            </a:r>
            <a:r>
              <a:rPr lang="en-US" dirty="0" smtClean="0"/>
              <a:t>, </a:t>
            </a:r>
            <a:r>
              <a:rPr lang="en-US" dirty="0" err="1" smtClean="0"/>
              <a:t>za</a:t>
            </a:r>
            <a:r>
              <a:rPr lang="en-US" dirty="0" smtClean="0"/>
              <a:t> </a:t>
            </a:r>
            <a:r>
              <a:rPr lang="en-US" dirty="0" err="1" smtClean="0"/>
              <a:t>procjenu</a:t>
            </a:r>
            <a:r>
              <a:rPr lang="en-US" dirty="0" smtClean="0"/>
              <a:t> </a:t>
            </a:r>
            <a:r>
              <a:rPr lang="en-US" dirty="0" err="1" smtClean="0"/>
              <a:t>kreditnih</a:t>
            </a:r>
            <a:r>
              <a:rPr lang="en-US" dirty="0" smtClean="0"/>
              <a:t> </a:t>
            </a:r>
            <a:r>
              <a:rPr lang="en-US" dirty="0" err="1" smtClean="0"/>
              <a:t>gubitaka</a:t>
            </a:r>
            <a:r>
              <a:rPr lang="en-US" dirty="0" smtClean="0"/>
              <a:t> </a:t>
            </a:r>
            <a:r>
              <a:rPr lang="en-US" dirty="0" err="1" smtClean="0"/>
              <a:t>može</a:t>
            </a:r>
            <a:r>
              <a:rPr lang="en-US" dirty="0" smtClean="0"/>
              <a:t> se </a:t>
            </a:r>
            <a:r>
              <a:rPr lang="en-US" dirty="0" err="1" smtClean="0"/>
              <a:t>koristiti</a:t>
            </a:r>
            <a:r>
              <a:rPr lang="en-US" dirty="0" smtClean="0"/>
              <a:t> </a:t>
            </a:r>
            <a:r>
              <a:rPr lang="en-US" dirty="0" err="1" smtClean="0"/>
              <a:t>nekoliko</a:t>
            </a:r>
            <a:r>
              <a:rPr lang="en-US" dirty="0" smtClean="0"/>
              <a:t> </a:t>
            </a:r>
            <a:r>
              <a:rPr lang="en-US" dirty="0" err="1" smtClean="0"/>
              <a:t>metoda</a:t>
            </a:r>
            <a:r>
              <a:rPr lang="sr-Latn-RS" dirty="0" smtClean="0"/>
              <a:t>:</a:t>
            </a:r>
          </a:p>
          <a:p>
            <a:pPr algn="just"/>
            <a:r>
              <a:rPr lang="sr-Latn-RS" dirty="0" smtClean="0"/>
              <a:t>- </a:t>
            </a:r>
            <a:r>
              <a:rPr lang="en-US" dirty="0" err="1" smtClean="0"/>
              <a:t>matrica</a:t>
            </a:r>
            <a:r>
              <a:rPr lang="en-US" dirty="0" smtClean="0"/>
              <a:t> </a:t>
            </a:r>
            <a:r>
              <a:rPr lang="en-US" dirty="0" err="1" smtClean="0"/>
              <a:t>umanjenja</a:t>
            </a:r>
            <a:r>
              <a:rPr lang="en-US" dirty="0" smtClean="0"/>
              <a:t> </a:t>
            </a:r>
            <a:r>
              <a:rPr lang="en-US" dirty="0" err="1" smtClean="0"/>
              <a:t>vrijednosti</a:t>
            </a:r>
            <a:r>
              <a:rPr lang="en-US" dirty="0" smtClean="0"/>
              <a:t>, </a:t>
            </a:r>
            <a:endParaRPr lang="sr-Latn-RS" dirty="0" smtClean="0"/>
          </a:p>
          <a:p>
            <a:pPr algn="just"/>
            <a:r>
              <a:rPr lang="sr-Latn-RS" dirty="0" smtClean="0"/>
              <a:t>- </a:t>
            </a:r>
            <a:r>
              <a:rPr lang="en-US" dirty="0" err="1" smtClean="0"/>
              <a:t>metoda</a:t>
            </a:r>
            <a:r>
              <a:rPr lang="en-US" dirty="0" smtClean="0"/>
              <a:t> </a:t>
            </a:r>
            <a:r>
              <a:rPr lang="en-US" dirty="0" err="1" smtClean="0"/>
              <a:t>salda</a:t>
            </a:r>
            <a:r>
              <a:rPr lang="sr-Latn-RS" dirty="0" smtClean="0"/>
              <a:t>,</a:t>
            </a:r>
            <a:r>
              <a:rPr lang="en-US" dirty="0" smtClean="0"/>
              <a:t> </a:t>
            </a:r>
            <a:r>
              <a:rPr lang="en-US" dirty="0" err="1" smtClean="0"/>
              <a:t>i</a:t>
            </a:r>
            <a:r>
              <a:rPr lang="en-US" dirty="0" smtClean="0"/>
              <a:t> </a:t>
            </a:r>
            <a:endParaRPr lang="sr-Latn-RS" dirty="0" smtClean="0"/>
          </a:p>
          <a:p>
            <a:pPr algn="just"/>
            <a:r>
              <a:rPr lang="sr-Latn-RS" dirty="0" smtClean="0"/>
              <a:t>- </a:t>
            </a:r>
            <a:r>
              <a:rPr lang="en-US" dirty="0" err="1" smtClean="0"/>
              <a:t>metoda</a:t>
            </a:r>
            <a:r>
              <a:rPr lang="en-US" dirty="0" smtClean="0"/>
              <a:t> </a:t>
            </a:r>
            <a:r>
              <a:rPr lang="en-US" dirty="0" err="1" smtClean="0"/>
              <a:t>prodaje</a:t>
            </a:r>
            <a:r>
              <a:rPr lang="en-US" dirty="0" smtClean="0"/>
              <a:t>.</a:t>
            </a:r>
            <a:endParaRPr lang="en-US" dirty="0"/>
          </a:p>
        </p:txBody>
      </p:sp>
    </p:spTree>
    <p:extLst>
      <p:ext uri="{BB962C8B-B14F-4D97-AF65-F5344CB8AC3E}">
        <p14:creationId xmlns:p14="http://schemas.microsoft.com/office/powerpoint/2010/main" val="1198703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Matrica umanjenja vrijednosti</a:t>
            </a:r>
            <a:endParaRPr lang="en-US" dirty="0"/>
          </a:p>
        </p:txBody>
      </p:sp>
      <p:sp>
        <p:nvSpPr>
          <p:cNvPr id="3" name="Content Placeholder 2"/>
          <p:cNvSpPr>
            <a:spLocks noGrp="1"/>
          </p:cNvSpPr>
          <p:nvPr>
            <p:ph idx="1"/>
          </p:nvPr>
        </p:nvSpPr>
        <p:spPr/>
        <p:txBody>
          <a:bodyPr>
            <a:normAutofit fontScale="92500" lnSpcReduction="10000"/>
          </a:bodyPr>
          <a:lstStyle/>
          <a:p>
            <a:pPr algn="just"/>
            <a:r>
              <a:rPr lang="vi-VN" dirty="0" smtClean="0"/>
              <a:t>Matrica umanjenja vrijednosti zasniva se na primjeni stopa gubitaka od obezvređenja na grupu potraživanja sličnih karakteristika. </a:t>
            </a:r>
          </a:p>
          <a:p>
            <a:pPr algn="just"/>
            <a:r>
              <a:rPr lang="vi-VN" dirty="0" smtClean="0"/>
              <a:t>Nakon grupisanja potraživanja, vrši se njihovo dalje razvrstavanje prema roku dospijeća. </a:t>
            </a:r>
            <a:endParaRPr lang="sr-Latn-RS" dirty="0" smtClean="0"/>
          </a:p>
          <a:p>
            <a:pPr algn="just"/>
            <a:r>
              <a:rPr lang="vi-VN" dirty="0" smtClean="0"/>
              <a:t>Na saldo potraživanja u svakoj grupi primjenjuje se procenat nenaplativosti potraživanja koji se zasniva na prethodnom iskustvu, korigovan za promjene sadašnjih u odnosu na prethodne ekonomske uslove. </a:t>
            </a:r>
            <a:endParaRPr lang="sr-Latn-RS" dirty="0" smtClean="0"/>
          </a:p>
          <a:p>
            <a:pPr algn="just"/>
            <a:r>
              <a:rPr lang="vi-VN" dirty="0" smtClean="0"/>
              <a:t>Zbir procijenjenih nenaplativih potraživanja po grupama predstavlja ukupan iznos procijenjenih nenaplativih potraživanja. </a:t>
            </a:r>
            <a:endParaRPr lang="sr-Latn-RS" dirty="0" smtClean="0"/>
          </a:p>
          <a:p>
            <a:pPr algn="just"/>
            <a:r>
              <a:rPr lang="vi-VN" dirty="0" smtClean="0"/>
              <a:t>Ova metoda polazi od pretpostavke da što je potraživanje starije, manja je vjerovatnoća da će biti naplaćeno.</a:t>
            </a:r>
          </a:p>
          <a:p>
            <a:endParaRPr lang="en-US" dirty="0"/>
          </a:p>
        </p:txBody>
      </p:sp>
    </p:spTree>
    <p:extLst>
      <p:ext uri="{BB962C8B-B14F-4D97-AF65-F5344CB8AC3E}">
        <p14:creationId xmlns:p14="http://schemas.microsoft.com/office/powerpoint/2010/main" val="2423174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567" y="1600200"/>
            <a:ext cx="9053207"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9468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615252"/>
            <a:ext cx="8594989" cy="371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0429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i="1" dirty="0" err="1" smtClean="0"/>
              <a:t>Primjer</a:t>
            </a:r>
            <a:endParaRPr lang="en-US" i="1" dirty="0" smtClean="0"/>
          </a:p>
          <a:p>
            <a:r>
              <a:rPr lang="en-US" i="1" dirty="0" smtClean="0"/>
              <a:t>Na </a:t>
            </a:r>
            <a:r>
              <a:rPr lang="en-US" i="1" dirty="0" err="1" smtClean="0"/>
              <a:t>računu</a:t>
            </a:r>
            <a:r>
              <a:rPr lang="en-US" i="1" dirty="0" smtClean="0"/>
              <a:t> </a:t>
            </a:r>
            <a:r>
              <a:rPr lang="en-US" i="1" dirty="0" err="1" smtClean="0"/>
              <a:t>ispravke</a:t>
            </a:r>
            <a:r>
              <a:rPr lang="en-US" i="1" dirty="0" smtClean="0"/>
              <a:t> </a:t>
            </a:r>
            <a:r>
              <a:rPr lang="en-US" i="1" dirty="0" err="1" smtClean="0"/>
              <a:t>vrijednosti</a:t>
            </a:r>
            <a:r>
              <a:rPr lang="en-US" i="1" dirty="0" smtClean="0"/>
              <a:t> </a:t>
            </a:r>
            <a:r>
              <a:rPr lang="en-US" i="1" dirty="0" err="1" smtClean="0"/>
              <a:t>potraživanja</a:t>
            </a:r>
            <a:r>
              <a:rPr lang="en-US" i="1" dirty="0" smtClean="0"/>
              <a:t> </a:t>
            </a:r>
            <a:r>
              <a:rPr lang="en-US" i="1" dirty="0" err="1" smtClean="0"/>
              <a:t>na</a:t>
            </a:r>
            <a:r>
              <a:rPr lang="en-US" i="1" dirty="0" smtClean="0"/>
              <a:t> </a:t>
            </a:r>
            <a:r>
              <a:rPr lang="en-US" i="1" dirty="0" err="1" smtClean="0"/>
              <a:t>dan</a:t>
            </a:r>
            <a:r>
              <a:rPr lang="en-US" i="1" dirty="0" smtClean="0"/>
              <a:t> 31. 12. </a:t>
            </a:r>
            <a:r>
              <a:rPr lang="en-US" i="1" dirty="0" err="1" smtClean="0"/>
              <a:t>postoji</a:t>
            </a:r>
            <a:r>
              <a:rPr lang="en-US" i="1" dirty="0" smtClean="0"/>
              <a:t> </a:t>
            </a:r>
            <a:r>
              <a:rPr lang="en-US" i="1" dirty="0" err="1" smtClean="0"/>
              <a:t>saldo</a:t>
            </a:r>
            <a:r>
              <a:rPr lang="en-US" i="1" dirty="0" smtClean="0"/>
              <a:t> od 2.000 KM.</a:t>
            </a:r>
          </a:p>
          <a:p>
            <a:r>
              <a:rPr lang="en-US" dirty="0" err="1" smtClean="0"/>
              <a:t>Rashod</a:t>
            </a:r>
            <a:r>
              <a:rPr lang="en-US" dirty="0" smtClean="0"/>
              <a:t> od </a:t>
            </a:r>
            <a:r>
              <a:rPr lang="en-US" dirty="0" err="1" smtClean="0"/>
              <a:t>umanjenja</a:t>
            </a:r>
            <a:r>
              <a:rPr lang="en-US" dirty="0" smtClean="0"/>
              <a:t> </a:t>
            </a:r>
            <a:r>
              <a:rPr lang="en-US" dirty="0" err="1" smtClean="0"/>
              <a:t>vrijednosti</a:t>
            </a:r>
            <a:r>
              <a:rPr lang="en-US" dirty="0" smtClean="0"/>
              <a:t> 3.680</a:t>
            </a:r>
          </a:p>
          <a:p>
            <a:r>
              <a:rPr lang="en-US" dirty="0" smtClean="0"/>
              <a:t>     </a:t>
            </a:r>
            <a:r>
              <a:rPr lang="en-US" dirty="0" err="1" smtClean="0"/>
              <a:t>Ispravka</a:t>
            </a:r>
            <a:r>
              <a:rPr lang="en-US" dirty="0" smtClean="0"/>
              <a:t> </a:t>
            </a:r>
            <a:r>
              <a:rPr lang="en-US" dirty="0" err="1" smtClean="0"/>
              <a:t>vrijednosti</a:t>
            </a:r>
            <a:r>
              <a:rPr lang="en-US" dirty="0" smtClean="0"/>
              <a:t> </a:t>
            </a:r>
            <a:r>
              <a:rPr lang="en-US" dirty="0" err="1" smtClean="0"/>
              <a:t>potraživanja</a:t>
            </a:r>
            <a:r>
              <a:rPr lang="en-US" dirty="0" smtClean="0"/>
              <a:t> 3.680</a:t>
            </a:r>
          </a:p>
          <a:p>
            <a:r>
              <a:rPr lang="en-US" dirty="0" smtClean="0"/>
              <a:t>	</a:t>
            </a:r>
            <a:r>
              <a:rPr lang="en-US" i="1" dirty="0" err="1" smtClean="0"/>
              <a:t>Za</a:t>
            </a:r>
            <a:r>
              <a:rPr lang="en-US" i="1" dirty="0" smtClean="0"/>
              <a:t> </a:t>
            </a:r>
            <a:r>
              <a:rPr lang="en-US" i="1" dirty="0" err="1" smtClean="0"/>
              <a:t>procjenu</a:t>
            </a:r>
            <a:r>
              <a:rPr lang="en-US" i="1" dirty="0" smtClean="0"/>
              <a:t> </a:t>
            </a:r>
            <a:r>
              <a:rPr lang="en-US" i="1" dirty="0" err="1" smtClean="0"/>
              <a:t>nenaplativih</a:t>
            </a:r>
            <a:r>
              <a:rPr lang="en-US" i="1" dirty="0" smtClean="0"/>
              <a:t> </a:t>
            </a:r>
            <a:r>
              <a:rPr lang="en-US" i="1" dirty="0" err="1" smtClean="0"/>
              <a:t>potraživanja</a:t>
            </a:r>
            <a:r>
              <a:rPr lang="en-US" i="1" dirty="0" smtClean="0"/>
              <a:t> </a:t>
            </a:r>
            <a:r>
              <a:rPr lang="en-US" i="1" dirty="0" err="1" smtClean="0"/>
              <a:t>na</a:t>
            </a:r>
            <a:r>
              <a:rPr lang="en-US" i="1" dirty="0" smtClean="0"/>
              <a:t> </a:t>
            </a:r>
            <a:r>
              <a:rPr lang="en-US" i="1" dirty="0" err="1" smtClean="0"/>
              <a:t>dan</a:t>
            </a:r>
            <a:r>
              <a:rPr lang="en-US" i="1" dirty="0" smtClean="0"/>
              <a:t> 31. 12. 2021. </a:t>
            </a:r>
            <a:r>
              <a:rPr lang="en-US" i="1" dirty="0" err="1" smtClean="0"/>
              <a:t>godine</a:t>
            </a:r>
            <a:endParaRPr lang="en-US" i="1" dirty="0" smtClean="0"/>
          </a:p>
          <a:p>
            <a:endParaRPr lang="en-US" dirty="0"/>
          </a:p>
        </p:txBody>
      </p:sp>
    </p:spTree>
    <p:extLst>
      <p:ext uri="{BB962C8B-B14F-4D97-AF65-F5344CB8AC3E}">
        <p14:creationId xmlns:p14="http://schemas.microsoft.com/office/powerpoint/2010/main" val="3096681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Metoda neto prodaje</a:t>
            </a:r>
            <a:endParaRPr lang="en-US" dirty="0"/>
          </a:p>
        </p:txBody>
      </p:sp>
      <p:sp>
        <p:nvSpPr>
          <p:cNvPr id="3" name="Content Placeholder 2"/>
          <p:cNvSpPr>
            <a:spLocks noGrp="1"/>
          </p:cNvSpPr>
          <p:nvPr>
            <p:ph idx="1"/>
          </p:nvPr>
        </p:nvSpPr>
        <p:spPr/>
        <p:txBody>
          <a:bodyPr>
            <a:normAutofit fontScale="92500"/>
          </a:bodyPr>
          <a:lstStyle/>
          <a:p>
            <a:pPr algn="just"/>
            <a:r>
              <a:rPr lang="vi-VN" dirty="0" smtClean="0"/>
              <a:t>Metoda neto prodaje podrazumijeva primjenu procenta nenaplativosti na vrijednost ostvarenog neto prihoda od prodaje u periodu. </a:t>
            </a:r>
            <a:endParaRPr lang="sr-Latn-RS" dirty="0" smtClean="0"/>
          </a:p>
          <a:p>
            <a:pPr algn="just"/>
            <a:r>
              <a:rPr lang="vi-VN" dirty="0" smtClean="0"/>
              <a:t>Ova metoda je jednostavna i brza za primjenu, ali je manje precizna od prethodno prikazane metode jer ne uzima u obzir već naplaćena potraživanja, niti starost postojećih potraživanja. Dobijeni iznos tereti rashode perioda i ispravku vrijednosti potraživanja bez obzira na postojeći saldo na ovom računu.</a:t>
            </a:r>
          </a:p>
          <a:p>
            <a:pPr algn="just"/>
            <a:r>
              <a:rPr lang="vi-VN" i="1" dirty="0" smtClean="0"/>
              <a:t>Primjer</a:t>
            </a:r>
          </a:p>
          <a:p>
            <a:pPr algn="just"/>
            <a:r>
              <a:rPr lang="vi-VN" i="1" dirty="0" smtClean="0"/>
              <a:t>U toku 2021. godine, ukupan iznos neto prihoda od prodaje je 1.000.000 KM, dok je na osnovu prethodnih godina utvrđeno da 2% od prodaje ostaje nenaplaćeno. Prema tome, procijenjeni iznos nenaplativih potraživanja je 20.000 KM.</a:t>
            </a:r>
          </a:p>
          <a:p>
            <a:endParaRPr lang="en-US" dirty="0"/>
          </a:p>
        </p:txBody>
      </p:sp>
    </p:spTree>
    <p:extLst>
      <p:ext uri="{BB962C8B-B14F-4D97-AF65-F5344CB8AC3E}">
        <p14:creationId xmlns:p14="http://schemas.microsoft.com/office/powerpoint/2010/main" val="3197169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990600"/>
          </a:xfrm>
        </p:spPr>
        <p:txBody>
          <a:bodyPr/>
          <a:lstStyle/>
          <a:p>
            <a:r>
              <a:rPr lang="sr-Latn-RS" dirty="0" smtClean="0"/>
              <a:t>Metoda salda</a:t>
            </a:r>
            <a:endParaRPr lang="en-US" dirty="0"/>
          </a:p>
        </p:txBody>
      </p:sp>
      <p:sp>
        <p:nvSpPr>
          <p:cNvPr id="3" name="Content Placeholder 2"/>
          <p:cNvSpPr>
            <a:spLocks noGrp="1"/>
          </p:cNvSpPr>
          <p:nvPr>
            <p:ph idx="1"/>
          </p:nvPr>
        </p:nvSpPr>
        <p:spPr/>
        <p:txBody>
          <a:bodyPr>
            <a:normAutofit lnSpcReduction="10000"/>
          </a:bodyPr>
          <a:lstStyle/>
          <a:p>
            <a:pPr algn="just"/>
            <a:r>
              <a:rPr lang="vi-VN" dirty="0" smtClean="0"/>
              <a:t>Prema metodi salda, procenat nenaplativih potraživanja primjenjuje se na saldo ukupnih potraživanja od kupaca na kraju godine. </a:t>
            </a:r>
            <a:endParaRPr lang="sr-Latn-RS" dirty="0" smtClean="0"/>
          </a:p>
          <a:p>
            <a:pPr algn="just"/>
            <a:r>
              <a:rPr lang="vi-VN" dirty="0" smtClean="0"/>
              <a:t>Iako je ova metoda, kao i prethodna, jednostavna za primjenu, ona ne uzima u obzir strukturu potraživanja, te isti procent primjenjuje i na nedospjela i dospjela potraživanja.</a:t>
            </a:r>
          </a:p>
          <a:p>
            <a:pPr algn="just"/>
            <a:r>
              <a:rPr lang="vi-VN" i="1" dirty="0" smtClean="0"/>
              <a:t>Primjer</a:t>
            </a:r>
          </a:p>
          <a:p>
            <a:pPr algn="just"/>
            <a:r>
              <a:rPr lang="vi-VN" i="1" dirty="0" smtClean="0"/>
              <a:t>Na dan 31. 12. 2021. godine, saldo potraživanja od kupaca iznosi 150.000 KM, dok je na osnovu prethodnih godina utvrđeno da 10% od prodaje ostaje nenaplaćeno. Prema tome, procijenjeni iznos nenaplativih potraživanja je 15.000 KM.</a:t>
            </a:r>
          </a:p>
          <a:p>
            <a:endParaRPr lang="en-US" dirty="0"/>
          </a:p>
        </p:txBody>
      </p:sp>
    </p:spTree>
    <p:extLst>
      <p:ext uri="{BB962C8B-B14F-4D97-AF65-F5344CB8AC3E}">
        <p14:creationId xmlns:p14="http://schemas.microsoft.com/office/powerpoint/2010/main" val="2823169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Potraživanja</a:t>
            </a:r>
            <a:endParaRPr lang="en-US" dirty="0"/>
          </a:p>
        </p:txBody>
      </p:sp>
      <p:sp>
        <p:nvSpPr>
          <p:cNvPr id="3" name="Content Placeholder 2"/>
          <p:cNvSpPr>
            <a:spLocks noGrp="1"/>
          </p:cNvSpPr>
          <p:nvPr>
            <p:ph idx="1"/>
          </p:nvPr>
        </p:nvSpPr>
        <p:spPr>
          <a:xfrm>
            <a:off x="457200" y="1600200"/>
            <a:ext cx="8229600" cy="3581400"/>
          </a:xfrm>
        </p:spPr>
        <p:txBody>
          <a:bodyPr>
            <a:normAutofit lnSpcReduction="10000"/>
          </a:bodyPr>
          <a:lstStyle/>
          <a:p>
            <a:pPr algn="just"/>
            <a:r>
              <a:rPr lang="en-US" dirty="0" err="1" smtClean="0"/>
              <a:t>Potraživanja</a:t>
            </a:r>
            <a:r>
              <a:rPr lang="en-US" dirty="0" smtClean="0"/>
              <a:t> </a:t>
            </a:r>
            <a:r>
              <a:rPr lang="en-US" dirty="0" err="1" smtClean="0"/>
              <a:t>iz</a:t>
            </a:r>
            <a:r>
              <a:rPr lang="en-US" dirty="0" smtClean="0"/>
              <a:t> </a:t>
            </a:r>
            <a:r>
              <a:rPr lang="en-US" dirty="0" err="1" smtClean="0"/>
              <a:t>poslovanja</a:t>
            </a:r>
            <a:r>
              <a:rPr lang="en-US" dirty="0" smtClean="0"/>
              <a:t> </a:t>
            </a:r>
            <a:r>
              <a:rPr lang="en-US" dirty="0" err="1" smtClean="0"/>
              <a:t>kao</a:t>
            </a:r>
            <a:r>
              <a:rPr lang="en-US" dirty="0" smtClean="0"/>
              <a:t> </a:t>
            </a:r>
            <a:r>
              <a:rPr lang="en-US" dirty="0" err="1" smtClean="0"/>
              <a:t>kratkoročna</a:t>
            </a:r>
            <a:r>
              <a:rPr lang="en-US" dirty="0" smtClean="0"/>
              <a:t>, </a:t>
            </a:r>
            <a:r>
              <a:rPr lang="en-US" dirty="0" err="1" smtClean="0"/>
              <a:t>odnosno</a:t>
            </a:r>
            <a:r>
              <a:rPr lang="en-US" dirty="0" smtClean="0"/>
              <a:t> </a:t>
            </a:r>
            <a:r>
              <a:rPr lang="en-US" dirty="0" err="1" smtClean="0"/>
              <a:t>obrtna</a:t>
            </a:r>
            <a:r>
              <a:rPr lang="en-US" dirty="0" smtClean="0"/>
              <a:t> </a:t>
            </a:r>
            <a:r>
              <a:rPr lang="en-US" dirty="0" err="1" smtClean="0"/>
              <a:t>sredstva</a:t>
            </a:r>
            <a:r>
              <a:rPr lang="en-US" dirty="0" smtClean="0"/>
              <a:t>, </a:t>
            </a:r>
            <a:r>
              <a:rPr lang="en-US" dirty="0" err="1" smtClean="0"/>
              <a:t>obuhvataju</a:t>
            </a:r>
            <a:r>
              <a:rPr lang="sr-Latn-RS" dirty="0" smtClean="0"/>
              <a:t>:</a:t>
            </a:r>
          </a:p>
          <a:p>
            <a:pPr algn="just"/>
            <a:r>
              <a:rPr lang="sr-Latn-RS" dirty="0"/>
              <a:t>-</a:t>
            </a:r>
            <a:r>
              <a:rPr lang="en-US" dirty="0" smtClean="0"/>
              <a:t> </a:t>
            </a:r>
            <a:r>
              <a:rPr lang="en-US" dirty="0" err="1" smtClean="0"/>
              <a:t>potraživanja</a:t>
            </a:r>
            <a:r>
              <a:rPr lang="en-US" dirty="0" smtClean="0"/>
              <a:t> </a:t>
            </a:r>
            <a:r>
              <a:rPr lang="en-US" dirty="0" err="1" smtClean="0"/>
              <a:t>po</a:t>
            </a:r>
            <a:r>
              <a:rPr lang="en-US" dirty="0" smtClean="0"/>
              <a:t> </a:t>
            </a:r>
            <a:r>
              <a:rPr lang="en-US" dirty="0" err="1" smtClean="0"/>
              <a:t>osnovu</a:t>
            </a:r>
            <a:r>
              <a:rPr lang="en-US" dirty="0" smtClean="0"/>
              <a:t> </a:t>
            </a:r>
            <a:r>
              <a:rPr lang="en-US" dirty="0" err="1" smtClean="0"/>
              <a:t>isporuke</a:t>
            </a:r>
            <a:r>
              <a:rPr lang="en-US" dirty="0" smtClean="0"/>
              <a:t> </a:t>
            </a:r>
            <a:r>
              <a:rPr lang="en-US" dirty="0" err="1" smtClean="0"/>
              <a:t>proizvoda</a:t>
            </a:r>
            <a:r>
              <a:rPr lang="en-US" dirty="0" smtClean="0"/>
              <a:t> </a:t>
            </a:r>
            <a:r>
              <a:rPr lang="en-US" dirty="0" err="1" smtClean="0"/>
              <a:t>i</a:t>
            </a:r>
            <a:r>
              <a:rPr lang="en-US" dirty="0" smtClean="0"/>
              <a:t> </a:t>
            </a:r>
            <a:r>
              <a:rPr lang="en-US" dirty="0" err="1" smtClean="0"/>
              <a:t>usluga</a:t>
            </a:r>
            <a:r>
              <a:rPr lang="en-US" dirty="0" smtClean="0"/>
              <a:t>,</a:t>
            </a:r>
            <a:endParaRPr lang="sr-Latn-RS" dirty="0" smtClean="0"/>
          </a:p>
          <a:p>
            <a:pPr algn="just"/>
            <a:r>
              <a:rPr lang="sr-Latn-RS" dirty="0"/>
              <a:t>-</a:t>
            </a:r>
            <a:r>
              <a:rPr lang="en-US" dirty="0" smtClean="0"/>
              <a:t> </a:t>
            </a:r>
            <a:r>
              <a:rPr lang="en-US" dirty="0" err="1" smtClean="0"/>
              <a:t>potraživanja</a:t>
            </a:r>
            <a:r>
              <a:rPr lang="en-US" dirty="0" smtClean="0"/>
              <a:t> od </a:t>
            </a:r>
            <a:r>
              <a:rPr lang="en-US" dirty="0" err="1" smtClean="0"/>
              <a:t>radnika</a:t>
            </a:r>
            <a:r>
              <a:rPr lang="en-US" dirty="0" smtClean="0"/>
              <a:t>, </a:t>
            </a:r>
            <a:endParaRPr lang="sr-Latn-RS" dirty="0" smtClean="0"/>
          </a:p>
          <a:p>
            <a:pPr algn="just"/>
            <a:r>
              <a:rPr lang="sr-Latn-RS" dirty="0" smtClean="0"/>
              <a:t>- </a:t>
            </a:r>
            <a:r>
              <a:rPr lang="en-US" dirty="0" err="1" smtClean="0"/>
              <a:t>potraživanja</a:t>
            </a:r>
            <a:r>
              <a:rPr lang="en-US" dirty="0" smtClean="0"/>
              <a:t> od </a:t>
            </a:r>
            <a:r>
              <a:rPr lang="en-US" dirty="0" err="1" smtClean="0"/>
              <a:t>države</a:t>
            </a:r>
            <a:r>
              <a:rPr lang="en-US" dirty="0" smtClean="0"/>
              <a:t> </a:t>
            </a:r>
            <a:r>
              <a:rPr lang="en-US" dirty="0" err="1" smtClean="0"/>
              <a:t>za</a:t>
            </a:r>
            <a:r>
              <a:rPr lang="en-US" dirty="0" smtClean="0"/>
              <a:t> </a:t>
            </a:r>
            <a:r>
              <a:rPr lang="en-US" dirty="0" err="1" smtClean="0"/>
              <a:t>pretplaćeni</a:t>
            </a:r>
            <a:r>
              <a:rPr lang="en-US" dirty="0" smtClean="0"/>
              <a:t> </a:t>
            </a:r>
            <a:r>
              <a:rPr lang="en-US" dirty="0" err="1" smtClean="0"/>
              <a:t>porez</a:t>
            </a:r>
            <a:r>
              <a:rPr lang="en-US" dirty="0" smtClean="0"/>
              <a:t>,</a:t>
            </a:r>
            <a:endParaRPr lang="sr-Latn-RS" dirty="0" smtClean="0"/>
          </a:p>
          <a:p>
            <a:pPr algn="just"/>
            <a:r>
              <a:rPr lang="sr-Latn-RS" dirty="0"/>
              <a:t>-</a:t>
            </a:r>
            <a:r>
              <a:rPr lang="en-US" dirty="0" smtClean="0"/>
              <a:t> </a:t>
            </a:r>
            <a:r>
              <a:rPr lang="en-US" dirty="0" err="1" smtClean="0"/>
              <a:t>potraživanja</a:t>
            </a:r>
            <a:r>
              <a:rPr lang="en-US" dirty="0" smtClean="0"/>
              <a:t> od </a:t>
            </a:r>
            <a:r>
              <a:rPr lang="en-US" dirty="0" err="1" smtClean="0"/>
              <a:t>dobavljača</a:t>
            </a:r>
            <a:r>
              <a:rPr lang="en-US" dirty="0" smtClean="0"/>
              <a:t> </a:t>
            </a:r>
            <a:r>
              <a:rPr lang="en-US" dirty="0" err="1" smtClean="0"/>
              <a:t>za</a:t>
            </a:r>
            <a:r>
              <a:rPr lang="en-US" dirty="0" smtClean="0"/>
              <a:t> </a:t>
            </a:r>
            <a:r>
              <a:rPr lang="en-US" dirty="0" err="1" smtClean="0"/>
              <a:t>unaprijed</a:t>
            </a:r>
            <a:r>
              <a:rPr lang="en-US" dirty="0" smtClean="0"/>
              <a:t> </a:t>
            </a:r>
            <a:r>
              <a:rPr lang="en-US" dirty="0" err="1" smtClean="0"/>
              <a:t>plaćena</a:t>
            </a:r>
            <a:r>
              <a:rPr lang="en-US" dirty="0" smtClean="0"/>
              <a:t> dobra,</a:t>
            </a:r>
            <a:endParaRPr lang="sr-Latn-RS" dirty="0" smtClean="0"/>
          </a:p>
          <a:p>
            <a:pPr algn="just"/>
            <a:r>
              <a:rPr lang="sr-Latn-RS" dirty="0"/>
              <a:t>-</a:t>
            </a:r>
            <a:r>
              <a:rPr lang="en-US" dirty="0" smtClean="0"/>
              <a:t> </a:t>
            </a:r>
            <a:r>
              <a:rPr lang="en-US" dirty="0" err="1" smtClean="0"/>
              <a:t>potraživanja</a:t>
            </a:r>
            <a:r>
              <a:rPr lang="en-US" dirty="0" smtClean="0"/>
              <a:t> </a:t>
            </a:r>
            <a:r>
              <a:rPr lang="en-US" dirty="0" err="1" smtClean="0"/>
              <a:t>za</a:t>
            </a:r>
            <a:r>
              <a:rPr lang="en-US" dirty="0" smtClean="0"/>
              <a:t> </a:t>
            </a:r>
            <a:r>
              <a:rPr lang="en-US" dirty="0" err="1" smtClean="0"/>
              <a:t>subvencije</a:t>
            </a:r>
            <a:r>
              <a:rPr lang="en-US" dirty="0" smtClean="0"/>
              <a:t> od </a:t>
            </a:r>
            <a:r>
              <a:rPr lang="en-US" dirty="0" err="1" smtClean="0"/>
              <a:t>lokalne</a:t>
            </a:r>
            <a:r>
              <a:rPr lang="en-US" dirty="0" smtClean="0"/>
              <a:t> </a:t>
            </a:r>
            <a:r>
              <a:rPr lang="en-US" dirty="0" err="1" smtClean="0"/>
              <a:t>ili</a:t>
            </a:r>
            <a:r>
              <a:rPr lang="en-US" dirty="0" smtClean="0"/>
              <a:t> </a:t>
            </a:r>
            <a:r>
              <a:rPr lang="en-US" dirty="0" err="1" smtClean="0"/>
              <a:t>državne</a:t>
            </a:r>
            <a:r>
              <a:rPr lang="en-US" dirty="0" smtClean="0"/>
              <a:t> </a:t>
            </a:r>
            <a:r>
              <a:rPr lang="en-US" dirty="0" err="1" smtClean="0"/>
              <a:t>vlasti</a:t>
            </a:r>
            <a:r>
              <a:rPr lang="en-US" dirty="0" smtClean="0"/>
              <a:t>,</a:t>
            </a:r>
            <a:endParaRPr lang="sr-Latn-RS" dirty="0" smtClean="0"/>
          </a:p>
          <a:p>
            <a:pPr algn="just"/>
            <a:r>
              <a:rPr lang="sr-Latn-RS" dirty="0" smtClean="0"/>
              <a:t>- </a:t>
            </a:r>
            <a:r>
              <a:rPr lang="en-US" dirty="0" err="1" smtClean="0"/>
              <a:t>potraživanja</a:t>
            </a:r>
            <a:r>
              <a:rPr lang="en-US" dirty="0" smtClean="0"/>
              <a:t> od </a:t>
            </a:r>
            <a:r>
              <a:rPr lang="en-US" dirty="0" err="1" smtClean="0"/>
              <a:t>fondova</a:t>
            </a:r>
            <a:r>
              <a:rPr lang="en-US" dirty="0" smtClean="0"/>
              <a:t> </a:t>
            </a:r>
            <a:r>
              <a:rPr lang="en-US" dirty="0" err="1" smtClean="0"/>
              <a:t>socijalne</a:t>
            </a:r>
            <a:r>
              <a:rPr lang="en-US" dirty="0" smtClean="0"/>
              <a:t> </a:t>
            </a:r>
            <a:r>
              <a:rPr lang="en-US" dirty="0" err="1" smtClean="0"/>
              <a:t>sigurnosti</a:t>
            </a:r>
            <a:r>
              <a:rPr lang="en-US" dirty="0" smtClean="0"/>
              <a:t> </a:t>
            </a:r>
            <a:r>
              <a:rPr lang="en-US" dirty="0" err="1" smtClean="0"/>
              <a:t>za</a:t>
            </a:r>
            <a:r>
              <a:rPr lang="en-US" dirty="0" smtClean="0"/>
              <a:t> </a:t>
            </a:r>
            <a:r>
              <a:rPr lang="en-US" dirty="0" err="1" smtClean="0"/>
              <a:t>nadoknadu</a:t>
            </a:r>
            <a:r>
              <a:rPr lang="en-US" dirty="0" smtClean="0"/>
              <a:t> </a:t>
            </a:r>
            <a:r>
              <a:rPr lang="en-US" dirty="0" err="1" smtClean="0"/>
              <a:t>plata</a:t>
            </a:r>
            <a:r>
              <a:rPr lang="en-US" dirty="0" smtClean="0"/>
              <a:t> </a:t>
            </a:r>
            <a:r>
              <a:rPr lang="en-US" dirty="0" err="1" smtClean="0"/>
              <a:t>radnika</a:t>
            </a:r>
            <a:r>
              <a:rPr lang="en-US" dirty="0" smtClean="0"/>
              <a:t> </a:t>
            </a:r>
            <a:r>
              <a:rPr lang="en-US" dirty="0" err="1" smtClean="0"/>
              <a:t>na</a:t>
            </a:r>
            <a:r>
              <a:rPr lang="en-US" dirty="0" smtClean="0"/>
              <a:t> </a:t>
            </a:r>
            <a:r>
              <a:rPr lang="en-US" dirty="0" err="1" smtClean="0"/>
              <a:t>bolovanju</a:t>
            </a:r>
            <a:r>
              <a:rPr lang="en-US" dirty="0" smtClean="0"/>
              <a:t>, </a:t>
            </a:r>
            <a:r>
              <a:rPr lang="en-US" dirty="0" err="1" smtClean="0"/>
              <a:t>i</a:t>
            </a:r>
            <a:r>
              <a:rPr lang="en-US" dirty="0" smtClean="0"/>
              <a:t> </a:t>
            </a:r>
            <a:r>
              <a:rPr lang="en-US" dirty="0" err="1" smtClean="0"/>
              <a:t>slično</a:t>
            </a:r>
            <a:r>
              <a:rPr lang="sr-Latn-RS" dirty="0" smtClean="0"/>
              <a:t>.</a:t>
            </a:r>
            <a:endParaRPr lang="en-US" dirty="0"/>
          </a:p>
        </p:txBody>
      </p:sp>
    </p:spTree>
    <p:extLst>
      <p:ext uri="{BB962C8B-B14F-4D97-AF65-F5344CB8AC3E}">
        <p14:creationId xmlns:p14="http://schemas.microsoft.com/office/powerpoint/2010/main" val="2312594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Dirketan otpis</a:t>
            </a:r>
            <a:endParaRPr lang="en-US" dirty="0"/>
          </a:p>
        </p:txBody>
      </p:sp>
      <p:sp>
        <p:nvSpPr>
          <p:cNvPr id="3" name="Content Placeholder 2"/>
          <p:cNvSpPr>
            <a:spLocks noGrp="1"/>
          </p:cNvSpPr>
          <p:nvPr>
            <p:ph idx="1"/>
          </p:nvPr>
        </p:nvSpPr>
        <p:spPr/>
        <p:txBody>
          <a:bodyPr>
            <a:normAutofit fontScale="92500" lnSpcReduction="10000"/>
          </a:bodyPr>
          <a:lstStyle/>
          <a:p>
            <a:pPr algn="just"/>
            <a:r>
              <a:rPr lang="vi-VN" dirty="0" smtClean="0"/>
              <a:t>Kada se pojedino potraživanje od kupca proglasi nenaplativim usljed, na primjer, isteka roka u kojem se kupac može tužiti, ili usljed završenog stečaja nad kupcem, navedeno potraživanje se isknjižava. </a:t>
            </a:r>
            <a:endParaRPr lang="sr-Latn-RS" dirty="0" smtClean="0"/>
          </a:p>
          <a:p>
            <a:pPr algn="just"/>
            <a:r>
              <a:rPr lang="vi-VN" dirty="0" smtClean="0"/>
              <a:t>Navedeni način otpisa potraživanja vrši se primjenom metode direktnog otpisa, koja ne predstavlja metodu za procjenu nenaplativosti potraživanja nego konstatovanje stvarne nenaplativosti. </a:t>
            </a:r>
            <a:endParaRPr lang="sr-Latn-RS" dirty="0" smtClean="0"/>
          </a:p>
          <a:p>
            <a:pPr algn="just"/>
            <a:r>
              <a:rPr lang="sr-Latn-RS" dirty="0" smtClean="0"/>
              <a:t>Z</a:t>
            </a:r>
            <a:r>
              <a:rPr lang="vi-VN" dirty="0" smtClean="0"/>
              <a:t>a razliku od kreditnih gubitaka koji predstavljaju procijenjene rashode nenaplativosti svih potraživanja, direktnim otpisom potraživanja evidentira se nastali rashod vezan za tačno određenog kupca. </a:t>
            </a:r>
            <a:endParaRPr lang="sr-Latn-RS" dirty="0" smtClean="0"/>
          </a:p>
          <a:p>
            <a:pPr algn="just"/>
            <a:r>
              <a:rPr lang="vi-VN" dirty="0" smtClean="0"/>
              <a:t>Sadašnja vrijednost potraživanja od kupca koje se direktno otpisuje isknjižava se na teret rashoda (gubitaka od direktnog otpisa potraživanja).</a:t>
            </a:r>
            <a:endParaRPr lang="en-US" dirty="0"/>
          </a:p>
        </p:txBody>
      </p:sp>
    </p:spTree>
    <p:extLst>
      <p:ext uri="{BB962C8B-B14F-4D97-AF65-F5344CB8AC3E}">
        <p14:creationId xmlns:p14="http://schemas.microsoft.com/office/powerpoint/2010/main" val="608909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6405" y="533400"/>
            <a:ext cx="8229600" cy="2133600"/>
          </a:xfrm>
        </p:spPr>
        <p:txBody>
          <a:bodyPr>
            <a:normAutofit fontScale="92500" lnSpcReduction="10000"/>
          </a:bodyPr>
          <a:lstStyle/>
          <a:p>
            <a:r>
              <a:rPr lang="en-US" dirty="0" err="1" smtClean="0"/>
              <a:t>Primjer</a:t>
            </a:r>
            <a:endParaRPr lang="en-US" dirty="0" smtClean="0"/>
          </a:p>
          <a:p>
            <a:pPr algn="just"/>
            <a:r>
              <a:rPr lang="en-US" dirty="0" err="1" smtClean="0"/>
              <a:t>Početno</a:t>
            </a:r>
            <a:r>
              <a:rPr lang="en-US" dirty="0" smtClean="0"/>
              <a:t> </a:t>
            </a:r>
            <a:r>
              <a:rPr lang="en-US" dirty="0" err="1" smtClean="0"/>
              <a:t>stanje</a:t>
            </a:r>
            <a:r>
              <a:rPr lang="en-US" dirty="0" smtClean="0"/>
              <a:t> </a:t>
            </a:r>
            <a:r>
              <a:rPr lang="en-US" dirty="0" err="1" smtClean="0"/>
              <a:t>potraživanja</a:t>
            </a:r>
            <a:r>
              <a:rPr lang="en-US" dirty="0" smtClean="0"/>
              <a:t> od </a:t>
            </a:r>
            <a:r>
              <a:rPr lang="en-US" dirty="0" err="1" smtClean="0"/>
              <a:t>kupaca</a:t>
            </a:r>
            <a:r>
              <a:rPr lang="en-US" dirty="0" smtClean="0"/>
              <a:t> </a:t>
            </a:r>
            <a:r>
              <a:rPr lang="en-US" dirty="0" err="1" smtClean="0"/>
              <a:t>iznosi</a:t>
            </a:r>
            <a:r>
              <a:rPr lang="en-US" dirty="0" smtClean="0"/>
              <a:t> 100.000 KM, </a:t>
            </a:r>
            <a:r>
              <a:rPr lang="en-US" dirty="0" err="1" smtClean="0"/>
              <a:t>dok</a:t>
            </a:r>
            <a:r>
              <a:rPr lang="en-US" dirty="0" smtClean="0"/>
              <a:t> je </a:t>
            </a:r>
            <a:r>
              <a:rPr lang="en-US" dirty="0" err="1" smtClean="0"/>
              <a:t>početno</a:t>
            </a:r>
            <a:r>
              <a:rPr lang="en-US" dirty="0" smtClean="0"/>
              <a:t> </a:t>
            </a:r>
            <a:r>
              <a:rPr lang="en-US" dirty="0" err="1" smtClean="0"/>
              <a:t>stanje</a:t>
            </a:r>
            <a:r>
              <a:rPr lang="en-US" dirty="0" smtClean="0"/>
              <a:t> </a:t>
            </a:r>
            <a:r>
              <a:rPr lang="en-US" dirty="0" err="1" smtClean="0"/>
              <a:t>ispravke</a:t>
            </a:r>
            <a:r>
              <a:rPr lang="en-US" dirty="0" smtClean="0"/>
              <a:t> </a:t>
            </a:r>
            <a:r>
              <a:rPr lang="en-US" dirty="0" err="1" smtClean="0"/>
              <a:t>vrijednosti</a:t>
            </a:r>
            <a:r>
              <a:rPr lang="en-US" dirty="0" smtClean="0"/>
              <a:t> </a:t>
            </a:r>
            <a:r>
              <a:rPr lang="en-US" dirty="0" err="1" smtClean="0"/>
              <a:t>potraživanja</a:t>
            </a:r>
            <a:r>
              <a:rPr lang="en-US" dirty="0" smtClean="0"/>
              <a:t> 2.000 KM. U </a:t>
            </a:r>
            <a:r>
              <a:rPr lang="en-US" dirty="0" err="1" smtClean="0"/>
              <a:t>toku</a:t>
            </a:r>
            <a:r>
              <a:rPr lang="en-US" dirty="0" smtClean="0"/>
              <a:t> </a:t>
            </a:r>
            <a:r>
              <a:rPr lang="en-US" dirty="0" err="1" smtClean="0"/>
              <a:t>godine</a:t>
            </a:r>
            <a:r>
              <a:rPr lang="en-US" dirty="0" smtClean="0"/>
              <a:t> </a:t>
            </a:r>
            <a:r>
              <a:rPr lang="en-US" dirty="0" err="1" smtClean="0"/>
              <a:t>prodato</a:t>
            </a:r>
            <a:r>
              <a:rPr lang="en-US" dirty="0" smtClean="0"/>
              <a:t> je </a:t>
            </a:r>
            <a:r>
              <a:rPr lang="en-US" dirty="0" err="1" smtClean="0"/>
              <a:t>proizvoda</a:t>
            </a:r>
            <a:r>
              <a:rPr lang="en-US" dirty="0" smtClean="0"/>
              <a:t> </a:t>
            </a:r>
            <a:r>
              <a:rPr lang="en-US" dirty="0" err="1" smtClean="0"/>
              <a:t>za</a:t>
            </a:r>
            <a:r>
              <a:rPr lang="en-US" dirty="0" smtClean="0"/>
              <a:t> 200.000 KM, </a:t>
            </a:r>
            <a:r>
              <a:rPr lang="en-US" dirty="0" err="1" smtClean="0"/>
              <a:t>dok</a:t>
            </a:r>
            <a:r>
              <a:rPr lang="en-US" dirty="0" smtClean="0"/>
              <a:t> je </a:t>
            </a:r>
            <a:r>
              <a:rPr lang="en-US" dirty="0" err="1" smtClean="0"/>
              <a:t>ukupno</a:t>
            </a:r>
            <a:r>
              <a:rPr lang="en-US" dirty="0" smtClean="0"/>
              <a:t> </a:t>
            </a:r>
            <a:r>
              <a:rPr lang="en-US" dirty="0" err="1" smtClean="0"/>
              <a:t>naplaćeno</a:t>
            </a:r>
            <a:r>
              <a:rPr lang="en-US" dirty="0" smtClean="0"/>
              <a:t> 220.000 KM. </a:t>
            </a:r>
            <a:r>
              <a:rPr lang="en-US" dirty="0" err="1" smtClean="0"/>
              <a:t>Potraživanje</a:t>
            </a:r>
            <a:r>
              <a:rPr lang="en-US" dirty="0" smtClean="0"/>
              <a:t> od </a:t>
            </a:r>
            <a:r>
              <a:rPr lang="en-US" dirty="0" err="1" smtClean="0"/>
              <a:t>kupca</a:t>
            </a:r>
            <a:r>
              <a:rPr lang="en-US" dirty="0" smtClean="0"/>
              <a:t> MS u </a:t>
            </a:r>
            <a:r>
              <a:rPr lang="en-US" dirty="0" err="1" smtClean="0"/>
              <a:t>iznosu</a:t>
            </a:r>
            <a:r>
              <a:rPr lang="en-US" dirty="0" smtClean="0"/>
              <a:t> od 2.000 </a:t>
            </a:r>
            <a:r>
              <a:rPr lang="en-US" dirty="0" err="1" smtClean="0"/>
              <a:t>otpisano</a:t>
            </a:r>
            <a:r>
              <a:rPr lang="en-US" dirty="0" smtClean="0"/>
              <a:t> je 100% </a:t>
            </a:r>
            <a:r>
              <a:rPr lang="en-US" dirty="0" err="1" smtClean="0"/>
              <a:t>usljed</a:t>
            </a:r>
            <a:r>
              <a:rPr lang="en-US" dirty="0" smtClean="0"/>
              <a:t> </a:t>
            </a:r>
            <a:r>
              <a:rPr lang="en-US" dirty="0" err="1" smtClean="0"/>
              <a:t>zastarjelosti</a:t>
            </a:r>
            <a:r>
              <a:rPr lang="en-US" dirty="0" smtClean="0"/>
              <a:t>. </a:t>
            </a:r>
            <a:endParaRPr lang="en-US"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6891" y="2819400"/>
            <a:ext cx="8417509" cy="36419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61433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229600" cy="1066800"/>
          </a:xfrm>
        </p:spPr>
        <p:txBody>
          <a:bodyPr>
            <a:normAutofit fontScale="85000" lnSpcReduction="20000"/>
          </a:bodyPr>
          <a:lstStyle/>
          <a:p>
            <a:pPr algn="just"/>
            <a:r>
              <a:rPr lang="en-US" dirty="0" err="1" smtClean="0"/>
              <a:t>Procijenjeni</a:t>
            </a:r>
            <a:r>
              <a:rPr lang="en-US" dirty="0" smtClean="0"/>
              <a:t> </a:t>
            </a:r>
            <a:r>
              <a:rPr lang="en-US" dirty="0" err="1" smtClean="0"/>
              <a:t>kreditni</a:t>
            </a:r>
            <a:r>
              <a:rPr lang="en-US" dirty="0" smtClean="0"/>
              <a:t> </a:t>
            </a:r>
            <a:r>
              <a:rPr lang="en-US" dirty="0" err="1" smtClean="0"/>
              <a:t>gubici</a:t>
            </a:r>
            <a:r>
              <a:rPr lang="en-US" dirty="0" smtClean="0"/>
              <a:t> </a:t>
            </a:r>
            <a:r>
              <a:rPr lang="en-US" dirty="0" err="1" smtClean="0"/>
              <a:t>iznose</a:t>
            </a:r>
            <a:r>
              <a:rPr lang="en-US" dirty="0" smtClean="0"/>
              <a:t> 4.300 KM. Na </a:t>
            </a:r>
            <a:r>
              <a:rPr lang="en-US" dirty="0" err="1" smtClean="0"/>
              <a:t>računu</a:t>
            </a:r>
            <a:r>
              <a:rPr lang="en-US" dirty="0" smtClean="0"/>
              <a:t> „</a:t>
            </a:r>
            <a:r>
              <a:rPr lang="en-US" dirty="0" err="1" smtClean="0"/>
              <a:t>Ispravka</a:t>
            </a:r>
            <a:r>
              <a:rPr lang="en-US" dirty="0" smtClean="0"/>
              <a:t> </a:t>
            </a:r>
            <a:r>
              <a:rPr lang="en-US" dirty="0" err="1" smtClean="0"/>
              <a:t>vrijednosti</a:t>
            </a:r>
            <a:r>
              <a:rPr lang="en-US" dirty="0" smtClean="0"/>
              <a:t> </a:t>
            </a:r>
            <a:r>
              <a:rPr lang="en-US" dirty="0" err="1" smtClean="0"/>
              <a:t>potraživanja</a:t>
            </a:r>
            <a:r>
              <a:rPr lang="en-US" dirty="0" smtClean="0"/>
              <a:t> od </a:t>
            </a:r>
            <a:r>
              <a:rPr lang="en-US" dirty="0" err="1" smtClean="0"/>
              <a:t>kupaca</a:t>
            </a:r>
            <a:r>
              <a:rPr lang="en-US" dirty="0" smtClean="0"/>
              <a:t>“ </a:t>
            </a:r>
            <a:r>
              <a:rPr lang="en-US" dirty="0" err="1" smtClean="0"/>
              <a:t>na</a:t>
            </a:r>
            <a:r>
              <a:rPr lang="en-US" dirty="0" smtClean="0"/>
              <a:t> </a:t>
            </a:r>
            <a:r>
              <a:rPr lang="en-US" dirty="0" err="1" smtClean="0"/>
              <a:t>kraju</a:t>
            </a:r>
            <a:r>
              <a:rPr lang="en-US" dirty="0" smtClean="0"/>
              <a:t> </a:t>
            </a:r>
            <a:r>
              <a:rPr lang="en-US" dirty="0" err="1" smtClean="0"/>
              <a:t>godine</a:t>
            </a:r>
            <a:r>
              <a:rPr lang="en-US" dirty="0" smtClean="0"/>
              <a:t> </a:t>
            </a:r>
            <a:r>
              <a:rPr lang="en-US" dirty="0" err="1" smtClean="0"/>
              <a:t>nalazi</a:t>
            </a:r>
            <a:r>
              <a:rPr lang="en-US" dirty="0" smtClean="0"/>
              <a:t> se </a:t>
            </a:r>
            <a:r>
              <a:rPr lang="en-US" dirty="0" err="1" smtClean="0"/>
              <a:t>saldo</a:t>
            </a:r>
            <a:r>
              <a:rPr lang="en-US" dirty="0" smtClean="0"/>
              <a:t> od 2.000 KM, </a:t>
            </a:r>
            <a:r>
              <a:rPr lang="en-US" dirty="0" err="1" smtClean="0"/>
              <a:t>što</a:t>
            </a:r>
            <a:r>
              <a:rPr lang="en-US" dirty="0" smtClean="0"/>
              <a:t> </a:t>
            </a:r>
            <a:r>
              <a:rPr lang="en-US" dirty="0" err="1" smtClean="0"/>
              <a:t>zahtijeva</a:t>
            </a:r>
            <a:r>
              <a:rPr lang="en-US" dirty="0" smtClean="0"/>
              <a:t> </a:t>
            </a:r>
            <a:r>
              <a:rPr lang="en-US" dirty="0" err="1" smtClean="0"/>
              <a:t>evidentiranje</a:t>
            </a:r>
            <a:r>
              <a:rPr lang="en-US" dirty="0" smtClean="0"/>
              <a:t> </a:t>
            </a:r>
            <a:r>
              <a:rPr lang="en-US" dirty="0" err="1" smtClean="0"/>
              <a:t>razlike</a:t>
            </a:r>
            <a:r>
              <a:rPr lang="en-US" dirty="0" smtClean="0"/>
              <a:t> od 2.300 KM </a:t>
            </a:r>
            <a:r>
              <a:rPr lang="en-US" dirty="0" err="1" smtClean="0"/>
              <a:t>na</a:t>
            </a:r>
            <a:r>
              <a:rPr lang="en-US" dirty="0" smtClean="0"/>
              <a:t> </a:t>
            </a:r>
            <a:r>
              <a:rPr lang="en-US" dirty="0" err="1" smtClean="0"/>
              <a:t>teret</a:t>
            </a:r>
            <a:r>
              <a:rPr lang="en-US" dirty="0" smtClean="0"/>
              <a:t> </a:t>
            </a:r>
            <a:r>
              <a:rPr lang="en-US" dirty="0" err="1" smtClean="0"/>
              <a:t>rashoda</a:t>
            </a:r>
            <a:r>
              <a:rPr lang="en-US" dirty="0" smtClean="0"/>
              <a:t> (</a:t>
            </a:r>
            <a:r>
              <a:rPr lang="en-US" dirty="0" err="1" smtClean="0"/>
              <a:t>kreditni</a:t>
            </a:r>
            <a:r>
              <a:rPr lang="en-US" dirty="0" smtClean="0"/>
              <a:t> </a:t>
            </a:r>
            <a:r>
              <a:rPr lang="en-US" dirty="0" err="1" smtClean="0"/>
              <a:t>gubici</a:t>
            </a:r>
            <a:r>
              <a:rPr lang="en-US" dirty="0" smtClean="0"/>
              <a:t>).</a:t>
            </a:r>
            <a:endParaRPr lang="en-US" dirty="0"/>
          </a:p>
        </p:txBody>
      </p:sp>
      <p:pic>
        <p:nvPicPr>
          <p:cNvPr id="410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1809543"/>
            <a:ext cx="8631329" cy="4743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7988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342900" y="533400"/>
            <a:ext cx="8229600" cy="1066800"/>
          </a:xfrm>
        </p:spPr>
        <p:txBody>
          <a:bodyPr>
            <a:normAutofit fontScale="85000" lnSpcReduction="20000"/>
          </a:bodyPr>
          <a:lstStyle/>
          <a:p>
            <a:pPr algn="just"/>
            <a:r>
              <a:rPr lang="en-US" dirty="0" err="1" smtClean="0"/>
              <a:t>Naredne</a:t>
            </a:r>
            <a:r>
              <a:rPr lang="en-US" dirty="0" smtClean="0"/>
              <a:t> </a:t>
            </a:r>
            <a:r>
              <a:rPr lang="en-US" dirty="0" err="1" smtClean="0"/>
              <a:t>godine</a:t>
            </a:r>
            <a:r>
              <a:rPr lang="en-US" dirty="0" smtClean="0"/>
              <a:t>, </a:t>
            </a:r>
            <a:r>
              <a:rPr lang="en-US" dirty="0" err="1" smtClean="0"/>
              <a:t>kupac</a:t>
            </a:r>
            <a:r>
              <a:rPr lang="en-US" dirty="0" smtClean="0"/>
              <a:t> MS </a:t>
            </a:r>
            <a:r>
              <a:rPr lang="en-US" dirty="0" err="1" smtClean="0"/>
              <a:t>platio</a:t>
            </a:r>
            <a:r>
              <a:rPr lang="en-US" dirty="0" smtClean="0"/>
              <a:t> je 2.000 KM </a:t>
            </a:r>
            <a:r>
              <a:rPr lang="en-US" dirty="0" err="1" smtClean="0"/>
              <a:t>koje</a:t>
            </a:r>
            <a:r>
              <a:rPr lang="en-US" dirty="0" smtClean="0"/>
              <a:t> </a:t>
            </a:r>
            <a:r>
              <a:rPr lang="en-US" dirty="0" err="1" smtClean="0"/>
              <a:t>su</a:t>
            </a:r>
            <a:r>
              <a:rPr lang="en-US" dirty="0" smtClean="0"/>
              <a:t> bile </a:t>
            </a:r>
            <a:r>
              <a:rPr lang="en-US" dirty="0" err="1" smtClean="0"/>
              <a:t>direktno</a:t>
            </a:r>
            <a:r>
              <a:rPr lang="en-US" dirty="0" smtClean="0"/>
              <a:t> </a:t>
            </a:r>
            <a:r>
              <a:rPr lang="en-US" dirty="0" err="1" smtClean="0"/>
              <a:t>otpisane</a:t>
            </a:r>
            <a:r>
              <a:rPr lang="en-US" dirty="0" smtClean="0"/>
              <a:t>. </a:t>
            </a:r>
            <a:r>
              <a:rPr lang="en-US" dirty="0" err="1" smtClean="0"/>
              <a:t>Procijenjeni</a:t>
            </a:r>
            <a:r>
              <a:rPr lang="en-US" dirty="0" smtClean="0"/>
              <a:t> </a:t>
            </a:r>
            <a:r>
              <a:rPr lang="en-US" dirty="0" err="1" smtClean="0"/>
              <a:t>kreditni</a:t>
            </a:r>
            <a:r>
              <a:rPr lang="en-US" dirty="0" smtClean="0"/>
              <a:t> </a:t>
            </a:r>
            <a:r>
              <a:rPr lang="en-US" dirty="0" err="1" smtClean="0"/>
              <a:t>gubici</a:t>
            </a:r>
            <a:r>
              <a:rPr lang="en-US" dirty="0" smtClean="0"/>
              <a:t> </a:t>
            </a:r>
            <a:r>
              <a:rPr lang="en-US" dirty="0" err="1" smtClean="0"/>
              <a:t>na</a:t>
            </a:r>
            <a:r>
              <a:rPr lang="en-US" dirty="0" smtClean="0"/>
              <a:t> </a:t>
            </a:r>
            <a:r>
              <a:rPr lang="en-US" dirty="0" err="1" smtClean="0"/>
              <a:t>kraju</a:t>
            </a:r>
            <a:r>
              <a:rPr lang="en-US" dirty="0" smtClean="0"/>
              <a:t> </a:t>
            </a:r>
            <a:r>
              <a:rPr lang="en-US" dirty="0" err="1" smtClean="0"/>
              <a:t>godine</a:t>
            </a:r>
            <a:r>
              <a:rPr lang="en-US" dirty="0" smtClean="0"/>
              <a:t> </a:t>
            </a:r>
            <a:r>
              <a:rPr lang="en-US" dirty="0" err="1" smtClean="0"/>
              <a:t>su</a:t>
            </a:r>
            <a:r>
              <a:rPr lang="en-US" dirty="0" smtClean="0"/>
              <a:t> 3.000 KM, </a:t>
            </a:r>
            <a:r>
              <a:rPr lang="en-US" dirty="0" err="1" smtClean="0"/>
              <a:t>dok</a:t>
            </a:r>
            <a:r>
              <a:rPr lang="en-US" dirty="0" smtClean="0"/>
              <a:t> je </a:t>
            </a:r>
            <a:r>
              <a:rPr lang="en-US" dirty="0" err="1" smtClean="0"/>
              <a:t>saldo</a:t>
            </a:r>
            <a:r>
              <a:rPr lang="en-US" dirty="0" smtClean="0"/>
              <a:t> </a:t>
            </a:r>
            <a:r>
              <a:rPr lang="en-US" dirty="0" err="1" smtClean="0"/>
              <a:t>potraživanja</a:t>
            </a:r>
            <a:r>
              <a:rPr lang="en-US" dirty="0" smtClean="0"/>
              <a:t> 60.000 KM. U </a:t>
            </a:r>
            <a:r>
              <a:rPr lang="en-US" dirty="0" err="1" smtClean="0"/>
              <a:t>toku</a:t>
            </a:r>
            <a:r>
              <a:rPr lang="en-US" dirty="0" smtClean="0"/>
              <a:t> </a:t>
            </a:r>
            <a:r>
              <a:rPr lang="en-US" dirty="0" err="1" smtClean="0"/>
              <a:t>godine</a:t>
            </a:r>
            <a:r>
              <a:rPr lang="en-US" dirty="0" smtClean="0"/>
              <a:t> </a:t>
            </a:r>
            <a:r>
              <a:rPr lang="en-US" dirty="0" err="1" smtClean="0"/>
              <a:t>prodato</a:t>
            </a:r>
            <a:r>
              <a:rPr lang="en-US" dirty="0" smtClean="0"/>
              <a:t> je </a:t>
            </a:r>
            <a:r>
              <a:rPr lang="en-US" dirty="0" err="1" smtClean="0"/>
              <a:t>proizvoda</a:t>
            </a:r>
            <a:r>
              <a:rPr lang="en-US" dirty="0" smtClean="0"/>
              <a:t> </a:t>
            </a:r>
            <a:r>
              <a:rPr lang="en-US" dirty="0" err="1" smtClean="0"/>
              <a:t>za</a:t>
            </a:r>
            <a:r>
              <a:rPr lang="en-US" dirty="0" smtClean="0"/>
              <a:t> 180.000 KM. </a:t>
            </a:r>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1904999"/>
            <a:ext cx="7848600" cy="4993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43513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GOTOVINA I GOTOVINSKI EKVIVALENTI</a:t>
            </a:r>
            <a:endParaRPr lang="en-US"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57200" y="1723076"/>
            <a:ext cx="8447957" cy="4753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17500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Definisanje</a:t>
            </a:r>
            <a:r>
              <a:rPr lang="en-US" dirty="0" smtClean="0"/>
              <a:t> </a:t>
            </a:r>
            <a:r>
              <a:rPr lang="en-US" dirty="0" err="1" smtClean="0"/>
              <a:t>i</a:t>
            </a:r>
            <a:r>
              <a:rPr lang="en-US" dirty="0" smtClean="0"/>
              <a:t> </a:t>
            </a:r>
            <a:r>
              <a:rPr lang="en-US" dirty="0" err="1" smtClean="0"/>
              <a:t>obuhvat</a:t>
            </a:r>
            <a:r>
              <a:rPr lang="en-US" dirty="0" smtClean="0"/>
              <a:t> </a:t>
            </a:r>
            <a:r>
              <a:rPr lang="en-US" dirty="0" err="1" smtClean="0"/>
              <a:t>gotovine</a:t>
            </a:r>
            <a:r>
              <a:rPr lang="en-US" dirty="0" smtClean="0"/>
              <a:t> </a:t>
            </a:r>
            <a:r>
              <a:rPr lang="en-US" dirty="0" err="1" smtClean="0"/>
              <a:t>i</a:t>
            </a:r>
            <a:r>
              <a:rPr lang="en-US" dirty="0" smtClean="0"/>
              <a:t> </a:t>
            </a:r>
            <a:r>
              <a:rPr lang="en-US" dirty="0" err="1" smtClean="0"/>
              <a:t>gotovinskih</a:t>
            </a:r>
            <a:r>
              <a:rPr lang="en-US" dirty="0" smtClean="0"/>
              <a:t> </a:t>
            </a:r>
            <a:r>
              <a:rPr lang="en-US" dirty="0" err="1" smtClean="0"/>
              <a:t>ekvivalenata</a:t>
            </a:r>
            <a:r>
              <a:rPr lang="en-US" dirty="0" smtClean="0"/>
              <a:t> </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err="1" smtClean="0"/>
              <a:t>Gotovinski</a:t>
            </a:r>
            <a:r>
              <a:rPr lang="en-US" dirty="0" smtClean="0"/>
              <a:t> </a:t>
            </a:r>
            <a:r>
              <a:rPr lang="en-US" dirty="0" err="1" smtClean="0"/>
              <a:t>ekvivalenti</a:t>
            </a:r>
            <a:r>
              <a:rPr lang="en-US" dirty="0" smtClean="0"/>
              <a:t> ne </a:t>
            </a:r>
            <a:r>
              <a:rPr lang="en-US" dirty="0" err="1" smtClean="0"/>
              <a:t>predstavljaju</a:t>
            </a:r>
            <a:r>
              <a:rPr lang="en-US" dirty="0" smtClean="0"/>
              <a:t> </a:t>
            </a:r>
            <a:r>
              <a:rPr lang="en-US" dirty="0" err="1" smtClean="0"/>
              <a:t>gotovinu</a:t>
            </a:r>
            <a:r>
              <a:rPr lang="en-US" dirty="0" smtClean="0"/>
              <a:t> u </a:t>
            </a:r>
            <a:r>
              <a:rPr lang="en-US" dirty="0" err="1" smtClean="0"/>
              <a:t>blagajni</a:t>
            </a:r>
            <a:r>
              <a:rPr lang="en-US" dirty="0" smtClean="0"/>
              <a:t> </a:t>
            </a:r>
            <a:r>
              <a:rPr lang="en-US" dirty="0" err="1" smtClean="0"/>
              <a:t>i</a:t>
            </a:r>
            <a:r>
              <a:rPr lang="en-US" dirty="0" smtClean="0"/>
              <a:t> </a:t>
            </a:r>
            <a:r>
              <a:rPr lang="en-US" dirty="0" err="1" smtClean="0"/>
              <a:t>na</a:t>
            </a:r>
            <a:r>
              <a:rPr lang="en-US" dirty="0" smtClean="0"/>
              <a:t> </a:t>
            </a:r>
            <a:r>
              <a:rPr lang="en-US" dirty="0" err="1" smtClean="0"/>
              <a:t>bankovnim</a:t>
            </a:r>
            <a:r>
              <a:rPr lang="en-US" dirty="0" smtClean="0"/>
              <a:t> </a:t>
            </a:r>
            <a:r>
              <a:rPr lang="en-US" dirty="0" err="1" smtClean="0"/>
              <a:t>računima</a:t>
            </a:r>
            <a:r>
              <a:rPr lang="en-US" dirty="0" smtClean="0"/>
              <a:t>. </a:t>
            </a:r>
            <a:endParaRPr lang="sr-Latn-RS" dirty="0" smtClean="0"/>
          </a:p>
          <a:p>
            <a:pPr algn="just"/>
            <a:r>
              <a:rPr lang="en-US" dirty="0" smtClean="0"/>
              <a:t>To </a:t>
            </a:r>
            <a:r>
              <a:rPr lang="en-US" dirty="0" err="1" smtClean="0"/>
              <a:t>su</a:t>
            </a:r>
            <a:r>
              <a:rPr lang="en-US" dirty="0" smtClean="0"/>
              <a:t> </a:t>
            </a:r>
            <a:r>
              <a:rPr lang="en-US" dirty="0" err="1" smtClean="0"/>
              <a:t>depoziti</a:t>
            </a:r>
            <a:r>
              <a:rPr lang="en-US" dirty="0" smtClean="0"/>
              <a:t> </a:t>
            </a:r>
            <a:r>
              <a:rPr lang="en-US" dirty="0" err="1" smtClean="0"/>
              <a:t>i</a:t>
            </a:r>
            <a:r>
              <a:rPr lang="en-US" dirty="0" smtClean="0"/>
              <a:t> </a:t>
            </a:r>
            <a:r>
              <a:rPr lang="en-US" dirty="0" err="1" smtClean="0"/>
              <a:t>kratkoročne</a:t>
            </a:r>
            <a:r>
              <a:rPr lang="en-US" dirty="0" smtClean="0"/>
              <a:t> </a:t>
            </a:r>
            <a:r>
              <a:rPr lang="en-US" dirty="0" err="1" smtClean="0"/>
              <a:t>hartije</a:t>
            </a:r>
            <a:r>
              <a:rPr lang="en-US" dirty="0" smtClean="0"/>
              <a:t> od </a:t>
            </a:r>
            <a:r>
              <a:rPr lang="en-US" dirty="0" err="1" smtClean="0"/>
              <a:t>vrijednosti</a:t>
            </a:r>
            <a:r>
              <a:rPr lang="en-US" dirty="0" smtClean="0"/>
              <a:t> </a:t>
            </a:r>
            <a:r>
              <a:rPr lang="en-US" dirty="0" err="1" smtClean="0"/>
              <a:t>koje</a:t>
            </a:r>
            <a:r>
              <a:rPr lang="en-US" dirty="0" smtClean="0"/>
              <a:t> se </a:t>
            </a:r>
            <a:r>
              <a:rPr lang="en-US" dirty="0" err="1" smtClean="0"/>
              <a:t>mogu</a:t>
            </a:r>
            <a:r>
              <a:rPr lang="en-US" dirty="0" smtClean="0"/>
              <a:t> </a:t>
            </a:r>
            <a:r>
              <a:rPr lang="en-US" dirty="0" err="1" smtClean="0"/>
              <a:t>pretvoriti</a:t>
            </a:r>
            <a:r>
              <a:rPr lang="en-US" dirty="0" smtClean="0"/>
              <a:t> u </a:t>
            </a:r>
            <a:r>
              <a:rPr lang="en-US" dirty="0" err="1" smtClean="0"/>
              <a:t>poznate</a:t>
            </a:r>
            <a:r>
              <a:rPr lang="en-US" dirty="0" smtClean="0"/>
              <a:t> </a:t>
            </a:r>
            <a:r>
              <a:rPr lang="en-US" dirty="0" err="1" smtClean="0"/>
              <a:t>iznose</a:t>
            </a:r>
            <a:r>
              <a:rPr lang="en-US" dirty="0" smtClean="0"/>
              <a:t> </a:t>
            </a:r>
            <a:r>
              <a:rPr lang="en-US" dirty="0" err="1" smtClean="0"/>
              <a:t>gotovine</a:t>
            </a:r>
            <a:r>
              <a:rPr lang="en-US" dirty="0" smtClean="0"/>
              <a:t>, </a:t>
            </a:r>
            <a:r>
              <a:rPr lang="en-US" dirty="0" err="1" smtClean="0"/>
              <a:t>nisu</a:t>
            </a:r>
            <a:r>
              <a:rPr lang="en-US" dirty="0" smtClean="0"/>
              <a:t> </a:t>
            </a:r>
            <a:r>
              <a:rPr lang="en-US" dirty="0" err="1" smtClean="0"/>
              <a:t>podložne</a:t>
            </a:r>
            <a:r>
              <a:rPr lang="en-US" dirty="0" smtClean="0"/>
              <a:t> </a:t>
            </a:r>
            <a:r>
              <a:rPr lang="en-US" dirty="0" err="1" smtClean="0"/>
              <a:t>značajnom</a:t>
            </a:r>
            <a:r>
              <a:rPr lang="en-US" dirty="0" smtClean="0"/>
              <a:t> </a:t>
            </a:r>
            <a:r>
              <a:rPr lang="en-US" dirty="0" err="1" smtClean="0"/>
              <a:t>riziku</a:t>
            </a:r>
            <a:r>
              <a:rPr lang="en-US" dirty="0" smtClean="0"/>
              <a:t> od </a:t>
            </a:r>
            <a:r>
              <a:rPr lang="en-US" dirty="0" err="1" smtClean="0"/>
              <a:t>promjene</a:t>
            </a:r>
            <a:r>
              <a:rPr lang="en-US" dirty="0" smtClean="0"/>
              <a:t> </a:t>
            </a:r>
            <a:r>
              <a:rPr lang="en-US" dirty="0" err="1" smtClean="0"/>
              <a:t>vrijednosti</a:t>
            </a:r>
            <a:r>
              <a:rPr lang="en-US" dirty="0" smtClean="0"/>
              <a:t> </a:t>
            </a:r>
            <a:r>
              <a:rPr lang="en-US" dirty="0" err="1" smtClean="0"/>
              <a:t>i</a:t>
            </a:r>
            <a:r>
              <a:rPr lang="en-US" dirty="0" smtClean="0"/>
              <a:t> </a:t>
            </a:r>
            <a:r>
              <a:rPr lang="en-US" dirty="0" err="1" smtClean="0"/>
              <a:t>likvidne</a:t>
            </a:r>
            <a:r>
              <a:rPr lang="en-US" dirty="0" smtClean="0"/>
              <a:t> </a:t>
            </a:r>
            <a:r>
              <a:rPr lang="en-US" dirty="0" err="1" smtClean="0"/>
              <a:t>su</a:t>
            </a:r>
            <a:r>
              <a:rPr lang="en-US" dirty="0" smtClean="0"/>
              <a:t> u </a:t>
            </a:r>
            <a:r>
              <a:rPr lang="en-US" dirty="0" err="1" smtClean="0"/>
              <a:t>smislu</a:t>
            </a:r>
            <a:r>
              <a:rPr lang="en-US" dirty="0" smtClean="0"/>
              <a:t> </a:t>
            </a:r>
            <a:r>
              <a:rPr lang="en-US" dirty="0" err="1" smtClean="0"/>
              <a:t>brzog</a:t>
            </a:r>
            <a:r>
              <a:rPr lang="en-US" dirty="0" smtClean="0"/>
              <a:t> </a:t>
            </a:r>
            <a:r>
              <a:rPr lang="en-US" dirty="0" err="1" smtClean="0"/>
              <a:t>pretvaranja</a:t>
            </a:r>
            <a:r>
              <a:rPr lang="en-US" dirty="0" smtClean="0"/>
              <a:t> u </a:t>
            </a:r>
            <a:r>
              <a:rPr lang="en-US" dirty="0" err="1" smtClean="0"/>
              <a:t>gotovinu</a:t>
            </a:r>
            <a:r>
              <a:rPr lang="en-US" dirty="0" smtClean="0"/>
              <a:t>. </a:t>
            </a:r>
            <a:endParaRPr lang="sr-Latn-RS" dirty="0" smtClean="0"/>
          </a:p>
          <a:p>
            <a:pPr algn="just"/>
            <a:r>
              <a:rPr lang="en-US" dirty="0" err="1" smtClean="0"/>
              <a:t>Osnovni</a:t>
            </a:r>
            <a:r>
              <a:rPr lang="en-US" dirty="0" smtClean="0"/>
              <a:t> </a:t>
            </a:r>
            <a:r>
              <a:rPr lang="en-US" dirty="0" err="1" smtClean="0"/>
              <a:t>cilj</a:t>
            </a:r>
            <a:r>
              <a:rPr lang="en-US" dirty="0" smtClean="0"/>
              <a:t> </a:t>
            </a:r>
            <a:r>
              <a:rPr lang="en-US" dirty="0" err="1" smtClean="0"/>
              <a:t>držanja</a:t>
            </a:r>
            <a:r>
              <a:rPr lang="en-US" dirty="0" smtClean="0"/>
              <a:t> </a:t>
            </a:r>
            <a:r>
              <a:rPr lang="en-US" dirty="0" err="1" smtClean="0"/>
              <a:t>navedenih</a:t>
            </a:r>
            <a:r>
              <a:rPr lang="en-US" dirty="0" smtClean="0"/>
              <a:t> </a:t>
            </a:r>
            <a:r>
              <a:rPr lang="en-US" dirty="0" err="1" smtClean="0"/>
              <a:t>instrumenata</a:t>
            </a:r>
            <a:r>
              <a:rPr lang="en-US" dirty="0" smtClean="0"/>
              <a:t> </a:t>
            </a:r>
            <a:r>
              <a:rPr lang="en-US" dirty="0" err="1" smtClean="0"/>
              <a:t>nije</a:t>
            </a:r>
            <a:r>
              <a:rPr lang="en-US" dirty="0" smtClean="0"/>
              <a:t> </a:t>
            </a:r>
            <a:r>
              <a:rPr lang="en-US" dirty="0" err="1" smtClean="0"/>
              <a:t>ulaganje</a:t>
            </a:r>
            <a:r>
              <a:rPr lang="en-US" dirty="0" smtClean="0"/>
              <a:t> u </a:t>
            </a:r>
            <a:r>
              <a:rPr lang="en-US" dirty="0" err="1" smtClean="0"/>
              <a:t>cilju</a:t>
            </a:r>
            <a:r>
              <a:rPr lang="en-US" dirty="0" smtClean="0"/>
              <a:t> </a:t>
            </a:r>
            <a:r>
              <a:rPr lang="en-US" dirty="0" err="1" smtClean="0"/>
              <a:t>ostvarivanja</a:t>
            </a:r>
            <a:r>
              <a:rPr lang="en-US" dirty="0" smtClean="0"/>
              <a:t> </a:t>
            </a:r>
            <a:r>
              <a:rPr lang="en-US" dirty="0" err="1" smtClean="0"/>
              <a:t>prinosa</a:t>
            </a:r>
            <a:r>
              <a:rPr lang="en-US" dirty="0" smtClean="0"/>
              <a:t>, </a:t>
            </a:r>
            <a:r>
              <a:rPr lang="en-US" dirty="0" err="1" smtClean="0"/>
              <a:t>nego</a:t>
            </a:r>
            <a:r>
              <a:rPr lang="en-US" dirty="0" smtClean="0"/>
              <a:t> u </a:t>
            </a:r>
            <a:r>
              <a:rPr lang="en-US" dirty="0" err="1" smtClean="0"/>
              <a:t>cilju</a:t>
            </a:r>
            <a:r>
              <a:rPr lang="en-US" dirty="0" smtClean="0"/>
              <a:t> </a:t>
            </a:r>
            <a:r>
              <a:rPr lang="en-US" dirty="0" err="1" smtClean="0"/>
              <a:t>izmirenja</a:t>
            </a:r>
            <a:r>
              <a:rPr lang="en-US" dirty="0" smtClean="0"/>
              <a:t> </a:t>
            </a:r>
            <a:r>
              <a:rPr lang="en-US" dirty="0" err="1" smtClean="0"/>
              <a:t>kratkoročnih</a:t>
            </a:r>
            <a:r>
              <a:rPr lang="en-US" dirty="0" smtClean="0"/>
              <a:t> </a:t>
            </a:r>
            <a:r>
              <a:rPr lang="en-US" dirty="0" err="1" smtClean="0"/>
              <a:t>obaveza</a:t>
            </a:r>
            <a:r>
              <a:rPr lang="en-US" dirty="0" smtClean="0"/>
              <a:t>. </a:t>
            </a:r>
            <a:endParaRPr lang="sr-Latn-RS" dirty="0" smtClean="0"/>
          </a:p>
          <a:p>
            <a:pPr algn="just"/>
            <a:r>
              <a:rPr lang="en-US" dirty="0" smtClean="0"/>
              <a:t>Da bi se </a:t>
            </a:r>
            <a:r>
              <a:rPr lang="en-US" dirty="0" err="1" smtClean="0"/>
              <a:t>neka</a:t>
            </a:r>
            <a:r>
              <a:rPr lang="en-US" dirty="0" smtClean="0"/>
              <a:t> </a:t>
            </a:r>
            <a:r>
              <a:rPr lang="en-US" dirty="0" err="1" smtClean="0"/>
              <a:t>hartija</a:t>
            </a:r>
            <a:r>
              <a:rPr lang="en-US" dirty="0" smtClean="0"/>
              <a:t> od </a:t>
            </a:r>
            <a:r>
              <a:rPr lang="en-US" dirty="0" err="1" smtClean="0"/>
              <a:t>vrijednosti</a:t>
            </a:r>
            <a:r>
              <a:rPr lang="en-US" dirty="0" smtClean="0"/>
              <a:t> </a:t>
            </a:r>
            <a:r>
              <a:rPr lang="en-US" dirty="0" err="1" smtClean="0"/>
              <a:t>klasifikovala</a:t>
            </a:r>
            <a:r>
              <a:rPr lang="en-US" dirty="0" smtClean="0"/>
              <a:t> </a:t>
            </a:r>
            <a:r>
              <a:rPr lang="en-US" dirty="0" err="1" smtClean="0"/>
              <a:t>kao</a:t>
            </a:r>
            <a:r>
              <a:rPr lang="en-US" dirty="0" smtClean="0"/>
              <a:t> </a:t>
            </a:r>
            <a:r>
              <a:rPr lang="en-US" dirty="0" err="1" smtClean="0"/>
              <a:t>novčani</a:t>
            </a:r>
            <a:r>
              <a:rPr lang="en-US" dirty="0" smtClean="0"/>
              <a:t> </a:t>
            </a:r>
            <a:r>
              <a:rPr lang="en-US" dirty="0" err="1" smtClean="0"/>
              <a:t>ekvivalent</a:t>
            </a:r>
            <a:r>
              <a:rPr lang="en-US" dirty="0" smtClean="0"/>
              <a:t>, </a:t>
            </a:r>
            <a:r>
              <a:rPr lang="en-US" dirty="0" err="1" smtClean="0"/>
              <a:t>ona</a:t>
            </a:r>
            <a:r>
              <a:rPr lang="en-US" dirty="0" smtClean="0"/>
              <a:t> mora </a:t>
            </a:r>
            <a:r>
              <a:rPr lang="en-US" dirty="0" err="1" smtClean="0"/>
              <a:t>imati</a:t>
            </a:r>
            <a:r>
              <a:rPr lang="en-US" dirty="0" smtClean="0"/>
              <a:t> </a:t>
            </a:r>
            <a:r>
              <a:rPr lang="en-US" dirty="0" err="1" smtClean="0"/>
              <a:t>kratak</a:t>
            </a:r>
            <a:r>
              <a:rPr lang="en-US" dirty="0" smtClean="0"/>
              <a:t> </a:t>
            </a:r>
            <a:r>
              <a:rPr lang="en-US" dirty="0" err="1" smtClean="0"/>
              <a:t>rok</a:t>
            </a:r>
            <a:r>
              <a:rPr lang="en-US" dirty="0" smtClean="0"/>
              <a:t> </a:t>
            </a:r>
            <a:r>
              <a:rPr lang="en-US" dirty="0" err="1" smtClean="0"/>
              <a:t>dospijeća</a:t>
            </a:r>
            <a:r>
              <a:rPr lang="en-US" dirty="0" smtClean="0"/>
              <a:t>, tri </a:t>
            </a:r>
            <a:r>
              <a:rPr lang="en-US" dirty="0" err="1" smtClean="0"/>
              <a:t>mjeseca</a:t>
            </a:r>
            <a:r>
              <a:rPr lang="en-US" dirty="0" smtClean="0"/>
              <a:t> </a:t>
            </a:r>
            <a:r>
              <a:rPr lang="en-US" dirty="0" err="1" smtClean="0"/>
              <a:t>ili</a:t>
            </a:r>
            <a:r>
              <a:rPr lang="en-US" dirty="0" smtClean="0"/>
              <a:t> </a:t>
            </a:r>
            <a:r>
              <a:rPr lang="en-US" dirty="0" err="1" smtClean="0"/>
              <a:t>kraći</a:t>
            </a:r>
            <a:r>
              <a:rPr lang="en-US" dirty="0" smtClean="0"/>
              <a:t>, od </a:t>
            </a:r>
            <a:r>
              <a:rPr lang="en-US" dirty="0" err="1" smtClean="0"/>
              <a:t>datuma</a:t>
            </a:r>
            <a:r>
              <a:rPr lang="en-US" dirty="0" smtClean="0"/>
              <a:t> </a:t>
            </a:r>
            <a:r>
              <a:rPr lang="en-US" dirty="0" err="1" smtClean="0"/>
              <a:t>sticanja</a:t>
            </a:r>
            <a:r>
              <a:rPr lang="en-US" dirty="0" smtClean="0"/>
              <a:t>. </a:t>
            </a:r>
            <a:r>
              <a:rPr lang="en-US" dirty="0" err="1" smtClean="0"/>
              <a:t>Nadalje</a:t>
            </a:r>
            <a:r>
              <a:rPr lang="en-US" dirty="0" smtClean="0"/>
              <a:t>, tom </a:t>
            </a:r>
            <a:r>
              <a:rPr lang="en-US" dirty="0" err="1" smtClean="0"/>
              <a:t>hartijom</a:t>
            </a:r>
            <a:r>
              <a:rPr lang="en-US" dirty="0" smtClean="0"/>
              <a:t> mora se </a:t>
            </a:r>
            <a:r>
              <a:rPr lang="en-US" dirty="0" err="1" smtClean="0"/>
              <a:t>kontinuirano</a:t>
            </a:r>
            <a:r>
              <a:rPr lang="en-US" dirty="0" smtClean="0"/>
              <a:t> </a:t>
            </a:r>
            <a:r>
              <a:rPr lang="en-US" dirty="0" err="1" smtClean="0"/>
              <a:t>trgovati</a:t>
            </a:r>
            <a:r>
              <a:rPr lang="en-US" dirty="0" smtClean="0"/>
              <a:t> </a:t>
            </a:r>
            <a:r>
              <a:rPr lang="en-US" dirty="0" err="1" smtClean="0"/>
              <a:t>na</a:t>
            </a:r>
            <a:r>
              <a:rPr lang="en-US" dirty="0" smtClean="0"/>
              <a:t> </a:t>
            </a:r>
            <a:r>
              <a:rPr lang="en-US" dirty="0" err="1" smtClean="0"/>
              <a:t>berzi</a:t>
            </a:r>
            <a:r>
              <a:rPr lang="en-US" dirty="0" smtClean="0"/>
              <a:t> </a:t>
            </a:r>
            <a:r>
              <a:rPr lang="en-US" dirty="0" err="1" smtClean="0"/>
              <a:t>kako</a:t>
            </a:r>
            <a:r>
              <a:rPr lang="en-US" dirty="0" smtClean="0"/>
              <a:t> bi </a:t>
            </a:r>
            <a:r>
              <a:rPr lang="en-US" dirty="0" err="1" smtClean="0"/>
              <a:t>društvo</a:t>
            </a:r>
            <a:r>
              <a:rPr lang="en-US" dirty="0" smtClean="0"/>
              <a:t> </a:t>
            </a:r>
            <a:r>
              <a:rPr lang="en-US" dirty="0" err="1" smtClean="0"/>
              <a:t>koje</a:t>
            </a:r>
            <a:r>
              <a:rPr lang="en-US" dirty="0" smtClean="0"/>
              <a:t> </a:t>
            </a:r>
            <a:r>
              <a:rPr lang="en-US" dirty="0" err="1" smtClean="0"/>
              <a:t>raspolaže</a:t>
            </a:r>
            <a:r>
              <a:rPr lang="en-US" dirty="0" smtClean="0"/>
              <a:t> </a:t>
            </a:r>
            <a:r>
              <a:rPr lang="en-US" dirty="0" err="1" smtClean="0"/>
              <a:t>ovom</a:t>
            </a:r>
            <a:r>
              <a:rPr lang="en-US" dirty="0" smtClean="0"/>
              <a:t> </a:t>
            </a:r>
            <a:r>
              <a:rPr lang="en-US" dirty="0" err="1" smtClean="0"/>
              <a:t>hartijom</a:t>
            </a:r>
            <a:r>
              <a:rPr lang="en-US" dirty="0" smtClean="0"/>
              <a:t> </a:t>
            </a:r>
            <a:r>
              <a:rPr lang="en-US" dirty="0" err="1" smtClean="0"/>
              <a:t>moglo</a:t>
            </a:r>
            <a:r>
              <a:rPr lang="en-US" dirty="0" smtClean="0"/>
              <a:t> da je </a:t>
            </a:r>
            <a:r>
              <a:rPr lang="en-US" dirty="0" err="1" smtClean="0"/>
              <a:t>konvertuje</a:t>
            </a:r>
            <a:r>
              <a:rPr lang="en-US" dirty="0" smtClean="0"/>
              <a:t> u </a:t>
            </a:r>
            <a:r>
              <a:rPr lang="en-US" dirty="0" err="1" smtClean="0"/>
              <a:t>novac</a:t>
            </a:r>
            <a:r>
              <a:rPr lang="en-US" dirty="0" smtClean="0"/>
              <a:t> </a:t>
            </a:r>
            <a:r>
              <a:rPr lang="en-US" dirty="0" err="1" smtClean="0"/>
              <a:t>kad</a:t>
            </a:r>
            <a:r>
              <a:rPr lang="en-US" dirty="0" smtClean="0"/>
              <a:t> mu </a:t>
            </a:r>
            <a:r>
              <a:rPr lang="en-US" dirty="0" err="1" smtClean="0"/>
              <a:t>zatrebaju</a:t>
            </a:r>
            <a:r>
              <a:rPr lang="en-US" dirty="0" smtClean="0"/>
              <a:t> </a:t>
            </a:r>
            <a:r>
              <a:rPr lang="en-US" dirty="0" err="1" smtClean="0"/>
              <a:t>likvidna</a:t>
            </a:r>
            <a:r>
              <a:rPr lang="en-US" dirty="0" smtClean="0"/>
              <a:t> </a:t>
            </a:r>
            <a:r>
              <a:rPr lang="en-US" dirty="0" err="1" smtClean="0"/>
              <a:t>sredstva</a:t>
            </a:r>
            <a:r>
              <a:rPr lang="en-US" dirty="0" smtClean="0"/>
              <a:t> </a:t>
            </a:r>
            <a:r>
              <a:rPr lang="en-US" dirty="0" err="1" smtClean="0"/>
              <a:t>za</a:t>
            </a:r>
            <a:r>
              <a:rPr lang="en-US" dirty="0" smtClean="0"/>
              <a:t> </a:t>
            </a:r>
            <a:r>
              <a:rPr lang="en-US" dirty="0" err="1" smtClean="0"/>
              <a:t>izmirenje</a:t>
            </a:r>
            <a:r>
              <a:rPr lang="en-US" dirty="0" smtClean="0"/>
              <a:t> </a:t>
            </a:r>
            <a:r>
              <a:rPr lang="en-US" dirty="0" err="1" smtClean="0"/>
              <a:t>obaveza</a:t>
            </a:r>
            <a:r>
              <a:rPr lang="en-US" dirty="0" smtClean="0"/>
              <a:t>. I </a:t>
            </a:r>
            <a:r>
              <a:rPr lang="en-US" dirty="0" err="1" smtClean="0"/>
              <a:t>konačno</a:t>
            </a:r>
            <a:r>
              <a:rPr lang="en-US" dirty="0" smtClean="0"/>
              <a:t>, </a:t>
            </a:r>
            <a:r>
              <a:rPr lang="en-US" dirty="0" err="1" smtClean="0"/>
              <a:t>vrijednost</a:t>
            </a:r>
            <a:r>
              <a:rPr lang="en-US" dirty="0" smtClean="0"/>
              <a:t> </a:t>
            </a:r>
            <a:r>
              <a:rPr lang="en-US" dirty="0" err="1" smtClean="0"/>
              <a:t>navedene</a:t>
            </a:r>
            <a:r>
              <a:rPr lang="en-US" dirty="0" smtClean="0"/>
              <a:t> </a:t>
            </a:r>
            <a:r>
              <a:rPr lang="en-US" dirty="0" err="1" smtClean="0"/>
              <a:t>hartije</a:t>
            </a:r>
            <a:r>
              <a:rPr lang="en-US" dirty="0" smtClean="0"/>
              <a:t> ne </a:t>
            </a:r>
            <a:r>
              <a:rPr lang="en-US" dirty="0" err="1" smtClean="0"/>
              <a:t>smije</a:t>
            </a:r>
            <a:r>
              <a:rPr lang="en-US" dirty="0" smtClean="0"/>
              <a:t> </a:t>
            </a:r>
            <a:r>
              <a:rPr lang="en-US" dirty="0" err="1" smtClean="0"/>
              <a:t>značajno</a:t>
            </a:r>
            <a:r>
              <a:rPr lang="en-US" dirty="0" smtClean="0"/>
              <a:t> </a:t>
            </a:r>
            <a:r>
              <a:rPr lang="en-US" dirty="0" err="1" smtClean="0"/>
              <a:t>mijenjati</a:t>
            </a:r>
            <a:r>
              <a:rPr lang="en-US" dirty="0" smtClean="0"/>
              <a:t> </a:t>
            </a:r>
            <a:r>
              <a:rPr lang="en-US" dirty="0" err="1" smtClean="0"/>
              <a:t>vrijednost</a:t>
            </a:r>
            <a:r>
              <a:rPr lang="en-US" dirty="0" smtClean="0"/>
              <a:t> </a:t>
            </a:r>
            <a:r>
              <a:rPr lang="en-US" dirty="0" err="1" smtClean="0"/>
              <a:t>kako</a:t>
            </a:r>
            <a:r>
              <a:rPr lang="en-US" dirty="0" smtClean="0"/>
              <a:t> bi </a:t>
            </a:r>
            <a:r>
              <a:rPr lang="en-US" dirty="0" err="1" smtClean="0"/>
              <a:t>društvo</a:t>
            </a:r>
            <a:r>
              <a:rPr lang="en-US" dirty="0" smtClean="0"/>
              <a:t> </a:t>
            </a:r>
            <a:r>
              <a:rPr lang="en-US" dirty="0" err="1" smtClean="0"/>
              <a:t>znalo</a:t>
            </a:r>
            <a:r>
              <a:rPr lang="en-US" dirty="0" smtClean="0"/>
              <a:t> </a:t>
            </a:r>
            <a:r>
              <a:rPr lang="en-US" dirty="0" err="1" smtClean="0"/>
              <a:t>kojim</a:t>
            </a:r>
            <a:r>
              <a:rPr lang="en-US" dirty="0" smtClean="0"/>
              <a:t> </a:t>
            </a:r>
            <a:r>
              <a:rPr lang="en-US" dirty="0" err="1" smtClean="0"/>
              <a:t>će</a:t>
            </a:r>
            <a:r>
              <a:rPr lang="en-US" dirty="0" smtClean="0"/>
              <a:t> </a:t>
            </a:r>
            <a:r>
              <a:rPr lang="en-US" dirty="0" err="1" smtClean="0"/>
              <a:t>iznosom</a:t>
            </a:r>
            <a:r>
              <a:rPr lang="en-US" dirty="0" smtClean="0"/>
              <a:t> </a:t>
            </a:r>
            <a:r>
              <a:rPr lang="en-US" dirty="0" err="1" smtClean="0"/>
              <a:t>gotovine</a:t>
            </a:r>
            <a:r>
              <a:rPr lang="en-US" dirty="0" smtClean="0"/>
              <a:t> </a:t>
            </a:r>
            <a:r>
              <a:rPr lang="en-US" dirty="0" err="1" smtClean="0"/>
              <a:t>raspolagati</a:t>
            </a:r>
            <a:r>
              <a:rPr lang="en-US" dirty="0" smtClean="0"/>
              <a:t> </a:t>
            </a:r>
            <a:r>
              <a:rPr lang="en-US" dirty="0" err="1" smtClean="0"/>
              <a:t>prodajom</a:t>
            </a:r>
            <a:r>
              <a:rPr lang="en-US" dirty="0" smtClean="0"/>
              <a:t> </a:t>
            </a:r>
            <a:r>
              <a:rPr lang="en-US" dirty="0" err="1" smtClean="0"/>
              <a:t>ove</a:t>
            </a:r>
            <a:r>
              <a:rPr lang="en-US" dirty="0" smtClean="0"/>
              <a:t> </a:t>
            </a:r>
            <a:r>
              <a:rPr lang="en-US" dirty="0" err="1" smtClean="0"/>
              <a:t>hartije</a:t>
            </a:r>
            <a:r>
              <a:rPr lang="en-US" dirty="0" smtClean="0"/>
              <a:t>.</a:t>
            </a:r>
            <a:endParaRPr lang="en-US" dirty="0"/>
          </a:p>
        </p:txBody>
      </p:sp>
    </p:spTree>
    <p:extLst>
      <p:ext uri="{BB962C8B-B14F-4D97-AF65-F5344CB8AC3E}">
        <p14:creationId xmlns:p14="http://schemas.microsoft.com/office/powerpoint/2010/main" val="2338306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err="1" smtClean="0"/>
              <a:t>Primjer</a:t>
            </a:r>
            <a:endParaRPr lang="en-US" dirty="0" smtClean="0"/>
          </a:p>
          <a:p>
            <a:pPr algn="just"/>
            <a:r>
              <a:rPr lang="en-US" dirty="0" err="1" smtClean="0"/>
              <a:t>Društvo</a:t>
            </a:r>
            <a:r>
              <a:rPr lang="en-US" dirty="0" smtClean="0"/>
              <a:t> je </a:t>
            </a:r>
            <a:r>
              <a:rPr lang="en-US" dirty="0" err="1" smtClean="0"/>
              <a:t>kupilo</a:t>
            </a:r>
            <a:r>
              <a:rPr lang="en-US" dirty="0" smtClean="0"/>
              <a:t> </a:t>
            </a:r>
            <a:r>
              <a:rPr lang="en-US" dirty="0" err="1" smtClean="0"/>
              <a:t>državne</a:t>
            </a:r>
            <a:r>
              <a:rPr lang="en-US" dirty="0" smtClean="0"/>
              <a:t> </a:t>
            </a:r>
            <a:r>
              <a:rPr lang="en-US" dirty="0" err="1" smtClean="0"/>
              <a:t>obveznice</a:t>
            </a:r>
            <a:r>
              <a:rPr lang="en-US" dirty="0" smtClean="0"/>
              <a:t> 10. 11. 2020. </a:t>
            </a:r>
            <a:r>
              <a:rPr lang="en-US" dirty="0" err="1" smtClean="0"/>
              <a:t>godine</a:t>
            </a:r>
            <a:r>
              <a:rPr lang="en-US" dirty="0" smtClean="0"/>
              <a:t>, </a:t>
            </a:r>
            <a:r>
              <a:rPr lang="en-US" dirty="0" err="1" smtClean="0"/>
              <a:t>sa</a:t>
            </a:r>
            <a:r>
              <a:rPr lang="en-US" dirty="0" smtClean="0"/>
              <a:t> </a:t>
            </a:r>
            <a:r>
              <a:rPr lang="en-US" dirty="0" err="1" smtClean="0"/>
              <a:t>rokom</a:t>
            </a:r>
            <a:r>
              <a:rPr lang="en-US" dirty="0" smtClean="0"/>
              <a:t> </a:t>
            </a:r>
            <a:r>
              <a:rPr lang="en-US" dirty="0" err="1" smtClean="0"/>
              <a:t>dospijeća</a:t>
            </a:r>
            <a:r>
              <a:rPr lang="en-US" dirty="0" smtClean="0"/>
              <a:t> 1. 1. 2021. </a:t>
            </a:r>
            <a:r>
              <a:rPr lang="en-US" dirty="0" err="1" smtClean="0"/>
              <a:t>godine</a:t>
            </a:r>
            <a:r>
              <a:rPr lang="en-US" dirty="0" smtClean="0"/>
              <a:t>, </a:t>
            </a:r>
            <a:r>
              <a:rPr lang="en-US" dirty="0" err="1" smtClean="0"/>
              <a:t>za</a:t>
            </a:r>
            <a:r>
              <a:rPr lang="en-US" dirty="0" smtClean="0"/>
              <a:t> 100.000 KM. </a:t>
            </a:r>
            <a:r>
              <a:rPr lang="en-US" dirty="0" err="1" smtClean="0"/>
              <a:t>Kamatna</a:t>
            </a:r>
            <a:r>
              <a:rPr lang="en-US" dirty="0" smtClean="0"/>
              <a:t> </a:t>
            </a:r>
            <a:r>
              <a:rPr lang="en-US" dirty="0" err="1" smtClean="0"/>
              <a:t>stopa</a:t>
            </a:r>
            <a:r>
              <a:rPr lang="en-US" dirty="0" smtClean="0"/>
              <a:t> je 10%, </a:t>
            </a:r>
            <a:r>
              <a:rPr lang="en-US" dirty="0" err="1" smtClean="0"/>
              <a:t>dok</a:t>
            </a:r>
            <a:r>
              <a:rPr lang="en-US" dirty="0" smtClean="0"/>
              <a:t> </a:t>
            </a:r>
            <a:r>
              <a:rPr lang="en-US" dirty="0" err="1" smtClean="0"/>
              <a:t>su</a:t>
            </a:r>
            <a:r>
              <a:rPr lang="en-US" dirty="0" smtClean="0"/>
              <a:t> </a:t>
            </a:r>
            <a:r>
              <a:rPr lang="en-US" dirty="0" err="1" smtClean="0"/>
              <a:t>kuponi</a:t>
            </a:r>
            <a:r>
              <a:rPr lang="en-US" dirty="0" smtClean="0"/>
              <a:t> </a:t>
            </a:r>
            <a:r>
              <a:rPr lang="en-US" dirty="0" err="1" smtClean="0"/>
              <a:t>kamatni</a:t>
            </a:r>
            <a:r>
              <a:rPr lang="en-US" dirty="0" smtClean="0"/>
              <a:t>. </a:t>
            </a:r>
            <a:r>
              <a:rPr lang="en-US" dirty="0" err="1" smtClean="0"/>
              <a:t>Cilj</a:t>
            </a:r>
            <a:r>
              <a:rPr lang="en-US" dirty="0" smtClean="0"/>
              <a:t> </a:t>
            </a:r>
            <a:r>
              <a:rPr lang="en-US" dirty="0" err="1" smtClean="0"/>
              <a:t>kupovine</a:t>
            </a:r>
            <a:r>
              <a:rPr lang="en-US" dirty="0" smtClean="0"/>
              <a:t> </a:t>
            </a:r>
            <a:r>
              <a:rPr lang="en-US" dirty="0" err="1" smtClean="0"/>
              <a:t>ovih</a:t>
            </a:r>
            <a:r>
              <a:rPr lang="en-US" dirty="0" smtClean="0"/>
              <a:t> </a:t>
            </a:r>
            <a:r>
              <a:rPr lang="en-US" dirty="0" err="1" smtClean="0"/>
              <a:t>hartija</a:t>
            </a:r>
            <a:r>
              <a:rPr lang="en-US" dirty="0" smtClean="0"/>
              <a:t> </a:t>
            </a:r>
            <a:r>
              <a:rPr lang="en-US" dirty="0" err="1" smtClean="0"/>
              <a:t>jeste</a:t>
            </a:r>
            <a:r>
              <a:rPr lang="en-US" dirty="0" smtClean="0"/>
              <a:t> </a:t>
            </a:r>
            <a:r>
              <a:rPr lang="en-US" dirty="0" err="1" smtClean="0"/>
              <a:t>angažovanje</a:t>
            </a:r>
            <a:r>
              <a:rPr lang="en-US" dirty="0" smtClean="0"/>
              <a:t> </a:t>
            </a:r>
            <a:r>
              <a:rPr lang="en-US" dirty="0" err="1" smtClean="0"/>
              <a:t>trenutnog</a:t>
            </a:r>
            <a:r>
              <a:rPr lang="en-US" dirty="0" smtClean="0"/>
              <a:t> </a:t>
            </a:r>
            <a:r>
              <a:rPr lang="en-US" dirty="0" err="1" smtClean="0"/>
              <a:t>viška</a:t>
            </a:r>
            <a:r>
              <a:rPr lang="en-US" dirty="0" smtClean="0"/>
              <a:t> </a:t>
            </a:r>
            <a:r>
              <a:rPr lang="en-US" dirty="0" err="1" smtClean="0"/>
              <a:t>likvidnih</a:t>
            </a:r>
            <a:r>
              <a:rPr lang="en-US" dirty="0" smtClean="0"/>
              <a:t> </a:t>
            </a:r>
            <a:r>
              <a:rPr lang="en-US" dirty="0" err="1" smtClean="0"/>
              <a:t>sredstava</a:t>
            </a:r>
            <a:r>
              <a:rPr lang="en-US" dirty="0" smtClean="0"/>
              <a:t> </a:t>
            </a:r>
            <a:r>
              <a:rPr lang="en-US" dirty="0" err="1" smtClean="0"/>
              <a:t>i</a:t>
            </a:r>
            <a:r>
              <a:rPr lang="en-US" dirty="0" smtClean="0"/>
              <a:t> </a:t>
            </a:r>
            <a:r>
              <a:rPr lang="en-US" dirty="0" err="1" smtClean="0"/>
              <a:t>držanje</a:t>
            </a:r>
            <a:r>
              <a:rPr lang="en-US" dirty="0" smtClean="0"/>
              <a:t> do </a:t>
            </a:r>
            <a:r>
              <a:rPr lang="en-US" dirty="0" err="1" smtClean="0"/>
              <a:t>roka</a:t>
            </a:r>
            <a:r>
              <a:rPr lang="en-US" dirty="0" smtClean="0"/>
              <a:t> </a:t>
            </a:r>
            <a:r>
              <a:rPr lang="en-US" dirty="0" err="1" smtClean="0"/>
              <a:t>dospijeća</a:t>
            </a:r>
            <a:r>
              <a:rPr lang="en-US" dirty="0" smtClean="0"/>
              <a:t> u </a:t>
            </a:r>
            <a:r>
              <a:rPr lang="en-US" dirty="0" err="1" smtClean="0"/>
              <a:t>cilju</a:t>
            </a:r>
            <a:r>
              <a:rPr lang="en-US" dirty="0" smtClean="0"/>
              <a:t> </a:t>
            </a:r>
            <a:r>
              <a:rPr lang="en-US" dirty="0" err="1" smtClean="0"/>
              <a:t>izmirenja</a:t>
            </a:r>
            <a:r>
              <a:rPr lang="en-US" dirty="0" smtClean="0"/>
              <a:t> </a:t>
            </a:r>
            <a:r>
              <a:rPr lang="en-US" dirty="0" err="1" smtClean="0"/>
              <a:t>obaveze</a:t>
            </a:r>
            <a:r>
              <a:rPr lang="en-US" dirty="0" smtClean="0"/>
              <a:t> </a:t>
            </a:r>
            <a:r>
              <a:rPr lang="en-US" dirty="0" err="1" smtClean="0"/>
              <a:t>prema</a:t>
            </a:r>
            <a:r>
              <a:rPr lang="en-US" dirty="0" smtClean="0"/>
              <a:t> </a:t>
            </a:r>
            <a:r>
              <a:rPr lang="en-US" dirty="0" err="1" smtClean="0"/>
              <a:t>dobavljačima</a:t>
            </a:r>
            <a:r>
              <a:rPr lang="en-US" dirty="0" smtClean="0"/>
              <a:t>.</a:t>
            </a:r>
          </a:p>
          <a:p>
            <a:r>
              <a:rPr lang="en-US" dirty="0" err="1" smtClean="0"/>
              <a:t>Analiza</a:t>
            </a:r>
            <a:r>
              <a:rPr lang="en-US" dirty="0" smtClean="0"/>
              <a:t>:</a:t>
            </a:r>
          </a:p>
          <a:p>
            <a:pPr lvl="1"/>
            <a:r>
              <a:rPr lang="en-US" dirty="0" err="1" smtClean="0"/>
              <a:t>rok</a:t>
            </a:r>
            <a:r>
              <a:rPr lang="en-US" dirty="0" smtClean="0"/>
              <a:t> </a:t>
            </a:r>
            <a:r>
              <a:rPr lang="en-US" dirty="0" err="1" smtClean="0"/>
              <a:t>dospijeća</a:t>
            </a:r>
            <a:r>
              <a:rPr lang="en-US" dirty="0" smtClean="0"/>
              <a:t> </a:t>
            </a:r>
            <a:r>
              <a:rPr lang="en-US" dirty="0" err="1" smtClean="0"/>
              <a:t>ovih</a:t>
            </a:r>
            <a:r>
              <a:rPr lang="en-US" dirty="0" smtClean="0"/>
              <a:t> </a:t>
            </a:r>
            <a:r>
              <a:rPr lang="en-US" dirty="0" err="1" smtClean="0"/>
              <a:t>hartija</a:t>
            </a:r>
            <a:r>
              <a:rPr lang="en-US" dirty="0" smtClean="0"/>
              <a:t> je </a:t>
            </a:r>
            <a:r>
              <a:rPr lang="en-US" dirty="0" err="1" smtClean="0"/>
              <a:t>kraći</a:t>
            </a:r>
            <a:r>
              <a:rPr lang="en-US" dirty="0" smtClean="0"/>
              <a:t> od tri </a:t>
            </a:r>
            <a:r>
              <a:rPr lang="en-US" dirty="0" err="1" smtClean="0"/>
              <a:t>mjeseca</a:t>
            </a:r>
            <a:r>
              <a:rPr lang="en-US" dirty="0" smtClean="0"/>
              <a:t>,</a:t>
            </a:r>
          </a:p>
          <a:p>
            <a:pPr lvl="1"/>
            <a:r>
              <a:rPr lang="en-US" dirty="0" err="1" smtClean="0"/>
              <a:t>visoko</a:t>
            </a:r>
            <a:r>
              <a:rPr lang="en-US" dirty="0" smtClean="0"/>
              <a:t> </a:t>
            </a:r>
            <a:r>
              <a:rPr lang="en-US" dirty="0" err="1" smtClean="0"/>
              <a:t>su</a:t>
            </a:r>
            <a:r>
              <a:rPr lang="en-US" dirty="0" smtClean="0"/>
              <a:t> </a:t>
            </a:r>
            <a:r>
              <a:rPr lang="en-US" dirty="0" err="1" smtClean="0"/>
              <a:t>likvidne</a:t>
            </a:r>
            <a:r>
              <a:rPr lang="en-US" dirty="0" smtClean="0"/>
              <a:t> </a:t>
            </a:r>
            <a:r>
              <a:rPr lang="en-US" dirty="0" err="1" smtClean="0"/>
              <a:t>hartije</a:t>
            </a:r>
            <a:r>
              <a:rPr lang="en-US" dirty="0" smtClean="0"/>
              <a:t> od </a:t>
            </a:r>
            <a:r>
              <a:rPr lang="en-US" dirty="0" err="1" smtClean="0"/>
              <a:t>vrijednosti</a:t>
            </a:r>
            <a:r>
              <a:rPr lang="en-US" dirty="0" smtClean="0"/>
              <a:t> </a:t>
            </a:r>
            <a:r>
              <a:rPr lang="en-US" dirty="0" err="1" smtClean="0"/>
              <a:t>kojima</a:t>
            </a:r>
            <a:r>
              <a:rPr lang="en-US" dirty="0" smtClean="0"/>
              <a:t> se </a:t>
            </a:r>
            <a:r>
              <a:rPr lang="en-US" dirty="0" err="1" smtClean="0"/>
              <a:t>svakodnevno</a:t>
            </a:r>
            <a:r>
              <a:rPr lang="en-US" dirty="0" smtClean="0"/>
              <a:t> </a:t>
            </a:r>
            <a:r>
              <a:rPr lang="en-US" dirty="0" err="1" smtClean="0"/>
              <a:t>trguje</a:t>
            </a:r>
            <a:r>
              <a:rPr lang="en-US" dirty="0" smtClean="0"/>
              <a:t> </a:t>
            </a:r>
            <a:r>
              <a:rPr lang="en-US" dirty="0" err="1" smtClean="0"/>
              <a:t>na</a:t>
            </a:r>
            <a:r>
              <a:rPr lang="en-US" dirty="0" smtClean="0"/>
              <a:t> </a:t>
            </a:r>
            <a:r>
              <a:rPr lang="en-US" dirty="0" err="1" smtClean="0"/>
              <a:t>berzi</a:t>
            </a:r>
            <a:r>
              <a:rPr lang="en-US" dirty="0" smtClean="0"/>
              <a:t>,</a:t>
            </a:r>
          </a:p>
          <a:p>
            <a:pPr lvl="1"/>
            <a:r>
              <a:rPr lang="en-US" dirty="0" err="1" smtClean="0"/>
              <a:t>vrijednost</a:t>
            </a:r>
            <a:r>
              <a:rPr lang="en-US" dirty="0" smtClean="0"/>
              <a:t> </a:t>
            </a:r>
            <a:r>
              <a:rPr lang="en-US" dirty="0" err="1" smtClean="0"/>
              <a:t>hartije</a:t>
            </a:r>
            <a:r>
              <a:rPr lang="en-US" dirty="0" smtClean="0"/>
              <a:t> </a:t>
            </a:r>
            <a:r>
              <a:rPr lang="en-US" dirty="0" err="1" smtClean="0"/>
              <a:t>na</a:t>
            </a:r>
            <a:r>
              <a:rPr lang="en-US" dirty="0" smtClean="0"/>
              <a:t> </a:t>
            </a:r>
            <a:r>
              <a:rPr lang="en-US" dirty="0" err="1" smtClean="0"/>
              <a:t>dan</a:t>
            </a:r>
            <a:r>
              <a:rPr lang="en-US" dirty="0" smtClean="0"/>
              <a:t> </a:t>
            </a:r>
            <a:r>
              <a:rPr lang="en-US" dirty="0" err="1" smtClean="0"/>
              <a:t>dospijeća</a:t>
            </a:r>
            <a:r>
              <a:rPr lang="en-US" dirty="0" smtClean="0"/>
              <a:t> je </a:t>
            </a:r>
            <a:r>
              <a:rPr lang="en-US" dirty="0" err="1" smtClean="0"/>
              <a:t>poznata</a:t>
            </a:r>
            <a:r>
              <a:rPr lang="en-US" dirty="0" smtClean="0"/>
              <a:t>.</a:t>
            </a:r>
          </a:p>
          <a:p>
            <a:endParaRPr lang="en-US" dirty="0" smtClean="0"/>
          </a:p>
          <a:p>
            <a:r>
              <a:rPr lang="en-US" dirty="0" err="1" smtClean="0"/>
              <a:t>Zaključak</a:t>
            </a:r>
            <a:r>
              <a:rPr lang="en-US" dirty="0" smtClean="0"/>
              <a:t>:</a:t>
            </a:r>
          </a:p>
          <a:p>
            <a:r>
              <a:rPr lang="en-US" dirty="0" smtClean="0"/>
              <a:t>	</a:t>
            </a:r>
            <a:r>
              <a:rPr lang="en-US" dirty="0" err="1" smtClean="0"/>
              <a:t>navedena</a:t>
            </a:r>
            <a:r>
              <a:rPr lang="en-US" dirty="0" smtClean="0"/>
              <a:t> </a:t>
            </a:r>
            <a:r>
              <a:rPr lang="en-US" dirty="0" err="1" smtClean="0"/>
              <a:t>hartija</a:t>
            </a:r>
            <a:r>
              <a:rPr lang="en-US" dirty="0" smtClean="0"/>
              <a:t> od </a:t>
            </a:r>
            <a:r>
              <a:rPr lang="en-US" dirty="0" err="1" smtClean="0"/>
              <a:t>vrijednosti</a:t>
            </a:r>
            <a:r>
              <a:rPr lang="en-US" dirty="0" smtClean="0"/>
              <a:t> </a:t>
            </a:r>
            <a:r>
              <a:rPr lang="en-US" dirty="0" err="1" smtClean="0"/>
              <a:t>predstavlja</a:t>
            </a:r>
            <a:r>
              <a:rPr lang="en-US" dirty="0" smtClean="0"/>
              <a:t> </a:t>
            </a:r>
            <a:r>
              <a:rPr lang="en-US" dirty="0" err="1" smtClean="0"/>
              <a:t>ekvivalent</a:t>
            </a:r>
            <a:r>
              <a:rPr lang="en-US" dirty="0" smtClean="0"/>
              <a:t> </a:t>
            </a:r>
            <a:r>
              <a:rPr lang="en-US" dirty="0" err="1" smtClean="0"/>
              <a:t>gotovine</a:t>
            </a:r>
            <a:r>
              <a:rPr lang="en-US" dirty="0" smtClean="0"/>
              <a:t>.</a:t>
            </a:r>
          </a:p>
          <a:p>
            <a:endParaRPr lang="en-US" dirty="0"/>
          </a:p>
        </p:txBody>
      </p:sp>
    </p:spTree>
    <p:extLst>
      <p:ext uri="{BB962C8B-B14F-4D97-AF65-F5344CB8AC3E}">
        <p14:creationId xmlns:p14="http://schemas.microsoft.com/office/powerpoint/2010/main" val="16409730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err="1" smtClean="0"/>
              <a:t>Ograničenja</a:t>
            </a:r>
            <a:r>
              <a:rPr lang="en-US" b="1" dirty="0" smtClean="0"/>
              <a:t> u </a:t>
            </a:r>
            <a:r>
              <a:rPr lang="en-US" b="1" dirty="0" err="1" smtClean="0"/>
              <a:t>raspolaganju</a:t>
            </a:r>
            <a:r>
              <a:rPr lang="en-US" b="1" dirty="0" smtClean="0"/>
              <a:t> </a:t>
            </a:r>
            <a:r>
              <a:rPr lang="en-US" b="1" dirty="0" err="1" smtClean="0"/>
              <a:t>gotovinom</a:t>
            </a:r>
            <a:endParaRPr lang="en-US" b="1" dirty="0" smtClean="0"/>
          </a:p>
          <a:p>
            <a:pPr algn="just"/>
            <a:r>
              <a:rPr lang="en-US" dirty="0" smtClean="0"/>
              <a:t>u </a:t>
            </a:r>
            <a:r>
              <a:rPr lang="en-US" dirty="0" err="1" smtClean="0"/>
              <a:t>slučaju</a:t>
            </a:r>
            <a:r>
              <a:rPr lang="en-US" dirty="0" smtClean="0"/>
              <a:t> </a:t>
            </a:r>
            <a:r>
              <a:rPr lang="en-US" dirty="0" err="1" smtClean="0"/>
              <a:t>kada</a:t>
            </a:r>
            <a:r>
              <a:rPr lang="en-US" dirty="0" smtClean="0"/>
              <a:t> se </a:t>
            </a:r>
            <a:r>
              <a:rPr lang="en-US" dirty="0" err="1" smtClean="0"/>
              <a:t>gotovina</a:t>
            </a:r>
            <a:r>
              <a:rPr lang="en-US" dirty="0" smtClean="0"/>
              <a:t> </a:t>
            </a:r>
            <a:r>
              <a:rPr lang="en-US" dirty="0" err="1" smtClean="0"/>
              <a:t>drži</a:t>
            </a:r>
            <a:r>
              <a:rPr lang="en-US" dirty="0" smtClean="0"/>
              <a:t> </a:t>
            </a:r>
            <a:r>
              <a:rPr lang="en-US" dirty="0" err="1" smtClean="0"/>
              <a:t>na</a:t>
            </a:r>
            <a:r>
              <a:rPr lang="en-US" dirty="0" smtClean="0"/>
              <a:t> </a:t>
            </a:r>
            <a:r>
              <a:rPr lang="en-US" dirty="0" err="1" smtClean="0"/>
              <a:t>posebnim</a:t>
            </a:r>
            <a:r>
              <a:rPr lang="en-US" dirty="0" smtClean="0"/>
              <a:t> </a:t>
            </a:r>
            <a:r>
              <a:rPr lang="en-US" dirty="0" err="1" smtClean="0"/>
              <a:t>računima</a:t>
            </a:r>
            <a:r>
              <a:rPr lang="en-US" dirty="0" smtClean="0"/>
              <a:t> </a:t>
            </a:r>
            <a:r>
              <a:rPr lang="en-US" dirty="0" err="1" smtClean="0"/>
              <a:t>kao</a:t>
            </a:r>
            <a:r>
              <a:rPr lang="en-US" dirty="0" smtClean="0"/>
              <a:t> </a:t>
            </a:r>
            <a:r>
              <a:rPr lang="en-US" dirty="0" err="1" smtClean="0"/>
              <a:t>garancija</a:t>
            </a:r>
            <a:r>
              <a:rPr lang="en-US" dirty="0" smtClean="0"/>
              <a:t> </a:t>
            </a:r>
            <a:r>
              <a:rPr lang="en-US" dirty="0" err="1" smtClean="0"/>
              <a:t>za</a:t>
            </a:r>
            <a:r>
              <a:rPr lang="en-US" dirty="0" smtClean="0"/>
              <a:t> </a:t>
            </a:r>
            <a:r>
              <a:rPr lang="en-US" dirty="0" err="1" smtClean="0"/>
              <a:t>plaćanje</a:t>
            </a:r>
            <a:r>
              <a:rPr lang="en-US" dirty="0" smtClean="0"/>
              <a:t> </a:t>
            </a:r>
            <a:r>
              <a:rPr lang="en-US" dirty="0" err="1" smtClean="0"/>
              <a:t>nabavke</a:t>
            </a:r>
            <a:r>
              <a:rPr lang="en-US" dirty="0" smtClean="0"/>
              <a:t> </a:t>
            </a:r>
            <a:r>
              <a:rPr lang="en-US" dirty="0" err="1" smtClean="0"/>
              <a:t>ili</a:t>
            </a:r>
            <a:r>
              <a:rPr lang="en-US" dirty="0" smtClean="0"/>
              <a:t> </a:t>
            </a:r>
            <a:r>
              <a:rPr lang="en-US" dirty="0" err="1" smtClean="0"/>
              <a:t>izgradnje</a:t>
            </a:r>
            <a:r>
              <a:rPr lang="en-US" dirty="0" smtClean="0"/>
              <a:t> </a:t>
            </a:r>
            <a:r>
              <a:rPr lang="en-US" dirty="0" err="1" smtClean="0"/>
              <a:t>stalnih</a:t>
            </a:r>
            <a:r>
              <a:rPr lang="en-US" dirty="0" smtClean="0"/>
              <a:t> </a:t>
            </a:r>
            <a:r>
              <a:rPr lang="en-US" dirty="0" err="1" smtClean="0"/>
              <a:t>sredstava</a:t>
            </a:r>
            <a:r>
              <a:rPr lang="en-US" dirty="0" smtClean="0"/>
              <a:t>, a </a:t>
            </a:r>
            <a:r>
              <a:rPr lang="en-US" dirty="0" err="1" smtClean="0"/>
              <a:t>koja</a:t>
            </a:r>
            <a:r>
              <a:rPr lang="en-US" dirty="0" smtClean="0"/>
              <a:t> </a:t>
            </a:r>
            <a:r>
              <a:rPr lang="en-US" dirty="0" err="1" smtClean="0"/>
              <a:t>će</a:t>
            </a:r>
            <a:r>
              <a:rPr lang="en-US" dirty="0" smtClean="0"/>
              <a:t> se </a:t>
            </a:r>
            <a:r>
              <a:rPr lang="en-US" dirty="0" err="1" smtClean="0"/>
              <a:t>iskoristiti</a:t>
            </a:r>
            <a:r>
              <a:rPr lang="en-US" dirty="0" smtClean="0"/>
              <a:t> u </a:t>
            </a:r>
            <a:r>
              <a:rPr lang="en-US" dirty="0" err="1" smtClean="0"/>
              <a:t>narednom</a:t>
            </a:r>
            <a:r>
              <a:rPr lang="en-US" dirty="0" smtClean="0"/>
              <a:t> </a:t>
            </a:r>
            <a:r>
              <a:rPr lang="en-US" dirty="0" err="1" smtClean="0"/>
              <a:t>obračunskom</a:t>
            </a:r>
            <a:r>
              <a:rPr lang="en-US" dirty="0" smtClean="0"/>
              <a:t> </a:t>
            </a:r>
            <a:r>
              <a:rPr lang="en-US" dirty="0" err="1" smtClean="0"/>
              <a:t>periodu</a:t>
            </a:r>
            <a:r>
              <a:rPr lang="en-US" dirty="0" smtClean="0"/>
              <a:t>, </a:t>
            </a:r>
            <a:r>
              <a:rPr lang="en-US" dirty="0" err="1" smtClean="0"/>
              <a:t>tada</a:t>
            </a:r>
            <a:r>
              <a:rPr lang="en-US" dirty="0" smtClean="0"/>
              <a:t> je </a:t>
            </a:r>
            <a:r>
              <a:rPr lang="en-US" dirty="0" err="1" smtClean="0"/>
              <a:t>adekvatno</a:t>
            </a:r>
            <a:r>
              <a:rPr lang="en-US" dirty="0" smtClean="0"/>
              <a:t> </a:t>
            </a:r>
            <a:r>
              <a:rPr lang="en-US" dirty="0" err="1" smtClean="0"/>
              <a:t>prikazati</a:t>
            </a:r>
            <a:r>
              <a:rPr lang="en-US" dirty="0" smtClean="0"/>
              <a:t> je </a:t>
            </a:r>
            <a:r>
              <a:rPr lang="en-US" dirty="0" err="1" smtClean="0"/>
              <a:t>kao</a:t>
            </a:r>
            <a:r>
              <a:rPr lang="en-US" dirty="0" smtClean="0"/>
              <a:t> </a:t>
            </a:r>
            <a:r>
              <a:rPr lang="en-US" dirty="0" err="1" smtClean="0"/>
              <a:t>netekuću</a:t>
            </a:r>
            <a:r>
              <a:rPr lang="en-US" dirty="0" smtClean="0"/>
              <a:t> </a:t>
            </a:r>
            <a:r>
              <a:rPr lang="en-US" dirty="0" err="1" smtClean="0"/>
              <a:t>stavku</a:t>
            </a:r>
            <a:r>
              <a:rPr lang="en-US" dirty="0" smtClean="0"/>
              <a:t>. </a:t>
            </a:r>
          </a:p>
          <a:p>
            <a:pPr algn="just"/>
            <a:r>
              <a:rPr lang="vi-VN" b="1" dirty="0" smtClean="0"/>
              <a:t>Bankarski overdraft</a:t>
            </a:r>
          </a:p>
          <a:p>
            <a:pPr algn="just"/>
            <a:r>
              <a:rPr lang="vi-VN" dirty="0" smtClean="0"/>
              <a:t>Postojanje minusa na određenom računu na dan bilansa bilansira se kao kratkoročna obaveza i nikako se ne prebija sa saldom gotovine na drugim bankovnim računima.</a:t>
            </a:r>
          </a:p>
          <a:p>
            <a:endParaRPr lang="en-US" dirty="0"/>
          </a:p>
        </p:txBody>
      </p:sp>
    </p:spTree>
    <p:extLst>
      <p:ext uri="{BB962C8B-B14F-4D97-AF65-F5344CB8AC3E}">
        <p14:creationId xmlns:p14="http://schemas.microsoft.com/office/powerpoint/2010/main" val="12713435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Čekovi</a:t>
            </a:r>
            <a:r>
              <a:rPr lang="en-US" dirty="0" smtClean="0"/>
              <a:t> </a:t>
            </a:r>
            <a:r>
              <a:rPr lang="en-US" dirty="0" err="1" smtClean="0"/>
              <a:t>i</a:t>
            </a:r>
            <a:r>
              <a:rPr lang="en-US" dirty="0" smtClean="0"/>
              <a:t> </a:t>
            </a:r>
            <a:r>
              <a:rPr lang="en-US" dirty="0" err="1" smtClean="0"/>
              <a:t>mjenice</a:t>
            </a:r>
            <a:endParaRPr lang="en-US" dirty="0"/>
          </a:p>
        </p:txBody>
      </p:sp>
      <p:sp>
        <p:nvSpPr>
          <p:cNvPr id="3" name="Content Placeholder 2"/>
          <p:cNvSpPr>
            <a:spLocks noGrp="1"/>
          </p:cNvSpPr>
          <p:nvPr>
            <p:ph idx="1"/>
          </p:nvPr>
        </p:nvSpPr>
        <p:spPr>
          <a:xfrm>
            <a:off x="457200" y="1600201"/>
            <a:ext cx="8229600" cy="1219200"/>
          </a:xfrm>
        </p:spPr>
        <p:txBody>
          <a:bodyPr>
            <a:normAutofit fontScale="62500" lnSpcReduction="20000"/>
          </a:bodyPr>
          <a:lstStyle/>
          <a:p>
            <a:pPr algn="just"/>
            <a:r>
              <a:rPr lang="en-US" sz="2900" dirty="0" smtClean="0"/>
              <a:t>U </a:t>
            </a:r>
            <a:r>
              <a:rPr lang="en-US" sz="2900" dirty="0" err="1" smtClean="0"/>
              <a:t>gotovinske</a:t>
            </a:r>
            <a:r>
              <a:rPr lang="en-US" sz="2900" dirty="0" smtClean="0"/>
              <a:t> </a:t>
            </a:r>
            <a:r>
              <a:rPr lang="en-US" sz="2900" dirty="0" err="1" smtClean="0"/>
              <a:t>ekvivalente</a:t>
            </a:r>
            <a:r>
              <a:rPr lang="en-US" sz="2900" dirty="0" smtClean="0"/>
              <a:t> </a:t>
            </a:r>
            <a:r>
              <a:rPr lang="en-US" sz="2900" dirty="0" err="1" smtClean="0"/>
              <a:t>ubrajaju</a:t>
            </a:r>
            <a:r>
              <a:rPr lang="en-US" sz="2900" dirty="0" smtClean="0"/>
              <a:t> se </a:t>
            </a:r>
            <a:r>
              <a:rPr lang="en-US" sz="2900" dirty="0" err="1" smtClean="0"/>
              <a:t>i</a:t>
            </a:r>
            <a:r>
              <a:rPr lang="en-US" sz="2900" dirty="0" smtClean="0"/>
              <a:t> </a:t>
            </a:r>
            <a:r>
              <a:rPr lang="en-US" sz="2900" dirty="0" err="1" smtClean="0"/>
              <a:t>čekovi</a:t>
            </a:r>
            <a:r>
              <a:rPr lang="en-US" sz="2900" dirty="0" smtClean="0"/>
              <a:t> </a:t>
            </a:r>
            <a:r>
              <a:rPr lang="en-US" sz="2900" dirty="0" err="1" smtClean="0"/>
              <a:t>i</a:t>
            </a:r>
            <a:r>
              <a:rPr lang="en-US" sz="2900" dirty="0" smtClean="0"/>
              <a:t> </a:t>
            </a:r>
            <a:r>
              <a:rPr lang="en-US" sz="2900" dirty="0" err="1" smtClean="0"/>
              <a:t>mjenice</a:t>
            </a:r>
            <a:r>
              <a:rPr lang="en-US" sz="2900" dirty="0" smtClean="0"/>
              <a:t> </a:t>
            </a:r>
            <a:r>
              <a:rPr lang="en-US" sz="2900" dirty="0" err="1" smtClean="0"/>
              <a:t>primljene</a:t>
            </a:r>
            <a:r>
              <a:rPr lang="en-US" sz="2900" dirty="0" smtClean="0"/>
              <a:t> </a:t>
            </a:r>
            <a:r>
              <a:rPr lang="en-US" sz="2900" dirty="0" err="1" smtClean="0"/>
              <a:t>na</a:t>
            </a:r>
            <a:r>
              <a:rPr lang="en-US" sz="2900" dirty="0" smtClean="0"/>
              <a:t> </a:t>
            </a:r>
            <a:r>
              <a:rPr lang="en-US" sz="2900" dirty="0" err="1" smtClean="0"/>
              <a:t>naplatu</a:t>
            </a:r>
            <a:r>
              <a:rPr lang="en-US" sz="2900" dirty="0" smtClean="0"/>
              <a:t>. </a:t>
            </a:r>
            <a:endParaRPr lang="sr-Latn-RS" sz="2900" dirty="0" smtClean="0"/>
          </a:p>
          <a:p>
            <a:pPr algn="just"/>
            <a:r>
              <a:rPr lang="en-US" sz="2900" dirty="0" err="1" smtClean="0"/>
              <a:t>Pretpostavimo</a:t>
            </a:r>
            <a:r>
              <a:rPr lang="en-US" sz="2900" dirty="0" smtClean="0"/>
              <a:t> da </a:t>
            </a:r>
            <a:r>
              <a:rPr lang="en-US" sz="2900" dirty="0" err="1" smtClean="0"/>
              <a:t>društvo</a:t>
            </a:r>
            <a:r>
              <a:rPr lang="en-US" sz="2900" dirty="0" smtClean="0"/>
              <a:t> </a:t>
            </a:r>
            <a:r>
              <a:rPr lang="en-US" sz="2900" dirty="0" err="1" smtClean="0"/>
              <a:t>potražuje</a:t>
            </a:r>
            <a:r>
              <a:rPr lang="en-US" sz="2900" dirty="0" smtClean="0"/>
              <a:t> od </a:t>
            </a:r>
            <a:r>
              <a:rPr lang="en-US" sz="2900" dirty="0" err="1" smtClean="0"/>
              <a:t>kupca</a:t>
            </a:r>
            <a:r>
              <a:rPr lang="en-US" sz="2900" dirty="0" smtClean="0"/>
              <a:t> 100.000 KM, </a:t>
            </a:r>
            <a:r>
              <a:rPr lang="en-US" sz="2900" dirty="0" err="1" smtClean="0"/>
              <a:t>sa</a:t>
            </a:r>
            <a:r>
              <a:rPr lang="en-US" sz="2900" dirty="0" smtClean="0"/>
              <a:t> </a:t>
            </a:r>
            <a:r>
              <a:rPr lang="en-US" sz="2900" dirty="0" err="1" smtClean="0"/>
              <a:t>rokom</a:t>
            </a:r>
            <a:r>
              <a:rPr lang="en-US" sz="2900" dirty="0" smtClean="0"/>
              <a:t> </a:t>
            </a:r>
            <a:r>
              <a:rPr lang="en-US" sz="2900" dirty="0" err="1" smtClean="0"/>
              <a:t>plaćanja</a:t>
            </a:r>
            <a:r>
              <a:rPr lang="sr-Latn-RS" sz="2900" dirty="0" smtClean="0"/>
              <a:t>. </a:t>
            </a:r>
            <a:r>
              <a:rPr lang="en-US" sz="2900" dirty="0" smtClean="0"/>
              <a:t>Na datum </a:t>
            </a:r>
            <a:r>
              <a:rPr lang="en-US" sz="2900" dirty="0" err="1" smtClean="0"/>
              <a:t>dospijeća</a:t>
            </a:r>
            <a:r>
              <a:rPr lang="en-US" sz="2900" dirty="0" smtClean="0"/>
              <a:t> </a:t>
            </a:r>
            <a:r>
              <a:rPr lang="en-US" sz="2900" dirty="0" err="1" smtClean="0"/>
              <a:t>plaćanja</a:t>
            </a:r>
            <a:r>
              <a:rPr lang="en-US" sz="2900" dirty="0" smtClean="0"/>
              <a:t>, </a:t>
            </a:r>
            <a:r>
              <a:rPr lang="en-US" sz="2900" dirty="0" err="1" smtClean="0"/>
              <a:t>kupac</a:t>
            </a:r>
            <a:r>
              <a:rPr lang="en-US" sz="2900" dirty="0" smtClean="0"/>
              <a:t> </a:t>
            </a:r>
            <a:r>
              <a:rPr lang="en-US" sz="2900" dirty="0" err="1" smtClean="0"/>
              <a:t>izdaje</a:t>
            </a:r>
            <a:r>
              <a:rPr lang="en-US" sz="2900" dirty="0" smtClean="0"/>
              <a:t> </a:t>
            </a:r>
            <a:r>
              <a:rPr lang="en-US" sz="2900" dirty="0" err="1" smtClean="0"/>
              <a:t>mjenicu</a:t>
            </a:r>
            <a:r>
              <a:rPr lang="en-US" sz="2900" dirty="0" smtClean="0"/>
              <a:t> </a:t>
            </a:r>
            <a:r>
              <a:rPr lang="en-US" sz="2900" dirty="0" err="1" smtClean="0"/>
              <a:t>društvu</a:t>
            </a:r>
            <a:r>
              <a:rPr lang="en-US" sz="2900" dirty="0" smtClean="0"/>
              <a:t> </a:t>
            </a:r>
            <a:r>
              <a:rPr lang="en-US" sz="2900" dirty="0" err="1" smtClean="0"/>
              <a:t>na</a:t>
            </a:r>
            <a:r>
              <a:rPr lang="en-US" sz="2900" dirty="0" smtClean="0"/>
              <a:t> 110.000 KM </a:t>
            </a:r>
            <a:r>
              <a:rPr lang="en-US" sz="2900" dirty="0" err="1" smtClean="0"/>
              <a:t>i</a:t>
            </a:r>
            <a:r>
              <a:rPr lang="en-US" sz="2900" dirty="0" smtClean="0"/>
              <a:t> </a:t>
            </a:r>
            <a:r>
              <a:rPr lang="en-US" sz="2900" dirty="0" err="1" smtClean="0"/>
              <a:t>sa</a:t>
            </a:r>
            <a:r>
              <a:rPr lang="en-US" sz="2900" dirty="0" smtClean="0"/>
              <a:t> </a:t>
            </a:r>
            <a:r>
              <a:rPr lang="en-US" sz="2900" dirty="0" err="1" smtClean="0"/>
              <a:t>rokom</a:t>
            </a:r>
            <a:r>
              <a:rPr lang="en-US" sz="2900" dirty="0" smtClean="0"/>
              <a:t> </a:t>
            </a:r>
            <a:r>
              <a:rPr lang="en-US" sz="2900" dirty="0" err="1" smtClean="0"/>
              <a:t>dospijeća</a:t>
            </a:r>
            <a:r>
              <a:rPr lang="en-US" sz="2900" dirty="0" smtClean="0"/>
              <a:t> 60 dana.</a:t>
            </a:r>
            <a:endParaRPr lang="sr-Latn-RS" sz="2900" dirty="0" smtClean="0"/>
          </a:p>
          <a:p>
            <a:endParaRPr lang="en-US" dirty="0"/>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3008671"/>
            <a:ext cx="9188211"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959795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78409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Potraživanja</a:t>
            </a:r>
            <a:endParaRPr lang="en-US" dirty="0"/>
          </a:p>
        </p:txBody>
      </p:sp>
      <p:sp>
        <p:nvSpPr>
          <p:cNvPr id="3" name="Content Placeholder 2"/>
          <p:cNvSpPr>
            <a:spLocks noGrp="1"/>
          </p:cNvSpPr>
          <p:nvPr>
            <p:ph idx="1"/>
          </p:nvPr>
        </p:nvSpPr>
        <p:spPr/>
        <p:txBody>
          <a:bodyPr/>
          <a:lstStyle/>
          <a:p>
            <a:pPr algn="just"/>
            <a:r>
              <a:rPr lang="en-US" dirty="0" smtClean="0"/>
              <a:t>Pored </a:t>
            </a:r>
            <a:r>
              <a:rPr lang="en-US" dirty="0" err="1" smtClean="0"/>
              <a:t>navedenih</a:t>
            </a:r>
            <a:r>
              <a:rPr lang="en-US" dirty="0" smtClean="0"/>
              <a:t>, </a:t>
            </a:r>
            <a:r>
              <a:rPr lang="en-US" dirty="0" err="1" smtClean="0"/>
              <a:t>potraživanja</a:t>
            </a:r>
            <a:r>
              <a:rPr lang="en-US" dirty="0" smtClean="0"/>
              <a:t> </a:t>
            </a:r>
            <a:r>
              <a:rPr lang="en-US" dirty="0" err="1" smtClean="0"/>
              <a:t>po</a:t>
            </a:r>
            <a:r>
              <a:rPr lang="en-US" dirty="0" smtClean="0"/>
              <a:t> </a:t>
            </a:r>
            <a:r>
              <a:rPr lang="en-US" dirty="0" err="1" smtClean="0"/>
              <a:t>osnovu</a:t>
            </a:r>
            <a:r>
              <a:rPr lang="en-US" dirty="0" smtClean="0"/>
              <a:t> </a:t>
            </a:r>
            <a:r>
              <a:rPr lang="en-US" dirty="0" err="1" smtClean="0"/>
              <a:t>datih</a:t>
            </a:r>
            <a:r>
              <a:rPr lang="en-US" dirty="0" smtClean="0"/>
              <a:t> </a:t>
            </a:r>
            <a:r>
              <a:rPr lang="en-US" dirty="0" err="1" smtClean="0"/>
              <a:t>pozajmica</a:t>
            </a:r>
            <a:r>
              <a:rPr lang="en-US" dirty="0" smtClean="0"/>
              <a:t>, </a:t>
            </a:r>
            <a:r>
              <a:rPr lang="en-US" dirty="0" err="1" smtClean="0"/>
              <a:t>te</a:t>
            </a:r>
            <a:r>
              <a:rPr lang="en-US" dirty="0" smtClean="0"/>
              <a:t> </a:t>
            </a:r>
            <a:r>
              <a:rPr lang="en-US" dirty="0" err="1" smtClean="0"/>
              <a:t>kamata</a:t>
            </a:r>
            <a:r>
              <a:rPr lang="en-US" dirty="0" smtClean="0"/>
              <a:t> </a:t>
            </a:r>
            <a:r>
              <a:rPr lang="en-US" dirty="0" err="1" smtClean="0"/>
              <a:t>na</a:t>
            </a:r>
            <a:r>
              <a:rPr lang="en-US" dirty="0" smtClean="0"/>
              <a:t> </a:t>
            </a:r>
            <a:r>
              <a:rPr lang="en-US" dirty="0" err="1" smtClean="0"/>
              <a:t>pozajmice</a:t>
            </a:r>
            <a:r>
              <a:rPr lang="en-US" dirty="0" smtClean="0"/>
              <a:t>, </a:t>
            </a:r>
            <a:r>
              <a:rPr lang="en-US" dirty="0" err="1" smtClean="0"/>
              <a:t>dividendi</a:t>
            </a:r>
            <a:r>
              <a:rPr lang="en-US" dirty="0" smtClean="0"/>
              <a:t>, </a:t>
            </a:r>
            <a:r>
              <a:rPr lang="en-US" dirty="0" err="1" smtClean="0"/>
              <a:t>te</a:t>
            </a:r>
            <a:r>
              <a:rPr lang="en-US" dirty="0" smtClean="0"/>
              <a:t> </a:t>
            </a:r>
            <a:r>
              <a:rPr lang="en-US" dirty="0" err="1" smtClean="0"/>
              <a:t>zateznih</a:t>
            </a:r>
            <a:r>
              <a:rPr lang="en-US" dirty="0" smtClean="0"/>
              <a:t> </a:t>
            </a:r>
            <a:r>
              <a:rPr lang="en-US" dirty="0" err="1" smtClean="0"/>
              <a:t>kamata</a:t>
            </a:r>
            <a:r>
              <a:rPr lang="en-US" dirty="0" smtClean="0"/>
              <a:t>, </a:t>
            </a:r>
            <a:r>
              <a:rPr lang="en-US" dirty="0" err="1" smtClean="0"/>
              <a:t>proizlaze</a:t>
            </a:r>
            <a:r>
              <a:rPr lang="en-US" dirty="0" smtClean="0"/>
              <a:t> </a:t>
            </a:r>
            <a:r>
              <a:rPr lang="en-US" dirty="0" err="1" smtClean="0"/>
              <a:t>iz</a:t>
            </a:r>
            <a:r>
              <a:rPr lang="en-US" dirty="0" smtClean="0"/>
              <a:t> </a:t>
            </a:r>
            <a:r>
              <a:rPr lang="en-US" dirty="0" err="1" smtClean="0"/>
              <a:t>investicionih</a:t>
            </a:r>
            <a:r>
              <a:rPr lang="en-US" dirty="0" smtClean="0"/>
              <a:t> </a:t>
            </a:r>
            <a:r>
              <a:rPr lang="en-US" dirty="0" err="1" smtClean="0"/>
              <a:t>aktivnosti</a:t>
            </a:r>
            <a:r>
              <a:rPr lang="en-US" dirty="0" smtClean="0"/>
              <a:t> </a:t>
            </a:r>
            <a:r>
              <a:rPr lang="en-US" dirty="0" err="1" smtClean="0"/>
              <a:t>preduzeća</a:t>
            </a:r>
            <a:r>
              <a:rPr lang="en-US" dirty="0" smtClean="0"/>
              <a:t> </a:t>
            </a:r>
            <a:r>
              <a:rPr lang="en-US" dirty="0" err="1" smtClean="0"/>
              <a:t>i</a:t>
            </a:r>
            <a:r>
              <a:rPr lang="en-US" dirty="0" smtClean="0"/>
              <a:t> </a:t>
            </a:r>
            <a:r>
              <a:rPr lang="en-US" dirty="0" err="1" smtClean="0"/>
              <a:t>bilansiraju</a:t>
            </a:r>
            <a:r>
              <a:rPr lang="en-US" dirty="0" smtClean="0"/>
              <a:t> se </a:t>
            </a:r>
            <a:r>
              <a:rPr lang="en-US" dirty="0" err="1" smtClean="0"/>
              <a:t>odvojeno</a:t>
            </a:r>
            <a:r>
              <a:rPr lang="en-US" dirty="0" smtClean="0"/>
              <a:t> od </a:t>
            </a:r>
            <a:r>
              <a:rPr lang="en-US" dirty="0" err="1" smtClean="0"/>
              <a:t>prethodno</a:t>
            </a:r>
            <a:r>
              <a:rPr lang="en-US" dirty="0" smtClean="0"/>
              <a:t> </a:t>
            </a:r>
            <a:r>
              <a:rPr lang="en-US" dirty="0" err="1" smtClean="0"/>
              <a:t>navedenih</a:t>
            </a:r>
            <a:r>
              <a:rPr lang="en-US" dirty="0" smtClean="0"/>
              <a:t> </a:t>
            </a:r>
            <a:r>
              <a:rPr lang="en-US" dirty="0" err="1" smtClean="0"/>
              <a:t>potraživanja</a:t>
            </a:r>
            <a:r>
              <a:rPr lang="en-US" dirty="0" smtClean="0"/>
              <a:t> </a:t>
            </a:r>
            <a:r>
              <a:rPr lang="en-US" dirty="0" err="1" smtClean="0"/>
              <a:t>iz</a:t>
            </a:r>
            <a:r>
              <a:rPr lang="en-US" dirty="0" smtClean="0"/>
              <a:t> </a:t>
            </a:r>
            <a:r>
              <a:rPr lang="en-US" dirty="0" err="1" smtClean="0"/>
              <a:t>poslovanja</a:t>
            </a:r>
            <a:r>
              <a:rPr lang="en-US" dirty="0" smtClean="0"/>
              <a:t>.</a:t>
            </a:r>
            <a:endParaRPr lang="en-US" dirty="0"/>
          </a:p>
        </p:txBody>
      </p:sp>
    </p:spTree>
    <p:extLst>
      <p:ext uri="{BB962C8B-B14F-4D97-AF65-F5344CB8AC3E}">
        <p14:creationId xmlns:p14="http://schemas.microsoft.com/office/powerpoint/2010/main" val="1504288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Vrednovanje potraživanja</a:t>
            </a:r>
            <a:endParaRPr lang="en-US" dirty="0"/>
          </a:p>
        </p:txBody>
      </p:sp>
      <p:sp>
        <p:nvSpPr>
          <p:cNvPr id="3" name="Content Placeholder 2"/>
          <p:cNvSpPr>
            <a:spLocks noGrp="1"/>
          </p:cNvSpPr>
          <p:nvPr>
            <p:ph idx="1"/>
          </p:nvPr>
        </p:nvSpPr>
        <p:spPr/>
        <p:txBody>
          <a:bodyPr>
            <a:normAutofit/>
          </a:bodyPr>
          <a:lstStyle/>
          <a:p>
            <a:pPr algn="just"/>
            <a:r>
              <a:rPr lang="vi-VN" dirty="0" smtClean="0"/>
              <a:t>Vrednovanje potraživanja, odnosno određivanje iznosa za koji se očekuje da će biti naplaćen o roku dospijeća, direktno utiče na likvidnu poziciju društva jer potraživanja predstavljaju izvor gotovine koja će se iskoristiti za izmirenje tekućih obaveza. </a:t>
            </a:r>
            <a:endParaRPr lang="sr-Latn-RS" dirty="0" smtClean="0"/>
          </a:p>
          <a:p>
            <a:pPr algn="just"/>
            <a:r>
              <a:rPr lang="sr-Latn-RS" dirty="0" smtClean="0"/>
              <a:t>Svaka </a:t>
            </a:r>
            <a:r>
              <a:rPr lang="vi-VN" dirty="0" smtClean="0"/>
              <a:t>prodaja dobara na odgođeno plaćanje (na kredit) nosi sa sobom rizik nenaplativosti potraživanja u ugovorenom iznosu ili vremenu.</a:t>
            </a:r>
            <a:endParaRPr lang="en-US" dirty="0"/>
          </a:p>
        </p:txBody>
      </p:sp>
    </p:spTree>
    <p:extLst>
      <p:ext uri="{BB962C8B-B14F-4D97-AF65-F5344CB8AC3E}">
        <p14:creationId xmlns:p14="http://schemas.microsoft.com/office/powerpoint/2010/main" val="1752401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Definisanje</a:t>
            </a:r>
            <a:r>
              <a:rPr lang="en-US" dirty="0" smtClean="0"/>
              <a:t> </a:t>
            </a:r>
            <a:r>
              <a:rPr lang="en-US" dirty="0" err="1" smtClean="0"/>
              <a:t>i</a:t>
            </a:r>
            <a:r>
              <a:rPr lang="en-US" dirty="0" smtClean="0"/>
              <a:t> </a:t>
            </a:r>
            <a:r>
              <a:rPr lang="en-US" dirty="0" err="1" smtClean="0"/>
              <a:t>klasifikovanje</a:t>
            </a:r>
            <a:r>
              <a:rPr lang="en-US" dirty="0" smtClean="0"/>
              <a:t> </a:t>
            </a:r>
            <a:r>
              <a:rPr lang="en-US" dirty="0" err="1" smtClean="0"/>
              <a:t>potraživanja</a:t>
            </a:r>
            <a:endParaRPr lang="en-US" dirty="0"/>
          </a:p>
        </p:txBody>
      </p:sp>
      <p:sp>
        <p:nvSpPr>
          <p:cNvPr id="3" name="Content Placeholder 2"/>
          <p:cNvSpPr>
            <a:spLocks noGrp="1"/>
          </p:cNvSpPr>
          <p:nvPr>
            <p:ph idx="1"/>
          </p:nvPr>
        </p:nvSpPr>
        <p:spPr/>
        <p:txBody>
          <a:bodyPr>
            <a:normAutofit/>
          </a:bodyPr>
          <a:lstStyle/>
          <a:p>
            <a:pPr algn="just"/>
            <a:r>
              <a:rPr lang="vi-VN" dirty="0" smtClean="0"/>
              <a:t>Potraživanja predstavljaju nederivatna finansijska sredstva sa fiksnim i odredivim plaćanjima kojima se ne trguje na aktivnom tržištu. </a:t>
            </a:r>
            <a:endParaRPr lang="sr-Latn-RS" dirty="0" smtClean="0"/>
          </a:p>
          <a:p>
            <a:pPr algn="just"/>
            <a:r>
              <a:rPr lang="vi-VN" dirty="0" smtClean="0"/>
              <a:t>Kao finansijska sredstva koja se drže do roka dospijeća, sva potraživanja se naknadno vrednuju po amortizovanoj vrijednosti koja predstavlja inicijalnu vrijednost:</a:t>
            </a:r>
          </a:p>
          <a:p>
            <a:r>
              <a:rPr lang="vi-VN" dirty="0" smtClean="0"/>
              <a:t>‒ umanjenu za plaćanja i</a:t>
            </a:r>
          </a:p>
          <a:p>
            <a:r>
              <a:rPr lang="vi-VN" dirty="0" smtClean="0"/>
              <a:t>‒ umanjenu za obezvređenje ili nenaplativost.</a:t>
            </a:r>
          </a:p>
          <a:p>
            <a:endParaRPr lang="en-US" dirty="0"/>
          </a:p>
        </p:txBody>
      </p:sp>
    </p:spTree>
    <p:extLst>
      <p:ext uri="{BB962C8B-B14F-4D97-AF65-F5344CB8AC3E}">
        <p14:creationId xmlns:p14="http://schemas.microsoft.com/office/powerpoint/2010/main" val="1417639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Raščlanjavanje potraživanja</a:t>
            </a:r>
            <a:endParaRPr lang="en-US" dirty="0"/>
          </a:p>
        </p:txBody>
      </p:sp>
      <p:sp>
        <p:nvSpPr>
          <p:cNvPr id="3" name="Content Placeholder 2"/>
          <p:cNvSpPr>
            <a:spLocks noGrp="1"/>
          </p:cNvSpPr>
          <p:nvPr>
            <p:ph idx="1"/>
          </p:nvPr>
        </p:nvSpPr>
        <p:spPr/>
        <p:txBody>
          <a:bodyPr>
            <a:normAutofit/>
          </a:bodyPr>
          <a:lstStyle/>
          <a:p>
            <a:pPr algn="just"/>
            <a:r>
              <a:rPr lang="en-US" dirty="0" err="1" smtClean="0"/>
              <a:t>Prema</a:t>
            </a:r>
            <a:r>
              <a:rPr lang="en-US" dirty="0" smtClean="0"/>
              <a:t> </a:t>
            </a:r>
            <a:r>
              <a:rPr lang="en-US" dirty="0" err="1" smtClean="0"/>
              <a:t>načinu</a:t>
            </a:r>
            <a:r>
              <a:rPr lang="en-US" dirty="0" smtClean="0"/>
              <a:t> </a:t>
            </a:r>
            <a:r>
              <a:rPr lang="en-US" dirty="0" err="1" smtClean="0"/>
              <a:t>nastanka</a:t>
            </a:r>
            <a:r>
              <a:rPr lang="en-US" dirty="0" smtClean="0"/>
              <a:t>, </a:t>
            </a:r>
            <a:r>
              <a:rPr lang="en-US" dirty="0" err="1" smtClean="0"/>
              <a:t>mogu</a:t>
            </a:r>
            <a:r>
              <a:rPr lang="en-US" dirty="0" smtClean="0"/>
              <a:t> se </a:t>
            </a:r>
            <a:r>
              <a:rPr lang="en-US" dirty="0" err="1" smtClean="0"/>
              <a:t>podijeliti</a:t>
            </a:r>
            <a:r>
              <a:rPr lang="en-US" dirty="0" smtClean="0"/>
              <a:t> </a:t>
            </a:r>
            <a:r>
              <a:rPr lang="en-US" dirty="0" err="1" smtClean="0"/>
              <a:t>na</a:t>
            </a:r>
            <a:r>
              <a:rPr lang="en-US" dirty="0" smtClean="0"/>
              <a:t>: </a:t>
            </a:r>
            <a:r>
              <a:rPr lang="en-US" dirty="0" err="1" smtClean="0"/>
              <a:t>avanse</a:t>
            </a:r>
            <a:r>
              <a:rPr lang="en-US" dirty="0" smtClean="0"/>
              <a:t> date </a:t>
            </a:r>
            <a:r>
              <a:rPr lang="en-US" dirty="0" err="1" smtClean="0"/>
              <a:t>dobavljačima</a:t>
            </a:r>
            <a:r>
              <a:rPr lang="en-US" dirty="0" smtClean="0"/>
              <a:t>, </a:t>
            </a:r>
            <a:r>
              <a:rPr lang="en-US" dirty="0" err="1" smtClean="0"/>
              <a:t>potraživanja</a:t>
            </a:r>
            <a:r>
              <a:rPr lang="en-US" dirty="0" smtClean="0"/>
              <a:t> </a:t>
            </a:r>
            <a:r>
              <a:rPr lang="en-US" dirty="0" err="1" smtClean="0"/>
              <a:t>iz</a:t>
            </a:r>
            <a:r>
              <a:rPr lang="en-US" dirty="0" smtClean="0"/>
              <a:t> </a:t>
            </a:r>
            <a:r>
              <a:rPr lang="en-US" dirty="0" err="1" smtClean="0"/>
              <a:t>isporuke</a:t>
            </a:r>
            <a:r>
              <a:rPr lang="en-US" dirty="0" smtClean="0"/>
              <a:t> </a:t>
            </a:r>
            <a:r>
              <a:rPr lang="en-US" dirty="0" err="1" smtClean="0"/>
              <a:t>dobara</a:t>
            </a:r>
            <a:r>
              <a:rPr lang="en-US" dirty="0" smtClean="0"/>
              <a:t> </a:t>
            </a:r>
            <a:r>
              <a:rPr lang="en-US" dirty="0" err="1" smtClean="0"/>
              <a:t>i</a:t>
            </a:r>
            <a:r>
              <a:rPr lang="en-US" dirty="0" smtClean="0"/>
              <a:t> </a:t>
            </a:r>
            <a:r>
              <a:rPr lang="en-US" dirty="0" err="1" smtClean="0"/>
              <a:t>usluga</a:t>
            </a:r>
            <a:r>
              <a:rPr lang="en-US" dirty="0" smtClean="0"/>
              <a:t>, </a:t>
            </a:r>
            <a:r>
              <a:rPr lang="en-US" dirty="0" err="1" smtClean="0"/>
              <a:t>potraživanja</a:t>
            </a:r>
            <a:r>
              <a:rPr lang="en-US" dirty="0" smtClean="0"/>
              <a:t> od </a:t>
            </a:r>
            <a:r>
              <a:rPr lang="en-US" dirty="0" err="1" smtClean="0"/>
              <a:t>povezanih</a:t>
            </a:r>
            <a:r>
              <a:rPr lang="en-US" dirty="0" smtClean="0"/>
              <a:t> </a:t>
            </a:r>
            <a:r>
              <a:rPr lang="en-US" dirty="0" err="1" smtClean="0"/>
              <a:t>lica</a:t>
            </a:r>
            <a:r>
              <a:rPr lang="en-US" dirty="0" smtClean="0"/>
              <a:t>, </a:t>
            </a:r>
            <a:r>
              <a:rPr lang="en-US" dirty="0" err="1" smtClean="0"/>
              <a:t>potraživanja</a:t>
            </a:r>
            <a:r>
              <a:rPr lang="en-US" dirty="0" smtClean="0"/>
              <a:t> </a:t>
            </a:r>
            <a:r>
              <a:rPr lang="en-US" dirty="0" err="1" smtClean="0"/>
              <a:t>po</a:t>
            </a:r>
            <a:r>
              <a:rPr lang="en-US" dirty="0" smtClean="0"/>
              <a:t> </a:t>
            </a:r>
            <a:r>
              <a:rPr lang="en-US" dirty="0" err="1" smtClean="0"/>
              <a:t>osnovu</a:t>
            </a:r>
            <a:r>
              <a:rPr lang="en-US" dirty="0" smtClean="0"/>
              <a:t> </a:t>
            </a:r>
            <a:r>
              <a:rPr lang="en-US" dirty="0" err="1" smtClean="0"/>
              <a:t>datih</a:t>
            </a:r>
            <a:r>
              <a:rPr lang="en-US" dirty="0" smtClean="0"/>
              <a:t> </a:t>
            </a:r>
            <a:r>
              <a:rPr lang="en-US" dirty="0" err="1" smtClean="0"/>
              <a:t>pozajmica</a:t>
            </a:r>
            <a:r>
              <a:rPr lang="en-US" dirty="0" smtClean="0"/>
              <a:t> </a:t>
            </a:r>
            <a:r>
              <a:rPr lang="en-US" dirty="0" err="1" smtClean="0"/>
              <a:t>i</a:t>
            </a:r>
            <a:r>
              <a:rPr lang="en-US" dirty="0" smtClean="0"/>
              <a:t> </a:t>
            </a:r>
            <a:r>
              <a:rPr lang="en-US" dirty="0" err="1" smtClean="0"/>
              <a:t>druga</a:t>
            </a:r>
            <a:r>
              <a:rPr lang="en-US" dirty="0" smtClean="0"/>
              <a:t> </a:t>
            </a:r>
            <a:r>
              <a:rPr lang="en-US" dirty="0" err="1" smtClean="0"/>
              <a:t>potraživanja</a:t>
            </a:r>
            <a:r>
              <a:rPr lang="en-US" dirty="0" smtClean="0"/>
              <a:t>. </a:t>
            </a:r>
            <a:endParaRPr lang="sr-Latn-RS" dirty="0" smtClean="0"/>
          </a:p>
          <a:p>
            <a:pPr algn="just"/>
            <a:r>
              <a:rPr lang="en-US" dirty="0" err="1" smtClean="0"/>
              <a:t>Prema</a:t>
            </a:r>
            <a:r>
              <a:rPr lang="en-US" dirty="0" smtClean="0"/>
              <a:t> </a:t>
            </a:r>
            <a:r>
              <a:rPr lang="en-US" dirty="0" err="1" smtClean="0"/>
              <a:t>dospjelosti</a:t>
            </a:r>
            <a:r>
              <a:rPr lang="en-US" dirty="0" smtClean="0"/>
              <a:t>, </a:t>
            </a:r>
            <a:r>
              <a:rPr lang="en-US" dirty="0" err="1" smtClean="0"/>
              <a:t>dijelimo</a:t>
            </a:r>
            <a:r>
              <a:rPr lang="en-US" dirty="0" smtClean="0"/>
              <a:t> </a:t>
            </a:r>
            <a:r>
              <a:rPr lang="en-US" dirty="0" err="1" smtClean="0"/>
              <a:t>ih</a:t>
            </a:r>
            <a:r>
              <a:rPr lang="en-US" dirty="0" smtClean="0"/>
              <a:t> </a:t>
            </a:r>
            <a:r>
              <a:rPr lang="en-US" dirty="0" err="1" smtClean="0"/>
              <a:t>na</a:t>
            </a:r>
            <a:r>
              <a:rPr lang="en-US" dirty="0" smtClean="0"/>
              <a:t> </a:t>
            </a:r>
            <a:r>
              <a:rPr lang="en-US" dirty="0" err="1" smtClean="0"/>
              <a:t>kratkoročna</a:t>
            </a:r>
            <a:r>
              <a:rPr lang="en-US" dirty="0" smtClean="0"/>
              <a:t> </a:t>
            </a:r>
            <a:r>
              <a:rPr lang="en-US" dirty="0" err="1" smtClean="0"/>
              <a:t>i</a:t>
            </a:r>
            <a:r>
              <a:rPr lang="en-US" dirty="0" smtClean="0"/>
              <a:t> </a:t>
            </a:r>
            <a:r>
              <a:rPr lang="en-US" dirty="0" err="1" smtClean="0"/>
              <a:t>dugoročna</a:t>
            </a:r>
            <a:r>
              <a:rPr lang="sr-Latn-RS" dirty="0" smtClean="0"/>
              <a:t>.</a:t>
            </a:r>
          </a:p>
          <a:p>
            <a:pPr algn="just"/>
            <a:r>
              <a:rPr lang="sr-Latn-RS" dirty="0" smtClean="0"/>
              <a:t>Prema</a:t>
            </a:r>
            <a:r>
              <a:rPr lang="en-US" dirty="0" smtClean="0"/>
              <a:t> </a:t>
            </a:r>
            <a:r>
              <a:rPr lang="en-US" dirty="0" err="1" smtClean="0"/>
              <a:t>bonitetu</a:t>
            </a:r>
            <a:r>
              <a:rPr lang="en-US" dirty="0" smtClean="0"/>
              <a:t> </a:t>
            </a:r>
            <a:r>
              <a:rPr lang="en-US" dirty="0" err="1" smtClean="0"/>
              <a:t>dijele</a:t>
            </a:r>
            <a:r>
              <a:rPr lang="en-US" dirty="0" smtClean="0"/>
              <a:t> </a:t>
            </a:r>
            <a:r>
              <a:rPr lang="en-US" dirty="0" err="1" smtClean="0"/>
              <a:t>na</a:t>
            </a:r>
            <a:r>
              <a:rPr lang="en-US" dirty="0" smtClean="0"/>
              <a:t> </a:t>
            </a:r>
            <a:r>
              <a:rPr lang="en-US" dirty="0" err="1" smtClean="0"/>
              <a:t>punovrijedna</a:t>
            </a:r>
            <a:r>
              <a:rPr lang="en-US" dirty="0" smtClean="0"/>
              <a:t> </a:t>
            </a:r>
            <a:r>
              <a:rPr lang="en-US" dirty="0" err="1" smtClean="0"/>
              <a:t>i</a:t>
            </a:r>
            <a:r>
              <a:rPr lang="en-US" dirty="0" smtClean="0"/>
              <a:t> </a:t>
            </a:r>
            <a:r>
              <a:rPr lang="en-US" dirty="0" err="1" smtClean="0"/>
              <a:t>nenaplativa</a:t>
            </a:r>
            <a:r>
              <a:rPr lang="en-US" dirty="0" smtClean="0"/>
              <a:t> </a:t>
            </a:r>
            <a:r>
              <a:rPr lang="en-US" dirty="0" err="1" smtClean="0"/>
              <a:t>potraživanja</a:t>
            </a:r>
            <a:r>
              <a:rPr lang="en-US" dirty="0" smtClean="0"/>
              <a:t>. </a:t>
            </a:r>
            <a:endParaRPr lang="sr-Latn-RS" dirty="0"/>
          </a:p>
          <a:p>
            <a:pPr algn="just"/>
            <a:r>
              <a:rPr lang="en-US" dirty="0" err="1" smtClean="0"/>
              <a:t>Ukoliko</a:t>
            </a:r>
            <a:r>
              <a:rPr lang="en-US" dirty="0" smtClean="0"/>
              <a:t> </a:t>
            </a:r>
            <a:r>
              <a:rPr lang="en-US" dirty="0" err="1" smtClean="0"/>
              <a:t>kao</a:t>
            </a:r>
            <a:r>
              <a:rPr lang="en-US" dirty="0" smtClean="0"/>
              <a:t> </a:t>
            </a:r>
            <a:r>
              <a:rPr lang="en-US" dirty="0" err="1" smtClean="0"/>
              <a:t>kriterijum</a:t>
            </a:r>
            <a:r>
              <a:rPr lang="en-US" dirty="0" smtClean="0"/>
              <a:t> </a:t>
            </a:r>
            <a:r>
              <a:rPr lang="en-US" dirty="0" err="1" smtClean="0"/>
              <a:t>uzmemo</a:t>
            </a:r>
            <a:r>
              <a:rPr lang="en-US" dirty="0" smtClean="0"/>
              <a:t> </a:t>
            </a:r>
            <a:r>
              <a:rPr lang="en-US" dirty="0" err="1" smtClean="0"/>
              <a:t>osiguranje</a:t>
            </a:r>
            <a:r>
              <a:rPr lang="en-US" dirty="0" smtClean="0"/>
              <a:t> </a:t>
            </a:r>
            <a:r>
              <a:rPr lang="en-US" dirty="0" err="1" smtClean="0"/>
              <a:t>naplate</a:t>
            </a:r>
            <a:r>
              <a:rPr lang="en-US" dirty="0" smtClean="0"/>
              <a:t>, </a:t>
            </a:r>
            <a:r>
              <a:rPr lang="en-US" dirty="0" err="1" smtClean="0"/>
              <a:t>razlikujemo</a:t>
            </a:r>
            <a:r>
              <a:rPr lang="en-US" dirty="0" smtClean="0"/>
              <a:t> </a:t>
            </a:r>
            <a:r>
              <a:rPr lang="en-US" dirty="0" err="1" smtClean="0"/>
              <a:t>osigurana</a:t>
            </a:r>
            <a:r>
              <a:rPr lang="en-US" dirty="0" smtClean="0"/>
              <a:t> </a:t>
            </a:r>
            <a:r>
              <a:rPr lang="en-US" dirty="0" err="1" smtClean="0"/>
              <a:t>i</a:t>
            </a:r>
            <a:r>
              <a:rPr lang="en-US" dirty="0" smtClean="0"/>
              <a:t> </a:t>
            </a:r>
            <a:r>
              <a:rPr lang="en-US" dirty="0" err="1" smtClean="0"/>
              <a:t>neosigurana</a:t>
            </a:r>
            <a:r>
              <a:rPr lang="en-US" dirty="0" smtClean="0"/>
              <a:t> </a:t>
            </a:r>
            <a:r>
              <a:rPr lang="en-US" dirty="0" err="1" smtClean="0"/>
              <a:t>potraživanja</a:t>
            </a:r>
            <a:r>
              <a:rPr lang="en-US" dirty="0" smtClean="0"/>
              <a:t>.</a:t>
            </a:r>
            <a:endParaRPr lang="en-US" dirty="0"/>
          </a:p>
        </p:txBody>
      </p:sp>
    </p:spTree>
    <p:extLst>
      <p:ext uri="{BB962C8B-B14F-4D97-AF65-F5344CB8AC3E}">
        <p14:creationId xmlns:p14="http://schemas.microsoft.com/office/powerpoint/2010/main" val="2950336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RS" dirty="0" smtClean="0"/>
              <a:t>Nastanak potraživanja</a:t>
            </a:r>
            <a:endParaRPr lang="en-US" dirty="0"/>
          </a:p>
        </p:txBody>
      </p:sp>
      <p:sp>
        <p:nvSpPr>
          <p:cNvPr id="3" name="Content Placeholder 2"/>
          <p:cNvSpPr>
            <a:spLocks noGrp="1"/>
          </p:cNvSpPr>
          <p:nvPr>
            <p:ph idx="1"/>
          </p:nvPr>
        </p:nvSpPr>
        <p:spPr/>
        <p:txBody>
          <a:bodyPr>
            <a:normAutofit fontScale="85000" lnSpcReduction="10000"/>
          </a:bodyPr>
          <a:lstStyle/>
          <a:p>
            <a:pPr algn="just"/>
            <a:r>
              <a:rPr lang="sr-Latn-RS" dirty="0" smtClean="0"/>
              <a:t>Sva </a:t>
            </a:r>
            <a:r>
              <a:rPr lang="vi-VN" dirty="0" smtClean="0"/>
              <a:t>potraživanja potiču iz </a:t>
            </a:r>
            <a:endParaRPr lang="sr-Latn-RS" dirty="0" smtClean="0"/>
          </a:p>
          <a:p>
            <a:pPr algn="just"/>
            <a:r>
              <a:rPr lang="vi-VN" dirty="0" smtClean="0"/>
              <a:t>(1) događaja plaćanja, i iz </a:t>
            </a:r>
            <a:endParaRPr lang="sr-Latn-RS" dirty="0" smtClean="0"/>
          </a:p>
          <a:p>
            <a:pPr algn="just"/>
            <a:r>
              <a:rPr lang="vi-VN" dirty="0" smtClean="0"/>
              <a:t>(2) isporuka dobara i usluga. </a:t>
            </a:r>
            <a:endParaRPr lang="sr-Latn-RS" dirty="0" smtClean="0"/>
          </a:p>
          <a:p>
            <a:pPr algn="just"/>
            <a:r>
              <a:rPr lang="vi-VN" dirty="0" smtClean="0"/>
              <a:t>Događaji plaćanja koji su doveli do nastanka potraživanja će za krajnji rezultat imati ili nastanak rashoda ili pretvaranje u likvidna sredstva</a:t>
            </a:r>
            <a:r>
              <a:rPr lang="sr-Latn-RS" dirty="0" smtClean="0"/>
              <a:t> (avansi, akontacije zaposlenima, date pozajmice).</a:t>
            </a:r>
            <a:endParaRPr lang="sr-Latn-RS" dirty="0"/>
          </a:p>
          <a:p>
            <a:pPr algn="just"/>
            <a:r>
              <a:rPr lang="vi-VN" dirty="0" smtClean="0"/>
              <a:t> Druga grupa potraživanja, koja nastaje iz isporuka, predstavlja rezultat poslovne aktivnosti društva. Kao i date pozajmice, i ova potraživanja će se pretvoriti u likvidna sredstva, ali nisu nastala davanjem gotovine nego isporukom dobara ili pružanjem usluga. </a:t>
            </a:r>
          </a:p>
          <a:p>
            <a:pPr algn="just"/>
            <a:r>
              <a:rPr lang="vi-VN" dirty="0" smtClean="0"/>
              <a:t>Način nastanka i likvidacija potraživanja utiče na njihovo procjenjivanje. Dok je kod potraživanja koja će se pretvoriti u rashode najvažnije pitanje ispravnog periodiziranja rashoda, kod potraživanja koja će se pretvoriti u gotovinu, osnovno pitanje je mogućnost njihove naplate.</a:t>
            </a:r>
          </a:p>
          <a:p>
            <a:endParaRPr lang="en-US" dirty="0"/>
          </a:p>
        </p:txBody>
      </p:sp>
    </p:spTree>
    <p:extLst>
      <p:ext uri="{BB962C8B-B14F-4D97-AF65-F5344CB8AC3E}">
        <p14:creationId xmlns:p14="http://schemas.microsoft.com/office/powerpoint/2010/main" val="969217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Potraživanja</a:t>
            </a:r>
            <a:r>
              <a:rPr lang="en-US" dirty="0" smtClean="0"/>
              <a:t> od </a:t>
            </a:r>
            <a:r>
              <a:rPr lang="en-US" dirty="0" err="1" smtClean="0"/>
              <a:t>kupaca</a:t>
            </a:r>
            <a:endParaRPr lang="en-US" dirty="0"/>
          </a:p>
        </p:txBody>
      </p:sp>
      <p:sp>
        <p:nvSpPr>
          <p:cNvPr id="3" name="Content Placeholder 2"/>
          <p:cNvSpPr>
            <a:spLocks noGrp="1"/>
          </p:cNvSpPr>
          <p:nvPr>
            <p:ph idx="1"/>
          </p:nvPr>
        </p:nvSpPr>
        <p:spPr/>
        <p:txBody>
          <a:bodyPr>
            <a:normAutofit fontScale="92500"/>
          </a:bodyPr>
          <a:lstStyle/>
          <a:p>
            <a:pPr algn="just"/>
            <a:r>
              <a:rPr lang="vi-VN" dirty="0" smtClean="0"/>
              <a:t>Potraživanja od kupaca, ili skraćeno ‒ kupci, nastaju prodajom dobara ili usluga na kredit. </a:t>
            </a:r>
            <a:endParaRPr lang="sr-Latn-RS" dirty="0" smtClean="0"/>
          </a:p>
          <a:p>
            <a:pPr algn="just"/>
            <a:r>
              <a:rPr lang="sr-Latn-RS" dirty="0" smtClean="0"/>
              <a:t>P</a:t>
            </a:r>
            <a:r>
              <a:rPr lang="vi-VN" dirty="0" smtClean="0"/>
              <a:t>rodaja na odloženo plaćanje dovodi do nastanka rizika da neka potraživanja neće biti naplaćena u ugovorenom roku ili iznosu. </a:t>
            </a:r>
            <a:endParaRPr lang="sr-Latn-RS" dirty="0" smtClean="0"/>
          </a:p>
          <a:p>
            <a:pPr algn="just"/>
            <a:r>
              <a:rPr lang="vi-VN" dirty="0" smtClean="0"/>
              <a:t>Društvo će se ipak odlučiti za prodaju na kredit kada je marginalni dobitak, kao razlika između prihoda od prodaje na kredit i rashoda izazvanih ovom prodajom, veći od rashoda po osnovu otpisa potraživanja.</a:t>
            </a:r>
          </a:p>
          <a:p>
            <a:pPr algn="just"/>
            <a:r>
              <a:rPr lang="vi-VN" dirty="0" smtClean="0"/>
              <a:t>Prodaja sa odloženim plaćanjem je neformalni ugovor između prodavca i kupca, dok same uslove prodaje određuje prodavac na osnovu zakonskih propisa, konkurentske pozicije, odnosa ponude i tražnje, i drugih faktora. </a:t>
            </a:r>
          </a:p>
          <a:p>
            <a:endParaRPr lang="en-US" dirty="0"/>
          </a:p>
        </p:txBody>
      </p:sp>
    </p:spTree>
    <p:extLst>
      <p:ext uri="{BB962C8B-B14F-4D97-AF65-F5344CB8AC3E}">
        <p14:creationId xmlns:p14="http://schemas.microsoft.com/office/powerpoint/2010/main" val="3370464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RS" dirty="0" smtClean="0"/>
              <a:t>Priznavanje i vrednovanje potraživanja</a:t>
            </a:r>
            <a:endParaRPr lang="en-US" dirty="0"/>
          </a:p>
        </p:txBody>
      </p:sp>
      <p:sp>
        <p:nvSpPr>
          <p:cNvPr id="3" name="Content Placeholder 2"/>
          <p:cNvSpPr>
            <a:spLocks noGrp="1"/>
          </p:cNvSpPr>
          <p:nvPr>
            <p:ph idx="1"/>
          </p:nvPr>
        </p:nvSpPr>
        <p:spPr/>
        <p:txBody>
          <a:bodyPr/>
          <a:lstStyle/>
          <a:p>
            <a:r>
              <a:rPr lang="en-US" dirty="0" err="1" smtClean="0"/>
              <a:t>Za</a:t>
            </a:r>
            <a:r>
              <a:rPr lang="en-US" dirty="0" smtClean="0"/>
              <a:t> </a:t>
            </a:r>
            <a:r>
              <a:rPr lang="en-US" dirty="0" err="1" smtClean="0"/>
              <a:t>priznavanje</a:t>
            </a:r>
            <a:r>
              <a:rPr lang="en-US" dirty="0" smtClean="0"/>
              <a:t> </a:t>
            </a:r>
            <a:r>
              <a:rPr lang="en-US" dirty="0" err="1" smtClean="0"/>
              <a:t>i</a:t>
            </a:r>
            <a:r>
              <a:rPr lang="en-US" dirty="0" smtClean="0"/>
              <a:t> </a:t>
            </a:r>
            <a:r>
              <a:rPr lang="en-US" dirty="0" err="1" smtClean="0"/>
              <a:t>vrednovanje</a:t>
            </a:r>
            <a:r>
              <a:rPr lang="en-US" dirty="0" smtClean="0"/>
              <a:t> </a:t>
            </a:r>
            <a:r>
              <a:rPr lang="en-US" dirty="0" err="1" smtClean="0"/>
              <a:t>potraživanja</a:t>
            </a:r>
            <a:r>
              <a:rPr lang="en-US" dirty="0" smtClean="0"/>
              <a:t> </a:t>
            </a:r>
            <a:r>
              <a:rPr lang="en-US" dirty="0" err="1" smtClean="0"/>
              <a:t>bitno</a:t>
            </a:r>
            <a:r>
              <a:rPr lang="en-US" dirty="0" smtClean="0"/>
              <a:t> je:</a:t>
            </a:r>
          </a:p>
          <a:p>
            <a:pPr lvl="1"/>
            <a:r>
              <a:rPr lang="en-US" dirty="0" err="1" smtClean="0"/>
              <a:t>odrediti</a:t>
            </a:r>
            <a:r>
              <a:rPr lang="en-US" dirty="0" smtClean="0"/>
              <a:t> </a:t>
            </a:r>
            <a:r>
              <a:rPr lang="en-US" dirty="0" err="1" smtClean="0"/>
              <a:t>iznos</a:t>
            </a:r>
            <a:r>
              <a:rPr lang="en-US" dirty="0" smtClean="0"/>
              <a:t> </a:t>
            </a:r>
            <a:r>
              <a:rPr lang="en-US" dirty="0" err="1" smtClean="0"/>
              <a:t>potraživanja</a:t>
            </a:r>
            <a:r>
              <a:rPr lang="en-US" dirty="0" smtClean="0"/>
              <a:t> od </a:t>
            </a:r>
            <a:r>
              <a:rPr lang="en-US" dirty="0" err="1" smtClean="0"/>
              <a:t>kupca</a:t>
            </a:r>
            <a:r>
              <a:rPr lang="en-US" dirty="0" smtClean="0"/>
              <a:t>,</a:t>
            </a:r>
          </a:p>
          <a:p>
            <a:pPr lvl="1"/>
            <a:r>
              <a:rPr lang="en-US" dirty="0" err="1" smtClean="0"/>
              <a:t>odrediti</a:t>
            </a:r>
            <a:r>
              <a:rPr lang="en-US" dirty="0" smtClean="0"/>
              <a:t> </a:t>
            </a:r>
            <a:r>
              <a:rPr lang="en-US" dirty="0" err="1" smtClean="0"/>
              <a:t>kada</a:t>
            </a:r>
            <a:r>
              <a:rPr lang="en-US" dirty="0" smtClean="0"/>
              <a:t> </a:t>
            </a:r>
            <a:r>
              <a:rPr lang="en-US" dirty="0" err="1" smtClean="0"/>
              <a:t>potraživanje</a:t>
            </a:r>
            <a:r>
              <a:rPr lang="en-US" dirty="0" smtClean="0"/>
              <a:t> </a:t>
            </a:r>
            <a:r>
              <a:rPr lang="en-US" dirty="0" err="1" smtClean="0"/>
              <a:t>treba</a:t>
            </a:r>
            <a:r>
              <a:rPr lang="en-US" dirty="0" smtClean="0"/>
              <a:t> </a:t>
            </a:r>
            <a:r>
              <a:rPr lang="en-US" dirty="0" err="1" smtClean="0"/>
              <a:t>priznati</a:t>
            </a:r>
            <a:r>
              <a:rPr lang="en-US" dirty="0" smtClean="0"/>
              <a:t> </a:t>
            </a:r>
            <a:r>
              <a:rPr lang="en-US" dirty="0" err="1" smtClean="0"/>
              <a:t>kao</a:t>
            </a:r>
            <a:r>
              <a:rPr lang="en-US" dirty="0" smtClean="0"/>
              <a:t> </a:t>
            </a:r>
            <a:r>
              <a:rPr lang="en-US" dirty="0" err="1" smtClean="0"/>
              <a:t>sredstvo</a:t>
            </a:r>
            <a:r>
              <a:rPr lang="en-US" dirty="0" smtClean="0"/>
              <a:t>, </a:t>
            </a:r>
            <a:r>
              <a:rPr lang="en-US" dirty="0" err="1" smtClean="0"/>
              <a:t>i</a:t>
            </a:r>
            <a:endParaRPr lang="en-US" dirty="0" smtClean="0"/>
          </a:p>
          <a:p>
            <a:pPr lvl="1"/>
            <a:r>
              <a:rPr lang="en-US" dirty="0" err="1" smtClean="0"/>
              <a:t>odrediti</a:t>
            </a:r>
            <a:r>
              <a:rPr lang="en-US" dirty="0" smtClean="0"/>
              <a:t> </a:t>
            </a:r>
            <a:r>
              <a:rPr lang="en-US" dirty="0" err="1" smtClean="0"/>
              <a:t>iznos</a:t>
            </a:r>
            <a:r>
              <a:rPr lang="en-US" dirty="0" smtClean="0"/>
              <a:t> </a:t>
            </a:r>
            <a:r>
              <a:rPr lang="en-US" dirty="0" err="1" smtClean="0"/>
              <a:t>koji</a:t>
            </a:r>
            <a:r>
              <a:rPr lang="en-US" dirty="0" smtClean="0"/>
              <a:t> je </a:t>
            </a:r>
            <a:r>
              <a:rPr lang="en-US" dirty="0" err="1" smtClean="0"/>
              <a:t>povezan</a:t>
            </a:r>
            <a:r>
              <a:rPr lang="en-US" dirty="0" smtClean="0"/>
              <a:t> </a:t>
            </a:r>
            <a:r>
              <a:rPr lang="en-US" dirty="0" err="1" smtClean="0"/>
              <a:t>sa</a:t>
            </a:r>
            <a:r>
              <a:rPr lang="en-US" dirty="0" smtClean="0"/>
              <a:t> </a:t>
            </a:r>
            <a:r>
              <a:rPr lang="en-US" dirty="0" err="1" smtClean="0"/>
              <a:t>vjerovatnoćom</a:t>
            </a:r>
            <a:r>
              <a:rPr lang="en-US" dirty="0" smtClean="0"/>
              <a:t> da </a:t>
            </a:r>
            <a:r>
              <a:rPr lang="en-US" dirty="0" err="1" smtClean="0"/>
              <a:t>potraživanje</a:t>
            </a:r>
            <a:r>
              <a:rPr lang="en-US" dirty="0" smtClean="0"/>
              <a:t> </a:t>
            </a:r>
            <a:r>
              <a:rPr lang="en-US" dirty="0" err="1" smtClean="0"/>
              <a:t>neće</a:t>
            </a:r>
            <a:r>
              <a:rPr lang="en-US" dirty="0" smtClean="0"/>
              <a:t> </a:t>
            </a:r>
            <a:r>
              <a:rPr lang="en-US" dirty="0" err="1" smtClean="0"/>
              <a:t>biti</a:t>
            </a:r>
            <a:r>
              <a:rPr lang="en-US" dirty="0" smtClean="0"/>
              <a:t> </a:t>
            </a:r>
            <a:r>
              <a:rPr lang="en-US" dirty="0" err="1" smtClean="0"/>
              <a:t>naplaćeno</a:t>
            </a:r>
            <a:r>
              <a:rPr lang="en-US" dirty="0" smtClean="0"/>
              <a:t>.</a:t>
            </a:r>
          </a:p>
          <a:p>
            <a:endParaRPr lang="en-US" dirty="0"/>
          </a:p>
        </p:txBody>
      </p:sp>
    </p:spTree>
    <p:extLst>
      <p:ext uri="{BB962C8B-B14F-4D97-AF65-F5344CB8AC3E}">
        <p14:creationId xmlns:p14="http://schemas.microsoft.com/office/powerpoint/2010/main" val="27123705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241</TotalTime>
  <Words>1874</Words>
  <Application>Microsoft Office PowerPoint</Application>
  <PresentationFormat>On-screen Show (4:3)</PresentationFormat>
  <Paragraphs>115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Clarity</vt:lpstr>
      <vt:lpstr>POTRAŽIVANJA</vt:lpstr>
      <vt:lpstr>Potraživanja</vt:lpstr>
      <vt:lpstr>Potraživanja</vt:lpstr>
      <vt:lpstr>Vrednovanje potraživanja</vt:lpstr>
      <vt:lpstr>Definisanje i klasifikovanje potraživanja</vt:lpstr>
      <vt:lpstr>Raščlanjavanje potraživanja</vt:lpstr>
      <vt:lpstr>Nastanak potraživanja</vt:lpstr>
      <vt:lpstr>Potraživanja od kupaca</vt:lpstr>
      <vt:lpstr>Priznavanje i vrednovanje potraživanja</vt:lpstr>
      <vt:lpstr>Potraživanje/prihod</vt:lpstr>
      <vt:lpstr>Popusti odobreni kupcu</vt:lpstr>
      <vt:lpstr>Procjena vrijednosti potraživanja</vt:lpstr>
      <vt:lpstr>Procjena potraživanja</vt:lpstr>
      <vt:lpstr>Matrica umanjenja vrijednosti</vt:lpstr>
      <vt:lpstr>PowerPoint Presentation</vt:lpstr>
      <vt:lpstr>PowerPoint Presentation</vt:lpstr>
      <vt:lpstr>PowerPoint Presentation</vt:lpstr>
      <vt:lpstr>Metoda neto prodaje</vt:lpstr>
      <vt:lpstr>Metoda salda</vt:lpstr>
      <vt:lpstr>Dirketan otpis</vt:lpstr>
      <vt:lpstr>PowerPoint Presentation</vt:lpstr>
      <vt:lpstr>PowerPoint Presentation</vt:lpstr>
      <vt:lpstr>PowerPoint Presentation</vt:lpstr>
      <vt:lpstr>GOTOVINA I GOTOVINSKI EKVIVALENTI</vt:lpstr>
      <vt:lpstr>Definisanje i obuhvat gotovine i gotovinskih ekvivalenata </vt:lpstr>
      <vt:lpstr>PowerPoint Presentation</vt:lpstr>
      <vt:lpstr>PowerPoint Presentation</vt:lpstr>
      <vt:lpstr>Čekovi i mjenice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POTRAŽIVANJA</dc:title>
  <dc:creator>User</dc:creator>
  <cp:lastModifiedBy>User</cp:lastModifiedBy>
  <cp:revision>9</cp:revision>
  <dcterms:created xsi:type="dcterms:W3CDTF">2022-12-06T06:02:26Z</dcterms:created>
  <dcterms:modified xsi:type="dcterms:W3CDTF">2022-12-06T10:03:31Z</dcterms:modified>
</cp:coreProperties>
</file>