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796" r:id="rId1"/>
  </p:sldMasterIdLst>
  <p:notesMasterIdLst>
    <p:notesMasterId r:id="rId35"/>
  </p:notesMasterIdLst>
  <p:handoutMasterIdLst>
    <p:handoutMasterId r:id="rId36"/>
  </p:handoutMasterIdLst>
  <p:sldIdLst>
    <p:sldId id="655" r:id="rId2"/>
    <p:sldId id="656" r:id="rId3"/>
    <p:sldId id="657" r:id="rId4"/>
    <p:sldId id="658" r:id="rId5"/>
    <p:sldId id="660" r:id="rId6"/>
    <p:sldId id="788" r:id="rId7"/>
    <p:sldId id="790" r:id="rId8"/>
    <p:sldId id="791" r:id="rId9"/>
    <p:sldId id="792" r:id="rId10"/>
    <p:sldId id="793" r:id="rId11"/>
    <p:sldId id="794" r:id="rId12"/>
    <p:sldId id="795" r:id="rId13"/>
    <p:sldId id="798" r:id="rId14"/>
    <p:sldId id="799" r:id="rId15"/>
    <p:sldId id="800" r:id="rId16"/>
    <p:sldId id="801" r:id="rId17"/>
    <p:sldId id="802" r:id="rId18"/>
    <p:sldId id="803" r:id="rId19"/>
    <p:sldId id="796" r:id="rId20"/>
    <p:sldId id="797" r:id="rId21"/>
    <p:sldId id="805" r:id="rId22"/>
    <p:sldId id="787" r:id="rId23"/>
    <p:sldId id="768" r:id="rId24"/>
    <p:sldId id="772" r:id="rId25"/>
    <p:sldId id="773" r:id="rId26"/>
    <p:sldId id="774" r:id="rId27"/>
    <p:sldId id="776" r:id="rId28"/>
    <p:sldId id="778" r:id="rId29"/>
    <p:sldId id="780" r:id="rId30"/>
    <p:sldId id="782" r:id="rId31"/>
    <p:sldId id="784" r:id="rId32"/>
    <p:sldId id="786" r:id="rId33"/>
    <p:sldId id="719" r:id="rId34"/>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50BE9"/>
    <a:srgbClr val="FF9966"/>
    <a:srgbClr val="FBE1D5"/>
    <a:srgbClr val="FBBF53"/>
    <a:srgbClr val="FB17D0"/>
    <a:srgbClr val="F9E0AD"/>
    <a:srgbClr val="3399FF"/>
    <a:srgbClr val="339966"/>
    <a:srgbClr val="FDF3A9"/>
    <a:srgbClr val="5FCBE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78" autoAdjust="0"/>
    <p:restoredTop sz="94660"/>
  </p:normalViewPr>
  <p:slideViewPr>
    <p:cSldViewPr snapToGrid="0">
      <p:cViewPr varScale="1">
        <p:scale>
          <a:sx n="80" d="100"/>
          <a:sy n="80" d="100"/>
        </p:scale>
        <p:origin x="1387" y="4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C7AD451-D333-4AA0-BC72-7D6A8D829516}" type="doc">
      <dgm:prSet loTypeId="urn:microsoft.com/office/officeart/2005/8/layout/pyramid4" loCatId="pyramid" qsTypeId="urn:microsoft.com/office/officeart/2005/8/quickstyle/simple1" qsCatId="simple" csTypeId="urn:microsoft.com/office/officeart/2005/8/colors/colorful2" csCatId="colorful" phldr="1"/>
      <dgm:spPr/>
      <dgm:t>
        <a:bodyPr/>
        <a:lstStyle/>
        <a:p>
          <a:endParaRPr lang="en-US"/>
        </a:p>
      </dgm:t>
    </dgm:pt>
    <dgm:pt modelId="{A321C348-4992-44ED-A388-8CA767E08074}">
      <dgm:prSet phldrT="[Text]"/>
      <dgm:spPr/>
      <dgm:t>
        <a:bodyPr/>
        <a:lstStyle/>
        <a:p>
          <a:r>
            <a:rPr lang="sr-Latn-BA" dirty="0" smtClean="0"/>
            <a:t>.</a:t>
          </a:r>
          <a:endParaRPr lang="en-US" dirty="0"/>
        </a:p>
      </dgm:t>
    </dgm:pt>
    <dgm:pt modelId="{B5DDB490-5315-4841-8D64-10F3012873F5}" type="parTrans" cxnId="{4DD340CB-F177-4D7D-A300-756458C0F9DA}">
      <dgm:prSet/>
      <dgm:spPr/>
      <dgm:t>
        <a:bodyPr/>
        <a:lstStyle/>
        <a:p>
          <a:endParaRPr lang="en-US"/>
        </a:p>
      </dgm:t>
    </dgm:pt>
    <dgm:pt modelId="{36783A81-3E03-4F36-A5B8-54806AB2F908}" type="sibTrans" cxnId="{4DD340CB-F177-4D7D-A300-756458C0F9DA}">
      <dgm:prSet/>
      <dgm:spPr/>
      <dgm:t>
        <a:bodyPr/>
        <a:lstStyle/>
        <a:p>
          <a:endParaRPr lang="en-US"/>
        </a:p>
      </dgm:t>
    </dgm:pt>
    <dgm:pt modelId="{7DEEB614-B181-46CA-974E-9841CDBE6DFE}">
      <dgm:prSet phldrT="[Text]"/>
      <dgm:spPr/>
      <dgm:t>
        <a:bodyPr/>
        <a:lstStyle/>
        <a:p>
          <a:r>
            <a:rPr lang="sr-Latn-BA" dirty="0" smtClean="0"/>
            <a:t>.</a:t>
          </a:r>
          <a:endParaRPr lang="en-US" dirty="0"/>
        </a:p>
      </dgm:t>
    </dgm:pt>
    <dgm:pt modelId="{09C04A4F-7882-4135-A009-8334A1EBA419}" type="parTrans" cxnId="{698F9379-54EA-40BA-8AF9-93E49B845F1E}">
      <dgm:prSet/>
      <dgm:spPr/>
      <dgm:t>
        <a:bodyPr/>
        <a:lstStyle/>
        <a:p>
          <a:endParaRPr lang="en-US"/>
        </a:p>
      </dgm:t>
    </dgm:pt>
    <dgm:pt modelId="{0CD43E24-CB33-45BF-A8E9-31234D3FBA12}" type="sibTrans" cxnId="{698F9379-54EA-40BA-8AF9-93E49B845F1E}">
      <dgm:prSet/>
      <dgm:spPr/>
      <dgm:t>
        <a:bodyPr/>
        <a:lstStyle/>
        <a:p>
          <a:endParaRPr lang="en-US"/>
        </a:p>
      </dgm:t>
    </dgm:pt>
    <dgm:pt modelId="{662665EE-02E1-465F-964D-2E88A451B45F}">
      <dgm:prSet phldrT="[Text]"/>
      <dgm:spPr/>
      <dgm:t>
        <a:bodyPr/>
        <a:lstStyle/>
        <a:p>
          <a:r>
            <a:rPr lang="sr-Latn-BA" dirty="0" smtClean="0"/>
            <a:t>.</a:t>
          </a:r>
          <a:endParaRPr lang="en-US" dirty="0"/>
        </a:p>
      </dgm:t>
    </dgm:pt>
    <dgm:pt modelId="{B52E6291-78F0-495C-A797-E274177BE52C}" type="parTrans" cxnId="{3F9E9D5C-B32A-4F50-AC49-C7B9557ECBC6}">
      <dgm:prSet/>
      <dgm:spPr/>
      <dgm:t>
        <a:bodyPr/>
        <a:lstStyle/>
        <a:p>
          <a:endParaRPr lang="en-US"/>
        </a:p>
      </dgm:t>
    </dgm:pt>
    <dgm:pt modelId="{F250AB5F-DB8A-4D3E-B97E-338AE423B298}" type="sibTrans" cxnId="{3F9E9D5C-B32A-4F50-AC49-C7B9557ECBC6}">
      <dgm:prSet/>
      <dgm:spPr/>
      <dgm:t>
        <a:bodyPr/>
        <a:lstStyle/>
        <a:p>
          <a:endParaRPr lang="en-US"/>
        </a:p>
      </dgm:t>
    </dgm:pt>
    <dgm:pt modelId="{3FE5EEB7-6AE5-4FEF-B760-A8D04FFA8769}">
      <dgm:prSet phldrT="[Text]"/>
      <dgm:spPr/>
      <dgm:t>
        <a:bodyPr/>
        <a:lstStyle/>
        <a:p>
          <a:r>
            <a:rPr lang="sr-Latn-BA" dirty="0" smtClean="0"/>
            <a:t>.</a:t>
          </a:r>
          <a:endParaRPr lang="en-US" dirty="0"/>
        </a:p>
      </dgm:t>
    </dgm:pt>
    <dgm:pt modelId="{1C0D6780-6E76-407E-88BE-612B7E50D241}" type="parTrans" cxnId="{912C2D28-69B7-4D11-B591-F092E46AC48E}">
      <dgm:prSet/>
      <dgm:spPr/>
      <dgm:t>
        <a:bodyPr/>
        <a:lstStyle/>
        <a:p>
          <a:endParaRPr lang="en-US"/>
        </a:p>
      </dgm:t>
    </dgm:pt>
    <dgm:pt modelId="{4B7A60A0-46DF-4650-9ABA-01F4CC56277C}" type="sibTrans" cxnId="{912C2D28-69B7-4D11-B591-F092E46AC48E}">
      <dgm:prSet/>
      <dgm:spPr/>
      <dgm:t>
        <a:bodyPr/>
        <a:lstStyle/>
        <a:p>
          <a:endParaRPr lang="en-US"/>
        </a:p>
      </dgm:t>
    </dgm:pt>
    <dgm:pt modelId="{F3DEF670-D46C-4F08-BE1E-61533B565790}" type="pres">
      <dgm:prSet presAssocID="{CC7AD451-D333-4AA0-BC72-7D6A8D829516}" presName="compositeShape" presStyleCnt="0">
        <dgm:presLayoutVars>
          <dgm:chMax val="9"/>
          <dgm:dir/>
          <dgm:resizeHandles val="exact"/>
        </dgm:presLayoutVars>
      </dgm:prSet>
      <dgm:spPr/>
      <dgm:t>
        <a:bodyPr/>
        <a:lstStyle/>
        <a:p>
          <a:endParaRPr lang="en-US"/>
        </a:p>
      </dgm:t>
    </dgm:pt>
    <dgm:pt modelId="{FDF561CC-83B2-4CD1-9A85-C219E759F07E}" type="pres">
      <dgm:prSet presAssocID="{CC7AD451-D333-4AA0-BC72-7D6A8D829516}" presName="triangle1" presStyleLbl="node1" presStyleIdx="0" presStyleCnt="4">
        <dgm:presLayoutVars>
          <dgm:bulletEnabled val="1"/>
        </dgm:presLayoutVars>
      </dgm:prSet>
      <dgm:spPr/>
      <dgm:t>
        <a:bodyPr/>
        <a:lstStyle/>
        <a:p>
          <a:endParaRPr lang="en-US"/>
        </a:p>
      </dgm:t>
    </dgm:pt>
    <dgm:pt modelId="{E8C59C84-D105-4E1A-B103-E9D6C24C6336}" type="pres">
      <dgm:prSet presAssocID="{CC7AD451-D333-4AA0-BC72-7D6A8D829516}" presName="triangle2" presStyleLbl="node1" presStyleIdx="1" presStyleCnt="4">
        <dgm:presLayoutVars>
          <dgm:bulletEnabled val="1"/>
        </dgm:presLayoutVars>
      </dgm:prSet>
      <dgm:spPr/>
      <dgm:t>
        <a:bodyPr/>
        <a:lstStyle/>
        <a:p>
          <a:endParaRPr lang="en-US"/>
        </a:p>
      </dgm:t>
    </dgm:pt>
    <dgm:pt modelId="{E10F6E93-3153-48B7-8F37-440882CD8FCC}" type="pres">
      <dgm:prSet presAssocID="{CC7AD451-D333-4AA0-BC72-7D6A8D829516}" presName="triangle3" presStyleLbl="node1" presStyleIdx="2" presStyleCnt="4">
        <dgm:presLayoutVars>
          <dgm:bulletEnabled val="1"/>
        </dgm:presLayoutVars>
      </dgm:prSet>
      <dgm:spPr/>
      <dgm:t>
        <a:bodyPr/>
        <a:lstStyle/>
        <a:p>
          <a:endParaRPr lang="en-US"/>
        </a:p>
      </dgm:t>
    </dgm:pt>
    <dgm:pt modelId="{BF5E1325-B5DF-43B6-A7E0-85B3604F8FD4}" type="pres">
      <dgm:prSet presAssocID="{CC7AD451-D333-4AA0-BC72-7D6A8D829516}" presName="triangle4" presStyleLbl="node1" presStyleIdx="3" presStyleCnt="4">
        <dgm:presLayoutVars>
          <dgm:bulletEnabled val="1"/>
        </dgm:presLayoutVars>
      </dgm:prSet>
      <dgm:spPr/>
      <dgm:t>
        <a:bodyPr/>
        <a:lstStyle/>
        <a:p>
          <a:endParaRPr lang="en-US"/>
        </a:p>
      </dgm:t>
    </dgm:pt>
  </dgm:ptLst>
  <dgm:cxnLst>
    <dgm:cxn modelId="{CE347F02-378C-4D25-A6BB-DF3CE959B6E8}" type="presOf" srcId="{7DEEB614-B181-46CA-974E-9841CDBE6DFE}" destId="{E8C59C84-D105-4E1A-B103-E9D6C24C6336}" srcOrd="0" destOrd="0" presId="urn:microsoft.com/office/officeart/2005/8/layout/pyramid4"/>
    <dgm:cxn modelId="{1522325B-4FB8-4D53-9E82-B4146123C274}" type="presOf" srcId="{662665EE-02E1-465F-964D-2E88A451B45F}" destId="{E10F6E93-3153-48B7-8F37-440882CD8FCC}" srcOrd="0" destOrd="0" presId="urn:microsoft.com/office/officeart/2005/8/layout/pyramid4"/>
    <dgm:cxn modelId="{698F9379-54EA-40BA-8AF9-93E49B845F1E}" srcId="{CC7AD451-D333-4AA0-BC72-7D6A8D829516}" destId="{7DEEB614-B181-46CA-974E-9841CDBE6DFE}" srcOrd="1" destOrd="0" parTransId="{09C04A4F-7882-4135-A009-8334A1EBA419}" sibTransId="{0CD43E24-CB33-45BF-A8E9-31234D3FBA12}"/>
    <dgm:cxn modelId="{912C2D28-69B7-4D11-B591-F092E46AC48E}" srcId="{CC7AD451-D333-4AA0-BC72-7D6A8D829516}" destId="{3FE5EEB7-6AE5-4FEF-B760-A8D04FFA8769}" srcOrd="3" destOrd="0" parTransId="{1C0D6780-6E76-407E-88BE-612B7E50D241}" sibTransId="{4B7A60A0-46DF-4650-9ABA-01F4CC56277C}"/>
    <dgm:cxn modelId="{3F9E9D5C-B32A-4F50-AC49-C7B9557ECBC6}" srcId="{CC7AD451-D333-4AA0-BC72-7D6A8D829516}" destId="{662665EE-02E1-465F-964D-2E88A451B45F}" srcOrd="2" destOrd="0" parTransId="{B52E6291-78F0-495C-A797-E274177BE52C}" sibTransId="{F250AB5F-DB8A-4D3E-B97E-338AE423B298}"/>
    <dgm:cxn modelId="{F920754D-2DFB-4E71-B421-05571BADE593}" type="presOf" srcId="{A321C348-4992-44ED-A388-8CA767E08074}" destId="{FDF561CC-83B2-4CD1-9A85-C219E759F07E}" srcOrd="0" destOrd="0" presId="urn:microsoft.com/office/officeart/2005/8/layout/pyramid4"/>
    <dgm:cxn modelId="{426483FC-01A8-42B5-AD4E-120A07F83943}" type="presOf" srcId="{3FE5EEB7-6AE5-4FEF-B760-A8D04FFA8769}" destId="{BF5E1325-B5DF-43B6-A7E0-85B3604F8FD4}" srcOrd="0" destOrd="0" presId="urn:microsoft.com/office/officeart/2005/8/layout/pyramid4"/>
    <dgm:cxn modelId="{ADE713FD-6178-4DA0-9468-866F072E024C}" type="presOf" srcId="{CC7AD451-D333-4AA0-BC72-7D6A8D829516}" destId="{F3DEF670-D46C-4F08-BE1E-61533B565790}" srcOrd="0" destOrd="0" presId="urn:microsoft.com/office/officeart/2005/8/layout/pyramid4"/>
    <dgm:cxn modelId="{4DD340CB-F177-4D7D-A300-756458C0F9DA}" srcId="{CC7AD451-D333-4AA0-BC72-7D6A8D829516}" destId="{A321C348-4992-44ED-A388-8CA767E08074}" srcOrd="0" destOrd="0" parTransId="{B5DDB490-5315-4841-8D64-10F3012873F5}" sibTransId="{36783A81-3E03-4F36-A5B8-54806AB2F908}"/>
    <dgm:cxn modelId="{6EE51A69-B9AA-4BC1-A7D6-BDD6050CB4A6}" type="presParOf" srcId="{F3DEF670-D46C-4F08-BE1E-61533B565790}" destId="{FDF561CC-83B2-4CD1-9A85-C219E759F07E}" srcOrd="0" destOrd="0" presId="urn:microsoft.com/office/officeart/2005/8/layout/pyramid4"/>
    <dgm:cxn modelId="{A2178B34-8194-4820-917F-FEC8B93B5CE8}" type="presParOf" srcId="{F3DEF670-D46C-4F08-BE1E-61533B565790}" destId="{E8C59C84-D105-4E1A-B103-E9D6C24C6336}" srcOrd="1" destOrd="0" presId="urn:microsoft.com/office/officeart/2005/8/layout/pyramid4"/>
    <dgm:cxn modelId="{D3A43B13-DD02-40D8-9686-1222374DDDDE}" type="presParOf" srcId="{F3DEF670-D46C-4F08-BE1E-61533B565790}" destId="{E10F6E93-3153-48B7-8F37-440882CD8FCC}" srcOrd="2" destOrd="0" presId="urn:microsoft.com/office/officeart/2005/8/layout/pyramid4"/>
    <dgm:cxn modelId="{13C2D3D1-96BB-4DD2-A7C9-B79363929827}" type="presParOf" srcId="{F3DEF670-D46C-4F08-BE1E-61533B565790}" destId="{BF5E1325-B5DF-43B6-A7E0-85B3604F8FD4}" srcOrd="3" destOrd="0" presId="urn:microsoft.com/office/officeart/2005/8/layout/pyramid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F561CC-83B2-4CD1-9A85-C219E759F07E}">
      <dsp:nvSpPr>
        <dsp:cNvPr id="0" name=""/>
        <dsp:cNvSpPr/>
      </dsp:nvSpPr>
      <dsp:spPr>
        <a:xfrm>
          <a:off x="2032000" y="0"/>
          <a:ext cx="2032000" cy="2032000"/>
        </a:xfrm>
        <a:prstGeom prst="triangle">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lvl="0" algn="ctr" defTabSz="2133600">
            <a:lnSpc>
              <a:spcPct val="90000"/>
            </a:lnSpc>
            <a:spcBef>
              <a:spcPct val="0"/>
            </a:spcBef>
            <a:spcAft>
              <a:spcPct val="35000"/>
            </a:spcAft>
          </a:pPr>
          <a:r>
            <a:rPr lang="sr-Latn-BA" sz="4800" kern="1200" dirty="0" smtClean="0"/>
            <a:t>.</a:t>
          </a:r>
          <a:endParaRPr lang="en-US" sz="4800" kern="1200" dirty="0"/>
        </a:p>
      </dsp:txBody>
      <dsp:txXfrm>
        <a:off x="2540000" y="1016000"/>
        <a:ext cx="1016000" cy="1016000"/>
      </dsp:txXfrm>
    </dsp:sp>
    <dsp:sp modelId="{E8C59C84-D105-4E1A-B103-E9D6C24C6336}">
      <dsp:nvSpPr>
        <dsp:cNvPr id="0" name=""/>
        <dsp:cNvSpPr/>
      </dsp:nvSpPr>
      <dsp:spPr>
        <a:xfrm>
          <a:off x="1016000" y="2032000"/>
          <a:ext cx="2032000" cy="2032000"/>
        </a:xfrm>
        <a:prstGeom prst="triangle">
          <a:avLst/>
        </a:prstGeom>
        <a:solidFill>
          <a:schemeClr val="accent2">
            <a:hueOff val="-904150"/>
            <a:satOff val="-552"/>
            <a:lumOff val="2157"/>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lvl="0" algn="ctr" defTabSz="2133600">
            <a:lnSpc>
              <a:spcPct val="90000"/>
            </a:lnSpc>
            <a:spcBef>
              <a:spcPct val="0"/>
            </a:spcBef>
            <a:spcAft>
              <a:spcPct val="35000"/>
            </a:spcAft>
          </a:pPr>
          <a:r>
            <a:rPr lang="sr-Latn-BA" sz="4800" kern="1200" dirty="0" smtClean="0"/>
            <a:t>.</a:t>
          </a:r>
          <a:endParaRPr lang="en-US" sz="4800" kern="1200" dirty="0"/>
        </a:p>
      </dsp:txBody>
      <dsp:txXfrm>
        <a:off x="1524000" y="3048000"/>
        <a:ext cx="1016000" cy="1016000"/>
      </dsp:txXfrm>
    </dsp:sp>
    <dsp:sp modelId="{E10F6E93-3153-48B7-8F37-440882CD8FCC}">
      <dsp:nvSpPr>
        <dsp:cNvPr id="0" name=""/>
        <dsp:cNvSpPr/>
      </dsp:nvSpPr>
      <dsp:spPr>
        <a:xfrm rot="10800000">
          <a:off x="2032000" y="2032000"/>
          <a:ext cx="2032000" cy="2032000"/>
        </a:xfrm>
        <a:prstGeom prst="triangle">
          <a:avLst/>
        </a:prstGeom>
        <a:solidFill>
          <a:schemeClr val="accent2">
            <a:hueOff val="-1808300"/>
            <a:satOff val="-1104"/>
            <a:lumOff val="4314"/>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lvl="0" algn="ctr" defTabSz="2133600">
            <a:lnSpc>
              <a:spcPct val="90000"/>
            </a:lnSpc>
            <a:spcBef>
              <a:spcPct val="0"/>
            </a:spcBef>
            <a:spcAft>
              <a:spcPct val="35000"/>
            </a:spcAft>
          </a:pPr>
          <a:r>
            <a:rPr lang="sr-Latn-BA" sz="4800" kern="1200" dirty="0" smtClean="0"/>
            <a:t>.</a:t>
          </a:r>
          <a:endParaRPr lang="en-US" sz="4800" kern="1200" dirty="0"/>
        </a:p>
      </dsp:txBody>
      <dsp:txXfrm rot="10800000">
        <a:off x="2540000" y="2032000"/>
        <a:ext cx="1016000" cy="1016000"/>
      </dsp:txXfrm>
    </dsp:sp>
    <dsp:sp modelId="{BF5E1325-B5DF-43B6-A7E0-85B3604F8FD4}">
      <dsp:nvSpPr>
        <dsp:cNvPr id="0" name=""/>
        <dsp:cNvSpPr/>
      </dsp:nvSpPr>
      <dsp:spPr>
        <a:xfrm>
          <a:off x="3048000" y="2032000"/>
          <a:ext cx="2032000" cy="2032000"/>
        </a:xfrm>
        <a:prstGeom prst="triangle">
          <a:avLst/>
        </a:prstGeom>
        <a:solidFill>
          <a:schemeClr val="accent2">
            <a:hueOff val="-2712450"/>
            <a:satOff val="-1656"/>
            <a:lumOff val="6471"/>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lvl="0" algn="ctr" defTabSz="2133600">
            <a:lnSpc>
              <a:spcPct val="90000"/>
            </a:lnSpc>
            <a:spcBef>
              <a:spcPct val="0"/>
            </a:spcBef>
            <a:spcAft>
              <a:spcPct val="35000"/>
            </a:spcAft>
          </a:pPr>
          <a:r>
            <a:rPr lang="sr-Latn-BA" sz="4800" kern="1200" dirty="0" smtClean="0"/>
            <a:t>.</a:t>
          </a:r>
          <a:endParaRPr lang="en-US" sz="4800" kern="1200" dirty="0"/>
        </a:p>
      </dsp:txBody>
      <dsp:txXfrm>
        <a:off x="3556000" y="3048000"/>
        <a:ext cx="1016000" cy="1016000"/>
      </dsp:txXfrm>
    </dsp:sp>
  </dsp:spTree>
</dsp:drawing>
</file>

<file path=ppt/diagrams/layout1.xml><?xml version="1.0" encoding="utf-8"?>
<dgm:layoutDef xmlns:dgm="http://schemas.openxmlformats.org/drawingml/2006/diagram" xmlns:a="http://schemas.openxmlformats.org/drawingml/2006/main" uniqueId="urn:microsoft.com/office/officeart/2005/8/layout/pyramid4">
  <dgm:title val=""/>
  <dgm:desc val=""/>
  <dgm:catLst>
    <dgm:cat type="pyramid" pri="4000"/>
    <dgm:cat type="relationship" pri="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useDef="1">
    <dgm:dataModel>
      <dgm:ptLst/>
      <dgm:bg/>
      <dgm:whole/>
    </dgm:dataModel>
  </dgm:styleData>
  <dgm:clrData useDef="1">
    <dgm:dataModel>
      <dgm:ptLst/>
      <dgm:bg/>
      <dgm:whole/>
    </dgm:dataModel>
  </dgm:clrData>
  <dgm:layoutNode name="compositeShape">
    <dgm:varLst>
      <dgm:chMax val="9"/>
      <dgm:dir/>
      <dgm:resizeHandles val="exact"/>
    </dgm:varLst>
    <dgm:alg type="composite">
      <dgm:param type="ar" val="1"/>
    </dgm:alg>
    <dgm:shape xmlns:r="http://schemas.openxmlformats.org/officeDocument/2006/relationships" r:blip="">
      <dgm:adjLst/>
    </dgm:shape>
    <dgm:presOf/>
    <dgm:choose name="Name0">
      <dgm:if name="Name1" axis="ch" ptType="node" func="cnt" op="lte" val="4">
        <dgm:choose name="Name2">
          <dgm:if name="Name3" axis="ch" ptType="node" func="cnt" op="equ" val="1">
            <dgm:constrLst>
              <dgm:constr type="primFontSz" for="ch" ptType="node" op="equ" val="65"/>
              <dgm:constr type="t" for="ch" forName="triangle1"/>
              <dgm:constr type="l" for="ch" forName="triangle1"/>
              <dgm:constr type="h" for="ch" forName="triangle1" refType="h"/>
              <dgm:constr type="w" for="ch" forName="triangle1" refType="h"/>
            </dgm:constrLst>
          </dgm:if>
          <dgm:else name="Name4">
            <dgm:constrLst>
              <dgm:constr type="primFontSz" for="ch" ptType="node" op="equ" val="65"/>
              <dgm:constr type="t" for="ch" forName="triangle1"/>
              <dgm:constr type="l" for="ch" forName="triangle1" refType="h" fact="0.25"/>
              <dgm:constr type="h" for="ch" forName="triangle1" refType="h" fact="0.5"/>
              <dgm:constr type="w" for="ch" forName="triangle1" refType="h" fact="0.5"/>
              <dgm:constr type="t" for="ch" forName="triangle2" refType="h" fact="0.5"/>
              <dgm:constr type="l" for="ch" forName="triangle2"/>
              <dgm:constr type="h" for="ch" forName="triangle2" refType="h" fact="0.5"/>
              <dgm:constr type="w" for="ch" forName="triangle2" refType="h" fact="0.5"/>
              <dgm:constr type="t" for="ch" forName="triangle3" refType="h" fact="0.5"/>
              <dgm:constr type="l" for="ch" forName="triangle3" refType="h" fact="0.25"/>
              <dgm:constr type="h" for="ch" forName="triangle3" refType="h" fact="0.5"/>
              <dgm:constr type="w" for="ch" forName="triangle3" refType="h" fact="0.5"/>
              <dgm:constr type="t" for="ch" forName="triangle4" refType="h" fact="0.5"/>
              <dgm:constr type="l" for="ch" forName="triangle4" refType="h" fact="0.5"/>
              <dgm:constr type="h" for="ch" forName="triangle4" refType="h" fact="0.5"/>
              <dgm:constr type="w" for="ch" forName="triangle4" refType="h" fact="0.5"/>
            </dgm:constrLst>
          </dgm:else>
        </dgm:choose>
      </dgm:if>
      <dgm:else name="Name5">
        <dgm:constrLst>
          <dgm:constr type="primFontSz" for="ch" ptType="node" op="equ" val="65"/>
          <dgm:constr type="t" for="ch" forName="triangle1"/>
          <dgm:constr type="l" for="ch" forName="triangle1" refType="h" fact="0.33"/>
          <dgm:constr type="h" for="ch" forName="triangle1" refType="h" fact="0.33"/>
          <dgm:constr type="w" for="ch" forName="triangle1" refType="h" fact="0.33"/>
          <dgm:constr type="t" for="ch" forName="triangle2" refType="h" fact="0.33"/>
          <dgm:constr type="l" for="ch" forName="triangle2" refType="h" fact="0.165"/>
          <dgm:constr type="h" for="ch" forName="triangle2" refType="h" fact="0.33"/>
          <dgm:constr type="w" for="ch" forName="triangle2" refType="h" fact="0.33"/>
          <dgm:constr type="t" for="ch" forName="triangle3" refType="h" fact="0.33"/>
          <dgm:constr type="l" for="ch" forName="triangle3" refType="h" fact="0.33"/>
          <dgm:constr type="h" for="ch" forName="triangle3" refType="h" fact="0.33"/>
          <dgm:constr type="w" for="ch" forName="triangle3" refType="h" fact="0.33"/>
          <dgm:constr type="t" for="ch" forName="triangle4" refType="h" fact="0.33"/>
          <dgm:constr type="l" for="ch" forName="triangle4" refType="h" fact="0.495"/>
          <dgm:constr type="h" for="ch" forName="triangle4" refType="h" fact="0.33"/>
          <dgm:constr type="w" for="ch" forName="triangle4" refType="h" fact="0.33"/>
          <dgm:constr type="t" for="ch" forName="triangle5" refType="h" fact="0.66"/>
          <dgm:constr type="l" for="ch" forName="triangle5"/>
          <dgm:constr type="h" for="ch" forName="triangle5" refType="h" fact="0.33"/>
          <dgm:constr type="w" for="ch" forName="triangle5" refType="h" fact="0.33"/>
          <dgm:constr type="t" for="ch" forName="triangle6" refType="h" fact="0.66"/>
          <dgm:constr type="l" for="ch" forName="triangle6" refType="h" fact="0.165"/>
          <dgm:constr type="h" for="ch" forName="triangle6" refType="h" fact="0.33"/>
          <dgm:constr type="w" for="ch" forName="triangle6" refType="h" fact="0.33"/>
          <dgm:constr type="t" for="ch" forName="triangle7" refType="h" fact="0.66"/>
          <dgm:constr type="l" for="ch" forName="triangle7" refType="h" fact="0.33"/>
          <dgm:constr type="h" for="ch" forName="triangle7" refType="h" fact="0.33"/>
          <dgm:constr type="w" for="ch" forName="triangle7" refType="h" fact="0.33"/>
          <dgm:constr type="t" for="ch" forName="triangle8" refType="h" fact="0.66"/>
          <dgm:constr type="l" for="ch" forName="triangle8" refType="h" fact="0.495"/>
          <dgm:constr type="h" for="ch" forName="triangle8" refType="h" fact="0.33"/>
          <dgm:constr type="w" for="ch" forName="triangle8" refType="h" fact="0.33"/>
          <dgm:constr type="t" for="ch" forName="triangle9" refType="h" fact="0.66"/>
          <dgm:constr type="l" for="ch" forName="triangle9" refType="h" fact="0.66"/>
          <dgm:constr type="h" for="ch" forName="triangle9" refType="h" fact="0.33"/>
          <dgm:constr type="w" for="ch" forName="triangle9" refType="h" fact="0.33"/>
        </dgm:constrLst>
      </dgm:else>
    </dgm:choose>
    <dgm:ruleLst/>
    <dgm:choose name="Name6">
      <dgm:if name="Name7" axis="ch" ptType="node" func="cnt" op="gte" val="1">
        <dgm:layoutNode name="triangle1" styleLbl="node1">
          <dgm:varLst>
            <dgm:bulletEnabled val="1"/>
          </dgm:varLst>
          <dgm:alg type="tx">
            <dgm:param type="txAnchorVertCh" val="mid"/>
          </dgm:alg>
          <dgm:shape xmlns:r="http://schemas.openxmlformats.org/officeDocument/2006/relationships" type="triangle"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8"/>
    </dgm:choose>
    <dgm:choose name="Name9">
      <dgm:if name="Name10" axis="ch" ptType="node" func="cnt" op="gte" val="2">
        <dgm:layoutNode name="triangle2" styleLbl="node1">
          <dgm:varLst>
            <dgm:bulletEnabled val="1"/>
          </dgm:varLst>
          <dgm:alg type="tx">
            <dgm:param type="txAnchorVertCh" val="mid"/>
          </dgm:alg>
          <dgm:shape xmlns:r="http://schemas.openxmlformats.org/officeDocument/2006/relationships" type="triangle" r:blip="">
            <dgm:adjLst/>
          </dgm:shape>
          <dgm:choose name="Name11">
            <dgm:if name="Name12" func="var" arg="dir" op="equ" val="norm">
              <dgm:presOf axis="ch desOrSelf" ptType="node node" st="2 1" cnt="1 0"/>
            </dgm:if>
            <dgm:else name="Name13">
              <dgm:presOf axis="ch desOrSelf" ptType="node node" st="4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3" styleLbl="node1">
          <dgm:varLst>
            <dgm:bulletEnabled val="1"/>
          </dgm:varLst>
          <dgm:alg type="tx">
            <dgm:param type="txAnchorVertCh" val="mid"/>
          </dgm:alg>
          <dgm:shape xmlns:r="http://schemas.openxmlformats.org/officeDocument/2006/relationships" rot="180" type="triangle"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4" styleLbl="node1">
          <dgm:varLst>
            <dgm:bulletEnabled val="1"/>
          </dgm:varLst>
          <dgm:alg type="tx">
            <dgm:param type="txAnchorVertCh" val="mid"/>
          </dgm:alg>
          <dgm:shape xmlns:r="http://schemas.openxmlformats.org/officeDocument/2006/relationships" type="triangle" r:blip="">
            <dgm:adjLst/>
          </dgm:shape>
          <dgm:choose name="Name14">
            <dgm:if name="Name15" func="var" arg="dir" op="equ" val="norm">
              <dgm:presOf axis="ch desOrSelf" ptType="node node" st="4 1" cnt="1 0"/>
            </dgm:if>
            <dgm:else name="Name16">
              <dgm:presOf axis="ch desOrSelf" ptType="node node" st="2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7"/>
    </dgm:choose>
    <dgm:choose name="Name18">
      <dgm:if name="Name19" axis="ch" ptType="node" func="cnt" op="gte" val="5">
        <dgm:layoutNode name="triangle5" styleLbl="node1">
          <dgm:varLst>
            <dgm:bulletEnabled val="1"/>
          </dgm:varLst>
          <dgm:alg type="tx">
            <dgm:param type="txAnchorVertCh" val="mid"/>
          </dgm:alg>
          <dgm:shape xmlns:r="http://schemas.openxmlformats.org/officeDocument/2006/relationships" type="triangle" r:blip="">
            <dgm:adjLst/>
          </dgm:shape>
          <dgm:choose name="Name20">
            <dgm:if name="Name21" func="var" arg="dir" op="equ" val="norm">
              <dgm:presOf axis="ch desOrSelf" ptType="node node" st="5 1" cnt="1 0"/>
            </dgm:if>
            <dgm:else name="Name22">
              <dgm:presOf axis="ch desOrSelf" ptType="node node" st="9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6" styleLbl="node1">
          <dgm:varLst>
            <dgm:bulletEnabled val="1"/>
          </dgm:varLst>
          <dgm:alg type="tx">
            <dgm:param type="txAnchorVertCh" val="mid"/>
          </dgm:alg>
          <dgm:shape xmlns:r="http://schemas.openxmlformats.org/officeDocument/2006/relationships" rot="180" type="triangle" r:blip="">
            <dgm:adjLst/>
          </dgm:shape>
          <dgm:choose name="Name23">
            <dgm:if name="Name24" func="var" arg="dir" op="equ" val="norm">
              <dgm:presOf axis="ch desOrSelf" ptType="node node" st="6 1" cnt="1 0"/>
            </dgm:if>
            <dgm:else name="Name25">
              <dgm:presOf axis="ch desOrSelf" ptType="node node" st="8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7" styleLbl="node1">
          <dgm:varLst>
            <dgm:bulletEnabled val="1"/>
          </dgm:varLst>
          <dgm:alg type="tx">
            <dgm:param type="txAnchorVertCh" val="mid"/>
          </dgm:alg>
          <dgm:shape xmlns:r="http://schemas.openxmlformats.org/officeDocument/2006/relationships" type="triangle" r:blip="">
            <dgm:adjLst/>
          </dgm:shape>
          <dgm:presOf axis="ch desOrSelf" ptType="node node" st="7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8" styleLbl="node1">
          <dgm:varLst>
            <dgm:bulletEnabled val="1"/>
          </dgm:varLst>
          <dgm:alg type="tx">
            <dgm:param type="txAnchorVertCh" val="mid"/>
          </dgm:alg>
          <dgm:shape xmlns:r="http://schemas.openxmlformats.org/officeDocument/2006/relationships" rot="180" type="triangle" r:blip="">
            <dgm:adjLst/>
          </dgm:shape>
          <dgm:choose name="Name26">
            <dgm:if name="Name27" func="var" arg="dir" op="equ" val="norm">
              <dgm:presOf axis="ch desOrSelf" ptType="node node" st="8 1" cnt="1 0"/>
            </dgm:if>
            <dgm:else name="Name28">
              <dgm:presOf axis="ch desOrSelf" ptType="node node" st="6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9" styleLbl="node1">
          <dgm:varLst>
            <dgm:bulletEnabled val="1"/>
          </dgm:varLst>
          <dgm:alg type="tx">
            <dgm:param type="txAnchorVertCh" val="mid"/>
          </dgm:alg>
          <dgm:shape xmlns:r="http://schemas.openxmlformats.org/officeDocument/2006/relationships" type="triangle" r:blip="">
            <dgm:adjLst/>
          </dgm:shape>
          <dgm:choose name="Name29">
            <dgm:if name="Name30" func="var" arg="dir" op="equ" val="norm">
              <dgm:presOf axis="ch desOrSelf" ptType="node node" st="9 1" cnt="1 0"/>
            </dgm:if>
            <dgm:else name="Name31">
              <dgm:presOf axis="ch desOrSelf" ptType="node node" st="5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2"/>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8" Type="http://schemas.openxmlformats.org/officeDocument/2006/relationships/image" Target="../media/image18.wmf"/><Relationship Id="rId3" Type="http://schemas.openxmlformats.org/officeDocument/2006/relationships/image" Target="../media/image13.wmf"/><Relationship Id="rId7" Type="http://schemas.openxmlformats.org/officeDocument/2006/relationships/image" Target="../media/image17.wmf"/><Relationship Id="rId2" Type="http://schemas.openxmlformats.org/officeDocument/2006/relationships/image" Target="../media/image12.wmf"/><Relationship Id="rId1" Type="http://schemas.openxmlformats.org/officeDocument/2006/relationships/image" Target="../media/image11.wmf"/><Relationship Id="rId6" Type="http://schemas.openxmlformats.org/officeDocument/2006/relationships/image" Target="../media/image16.wmf"/><Relationship Id="rId5" Type="http://schemas.openxmlformats.org/officeDocument/2006/relationships/image" Target="../media/image15.wmf"/><Relationship Id="rId4" Type="http://schemas.openxmlformats.org/officeDocument/2006/relationships/image" Target="../media/image14.wmf"/><Relationship Id="rId9" Type="http://schemas.openxmlformats.org/officeDocument/2006/relationships/image" Target="../media/image19.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5" y="0"/>
            <a:ext cx="2945659" cy="498056"/>
          </a:xfrm>
          <a:prstGeom prst="rect">
            <a:avLst/>
          </a:prstGeom>
        </p:spPr>
        <p:txBody>
          <a:bodyPr vert="horz" lIns="91440" tIns="45720" rIns="91440" bIns="45720" rtlCol="0"/>
          <a:lstStyle>
            <a:lvl1pPr algn="r">
              <a:defRPr sz="1200"/>
            </a:lvl1pPr>
          </a:lstStyle>
          <a:p>
            <a:fld id="{B61A5D1D-38BD-4DDD-A58F-79DF65543BF1}" type="datetimeFigureOut">
              <a:rPr lang="en-GB" smtClean="0"/>
              <a:t>24/01/2021</a:t>
            </a:fld>
            <a:endParaRPr lang="en-GB"/>
          </a:p>
        </p:txBody>
      </p:sp>
      <p:sp>
        <p:nvSpPr>
          <p:cNvPr id="4" name="Footer Placeholder 3"/>
          <p:cNvSpPr>
            <a:spLocks noGrp="1"/>
          </p:cNvSpPr>
          <p:nvPr>
            <p:ph type="ftr" sz="quarter" idx="2"/>
          </p:nvPr>
        </p:nvSpPr>
        <p:spPr>
          <a:xfrm>
            <a:off x="2" y="9428585"/>
            <a:ext cx="2945659" cy="49805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5" y="9428585"/>
            <a:ext cx="2945659" cy="498055"/>
          </a:xfrm>
          <a:prstGeom prst="rect">
            <a:avLst/>
          </a:prstGeom>
        </p:spPr>
        <p:txBody>
          <a:bodyPr vert="horz" lIns="91440" tIns="45720" rIns="91440" bIns="45720" rtlCol="0" anchor="b"/>
          <a:lstStyle>
            <a:lvl1pPr algn="r">
              <a:defRPr sz="1200"/>
            </a:lvl1pPr>
          </a:lstStyle>
          <a:p>
            <a:fld id="{2511DA44-1243-4D07-AF26-058DDBD1963B}" type="slidenum">
              <a:rPr lang="en-GB" smtClean="0"/>
              <a:t>‹#›</a:t>
            </a:fld>
            <a:endParaRPr lang="en-GB"/>
          </a:p>
        </p:txBody>
      </p:sp>
    </p:spTree>
    <p:extLst>
      <p:ext uri="{BB962C8B-B14F-4D97-AF65-F5344CB8AC3E}">
        <p14:creationId xmlns:p14="http://schemas.microsoft.com/office/powerpoint/2010/main" val="39818657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5" y="0"/>
            <a:ext cx="2945659" cy="498056"/>
          </a:xfrm>
          <a:prstGeom prst="rect">
            <a:avLst/>
          </a:prstGeom>
        </p:spPr>
        <p:txBody>
          <a:bodyPr vert="horz" lIns="91440" tIns="45720" rIns="91440" bIns="45720" rtlCol="0"/>
          <a:lstStyle>
            <a:lvl1pPr algn="r">
              <a:defRPr sz="1200"/>
            </a:lvl1pPr>
          </a:lstStyle>
          <a:p>
            <a:fld id="{AC07F5CE-DD99-4CFD-AB0B-5AF6C013888A}" type="datetimeFigureOut">
              <a:rPr lang="en-GB" smtClean="0"/>
              <a:t>24/01/2021</a:t>
            </a:fld>
            <a:endParaRPr lang="en-GB"/>
          </a:p>
        </p:txBody>
      </p:sp>
      <p:sp>
        <p:nvSpPr>
          <p:cNvPr id="4" name="Slide Image Placeholder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5"/>
            <a:ext cx="5438140" cy="3908614"/>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2" y="9428585"/>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5" y="9428585"/>
            <a:ext cx="2945659" cy="498055"/>
          </a:xfrm>
          <a:prstGeom prst="rect">
            <a:avLst/>
          </a:prstGeom>
        </p:spPr>
        <p:txBody>
          <a:bodyPr vert="horz" lIns="91440" tIns="45720" rIns="91440" bIns="45720" rtlCol="0" anchor="b"/>
          <a:lstStyle>
            <a:lvl1pPr algn="r">
              <a:defRPr sz="1200"/>
            </a:lvl1pPr>
          </a:lstStyle>
          <a:p>
            <a:fld id="{89DBD655-4639-4CBE-BE8D-344BFADD6D6D}" type="slidenum">
              <a:rPr lang="en-GB" smtClean="0"/>
              <a:t>‹#›</a:t>
            </a:fld>
            <a:endParaRPr lang="en-GB"/>
          </a:p>
        </p:txBody>
      </p:sp>
    </p:spTree>
    <p:extLst>
      <p:ext uri="{BB962C8B-B14F-4D97-AF65-F5344CB8AC3E}">
        <p14:creationId xmlns:p14="http://schemas.microsoft.com/office/powerpoint/2010/main" val="110551320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71316" cy="6874935"/>
            <a:chOff x="-8466" y="-8468"/>
            <a:chExt cx="9171316" cy="6874935"/>
          </a:xfrm>
        </p:grpSpPr>
        <p:cxnSp>
          <p:nvCxnSpPr>
            <p:cNvPr id="28" name="Straight Connector 2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30" name="Freeform 2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Freeform 3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Freeform 3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Freeform 3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Freeform 3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Freeform 3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Freeform 3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1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F1167BC-7972-4CB4-9200-F853611014CA}" type="datetime1">
              <a:rPr lang="en-US" smtClean="0"/>
              <a:t>1/24/2021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6307738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7EE02EE-4498-41BE-A354-A13C0C5355C8}" type="datetime1">
              <a:rPr lang="en-US" smtClean="0"/>
              <a:t>1/24/2021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8624548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9A51A3A-F488-4768-A9F0-0F3959A92872}" type="datetime1">
              <a:rPr lang="en-US" smtClean="0"/>
              <a:t>1/24/2021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5403591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DD6FCDF-EB04-4BCA-A7E0-EFE990DDB9A1}" type="datetime1">
              <a:rPr lang="en-US" smtClean="0"/>
              <a:t>1/24/2021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7899633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3E30E51-8926-4FF9-99C0-86CDBFDAF08A}" type="datetime1">
              <a:rPr lang="en-US" smtClean="0"/>
              <a:t>1/24/2021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11471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8FCC328-6EA3-4AAD-A60D-F794B09910E5}" type="datetime1">
              <a:rPr lang="en-US" smtClean="0"/>
              <a:t>1/24/2021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2385472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B2D2470-B70B-41DB-92E0-00E998FA7278}" type="datetime1">
              <a:rPr lang="en-US" smtClean="0"/>
              <a:t>1/24/2021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6531338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1B01D62-3C5A-44EA-83B0-811BD02260FC}" type="datetime1">
              <a:rPr lang="en-US" smtClean="0"/>
              <a:t>1/24/2021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719529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7D19299-DC19-4154-8890-2A390A5A4A36}" type="datetime1">
              <a:rPr lang="en-US" smtClean="0"/>
              <a:t>1/24/2021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8742915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253A089-338B-4981-81B4-0C42B689B7D4}" type="datetime1">
              <a:rPr lang="en-US" smtClean="0"/>
              <a:t>1/24/2021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4446038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A731751-1927-495A-B3ED-9702D385A7FB}" type="datetime1">
              <a:rPr lang="en-US" smtClean="0"/>
              <a:t>1/24/2021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6525125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6C0B29C-17E4-4CE6-BB08-C98426C06A21}" type="datetime1">
              <a:rPr lang="en-US" smtClean="0"/>
              <a:t>1/24/2021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7771622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B519812-87B8-449D-B732-A52EE61ADF1B}" type="datetime1">
              <a:rPr lang="en-US" smtClean="0"/>
              <a:t>1/24/2021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5226135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2AF2A1-F94A-490D-AA71-7A2831CB34B2}" type="datetime1">
              <a:rPr lang="en-US" smtClean="0"/>
              <a:t>1/24/2021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5209518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5BB975C5-28A8-47F1-83FD-9CFB22A22D21}" type="datetime1">
              <a:rPr lang="en-US" smtClean="0"/>
              <a:t>1/24/2021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0022638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8156DC2-D70B-41F7-9F36-3EA761FDDF93}" type="datetime1">
              <a:rPr lang="en-US" smtClean="0"/>
              <a:t>1/24/2021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014067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71317" cy="6874935"/>
            <a:chOff x="-8467" y="-8468"/>
            <a:chExt cx="9171317"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89A570B-0F52-4365-A829-9A7619E80A15}" type="datetime1">
              <a:rPr lang="en-US" smtClean="0"/>
              <a:t>1/24/2021</a:t>
            </a:fld>
            <a:endParaRPr lang="en-US" dirty="0"/>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136055428"/>
      </p:ext>
    </p:extLst>
  </p:cSld>
  <p:clrMap bg1="lt1" tx1="dk1" bg2="lt2" tx2="dk2" accent1="accent1" accent2="accent2" accent3="accent3" accent4="accent4" accent5="accent5" accent6="accent6" hlink="hlink" folHlink="folHlink"/>
  <p:sldLayoutIdLst>
    <p:sldLayoutId id="2147483797" r:id="rId1"/>
    <p:sldLayoutId id="2147483798" r:id="rId2"/>
    <p:sldLayoutId id="2147483799" r:id="rId3"/>
    <p:sldLayoutId id="2147483800" r:id="rId4"/>
    <p:sldLayoutId id="2147483801" r:id="rId5"/>
    <p:sldLayoutId id="2147483802" r:id="rId6"/>
    <p:sldLayoutId id="2147483803" r:id="rId7"/>
    <p:sldLayoutId id="2147483804" r:id="rId8"/>
    <p:sldLayoutId id="2147483805" r:id="rId9"/>
    <p:sldLayoutId id="2147483806" r:id="rId10"/>
    <p:sldLayoutId id="2147483807" r:id="rId11"/>
    <p:sldLayoutId id="2147483808" r:id="rId12"/>
    <p:sldLayoutId id="2147483809" r:id="rId13"/>
    <p:sldLayoutId id="2147483810" r:id="rId14"/>
    <p:sldLayoutId id="2147483811" r:id="rId15"/>
    <p:sldLayoutId id="2147483812" r:id="rId16"/>
  </p:sldLayoutIdLst>
  <p:hf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5.jp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jp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3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8" Type="http://schemas.openxmlformats.org/officeDocument/2006/relationships/oleObject" Target="../embeddings/oleObject3.bin"/><Relationship Id="rId13" Type="http://schemas.openxmlformats.org/officeDocument/2006/relationships/image" Target="../media/image15.wmf"/><Relationship Id="rId18" Type="http://schemas.openxmlformats.org/officeDocument/2006/relationships/oleObject" Target="../embeddings/oleObject8.bin"/><Relationship Id="rId3" Type="http://schemas.openxmlformats.org/officeDocument/2006/relationships/image" Target="../media/image5.jpg"/><Relationship Id="rId21" Type="http://schemas.openxmlformats.org/officeDocument/2006/relationships/image" Target="../media/image19.wmf"/><Relationship Id="rId7" Type="http://schemas.openxmlformats.org/officeDocument/2006/relationships/image" Target="../media/image12.wmf"/><Relationship Id="rId12" Type="http://schemas.openxmlformats.org/officeDocument/2006/relationships/oleObject" Target="../embeddings/oleObject5.bin"/><Relationship Id="rId17" Type="http://schemas.openxmlformats.org/officeDocument/2006/relationships/image" Target="../media/image17.wmf"/><Relationship Id="rId2" Type="http://schemas.openxmlformats.org/officeDocument/2006/relationships/slideLayout" Target="../slideLayouts/slideLayout7.xml"/><Relationship Id="rId16" Type="http://schemas.openxmlformats.org/officeDocument/2006/relationships/oleObject" Target="../embeddings/oleObject7.bin"/><Relationship Id="rId20" Type="http://schemas.openxmlformats.org/officeDocument/2006/relationships/oleObject" Target="../embeddings/oleObject9.bin"/><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14.wmf"/><Relationship Id="rId5" Type="http://schemas.openxmlformats.org/officeDocument/2006/relationships/image" Target="../media/image11.wmf"/><Relationship Id="rId15" Type="http://schemas.openxmlformats.org/officeDocument/2006/relationships/image" Target="../media/image16.wmf"/><Relationship Id="rId10" Type="http://schemas.openxmlformats.org/officeDocument/2006/relationships/oleObject" Target="../embeddings/oleObject4.bin"/><Relationship Id="rId19" Type="http://schemas.openxmlformats.org/officeDocument/2006/relationships/image" Target="../media/image18.wmf"/><Relationship Id="rId4" Type="http://schemas.openxmlformats.org/officeDocument/2006/relationships/oleObject" Target="../embeddings/oleObject1.bin"/><Relationship Id="rId9" Type="http://schemas.openxmlformats.org/officeDocument/2006/relationships/image" Target="../media/image13.wmf"/><Relationship Id="rId14" Type="http://schemas.openxmlformats.org/officeDocument/2006/relationships/oleObject" Target="../embeddings/oleObject6.bin"/></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45764" y="3636085"/>
            <a:ext cx="7056582" cy="1265185"/>
          </a:xfrm>
        </p:spPr>
        <p:txBody>
          <a:bodyPr/>
          <a:lstStyle/>
          <a:p>
            <a:pPr algn="ctr"/>
            <a:r>
              <a:rPr lang="sr-Latn-BA" sz="3200" b="1" dirty="0" smtClean="0">
                <a:solidFill>
                  <a:schemeClr val="tx1">
                    <a:lumMod val="65000"/>
                    <a:lumOff val="35000"/>
                  </a:schemeClr>
                </a:solidFill>
                <a:latin typeface="Times New Roman" panose="02020603050405020304" pitchFamily="18" charset="0"/>
                <a:cs typeface="Times New Roman" panose="02020603050405020304" pitchFamily="18" charset="0"/>
              </a:rPr>
              <a:t>MEĐUNARODNE FINANSIJE</a:t>
            </a:r>
            <a:r>
              <a:rPr lang="sr-Latn-BA" sz="3000" b="1" dirty="0">
                <a:solidFill>
                  <a:schemeClr val="tx2">
                    <a:lumMod val="60000"/>
                    <a:lumOff val="40000"/>
                  </a:schemeClr>
                </a:solidFill>
                <a:latin typeface="Times New Roman" panose="02020603050405020304" pitchFamily="18" charset="0"/>
                <a:cs typeface="Times New Roman" panose="02020603050405020304" pitchFamily="18" charset="0"/>
              </a:rPr>
              <a:t/>
            </a:r>
            <a:br>
              <a:rPr lang="sr-Latn-BA" sz="3000" b="1" dirty="0">
                <a:solidFill>
                  <a:schemeClr val="tx2">
                    <a:lumMod val="60000"/>
                    <a:lumOff val="40000"/>
                  </a:schemeClr>
                </a:solidFill>
                <a:latin typeface="Times New Roman" panose="02020603050405020304" pitchFamily="18" charset="0"/>
                <a:cs typeface="Times New Roman" panose="02020603050405020304" pitchFamily="18" charset="0"/>
              </a:rPr>
            </a:br>
            <a:endParaRPr lang="en-GB" sz="3000" b="1" dirty="0">
              <a:solidFill>
                <a:schemeClr val="tx2">
                  <a:lumMod val="60000"/>
                  <a:lumOff val="40000"/>
                </a:schemeClr>
              </a:solidFill>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1625784" y="4722859"/>
            <a:ext cx="6198185" cy="933251"/>
          </a:xfrm>
        </p:spPr>
        <p:txBody>
          <a:bodyPr>
            <a:noAutofit/>
          </a:bodyPr>
          <a:lstStyle/>
          <a:p>
            <a:pPr>
              <a:spcBef>
                <a:spcPts val="0"/>
              </a:spcBef>
            </a:pPr>
            <a:endParaRPr lang="sr-Latn-BA" b="1" dirty="0" smtClean="0">
              <a:solidFill>
                <a:schemeClr val="tx1">
                  <a:lumMod val="65000"/>
                  <a:lumOff val="35000"/>
                </a:schemeClr>
              </a:solidFill>
              <a:latin typeface="Times New Roman" panose="02020603050405020304" pitchFamily="18" charset="0"/>
              <a:cs typeface="Times New Roman" panose="02020603050405020304" pitchFamily="18" charset="0"/>
            </a:endParaRPr>
          </a:p>
          <a:p>
            <a:pPr>
              <a:spcBef>
                <a:spcPts val="0"/>
              </a:spcBef>
            </a:pPr>
            <a:endParaRPr lang="sr-Latn-BA" b="1" dirty="0">
              <a:solidFill>
                <a:schemeClr val="tx1">
                  <a:lumMod val="65000"/>
                  <a:lumOff val="35000"/>
                </a:schemeClr>
              </a:solidFill>
              <a:latin typeface="Times New Roman" panose="02020603050405020304" pitchFamily="18" charset="0"/>
              <a:cs typeface="Times New Roman" panose="02020603050405020304" pitchFamily="18" charset="0"/>
            </a:endParaRPr>
          </a:p>
          <a:p>
            <a:pPr>
              <a:spcBef>
                <a:spcPts val="0"/>
              </a:spcBef>
            </a:pPr>
            <a:r>
              <a:rPr lang="sr-Latn-BA" b="1" dirty="0" smtClean="0">
                <a:solidFill>
                  <a:schemeClr val="tx1">
                    <a:lumMod val="65000"/>
                    <a:lumOff val="35000"/>
                  </a:schemeClr>
                </a:solidFill>
                <a:latin typeface="Times New Roman" panose="02020603050405020304" pitchFamily="18" charset="0"/>
                <a:cs typeface="Times New Roman" panose="02020603050405020304" pitchFamily="18" charset="0"/>
              </a:rPr>
              <a:t>mr Dragana Vujičić-Stefanović, </a:t>
            </a:r>
          </a:p>
          <a:p>
            <a:pPr>
              <a:spcBef>
                <a:spcPts val="0"/>
              </a:spcBef>
            </a:pPr>
            <a:r>
              <a:rPr lang="sr-Latn-BA" b="1" dirty="0" smtClean="0">
                <a:solidFill>
                  <a:schemeClr val="tx1">
                    <a:lumMod val="65000"/>
                    <a:lumOff val="35000"/>
                  </a:schemeClr>
                </a:solidFill>
                <a:latin typeface="Times New Roman" panose="02020603050405020304" pitchFamily="18" charset="0"/>
                <a:cs typeface="Times New Roman" panose="02020603050405020304" pitchFamily="18" charset="0"/>
              </a:rPr>
              <a:t>viši asistent</a:t>
            </a:r>
            <a:endParaRPr lang="sr-Latn-BA" b="1" dirty="0" smtClean="0">
              <a:solidFill>
                <a:schemeClr val="accent2">
                  <a:lumMod val="75000"/>
                </a:schemeClr>
              </a:solidFill>
              <a:latin typeface="Times New Roman" panose="02020603050405020304" pitchFamily="18" charset="0"/>
              <a:cs typeface="Times New Roman" panose="02020603050405020304" pitchFamily="18" charset="0"/>
            </a:endParaRPr>
          </a:p>
          <a:p>
            <a:pPr algn="ctr"/>
            <a:endParaRPr lang="sr-Latn-BA" b="1" dirty="0">
              <a:solidFill>
                <a:schemeClr val="bg2">
                  <a:lumMod val="50000"/>
                </a:schemeClr>
              </a:solidFill>
              <a:latin typeface="Times New Roman" panose="02020603050405020304" pitchFamily="18" charset="0"/>
              <a:cs typeface="Times New Roman" panose="02020603050405020304" pitchFamily="18" charset="0"/>
            </a:endParaRPr>
          </a:p>
          <a:p>
            <a:pPr algn="ctr"/>
            <a:r>
              <a:rPr lang="sr-Latn-BA" b="1" dirty="0" smtClean="0">
                <a:solidFill>
                  <a:schemeClr val="bg2">
                    <a:lumMod val="50000"/>
                  </a:schemeClr>
                </a:solidFill>
                <a:latin typeface="Times New Roman" panose="02020603050405020304" pitchFamily="18" charset="0"/>
                <a:cs typeface="Times New Roman" panose="02020603050405020304" pitchFamily="18" charset="0"/>
              </a:rPr>
              <a:t>školska</a:t>
            </a:r>
            <a:r>
              <a:rPr lang="sr-Cyrl-BA" b="1" dirty="0" smtClean="0">
                <a:solidFill>
                  <a:schemeClr val="bg2">
                    <a:lumMod val="50000"/>
                  </a:schemeClr>
                </a:solidFill>
                <a:latin typeface="Times New Roman" panose="02020603050405020304" pitchFamily="18" charset="0"/>
                <a:cs typeface="Times New Roman" panose="02020603050405020304" pitchFamily="18" charset="0"/>
              </a:rPr>
              <a:t> 2020/2021</a:t>
            </a:r>
            <a:endParaRPr lang="en-GB" b="1" dirty="0">
              <a:solidFill>
                <a:schemeClr val="bg2">
                  <a:lumMod val="50000"/>
                </a:schemeClr>
              </a:solidFill>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77266" y="2277967"/>
            <a:ext cx="1793577" cy="1476081"/>
          </a:xfrm>
          <a:prstGeom prst="rect">
            <a:avLst/>
          </a:prstGeom>
        </p:spPr>
      </p:pic>
      <p:sp>
        <p:nvSpPr>
          <p:cNvPr id="10" name="Subtitle 2"/>
          <p:cNvSpPr txBox="1">
            <a:spLocks/>
          </p:cNvSpPr>
          <p:nvPr/>
        </p:nvSpPr>
        <p:spPr>
          <a:xfrm>
            <a:off x="323850" y="308031"/>
            <a:ext cx="7778496" cy="1129812"/>
          </a:xfrm>
          <a:prstGeom prst="rect">
            <a:avLst/>
          </a:prstGeom>
        </p:spPr>
        <p:txBody>
          <a:bodyPr vert="horz" lIns="0" rIns="18288">
            <a:normAutofit/>
          </a:bodyPr>
          <a:lstStyle>
            <a:lvl1pPr marL="0" marR="45720" indent="0" algn="r" rtl="0" eaLnBrk="1" latinLnBrk="0" hangingPunct="1">
              <a:spcBef>
                <a:spcPct val="20000"/>
              </a:spcBef>
              <a:buClr>
                <a:schemeClr val="accent3"/>
              </a:buClr>
              <a:buSzPct val="95000"/>
              <a:buFont typeface="Wingdings 2"/>
              <a:buNone/>
              <a:defRPr kumimoji="0" sz="2600" kern="1200">
                <a:solidFill>
                  <a:schemeClr val="tx1"/>
                </a:solidFill>
                <a:latin typeface="+mn-lt"/>
                <a:ea typeface="+mn-ea"/>
                <a:cs typeface="+mn-cs"/>
              </a:defRPr>
            </a:lvl1pPr>
            <a:lvl2pPr marL="457200" indent="0" algn="ctr" rtl="0" eaLnBrk="1" latinLnBrk="0" hangingPunct="1">
              <a:spcBef>
                <a:spcPct val="20000"/>
              </a:spcBef>
              <a:buClr>
                <a:schemeClr val="accent1"/>
              </a:buClr>
              <a:buSzPct val="85000"/>
              <a:buFont typeface="Wingdings 2"/>
              <a:buNone/>
              <a:defRPr kumimoji="0" sz="2400" kern="1200">
                <a:solidFill>
                  <a:schemeClr val="tx1"/>
                </a:solidFill>
                <a:latin typeface="+mn-lt"/>
                <a:ea typeface="+mn-ea"/>
                <a:cs typeface="+mn-cs"/>
              </a:defRPr>
            </a:lvl2pPr>
            <a:lvl3pPr marL="914400" indent="0" algn="ctr" rtl="0" eaLnBrk="1" latinLnBrk="0" hangingPunct="1">
              <a:spcBef>
                <a:spcPct val="20000"/>
              </a:spcBef>
              <a:buClr>
                <a:schemeClr val="accent2"/>
              </a:buClr>
              <a:buSzPct val="70000"/>
              <a:buFont typeface="Wingdings 2"/>
              <a:buNone/>
              <a:defRPr kumimoji="0" sz="2100" kern="1200">
                <a:solidFill>
                  <a:schemeClr val="tx1"/>
                </a:solidFill>
                <a:latin typeface="+mn-lt"/>
                <a:ea typeface="+mn-ea"/>
                <a:cs typeface="+mn-cs"/>
              </a:defRPr>
            </a:lvl3pPr>
            <a:lvl4pPr marL="1371600" indent="0" algn="ctr" rtl="0" eaLnBrk="1" latinLnBrk="0" hangingPunct="1">
              <a:spcBef>
                <a:spcPct val="20000"/>
              </a:spcBef>
              <a:buClr>
                <a:schemeClr val="accent3"/>
              </a:buClr>
              <a:buSzPct val="65000"/>
              <a:buFont typeface="Wingdings 2"/>
              <a:buNone/>
              <a:defRPr kumimoji="0" sz="2000" kern="1200">
                <a:solidFill>
                  <a:schemeClr val="tx1"/>
                </a:solidFill>
                <a:latin typeface="+mn-lt"/>
                <a:ea typeface="+mn-ea"/>
                <a:cs typeface="+mn-cs"/>
              </a:defRPr>
            </a:lvl4pPr>
            <a:lvl5pPr marL="1828800" indent="0" algn="ctr" rtl="0" eaLnBrk="1" latinLnBrk="0" hangingPunct="1">
              <a:spcBef>
                <a:spcPct val="20000"/>
              </a:spcBef>
              <a:buClr>
                <a:schemeClr val="accent4"/>
              </a:buClr>
              <a:buSzPct val="65000"/>
              <a:buFont typeface="Wingdings 2"/>
              <a:buNone/>
              <a:defRPr kumimoji="0" sz="2000" kern="1200">
                <a:solidFill>
                  <a:schemeClr val="tx1"/>
                </a:solidFill>
                <a:latin typeface="+mn-lt"/>
                <a:ea typeface="+mn-ea"/>
                <a:cs typeface="+mn-cs"/>
              </a:defRPr>
            </a:lvl5pPr>
            <a:lvl6pPr marL="2286000" indent="0" algn="ctr" rtl="0" eaLnBrk="1" latinLnBrk="0" hangingPunct="1">
              <a:spcBef>
                <a:spcPct val="20000"/>
              </a:spcBef>
              <a:buClr>
                <a:schemeClr val="accent5"/>
              </a:buClr>
              <a:buSzPct val="80000"/>
              <a:buFont typeface="Wingdings 2"/>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accent6"/>
              </a:buClr>
              <a:buSzPct val="80000"/>
              <a:buFont typeface="Wingdings 2"/>
              <a:buNone/>
              <a:defRPr kumimoji="0" sz="1600" kern="1200" baseline="0">
                <a:solidFill>
                  <a:schemeClr val="tx1"/>
                </a:solidFill>
                <a:latin typeface="+mn-lt"/>
                <a:ea typeface="+mn-ea"/>
                <a:cs typeface="+mn-cs"/>
              </a:defRPr>
            </a:lvl7pPr>
            <a:lvl8pPr marL="3200400" indent="0" algn="ctr" rtl="0" eaLnBrk="1" latinLnBrk="0" hangingPunct="1">
              <a:spcBef>
                <a:spcPct val="20000"/>
              </a:spcBef>
              <a:buClr>
                <a:schemeClr val="tx2"/>
              </a:buClr>
              <a:buNone/>
              <a:defRPr kumimoji="0" sz="1600" kern="1200">
                <a:solidFill>
                  <a:schemeClr val="tx1"/>
                </a:solidFill>
                <a:latin typeface="+mn-lt"/>
                <a:ea typeface="+mn-ea"/>
                <a:cs typeface="+mn-cs"/>
              </a:defRPr>
            </a:lvl8pPr>
            <a:lvl9pPr marL="3657600" indent="0" algn="ctr" rtl="0" eaLnBrk="1" latinLnBrk="0" hangingPunct="1">
              <a:spcBef>
                <a:spcPct val="20000"/>
              </a:spcBef>
              <a:buClr>
                <a:schemeClr val="tx2"/>
              </a:buClr>
              <a:buFontTx/>
              <a:buNone/>
              <a:defRPr kumimoji="0" sz="1400" kern="1200" baseline="0">
                <a:solidFill>
                  <a:schemeClr val="tx1"/>
                </a:solidFill>
                <a:latin typeface="+mn-lt"/>
                <a:ea typeface="+mn-ea"/>
                <a:cs typeface="+mn-cs"/>
              </a:defRPr>
            </a:lvl9pPr>
          </a:lstStyle>
          <a:p>
            <a:pPr algn="ctr"/>
            <a:endParaRPr lang="sr-Latn-BA" sz="2800" b="1" dirty="0">
              <a:ln w="3175">
                <a:noFill/>
              </a:ln>
              <a:latin typeface="Times New Roman" pitchFamily="18" charset="0"/>
              <a:cs typeface="Times New Roman" pitchFamily="18" charset="0"/>
            </a:endParaRPr>
          </a:p>
        </p:txBody>
      </p:sp>
      <p:pic>
        <p:nvPicPr>
          <p:cNvPr id="11" name="Picture 10" descr="Ekonomski_fakultet_memorandum-01"/>
          <p:cNvPicPr/>
          <p:nvPr/>
        </p:nvPicPr>
        <p:blipFill>
          <a:blip r:embed="rId3"/>
          <a:srcRect l="19667" t="3636" r="20273" b="88020"/>
          <a:stretch>
            <a:fillRect/>
          </a:stretch>
        </p:blipFill>
        <p:spPr bwMode="auto">
          <a:xfrm>
            <a:off x="1278044" y="223851"/>
            <a:ext cx="5870108" cy="954995"/>
          </a:xfrm>
          <a:prstGeom prst="rect">
            <a:avLst/>
          </a:prstGeom>
          <a:noFill/>
          <a:ln w="9525">
            <a:noFill/>
            <a:miter lim="800000"/>
            <a:headEnd/>
            <a:tailEnd/>
          </a:ln>
        </p:spPr>
      </p:pic>
      <p:sp>
        <p:nvSpPr>
          <p:cNvPr id="7" name="Title 1"/>
          <p:cNvSpPr txBox="1">
            <a:spLocks/>
          </p:cNvSpPr>
          <p:nvPr/>
        </p:nvSpPr>
        <p:spPr>
          <a:xfrm>
            <a:off x="1577176" y="2913660"/>
            <a:ext cx="2100090" cy="722425"/>
          </a:xfrm>
          <a:prstGeom prst="rect">
            <a:avLst/>
          </a:prstGeom>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sr-Latn-BA" sz="3200" b="1" dirty="0" smtClean="0">
                <a:solidFill>
                  <a:schemeClr val="tx1">
                    <a:lumMod val="65000"/>
                    <a:lumOff val="35000"/>
                  </a:schemeClr>
                </a:solidFill>
                <a:latin typeface="Times New Roman" panose="02020603050405020304" pitchFamily="18" charset="0"/>
                <a:cs typeface="Times New Roman" panose="02020603050405020304" pitchFamily="18" charset="0"/>
              </a:rPr>
              <a:t>Vježbe VI</a:t>
            </a:r>
            <a:endParaRPr lang="en-GB" sz="3000" b="1" dirty="0">
              <a:solidFill>
                <a:schemeClr val="tx2">
                  <a:lumMod val="60000"/>
                  <a:lumOff val="4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58809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D22F896-40B5-4ADD-8801-0D06FADFA095}" type="slidenum">
              <a:rPr lang="en-US" smtClean="0"/>
              <a:t>10</a:t>
            </a:fld>
            <a:endParaRPr lang="en-US" dirty="0"/>
          </a:p>
        </p:txBody>
      </p:sp>
      <p:sp>
        <p:nvSpPr>
          <p:cNvPr id="3" name="Rounded Rectangle 2"/>
          <p:cNvSpPr/>
          <p:nvPr/>
        </p:nvSpPr>
        <p:spPr>
          <a:xfrm>
            <a:off x="384298" y="247457"/>
            <a:ext cx="8510192" cy="609793"/>
          </a:xfrm>
          <a:prstGeom prst="roundRect">
            <a:avLst/>
          </a:prstGeom>
          <a:ln w="381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r>
              <a:rPr lang="sr-Latn-BA" sz="2800" b="1" dirty="0" smtClean="0">
                <a:solidFill>
                  <a:schemeClr val="bg2">
                    <a:lumMod val="25000"/>
                  </a:schemeClr>
                </a:solidFill>
                <a:latin typeface="Times New Roman" panose="02020603050405020304" pitchFamily="18" charset="0"/>
                <a:cs typeface="Times New Roman" panose="02020603050405020304" pitchFamily="18" charset="0"/>
              </a:rPr>
              <a:t>Evropski monetarni sistem</a:t>
            </a:r>
            <a:endParaRPr lang="en-GB" sz="2800" b="1" dirty="0">
              <a:solidFill>
                <a:schemeClr val="bg2">
                  <a:lumMod val="25000"/>
                </a:schemeClr>
              </a:solidFill>
              <a:latin typeface="Times New Roman" panose="02020603050405020304" pitchFamily="18" charset="0"/>
              <a:cs typeface="Times New Roman" panose="02020603050405020304" pitchFamily="18" charset="0"/>
            </a:endParaRPr>
          </a:p>
        </p:txBody>
      </p:sp>
      <p:sp>
        <p:nvSpPr>
          <p:cNvPr id="4" name="Title 1"/>
          <p:cNvSpPr txBox="1">
            <a:spLocks/>
          </p:cNvSpPr>
          <p:nvPr/>
        </p:nvSpPr>
        <p:spPr>
          <a:xfrm>
            <a:off x="516253" y="985611"/>
            <a:ext cx="8246281" cy="1557564"/>
          </a:xfrm>
          <a:prstGeom prst="rect">
            <a:avLst/>
          </a:prstGeom>
          <a:solidFill>
            <a:schemeClr val="bg1"/>
          </a:solidFill>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285750" indent="-285750" algn="just">
              <a:buFont typeface="Wingdings" panose="05000000000000000000" pitchFamily="2" charset="2"/>
              <a:buChar char="§"/>
            </a:pPr>
            <a:r>
              <a:rPr lang="sr-Latn-BA" sz="1800" dirty="0" smtClean="0">
                <a:solidFill>
                  <a:schemeClr val="tx1"/>
                </a:solidFill>
                <a:latin typeface="Times New Roman" panose="02020603050405020304" pitchFamily="18" charset="0"/>
                <a:cs typeface="Times New Roman" panose="02020603050405020304" pitchFamily="18" charset="0"/>
              </a:rPr>
              <a:t>Margine za oscilacije deviznih kurseva u okviru ERM su proširene na 15% ispod i iznad utvrđenog deviznog pariteta. </a:t>
            </a:r>
          </a:p>
          <a:p>
            <a:pPr marL="285750" indent="-285750" algn="just">
              <a:buFont typeface="Wingdings" panose="05000000000000000000" pitchFamily="2" charset="2"/>
              <a:buChar char="§"/>
            </a:pPr>
            <a:r>
              <a:rPr lang="sr-Latn-BA" sz="1800" dirty="0" smtClean="0">
                <a:solidFill>
                  <a:schemeClr val="tx1"/>
                </a:solidFill>
                <a:latin typeface="Times New Roman" panose="02020603050405020304" pitchFamily="18" charset="0"/>
                <a:cs typeface="Times New Roman" panose="02020603050405020304" pitchFamily="18" charset="0"/>
              </a:rPr>
              <a:t>1995. godine u ovaj sistem se priključila Austrija (krajem 90-ih godina u ovaj aranžman uključeno je 9 zemalja: Njemačka, Francuska, Holandija, Belgija, Danska, Španija, Portugalija, Irska, Austrija). </a:t>
            </a:r>
          </a:p>
        </p:txBody>
      </p:sp>
      <p:sp>
        <p:nvSpPr>
          <p:cNvPr id="5" name="Oval 4"/>
          <p:cNvSpPr/>
          <p:nvPr/>
        </p:nvSpPr>
        <p:spPr>
          <a:xfrm>
            <a:off x="609601" y="2543175"/>
            <a:ext cx="1276350" cy="5810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BA" dirty="0" smtClean="0"/>
              <a:t>EMS</a:t>
            </a:r>
            <a:endParaRPr lang="en-GB" dirty="0"/>
          </a:p>
        </p:txBody>
      </p:sp>
      <p:sp>
        <p:nvSpPr>
          <p:cNvPr id="6" name="Rounded Rectangle 5"/>
          <p:cNvSpPr/>
          <p:nvPr/>
        </p:nvSpPr>
        <p:spPr>
          <a:xfrm>
            <a:off x="4857750" y="2457450"/>
            <a:ext cx="2895600" cy="666750"/>
          </a:xfrm>
          <a:prstGeom prst="round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BA" dirty="0" smtClean="0"/>
              <a:t>Stvaranje jedinstvenog tržišta u okviru EEZ</a:t>
            </a:r>
            <a:endParaRPr lang="en-GB" dirty="0"/>
          </a:p>
        </p:txBody>
      </p:sp>
      <p:sp>
        <p:nvSpPr>
          <p:cNvPr id="7" name="Right Arrow 6"/>
          <p:cNvSpPr/>
          <p:nvPr/>
        </p:nvSpPr>
        <p:spPr>
          <a:xfrm>
            <a:off x="1979299" y="2452688"/>
            <a:ext cx="2859401" cy="76200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BA" dirty="0" smtClean="0">
                <a:solidFill>
                  <a:schemeClr val="tx1"/>
                </a:solidFill>
              </a:rPr>
              <a:t>Imao je važnu ulogu </a:t>
            </a:r>
            <a:endParaRPr lang="en-GB" dirty="0">
              <a:solidFill>
                <a:schemeClr val="tx1"/>
              </a:solidFill>
            </a:endParaRPr>
          </a:p>
        </p:txBody>
      </p:sp>
      <p:sp>
        <p:nvSpPr>
          <p:cNvPr id="8" name="Oval 7"/>
          <p:cNvSpPr/>
          <p:nvPr/>
        </p:nvSpPr>
        <p:spPr>
          <a:xfrm>
            <a:off x="702949" y="3286125"/>
            <a:ext cx="1276350" cy="5810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BA" dirty="0" smtClean="0"/>
              <a:t>MMF</a:t>
            </a:r>
            <a:endParaRPr lang="en-GB" dirty="0"/>
          </a:p>
        </p:txBody>
      </p:sp>
      <p:sp>
        <p:nvSpPr>
          <p:cNvPr id="9" name="Bent Arrow 8"/>
          <p:cNvSpPr/>
          <p:nvPr/>
        </p:nvSpPr>
        <p:spPr>
          <a:xfrm rot="16200000" flipV="1">
            <a:off x="4189871" y="1006972"/>
            <a:ext cx="650215" cy="4884668"/>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0" name="Rounded Rectangle 9"/>
          <p:cNvSpPr/>
          <p:nvPr/>
        </p:nvSpPr>
        <p:spPr>
          <a:xfrm>
            <a:off x="2072645" y="3262312"/>
            <a:ext cx="4552951" cy="31432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BA" dirty="0" smtClean="0">
                <a:solidFill>
                  <a:schemeClr val="tx1"/>
                </a:solidFill>
                <a:latin typeface="Times New Roman" panose="02020603050405020304" pitchFamily="18" charset="0"/>
                <a:cs typeface="Times New Roman" panose="02020603050405020304" pitchFamily="18" charset="0"/>
              </a:rPr>
              <a:t>Podržava ovaj program i integraciju fin.tržišta </a:t>
            </a:r>
            <a:endParaRPr lang="en-GB" dirty="0">
              <a:solidFill>
                <a:schemeClr val="tx1"/>
              </a:solidFill>
              <a:latin typeface="Times New Roman" panose="02020603050405020304" pitchFamily="18" charset="0"/>
              <a:cs typeface="Times New Roman" panose="02020603050405020304" pitchFamily="18" charset="0"/>
            </a:endParaRPr>
          </a:p>
        </p:txBody>
      </p:sp>
      <p:sp>
        <p:nvSpPr>
          <p:cNvPr id="11" name="Title 1"/>
          <p:cNvSpPr txBox="1">
            <a:spLocks/>
          </p:cNvSpPr>
          <p:nvPr/>
        </p:nvSpPr>
        <p:spPr>
          <a:xfrm>
            <a:off x="648209" y="3946090"/>
            <a:ext cx="8246281" cy="1557564"/>
          </a:xfrm>
          <a:prstGeom prst="rect">
            <a:avLst/>
          </a:prstGeom>
          <a:solidFill>
            <a:schemeClr val="bg1"/>
          </a:solidFill>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285750" indent="-285750" algn="just">
              <a:buFont typeface="Wingdings" panose="05000000000000000000" pitchFamily="2" charset="2"/>
              <a:buChar char="§"/>
            </a:pPr>
            <a:r>
              <a:rPr lang="sr-Latn-BA" sz="1800" dirty="0" smtClean="0">
                <a:solidFill>
                  <a:schemeClr val="tx1"/>
                </a:solidFill>
                <a:latin typeface="Times New Roman" panose="02020603050405020304" pitchFamily="18" charset="0"/>
                <a:cs typeface="Times New Roman" panose="02020603050405020304" pitchFamily="18" charset="0"/>
              </a:rPr>
              <a:t>Zemlje članice deponuju kod Evropskog fonda za monetarnu saradnju 20% svojih rezervi u zlatu i devizama i za uzvrat dobijaju evropske novčane jedinice ECU (European Currency Unit). </a:t>
            </a:r>
          </a:p>
          <a:p>
            <a:pPr marL="285750" indent="-285750" algn="just">
              <a:buFont typeface="Wingdings" panose="05000000000000000000" pitchFamily="2" charset="2"/>
              <a:buChar char="§"/>
            </a:pPr>
            <a:r>
              <a:rPr lang="sr-Latn-BA" sz="1800" dirty="0" smtClean="0">
                <a:solidFill>
                  <a:schemeClr val="tx1"/>
                </a:solidFill>
                <a:latin typeface="Times New Roman" panose="02020603050405020304" pitchFamily="18" charset="0"/>
                <a:cs typeface="Times New Roman" panose="02020603050405020304" pitchFamily="18" charset="0"/>
              </a:rPr>
              <a:t>Od 01.januara 1994. funkcije Evropskog fonda za monetarnu saradnju preuzeo je novoformirani Evropski monetarni institut  - EMI (Euroepan Monetary Institute). </a:t>
            </a:r>
          </a:p>
        </p:txBody>
      </p:sp>
      <p:sp>
        <p:nvSpPr>
          <p:cNvPr id="12" name="Rounded Rectangle 11"/>
          <p:cNvSpPr/>
          <p:nvPr/>
        </p:nvSpPr>
        <p:spPr>
          <a:xfrm>
            <a:off x="648209" y="5515692"/>
            <a:ext cx="8326751" cy="1152525"/>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sr-Latn-BA" b="1" i="1" dirty="0" smtClean="0">
                <a:solidFill>
                  <a:schemeClr val="tx1"/>
                </a:solidFill>
                <a:latin typeface="Times New Roman" panose="02020603050405020304" pitchFamily="18" charset="0"/>
                <a:cs typeface="Times New Roman" panose="02020603050405020304" pitchFamily="18" charset="0"/>
              </a:rPr>
              <a:t>ECU- Evropska novčana jedinica je kompozitna novčana jedinica zemalja članica EU</a:t>
            </a:r>
            <a:r>
              <a:rPr lang="sr-Latn-BA" dirty="0" smtClean="0">
                <a:solidFill>
                  <a:schemeClr val="tx1"/>
                </a:solidFill>
                <a:latin typeface="Times New Roman" panose="02020603050405020304" pitchFamily="18" charset="0"/>
                <a:cs typeface="Times New Roman" panose="02020603050405020304" pitchFamily="18" charset="0"/>
              </a:rPr>
              <a:t>. Vrijednost jedinice ECU definisana je korpom valuta zamalja članica, a </a:t>
            </a:r>
            <a:r>
              <a:rPr lang="sr-Latn-BA" b="1" i="1" dirty="0" smtClean="0">
                <a:solidFill>
                  <a:schemeClr val="tx1"/>
                </a:solidFill>
                <a:latin typeface="Times New Roman" panose="02020603050405020304" pitchFamily="18" charset="0"/>
                <a:cs typeface="Times New Roman" panose="02020603050405020304" pitchFamily="18" charset="0"/>
              </a:rPr>
              <a:t>ponderi</a:t>
            </a:r>
            <a:r>
              <a:rPr lang="sr-Latn-BA" dirty="0" smtClean="0">
                <a:solidFill>
                  <a:schemeClr val="tx1"/>
                </a:solidFill>
                <a:latin typeface="Times New Roman" panose="02020603050405020304" pitchFamily="18" charset="0"/>
                <a:cs typeface="Times New Roman" panose="02020603050405020304" pitchFamily="18" charset="0"/>
              </a:rPr>
              <a:t> za pojedine valute određeni su u skladu sa </a:t>
            </a:r>
            <a:r>
              <a:rPr lang="sr-Latn-BA" u="sng" dirty="0" smtClean="0">
                <a:solidFill>
                  <a:schemeClr val="tx1"/>
                </a:solidFill>
                <a:latin typeface="Times New Roman" panose="02020603050405020304" pitchFamily="18" charset="0"/>
                <a:cs typeface="Times New Roman" panose="02020603050405020304" pitchFamily="18" charset="0"/>
              </a:rPr>
              <a:t>večinom društvenog </a:t>
            </a:r>
            <a:r>
              <a:rPr lang="sr-Latn-BA" u="sng" dirty="0" smtClean="0">
                <a:solidFill>
                  <a:schemeClr val="tx1"/>
                </a:solidFill>
                <a:latin typeface="Times New Roman" panose="02020603050405020304" pitchFamily="18" charset="0"/>
                <a:cs typeface="Times New Roman" panose="02020603050405020304" pitchFamily="18" charset="0"/>
              </a:rPr>
              <a:t>proizvoda </a:t>
            </a:r>
            <a:r>
              <a:rPr lang="sr-Latn-BA" dirty="0" smtClean="0">
                <a:solidFill>
                  <a:schemeClr val="tx1"/>
                </a:solidFill>
                <a:latin typeface="Times New Roman" panose="02020603050405020304" pitchFamily="18" charset="0"/>
                <a:cs typeface="Times New Roman" panose="02020603050405020304" pitchFamily="18" charset="0"/>
              </a:rPr>
              <a:t>i </a:t>
            </a:r>
            <a:r>
              <a:rPr lang="sr-Latn-BA" u="sng" dirty="0" smtClean="0">
                <a:solidFill>
                  <a:schemeClr val="tx1"/>
                </a:solidFill>
                <a:latin typeface="Times New Roman" panose="02020603050405020304" pitchFamily="18" charset="0"/>
                <a:cs typeface="Times New Roman" panose="02020603050405020304" pitchFamily="18" charset="0"/>
              </a:rPr>
              <a:t>obimom spoljne trgovine dotičnih zemalja. </a:t>
            </a:r>
            <a:endParaRPr lang="en-GB" u="sng"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01294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heel(1)">
                                      <p:cBhvr>
                                        <p:cTn id="12"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D22F896-40B5-4ADD-8801-0D06FADFA095}" type="slidenum">
              <a:rPr lang="en-US" smtClean="0"/>
              <a:t>11</a:t>
            </a:fld>
            <a:endParaRPr lang="en-US" dirty="0"/>
          </a:p>
        </p:txBody>
      </p:sp>
      <p:sp>
        <p:nvSpPr>
          <p:cNvPr id="3" name="Rounded Rectangle 2"/>
          <p:cNvSpPr/>
          <p:nvPr/>
        </p:nvSpPr>
        <p:spPr>
          <a:xfrm>
            <a:off x="384298" y="247457"/>
            <a:ext cx="8510192" cy="609793"/>
          </a:xfrm>
          <a:prstGeom prst="roundRect">
            <a:avLst/>
          </a:prstGeom>
          <a:ln w="381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r>
              <a:rPr lang="sr-Latn-BA" sz="2800" b="1" dirty="0" smtClean="0">
                <a:solidFill>
                  <a:schemeClr val="bg2">
                    <a:lumMod val="25000"/>
                  </a:schemeClr>
                </a:solidFill>
                <a:latin typeface="Times New Roman" panose="02020603050405020304" pitchFamily="18" charset="0"/>
                <a:cs typeface="Times New Roman" panose="02020603050405020304" pitchFamily="18" charset="0"/>
              </a:rPr>
              <a:t>Evropski monetarni sistem</a:t>
            </a:r>
            <a:endParaRPr lang="en-GB" sz="2800" b="1" dirty="0">
              <a:solidFill>
                <a:schemeClr val="bg2">
                  <a:lumMod val="25000"/>
                </a:schemeClr>
              </a:solidFill>
              <a:latin typeface="Times New Roman" panose="02020603050405020304" pitchFamily="18" charset="0"/>
              <a:cs typeface="Times New Roman" panose="02020603050405020304" pitchFamily="18" charset="0"/>
            </a:endParaRPr>
          </a:p>
        </p:txBody>
      </p:sp>
      <p:sp>
        <p:nvSpPr>
          <p:cNvPr id="4" name="Rounded Rectangle 3"/>
          <p:cNvSpPr/>
          <p:nvPr/>
        </p:nvSpPr>
        <p:spPr>
          <a:xfrm>
            <a:off x="295784" y="1115796"/>
            <a:ext cx="8326751" cy="589180"/>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sr-Latn-BA" b="1" i="1" dirty="0" smtClean="0">
                <a:solidFill>
                  <a:schemeClr val="tx1"/>
                </a:solidFill>
                <a:latin typeface="Times New Roman" panose="02020603050405020304" pitchFamily="18" charset="0"/>
                <a:cs typeface="Times New Roman" panose="02020603050405020304" pitchFamily="18" charset="0"/>
              </a:rPr>
              <a:t>ECU -  Evropska novčana jedinica (Euroepan Currency Unit) </a:t>
            </a:r>
          </a:p>
          <a:p>
            <a:pPr algn="just"/>
            <a:r>
              <a:rPr lang="sr-Latn-BA" b="1" i="1" dirty="0" smtClean="0">
                <a:solidFill>
                  <a:schemeClr val="tx1"/>
                </a:solidFill>
                <a:latin typeface="Times New Roman" panose="02020603050405020304" pitchFamily="18" charset="0"/>
                <a:cs typeface="Times New Roman" panose="02020603050405020304" pitchFamily="18" charset="0"/>
              </a:rPr>
              <a:t>je kompozitna novčana jedinica zemalja članica EU</a:t>
            </a:r>
            <a:r>
              <a:rPr lang="sr-Latn-BA" dirty="0" smtClean="0">
                <a:solidFill>
                  <a:schemeClr val="tx1"/>
                </a:solidFill>
                <a:latin typeface="Times New Roman" panose="02020603050405020304" pitchFamily="18" charset="0"/>
                <a:cs typeface="Times New Roman" panose="02020603050405020304" pitchFamily="18" charset="0"/>
              </a:rPr>
              <a:t>. </a:t>
            </a:r>
            <a:endParaRPr lang="en-GB" u="sng" dirty="0">
              <a:solidFill>
                <a:schemeClr val="tx1"/>
              </a:solidFill>
              <a:latin typeface="Times New Roman" panose="02020603050405020304" pitchFamily="18" charset="0"/>
              <a:cs typeface="Times New Roman" panose="02020603050405020304" pitchFamily="18" charset="0"/>
            </a:endParaRPr>
          </a:p>
        </p:txBody>
      </p:sp>
      <p:sp>
        <p:nvSpPr>
          <p:cNvPr id="5" name="Title 1"/>
          <p:cNvSpPr txBox="1">
            <a:spLocks/>
          </p:cNvSpPr>
          <p:nvPr/>
        </p:nvSpPr>
        <p:spPr>
          <a:xfrm>
            <a:off x="295784" y="1871436"/>
            <a:ext cx="8246281" cy="2138589"/>
          </a:xfrm>
          <a:prstGeom prst="rect">
            <a:avLst/>
          </a:prstGeom>
          <a:solidFill>
            <a:schemeClr val="bg1"/>
          </a:solidFill>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285750" indent="-285750" algn="just">
              <a:buFont typeface="Wingdings" panose="05000000000000000000" pitchFamily="2" charset="2"/>
              <a:buChar char="§"/>
            </a:pPr>
            <a:r>
              <a:rPr lang="sr-Latn-BA" sz="1800" dirty="0">
                <a:solidFill>
                  <a:schemeClr val="tx1"/>
                </a:solidFill>
                <a:latin typeface="Times New Roman" panose="02020603050405020304" pitchFamily="18" charset="0"/>
                <a:cs typeface="Times New Roman" panose="02020603050405020304" pitchFamily="18" charset="0"/>
              </a:rPr>
              <a:t>Vrijednost jedinice ECU definisana je korpom valuta zamalja </a:t>
            </a:r>
            <a:r>
              <a:rPr lang="sr-Latn-BA" sz="1800" dirty="0" smtClean="0">
                <a:solidFill>
                  <a:schemeClr val="tx1"/>
                </a:solidFill>
                <a:latin typeface="Times New Roman" panose="02020603050405020304" pitchFamily="18" charset="0"/>
                <a:cs typeface="Times New Roman" panose="02020603050405020304" pitchFamily="18" charset="0"/>
              </a:rPr>
              <a:t>članica,</a:t>
            </a:r>
          </a:p>
          <a:p>
            <a:pPr marL="285750" indent="-285750" algn="just">
              <a:buFont typeface="Wingdings" panose="05000000000000000000" pitchFamily="2" charset="2"/>
              <a:buChar char="§"/>
            </a:pPr>
            <a:r>
              <a:rPr lang="sr-Latn-BA" sz="1800" dirty="0" smtClean="0">
                <a:solidFill>
                  <a:schemeClr val="tx1"/>
                </a:solidFill>
                <a:latin typeface="Times New Roman" panose="02020603050405020304" pitchFamily="18" charset="0"/>
                <a:cs typeface="Times New Roman" panose="02020603050405020304" pitchFamily="18" charset="0"/>
              </a:rPr>
              <a:t> </a:t>
            </a:r>
            <a:r>
              <a:rPr lang="sr-Latn-BA" sz="1800" b="1" i="1" dirty="0">
                <a:solidFill>
                  <a:schemeClr val="tx1"/>
                </a:solidFill>
                <a:latin typeface="Times New Roman" panose="02020603050405020304" pitchFamily="18" charset="0"/>
                <a:cs typeface="Times New Roman" panose="02020603050405020304" pitchFamily="18" charset="0"/>
              </a:rPr>
              <a:t>ponderi</a:t>
            </a:r>
            <a:r>
              <a:rPr lang="sr-Latn-BA" sz="1800" dirty="0">
                <a:solidFill>
                  <a:schemeClr val="tx1"/>
                </a:solidFill>
                <a:latin typeface="Times New Roman" panose="02020603050405020304" pitchFamily="18" charset="0"/>
                <a:cs typeface="Times New Roman" panose="02020603050405020304" pitchFamily="18" charset="0"/>
              </a:rPr>
              <a:t> za pojedine valute određeni su u skladu </a:t>
            </a:r>
            <a:r>
              <a:rPr lang="sr-Latn-BA" sz="1800" dirty="0" smtClean="0">
                <a:solidFill>
                  <a:schemeClr val="tx1"/>
                </a:solidFill>
                <a:latin typeface="Times New Roman" panose="02020603050405020304" pitchFamily="18" charset="0"/>
                <a:cs typeface="Times New Roman" panose="02020603050405020304" pitchFamily="18" charset="0"/>
              </a:rPr>
              <a:t>sa:</a:t>
            </a:r>
          </a:p>
          <a:p>
            <a:pPr algn="just"/>
            <a:r>
              <a:rPr lang="sr-Latn-BA" sz="1800" dirty="0">
                <a:solidFill>
                  <a:schemeClr val="tx1"/>
                </a:solidFill>
                <a:latin typeface="Times New Roman" panose="02020603050405020304" pitchFamily="18" charset="0"/>
                <a:cs typeface="Times New Roman" panose="02020603050405020304" pitchFamily="18" charset="0"/>
              </a:rPr>
              <a:t> </a:t>
            </a:r>
            <a:r>
              <a:rPr lang="sr-Latn-BA" sz="1800" dirty="0" smtClean="0">
                <a:solidFill>
                  <a:schemeClr val="tx1"/>
                </a:solidFill>
                <a:latin typeface="Times New Roman" panose="02020603050405020304" pitchFamily="18" charset="0"/>
                <a:cs typeface="Times New Roman" panose="02020603050405020304" pitchFamily="18" charset="0"/>
              </a:rPr>
              <a:t>                 *  </a:t>
            </a:r>
            <a:r>
              <a:rPr lang="sr-Latn-BA" sz="1800" u="sng" dirty="0">
                <a:solidFill>
                  <a:schemeClr val="tx1"/>
                </a:solidFill>
                <a:latin typeface="Times New Roman" panose="02020603050405020304" pitchFamily="18" charset="0"/>
                <a:cs typeface="Times New Roman" panose="02020603050405020304" pitchFamily="18" charset="0"/>
              </a:rPr>
              <a:t>večinom društvenog proizovoda </a:t>
            </a:r>
            <a:r>
              <a:rPr lang="sr-Latn-BA" sz="1800" dirty="0">
                <a:solidFill>
                  <a:schemeClr val="tx1"/>
                </a:solidFill>
                <a:latin typeface="Times New Roman" panose="02020603050405020304" pitchFamily="18" charset="0"/>
                <a:cs typeface="Times New Roman" panose="02020603050405020304" pitchFamily="18" charset="0"/>
              </a:rPr>
              <a:t>i </a:t>
            </a:r>
            <a:endParaRPr lang="sr-Latn-BA" sz="1800" dirty="0" smtClean="0">
              <a:solidFill>
                <a:schemeClr val="tx1"/>
              </a:solidFill>
              <a:latin typeface="Times New Roman" panose="02020603050405020304" pitchFamily="18" charset="0"/>
              <a:cs typeface="Times New Roman" panose="02020603050405020304" pitchFamily="18" charset="0"/>
            </a:endParaRPr>
          </a:p>
          <a:p>
            <a:pPr algn="just"/>
            <a:r>
              <a:rPr lang="sr-Latn-BA" sz="1800" dirty="0">
                <a:solidFill>
                  <a:schemeClr val="tx1"/>
                </a:solidFill>
                <a:latin typeface="Times New Roman" panose="02020603050405020304" pitchFamily="18" charset="0"/>
                <a:cs typeface="Times New Roman" panose="02020603050405020304" pitchFamily="18" charset="0"/>
              </a:rPr>
              <a:t> </a:t>
            </a:r>
            <a:r>
              <a:rPr lang="sr-Latn-BA" sz="1800" dirty="0" smtClean="0">
                <a:solidFill>
                  <a:schemeClr val="tx1"/>
                </a:solidFill>
                <a:latin typeface="Times New Roman" panose="02020603050405020304" pitchFamily="18" charset="0"/>
                <a:cs typeface="Times New Roman" panose="02020603050405020304" pitchFamily="18" charset="0"/>
              </a:rPr>
              <a:t>                  * </a:t>
            </a:r>
            <a:r>
              <a:rPr lang="sr-Latn-BA" sz="1800" u="sng" dirty="0" smtClean="0">
                <a:solidFill>
                  <a:schemeClr val="tx1"/>
                </a:solidFill>
                <a:latin typeface="Times New Roman" panose="02020603050405020304" pitchFamily="18" charset="0"/>
                <a:cs typeface="Times New Roman" panose="02020603050405020304" pitchFamily="18" charset="0"/>
              </a:rPr>
              <a:t>obimom </a:t>
            </a:r>
            <a:r>
              <a:rPr lang="sr-Latn-BA" sz="1800" u="sng" dirty="0">
                <a:solidFill>
                  <a:schemeClr val="tx1"/>
                </a:solidFill>
                <a:latin typeface="Times New Roman" panose="02020603050405020304" pitchFamily="18" charset="0"/>
                <a:cs typeface="Times New Roman" panose="02020603050405020304" pitchFamily="18" charset="0"/>
              </a:rPr>
              <a:t>spoljne trgovine dotičnih zemalja. </a:t>
            </a:r>
            <a:endParaRPr lang="en-GB" sz="1800" u="sng" dirty="0">
              <a:solidFill>
                <a:schemeClr val="tx1"/>
              </a:solidFill>
              <a:latin typeface="Times New Roman" panose="02020603050405020304" pitchFamily="18" charset="0"/>
              <a:cs typeface="Times New Roman" panose="02020603050405020304" pitchFamily="18" charset="0"/>
            </a:endParaRPr>
          </a:p>
          <a:p>
            <a:pPr algn="just"/>
            <a:endParaRPr lang="sr-Latn-BA" sz="1800" dirty="0" smtClean="0">
              <a:solidFill>
                <a:schemeClr val="tx1"/>
              </a:solidFill>
              <a:latin typeface="Times New Roman" panose="02020603050405020304" pitchFamily="18" charset="0"/>
              <a:cs typeface="Times New Roman" panose="02020603050405020304" pitchFamily="18" charset="0"/>
            </a:endParaRPr>
          </a:p>
        </p:txBody>
      </p:sp>
      <p:sp>
        <p:nvSpPr>
          <p:cNvPr id="6" name="Left Arrow 5"/>
          <p:cNvSpPr/>
          <p:nvPr/>
        </p:nvSpPr>
        <p:spPr>
          <a:xfrm flipH="1">
            <a:off x="3128031" y="4218697"/>
            <a:ext cx="1003957" cy="762000"/>
          </a:xfrm>
          <a:prstGeom prst="leftArrow">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ounded Rectangle 6"/>
          <p:cNvSpPr/>
          <p:nvPr/>
        </p:nvSpPr>
        <p:spPr>
          <a:xfrm>
            <a:off x="4251982" y="2997365"/>
            <a:ext cx="3905250" cy="50131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BA" dirty="0" smtClean="0">
                <a:solidFill>
                  <a:schemeClr val="tx1"/>
                </a:solidFill>
                <a:latin typeface="Times New Roman" panose="02020603050405020304" pitchFamily="18" charset="0"/>
                <a:cs typeface="Times New Roman" panose="02020603050405020304" pitchFamily="18" charset="0"/>
              </a:rPr>
              <a:t>Numerator za iskazivanje centralnih kurseva </a:t>
            </a:r>
            <a:endParaRPr lang="en-GB" dirty="0">
              <a:solidFill>
                <a:schemeClr val="tx1"/>
              </a:solidFill>
              <a:latin typeface="Times New Roman" panose="02020603050405020304" pitchFamily="18" charset="0"/>
              <a:cs typeface="Times New Roman" panose="02020603050405020304" pitchFamily="18" charset="0"/>
            </a:endParaRPr>
          </a:p>
        </p:txBody>
      </p:sp>
      <p:sp>
        <p:nvSpPr>
          <p:cNvPr id="8" name="Rounded Rectangle 7"/>
          <p:cNvSpPr/>
          <p:nvPr/>
        </p:nvSpPr>
        <p:spPr>
          <a:xfrm>
            <a:off x="4251982" y="3571113"/>
            <a:ext cx="3905250" cy="5151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BA" dirty="0" smtClean="0">
                <a:solidFill>
                  <a:schemeClr val="tx1"/>
                </a:solidFill>
                <a:latin typeface="Times New Roman" panose="02020603050405020304" pitchFamily="18" charset="0"/>
                <a:cs typeface="Times New Roman" panose="02020603050405020304" pitchFamily="18" charset="0"/>
              </a:rPr>
              <a:t>Obračunska jedinica za poslovanje i odobravanje pozjamica </a:t>
            </a:r>
            <a:endParaRPr lang="en-GB" dirty="0">
              <a:solidFill>
                <a:schemeClr val="tx1"/>
              </a:solidFill>
              <a:latin typeface="Times New Roman" panose="02020603050405020304" pitchFamily="18" charset="0"/>
              <a:cs typeface="Times New Roman" panose="02020603050405020304" pitchFamily="18" charset="0"/>
            </a:endParaRPr>
          </a:p>
        </p:txBody>
      </p:sp>
      <p:sp>
        <p:nvSpPr>
          <p:cNvPr id="9" name="Rounded Rectangle 8"/>
          <p:cNvSpPr/>
          <p:nvPr/>
        </p:nvSpPr>
        <p:spPr>
          <a:xfrm>
            <a:off x="4251982" y="4218697"/>
            <a:ext cx="3905250" cy="5151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BA" dirty="0" smtClean="0">
                <a:solidFill>
                  <a:schemeClr val="tx1"/>
                </a:solidFill>
                <a:latin typeface="Times New Roman" panose="02020603050405020304" pitchFamily="18" charset="0"/>
                <a:cs typeface="Times New Roman" panose="02020603050405020304" pitchFamily="18" charset="0"/>
              </a:rPr>
              <a:t>Rezerva i sredstvo obračuna između monetarnih vlasti EEZ  </a:t>
            </a:r>
            <a:endParaRPr lang="en-GB" dirty="0">
              <a:solidFill>
                <a:schemeClr val="tx1"/>
              </a:solidFill>
              <a:latin typeface="Times New Roman" panose="02020603050405020304" pitchFamily="18" charset="0"/>
              <a:cs typeface="Times New Roman" panose="02020603050405020304" pitchFamily="18" charset="0"/>
            </a:endParaRPr>
          </a:p>
        </p:txBody>
      </p:sp>
      <p:sp>
        <p:nvSpPr>
          <p:cNvPr id="10" name="Rounded Rectangle 9"/>
          <p:cNvSpPr/>
          <p:nvPr/>
        </p:nvSpPr>
        <p:spPr>
          <a:xfrm>
            <a:off x="4246288" y="4866281"/>
            <a:ext cx="3905250" cy="74394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BA" dirty="0" smtClean="0">
                <a:solidFill>
                  <a:schemeClr val="tx1"/>
                </a:solidFill>
                <a:latin typeface="Times New Roman" panose="02020603050405020304" pitchFamily="18" charset="0"/>
                <a:cs typeface="Times New Roman" panose="02020603050405020304" pitchFamily="18" charset="0"/>
              </a:rPr>
              <a:t>Za iskazivanje budžeta Zajednice, Efza razvoj, EIB, Evropske zajednice za ugalj i čelik</a:t>
            </a:r>
            <a:endParaRPr lang="en-GB" dirty="0">
              <a:solidFill>
                <a:schemeClr val="tx1"/>
              </a:solidFill>
              <a:latin typeface="Times New Roman" panose="02020603050405020304" pitchFamily="18" charset="0"/>
              <a:cs typeface="Times New Roman" panose="02020603050405020304" pitchFamily="18" charset="0"/>
            </a:endParaRPr>
          </a:p>
        </p:txBody>
      </p:sp>
      <p:sp>
        <p:nvSpPr>
          <p:cNvPr id="11" name="Rounded Rectangle 10"/>
          <p:cNvSpPr/>
          <p:nvPr/>
        </p:nvSpPr>
        <p:spPr>
          <a:xfrm>
            <a:off x="4253951" y="5733997"/>
            <a:ext cx="3905250" cy="5151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BA" dirty="0" smtClean="0">
                <a:solidFill>
                  <a:schemeClr val="tx1"/>
                </a:solidFill>
                <a:latin typeface="Times New Roman" panose="02020603050405020304" pitchFamily="18" charset="0"/>
                <a:cs typeface="Times New Roman" panose="02020603050405020304" pitchFamily="18" charset="0"/>
              </a:rPr>
              <a:t>Denominator zajedničkih cijena polj.proizvoda </a:t>
            </a:r>
            <a:endParaRPr lang="en-GB" dirty="0">
              <a:solidFill>
                <a:schemeClr val="tx1"/>
              </a:solidFill>
              <a:latin typeface="Times New Roman" panose="02020603050405020304" pitchFamily="18" charset="0"/>
              <a:cs typeface="Times New Roman" panose="02020603050405020304" pitchFamily="18" charset="0"/>
            </a:endParaRPr>
          </a:p>
        </p:txBody>
      </p:sp>
      <p:sp>
        <p:nvSpPr>
          <p:cNvPr id="12" name="Rounded Rectangle 11"/>
          <p:cNvSpPr/>
          <p:nvPr/>
        </p:nvSpPr>
        <p:spPr>
          <a:xfrm>
            <a:off x="4246288" y="6290399"/>
            <a:ext cx="3905250" cy="3347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BA" dirty="0" smtClean="0">
                <a:solidFill>
                  <a:schemeClr val="tx1"/>
                </a:solidFill>
                <a:latin typeface="Times New Roman" panose="02020603050405020304" pitchFamily="18" charset="0"/>
                <a:cs typeface="Times New Roman" panose="02020603050405020304" pitchFamily="18" charset="0"/>
              </a:rPr>
              <a:t>U privatnim transakcijama </a:t>
            </a:r>
            <a:endParaRPr lang="en-GB" dirty="0">
              <a:solidFill>
                <a:schemeClr val="tx1"/>
              </a:solidFill>
              <a:latin typeface="Times New Roman" panose="02020603050405020304" pitchFamily="18" charset="0"/>
              <a:cs typeface="Times New Roman" panose="02020603050405020304" pitchFamily="18" charset="0"/>
            </a:endParaRPr>
          </a:p>
        </p:txBody>
      </p:sp>
      <p:sp>
        <p:nvSpPr>
          <p:cNvPr id="13" name="Vertical Scroll 12"/>
          <p:cNvSpPr/>
          <p:nvPr/>
        </p:nvSpPr>
        <p:spPr>
          <a:xfrm>
            <a:off x="470022" y="3882948"/>
            <a:ext cx="2549402" cy="1267264"/>
          </a:xfrm>
          <a:prstGeom prst="vertic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BA" dirty="0" smtClean="0"/>
              <a:t>ECU </a:t>
            </a:r>
          </a:p>
          <a:p>
            <a:pPr algn="ctr"/>
            <a:r>
              <a:rPr lang="sr-Latn-BA" dirty="0" smtClean="0"/>
              <a:t>Evropska novčana jednica </a:t>
            </a:r>
            <a:endParaRPr lang="en-GB" dirty="0"/>
          </a:p>
        </p:txBody>
      </p:sp>
      <p:sp>
        <p:nvSpPr>
          <p:cNvPr id="14" name="Rounded Rectangle 13"/>
          <p:cNvSpPr/>
          <p:nvPr/>
        </p:nvSpPr>
        <p:spPr>
          <a:xfrm>
            <a:off x="470022" y="5610225"/>
            <a:ext cx="3035178" cy="97921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BA" dirty="0" smtClean="0">
                <a:solidFill>
                  <a:schemeClr val="tx1"/>
                </a:solidFill>
                <a:latin typeface="Times New Roman" panose="02020603050405020304" pitchFamily="18" charset="0"/>
                <a:cs typeface="Times New Roman" panose="02020603050405020304" pitchFamily="18" charset="0"/>
              </a:rPr>
              <a:t>Vrijednost ECU prema dolaru i valutama zamalja članica izračunava se dnevno </a:t>
            </a:r>
            <a:endParaRPr lang="en-GB" dirty="0">
              <a:solidFill>
                <a:schemeClr val="tx1"/>
              </a:solidFill>
              <a:latin typeface="Times New Roman" panose="02020603050405020304" pitchFamily="18" charset="0"/>
              <a:cs typeface="Times New Roman" panose="02020603050405020304" pitchFamily="18" charset="0"/>
            </a:endParaRPr>
          </a:p>
        </p:txBody>
      </p:sp>
      <p:sp>
        <p:nvSpPr>
          <p:cNvPr id="15" name="Up Arrow 14"/>
          <p:cNvSpPr/>
          <p:nvPr/>
        </p:nvSpPr>
        <p:spPr>
          <a:xfrm>
            <a:off x="1466850" y="5208768"/>
            <a:ext cx="714375" cy="342900"/>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207177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D22F896-40B5-4ADD-8801-0D06FADFA095}" type="slidenum">
              <a:rPr lang="en-US" smtClean="0"/>
              <a:t>12</a:t>
            </a:fld>
            <a:endParaRPr lang="en-US" dirty="0"/>
          </a:p>
        </p:txBody>
      </p:sp>
      <p:sp>
        <p:nvSpPr>
          <p:cNvPr id="3" name="Rounded Rectangle 2"/>
          <p:cNvSpPr/>
          <p:nvPr/>
        </p:nvSpPr>
        <p:spPr>
          <a:xfrm>
            <a:off x="384298" y="247457"/>
            <a:ext cx="8510192" cy="609793"/>
          </a:xfrm>
          <a:prstGeom prst="roundRect">
            <a:avLst/>
          </a:prstGeom>
          <a:ln w="381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r>
              <a:rPr lang="sr-Latn-BA" sz="2800" b="1" dirty="0" smtClean="0">
                <a:solidFill>
                  <a:schemeClr val="bg2">
                    <a:lumMod val="25000"/>
                  </a:schemeClr>
                </a:solidFill>
                <a:latin typeface="Times New Roman" panose="02020603050405020304" pitchFamily="18" charset="0"/>
                <a:cs typeface="Times New Roman" panose="02020603050405020304" pitchFamily="18" charset="0"/>
              </a:rPr>
              <a:t>Ekonomska i monetarna unija – EMU </a:t>
            </a:r>
            <a:endParaRPr lang="en-GB" sz="2800" b="1" dirty="0">
              <a:solidFill>
                <a:schemeClr val="bg2">
                  <a:lumMod val="25000"/>
                </a:schemeClr>
              </a:solidFill>
              <a:latin typeface="Times New Roman" panose="02020603050405020304" pitchFamily="18" charset="0"/>
              <a:cs typeface="Times New Roman" panose="02020603050405020304" pitchFamily="18" charset="0"/>
            </a:endParaRPr>
          </a:p>
        </p:txBody>
      </p:sp>
      <p:sp>
        <p:nvSpPr>
          <p:cNvPr id="4" name="Title 1"/>
          <p:cNvSpPr txBox="1">
            <a:spLocks/>
          </p:cNvSpPr>
          <p:nvPr/>
        </p:nvSpPr>
        <p:spPr>
          <a:xfrm>
            <a:off x="516253" y="1080862"/>
            <a:ext cx="8246281" cy="1271814"/>
          </a:xfrm>
          <a:prstGeom prst="rect">
            <a:avLst/>
          </a:prstGeom>
          <a:solidFill>
            <a:schemeClr val="bg1"/>
          </a:solidFill>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285750" indent="-285750" algn="just">
              <a:buFont typeface="Wingdings" panose="05000000000000000000" pitchFamily="2" charset="2"/>
              <a:buChar char="§"/>
            </a:pPr>
            <a:r>
              <a:rPr lang="sr-Latn-BA" sz="1800" dirty="0" smtClean="0">
                <a:solidFill>
                  <a:schemeClr val="tx1"/>
                </a:solidFill>
                <a:latin typeface="Times New Roman" panose="02020603050405020304" pitchFamily="18" charset="0"/>
                <a:cs typeface="Times New Roman" panose="02020603050405020304" pitchFamily="18" charset="0"/>
              </a:rPr>
              <a:t>Od stvaranja Evropske ekonomske zajednice, </a:t>
            </a:r>
            <a:r>
              <a:rPr lang="sr-Latn-BA" sz="1800" b="1" i="1" dirty="0" smtClean="0">
                <a:solidFill>
                  <a:schemeClr val="tx1"/>
                </a:solidFill>
                <a:latin typeface="Times New Roman" panose="02020603050405020304" pitchFamily="18" charset="0"/>
                <a:cs typeface="Times New Roman" panose="02020603050405020304" pitchFamily="18" charset="0"/>
              </a:rPr>
              <a:t>proces integracije u zemljama Zapadne Evrope se stalno širio i jačao.</a:t>
            </a:r>
            <a:endParaRPr lang="sr-Latn-BA" sz="1800" dirty="0">
              <a:solidFill>
                <a:schemeClr val="tx1"/>
              </a:solidFill>
              <a:latin typeface="Times New Roman" panose="02020603050405020304" pitchFamily="18" charset="0"/>
              <a:cs typeface="Times New Roman" panose="02020603050405020304" pitchFamily="18" charset="0"/>
            </a:endParaRPr>
          </a:p>
          <a:p>
            <a:pPr algn="just"/>
            <a:r>
              <a:rPr lang="sr-Latn-BA" sz="1800" dirty="0" smtClean="0">
                <a:solidFill>
                  <a:schemeClr val="tx1"/>
                </a:solidFill>
                <a:latin typeface="Times New Roman" panose="02020603050405020304" pitchFamily="18" charset="0"/>
                <a:cs typeface="Times New Roman" panose="02020603050405020304" pitchFamily="18" charset="0"/>
              </a:rPr>
              <a:t> - U početku je integracijom bilo obuhvaćeno šest zemalja:Francuska, NjeMačka, Italija, Belgija, Holandija, i Luksemburg, ali se broj članica stalno povećava. </a:t>
            </a:r>
          </a:p>
          <a:p>
            <a:pPr algn="just"/>
            <a:r>
              <a:rPr lang="sr-Latn-BA" sz="1800" dirty="0" smtClean="0">
                <a:solidFill>
                  <a:schemeClr val="tx1"/>
                </a:solidFill>
                <a:latin typeface="Times New Roman" panose="02020603050405020304" pitchFamily="18" charset="0"/>
                <a:cs typeface="Times New Roman" panose="02020603050405020304" pitchFamily="18" charset="0"/>
              </a:rPr>
              <a:t>Od prvobitnog cilja (stvaranje povoljnih uslova za razvoj crne metalurgije) </a:t>
            </a:r>
            <a:r>
              <a:rPr lang="sr-Latn-BA" sz="1800" dirty="0" smtClean="0">
                <a:solidFill>
                  <a:schemeClr val="tx1"/>
                </a:solidFill>
                <a:latin typeface="Times New Roman" panose="02020603050405020304" pitchFamily="18" charset="0"/>
                <a:cs typeface="Times New Roman" panose="02020603050405020304" pitchFamily="18" charset="0"/>
              </a:rPr>
              <a:t>išlo </a:t>
            </a:r>
            <a:r>
              <a:rPr lang="sr-Latn-BA" sz="1800" dirty="0" smtClean="0">
                <a:solidFill>
                  <a:schemeClr val="tx1"/>
                </a:solidFill>
                <a:latin typeface="Times New Roman" panose="02020603050405020304" pitchFamily="18" charset="0"/>
                <a:cs typeface="Times New Roman" panose="02020603050405020304" pitchFamily="18" charset="0"/>
              </a:rPr>
              <a:t>se na stvaranje zajedničkog tržišta, (1968.g.) , potom jedinstvenog tržišta ( 1992.g.), sve dok 1999.godine nije ostvaren </a:t>
            </a:r>
            <a:r>
              <a:rPr lang="sr-Latn-BA" sz="1800" b="1" i="1" dirty="0" smtClean="0">
                <a:solidFill>
                  <a:srgbClr val="00B050"/>
                </a:solidFill>
                <a:latin typeface="Times New Roman" panose="02020603050405020304" pitchFamily="18" charset="0"/>
                <a:cs typeface="Times New Roman" panose="02020603050405020304" pitchFamily="18" charset="0"/>
              </a:rPr>
              <a:t>ambiciozni projekat formiranja monetarne unije</a:t>
            </a:r>
            <a:r>
              <a:rPr lang="sr-Latn-BA" sz="1800" dirty="0" smtClean="0">
                <a:solidFill>
                  <a:schemeClr val="tx1"/>
                </a:solidFill>
                <a:latin typeface="Times New Roman" panose="02020603050405020304" pitchFamily="18" charset="0"/>
                <a:cs typeface="Times New Roman" panose="02020603050405020304" pitchFamily="18" charset="0"/>
              </a:rPr>
              <a:t>. </a:t>
            </a:r>
          </a:p>
        </p:txBody>
      </p:sp>
      <p:sp>
        <p:nvSpPr>
          <p:cNvPr id="5" name="Rounded Rectangle 4"/>
          <p:cNvSpPr/>
          <p:nvPr/>
        </p:nvSpPr>
        <p:spPr>
          <a:xfrm>
            <a:off x="384298" y="3429001"/>
            <a:ext cx="2482727" cy="2857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BA" dirty="0" smtClean="0">
                <a:solidFill>
                  <a:schemeClr val="tx1"/>
                </a:solidFill>
                <a:latin typeface="Times New Roman" panose="02020603050405020304" pitchFamily="18" charset="0"/>
                <a:cs typeface="Times New Roman" panose="02020603050405020304" pitchFamily="18" charset="0"/>
              </a:rPr>
              <a:t>Projekat „Evropa 92“ </a:t>
            </a:r>
            <a:endParaRPr lang="en-GB" dirty="0">
              <a:solidFill>
                <a:schemeClr val="tx1"/>
              </a:solidFill>
              <a:latin typeface="Times New Roman" panose="02020603050405020304" pitchFamily="18" charset="0"/>
              <a:cs typeface="Times New Roman" panose="02020603050405020304" pitchFamily="18" charset="0"/>
            </a:endParaRPr>
          </a:p>
        </p:txBody>
      </p:sp>
      <p:sp>
        <p:nvSpPr>
          <p:cNvPr id="6" name="Title 1"/>
          <p:cNvSpPr txBox="1">
            <a:spLocks/>
          </p:cNvSpPr>
          <p:nvPr/>
        </p:nvSpPr>
        <p:spPr>
          <a:xfrm>
            <a:off x="3114718" y="3352801"/>
            <a:ext cx="5647815" cy="971549"/>
          </a:xfrm>
          <a:prstGeom prst="rect">
            <a:avLst/>
          </a:prstGeom>
          <a:solidFill>
            <a:schemeClr val="bg1"/>
          </a:solidFill>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285750" indent="-285750" algn="just">
              <a:buFont typeface="Wingdings" panose="05000000000000000000" pitchFamily="2" charset="2"/>
              <a:buChar char="§"/>
            </a:pPr>
            <a:r>
              <a:rPr lang="sr-Latn-BA" sz="1800" dirty="0" smtClean="0">
                <a:solidFill>
                  <a:schemeClr val="tx1"/>
                </a:solidFill>
                <a:latin typeface="Times New Roman" panose="02020603050405020304" pitchFamily="18" charset="0"/>
                <a:cs typeface="Times New Roman" panose="02020603050405020304" pitchFamily="18" charset="0"/>
              </a:rPr>
              <a:t>Usvojenim dokumentom (Single European Act) predviđa se stvaranje jedinstvenog tržišta do kraja 1992.godine – projekat poznat pod nazivom Evropa 92. </a:t>
            </a:r>
            <a:endParaRPr lang="sr-Latn-BA" sz="1800" dirty="0" smtClean="0">
              <a:solidFill>
                <a:schemeClr val="tx1"/>
              </a:solidFill>
              <a:latin typeface="Times New Roman" panose="02020603050405020304" pitchFamily="18" charset="0"/>
              <a:cs typeface="Times New Roman" panose="02020603050405020304" pitchFamily="18" charset="0"/>
            </a:endParaRPr>
          </a:p>
        </p:txBody>
      </p:sp>
      <p:sp>
        <p:nvSpPr>
          <p:cNvPr id="8" name="Rounded Rectangle 7"/>
          <p:cNvSpPr/>
          <p:nvPr/>
        </p:nvSpPr>
        <p:spPr>
          <a:xfrm>
            <a:off x="723900" y="4324350"/>
            <a:ext cx="2143124" cy="809625"/>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sr-Latn-BA" dirty="0" smtClean="0">
                <a:solidFill>
                  <a:schemeClr val="tx1"/>
                </a:solidFill>
                <a:latin typeface="Times New Roman" panose="02020603050405020304" pitchFamily="18" charset="0"/>
                <a:cs typeface="Times New Roman" panose="02020603050405020304" pitchFamily="18" charset="0"/>
              </a:rPr>
              <a:t>Uklanjanje svih tehničkih, fizičkih i fiskalnih barijera </a:t>
            </a:r>
            <a:endParaRPr lang="en-GB" dirty="0">
              <a:solidFill>
                <a:schemeClr val="tx1"/>
              </a:solidFill>
              <a:latin typeface="Times New Roman" panose="02020603050405020304" pitchFamily="18" charset="0"/>
              <a:cs typeface="Times New Roman" panose="02020603050405020304" pitchFamily="18" charset="0"/>
            </a:endParaRPr>
          </a:p>
        </p:txBody>
      </p:sp>
      <p:sp>
        <p:nvSpPr>
          <p:cNvPr id="9" name="Down Arrow 8"/>
          <p:cNvSpPr/>
          <p:nvPr/>
        </p:nvSpPr>
        <p:spPr>
          <a:xfrm>
            <a:off x="1216908" y="3811754"/>
            <a:ext cx="817503" cy="41559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1"/>
          <p:cNvSpPr txBox="1">
            <a:spLocks/>
          </p:cNvSpPr>
          <p:nvPr/>
        </p:nvSpPr>
        <p:spPr>
          <a:xfrm>
            <a:off x="2982761" y="4324350"/>
            <a:ext cx="5779772" cy="971549"/>
          </a:xfrm>
          <a:prstGeom prst="rect">
            <a:avLst/>
          </a:prstGeom>
          <a:solidFill>
            <a:schemeClr val="bg1"/>
          </a:solidFill>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285750" indent="-285750" algn="just">
              <a:buFont typeface="Wingdings" panose="05000000000000000000" pitchFamily="2" charset="2"/>
              <a:buChar char="§"/>
            </a:pPr>
            <a:r>
              <a:rPr lang="sr-Latn-BA" sz="1800" dirty="0" smtClean="0">
                <a:solidFill>
                  <a:schemeClr val="tx1"/>
                </a:solidFill>
                <a:latin typeface="Times New Roman" panose="02020603050405020304" pitchFamily="18" charset="0"/>
                <a:cs typeface="Times New Roman" panose="02020603050405020304" pitchFamily="18" charset="0"/>
              </a:rPr>
              <a:t>Za trgovinu u okviru Zajednice, čime se stvaraju uslovi za slobodno kretanje robe, lica, usluga i kapitala. Među </a:t>
            </a:r>
            <a:r>
              <a:rPr lang="sr-Latn-BA" sz="1800" b="1" i="1" dirty="0" smtClean="0">
                <a:solidFill>
                  <a:schemeClr val="tx1"/>
                </a:solidFill>
                <a:latin typeface="Times New Roman" panose="02020603050405020304" pitchFamily="18" charset="0"/>
                <a:cs typeface="Times New Roman" panose="02020603050405020304" pitchFamily="18" charset="0"/>
              </a:rPr>
              <a:t>ciljevima dalje integracije nalaze </a:t>
            </a:r>
            <a:r>
              <a:rPr lang="sr-Latn-BA" sz="1800" dirty="0" smtClean="0">
                <a:solidFill>
                  <a:schemeClr val="tx1"/>
                </a:solidFill>
                <a:latin typeface="Times New Roman" panose="02020603050405020304" pitchFamily="18" charset="0"/>
                <a:cs typeface="Times New Roman" panose="02020603050405020304" pitchFamily="18" charset="0"/>
              </a:rPr>
              <a:t>se i: </a:t>
            </a:r>
          </a:p>
          <a:p>
            <a:pPr marL="285750" indent="-285750" algn="just">
              <a:buFont typeface="Wingdings" panose="05000000000000000000" pitchFamily="2" charset="2"/>
              <a:buChar char="ü"/>
            </a:pPr>
            <a:r>
              <a:rPr lang="sr-Latn-BA" sz="1800" dirty="0" smtClean="0">
                <a:solidFill>
                  <a:schemeClr val="tx1"/>
                </a:solidFill>
                <a:latin typeface="Times New Roman" panose="02020603050405020304" pitchFamily="18" charset="0"/>
                <a:cs typeface="Times New Roman" panose="02020603050405020304" pitchFamily="18" charset="0"/>
              </a:rPr>
              <a:t>Koordinacija ekonomske, posebno monetarne i fiskalne politike, </a:t>
            </a:r>
          </a:p>
          <a:p>
            <a:pPr marL="285750" indent="-285750" algn="just">
              <a:buFont typeface="Wingdings" panose="05000000000000000000" pitchFamily="2" charset="2"/>
              <a:buChar char="ü"/>
            </a:pPr>
            <a:r>
              <a:rPr lang="sr-Latn-BA" sz="1800" dirty="0" smtClean="0">
                <a:solidFill>
                  <a:schemeClr val="tx1"/>
                </a:solidFill>
                <a:latin typeface="Times New Roman" panose="02020603050405020304" pitchFamily="18" charset="0"/>
                <a:cs typeface="Times New Roman" panose="02020603050405020304" pitchFamily="18" charset="0"/>
              </a:rPr>
              <a:t>Smanjenje razlika u nivou razvijenosti, </a:t>
            </a:r>
          </a:p>
          <a:p>
            <a:pPr marL="285750" indent="-285750" algn="just">
              <a:buFont typeface="Wingdings" panose="05000000000000000000" pitchFamily="2" charset="2"/>
              <a:buChar char="ü"/>
            </a:pPr>
            <a:r>
              <a:rPr lang="sr-Latn-BA" sz="1800" dirty="0" smtClean="0">
                <a:solidFill>
                  <a:schemeClr val="tx1"/>
                </a:solidFill>
                <a:latin typeface="Times New Roman" panose="02020603050405020304" pitchFamily="18" charset="0"/>
                <a:cs typeface="Times New Roman" panose="02020603050405020304" pitchFamily="18" charset="0"/>
              </a:rPr>
              <a:t>Usklađivanje propisa o poslovanju fin.organizacija, </a:t>
            </a:r>
          </a:p>
          <a:p>
            <a:pPr marL="285750" indent="-285750" algn="just">
              <a:buFont typeface="Wingdings" panose="05000000000000000000" pitchFamily="2" charset="2"/>
              <a:buChar char="ü"/>
            </a:pPr>
            <a:r>
              <a:rPr lang="sr-Latn-BA" sz="1800" dirty="0" smtClean="0">
                <a:solidFill>
                  <a:schemeClr val="tx1"/>
                </a:solidFill>
                <a:latin typeface="Times New Roman" panose="02020603050405020304" pitchFamily="18" charset="0"/>
                <a:cs typeface="Times New Roman" panose="02020603050405020304" pitchFamily="18" charset="0"/>
              </a:rPr>
              <a:t>Ujednačavanje pravne regulative, saradnja u oblasti spoljne politike i dr. </a:t>
            </a:r>
            <a:endParaRPr lang="sr-Latn-BA" sz="1800" dirty="0" smtClean="0">
              <a:solidFill>
                <a:schemeClr val="tx1"/>
              </a:solidFill>
              <a:latin typeface="Times New Roman" panose="02020603050405020304" pitchFamily="18" charset="0"/>
              <a:cs typeface="Times New Roman" panose="02020603050405020304" pitchFamily="18" charset="0"/>
            </a:endParaRPr>
          </a:p>
        </p:txBody>
      </p:sp>
      <p:sp>
        <p:nvSpPr>
          <p:cNvPr id="11" name="Rounded Rectangle 10"/>
          <p:cNvSpPr/>
          <p:nvPr/>
        </p:nvSpPr>
        <p:spPr>
          <a:xfrm>
            <a:off x="384297" y="5414963"/>
            <a:ext cx="2482727" cy="809625"/>
          </a:xfrm>
          <a:prstGeom prst="roundRect">
            <a:avLst/>
          </a:prstGeom>
          <a:ln>
            <a:solidFill>
              <a:srgbClr val="FF0000"/>
            </a:solidFill>
            <a:prstDash val="sysDash"/>
          </a:ln>
        </p:spPr>
        <p:style>
          <a:lnRef idx="2">
            <a:schemeClr val="accent2"/>
          </a:lnRef>
          <a:fillRef idx="1">
            <a:schemeClr val="lt1"/>
          </a:fillRef>
          <a:effectRef idx="0">
            <a:schemeClr val="accent2"/>
          </a:effectRef>
          <a:fontRef idx="minor">
            <a:schemeClr val="dk1"/>
          </a:fontRef>
        </p:style>
        <p:txBody>
          <a:bodyPr rtlCol="0" anchor="ctr"/>
          <a:lstStyle/>
          <a:p>
            <a:pPr algn="ctr"/>
            <a:r>
              <a:rPr lang="sr-Latn-BA" dirty="0" smtClean="0">
                <a:solidFill>
                  <a:schemeClr val="tx1"/>
                </a:solidFill>
                <a:latin typeface="Times New Roman" panose="02020603050405020304" pitchFamily="18" charset="0"/>
                <a:cs typeface="Times New Roman" panose="02020603050405020304" pitchFamily="18" charset="0"/>
              </a:rPr>
              <a:t>Projekat Evropa 92 nije obuhvatao stvaranje Monetarne unije </a:t>
            </a:r>
            <a:endParaRPr lang="en-GB" dirty="0">
              <a:solidFill>
                <a:schemeClr val="tx1"/>
              </a:solidFill>
              <a:latin typeface="Times New Roman" panose="02020603050405020304" pitchFamily="18" charset="0"/>
              <a:cs typeface="Times New Roman" panose="02020603050405020304" pitchFamily="18" charset="0"/>
            </a:endParaRPr>
          </a:p>
        </p:txBody>
      </p:sp>
      <p:sp>
        <p:nvSpPr>
          <p:cNvPr id="12" name="Down Arrow 11"/>
          <p:cNvSpPr/>
          <p:nvPr/>
        </p:nvSpPr>
        <p:spPr>
          <a:xfrm>
            <a:off x="384297" y="3714751"/>
            <a:ext cx="339603" cy="1676399"/>
          </a:xfrm>
          <a:prstGeom prst="downArrow">
            <a:avLst/>
          </a:prstGeom>
          <a:solidFill>
            <a:schemeClr val="bg2"/>
          </a:solid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671066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heel(1)">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heel(1)">
                                      <p:cBhvr>
                                        <p:cTn id="1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D22F896-40B5-4ADD-8801-0D06FADFA095}" type="slidenum">
              <a:rPr lang="en-US" smtClean="0"/>
              <a:t>13</a:t>
            </a:fld>
            <a:endParaRPr lang="en-US" dirty="0"/>
          </a:p>
        </p:txBody>
      </p:sp>
      <p:sp>
        <p:nvSpPr>
          <p:cNvPr id="3" name="Rounded Rectangle 2"/>
          <p:cNvSpPr/>
          <p:nvPr/>
        </p:nvSpPr>
        <p:spPr>
          <a:xfrm>
            <a:off x="384298" y="247457"/>
            <a:ext cx="8510192" cy="609793"/>
          </a:xfrm>
          <a:prstGeom prst="roundRect">
            <a:avLst/>
          </a:prstGeom>
          <a:ln w="381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r>
              <a:rPr lang="sr-Latn-BA" sz="2800" b="1" dirty="0" smtClean="0">
                <a:solidFill>
                  <a:schemeClr val="bg2">
                    <a:lumMod val="25000"/>
                  </a:schemeClr>
                </a:solidFill>
                <a:latin typeface="Times New Roman" panose="02020603050405020304" pitchFamily="18" charset="0"/>
                <a:cs typeface="Times New Roman" panose="02020603050405020304" pitchFamily="18" charset="0"/>
              </a:rPr>
              <a:t>Ekonomska i monetarna unija – EMU </a:t>
            </a:r>
            <a:endParaRPr lang="en-GB" sz="2800" b="1" dirty="0">
              <a:solidFill>
                <a:schemeClr val="bg2">
                  <a:lumMod val="25000"/>
                </a:schemeClr>
              </a:solidFill>
              <a:latin typeface="Times New Roman" panose="02020603050405020304" pitchFamily="18" charset="0"/>
              <a:cs typeface="Times New Roman" panose="02020603050405020304" pitchFamily="18" charset="0"/>
            </a:endParaRPr>
          </a:p>
        </p:txBody>
      </p:sp>
      <p:sp>
        <p:nvSpPr>
          <p:cNvPr id="4" name="Title 1"/>
          <p:cNvSpPr txBox="1">
            <a:spLocks/>
          </p:cNvSpPr>
          <p:nvPr/>
        </p:nvSpPr>
        <p:spPr>
          <a:xfrm>
            <a:off x="2244600" y="1025979"/>
            <a:ext cx="6581309" cy="1233713"/>
          </a:xfrm>
          <a:prstGeom prst="rect">
            <a:avLst/>
          </a:prstGeom>
          <a:solidFill>
            <a:schemeClr val="bg1"/>
          </a:solidFill>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285750" indent="-285750" algn="just">
              <a:buFont typeface="Wingdings" panose="05000000000000000000" pitchFamily="2" charset="2"/>
              <a:buChar char="§"/>
            </a:pPr>
            <a:r>
              <a:rPr lang="sr-Latn-BA" sz="1800" dirty="0" smtClean="0">
                <a:solidFill>
                  <a:schemeClr val="tx1"/>
                </a:solidFill>
                <a:latin typeface="Times New Roman" panose="02020603050405020304" pitchFamily="18" charset="0"/>
                <a:cs typeface="Times New Roman" panose="02020603050405020304" pitchFamily="18" charset="0"/>
              </a:rPr>
              <a:t>Potvrdio ciljeve postepenog stvaranja ekonomske i monetarne unije i </a:t>
            </a:r>
          </a:p>
          <a:p>
            <a:pPr marL="285750" indent="-285750" algn="just">
              <a:buFont typeface="Wingdings" panose="05000000000000000000" pitchFamily="2" charset="2"/>
              <a:buChar char="§"/>
            </a:pPr>
            <a:r>
              <a:rPr lang="sr-Latn-BA" sz="1800" dirty="0" smtClean="0">
                <a:solidFill>
                  <a:schemeClr val="tx1"/>
                </a:solidFill>
                <a:latin typeface="Times New Roman" panose="02020603050405020304" pitchFamily="18" charset="0"/>
                <a:cs typeface="Times New Roman" panose="02020603050405020304" pitchFamily="18" charset="0"/>
              </a:rPr>
              <a:t>Ovlastio jedan komitet sa Žakom Delorom na čelu da prouči probleme i predloži konkretne mjere koje vode stvaranju unije. </a:t>
            </a:r>
            <a:r>
              <a:rPr lang="sr-Latn-BA" sz="1800" dirty="0" smtClean="0">
                <a:solidFill>
                  <a:schemeClr val="tx1"/>
                </a:solidFill>
                <a:latin typeface="Times New Roman" panose="02020603050405020304" pitchFamily="18" charset="0"/>
                <a:cs typeface="Times New Roman" panose="02020603050405020304" pitchFamily="18" charset="0"/>
              </a:rPr>
              <a:t> </a:t>
            </a:r>
            <a:endParaRPr lang="sr-Latn-BA" sz="1800" dirty="0" smtClean="0">
              <a:solidFill>
                <a:schemeClr val="tx1"/>
              </a:solidFill>
              <a:latin typeface="Times New Roman" panose="02020603050405020304" pitchFamily="18" charset="0"/>
              <a:cs typeface="Times New Roman" panose="02020603050405020304" pitchFamily="18" charset="0"/>
            </a:endParaRPr>
          </a:p>
        </p:txBody>
      </p:sp>
      <p:sp>
        <p:nvSpPr>
          <p:cNvPr id="6" name="Rounded Rectangle 5"/>
          <p:cNvSpPr/>
          <p:nvPr/>
        </p:nvSpPr>
        <p:spPr>
          <a:xfrm>
            <a:off x="384298" y="1128487"/>
            <a:ext cx="1796927" cy="31432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BA" dirty="0" smtClean="0">
                <a:solidFill>
                  <a:schemeClr val="tx1"/>
                </a:solidFill>
                <a:latin typeface="Times New Roman" panose="02020603050405020304" pitchFamily="18" charset="0"/>
                <a:cs typeface="Times New Roman" panose="02020603050405020304" pitchFamily="18" charset="0"/>
              </a:rPr>
              <a:t>Evropski savjet </a:t>
            </a:r>
            <a:endParaRPr lang="en-GB" dirty="0">
              <a:solidFill>
                <a:schemeClr val="tx1"/>
              </a:solidFill>
              <a:latin typeface="Times New Roman" panose="02020603050405020304" pitchFamily="18" charset="0"/>
              <a:cs typeface="Times New Roman" panose="02020603050405020304" pitchFamily="18" charset="0"/>
            </a:endParaRPr>
          </a:p>
        </p:txBody>
      </p:sp>
      <p:sp>
        <p:nvSpPr>
          <p:cNvPr id="7" name="Oval 6"/>
          <p:cNvSpPr/>
          <p:nvPr/>
        </p:nvSpPr>
        <p:spPr>
          <a:xfrm>
            <a:off x="430273" y="1490436"/>
            <a:ext cx="1704975" cy="4667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BA" sz="1600" dirty="0" smtClean="0"/>
              <a:t>Juna 1998.</a:t>
            </a:r>
            <a:endParaRPr lang="en-GB" sz="1600" dirty="0"/>
          </a:p>
        </p:txBody>
      </p:sp>
      <p:sp>
        <p:nvSpPr>
          <p:cNvPr id="8" name="Title 1"/>
          <p:cNvSpPr txBox="1">
            <a:spLocks/>
          </p:cNvSpPr>
          <p:nvPr/>
        </p:nvSpPr>
        <p:spPr>
          <a:xfrm>
            <a:off x="2244600" y="2311629"/>
            <a:ext cx="6581309" cy="1233713"/>
          </a:xfrm>
          <a:prstGeom prst="rect">
            <a:avLst/>
          </a:prstGeom>
          <a:solidFill>
            <a:schemeClr val="bg2"/>
          </a:solidFill>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285750" indent="-285750" algn="just">
              <a:buFont typeface="Wingdings" panose="05000000000000000000" pitchFamily="2" charset="2"/>
              <a:buChar char="§"/>
            </a:pPr>
            <a:r>
              <a:rPr lang="sr-Latn-BA" sz="1800" dirty="0" smtClean="0">
                <a:solidFill>
                  <a:schemeClr val="tx1"/>
                </a:solidFill>
                <a:latin typeface="Times New Roman" panose="02020603050405020304" pitchFamily="18" charset="0"/>
                <a:cs typeface="Times New Roman" panose="02020603050405020304" pitchFamily="18" charset="0"/>
              </a:rPr>
              <a:t>aprila 1989. </a:t>
            </a:r>
            <a:r>
              <a:rPr lang="sr-Latn-BA" sz="1800" dirty="0">
                <a:solidFill>
                  <a:schemeClr val="tx1"/>
                </a:solidFill>
                <a:latin typeface="Times New Roman" panose="02020603050405020304" pitchFamily="18" charset="0"/>
                <a:cs typeface="Times New Roman" panose="02020603050405020304" pitchFamily="18" charset="0"/>
              </a:rPr>
              <a:t>- Komitet je </a:t>
            </a:r>
            <a:r>
              <a:rPr lang="sr-Latn-BA" sz="1800" dirty="0" smtClean="0">
                <a:solidFill>
                  <a:schemeClr val="tx1"/>
                </a:solidFill>
                <a:latin typeface="Times New Roman" panose="02020603050405020304" pitchFamily="18" charset="0"/>
                <a:cs typeface="Times New Roman" panose="02020603050405020304" pitchFamily="18" charset="0"/>
              </a:rPr>
              <a:t>završio rad</a:t>
            </a:r>
          </a:p>
          <a:p>
            <a:pPr marL="285750" indent="-285750" algn="just">
              <a:buFont typeface="Wingdings" panose="05000000000000000000" pitchFamily="2" charset="2"/>
              <a:buChar char="§"/>
            </a:pPr>
            <a:r>
              <a:rPr lang="sr-Latn-BA" sz="1800" dirty="0">
                <a:solidFill>
                  <a:schemeClr val="tx1"/>
                </a:solidFill>
                <a:latin typeface="Times New Roman" panose="02020603050405020304" pitchFamily="18" charset="0"/>
                <a:cs typeface="Times New Roman" panose="02020603050405020304" pitchFamily="18" charset="0"/>
              </a:rPr>
              <a:t>j</a:t>
            </a:r>
            <a:r>
              <a:rPr lang="sr-Latn-BA" sz="1800" dirty="0" smtClean="0">
                <a:solidFill>
                  <a:schemeClr val="tx1"/>
                </a:solidFill>
                <a:latin typeface="Times New Roman" panose="02020603050405020304" pitchFamily="18" charset="0"/>
                <a:cs typeface="Times New Roman" panose="02020603050405020304" pitchFamily="18" charset="0"/>
              </a:rPr>
              <a:t>una 1989. Evropski savjet je donio deklaraciju kojom prihvata izvještaj Delorovog komiteta i utvrđuje </a:t>
            </a:r>
            <a:r>
              <a:rPr lang="sr-Latn-BA" sz="1800" b="1" i="1" dirty="0" smtClean="0">
                <a:solidFill>
                  <a:schemeClr val="accent5">
                    <a:lumMod val="75000"/>
                  </a:schemeClr>
                </a:solidFill>
                <a:latin typeface="Times New Roman" panose="02020603050405020304" pitchFamily="18" charset="0"/>
                <a:cs typeface="Times New Roman" panose="02020603050405020304" pitchFamily="18" charset="0"/>
              </a:rPr>
              <a:t>datum početka stvaranja Ekonomske i monetarne unije - 01.jul 1990.godine.  </a:t>
            </a:r>
            <a:endParaRPr lang="sr-Latn-BA" sz="1800" b="1" i="1" dirty="0" smtClean="0">
              <a:solidFill>
                <a:schemeClr val="accent5">
                  <a:lumMod val="75000"/>
                </a:schemeClr>
              </a:solidFill>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
            </a:pPr>
            <a:endParaRPr lang="sr-Latn-BA" sz="1800" dirty="0" smtClean="0">
              <a:solidFill>
                <a:schemeClr val="tx1"/>
              </a:solidFill>
              <a:latin typeface="Times New Roman" panose="02020603050405020304" pitchFamily="18" charset="0"/>
              <a:cs typeface="Times New Roman" panose="02020603050405020304" pitchFamily="18" charset="0"/>
            </a:endParaRPr>
          </a:p>
        </p:txBody>
      </p:sp>
      <p:sp>
        <p:nvSpPr>
          <p:cNvPr id="10" name="Oval 9"/>
          <p:cNvSpPr/>
          <p:nvPr/>
        </p:nvSpPr>
        <p:spPr>
          <a:xfrm>
            <a:off x="430273" y="3875088"/>
            <a:ext cx="1704975" cy="64068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BA" sz="1600" dirty="0" smtClean="0"/>
              <a:t>Okt. 1990..</a:t>
            </a:r>
            <a:endParaRPr lang="en-GB" sz="1600" dirty="0"/>
          </a:p>
        </p:txBody>
      </p:sp>
      <p:sp>
        <p:nvSpPr>
          <p:cNvPr id="12" name="Vertical Scroll 11"/>
          <p:cNvSpPr/>
          <p:nvPr/>
        </p:nvSpPr>
        <p:spPr>
          <a:xfrm>
            <a:off x="122173" y="4515775"/>
            <a:ext cx="2124075" cy="2085050"/>
          </a:xfrm>
          <a:prstGeom prst="vertic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BA" dirty="0" smtClean="0"/>
              <a:t>Usvojena je DEKLARACIJA </a:t>
            </a:r>
          </a:p>
          <a:p>
            <a:pPr algn="ctr"/>
            <a:r>
              <a:rPr lang="sr-Latn-BA" dirty="0" smtClean="0"/>
              <a:t>EVROPSKOG </a:t>
            </a:r>
          </a:p>
          <a:p>
            <a:pPr algn="ctr"/>
            <a:r>
              <a:rPr lang="sr-Latn-BA" dirty="0" smtClean="0"/>
              <a:t>SAVJETA  o tri faze stvaranja </a:t>
            </a:r>
          </a:p>
          <a:p>
            <a:pPr algn="ctr"/>
            <a:r>
              <a:rPr lang="sr-Latn-BA" dirty="0" smtClean="0"/>
              <a:t>Unije </a:t>
            </a:r>
            <a:endParaRPr lang="en-GB" dirty="0"/>
          </a:p>
        </p:txBody>
      </p:sp>
      <p:sp>
        <p:nvSpPr>
          <p:cNvPr id="13" name="Title 1"/>
          <p:cNvSpPr txBox="1">
            <a:spLocks/>
          </p:cNvSpPr>
          <p:nvPr/>
        </p:nvSpPr>
        <p:spPr>
          <a:xfrm>
            <a:off x="2244600" y="4433949"/>
            <a:ext cx="6581309" cy="2248701"/>
          </a:xfrm>
          <a:prstGeom prst="rect">
            <a:avLst/>
          </a:prstGeom>
          <a:solidFill>
            <a:schemeClr val="bg2"/>
          </a:solidFill>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r>
              <a:rPr lang="sr-Latn-BA" sz="1800" b="1" dirty="0" smtClean="0">
                <a:solidFill>
                  <a:schemeClr val="tx1"/>
                </a:solidFill>
                <a:latin typeface="Times New Roman" panose="02020603050405020304" pitchFamily="18" charset="0"/>
                <a:cs typeface="Times New Roman" panose="02020603050405020304" pitchFamily="18" charset="0"/>
              </a:rPr>
              <a:t>I faza:</a:t>
            </a:r>
          </a:p>
          <a:p>
            <a:pPr marL="285750" indent="-285750" algn="just">
              <a:buFont typeface="Wingdings" panose="05000000000000000000" pitchFamily="2" charset="2"/>
              <a:buChar char="ü"/>
            </a:pPr>
            <a:r>
              <a:rPr lang="sr-Latn-BA" sz="1800" dirty="0" smtClean="0">
                <a:solidFill>
                  <a:schemeClr val="tx1"/>
                </a:solidFill>
                <a:latin typeface="Times New Roman" panose="02020603050405020304" pitchFamily="18" charset="0"/>
                <a:cs typeface="Times New Roman" panose="02020603050405020304" pitchFamily="18" charset="0"/>
              </a:rPr>
              <a:t>treba da se ostvari jedinstveno tržište,</a:t>
            </a:r>
          </a:p>
          <a:p>
            <a:pPr marL="285750" indent="-285750" algn="just">
              <a:buFont typeface="Wingdings" panose="05000000000000000000" pitchFamily="2" charset="2"/>
              <a:buChar char="ü"/>
            </a:pPr>
            <a:r>
              <a:rPr lang="sr-Latn-BA" sz="1800" dirty="0" smtClean="0">
                <a:solidFill>
                  <a:schemeClr val="tx1"/>
                </a:solidFill>
                <a:latin typeface="Times New Roman" panose="02020603050405020304" pitchFamily="18" charset="0"/>
                <a:cs typeface="Times New Roman" panose="02020603050405020304" pitchFamily="18" charset="0"/>
              </a:rPr>
              <a:t> sve zemlje Zajednice treba da postanu članice EMS,  a što veći broj njih da se uključi u ERM (Mehanizam deviznih kurseva),</a:t>
            </a:r>
          </a:p>
          <a:p>
            <a:pPr marL="285750" indent="-285750" algn="just">
              <a:buFont typeface="Wingdings" panose="05000000000000000000" pitchFamily="2" charset="2"/>
              <a:buChar char="ü"/>
            </a:pPr>
            <a:r>
              <a:rPr lang="sr-Latn-BA" sz="1800" dirty="0" smtClean="0">
                <a:solidFill>
                  <a:schemeClr val="tx1"/>
                </a:solidFill>
                <a:latin typeface="Times New Roman" panose="02020603050405020304" pitchFamily="18" charset="0"/>
                <a:cs typeface="Times New Roman" panose="02020603050405020304" pitchFamily="18" charset="0"/>
              </a:rPr>
              <a:t>Da se obezbjedi veća koordinacija ekonomskih politika među članicama (ali još uvijek u okviru postojećih institucija), </a:t>
            </a:r>
          </a:p>
          <a:p>
            <a:pPr marL="285750" indent="-285750" algn="just">
              <a:buFont typeface="Wingdings" panose="05000000000000000000" pitchFamily="2" charset="2"/>
              <a:buChar char="ü"/>
            </a:pPr>
            <a:r>
              <a:rPr lang="sr-Latn-BA" sz="1800" dirty="0" smtClean="0">
                <a:solidFill>
                  <a:schemeClr val="tx1"/>
                </a:solidFill>
                <a:latin typeface="Times New Roman" panose="02020603050405020304" pitchFamily="18" charset="0"/>
                <a:cs typeface="Times New Roman" panose="02020603050405020304" pitchFamily="18" charset="0"/>
              </a:rPr>
              <a:t>Da se unaprijedi konvergencija u monetarnoj politici (posebno u oblasti cijena i javnih izdataka)  </a:t>
            </a:r>
            <a:endParaRPr lang="sr-Latn-BA" sz="1800" dirty="0" smtClean="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63560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heel(1)">
                                      <p:cBhvr>
                                        <p:cTn id="12" dur="2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heel(1)">
                                      <p:cBhvr>
                                        <p:cTn id="17"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D22F896-40B5-4ADD-8801-0D06FADFA095}" type="slidenum">
              <a:rPr lang="en-US" smtClean="0"/>
              <a:t>14</a:t>
            </a:fld>
            <a:endParaRPr lang="en-US" dirty="0"/>
          </a:p>
        </p:txBody>
      </p:sp>
      <p:sp>
        <p:nvSpPr>
          <p:cNvPr id="3" name="Rounded Rectangle 2"/>
          <p:cNvSpPr/>
          <p:nvPr/>
        </p:nvSpPr>
        <p:spPr>
          <a:xfrm>
            <a:off x="384298" y="247457"/>
            <a:ext cx="8510192" cy="609793"/>
          </a:xfrm>
          <a:prstGeom prst="roundRect">
            <a:avLst/>
          </a:prstGeom>
          <a:ln w="381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r>
              <a:rPr lang="sr-Latn-BA" sz="2800" b="1" dirty="0" smtClean="0">
                <a:solidFill>
                  <a:schemeClr val="bg2">
                    <a:lumMod val="25000"/>
                  </a:schemeClr>
                </a:solidFill>
                <a:latin typeface="Times New Roman" panose="02020603050405020304" pitchFamily="18" charset="0"/>
                <a:cs typeface="Times New Roman" panose="02020603050405020304" pitchFamily="18" charset="0"/>
              </a:rPr>
              <a:t>Ekonomska i monetarna unija – EMU </a:t>
            </a:r>
            <a:endParaRPr lang="en-GB" sz="2800" b="1" dirty="0">
              <a:solidFill>
                <a:schemeClr val="bg2">
                  <a:lumMod val="25000"/>
                </a:schemeClr>
              </a:solidFill>
              <a:latin typeface="Times New Roman" panose="02020603050405020304" pitchFamily="18" charset="0"/>
              <a:cs typeface="Times New Roman" panose="02020603050405020304" pitchFamily="18" charset="0"/>
            </a:endParaRPr>
          </a:p>
        </p:txBody>
      </p:sp>
      <p:sp>
        <p:nvSpPr>
          <p:cNvPr id="4" name="Title 1"/>
          <p:cNvSpPr txBox="1">
            <a:spLocks/>
          </p:cNvSpPr>
          <p:nvPr/>
        </p:nvSpPr>
        <p:spPr>
          <a:xfrm>
            <a:off x="2149350" y="1023999"/>
            <a:ext cx="6581309" cy="2681226"/>
          </a:xfrm>
          <a:prstGeom prst="rect">
            <a:avLst/>
          </a:prstGeom>
          <a:solidFill>
            <a:schemeClr val="bg2"/>
          </a:solidFill>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r>
              <a:rPr lang="sr-Latn-BA" sz="1800" b="1" dirty="0" smtClean="0">
                <a:solidFill>
                  <a:schemeClr val="tx1"/>
                </a:solidFill>
                <a:latin typeface="Times New Roman" panose="02020603050405020304" pitchFamily="18" charset="0"/>
                <a:cs typeface="Times New Roman" panose="02020603050405020304" pitchFamily="18" charset="0"/>
              </a:rPr>
              <a:t>II faza:</a:t>
            </a:r>
          </a:p>
          <a:p>
            <a:pPr marL="285750" indent="-285750" algn="just">
              <a:buFont typeface="Wingdings" panose="05000000000000000000" pitchFamily="2" charset="2"/>
              <a:buChar char="ü"/>
            </a:pPr>
            <a:r>
              <a:rPr lang="sr-Latn-BA" sz="1800" dirty="0" smtClean="0">
                <a:solidFill>
                  <a:schemeClr val="tx1"/>
                </a:solidFill>
                <a:latin typeface="Times New Roman" panose="02020603050405020304" pitchFamily="18" charset="0"/>
                <a:cs typeface="Times New Roman" panose="02020603050405020304" pitchFamily="18" charset="0"/>
              </a:rPr>
              <a:t>01.januara 1994 početak II faze – dalje usklađivanje ekonomske politike </a:t>
            </a:r>
          </a:p>
          <a:p>
            <a:pPr marL="285750" indent="-285750" algn="just">
              <a:buFont typeface="Wingdings" panose="05000000000000000000" pitchFamily="2" charset="2"/>
              <a:buChar char="ü"/>
            </a:pPr>
            <a:r>
              <a:rPr lang="sr-Latn-BA" sz="1800" dirty="0" smtClean="0">
                <a:solidFill>
                  <a:schemeClr val="tx1"/>
                </a:solidFill>
                <a:latin typeface="Times New Roman" panose="02020603050405020304" pitchFamily="18" charset="0"/>
                <a:cs typeface="Times New Roman" panose="02020603050405020304" pitchFamily="18" charset="0"/>
              </a:rPr>
              <a:t>Počeo sa radom EMI (Evropski monetarni institut) sa sjedištem u Frankfurtu, koji treba da pripremi teren za Evropsku centralnu banku,</a:t>
            </a:r>
          </a:p>
          <a:p>
            <a:pPr marL="285750" indent="-285750" algn="just">
              <a:buFont typeface="Wingdings" panose="05000000000000000000" pitchFamily="2" charset="2"/>
              <a:buChar char="ü"/>
            </a:pPr>
            <a:r>
              <a:rPr lang="sr-Latn-BA" sz="1800" dirty="0" smtClean="0">
                <a:solidFill>
                  <a:schemeClr val="tx1"/>
                </a:solidFill>
                <a:latin typeface="Times New Roman" panose="02020603050405020304" pitchFamily="18" charset="0"/>
                <a:cs typeface="Times New Roman" panose="02020603050405020304" pitchFamily="18" charset="0"/>
              </a:rPr>
              <a:t>Postepeno treba da se uhodava mehanizam kolektivnog odlučivanja, ali konačno odlučivanje i dalje na nacionalnom nivou. </a:t>
            </a:r>
          </a:p>
          <a:p>
            <a:pPr marL="285750" indent="-285750" algn="just">
              <a:buFont typeface="Wingdings" panose="05000000000000000000" pitchFamily="2" charset="2"/>
              <a:buChar char="ü"/>
            </a:pPr>
            <a:endParaRPr lang="sr-Latn-BA" sz="1800" dirty="0" smtClean="0">
              <a:solidFill>
                <a:schemeClr val="tx1"/>
              </a:solidFill>
              <a:latin typeface="Times New Roman" panose="02020603050405020304" pitchFamily="18" charset="0"/>
              <a:cs typeface="Times New Roman" panose="02020603050405020304" pitchFamily="18" charset="0"/>
            </a:endParaRPr>
          </a:p>
        </p:txBody>
      </p:sp>
      <p:sp>
        <p:nvSpPr>
          <p:cNvPr id="5" name="Title 1"/>
          <p:cNvSpPr txBox="1">
            <a:spLocks/>
          </p:cNvSpPr>
          <p:nvPr/>
        </p:nvSpPr>
        <p:spPr>
          <a:xfrm>
            <a:off x="2149349" y="3871974"/>
            <a:ext cx="6581309" cy="2681226"/>
          </a:xfrm>
          <a:prstGeom prst="rect">
            <a:avLst/>
          </a:prstGeom>
          <a:solidFill>
            <a:schemeClr val="bg2"/>
          </a:solidFill>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r>
              <a:rPr lang="sr-Latn-BA" sz="1800" b="1" dirty="0" smtClean="0">
                <a:solidFill>
                  <a:schemeClr val="tx1"/>
                </a:solidFill>
                <a:latin typeface="Times New Roman" panose="02020603050405020304" pitchFamily="18" charset="0"/>
                <a:cs typeface="Times New Roman" panose="02020603050405020304" pitchFamily="18" charset="0"/>
              </a:rPr>
              <a:t>III faza:</a:t>
            </a:r>
          </a:p>
          <a:p>
            <a:pPr marL="285750" indent="-285750" algn="just">
              <a:buFont typeface="Wingdings" panose="05000000000000000000" pitchFamily="2" charset="2"/>
              <a:buChar char="ü"/>
            </a:pPr>
            <a:r>
              <a:rPr lang="sr-Latn-BA" sz="1800" dirty="0" smtClean="0">
                <a:solidFill>
                  <a:schemeClr val="tx1"/>
                </a:solidFill>
                <a:latin typeface="Times New Roman" panose="02020603050405020304" pitchFamily="18" charset="0"/>
                <a:cs typeface="Times New Roman" panose="02020603050405020304" pitchFamily="18" charset="0"/>
              </a:rPr>
              <a:t>Treća faza treba da označi konačno uspostavljanje monetarne unije →prenošenje ovlašćenja nacionalnih centralnih banaka na Evropsku centralnu banku i uvođenje jedinstvenog novca. </a:t>
            </a:r>
          </a:p>
          <a:p>
            <a:pPr marL="285750" indent="-285750" algn="just">
              <a:buFont typeface="Wingdings" panose="05000000000000000000" pitchFamily="2" charset="2"/>
              <a:buChar char="ü"/>
            </a:pPr>
            <a:r>
              <a:rPr lang="sr-Latn-BA" sz="1800" dirty="0" smtClean="0">
                <a:solidFill>
                  <a:schemeClr val="tx1"/>
                </a:solidFill>
                <a:latin typeface="Times New Roman" panose="02020603050405020304" pitchFamily="18" charset="0"/>
                <a:cs typeface="Times New Roman" panose="02020603050405020304" pitchFamily="18" charset="0"/>
              </a:rPr>
              <a:t>Bilo je predviđeno da se to ostvari 01.01.1997., a ako sve zemlje članice ne budu spremne da prihvate obaveze koje monetarna unija nameće, EMU će u svakom slučaju početi da funkcioniše 01.01.1999. obuhvatajući one zemlje koje za to budu ispunile uslove. Ostale će moći da se priključe kasnije. </a:t>
            </a:r>
            <a:endParaRPr lang="sr-Latn-BA" sz="1800" dirty="0" smtClean="0">
              <a:solidFill>
                <a:schemeClr val="tx1"/>
              </a:solidFill>
              <a:latin typeface="Times New Roman" panose="02020603050405020304" pitchFamily="18" charset="0"/>
              <a:cs typeface="Times New Roman" panose="02020603050405020304" pitchFamily="18" charset="0"/>
            </a:endParaRPr>
          </a:p>
        </p:txBody>
      </p:sp>
      <p:sp>
        <p:nvSpPr>
          <p:cNvPr id="6" name="Rounded Rectangle 5"/>
          <p:cNvSpPr/>
          <p:nvPr/>
        </p:nvSpPr>
        <p:spPr>
          <a:xfrm>
            <a:off x="238125" y="5855362"/>
            <a:ext cx="1819275" cy="69783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BA" dirty="0" smtClean="0"/>
              <a:t>„Evropa u 2 brzine“ </a:t>
            </a:r>
            <a:endParaRPr lang="en-GB" dirty="0"/>
          </a:p>
        </p:txBody>
      </p:sp>
      <p:sp>
        <p:nvSpPr>
          <p:cNvPr id="7" name="Bent Arrow 6"/>
          <p:cNvSpPr/>
          <p:nvPr/>
        </p:nvSpPr>
        <p:spPr>
          <a:xfrm rot="16200000" flipH="1">
            <a:off x="1013286" y="4811248"/>
            <a:ext cx="721387" cy="1366840"/>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3575466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1)">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D22F896-40B5-4ADD-8801-0D06FADFA095}" type="slidenum">
              <a:rPr lang="en-US" smtClean="0"/>
              <a:t>15</a:t>
            </a:fld>
            <a:endParaRPr lang="en-US" dirty="0"/>
          </a:p>
        </p:txBody>
      </p:sp>
      <p:sp>
        <p:nvSpPr>
          <p:cNvPr id="3" name="Rounded Rectangle 2"/>
          <p:cNvSpPr/>
          <p:nvPr/>
        </p:nvSpPr>
        <p:spPr>
          <a:xfrm>
            <a:off x="384298" y="247457"/>
            <a:ext cx="8510192" cy="609793"/>
          </a:xfrm>
          <a:prstGeom prst="roundRect">
            <a:avLst/>
          </a:prstGeom>
          <a:ln w="381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r>
              <a:rPr lang="sr-Latn-BA" sz="2800" b="1" dirty="0" smtClean="0">
                <a:solidFill>
                  <a:schemeClr val="bg2">
                    <a:lumMod val="25000"/>
                  </a:schemeClr>
                </a:solidFill>
                <a:latin typeface="Times New Roman" panose="02020603050405020304" pitchFamily="18" charset="0"/>
                <a:cs typeface="Times New Roman" panose="02020603050405020304" pitchFamily="18" charset="0"/>
              </a:rPr>
              <a:t>Ekonomska i monetarna unija – EMU </a:t>
            </a:r>
            <a:endParaRPr lang="en-GB" sz="2800" b="1" dirty="0">
              <a:solidFill>
                <a:schemeClr val="bg2">
                  <a:lumMod val="25000"/>
                </a:schemeClr>
              </a:soli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1488" y="1200150"/>
            <a:ext cx="1357508" cy="1019175"/>
          </a:xfrm>
          <a:prstGeom prst="rect">
            <a:avLst/>
          </a:prstGeom>
        </p:spPr>
      </p:pic>
      <p:sp>
        <p:nvSpPr>
          <p:cNvPr id="5" name="Title 1"/>
          <p:cNvSpPr txBox="1">
            <a:spLocks/>
          </p:cNvSpPr>
          <p:nvPr/>
        </p:nvSpPr>
        <p:spPr>
          <a:xfrm>
            <a:off x="2025525" y="985612"/>
            <a:ext cx="6581309" cy="2110014"/>
          </a:xfrm>
          <a:prstGeom prst="rect">
            <a:avLst/>
          </a:prstGeom>
          <a:solidFill>
            <a:schemeClr val="bg1"/>
          </a:solidFill>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285750" indent="-285750" algn="just">
              <a:buFont typeface="Wingdings" panose="05000000000000000000" pitchFamily="2" charset="2"/>
              <a:buChar char="§"/>
            </a:pPr>
            <a:r>
              <a:rPr lang="sr-Latn-BA" sz="1800" dirty="0" smtClean="0">
                <a:solidFill>
                  <a:schemeClr val="tx1"/>
                </a:solidFill>
                <a:latin typeface="Times New Roman" panose="02020603050405020304" pitchFamily="18" charset="0"/>
                <a:cs typeface="Times New Roman" panose="02020603050405020304" pitchFamily="18" charset="0"/>
              </a:rPr>
              <a:t>Decembra 1991.godine, na sastanku u mastrihtu, donjeta je Odluka da Zajednica od 01.januara 1995. godine dobije naziv – </a:t>
            </a:r>
            <a:r>
              <a:rPr lang="sr-Latn-BA" sz="1800" b="1" i="1" dirty="0" smtClean="0">
                <a:solidFill>
                  <a:srgbClr val="0070C0"/>
                </a:solidFill>
                <a:latin typeface="Times New Roman" panose="02020603050405020304" pitchFamily="18" charset="0"/>
                <a:cs typeface="Times New Roman" panose="02020603050405020304" pitchFamily="18" charset="0"/>
              </a:rPr>
              <a:t>Evropska unija.</a:t>
            </a:r>
          </a:p>
          <a:p>
            <a:pPr marL="285750" indent="-285750" algn="just">
              <a:buFont typeface="Wingdings" panose="05000000000000000000" pitchFamily="2" charset="2"/>
              <a:buChar char="§"/>
            </a:pPr>
            <a:endParaRPr lang="sr-Latn-BA" sz="1800" b="1" i="1" dirty="0">
              <a:solidFill>
                <a:srgbClr val="0070C0"/>
              </a:solidFill>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
            </a:pPr>
            <a:endParaRPr lang="sr-Latn-BA" sz="1800" b="1" i="1" dirty="0" smtClean="0">
              <a:solidFill>
                <a:srgbClr val="0070C0"/>
              </a:solidFill>
              <a:latin typeface="Times New Roman" panose="02020603050405020304" pitchFamily="18" charset="0"/>
              <a:cs typeface="Times New Roman" panose="02020603050405020304" pitchFamily="18" charset="0"/>
            </a:endParaRPr>
          </a:p>
          <a:p>
            <a:pPr algn="just"/>
            <a:r>
              <a:rPr lang="sr-Latn-BA" sz="1800" b="1" i="1" dirty="0" smtClean="0">
                <a:solidFill>
                  <a:srgbClr val="0070C0"/>
                </a:solidFill>
                <a:latin typeface="Times New Roman" panose="02020603050405020304" pitchFamily="18" charset="0"/>
                <a:cs typeface="Times New Roman" panose="02020603050405020304" pitchFamily="18" charset="0"/>
              </a:rPr>
              <a:t>Promjena imena nema formalni karakter </a:t>
            </a:r>
            <a:r>
              <a:rPr lang="sr-Latn-BA" sz="1800" b="1" i="1" dirty="0" smtClean="0">
                <a:solidFill>
                  <a:schemeClr val="tx1"/>
                </a:solidFill>
                <a:latin typeface="Times New Roman" panose="02020603050405020304" pitchFamily="18" charset="0"/>
                <a:cs typeface="Times New Roman" panose="02020603050405020304" pitchFamily="18" charset="0"/>
              </a:rPr>
              <a:t>(ugovor iz Mastrihta predviđa stvaranje ne samo ekonomske nego i političke unije)  </a:t>
            </a:r>
            <a:endParaRPr lang="sr-Latn-BA" sz="1800" b="1" i="1" dirty="0" smtClean="0">
              <a:solidFill>
                <a:schemeClr val="tx1"/>
              </a:solidFill>
              <a:latin typeface="Times New Roman" panose="02020603050405020304" pitchFamily="18" charset="0"/>
              <a:cs typeface="Times New Roman" panose="02020603050405020304" pitchFamily="18" charset="0"/>
            </a:endParaRPr>
          </a:p>
        </p:txBody>
      </p:sp>
      <p:sp>
        <p:nvSpPr>
          <p:cNvPr id="7" name="Down Arrow 6"/>
          <p:cNvSpPr/>
          <p:nvPr/>
        </p:nvSpPr>
        <p:spPr>
          <a:xfrm>
            <a:off x="2457450" y="1952626"/>
            <a:ext cx="552450" cy="266700"/>
          </a:xfrm>
          <a:prstGeom prst="down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GB"/>
          </a:p>
        </p:txBody>
      </p:sp>
      <p:sp>
        <p:nvSpPr>
          <p:cNvPr id="8" name="Horizontal Scroll 7"/>
          <p:cNvSpPr/>
          <p:nvPr/>
        </p:nvSpPr>
        <p:spPr>
          <a:xfrm>
            <a:off x="397766" y="3228975"/>
            <a:ext cx="8209067" cy="600075"/>
          </a:xfrm>
          <a:prstGeom prst="horizontalScroll">
            <a:avLst/>
          </a:prstGeom>
          <a:solidFill>
            <a:schemeClr val="bg2"/>
          </a:solidFill>
          <a:ln>
            <a:solidFill>
              <a:srgbClr val="350B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r-Latn-BA" b="1" i="1" dirty="0" smtClean="0">
                <a:solidFill>
                  <a:schemeClr val="tx1"/>
                </a:solidFill>
              </a:rPr>
              <a:t>Ciljevi Unije:</a:t>
            </a:r>
            <a:endParaRPr lang="en-GB" b="1" i="1" dirty="0">
              <a:solidFill>
                <a:schemeClr val="tx1"/>
              </a:solidFill>
            </a:endParaRPr>
          </a:p>
        </p:txBody>
      </p:sp>
      <p:sp>
        <p:nvSpPr>
          <p:cNvPr id="9" name="Rounded Rectangle 8"/>
          <p:cNvSpPr/>
          <p:nvPr/>
        </p:nvSpPr>
        <p:spPr>
          <a:xfrm>
            <a:off x="1495425" y="3924299"/>
            <a:ext cx="7111408" cy="2482189"/>
          </a:xfrm>
          <a:prstGeom prst="roundRect">
            <a:avLst/>
          </a:prstGeom>
          <a:solidFill>
            <a:schemeClr val="bg1"/>
          </a:solidFill>
          <a:ln>
            <a:solidFill>
              <a:srgbClr val="350B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just">
              <a:buAutoNum type="arabicPeriod"/>
            </a:pPr>
            <a:r>
              <a:rPr lang="sr-Latn-BA" dirty="0" smtClean="0">
                <a:solidFill>
                  <a:schemeClr val="tx1"/>
                </a:solidFill>
                <a:latin typeface="Times New Roman" panose="02020603050405020304" pitchFamily="18" charset="0"/>
                <a:cs typeface="Times New Roman" panose="02020603050405020304" pitchFamily="18" charset="0"/>
              </a:rPr>
              <a:t>Podsticanje ekonomskog i socijalnog napretka, kroz stvaranje ekonomske i monetarne unije, uključujući konačno i jedinstveni novac,</a:t>
            </a:r>
          </a:p>
          <a:p>
            <a:pPr marL="342900" indent="-342900" algn="just">
              <a:buAutoNum type="arabicPeriod"/>
            </a:pPr>
            <a:r>
              <a:rPr lang="sr-Latn-BA" dirty="0" smtClean="0">
                <a:solidFill>
                  <a:schemeClr val="tx1"/>
                </a:solidFill>
                <a:latin typeface="Times New Roman" panose="02020603050405020304" pitchFamily="18" charset="0"/>
                <a:cs typeface="Times New Roman" panose="02020603050405020304" pitchFamily="18" charset="0"/>
              </a:rPr>
              <a:t>Zajednička spoljna politika i politika bezbjednosti i eventualno formulisanje zajedničke politike odbrane, </a:t>
            </a:r>
          </a:p>
          <a:p>
            <a:pPr marL="342900" indent="-342900" algn="just">
              <a:buAutoNum type="arabicPeriod"/>
            </a:pPr>
            <a:r>
              <a:rPr lang="sr-Latn-BA" dirty="0" smtClean="0">
                <a:solidFill>
                  <a:schemeClr val="tx1"/>
                </a:solidFill>
                <a:latin typeface="Times New Roman" panose="02020603050405020304" pitchFamily="18" charset="0"/>
                <a:cs typeface="Times New Roman" panose="02020603050405020304" pitchFamily="18" charset="0"/>
              </a:rPr>
              <a:t>Zaštita građanskih prava putem uvođenja državljanstva Unije, </a:t>
            </a:r>
          </a:p>
          <a:p>
            <a:pPr marL="342900" indent="-342900" algn="just">
              <a:buAutoNum type="arabicPeriod"/>
            </a:pPr>
            <a:r>
              <a:rPr lang="sr-Latn-BA" dirty="0" smtClean="0">
                <a:solidFill>
                  <a:schemeClr val="tx1"/>
                </a:solidFill>
                <a:latin typeface="Times New Roman" panose="02020603050405020304" pitchFamily="18" charset="0"/>
                <a:cs typeface="Times New Roman" panose="02020603050405020304" pitchFamily="18" charset="0"/>
              </a:rPr>
              <a:t>Čvrsta saradnja u oblasti unutrašnje sigurnosti, imigracija, droga, terorizma, viza i sl.  </a:t>
            </a:r>
            <a:endParaRPr lang="en-GB"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40762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D22F896-40B5-4ADD-8801-0D06FADFA095}" type="slidenum">
              <a:rPr lang="en-US" smtClean="0"/>
              <a:t>16</a:t>
            </a:fld>
            <a:endParaRPr lang="en-US" dirty="0"/>
          </a:p>
        </p:txBody>
      </p:sp>
      <p:sp>
        <p:nvSpPr>
          <p:cNvPr id="3" name="Rounded Rectangle 2"/>
          <p:cNvSpPr/>
          <p:nvPr/>
        </p:nvSpPr>
        <p:spPr>
          <a:xfrm>
            <a:off x="384298" y="247457"/>
            <a:ext cx="8510192" cy="609793"/>
          </a:xfrm>
          <a:prstGeom prst="roundRect">
            <a:avLst/>
          </a:prstGeom>
          <a:ln w="381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r>
              <a:rPr lang="sr-Latn-BA" sz="2800" b="1" dirty="0" smtClean="0">
                <a:solidFill>
                  <a:schemeClr val="bg2">
                    <a:lumMod val="25000"/>
                  </a:schemeClr>
                </a:solidFill>
                <a:latin typeface="Times New Roman" panose="02020603050405020304" pitchFamily="18" charset="0"/>
                <a:cs typeface="Times New Roman" panose="02020603050405020304" pitchFamily="18" charset="0"/>
              </a:rPr>
              <a:t>Ekonomska i monetarna unija – EMU </a:t>
            </a:r>
            <a:endParaRPr lang="en-GB" sz="2800" b="1" dirty="0">
              <a:solidFill>
                <a:schemeClr val="bg2">
                  <a:lumMod val="25000"/>
                </a:schemeClr>
              </a:solidFill>
              <a:latin typeface="Times New Roman" panose="02020603050405020304" pitchFamily="18" charset="0"/>
              <a:cs typeface="Times New Roman" panose="02020603050405020304" pitchFamily="18" charset="0"/>
            </a:endParaRPr>
          </a:p>
        </p:txBody>
      </p:sp>
      <p:sp>
        <p:nvSpPr>
          <p:cNvPr id="4" name="Title 1"/>
          <p:cNvSpPr txBox="1">
            <a:spLocks/>
          </p:cNvSpPr>
          <p:nvPr/>
        </p:nvSpPr>
        <p:spPr>
          <a:xfrm>
            <a:off x="295275" y="985612"/>
            <a:ext cx="8311559" cy="2110014"/>
          </a:xfrm>
          <a:prstGeom prst="rect">
            <a:avLst/>
          </a:prstGeom>
          <a:solidFill>
            <a:schemeClr val="bg1"/>
          </a:solidFill>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285750" indent="-285750" algn="just">
              <a:buFont typeface="Wingdings" panose="05000000000000000000" pitchFamily="2" charset="2"/>
              <a:buChar char="§"/>
            </a:pPr>
            <a:r>
              <a:rPr lang="sr-Latn-BA" sz="1800" b="1" i="1" dirty="0" smtClean="0">
                <a:solidFill>
                  <a:srgbClr val="0070C0"/>
                </a:solidFill>
                <a:latin typeface="Times New Roman" panose="02020603050405020304" pitchFamily="18" charset="0"/>
                <a:cs typeface="Times New Roman" panose="02020603050405020304" pitchFamily="18" charset="0"/>
              </a:rPr>
              <a:t>Kriterijumi koje zemlje članice treba da zadovolje monetarnom i fiskalnom politikom </a:t>
            </a:r>
            <a:r>
              <a:rPr lang="sr-Latn-BA" sz="1800" dirty="0" smtClean="0">
                <a:solidFill>
                  <a:schemeClr val="tx1"/>
                </a:solidFill>
                <a:latin typeface="Times New Roman" panose="02020603050405020304" pitchFamily="18" charset="0"/>
                <a:cs typeface="Times New Roman" panose="02020603050405020304" pitchFamily="18" charset="0"/>
              </a:rPr>
              <a:t>(1997. ili 1998.godine), prema ugovoru iz Mastrihta: </a:t>
            </a:r>
            <a:endParaRPr lang="sr-Latn-BA" sz="1800" b="1" i="1" dirty="0" smtClean="0">
              <a:solidFill>
                <a:schemeClr val="tx1"/>
              </a:solidFill>
              <a:latin typeface="Times New Roman" panose="02020603050405020304" pitchFamily="18" charset="0"/>
              <a:cs typeface="Times New Roman" panose="02020603050405020304" pitchFamily="18" charset="0"/>
            </a:endParaRPr>
          </a:p>
        </p:txBody>
      </p:sp>
      <p:sp>
        <p:nvSpPr>
          <p:cNvPr id="5" name="Title 1"/>
          <p:cNvSpPr txBox="1">
            <a:spLocks/>
          </p:cNvSpPr>
          <p:nvPr/>
        </p:nvSpPr>
        <p:spPr>
          <a:xfrm>
            <a:off x="1920750" y="1814287"/>
            <a:ext cx="6581309" cy="605063"/>
          </a:xfrm>
          <a:prstGeom prst="rect">
            <a:avLst/>
          </a:prstGeom>
          <a:solidFill>
            <a:schemeClr val="bg2"/>
          </a:solidFill>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285750" indent="-285750" algn="just">
              <a:buFont typeface="Wingdings" panose="05000000000000000000" pitchFamily="2" charset="2"/>
              <a:buChar char="§"/>
            </a:pPr>
            <a:r>
              <a:rPr lang="sr-Latn-BA" sz="1800" dirty="0" smtClean="0">
                <a:solidFill>
                  <a:schemeClr val="tx1"/>
                </a:solidFill>
                <a:latin typeface="Times New Roman" panose="02020603050405020304" pitchFamily="18" charset="0"/>
                <a:cs typeface="Times New Roman" panose="02020603050405020304" pitchFamily="18" charset="0"/>
              </a:rPr>
              <a:t>Ukupan javni dug ne smije biti veći od 60% društvenog proizvoda (GDP) te zemlje </a:t>
            </a:r>
            <a:endParaRPr lang="sr-Latn-BA" sz="1800" b="1" i="1" dirty="0" smtClean="0">
              <a:solidFill>
                <a:schemeClr val="tx1"/>
              </a:solidFill>
              <a:latin typeface="Times New Roman" panose="02020603050405020304" pitchFamily="18" charset="0"/>
              <a:cs typeface="Times New Roman" panose="02020603050405020304" pitchFamily="18" charset="0"/>
            </a:endParaRPr>
          </a:p>
        </p:txBody>
      </p:sp>
      <p:sp>
        <p:nvSpPr>
          <p:cNvPr id="6" name="Title 1"/>
          <p:cNvSpPr txBox="1">
            <a:spLocks/>
          </p:cNvSpPr>
          <p:nvPr/>
        </p:nvSpPr>
        <p:spPr>
          <a:xfrm>
            <a:off x="1920750" y="2526169"/>
            <a:ext cx="6581309" cy="605063"/>
          </a:xfrm>
          <a:prstGeom prst="rect">
            <a:avLst/>
          </a:prstGeom>
          <a:solidFill>
            <a:schemeClr val="bg2"/>
          </a:solidFill>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285750" indent="-285750" algn="just">
              <a:buFont typeface="Wingdings" panose="05000000000000000000" pitchFamily="2" charset="2"/>
              <a:buChar char="§"/>
            </a:pPr>
            <a:r>
              <a:rPr lang="sr-Latn-BA" sz="1800" dirty="0" smtClean="0">
                <a:solidFill>
                  <a:schemeClr val="tx1"/>
                </a:solidFill>
                <a:latin typeface="Times New Roman" panose="02020603050405020304" pitchFamily="18" charset="0"/>
                <a:cs typeface="Times New Roman" panose="02020603050405020304" pitchFamily="18" charset="0"/>
              </a:rPr>
              <a:t>Godišnji fiskalni deficit ne smije biti veći od 3% društvenog proizvoda</a:t>
            </a:r>
            <a:endParaRPr lang="sr-Latn-BA" sz="1800" b="1" i="1" dirty="0" smtClean="0">
              <a:solidFill>
                <a:schemeClr val="tx1"/>
              </a:solidFill>
              <a:latin typeface="Times New Roman" panose="02020603050405020304" pitchFamily="18" charset="0"/>
              <a:cs typeface="Times New Roman" panose="02020603050405020304" pitchFamily="18" charset="0"/>
            </a:endParaRPr>
          </a:p>
        </p:txBody>
      </p:sp>
      <p:sp>
        <p:nvSpPr>
          <p:cNvPr id="7" name="Title 1"/>
          <p:cNvSpPr txBox="1">
            <a:spLocks/>
          </p:cNvSpPr>
          <p:nvPr/>
        </p:nvSpPr>
        <p:spPr>
          <a:xfrm>
            <a:off x="1920750" y="3269352"/>
            <a:ext cx="6581309" cy="605063"/>
          </a:xfrm>
          <a:prstGeom prst="rect">
            <a:avLst/>
          </a:prstGeom>
          <a:solidFill>
            <a:schemeClr val="bg2"/>
          </a:solidFill>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285750" indent="-285750" algn="just">
              <a:buFont typeface="Wingdings" panose="05000000000000000000" pitchFamily="2" charset="2"/>
              <a:buChar char="§"/>
            </a:pPr>
            <a:r>
              <a:rPr lang="sr-Latn-BA" sz="1800" dirty="0" smtClean="0">
                <a:solidFill>
                  <a:schemeClr val="tx1"/>
                </a:solidFill>
                <a:latin typeface="Times New Roman" panose="02020603050405020304" pitchFamily="18" charset="0"/>
                <a:cs typeface="Times New Roman" panose="02020603050405020304" pitchFamily="18" charset="0"/>
              </a:rPr>
              <a:t>Inflacija ne smije biti veća od 1,5% iznad stope u tri zemlje Evropske unije sa najnižom inflacijom </a:t>
            </a:r>
            <a:endParaRPr lang="sr-Latn-BA" sz="1800" b="1" i="1" dirty="0" smtClean="0">
              <a:solidFill>
                <a:schemeClr val="tx1"/>
              </a:solidFill>
              <a:latin typeface="Times New Roman" panose="02020603050405020304" pitchFamily="18" charset="0"/>
              <a:cs typeface="Times New Roman" panose="02020603050405020304" pitchFamily="18" charset="0"/>
            </a:endParaRPr>
          </a:p>
        </p:txBody>
      </p:sp>
      <p:sp>
        <p:nvSpPr>
          <p:cNvPr id="8" name="Title 1"/>
          <p:cNvSpPr txBox="1">
            <a:spLocks/>
          </p:cNvSpPr>
          <p:nvPr/>
        </p:nvSpPr>
        <p:spPr>
          <a:xfrm>
            <a:off x="1920750" y="3990760"/>
            <a:ext cx="6581309" cy="605063"/>
          </a:xfrm>
          <a:prstGeom prst="rect">
            <a:avLst/>
          </a:prstGeom>
          <a:solidFill>
            <a:schemeClr val="bg2"/>
          </a:solidFill>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285750" indent="-285750" algn="just">
              <a:buFont typeface="Wingdings" panose="05000000000000000000" pitchFamily="2" charset="2"/>
              <a:buChar char="§"/>
            </a:pPr>
            <a:r>
              <a:rPr lang="sr-Latn-BA" sz="1800" dirty="0" smtClean="0">
                <a:solidFill>
                  <a:schemeClr val="tx1"/>
                </a:solidFill>
                <a:latin typeface="Times New Roman" panose="02020603050405020304" pitchFamily="18" charset="0"/>
                <a:cs typeface="Times New Roman" panose="02020603050405020304" pitchFamily="18" charset="0"/>
              </a:rPr>
              <a:t>Kamatna stopa na dugoročne državne hartije od vrijednosti ne smije biti viša od 2% iznad stope u 3 zemlje sa najnižom kamatom</a:t>
            </a:r>
          </a:p>
          <a:p>
            <a:pPr marL="285750" indent="-285750" algn="just">
              <a:buFont typeface="Wingdings" panose="05000000000000000000" pitchFamily="2" charset="2"/>
              <a:buChar char="§"/>
            </a:pPr>
            <a:endParaRPr lang="sr-Latn-BA" sz="1800" b="1" i="1" dirty="0" smtClean="0">
              <a:solidFill>
                <a:schemeClr val="tx1"/>
              </a:solidFill>
              <a:latin typeface="Times New Roman" panose="02020603050405020304" pitchFamily="18" charset="0"/>
              <a:cs typeface="Times New Roman" panose="02020603050405020304" pitchFamily="18" charset="0"/>
            </a:endParaRPr>
          </a:p>
        </p:txBody>
      </p:sp>
      <p:sp>
        <p:nvSpPr>
          <p:cNvPr id="9" name="Title 1"/>
          <p:cNvSpPr txBox="1">
            <a:spLocks/>
          </p:cNvSpPr>
          <p:nvPr/>
        </p:nvSpPr>
        <p:spPr>
          <a:xfrm>
            <a:off x="1920749" y="4712168"/>
            <a:ext cx="6581309" cy="605063"/>
          </a:xfrm>
          <a:prstGeom prst="rect">
            <a:avLst/>
          </a:prstGeom>
          <a:solidFill>
            <a:schemeClr val="bg2"/>
          </a:solidFill>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285750" indent="-285750" algn="just">
              <a:buFont typeface="Wingdings" panose="05000000000000000000" pitchFamily="2" charset="2"/>
              <a:buChar char="§"/>
            </a:pPr>
            <a:r>
              <a:rPr lang="sr-Latn-BA" sz="1800" dirty="0" smtClean="0">
                <a:solidFill>
                  <a:schemeClr val="tx1"/>
                </a:solidFill>
                <a:latin typeface="Times New Roman" panose="02020603050405020304" pitchFamily="18" charset="0"/>
                <a:cs typeface="Times New Roman" panose="02020603050405020304" pitchFamily="18" charset="0"/>
              </a:rPr>
              <a:t>Zemlja treba da ima 2 godine članstva u Evropskom monetarnom sistemu bez sprovođenja devalvacije. </a:t>
            </a:r>
            <a:endParaRPr lang="sr-Latn-BA" sz="1800" b="1" i="1" dirty="0" smtClean="0">
              <a:solidFill>
                <a:schemeClr val="tx1"/>
              </a:solidFill>
              <a:latin typeface="Times New Roman" panose="02020603050405020304" pitchFamily="18" charset="0"/>
              <a:cs typeface="Times New Roman" panose="02020603050405020304" pitchFamily="18" charset="0"/>
            </a:endParaRPr>
          </a:p>
        </p:txBody>
      </p:sp>
      <p:sp>
        <p:nvSpPr>
          <p:cNvPr id="10" name="Title 1"/>
          <p:cNvSpPr txBox="1">
            <a:spLocks/>
          </p:cNvSpPr>
          <p:nvPr/>
        </p:nvSpPr>
        <p:spPr>
          <a:xfrm>
            <a:off x="1762126" y="5709122"/>
            <a:ext cx="6844708" cy="664482"/>
          </a:xfrm>
          <a:prstGeom prst="rect">
            <a:avLst/>
          </a:prstGeom>
          <a:solidFill>
            <a:schemeClr val="bg1"/>
          </a:solidFill>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r>
              <a:rPr lang="sr-Latn-BA" sz="1800" b="1" i="1" dirty="0" smtClean="0">
                <a:solidFill>
                  <a:schemeClr val="tx1"/>
                </a:solidFill>
                <a:latin typeface="Times New Roman" panose="02020603050405020304" pitchFamily="18" charset="0"/>
                <a:cs typeface="Times New Roman" panose="02020603050405020304" pitchFamily="18" charset="0"/>
              </a:rPr>
              <a:t>Poslije dugih rasprava i brojnih prijedloga, u Uniji je usaglašeno da se jedinstveni novac zov</a:t>
            </a:r>
            <a:r>
              <a:rPr lang="sr-Latn-BA" sz="1800" b="1" i="1" dirty="0" smtClean="0">
                <a:solidFill>
                  <a:srgbClr val="0070C0"/>
                </a:solidFill>
                <a:latin typeface="Times New Roman" panose="02020603050405020304" pitchFamily="18" charset="0"/>
                <a:cs typeface="Times New Roman" panose="02020603050405020304" pitchFamily="18" charset="0"/>
              </a:rPr>
              <a:t>e evro (euro). </a:t>
            </a:r>
            <a:endParaRPr lang="sr-Latn-BA" sz="1800" b="1" i="1" dirty="0" smtClean="0">
              <a:solidFill>
                <a:schemeClr val="tx1"/>
              </a:solidFill>
              <a:latin typeface="Times New Roman" panose="02020603050405020304" pitchFamily="18" charset="0"/>
              <a:cs typeface="Times New Roman" panose="02020603050405020304" pitchFamily="18" charset="0"/>
            </a:endParaRPr>
          </a:p>
        </p:txBody>
      </p:sp>
      <p:sp>
        <p:nvSpPr>
          <p:cNvPr id="11" name="Oval 10"/>
          <p:cNvSpPr/>
          <p:nvPr/>
        </p:nvSpPr>
        <p:spPr>
          <a:xfrm>
            <a:off x="384298" y="5674412"/>
            <a:ext cx="1282577" cy="584673"/>
          </a:xfrm>
          <a:prstGeom prst="ellipse">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BA" sz="1600" dirty="0" smtClean="0"/>
              <a:t>Krajem 1995. </a:t>
            </a:r>
            <a:endParaRPr lang="en-GB" sz="1600" dirty="0"/>
          </a:p>
        </p:txBody>
      </p:sp>
      <p:sp>
        <p:nvSpPr>
          <p:cNvPr id="12" name="Oval 11"/>
          <p:cNvSpPr/>
          <p:nvPr/>
        </p:nvSpPr>
        <p:spPr>
          <a:xfrm>
            <a:off x="1082550" y="1876424"/>
            <a:ext cx="733425" cy="476250"/>
          </a:xfrm>
          <a:prstGeom prst="ellipse">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BA" dirty="0" smtClean="0"/>
              <a:t>1.</a:t>
            </a:r>
            <a:endParaRPr lang="en-GB" dirty="0"/>
          </a:p>
        </p:txBody>
      </p:sp>
      <p:sp>
        <p:nvSpPr>
          <p:cNvPr id="13" name="Oval 12"/>
          <p:cNvSpPr/>
          <p:nvPr/>
        </p:nvSpPr>
        <p:spPr>
          <a:xfrm>
            <a:off x="1082549" y="2619376"/>
            <a:ext cx="733425" cy="476250"/>
          </a:xfrm>
          <a:prstGeom prst="ellipse">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BA" dirty="0" smtClean="0"/>
              <a:t>2.</a:t>
            </a:r>
            <a:endParaRPr lang="en-GB" dirty="0"/>
          </a:p>
        </p:txBody>
      </p:sp>
      <p:sp>
        <p:nvSpPr>
          <p:cNvPr id="14" name="Oval 13"/>
          <p:cNvSpPr/>
          <p:nvPr/>
        </p:nvSpPr>
        <p:spPr>
          <a:xfrm>
            <a:off x="1082549" y="3362328"/>
            <a:ext cx="733425" cy="476250"/>
          </a:xfrm>
          <a:prstGeom prst="ellipse">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BA" dirty="0" smtClean="0"/>
              <a:t>3.</a:t>
            </a:r>
            <a:endParaRPr lang="en-GB" dirty="0"/>
          </a:p>
        </p:txBody>
      </p:sp>
      <p:sp>
        <p:nvSpPr>
          <p:cNvPr id="15" name="Oval 14"/>
          <p:cNvSpPr/>
          <p:nvPr/>
        </p:nvSpPr>
        <p:spPr>
          <a:xfrm>
            <a:off x="1082548" y="4055166"/>
            <a:ext cx="733425" cy="476250"/>
          </a:xfrm>
          <a:prstGeom prst="ellipse">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BA" dirty="0" smtClean="0"/>
              <a:t>4.</a:t>
            </a:r>
            <a:endParaRPr lang="en-GB" dirty="0"/>
          </a:p>
        </p:txBody>
      </p:sp>
      <p:sp>
        <p:nvSpPr>
          <p:cNvPr id="16" name="Oval 15"/>
          <p:cNvSpPr/>
          <p:nvPr/>
        </p:nvSpPr>
        <p:spPr>
          <a:xfrm>
            <a:off x="1082548" y="4754920"/>
            <a:ext cx="733425" cy="476250"/>
          </a:xfrm>
          <a:prstGeom prst="ellipse">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BA" dirty="0" smtClean="0"/>
              <a:t>5.</a:t>
            </a:r>
            <a:endParaRPr lang="en-GB" dirty="0"/>
          </a:p>
        </p:txBody>
      </p:sp>
    </p:spTree>
    <p:extLst>
      <p:ext uri="{BB962C8B-B14F-4D97-AF65-F5344CB8AC3E}">
        <p14:creationId xmlns:p14="http://schemas.microsoft.com/office/powerpoint/2010/main" val="492772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1)">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heel(1)">
                                      <p:cBhvr>
                                        <p:cTn id="17" dur="2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heel(1)">
                                      <p:cBhvr>
                                        <p:cTn id="22" dur="20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heel(1)">
                                      <p:cBhvr>
                                        <p:cTn id="27" dur="20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heel(1)">
                                      <p:cBhvr>
                                        <p:cTn id="32" dur="20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1"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wheel(1)">
                                      <p:cBhvr>
                                        <p:cTn id="3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D22F896-40B5-4ADD-8801-0D06FADFA095}" type="slidenum">
              <a:rPr lang="en-US" smtClean="0"/>
              <a:t>17</a:t>
            </a:fld>
            <a:endParaRPr lang="en-US" dirty="0"/>
          </a:p>
        </p:txBody>
      </p:sp>
      <p:sp>
        <p:nvSpPr>
          <p:cNvPr id="3" name="Rounded Rectangle 2"/>
          <p:cNvSpPr/>
          <p:nvPr/>
        </p:nvSpPr>
        <p:spPr>
          <a:xfrm>
            <a:off x="384298" y="247457"/>
            <a:ext cx="8510192" cy="609793"/>
          </a:xfrm>
          <a:prstGeom prst="roundRect">
            <a:avLst/>
          </a:prstGeom>
          <a:ln w="381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r>
              <a:rPr lang="sr-Latn-BA" sz="2800" b="1" dirty="0" smtClean="0">
                <a:solidFill>
                  <a:schemeClr val="bg2">
                    <a:lumMod val="25000"/>
                  </a:schemeClr>
                </a:solidFill>
                <a:latin typeface="Times New Roman" panose="02020603050405020304" pitchFamily="18" charset="0"/>
                <a:cs typeface="Times New Roman" panose="02020603050405020304" pitchFamily="18" charset="0"/>
              </a:rPr>
              <a:t>Ekonomska i monetarna unija – EMU </a:t>
            </a:r>
            <a:endParaRPr lang="en-GB" sz="2800" b="1" dirty="0">
              <a:solidFill>
                <a:schemeClr val="bg2">
                  <a:lumMod val="25000"/>
                </a:schemeClr>
              </a:solidFill>
              <a:latin typeface="Times New Roman" panose="02020603050405020304" pitchFamily="18" charset="0"/>
              <a:cs typeface="Times New Roman" panose="02020603050405020304" pitchFamily="18" charset="0"/>
            </a:endParaRPr>
          </a:p>
        </p:txBody>
      </p:sp>
      <p:sp>
        <p:nvSpPr>
          <p:cNvPr id="4" name="Title 1"/>
          <p:cNvSpPr txBox="1">
            <a:spLocks/>
          </p:cNvSpPr>
          <p:nvPr/>
        </p:nvSpPr>
        <p:spPr>
          <a:xfrm>
            <a:off x="266700" y="1339292"/>
            <a:ext cx="8311559" cy="2110014"/>
          </a:xfrm>
          <a:prstGeom prst="rect">
            <a:avLst/>
          </a:prstGeom>
          <a:solidFill>
            <a:schemeClr val="bg1"/>
          </a:solidFill>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285750" indent="-285750" algn="just">
              <a:buFont typeface="Wingdings" panose="05000000000000000000" pitchFamily="2" charset="2"/>
              <a:buChar char="§"/>
            </a:pPr>
            <a:r>
              <a:rPr lang="sr-Latn-BA" sz="1800" b="1" i="1" dirty="0" smtClean="0">
                <a:solidFill>
                  <a:srgbClr val="0070C0"/>
                </a:solidFill>
                <a:latin typeface="Times New Roman" panose="02020603050405020304" pitchFamily="18" charset="0"/>
                <a:cs typeface="Times New Roman" panose="02020603050405020304" pitchFamily="18" charset="0"/>
              </a:rPr>
              <a:t>Monetarna unija i perspektive ograničenja nacionalnog ekonomskog suvjereniteta:</a:t>
            </a:r>
          </a:p>
          <a:p>
            <a:pPr algn="just"/>
            <a:endParaRPr lang="sr-Latn-BA" sz="1800" b="1" i="1" dirty="0" smtClean="0">
              <a:solidFill>
                <a:srgbClr val="0070C0"/>
              </a:solidFill>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v"/>
            </a:pPr>
            <a:r>
              <a:rPr lang="sr-Latn-BA" sz="1800" b="1" i="1" dirty="0" smtClean="0">
                <a:solidFill>
                  <a:schemeClr val="tx1"/>
                </a:solidFill>
                <a:latin typeface="Times New Roman" panose="02020603050405020304" pitchFamily="18" charset="0"/>
                <a:cs typeface="Times New Roman" panose="02020603050405020304" pitchFamily="18" charset="0"/>
              </a:rPr>
              <a:t>Država čije finansije kontroliše neko sa strane,</a:t>
            </a:r>
          </a:p>
          <a:p>
            <a:pPr marL="285750" indent="-285750" algn="just">
              <a:buFont typeface="Wingdings" panose="05000000000000000000" pitchFamily="2" charset="2"/>
              <a:buChar char="v"/>
            </a:pPr>
            <a:r>
              <a:rPr lang="sr-Latn-BA" sz="1800" b="1" i="1" dirty="0" smtClean="0">
                <a:solidFill>
                  <a:srgbClr val="FF9966"/>
                </a:solidFill>
                <a:latin typeface="Times New Roman" panose="02020603050405020304" pitchFamily="18" charset="0"/>
                <a:cs typeface="Times New Roman" panose="02020603050405020304" pitchFamily="18" charset="0"/>
              </a:rPr>
              <a:t>Gubljenjem kontrole novca</a:t>
            </a:r>
            <a:r>
              <a:rPr lang="sr-Latn-BA" sz="1800" b="1" i="1" dirty="0" smtClean="0">
                <a:solidFill>
                  <a:schemeClr val="tx1"/>
                </a:solidFill>
                <a:latin typeface="Times New Roman" panose="02020603050405020304" pitchFamily="18" charset="0"/>
                <a:cs typeface="Times New Roman" panose="02020603050405020304" pitchFamily="18" charset="0"/>
              </a:rPr>
              <a:t>, država gubi:</a:t>
            </a:r>
          </a:p>
          <a:p>
            <a:pPr marL="285750" indent="-285750" algn="just">
              <a:buFont typeface="Courier New" panose="02070309020205020404" pitchFamily="49" charset="0"/>
              <a:buChar char="o"/>
            </a:pPr>
            <a:r>
              <a:rPr lang="sr-Latn-BA" sz="1800" b="1" i="1" dirty="0" smtClean="0">
                <a:solidFill>
                  <a:schemeClr val="tx1"/>
                </a:solidFill>
                <a:latin typeface="Times New Roman" panose="02020603050405020304" pitchFamily="18" charset="0"/>
                <a:cs typeface="Times New Roman" panose="02020603050405020304" pitchFamily="18" charset="0"/>
              </a:rPr>
              <a:t>      značajan dio svoje moći,</a:t>
            </a:r>
          </a:p>
          <a:p>
            <a:pPr marL="285750" indent="-285750" algn="just">
              <a:buFont typeface="Courier New" panose="02070309020205020404" pitchFamily="49" charset="0"/>
              <a:buChar char="o"/>
            </a:pPr>
            <a:r>
              <a:rPr lang="sr-Latn-BA" sz="1800" b="1" i="1" dirty="0">
                <a:solidFill>
                  <a:schemeClr val="tx1"/>
                </a:solidFill>
                <a:latin typeface="Times New Roman" panose="02020603050405020304" pitchFamily="18" charset="0"/>
                <a:cs typeface="Times New Roman" panose="02020603050405020304" pitchFamily="18" charset="0"/>
              </a:rPr>
              <a:t> </a:t>
            </a:r>
            <a:r>
              <a:rPr lang="sr-Latn-BA" sz="1800" b="1" i="1" dirty="0" smtClean="0">
                <a:solidFill>
                  <a:schemeClr val="tx1"/>
                </a:solidFill>
                <a:latin typeface="Times New Roman" panose="02020603050405020304" pitchFamily="18" charset="0"/>
                <a:cs typeface="Times New Roman" panose="02020603050405020304" pitchFamily="18" charset="0"/>
              </a:rPr>
              <a:t>     mogućnost da utiče na privredna kretanja, </a:t>
            </a:r>
          </a:p>
          <a:p>
            <a:pPr marL="285750" indent="-285750" algn="just">
              <a:buFont typeface="Courier New" panose="02070309020205020404" pitchFamily="49" charset="0"/>
              <a:buChar char="o"/>
            </a:pPr>
            <a:r>
              <a:rPr lang="sr-Latn-BA" sz="1800" b="1" i="1" dirty="0">
                <a:solidFill>
                  <a:schemeClr val="tx1"/>
                </a:solidFill>
                <a:latin typeface="Times New Roman" panose="02020603050405020304" pitchFamily="18" charset="0"/>
                <a:cs typeface="Times New Roman" panose="02020603050405020304" pitchFamily="18" charset="0"/>
              </a:rPr>
              <a:t> </a:t>
            </a:r>
            <a:r>
              <a:rPr lang="sr-Latn-BA" sz="1800" b="1" i="1" dirty="0" smtClean="0">
                <a:solidFill>
                  <a:schemeClr val="tx1"/>
                </a:solidFill>
                <a:latin typeface="Times New Roman" panose="02020603050405020304" pitchFamily="18" charset="0"/>
                <a:cs typeface="Times New Roman" panose="02020603050405020304" pitchFamily="18" charset="0"/>
              </a:rPr>
              <a:t>     mogućnost da utiče na visinu kamatne stope, </a:t>
            </a:r>
          </a:p>
          <a:p>
            <a:pPr marL="285750" indent="-285750" algn="just">
              <a:buFont typeface="Courier New" panose="02070309020205020404" pitchFamily="49" charset="0"/>
              <a:buChar char="o"/>
            </a:pPr>
            <a:r>
              <a:rPr lang="sr-Latn-BA" sz="1800" b="1" i="1" dirty="0">
                <a:solidFill>
                  <a:schemeClr val="tx1"/>
                </a:solidFill>
                <a:latin typeface="Times New Roman" panose="02020603050405020304" pitchFamily="18" charset="0"/>
                <a:cs typeface="Times New Roman" panose="02020603050405020304" pitchFamily="18" charset="0"/>
              </a:rPr>
              <a:t> </a:t>
            </a:r>
            <a:r>
              <a:rPr lang="sr-Latn-BA" sz="1800" b="1" i="1" dirty="0" smtClean="0">
                <a:solidFill>
                  <a:schemeClr val="tx1"/>
                </a:solidFill>
                <a:latin typeface="Times New Roman" panose="02020603050405020304" pitchFamily="18" charset="0"/>
                <a:cs typeface="Times New Roman" panose="02020603050405020304" pitchFamily="18" charset="0"/>
              </a:rPr>
              <a:t>     mogućnost da utiče na usmjeravanje finansijskih sredstava, </a:t>
            </a:r>
          </a:p>
          <a:p>
            <a:pPr marL="285750" indent="-285750" algn="just">
              <a:buFont typeface="Courier New" panose="02070309020205020404" pitchFamily="49" charset="0"/>
              <a:buChar char="o"/>
            </a:pPr>
            <a:r>
              <a:rPr lang="sr-Latn-BA" sz="1800" b="1" i="1" dirty="0">
                <a:solidFill>
                  <a:schemeClr val="tx1"/>
                </a:solidFill>
                <a:latin typeface="Times New Roman" panose="02020603050405020304" pitchFamily="18" charset="0"/>
                <a:cs typeface="Times New Roman" panose="02020603050405020304" pitchFamily="18" charset="0"/>
              </a:rPr>
              <a:t> </a:t>
            </a:r>
            <a:r>
              <a:rPr lang="sr-Latn-BA" sz="1800" b="1" i="1" dirty="0" smtClean="0">
                <a:solidFill>
                  <a:schemeClr val="tx1"/>
                </a:solidFill>
                <a:latin typeface="Times New Roman" panose="02020603050405020304" pitchFamily="18" charset="0"/>
                <a:cs typeface="Times New Roman" panose="02020603050405020304" pitchFamily="18" charset="0"/>
              </a:rPr>
              <a:t>     mogućnost da utiče na visinu poreza, veličinu budžeta (osim socijalne pomoći), finansiranje vojske, policije i slično. </a:t>
            </a:r>
          </a:p>
          <a:p>
            <a:pPr algn="just"/>
            <a:endParaRPr lang="sr-Latn-BA" sz="1800" b="1" i="1" dirty="0" smtClean="0">
              <a:solidFill>
                <a:srgbClr val="0070C0"/>
              </a:solidFill>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v"/>
            </a:pPr>
            <a:r>
              <a:rPr lang="sr-Latn-BA" sz="1800" b="1" i="1" dirty="0" smtClean="0">
                <a:solidFill>
                  <a:srgbClr val="0070C0"/>
                </a:solidFill>
                <a:latin typeface="Times New Roman" panose="02020603050405020304" pitchFamily="18" charset="0"/>
                <a:cs typeface="Times New Roman" panose="02020603050405020304" pitchFamily="18" charset="0"/>
              </a:rPr>
              <a:t> </a:t>
            </a:r>
            <a:r>
              <a:rPr lang="sr-Latn-BA" sz="1800" b="1" i="1" dirty="0" smtClean="0">
                <a:solidFill>
                  <a:srgbClr val="FF9966"/>
                </a:solidFill>
                <a:latin typeface="Times New Roman" panose="02020603050405020304" pitchFamily="18" charset="0"/>
                <a:cs typeface="Times New Roman" panose="02020603050405020304" pitchFamily="18" charset="0"/>
              </a:rPr>
              <a:t>Neekonomske posljedice: </a:t>
            </a:r>
            <a:r>
              <a:rPr lang="sr-Latn-BA" sz="1800" b="1" i="1" dirty="0" smtClean="0">
                <a:solidFill>
                  <a:schemeClr val="tx1"/>
                </a:solidFill>
                <a:latin typeface="Times New Roman" panose="02020603050405020304" pitchFamily="18" charset="0"/>
                <a:cs typeface="Times New Roman" panose="02020603050405020304" pitchFamily="18" charset="0"/>
              </a:rPr>
              <a:t>nacionalni novac se u mnogim sredinama tretira kao dio nacionalne istorije i tradicije, dio nacionalnog identiteta. </a:t>
            </a:r>
          </a:p>
          <a:p>
            <a:pPr algn="just"/>
            <a:endParaRPr lang="sr-Latn-BA" sz="1800" b="1" i="1" dirty="0" smtClean="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49511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D22F896-40B5-4ADD-8801-0D06FADFA095}" type="slidenum">
              <a:rPr lang="en-US" smtClean="0"/>
              <a:t>18</a:t>
            </a:fld>
            <a:endParaRPr lang="en-US" dirty="0"/>
          </a:p>
        </p:txBody>
      </p:sp>
      <p:sp>
        <p:nvSpPr>
          <p:cNvPr id="3" name="Rounded Rectangle 2"/>
          <p:cNvSpPr/>
          <p:nvPr/>
        </p:nvSpPr>
        <p:spPr>
          <a:xfrm>
            <a:off x="384298" y="247457"/>
            <a:ext cx="8510192" cy="609793"/>
          </a:xfrm>
          <a:prstGeom prst="roundRect">
            <a:avLst/>
          </a:prstGeom>
          <a:ln w="381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r>
              <a:rPr lang="sr-Latn-BA" sz="2800" b="1" dirty="0" smtClean="0">
                <a:solidFill>
                  <a:schemeClr val="bg2">
                    <a:lumMod val="25000"/>
                  </a:schemeClr>
                </a:solidFill>
                <a:latin typeface="Times New Roman" panose="02020603050405020304" pitchFamily="18" charset="0"/>
                <a:cs typeface="Times New Roman" panose="02020603050405020304" pitchFamily="18" charset="0"/>
              </a:rPr>
              <a:t>Ekonomska i monetarna unija – EMU </a:t>
            </a:r>
            <a:endParaRPr lang="en-GB" sz="2800" b="1" dirty="0">
              <a:solidFill>
                <a:schemeClr val="bg2">
                  <a:lumMod val="25000"/>
                </a:schemeClr>
              </a:solidFill>
              <a:latin typeface="Times New Roman" panose="02020603050405020304" pitchFamily="18" charset="0"/>
              <a:cs typeface="Times New Roman" panose="02020603050405020304" pitchFamily="18" charset="0"/>
            </a:endParaRPr>
          </a:p>
        </p:txBody>
      </p:sp>
      <p:sp>
        <p:nvSpPr>
          <p:cNvPr id="4" name="Title 1"/>
          <p:cNvSpPr txBox="1">
            <a:spLocks/>
          </p:cNvSpPr>
          <p:nvPr/>
        </p:nvSpPr>
        <p:spPr>
          <a:xfrm>
            <a:off x="266700" y="1053542"/>
            <a:ext cx="8696325" cy="1270558"/>
          </a:xfrm>
          <a:prstGeom prst="rect">
            <a:avLst/>
          </a:prstGeom>
          <a:solidFill>
            <a:schemeClr val="bg1"/>
          </a:solidFill>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285750" indent="-285750" algn="just">
              <a:buFont typeface="Wingdings" panose="05000000000000000000" pitchFamily="2" charset="2"/>
              <a:buChar char="§"/>
            </a:pPr>
            <a:r>
              <a:rPr lang="sr-Latn-BA" sz="1800" dirty="0" smtClean="0">
                <a:solidFill>
                  <a:schemeClr val="tx1"/>
                </a:solidFill>
                <a:latin typeface="Times New Roman" panose="02020603050405020304" pitchFamily="18" charset="0"/>
                <a:cs typeface="Times New Roman" panose="02020603050405020304" pitchFamily="18" charset="0"/>
              </a:rPr>
              <a:t>Posljednjeg dana 1998.godine u podne </a:t>
            </a:r>
            <a:r>
              <a:rPr lang="sr-Latn-BA" sz="1800" b="1" dirty="0" smtClean="0">
                <a:solidFill>
                  <a:schemeClr val="accent5">
                    <a:lumMod val="75000"/>
                  </a:schemeClr>
                </a:solidFill>
                <a:latin typeface="Times New Roman" panose="02020603050405020304" pitchFamily="18" charset="0"/>
                <a:cs typeface="Times New Roman" panose="02020603050405020304" pitchFamily="18" charset="0"/>
              </a:rPr>
              <a:t>utvrđen je i objavljen kurs evra</a:t>
            </a:r>
            <a:r>
              <a:rPr lang="sr-Latn-BA" sz="1800" dirty="0" smtClean="0">
                <a:solidFill>
                  <a:schemeClr val="tx1"/>
                </a:solidFill>
                <a:latin typeface="Times New Roman" panose="02020603050405020304" pitchFamily="18" charset="0"/>
                <a:cs typeface="Times New Roman" panose="02020603050405020304" pitchFamily="18" charset="0"/>
              </a:rPr>
              <a:t>, koji je zamjenio dotadašnju evropsku novčanu jedinicu (eki)- ECU. U odnosu na američki dolar, kurs je bio 1 EUR = 1,17 USD, odnosno to je tada aktuelan kurs za eki. Tom prilikom utvrđeni su konačni devizni  kursevi za sve valute koje ulaze u EMU. </a:t>
            </a:r>
            <a:endParaRPr lang="sr-Latn-BA" sz="1800" dirty="0" smtClean="0">
              <a:solidFill>
                <a:schemeClr val="tx1"/>
              </a:solidFill>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25416" t="10494" r="28889" b="10494"/>
          <a:stretch/>
        </p:blipFill>
        <p:spPr>
          <a:xfrm>
            <a:off x="514349" y="2324100"/>
            <a:ext cx="4333876" cy="42100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Title 1"/>
          <p:cNvSpPr txBox="1">
            <a:spLocks/>
          </p:cNvSpPr>
          <p:nvPr/>
        </p:nvSpPr>
        <p:spPr>
          <a:xfrm>
            <a:off x="4772025" y="2520392"/>
            <a:ext cx="4122465" cy="1270558"/>
          </a:xfrm>
          <a:prstGeom prst="rect">
            <a:avLst/>
          </a:prstGeom>
          <a:solidFill>
            <a:schemeClr val="bg1"/>
          </a:solidFill>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285750" indent="-285750" algn="just">
              <a:buFont typeface="Wingdings" panose="05000000000000000000" pitchFamily="2" charset="2"/>
              <a:buChar char="§"/>
            </a:pPr>
            <a:r>
              <a:rPr lang="sr-Latn-BA" sz="1800" dirty="0" smtClean="0">
                <a:solidFill>
                  <a:schemeClr val="tx1"/>
                </a:solidFill>
                <a:latin typeface="Times New Roman" panose="02020603050405020304" pitchFamily="18" charset="0"/>
                <a:cs typeface="Times New Roman" panose="02020603050405020304" pitchFamily="18" charset="0"/>
              </a:rPr>
              <a:t>EVRO je u utpotrevi od 01.01.1999.godine. </a:t>
            </a:r>
          </a:p>
          <a:p>
            <a:pPr marL="285750" indent="-285750" algn="just">
              <a:buFont typeface="Wingdings" panose="05000000000000000000" pitchFamily="2" charset="2"/>
              <a:buChar char="§"/>
            </a:pPr>
            <a:r>
              <a:rPr lang="sr-Latn-BA" sz="1800" dirty="0" smtClean="0">
                <a:solidFill>
                  <a:schemeClr val="tx1"/>
                </a:solidFill>
                <a:latin typeface="Times New Roman" panose="02020603050405020304" pitchFamily="18" charset="0"/>
                <a:cs typeface="Times New Roman" panose="02020603050405020304" pitchFamily="18" charset="0"/>
              </a:rPr>
              <a:t>Uvođenje evra u platni promet bilo je predviđeno za 01.01.2002.godine (do rada je trebalo obaviti sve pripreme – dizajniranje i štampanje novih novčanica i kovanje novčića. </a:t>
            </a:r>
          </a:p>
          <a:p>
            <a:pPr marL="285750" indent="-285750" algn="just">
              <a:buFont typeface="Wingdings" panose="05000000000000000000" pitchFamily="2" charset="2"/>
              <a:buChar char="§"/>
            </a:pPr>
            <a:r>
              <a:rPr lang="sr-Latn-BA" sz="1800" dirty="0" smtClean="0">
                <a:solidFill>
                  <a:schemeClr val="tx1"/>
                </a:solidFill>
                <a:latin typeface="Times New Roman" panose="02020603050405020304" pitchFamily="18" charset="0"/>
                <a:cs typeface="Times New Roman" panose="02020603050405020304" pitchFamily="18" charset="0"/>
              </a:rPr>
              <a:t>Papirne novčanice su jednoobrazne, bez nacionalnih obilježja, dok je za kovani novac ostavljena jedna strana za iskazivanje nacionalnih oznaka. </a:t>
            </a:r>
          </a:p>
          <a:p>
            <a:pPr marL="285750" indent="-285750" algn="just">
              <a:buFont typeface="Wingdings" panose="05000000000000000000" pitchFamily="2" charset="2"/>
              <a:buChar char="§"/>
            </a:pPr>
            <a:r>
              <a:rPr lang="sr-Latn-BA" sz="1800" dirty="0" smtClean="0">
                <a:solidFill>
                  <a:schemeClr val="tx1"/>
                </a:solidFill>
                <a:latin typeface="Times New Roman" panose="02020603050405020304" pitchFamily="18" charset="0"/>
                <a:cs typeface="Times New Roman" panose="02020603050405020304" pitchFamily="18" charset="0"/>
              </a:rPr>
              <a:t>Oznaka za evro inspirana je grčkim slovom epsilon, i upućuje na prvo slovo riječi Evropa. Dvije paralelne linije simbolišu stabilnost valute. </a:t>
            </a:r>
            <a:endParaRPr lang="sr-Latn-BA" sz="1800" dirty="0" smtClean="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88710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heel(1)">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D22F896-40B5-4ADD-8801-0D06FADFA095}" type="slidenum">
              <a:rPr lang="en-US" smtClean="0"/>
              <a:t>19</a:t>
            </a:fld>
            <a:endParaRPr lang="en-US" dirty="0"/>
          </a:p>
        </p:txBody>
      </p:sp>
      <p:sp>
        <p:nvSpPr>
          <p:cNvPr id="4" name="Rounded Rectangle 3"/>
          <p:cNvSpPr/>
          <p:nvPr/>
        </p:nvSpPr>
        <p:spPr>
          <a:xfrm>
            <a:off x="266700" y="1402206"/>
            <a:ext cx="2618866" cy="402936"/>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sr-Latn-BA" b="1" i="1" dirty="0" smtClean="0">
                <a:solidFill>
                  <a:schemeClr val="tx1"/>
                </a:solidFill>
                <a:latin typeface="Times New Roman" panose="02020603050405020304" pitchFamily="18" charset="0"/>
                <a:cs typeface="Times New Roman" panose="02020603050405020304" pitchFamily="18" charset="0"/>
              </a:rPr>
              <a:t>Faze uvođenja evra </a:t>
            </a:r>
            <a:endParaRPr lang="en-GB" u="sng" dirty="0">
              <a:solidFill>
                <a:schemeClr val="tx1"/>
              </a:solidFill>
              <a:latin typeface="Times New Roman" panose="02020603050405020304" pitchFamily="18" charset="0"/>
              <a:cs typeface="Times New Roman" panose="02020603050405020304" pitchFamily="18" charset="0"/>
            </a:endParaRPr>
          </a:p>
        </p:txBody>
      </p:sp>
      <p:sp>
        <p:nvSpPr>
          <p:cNvPr id="5" name="Rounded Rectangle 4"/>
          <p:cNvSpPr/>
          <p:nvPr/>
        </p:nvSpPr>
        <p:spPr>
          <a:xfrm>
            <a:off x="384298" y="247457"/>
            <a:ext cx="8510192" cy="609793"/>
          </a:xfrm>
          <a:prstGeom prst="roundRect">
            <a:avLst/>
          </a:prstGeom>
          <a:ln w="381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r>
              <a:rPr lang="sr-Latn-BA" sz="2800" b="1" dirty="0" smtClean="0">
                <a:solidFill>
                  <a:schemeClr val="bg2">
                    <a:lumMod val="25000"/>
                  </a:schemeClr>
                </a:solidFill>
                <a:latin typeface="Times New Roman" panose="02020603050405020304" pitchFamily="18" charset="0"/>
                <a:cs typeface="Times New Roman" panose="02020603050405020304" pitchFamily="18" charset="0"/>
              </a:rPr>
              <a:t>Ekonomska i monetarna unija – EMU </a:t>
            </a:r>
            <a:endParaRPr lang="en-GB" sz="2800" b="1" dirty="0">
              <a:solidFill>
                <a:schemeClr val="bg2">
                  <a:lumMod val="25000"/>
                </a:schemeClr>
              </a:solidFill>
              <a:latin typeface="Times New Roman" panose="02020603050405020304" pitchFamily="18" charset="0"/>
              <a:cs typeface="Times New Roman" panose="02020603050405020304" pitchFamily="18" charset="0"/>
            </a:endParaRPr>
          </a:p>
        </p:txBody>
      </p:sp>
      <p:sp>
        <p:nvSpPr>
          <p:cNvPr id="6" name="Title 1"/>
          <p:cNvSpPr txBox="1">
            <a:spLocks/>
          </p:cNvSpPr>
          <p:nvPr/>
        </p:nvSpPr>
        <p:spPr>
          <a:xfrm>
            <a:off x="342900" y="1805142"/>
            <a:ext cx="8246281" cy="1271814"/>
          </a:xfrm>
          <a:prstGeom prst="rect">
            <a:avLst/>
          </a:prstGeom>
          <a:solidFill>
            <a:schemeClr val="bg1"/>
          </a:solidFill>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285750" indent="-285750" algn="just">
              <a:buFont typeface="Wingdings" panose="05000000000000000000" pitchFamily="2" charset="2"/>
              <a:buChar char="§"/>
            </a:pPr>
            <a:r>
              <a:rPr lang="sr-Latn-BA" sz="1800" dirty="0" smtClean="0">
                <a:solidFill>
                  <a:schemeClr val="tx1"/>
                </a:solidFill>
                <a:latin typeface="Times New Roman" panose="02020603050405020304" pitchFamily="18" charset="0"/>
                <a:cs typeface="Times New Roman" panose="02020603050405020304" pitchFamily="18" charset="0"/>
              </a:rPr>
              <a:t>Uvođenje Evra definisano je u </a:t>
            </a:r>
            <a:r>
              <a:rPr lang="sr-Latn-BA" sz="1800" b="1" u="sng" dirty="0" smtClean="0">
                <a:solidFill>
                  <a:schemeClr val="tx1"/>
                </a:solidFill>
                <a:latin typeface="Times New Roman" panose="02020603050405020304" pitchFamily="18" charset="0"/>
                <a:cs typeface="Times New Roman" panose="02020603050405020304" pitchFamily="18" charset="0"/>
              </a:rPr>
              <a:t>tri faze</a:t>
            </a:r>
            <a:r>
              <a:rPr lang="sr-Latn-BA" sz="1800" dirty="0" smtClean="0">
                <a:solidFill>
                  <a:schemeClr val="tx1"/>
                </a:solidFill>
                <a:latin typeface="Times New Roman" panose="02020603050405020304" pitchFamily="18" charset="0"/>
                <a:cs typeface="Times New Roman" panose="02020603050405020304" pitchFamily="18" charset="0"/>
              </a:rPr>
              <a:t>:</a:t>
            </a:r>
          </a:p>
          <a:p>
            <a:pPr marL="285750" indent="-285750" algn="just">
              <a:buFont typeface="Wingdings" panose="05000000000000000000" pitchFamily="2" charset="2"/>
              <a:buChar char="§"/>
            </a:pPr>
            <a:r>
              <a:rPr lang="sr-Latn-BA" sz="1800" b="1" u="sng" dirty="0" smtClean="0">
                <a:solidFill>
                  <a:schemeClr val="tx1"/>
                </a:solidFill>
                <a:latin typeface="Times New Roman" panose="02020603050405020304" pitchFamily="18" charset="0"/>
                <a:cs typeface="Times New Roman" panose="02020603050405020304" pitchFamily="18" charset="0"/>
              </a:rPr>
              <a:t>Faza A</a:t>
            </a:r>
            <a:r>
              <a:rPr lang="sr-Latn-BA" sz="1800" dirty="0" smtClean="0">
                <a:solidFill>
                  <a:schemeClr val="tx1"/>
                </a:solidFill>
                <a:latin typeface="Times New Roman" panose="02020603050405020304" pitchFamily="18" charset="0"/>
                <a:cs typeface="Times New Roman" panose="02020603050405020304" pitchFamily="18" charset="0"/>
              </a:rPr>
              <a:t>: započeta 01.05.1998.godi, kada je Evropski savjet objavio da će 11 zemalja od 15 članica uvesti evro, objavljeni su </a:t>
            </a:r>
            <a:r>
              <a:rPr lang="sr-Latn-BA" sz="1800" b="1" i="1" dirty="0" smtClean="0">
                <a:solidFill>
                  <a:schemeClr val="tx1"/>
                </a:solidFill>
                <a:latin typeface="Times New Roman" panose="02020603050405020304" pitchFamily="18" charset="0"/>
                <a:cs typeface="Times New Roman" panose="02020603050405020304" pitchFamily="18" charset="0"/>
              </a:rPr>
              <a:t>trajni bilateralni kursevi prema nacionalnim valutama</a:t>
            </a:r>
            <a:r>
              <a:rPr lang="sr-Latn-BA" sz="1800" dirty="0" smtClean="0">
                <a:solidFill>
                  <a:schemeClr val="tx1"/>
                </a:solidFill>
                <a:latin typeface="Times New Roman" panose="02020603050405020304" pitchFamily="18" charset="0"/>
                <a:cs typeface="Times New Roman" panose="02020603050405020304" pitchFamily="18" charset="0"/>
              </a:rPr>
              <a:t>. Evropski monetarni institut je transformisan u Evropsku centralnu banku, prva izrada evro novčanica. </a:t>
            </a:r>
          </a:p>
          <a:p>
            <a:pPr marL="285750" indent="-285750" algn="just">
              <a:buFont typeface="Wingdings" panose="05000000000000000000" pitchFamily="2" charset="2"/>
              <a:buChar char="§"/>
            </a:pPr>
            <a:r>
              <a:rPr lang="sr-Latn-BA" sz="1800" b="1" u="sng" dirty="0" smtClean="0">
                <a:solidFill>
                  <a:schemeClr val="tx1"/>
                </a:solidFill>
                <a:latin typeface="Times New Roman" panose="02020603050405020304" pitchFamily="18" charset="0"/>
                <a:cs typeface="Times New Roman" panose="02020603050405020304" pitchFamily="18" charset="0"/>
              </a:rPr>
              <a:t>Faza B</a:t>
            </a:r>
            <a:r>
              <a:rPr lang="sr-Latn-BA" sz="1800" dirty="0" smtClean="0">
                <a:solidFill>
                  <a:schemeClr val="tx1"/>
                </a:solidFill>
                <a:latin typeface="Times New Roman" panose="02020603050405020304" pitchFamily="18" charset="0"/>
                <a:cs typeface="Times New Roman" panose="02020603050405020304" pitchFamily="18" charset="0"/>
              </a:rPr>
              <a:t>: karakteriše je </a:t>
            </a:r>
            <a:r>
              <a:rPr lang="sr-Latn-BA" sz="1800" b="1" i="1" dirty="0" smtClean="0">
                <a:solidFill>
                  <a:schemeClr val="tx1"/>
                </a:solidFill>
                <a:latin typeface="Times New Roman" panose="02020603050405020304" pitchFamily="18" charset="0"/>
                <a:cs typeface="Times New Roman" panose="02020603050405020304" pitchFamily="18" charset="0"/>
              </a:rPr>
              <a:t>primjena eura, ali samo kao knjigovodstvenog novca</a:t>
            </a:r>
            <a:r>
              <a:rPr lang="sr-Latn-BA" sz="1800" dirty="0" smtClean="0">
                <a:solidFill>
                  <a:schemeClr val="tx1"/>
                </a:solidFill>
                <a:latin typeface="Times New Roman" panose="02020603050405020304" pitchFamily="18" charset="0"/>
                <a:cs typeface="Times New Roman" panose="02020603050405020304" pitchFamily="18" charset="0"/>
              </a:rPr>
              <a:t>, kursevi evra u odnosu na sve nacionalne valute neopozivo su utvrđeni. ECB preuzima sve odgovornosti:prelazak na evro po pravilu bez pritiska i bez zabrane; </a:t>
            </a:r>
          </a:p>
          <a:p>
            <a:pPr marL="285750" indent="-285750" algn="just">
              <a:buFont typeface="Wingdings" panose="05000000000000000000" pitchFamily="2" charset="2"/>
              <a:buChar char="§"/>
            </a:pPr>
            <a:r>
              <a:rPr lang="sr-Latn-BA" sz="1800" b="1" u="sng" dirty="0" smtClean="0">
                <a:solidFill>
                  <a:schemeClr val="tx1"/>
                </a:solidFill>
                <a:latin typeface="Times New Roman" panose="02020603050405020304" pitchFamily="18" charset="0"/>
                <a:cs typeface="Times New Roman" panose="02020603050405020304" pitchFamily="18" charset="0"/>
              </a:rPr>
              <a:t>Faca C:</a:t>
            </a:r>
            <a:r>
              <a:rPr lang="sr-Latn-BA" sz="1800" dirty="0" smtClean="0">
                <a:solidFill>
                  <a:schemeClr val="tx1"/>
                </a:solidFill>
                <a:latin typeface="Times New Roman" panose="02020603050405020304" pitchFamily="18" charset="0"/>
                <a:cs typeface="Times New Roman" panose="02020603050405020304" pitchFamily="18" charset="0"/>
              </a:rPr>
              <a:t> započeta je 01.01.2002.godine, kada se </a:t>
            </a:r>
            <a:r>
              <a:rPr lang="sr-Latn-BA" sz="1800" b="1" i="1" dirty="0" smtClean="0">
                <a:solidFill>
                  <a:schemeClr val="tx1"/>
                </a:solidFill>
                <a:latin typeface="Times New Roman" panose="02020603050405020304" pitchFamily="18" charset="0"/>
                <a:cs typeface="Times New Roman" panose="02020603050405020304" pitchFamily="18" charset="0"/>
              </a:rPr>
              <a:t>prvi put pojavljuju novčanice i kovani novac</a:t>
            </a:r>
            <a:r>
              <a:rPr lang="sr-Latn-BA" sz="1800" dirty="0" smtClean="0">
                <a:solidFill>
                  <a:schemeClr val="tx1"/>
                </a:solidFill>
                <a:latin typeface="Times New Roman" panose="02020603050405020304" pitchFamily="18" charset="0"/>
                <a:cs typeface="Times New Roman" panose="02020603050405020304" pitchFamily="18" charset="0"/>
              </a:rPr>
              <a:t>, nacionalne valute postoje uporedo, ali sa istekom ovog roka prestaju da se prihvataju kao zakonsko sredstvo plaćanja.  </a:t>
            </a:r>
          </a:p>
          <a:p>
            <a:pPr marL="285750" indent="-285750" algn="just">
              <a:buFont typeface="Wingdings" panose="05000000000000000000" pitchFamily="2" charset="2"/>
              <a:buChar char="§"/>
            </a:pPr>
            <a:r>
              <a:rPr lang="sr-Latn-BA" sz="1800" b="1" i="1" dirty="0" smtClean="0">
                <a:solidFill>
                  <a:schemeClr val="tx1"/>
                </a:solidFill>
                <a:latin typeface="Times New Roman" panose="02020603050405020304" pitchFamily="18" charset="0"/>
                <a:cs typeface="Times New Roman" panose="02020603050405020304" pitchFamily="18" charset="0"/>
              </a:rPr>
              <a:t>Uspješan razvoj evra osnov je za stvaranje Evrope u kojoj će se ljudi, usluge, kapital i roba kretati slobodno</a:t>
            </a:r>
            <a:r>
              <a:rPr lang="sr-Latn-BA" sz="1800" dirty="0" smtClean="0">
                <a:solidFill>
                  <a:schemeClr val="tx1"/>
                </a:solidFill>
                <a:latin typeface="Times New Roman" panose="02020603050405020304" pitchFamily="18" charset="0"/>
                <a:cs typeface="Times New Roman" panose="02020603050405020304" pitchFamily="18" charset="0"/>
              </a:rPr>
              <a:t>. Evro je novostvorena valuta Evropske unije, koja je 01.01.1999.godine postala zakonsko sredstvo plaćanja. Tada je 1eur vrijedio 1,18$. </a:t>
            </a:r>
          </a:p>
          <a:p>
            <a:pPr marL="285750" indent="-285750" algn="just">
              <a:buFont typeface="Wingdings" panose="05000000000000000000" pitchFamily="2" charset="2"/>
              <a:buChar char="§"/>
            </a:pPr>
            <a:r>
              <a:rPr lang="sr-Latn-BA" sz="1800" dirty="0" smtClean="0">
                <a:solidFill>
                  <a:schemeClr val="tx1"/>
                </a:solidFill>
                <a:latin typeface="Times New Roman" panose="02020603050405020304" pitchFamily="18" charset="0"/>
                <a:cs typeface="Times New Roman" panose="02020603050405020304" pitchFamily="18" charset="0"/>
              </a:rPr>
              <a:t>Zemlje koje su prihvatile zajedničku valutu nazvane su jednim imenom </a:t>
            </a:r>
            <a:r>
              <a:rPr lang="sr-Latn-BA" sz="1800" b="1" i="1" u="sng" dirty="0" smtClean="0">
                <a:solidFill>
                  <a:schemeClr val="accent5">
                    <a:lumMod val="75000"/>
                  </a:schemeClr>
                </a:solidFill>
                <a:latin typeface="Times New Roman" panose="02020603050405020304" pitchFamily="18" charset="0"/>
                <a:cs typeface="Times New Roman" panose="02020603050405020304" pitchFamily="18" charset="0"/>
              </a:rPr>
              <a:t>Eurolend</a:t>
            </a:r>
            <a:r>
              <a:rPr lang="sr-Latn-BA" sz="1800" dirty="0" smtClean="0">
                <a:solidFill>
                  <a:schemeClr val="tx1"/>
                </a:solidFill>
                <a:latin typeface="Times New Roman" panose="02020603050405020304" pitchFamily="18" charset="0"/>
                <a:cs typeface="Times New Roman" panose="02020603050405020304" pitchFamily="18" charset="0"/>
              </a:rPr>
              <a:t>. Iste </a:t>
            </a:r>
            <a:r>
              <a:rPr lang="sr-Latn-BA" sz="1800" b="1" i="1" dirty="0" smtClean="0">
                <a:solidFill>
                  <a:schemeClr val="accent5">
                    <a:lumMod val="75000"/>
                  </a:schemeClr>
                </a:solidFill>
                <a:latin typeface="Times New Roman" panose="02020603050405020304" pitchFamily="18" charset="0"/>
                <a:cs typeface="Times New Roman" panose="02020603050405020304" pitchFamily="18" charset="0"/>
              </a:rPr>
              <a:t>dijele zajednički novac, zajedničku monetarnu politiku, i jedinstvenu politiku deviznih kurseva.</a:t>
            </a:r>
            <a:r>
              <a:rPr lang="sr-Latn-BA" sz="1800" dirty="0" smtClean="0">
                <a:solidFill>
                  <a:schemeClr val="tx1"/>
                </a:solidFill>
                <a:latin typeface="Times New Roman" panose="02020603050405020304" pitchFamily="18" charset="0"/>
                <a:cs typeface="Times New Roman" panose="02020603050405020304" pitchFamily="18" charset="0"/>
              </a:rPr>
              <a:t> Stare valute su trajno eliminisne i uništene. </a:t>
            </a:r>
          </a:p>
        </p:txBody>
      </p:sp>
    </p:spTree>
    <p:extLst>
      <p:ext uri="{BB962C8B-B14F-4D97-AF65-F5344CB8AC3E}">
        <p14:creationId xmlns:p14="http://schemas.microsoft.com/office/powerpoint/2010/main" val="1152796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D22F896-40B5-4ADD-8801-0D06FADFA095}" type="slidenum">
              <a:rPr lang="en-US" smtClean="0"/>
              <a:t>2</a:t>
            </a:fld>
            <a:endParaRPr lang="en-US" dirty="0"/>
          </a:p>
        </p:txBody>
      </p:sp>
      <p:sp>
        <p:nvSpPr>
          <p:cNvPr id="3" name="AutoShape 2" descr="Image result for kontakt"/>
          <p:cNvSpPr>
            <a:spLocks noChangeAspect="1" noChangeArrowheads="1"/>
          </p:cNvSpPr>
          <p:nvPr/>
        </p:nvSpPr>
        <p:spPr bwMode="auto">
          <a:xfrm>
            <a:off x="63500" y="-661988"/>
            <a:ext cx="3228975" cy="13811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 name="AutoShape 4" descr="Image result for kontakt"/>
          <p:cNvSpPr>
            <a:spLocks noChangeAspect="1" noChangeArrowheads="1"/>
          </p:cNvSpPr>
          <p:nvPr/>
        </p:nvSpPr>
        <p:spPr bwMode="auto">
          <a:xfrm>
            <a:off x="215900" y="-509588"/>
            <a:ext cx="3228975" cy="13811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AutoShape 6" descr="Image result for kontakt"/>
          <p:cNvSpPr>
            <a:spLocks noChangeAspect="1" noChangeArrowheads="1"/>
          </p:cNvSpPr>
          <p:nvPr/>
        </p:nvSpPr>
        <p:spPr bwMode="auto">
          <a:xfrm>
            <a:off x="368300" y="-357188"/>
            <a:ext cx="3228975" cy="13811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Title 1"/>
          <p:cNvSpPr txBox="1">
            <a:spLocks/>
          </p:cNvSpPr>
          <p:nvPr/>
        </p:nvSpPr>
        <p:spPr>
          <a:xfrm>
            <a:off x="1209617" y="3129500"/>
            <a:ext cx="5728903" cy="662522"/>
          </a:xfrm>
          <a:prstGeom prst="rect">
            <a:avLst/>
          </a:prstGeom>
          <a:solidFill>
            <a:schemeClr val="bg2">
              <a:lumMod val="90000"/>
            </a:schemeClr>
          </a:solidFill>
          <a:ln w="12700">
            <a:noFill/>
          </a:ln>
          <a:effectLst/>
          <a:scene3d>
            <a:camera prst="orthographicFront">
              <a:rot lat="0" lon="0" rev="0"/>
            </a:camera>
            <a:lightRig rig="glow" dir="t">
              <a:rot lat="0" lon="0" rev="14100000"/>
            </a:lightRig>
          </a:scene3d>
          <a:sp3d prstMaterial="softEdge">
            <a:bevelT w="127000" prst="artDeco"/>
          </a:sp3d>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r>
              <a:rPr lang="sr-Latn-BA" sz="2000" b="1" dirty="0" smtClean="0">
                <a:solidFill>
                  <a:schemeClr val="tx1">
                    <a:lumMod val="65000"/>
                    <a:lumOff val="35000"/>
                  </a:schemeClr>
                </a:solidFill>
                <a:latin typeface="Times New Roman" panose="02020603050405020304" pitchFamily="18" charset="0"/>
                <a:cs typeface="Times New Roman" panose="02020603050405020304" pitchFamily="18" charset="0"/>
              </a:rPr>
              <a:t>Termin vježbi:   utorak: 17:00-19:00h</a:t>
            </a:r>
          </a:p>
          <a:p>
            <a:pPr algn="just"/>
            <a:r>
              <a:rPr lang="sr-Latn-BA" sz="2000" b="1" dirty="0">
                <a:solidFill>
                  <a:schemeClr val="tx1">
                    <a:lumMod val="65000"/>
                    <a:lumOff val="35000"/>
                  </a:schemeClr>
                </a:solidFill>
                <a:latin typeface="Times New Roman" panose="02020603050405020304" pitchFamily="18" charset="0"/>
                <a:cs typeface="Times New Roman" panose="02020603050405020304" pitchFamily="18" charset="0"/>
              </a:rPr>
              <a:t> </a:t>
            </a:r>
            <a:r>
              <a:rPr lang="sr-Latn-BA" sz="2000" b="1" dirty="0" smtClean="0">
                <a:solidFill>
                  <a:schemeClr val="tx1">
                    <a:lumMod val="65000"/>
                    <a:lumOff val="35000"/>
                  </a:schemeClr>
                </a:solidFill>
                <a:latin typeface="Times New Roman" panose="02020603050405020304" pitchFamily="18" charset="0"/>
                <a:cs typeface="Times New Roman" panose="02020603050405020304" pitchFamily="18" charset="0"/>
              </a:rPr>
              <a:t>                           srijeda: 17:00-19:00h</a:t>
            </a:r>
          </a:p>
          <a:p>
            <a:pPr algn="just"/>
            <a:endParaRPr lang="sr-Latn-BA" sz="2000" b="1" dirty="0" smtClean="0">
              <a:solidFill>
                <a:schemeClr val="tx1">
                  <a:lumMod val="65000"/>
                  <a:lumOff val="35000"/>
                </a:schemeClr>
              </a:solidFill>
              <a:latin typeface="Times New Roman" panose="02020603050405020304" pitchFamily="18" charset="0"/>
              <a:cs typeface="Times New Roman" panose="02020603050405020304" pitchFamily="18" charset="0"/>
            </a:endParaRPr>
          </a:p>
          <a:p>
            <a:pPr algn="just"/>
            <a:r>
              <a:rPr lang="sr-Latn-BA" sz="2000" b="1" dirty="0">
                <a:solidFill>
                  <a:schemeClr val="tx1">
                    <a:lumMod val="65000"/>
                    <a:lumOff val="35000"/>
                  </a:schemeClr>
                </a:solidFill>
                <a:latin typeface="Times New Roman" panose="02020603050405020304" pitchFamily="18" charset="0"/>
                <a:cs typeface="Times New Roman" panose="02020603050405020304" pitchFamily="18" charset="0"/>
              </a:rPr>
              <a:t> </a:t>
            </a:r>
            <a:r>
              <a:rPr lang="sr-Latn-BA" sz="2000" b="1" dirty="0" smtClean="0">
                <a:solidFill>
                  <a:schemeClr val="tx1">
                    <a:lumMod val="65000"/>
                    <a:lumOff val="35000"/>
                  </a:schemeClr>
                </a:solidFill>
                <a:latin typeface="Times New Roman" panose="02020603050405020304" pitchFamily="18" charset="0"/>
                <a:cs typeface="Times New Roman" panose="02020603050405020304" pitchFamily="18" charset="0"/>
              </a:rPr>
              <a:t>                           </a:t>
            </a:r>
          </a:p>
        </p:txBody>
      </p:sp>
      <p:pic>
        <p:nvPicPr>
          <p:cNvPr id="8" name="Picture 7"/>
          <p:cNvPicPr>
            <a:picLocks noChangeAspect="1"/>
          </p:cNvPicPr>
          <p:nvPr/>
        </p:nvPicPr>
        <p:blipFill rotWithShape="1">
          <a:blip r:embed="rId2"/>
          <a:srcRect l="32841" t="53683" r="48389" b="5862"/>
          <a:stretch/>
        </p:blipFill>
        <p:spPr>
          <a:xfrm rot="18569290">
            <a:off x="1426708" y="3764252"/>
            <a:ext cx="502559" cy="463325"/>
          </a:xfrm>
          <a:prstGeom prst="rect">
            <a:avLst/>
          </a:prstGeom>
        </p:spPr>
      </p:pic>
      <p:pic>
        <p:nvPicPr>
          <p:cNvPr id="10" name="Picture 9"/>
          <p:cNvPicPr>
            <a:picLocks noChangeAspect="1"/>
          </p:cNvPicPr>
          <p:nvPr/>
        </p:nvPicPr>
        <p:blipFill rotWithShape="1">
          <a:blip r:embed="rId2"/>
          <a:srcRect l="14897" t="56944" r="67404" b="-392"/>
          <a:stretch/>
        </p:blipFill>
        <p:spPr>
          <a:xfrm>
            <a:off x="1389767" y="5577046"/>
            <a:ext cx="442207" cy="464317"/>
          </a:xfrm>
          <a:prstGeom prst="rect">
            <a:avLst/>
          </a:prstGeom>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77104" y="4605278"/>
            <a:ext cx="353283" cy="559026"/>
          </a:xfrm>
          <a:prstGeom prst="rect">
            <a:avLst/>
          </a:prstGeom>
        </p:spPr>
      </p:pic>
      <p:sp>
        <p:nvSpPr>
          <p:cNvPr id="12" name="Title 1"/>
          <p:cNvSpPr txBox="1">
            <a:spLocks/>
          </p:cNvSpPr>
          <p:nvPr/>
        </p:nvSpPr>
        <p:spPr>
          <a:xfrm>
            <a:off x="961695" y="2541661"/>
            <a:ext cx="6224745" cy="722425"/>
          </a:xfrm>
          <a:prstGeom prst="rect">
            <a:avLst/>
          </a:prstGeom>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sr-Latn-BA" sz="3200" b="1" dirty="0" smtClean="0">
                <a:solidFill>
                  <a:schemeClr val="tx1">
                    <a:lumMod val="65000"/>
                    <a:lumOff val="35000"/>
                  </a:schemeClr>
                </a:solidFill>
                <a:latin typeface="Times New Roman" panose="02020603050405020304" pitchFamily="18" charset="0"/>
                <a:cs typeface="Times New Roman" panose="02020603050405020304" pitchFamily="18" charset="0"/>
              </a:rPr>
              <a:t>MEĐUNARODNE FINANSIJE</a:t>
            </a:r>
            <a:r>
              <a:rPr lang="sr-Latn-BA" sz="3000" b="1" dirty="0" smtClean="0">
                <a:solidFill>
                  <a:schemeClr val="tx2">
                    <a:lumMod val="60000"/>
                    <a:lumOff val="40000"/>
                  </a:schemeClr>
                </a:solidFill>
                <a:latin typeface="Times New Roman" panose="02020603050405020304" pitchFamily="18" charset="0"/>
                <a:cs typeface="Times New Roman" panose="02020603050405020304" pitchFamily="18" charset="0"/>
              </a:rPr>
              <a:t/>
            </a:r>
            <a:br>
              <a:rPr lang="sr-Latn-BA" sz="3000" b="1" dirty="0" smtClean="0">
                <a:solidFill>
                  <a:schemeClr val="tx2">
                    <a:lumMod val="60000"/>
                    <a:lumOff val="40000"/>
                  </a:schemeClr>
                </a:solidFill>
                <a:latin typeface="Times New Roman" panose="02020603050405020304" pitchFamily="18" charset="0"/>
                <a:cs typeface="Times New Roman" panose="02020603050405020304" pitchFamily="18" charset="0"/>
              </a:rPr>
            </a:br>
            <a:endParaRPr lang="en-GB" sz="3000" b="1" dirty="0">
              <a:solidFill>
                <a:schemeClr val="tx2">
                  <a:lumMod val="60000"/>
                  <a:lumOff val="40000"/>
                </a:schemeClr>
              </a:solidFill>
              <a:latin typeface="Times New Roman" panose="02020603050405020304" pitchFamily="18" charset="0"/>
              <a:cs typeface="Times New Roman" panose="02020603050405020304" pitchFamily="18" charset="0"/>
            </a:endParaRPr>
          </a:p>
        </p:txBody>
      </p:sp>
      <p:pic>
        <p:nvPicPr>
          <p:cNvPr id="13" name="Picture 12" descr="Ekonomski_fakultet_memorandum-01"/>
          <p:cNvPicPr/>
          <p:nvPr/>
        </p:nvPicPr>
        <p:blipFill>
          <a:blip r:embed="rId4"/>
          <a:srcRect l="19667" t="3636" r="20273" b="88020"/>
          <a:stretch>
            <a:fillRect/>
          </a:stretch>
        </p:blipFill>
        <p:spPr bwMode="auto">
          <a:xfrm>
            <a:off x="1377789" y="270607"/>
            <a:ext cx="5599113" cy="1039596"/>
          </a:xfrm>
          <a:prstGeom prst="rect">
            <a:avLst/>
          </a:prstGeom>
          <a:noFill/>
          <a:ln w="9525">
            <a:noFill/>
            <a:miter lim="800000"/>
            <a:headEnd/>
            <a:tailEnd/>
          </a:ln>
        </p:spPr>
      </p:pic>
      <p:sp>
        <p:nvSpPr>
          <p:cNvPr id="14" name="Title 1"/>
          <p:cNvSpPr txBox="1">
            <a:spLocks/>
          </p:cNvSpPr>
          <p:nvPr/>
        </p:nvSpPr>
        <p:spPr>
          <a:xfrm>
            <a:off x="2169247" y="3792022"/>
            <a:ext cx="5466628" cy="407783"/>
          </a:xfrm>
          <a:prstGeom prst="rect">
            <a:avLst/>
          </a:prstGeom>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r>
              <a:rPr lang="sr-Latn-BA" sz="2000" dirty="0" smtClean="0">
                <a:solidFill>
                  <a:schemeClr val="tx1">
                    <a:lumMod val="65000"/>
                    <a:lumOff val="35000"/>
                  </a:schemeClr>
                </a:solidFill>
                <a:latin typeface="Times New Roman" panose="02020603050405020304" pitchFamily="18" charset="0"/>
                <a:cs typeface="Times New Roman" panose="02020603050405020304" pitchFamily="18" charset="0"/>
              </a:rPr>
              <a:t>Email: dragana.vujicic-stefanovic@ef.unibl.org</a:t>
            </a:r>
          </a:p>
        </p:txBody>
      </p:sp>
      <p:sp>
        <p:nvSpPr>
          <p:cNvPr id="15" name="Title 1"/>
          <p:cNvSpPr txBox="1">
            <a:spLocks/>
          </p:cNvSpPr>
          <p:nvPr/>
        </p:nvSpPr>
        <p:spPr>
          <a:xfrm>
            <a:off x="2169247" y="4502481"/>
            <a:ext cx="5466628" cy="991121"/>
          </a:xfrm>
          <a:prstGeom prst="rect">
            <a:avLst/>
          </a:prstGeom>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r>
              <a:rPr lang="sr-Latn-BA" sz="2000" dirty="0" smtClean="0">
                <a:solidFill>
                  <a:schemeClr val="tx1">
                    <a:lumMod val="65000"/>
                    <a:lumOff val="35000"/>
                  </a:schemeClr>
                </a:solidFill>
                <a:latin typeface="Times New Roman" panose="02020603050405020304" pitchFamily="18" charset="0"/>
                <a:cs typeface="Times New Roman" panose="02020603050405020304" pitchFamily="18" charset="0"/>
              </a:rPr>
              <a:t>Konsultacije: </a:t>
            </a:r>
            <a:r>
              <a:rPr lang="sr-Latn-BA" sz="2000" dirty="0">
                <a:solidFill>
                  <a:schemeClr val="tx1">
                    <a:lumMod val="65000"/>
                    <a:lumOff val="35000"/>
                  </a:schemeClr>
                </a:solidFill>
                <a:latin typeface="Times New Roman" panose="02020603050405020304" pitchFamily="18" charset="0"/>
                <a:cs typeface="Times New Roman" panose="02020603050405020304" pitchFamily="18" charset="0"/>
              </a:rPr>
              <a:t>K</a:t>
            </a:r>
            <a:r>
              <a:rPr lang="sr-Latn-BA" sz="2000" dirty="0" smtClean="0">
                <a:solidFill>
                  <a:schemeClr val="tx1">
                    <a:lumMod val="65000"/>
                    <a:lumOff val="35000"/>
                  </a:schemeClr>
                </a:solidFill>
                <a:latin typeface="Times New Roman" panose="02020603050405020304" pitchFamily="18" charset="0"/>
                <a:cs typeface="Times New Roman" panose="02020603050405020304" pitchFamily="18" charset="0"/>
              </a:rPr>
              <a:t>abinet br. 304, III sprat  </a:t>
            </a:r>
          </a:p>
          <a:p>
            <a:pPr algn="just"/>
            <a:r>
              <a:rPr lang="sr-Latn-BA" sz="2000" dirty="0">
                <a:solidFill>
                  <a:schemeClr val="tx1">
                    <a:lumMod val="65000"/>
                    <a:lumOff val="35000"/>
                  </a:schemeClr>
                </a:solidFill>
                <a:latin typeface="Times New Roman" panose="02020603050405020304" pitchFamily="18" charset="0"/>
                <a:cs typeface="Times New Roman" panose="02020603050405020304" pitchFamily="18" charset="0"/>
              </a:rPr>
              <a:t> </a:t>
            </a:r>
            <a:r>
              <a:rPr lang="sr-Latn-BA" sz="2000" dirty="0" smtClean="0">
                <a:solidFill>
                  <a:schemeClr val="tx1">
                    <a:lumMod val="65000"/>
                    <a:lumOff val="35000"/>
                  </a:schemeClr>
                </a:solidFill>
                <a:latin typeface="Times New Roman" panose="02020603050405020304" pitchFamily="18" charset="0"/>
                <a:cs typeface="Times New Roman" panose="02020603050405020304" pitchFamily="18" charset="0"/>
              </a:rPr>
              <a:t>                     utorak:  17:00-19:00h</a:t>
            </a:r>
          </a:p>
          <a:p>
            <a:pPr algn="just"/>
            <a:r>
              <a:rPr lang="sr-Latn-BA" sz="2000">
                <a:solidFill>
                  <a:schemeClr val="tx1">
                    <a:lumMod val="65000"/>
                    <a:lumOff val="35000"/>
                  </a:schemeClr>
                </a:solidFill>
                <a:latin typeface="Times New Roman" panose="02020603050405020304" pitchFamily="18" charset="0"/>
                <a:cs typeface="Times New Roman" panose="02020603050405020304" pitchFamily="18" charset="0"/>
              </a:rPr>
              <a:t> </a:t>
            </a:r>
            <a:r>
              <a:rPr lang="sr-Latn-BA" sz="2000" smtClean="0">
                <a:solidFill>
                  <a:schemeClr val="tx1">
                    <a:lumMod val="65000"/>
                    <a:lumOff val="35000"/>
                  </a:schemeClr>
                </a:solidFill>
                <a:latin typeface="Times New Roman" panose="02020603050405020304" pitchFamily="18" charset="0"/>
                <a:cs typeface="Times New Roman" panose="02020603050405020304" pitchFamily="18" charset="0"/>
              </a:rPr>
              <a:t>                     srijeda   </a:t>
            </a:r>
            <a:r>
              <a:rPr lang="sr-Latn-BA" sz="2000" dirty="0" smtClean="0">
                <a:solidFill>
                  <a:schemeClr val="tx1">
                    <a:lumMod val="65000"/>
                    <a:lumOff val="35000"/>
                  </a:schemeClr>
                </a:solidFill>
                <a:latin typeface="Times New Roman" panose="02020603050405020304" pitchFamily="18" charset="0"/>
                <a:cs typeface="Times New Roman" panose="02020603050405020304" pitchFamily="18" charset="0"/>
              </a:rPr>
              <a:t>17:00 -19:00h</a:t>
            </a:r>
          </a:p>
        </p:txBody>
      </p:sp>
      <p:sp>
        <p:nvSpPr>
          <p:cNvPr id="16" name="Title 1"/>
          <p:cNvSpPr txBox="1">
            <a:spLocks/>
          </p:cNvSpPr>
          <p:nvPr/>
        </p:nvSpPr>
        <p:spPr>
          <a:xfrm>
            <a:off x="2200997" y="5615717"/>
            <a:ext cx="4927767" cy="407783"/>
          </a:xfrm>
          <a:prstGeom prst="rect">
            <a:avLst/>
          </a:prstGeom>
          <a:solidFill>
            <a:schemeClr val="bg1"/>
          </a:solidFill>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r>
              <a:rPr lang="sr-Latn-BA" sz="2000" dirty="0" smtClean="0">
                <a:solidFill>
                  <a:schemeClr val="tx1">
                    <a:lumMod val="65000"/>
                    <a:lumOff val="35000"/>
                  </a:schemeClr>
                </a:solidFill>
                <a:latin typeface="Times New Roman" panose="02020603050405020304" pitchFamily="18" charset="0"/>
                <a:cs typeface="Times New Roman" panose="02020603050405020304" pitchFamily="18" charset="0"/>
              </a:rPr>
              <a:t>+ 387 51 430 052   </a:t>
            </a:r>
          </a:p>
        </p:txBody>
      </p:sp>
    </p:spTree>
    <p:extLst>
      <p:ext uri="{BB962C8B-B14F-4D97-AF65-F5344CB8AC3E}">
        <p14:creationId xmlns:p14="http://schemas.microsoft.com/office/powerpoint/2010/main" val="72226739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D22F896-40B5-4ADD-8801-0D06FADFA095}" type="slidenum">
              <a:rPr lang="en-US" smtClean="0"/>
              <a:t>20</a:t>
            </a:fld>
            <a:endParaRPr lang="en-US" dirty="0"/>
          </a:p>
        </p:txBody>
      </p:sp>
      <p:sp>
        <p:nvSpPr>
          <p:cNvPr id="3" name="Rounded Rectangle 2"/>
          <p:cNvSpPr/>
          <p:nvPr/>
        </p:nvSpPr>
        <p:spPr>
          <a:xfrm>
            <a:off x="384298" y="247457"/>
            <a:ext cx="8510192" cy="609793"/>
          </a:xfrm>
          <a:prstGeom prst="roundRect">
            <a:avLst/>
          </a:prstGeom>
          <a:ln w="381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r>
              <a:rPr lang="sr-Latn-BA" sz="2800" b="1" dirty="0" smtClean="0">
                <a:solidFill>
                  <a:schemeClr val="bg2">
                    <a:lumMod val="25000"/>
                  </a:schemeClr>
                </a:solidFill>
                <a:latin typeface="Times New Roman" panose="02020603050405020304" pitchFamily="18" charset="0"/>
                <a:cs typeface="Times New Roman" panose="02020603050405020304" pitchFamily="18" charset="0"/>
              </a:rPr>
              <a:t>Ekonomska i monetarna unija – EMU </a:t>
            </a:r>
            <a:endParaRPr lang="en-GB" sz="2800" b="1" dirty="0">
              <a:solidFill>
                <a:schemeClr val="bg2">
                  <a:lumMod val="25000"/>
                </a:schemeClr>
              </a:solidFill>
              <a:latin typeface="Times New Roman" panose="02020603050405020304" pitchFamily="18" charset="0"/>
              <a:cs typeface="Times New Roman" panose="02020603050405020304" pitchFamily="18" charset="0"/>
            </a:endParaRPr>
          </a:p>
        </p:txBody>
      </p:sp>
      <p:sp>
        <p:nvSpPr>
          <p:cNvPr id="6" name="Title 1"/>
          <p:cNvSpPr txBox="1">
            <a:spLocks/>
          </p:cNvSpPr>
          <p:nvPr/>
        </p:nvSpPr>
        <p:spPr>
          <a:xfrm>
            <a:off x="516253" y="1239832"/>
            <a:ext cx="8246281" cy="727683"/>
          </a:xfrm>
          <a:prstGeom prst="rect">
            <a:avLst/>
          </a:prstGeom>
          <a:solidFill>
            <a:schemeClr val="bg1"/>
          </a:solidFill>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r>
              <a:rPr lang="sr-Latn-BA" sz="1800" b="1" i="1" u="sng" dirty="0" smtClean="0">
                <a:solidFill>
                  <a:schemeClr val="tx1"/>
                </a:solidFill>
                <a:latin typeface="Times New Roman" panose="02020603050405020304" pitchFamily="18" charset="0"/>
                <a:cs typeface="Times New Roman" panose="02020603050405020304" pitchFamily="18" charset="0"/>
              </a:rPr>
              <a:t>Evro izvan EMU</a:t>
            </a:r>
          </a:p>
          <a:p>
            <a:pPr marL="285750" indent="-285750" algn="just">
              <a:buFont typeface="Wingdings" panose="05000000000000000000" pitchFamily="2" charset="2"/>
              <a:buChar char="§"/>
            </a:pPr>
            <a:r>
              <a:rPr lang="sr-Latn-BA" sz="1800" b="1" i="1" dirty="0" smtClean="0">
                <a:solidFill>
                  <a:schemeClr val="tx1"/>
                </a:solidFill>
                <a:latin typeface="Times New Roman" panose="02020603050405020304" pitchFamily="18" charset="0"/>
                <a:cs typeface="Times New Roman" panose="02020603050405020304" pitchFamily="18" charset="0"/>
              </a:rPr>
              <a:t>Uvođenje evra kao jedinstvene i jedine valute </a:t>
            </a:r>
            <a:r>
              <a:rPr lang="sr-Latn-BA" sz="1800" dirty="0" smtClean="0">
                <a:solidFill>
                  <a:schemeClr val="tx1"/>
                </a:solidFill>
                <a:latin typeface="Times New Roman" panose="02020603050405020304" pitchFamily="18" charset="0"/>
                <a:cs typeface="Times New Roman" panose="02020603050405020304" pitchFamily="18" charset="0"/>
              </a:rPr>
              <a:t>12 država članica EU ima </a:t>
            </a:r>
            <a:r>
              <a:rPr lang="sr-Latn-BA" sz="1800" b="1" i="1" dirty="0" smtClean="0">
                <a:solidFill>
                  <a:schemeClr val="tx1"/>
                </a:solidFill>
                <a:latin typeface="Times New Roman" panose="02020603050405020304" pitchFamily="18" charset="0"/>
                <a:cs typeface="Times New Roman" panose="02020603050405020304" pitchFamily="18" charset="0"/>
              </a:rPr>
              <a:t>veliko značanje </a:t>
            </a:r>
            <a:r>
              <a:rPr lang="sr-Latn-BA" sz="1800" dirty="0" smtClean="0">
                <a:solidFill>
                  <a:schemeClr val="tx1"/>
                </a:solidFill>
                <a:latin typeface="Times New Roman" panose="02020603050405020304" pitchFamily="18" charset="0"/>
                <a:cs typeface="Times New Roman" panose="02020603050405020304" pitchFamily="18" charset="0"/>
              </a:rPr>
              <a:t>i za mnoge druge zemlje izvan tog prostora. Evro i službeno ulazi u zemlje koje su do tada koristile neku od valute koje se povlače iz opticaja. To su </a:t>
            </a:r>
            <a:r>
              <a:rPr lang="sr-Latn-BA" sz="1800" b="1" i="1" dirty="0" smtClean="0">
                <a:solidFill>
                  <a:schemeClr val="tx1"/>
                </a:solidFill>
                <a:latin typeface="Times New Roman" panose="02020603050405020304" pitchFamily="18" charset="0"/>
                <a:cs typeface="Times New Roman" panose="02020603050405020304" pitchFamily="18" charset="0"/>
              </a:rPr>
              <a:t>tzv.evropske mini države </a:t>
            </a:r>
            <a:r>
              <a:rPr lang="sr-Latn-BA" sz="1800" dirty="0" smtClean="0">
                <a:solidFill>
                  <a:schemeClr val="tx1"/>
                </a:solidFill>
                <a:latin typeface="Times New Roman" panose="02020603050405020304" pitchFamily="18" charset="0"/>
                <a:cs typeface="Times New Roman" panose="02020603050405020304" pitchFamily="18" charset="0"/>
              </a:rPr>
              <a:t>(Andora, San Marino, Monako, Vatikan, Lihtenštajn) ili </a:t>
            </a:r>
            <a:r>
              <a:rPr lang="sr-Latn-BA" sz="1800" b="1" i="1" dirty="0" smtClean="0">
                <a:solidFill>
                  <a:schemeClr val="tx1"/>
                </a:solidFill>
                <a:latin typeface="Times New Roman" panose="02020603050405020304" pitchFamily="18" charset="0"/>
                <a:cs typeface="Times New Roman" panose="02020603050405020304" pitchFamily="18" charset="0"/>
              </a:rPr>
              <a:t>područja gdje je njemačka marka bila jedino sredstvo plaćanja </a:t>
            </a:r>
            <a:r>
              <a:rPr lang="sr-Latn-BA" sz="1800" dirty="0" smtClean="0">
                <a:solidFill>
                  <a:schemeClr val="tx1"/>
                </a:solidFill>
                <a:latin typeface="Times New Roman" panose="02020603050405020304" pitchFamily="18" charset="0"/>
                <a:cs typeface="Times New Roman" panose="02020603050405020304" pitchFamily="18" charset="0"/>
              </a:rPr>
              <a:t>(</a:t>
            </a:r>
            <a:r>
              <a:rPr lang="sr-Latn-BA" sz="1800" b="1" dirty="0" smtClean="0">
                <a:solidFill>
                  <a:schemeClr val="accent6">
                    <a:lumMod val="75000"/>
                  </a:schemeClr>
                </a:solidFill>
                <a:latin typeface="Times New Roman" panose="02020603050405020304" pitchFamily="18" charset="0"/>
                <a:cs typeface="Times New Roman" panose="02020603050405020304" pitchFamily="18" charset="0"/>
              </a:rPr>
              <a:t>Crna Gora i Kosovo).</a:t>
            </a:r>
          </a:p>
          <a:p>
            <a:pPr marL="285750" indent="-285750" algn="just">
              <a:buFont typeface="Wingdings" panose="05000000000000000000" pitchFamily="2" charset="2"/>
              <a:buChar char="§"/>
            </a:pPr>
            <a:r>
              <a:rPr lang="sr-Latn-BA" sz="1800" dirty="0" smtClean="0">
                <a:solidFill>
                  <a:schemeClr val="tx1"/>
                </a:solidFill>
                <a:latin typeface="Times New Roman" panose="02020603050405020304" pitchFamily="18" charset="0"/>
                <a:cs typeface="Times New Roman" panose="02020603050405020304" pitchFamily="18" charset="0"/>
              </a:rPr>
              <a:t>Uvođenje evra sa posebnim zanimanjem su pratile i ostale </a:t>
            </a:r>
            <a:r>
              <a:rPr lang="sr-Latn-BA" sz="1800" b="1" i="1" dirty="0" smtClean="0">
                <a:solidFill>
                  <a:schemeClr val="tx1"/>
                </a:solidFill>
                <a:latin typeface="Times New Roman" panose="02020603050405020304" pitchFamily="18" charset="0"/>
                <a:cs typeface="Times New Roman" panose="02020603050405020304" pitchFamily="18" charset="0"/>
              </a:rPr>
              <a:t>zemlje</a:t>
            </a:r>
            <a:r>
              <a:rPr lang="sr-Latn-BA" sz="1800" dirty="0" smtClean="0">
                <a:solidFill>
                  <a:schemeClr val="tx1"/>
                </a:solidFill>
                <a:latin typeface="Times New Roman" panose="02020603050405020304" pitchFamily="18" charset="0"/>
                <a:cs typeface="Times New Roman" panose="02020603050405020304" pitchFamily="18" charset="0"/>
              </a:rPr>
              <a:t>, prije svega one </a:t>
            </a:r>
            <a:r>
              <a:rPr lang="sr-Latn-BA" sz="1800" b="1" i="1" dirty="0" smtClean="0">
                <a:solidFill>
                  <a:schemeClr val="tx1"/>
                </a:solidFill>
                <a:latin typeface="Times New Roman" panose="02020603050405020304" pitchFamily="18" charset="0"/>
                <a:cs typeface="Times New Roman" panose="02020603050405020304" pitchFamily="18" charset="0"/>
              </a:rPr>
              <a:t>koje su valutnim odborom i valutnim sidrom bile vezane za DEM </a:t>
            </a:r>
            <a:r>
              <a:rPr lang="sr-Latn-BA" sz="1800" dirty="0" smtClean="0">
                <a:solidFill>
                  <a:schemeClr val="tx1"/>
                </a:solidFill>
                <a:latin typeface="Times New Roman" panose="02020603050405020304" pitchFamily="18" charset="0"/>
                <a:cs typeface="Times New Roman" panose="02020603050405020304" pitchFamily="18" charset="0"/>
              </a:rPr>
              <a:t>(</a:t>
            </a:r>
            <a:r>
              <a:rPr lang="sr-Latn-BA" sz="1800" b="1" dirty="0" smtClean="0">
                <a:solidFill>
                  <a:schemeClr val="accent6">
                    <a:lumMod val="75000"/>
                  </a:schemeClr>
                </a:solidFill>
                <a:latin typeface="Times New Roman" panose="02020603050405020304" pitchFamily="18" charset="0"/>
                <a:cs typeface="Times New Roman" panose="02020603050405020304" pitchFamily="18" charset="0"/>
              </a:rPr>
              <a:t>BiH, Bugarska, Estonija</a:t>
            </a:r>
            <a:r>
              <a:rPr lang="sr-Latn-BA" sz="1800" dirty="0" smtClean="0">
                <a:solidFill>
                  <a:schemeClr val="tx1"/>
                </a:solidFill>
                <a:latin typeface="Times New Roman" panose="02020603050405020304" pitchFamily="18" charset="0"/>
                <a:cs typeface="Times New Roman" panose="02020603050405020304" pitchFamily="18" charset="0"/>
              </a:rPr>
              <a:t>), kao i </a:t>
            </a:r>
            <a:r>
              <a:rPr lang="sr-Latn-BA" sz="1800" b="1" i="1" dirty="0" smtClean="0">
                <a:solidFill>
                  <a:schemeClr val="tx1"/>
                </a:solidFill>
                <a:latin typeface="Times New Roman" panose="02020603050405020304" pitchFamily="18" charset="0"/>
                <a:cs typeface="Times New Roman" panose="02020603050405020304" pitchFamily="18" charset="0"/>
              </a:rPr>
              <a:t>tadašnji prvi kandidati za primanje u EU</a:t>
            </a:r>
            <a:r>
              <a:rPr lang="sr-Latn-BA" sz="1800" dirty="0" smtClean="0">
                <a:solidFill>
                  <a:schemeClr val="tx1"/>
                </a:solidFill>
                <a:latin typeface="Times New Roman" panose="02020603050405020304" pitchFamily="18" charset="0"/>
                <a:cs typeface="Times New Roman" panose="02020603050405020304" pitchFamily="18" charset="0"/>
              </a:rPr>
              <a:t>, koje su sada već postale članice EU (osim Rumunije), ali ne i Monetarne unije (Kipar, Češka, Estonija, Letonija, Litvanija, Mađarska, Malta, Slovenija, Slovačka, Poljska i Rumunija). </a:t>
            </a:r>
          </a:p>
          <a:p>
            <a:pPr marL="285750" indent="-285750" algn="just">
              <a:buFont typeface="Wingdings" panose="05000000000000000000" pitchFamily="2" charset="2"/>
              <a:buChar char="§"/>
            </a:pPr>
            <a:r>
              <a:rPr lang="sr-Latn-BA" sz="1800" b="1" i="1" u="sng" dirty="0" smtClean="0">
                <a:solidFill>
                  <a:schemeClr val="tx1"/>
                </a:solidFill>
                <a:latin typeface="Times New Roman" panose="02020603050405020304" pitchFamily="18" charset="0"/>
                <a:cs typeface="Times New Roman" panose="02020603050405020304" pitchFamily="18" charset="0"/>
              </a:rPr>
              <a:t>Monetarnoj uniji </a:t>
            </a:r>
            <a:r>
              <a:rPr lang="sr-Latn-BA" sz="1800" dirty="0" smtClean="0">
                <a:solidFill>
                  <a:schemeClr val="tx1"/>
                </a:solidFill>
                <a:latin typeface="Times New Roman" panose="02020603050405020304" pitchFamily="18" charset="0"/>
                <a:cs typeface="Times New Roman" panose="02020603050405020304" pitchFamily="18" charset="0"/>
              </a:rPr>
              <a:t>može pristupiti bilo koja zemlja, ukoliko ispunjava usvojene kriterijume za ulazak i svakoj zemlji je ostavljena mogućnost izbora da li želi ući u uniju, o ćemu bi u većini zemalja odlučivali građani izjašanjavanjem na referendumu. Ne postoje unaprijed utvrđena ograničenja vezana za konačan broj zemalja članica. Evro ima i veliku važnost za zemlje izvan Evrope, posebno SAD i Japan. </a:t>
            </a:r>
            <a:endParaRPr lang="sr-Latn-BA" sz="1800" dirty="0" smtClean="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39228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835312" y="3520321"/>
            <a:ext cx="6803863" cy="672021"/>
          </a:xfrm>
          <a:prstGeom prst="rect">
            <a:avLst/>
          </a:prstGeom>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342900" indent="-342900">
              <a:buFont typeface="Wingdings" panose="05000000000000000000" pitchFamily="2" charset="2"/>
              <a:buChar char="§"/>
            </a:pPr>
            <a:r>
              <a:rPr lang="sr-Latn-BA" sz="2400" b="1" dirty="0" smtClean="0">
                <a:solidFill>
                  <a:schemeClr val="bg2">
                    <a:lumMod val="50000"/>
                  </a:schemeClr>
                </a:solidFill>
                <a:latin typeface="Times New Roman" panose="02020603050405020304" pitchFamily="18" charset="0"/>
                <a:cs typeface="Times New Roman" panose="02020603050405020304" pitchFamily="18" charset="0"/>
              </a:rPr>
              <a:t>Vježba </a:t>
            </a:r>
            <a:r>
              <a:rPr lang="sr-Latn-BA" sz="2400" b="1" dirty="0" smtClean="0">
                <a:solidFill>
                  <a:schemeClr val="bg2">
                    <a:lumMod val="50000"/>
                  </a:schemeClr>
                </a:solidFill>
                <a:latin typeface="Times New Roman" panose="02020603050405020304" pitchFamily="18" charset="0"/>
                <a:cs typeface="Times New Roman" panose="02020603050405020304" pitchFamily="18" charset="0"/>
              </a:rPr>
              <a:t>kroz Kolokvijum I</a:t>
            </a:r>
            <a:endParaRPr lang="sr-Latn-BA" sz="2400" b="1" dirty="0">
              <a:solidFill>
                <a:schemeClr val="bg2">
                  <a:lumMod val="50000"/>
                </a:schemeClr>
              </a:solidFill>
              <a:latin typeface="Times New Roman" panose="02020603050405020304" pitchFamily="18" charset="0"/>
              <a:cs typeface="Times New Roman" panose="02020603050405020304" pitchFamily="18" charset="0"/>
            </a:endParaRPr>
          </a:p>
          <a:p>
            <a:endParaRPr lang="sr-Latn-BA" sz="2400" b="1" dirty="0">
              <a:solidFill>
                <a:schemeClr val="bg2">
                  <a:lumMod val="75000"/>
                </a:schemeClr>
              </a:solidFill>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fld id="{6D22F896-40B5-4ADD-8801-0D06FADFA095}" type="slidenum">
              <a:rPr lang="en-US" smtClean="0"/>
              <a:t>21</a:t>
            </a:fld>
            <a:endParaRPr lang="en-US" dirty="0"/>
          </a:p>
        </p:txBody>
      </p:sp>
      <p:sp>
        <p:nvSpPr>
          <p:cNvPr id="7" name="Rounded Rectangle 6"/>
          <p:cNvSpPr/>
          <p:nvPr/>
        </p:nvSpPr>
        <p:spPr>
          <a:xfrm>
            <a:off x="384298" y="247457"/>
            <a:ext cx="8510192" cy="880762"/>
          </a:xfrm>
          <a:prstGeom prst="roundRect">
            <a:avLst/>
          </a:prstGeom>
          <a:ln w="381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sr-Latn-BA" sz="3200" b="1" dirty="0" smtClean="0">
                <a:solidFill>
                  <a:schemeClr val="bg2">
                    <a:lumMod val="25000"/>
                  </a:schemeClr>
                </a:solidFill>
                <a:latin typeface="Times New Roman" panose="02020603050405020304" pitchFamily="18" charset="0"/>
                <a:cs typeface="Times New Roman" panose="02020603050405020304" pitchFamily="18" charset="0"/>
              </a:rPr>
              <a:t>MEĐUNARODNE FINANSIJE</a:t>
            </a:r>
            <a:endParaRPr lang="en-GB" sz="3200" b="1" dirty="0">
              <a:solidFill>
                <a:schemeClr val="bg2">
                  <a:lumMod val="25000"/>
                </a:schemeClr>
              </a:solidFill>
              <a:latin typeface="Times New Roman" panose="02020603050405020304" pitchFamily="18" charset="0"/>
              <a:cs typeface="Times New Roman" panose="02020603050405020304" pitchFamily="18" charset="0"/>
            </a:endParaRPr>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7892" y="2815727"/>
            <a:ext cx="1366442" cy="1124557"/>
          </a:xfrm>
          <a:prstGeom prst="rect">
            <a:avLst/>
          </a:prstGeom>
        </p:spPr>
      </p:pic>
      <p:sp>
        <p:nvSpPr>
          <p:cNvPr id="12" name="Title 1"/>
          <p:cNvSpPr txBox="1">
            <a:spLocks/>
          </p:cNvSpPr>
          <p:nvPr/>
        </p:nvSpPr>
        <p:spPr>
          <a:xfrm>
            <a:off x="5396585" y="5870227"/>
            <a:ext cx="3121458" cy="860112"/>
          </a:xfrm>
          <a:prstGeom prst="rect">
            <a:avLst/>
          </a:prstGeom>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sr-Latn-BA" sz="1600" b="1" dirty="0">
                <a:solidFill>
                  <a:schemeClr val="tx1">
                    <a:lumMod val="65000"/>
                    <a:lumOff val="35000"/>
                  </a:schemeClr>
                </a:solidFill>
                <a:latin typeface="Times New Roman" panose="02020603050405020304" pitchFamily="18" charset="0"/>
                <a:cs typeface="Times New Roman" panose="02020603050405020304" pitchFamily="18" charset="0"/>
              </a:rPr>
              <a:t>m</a:t>
            </a:r>
            <a:r>
              <a:rPr lang="sr-Latn-BA" sz="1600" b="1" dirty="0" smtClean="0">
                <a:solidFill>
                  <a:schemeClr val="tx1">
                    <a:lumMod val="65000"/>
                    <a:lumOff val="35000"/>
                  </a:schemeClr>
                </a:solidFill>
                <a:latin typeface="Times New Roman" panose="02020603050405020304" pitchFamily="18" charset="0"/>
                <a:cs typeface="Times New Roman" panose="02020603050405020304" pitchFamily="18" charset="0"/>
              </a:rPr>
              <a:t>r Dragana-Vujičić Stefanović, </a:t>
            </a:r>
          </a:p>
          <a:p>
            <a:r>
              <a:rPr lang="sr-Latn-BA" sz="1600" b="1" dirty="0" smtClean="0">
                <a:solidFill>
                  <a:schemeClr val="tx1">
                    <a:lumMod val="65000"/>
                    <a:lumOff val="35000"/>
                  </a:schemeClr>
                </a:solidFill>
                <a:latin typeface="Times New Roman" panose="02020603050405020304" pitchFamily="18" charset="0"/>
                <a:cs typeface="Times New Roman" panose="02020603050405020304" pitchFamily="18" charset="0"/>
              </a:rPr>
              <a:t>Viši asistent </a:t>
            </a:r>
          </a:p>
          <a:p>
            <a:r>
              <a:rPr lang="sr-Latn-BA" sz="2400" b="1" dirty="0" smtClean="0">
                <a:solidFill>
                  <a:schemeClr val="tx1">
                    <a:lumMod val="65000"/>
                    <a:lumOff val="35000"/>
                  </a:schemeClr>
                </a:solidFill>
                <a:latin typeface="Times New Roman" panose="02020603050405020304" pitchFamily="18" charset="0"/>
                <a:cs typeface="Times New Roman" panose="02020603050405020304" pitchFamily="18" charset="0"/>
              </a:rPr>
              <a:t> </a:t>
            </a:r>
            <a:endParaRPr lang="sr-Latn-BA" sz="3200" b="1" dirty="0" smtClean="0">
              <a:solidFill>
                <a:schemeClr val="tx1">
                  <a:lumMod val="65000"/>
                  <a:lumOff val="35000"/>
                </a:schemeClr>
              </a:solidFill>
              <a:latin typeface="Times New Roman" panose="02020603050405020304" pitchFamily="18" charset="0"/>
              <a:cs typeface="Times New Roman" panose="02020603050405020304" pitchFamily="18" charset="0"/>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30080" y="4483690"/>
            <a:ext cx="321055" cy="395034"/>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26913" y="4483690"/>
            <a:ext cx="318488" cy="395034"/>
          </a:xfrm>
          <a:prstGeom prst="rect">
            <a:avLst/>
          </a:prstGeom>
        </p:spPr>
      </p:pic>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21179" y="4516193"/>
            <a:ext cx="318488" cy="395034"/>
          </a:xfrm>
          <a:prstGeom prst="rect">
            <a:avLst/>
          </a:prstGeom>
        </p:spPr>
      </p:pic>
    </p:spTree>
    <p:extLst>
      <p:ext uri="{BB962C8B-B14F-4D97-AF65-F5344CB8AC3E}">
        <p14:creationId xmlns:p14="http://schemas.microsoft.com/office/powerpoint/2010/main" val="302409409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D22F896-40B5-4ADD-8801-0D06FADFA095}" type="slidenum">
              <a:rPr lang="en-US" smtClean="0"/>
              <a:t>22</a:t>
            </a:fld>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2997914187"/>
              </p:ext>
            </p:extLst>
          </p:nvPr>
        </p:nvGraphicFramePr>
        <p:xfrm>
          <a:off x="409576" y="57672"/>
          <a:ext cx="8134349" cy="6742656"/>
        </p:xfrm>
        <a:graphic>
          <a:graphicData uri="http://schemas.openxmlformats.org/drawingml/2006/table">
            <a:tbl>
              <a:tblPr>
                <a:tableStyleId>{5C22544A-7EE6-4342-B048-85BDC9FD1C3A}</a:tableStyleId>
              </a:tblPr>
              <a:tblGrid>
                <a:gridCol w="1366839">
                  <a:extLst>
                    <a:ext uri="{9D8B030D-6E8A-4147-A177-3AD203B41FA5}">
                      <a16:colId xmlns:a16="http://schemas.microsoft.com/office/drawing/2014/main" val="1283989644"/>
                    </a:ext>
                  </a:extLst>
                </a:gridCol>
                <a:gridCol w="3033711">
                  <a:extLst>
                    <a:ext uri="{9D8B030D-6E8A-4147-A177-3AD203B41FA5}">
                      <a16:colId xmlns:a16="http://schemas.microsoft.com/office/drawing/2014/main" val="4083074510"/>
                    </a:ext>
                  </a:extLst>
                </a:gridCol>
                <a:gridCol w="2666999">
                  <a:extLst>
                    <a:ext uri="{9D8B030D-6E8A-4147-A177-3AD203B41FA5}">
                      <a16:colId xmlns:a16="http://schemas.microsoft.com/office/drawing/2014/main" val="3047424159"/>
                    </a:ext>
                  </a:extLst>
                </a:gridCol>
                <a:gridCol w="1066800">
                  <a:extLst>
                    <a:ext uri="{9D8B030D-6E8A-4147-A177-3AD203B41FA5}">
                      <a16:colId xmlns:a16="http://schemas.microsoft.com/office/drawing/2014/main" val="526651199"/>
                    </a:ext>
                  </a:extLst>
                </a:gridCol>
              </a:tblGrid>
              <a:tr h="178036">
                <a:tc gridSpan="4">
                  <a:txBody>
                    <a:bodyPr/>
                    <a:lstStyle/>
                    <a:p>
                      <a:pPr algn="ctr" fontAlgn="ctr"/>
                      <a:r>
                        <a:rPr lang="ru-RU" sz="1200" b="1" u="none" strike="noStrike" dirty="0">
                          <a:effectLst/>
                        </a:rPr>
                        <a:t>Међународне финансије, резултати првог колоквија одржаног 19.12.2020.</a:t>
                      </a:r>
                      <a:endParaRPr lang="ru-RU" sz="1200" b="1" i="0" u="none" strike="noStrike" dirty="0">
                        <a:effectLst/>
                        <a:latin typeface="Arial" panose="020B0604020202020204" pitchFamily="34" charset="0"/>
                      </a:endParaRPr>
                    </a:p>
                  </a:txBody>
                  <a:tcPr marL="4416" marR="4416" marT="4416" marB="0" anchor="ctr">
                    <a:solidFill>
                      <a:schemeClr val="accent2">
                        <a:lumMod val="40000"/>
                        <a:lumOff val="60000"/>
                      </a:schemeClr>
                    </a:solid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140227230"/>
                  </a:ext>
                </a:extLst>
              </a:tr>
              <a:tr h="178036">
                <a:tc>
                  <a:txBody>
                    <a:bodyPr/>
                    <a:lstStyle/>
                    <a:p>
                      <a:pPr algn="l" fontAlgn="b"/>
                      <a:endParaRPr lang="en-GB" sz="1200" b="0" i="0" u="none" strike="noStrike">
                        <a:effectLst/>
                        <a:latin typeface="Arial" panose="020B0604020202020204" pitchFamily="34" charset="0"/>
                      </a:endParaRPr>
                    </a:p>
                  </a:txBody>
                  <a:tcPr marL="4416" marR="4416" marT="4416" marB="0" anchor="b"/>
                </a:tc>
                <a:tc>
                  <a:txBody>
                    <a:bodyPr/>
                    <a:lstStyle/>
                    <a:p>
                      <a:pPr algn="l" fontAlgn="b"/>
                      <a:endParaRPr lang="en-GB" sz="1200" b="1" i="0" u="none" strike="noStrike" dirty="0">
                        <a:effectLst/>
                        <a:latin typeface="Arial" panose="020B0604020202020204" pitchFamily="34" charset="0"/>
                      </a:endParaRPr>
                    </a:p>
                  </a:txBody>
                  <a:tcPr marL="4416" marR="4416" marT="4416" marB="0" anchor="b">
                    <a:solidFill>
                      <a:schemeClr val="accent2">
                        <a:lumMod val="40000"/>
                        <a:lumOff val="60000"/>
                      </a:schemeClr>
                    </a:solidFill>
                  </a:tcPr>
                </a:tc>
                <a:tc>
                  <a:txBody>
                    <a:bodyPr/>
                    <a:lstStyle/>
                    <a:p>
                      <a:pPr algn="ctr" fontAlgn="ctr"/>
                      <a:endParaRPr lang="en-GB" sz="1200" b="1" i="0" u="none" strike="noStrike" dirty="0">
                        <a:effectLst/>
                        <a:latin typeface="Arial" panose="020B0604020202020204" pitchFamily="34" charset="0"/>
                      </a:endParaRPr>
                    </a:p>
                  </a:txBody>
                  <a:tcPr marL="4416" marR="4416" marT="4416" marB="0" anchor="ctr">
                    <a:solidFill>
                      <a:schemeClr val="accent2">
                        <a:lumMod val="40000"/>
                        <a:lumOff val="60000"/>
                      </a:schemeClr>
                    </a:solidFill>
                  </a:tcPr>
                </a:tc>
                <a:tc>
                  <a:txBody>
                    <a:bodyPr/>
                    <a:lstStyle/>
                    <a:p>
                      <a:pPr algn="l" fontAlgn="b"/>
                      <a:endParaRPr lang="en-GB" sz="1200" b="0" i="0" u="none" strike="noStrike">
                        <a:effectLst/>
                        <a:latin typeface="Arial" panose="020B0604020202020204" pitchFamily="34" charset="0"/>
                      </a:endParaRPr>
                    </a:p>
                  </a:txBody>
                  <a:tcPr marL="4416" marR="4416" marT="4416" marB="0" anchor="b"/>
                </a:tc>
                <a:extLst>
                  <a:ext uri="{0D108BD9-81ED-4DB2-BD59-A6C34878D82A}">
                    <a16:rowId xmlns:a16="http://schemas.microsoft.com/office/drawing/2014/main" val="2984800295"/>
                  </a:ext>
                </a:extLst>
              </a:tr>
              <a:tr h="178036">
                <a:tc>
                  <a:txBody>
                    <a:bodyPr/>
                    <a:lstStyle/>
                    <a:p>
                      <a:pPr algn="l" fontAlgn="b"/>
                      <a:r>
                        <a:rPr lang="sr-Cyrl-BA" sz="1200" u="none" strike="noStrike" dirty="0">
                          <a:effectLst/>
                        </a:rPr>
                        <a:t>Индекс</a:t>
                      </a:r>
                      <a:endParaRPr lang="sr-Cyrl-BA" sz="1200" b="0" i="0" u="none" strike="noStrike" dirty="0">
                        <a:effectLst/>
                        <a:latin typeface="Arial" panose="020B0604020202020204" pitchFamily="34" charset="0"/>
                      </a:endParaRPr>
                    </a:p>
                  </a:txBody>
                  <a:tcPr marL="4416" marR="4416" marT="4416" marB="0" anchor="b">
                    <a:solidFill>
                      <a:schemeClr val="bg2">
                        <a:lumMod val="75000"/>
                      </a:schemeClr>
                    </a:solidFill>
                  </a:tcPr>
                </a:tc>
                <a:tc>
                  <a:txBody>
                    <a:bodyPr/>
                    <a:lstStyle/>
                    <a:p>
                      <a:pPr algn="l" fontAlgn="b"/>
                      <a:r>
                        <a:rPr lang="sr-Cyrl-BA" sz="1200" u="none" strike="noStrike" dirty="0">
                          <a:effectLst/>
                        </a:rPr>
                        <a:t>Презиме и име</a:t>
                      </a:r>
                      <a:endParaRPr lang="sr-Cyrl-BA" sz="1200" b="0" i="0" u="none" strike="noStrike" dirty="0">
                        <a:effectLst/>
                        <a:latin typeface="Arial" panose="020B0604020202020204" pitchFamily="34" charset="0"/>
                      </a:endParaRPr>
                    </a:p>
                  </a:txBody>
                  <a:tcPr marL="4416" marR="4416" marT="4416" marB="0" anchor="b">
                    <a:solidFill>
                      <a:schemeClr val="bg2">
                        <a:lumMod val="75000"/>
                      </a:schemeClr>
                    </a:solidFill>
                  </a:tcPr>
                </a:tc>
                <a:tc>
                  <a:txBody>
                    <a:bodyPr/>
                    <a:lstStyle/>
                    <a:p>
                      <a:pPr algn="ctr" fontAlgn="ctr"/>
                      <a:r>
                        <a:rPr lang="sr-Cyrl-BA" sz="1200" u="none" strike="noStrike" dirty="0">
                          <a:effectLst/>
                        </a:rPr>
                        <a:t>Број бодова</a:t>
                      </a:r>
                      <a:endParaRPr lang="sr-Cyrl-BA" sz="1200" b="0" i="0" u="none" strike="noStrike" dirty="0">
                        <a:effectLst/>
                        <a:latin typeface="Arial" panose="020B0604020202020204" pitchFamily="34" charset="0"/>
                      </a:endParaRPr>
                    </a:p>
                  </a:txBody>
                  <a:tcPr marL="4416" marR="4416" marT="4416" marB="0" anchor="ctr">
                    <a:solidFill>
                      <a:schemeClr val="bg2">
                        <a:lumMod val="75000"/>
                      </a:schemeClr>
                    </a:solidFill>
                  </a:tcPr>
                </a:tc>
                <a:tc>
                  <a:txBody>
                    <a:bodyPr/>
                    <a:lstStyle/>
                    <a:p>
                      <a:pPr algn="l" fontAlgn="b"/>
                      <a:endParaRPr lang="en-GB" sz="1200" b="0" i="0" u="none" strike="noStrike">
                        <a:effectLst/>
                        <a:latin typeface="Arial" panose="020B0604020202020204" pitchFamily="34" charset="0"/>
                      </a:endParaRPr>
                    </a:p>
                  </a:txBody>
                  <a:tcPr marL="4416" marR="4416" marT="4416" marB="0" anchor="b"/>
                </a:tc>
                <a:extLst>
                  <a:ext uri="{0D108BD9-81ED-4DB2-BD59-A6C34878D82A}">
                    <a16:rowId xmlns:a16="http://schemas.microsoft.com/office/drawing/2014/main" val="1449390393"/>
                  </a:ext>
                </a:extLst>
              </a:tr>
              <a:tr h="178036">
                <a:tc>
                  <a:txBody>
                    <a:bodyPr/>
                    <a:lstStyle/>
                    <a:p>
                      <a:pPr algn="l" fontAlgn="b"/>
                      <a:r>
                        <a:rPr lang="en-GB" sz="1200" u="none" strike="noStrike">
                          <a:effectLst/>
                        </a:rPr>
                        <a:t>72/17</a:t>
                      </a:r>
                      <a:endParaRPr lang="en-GB" sz="1200" b="0" i="0" u="none" strike="noStrike">
                        <a:effectLst/>
                        <a:latin typeface="Arial" panose="020B0604020202020204" pitchFamily="34" charset="0"/>
                      </a:endParaRPr>
                    </a:p>
                  </a:txBody>
                  <a:tcPr marL="4416" marR="4416" marT="4416" marB="0" anchor="b"/>
                </a:tc>
                <a:tc>
                  <a:txBody>
                    <a:bodyPr/>
                    <a:lstStyle/>
                    <a:p>
                      <a:pPr algn="l" fontAlgn="b"/>
                      <a:r>
                        <a:rPr lang="sr-Cyrl-BA" sz="1200" u="none" strike="noStrike" dirty="0">
                          <a:effectLst/>
                        </a:rPr>
                        <a:t>Алексић Борка</a:t>
                      </a:r>
                      <a:endParaRPr lang="sr-Cyrl-BA" sz="1200" b="0" i="0" u="none" strike="noStrike" dirty="0">
                        <a:effectLst/>
                        <a:latin typeface="Arial" panose="020B0604020202020204" pitchFamily="34" charset="0"/>
                      </a:endParaRPr>
                    </a:p>
                  </a:txBody>
                  <a:tcPr marL="4416" marR="4416" marT="4416" marB="0" anchor="b"/>
                </a:tc>
                <a:tc>
                  <a:txBody>
                    <a:bodyPr/>
                    <a:lstStyle/>
                    <a:p>
                      <a:pPr algn="ctr" fontAlgn="ctr"/>
                      <a:r>
                        <a:rPr lang="en-GB" sz="1200" u="none" strike="noStrike" dirty="0">
                          <a:effectLst/>
                        </a:rPr>
                        <a:t>5,0</a:t>
                      </a:r>
                      <a:endParaRPr lang="en-GB" sz="1200" b="0" i="0" u="none" strike="noStrike" dirty="0">
                        <a:effectLst/>
                        <a:latin typeface="Arial" panose="020B0604020202020204" pitchFamily="34" charset="0"/>
                      </a:endParaRPr>
                    </a:p>
                  </a:txBody>
                  <a:tcPr marL="4416" marR="4416" marT="4416" marB="0" anchor="ctr"/>
                </a:tc>
                <a:tc>
                  <a:txBody>
                    <a:bodyPr/>
                    <a:lstStyle/>
                    <a:p>
                      <a:pPr algn="l" fontAlgn="b"/>
                      <a:endParaRPr lang="en-GB" sz="1200" b="0" i="0" u="none" strike="noStrike">
                        <a:effectLst/>
                        <a:latin typeface="Arial" panose="020B0604020202020204" pitchFamily="34" charset="0"/>
                      </a:endParaRPr>
                    </a:p>
                  </a:txBody>
                  <a:tcPr marL="4416" marR="4416" marT="4416" marB="0" anchor="b"/>
                </a:tc>
                <a:extLst>
                  <a:ext uri="{0D108BD9-81ED-4DB2-BD59-A6C34878D82A}">
                    <a16:rowId xmlns:a16="http://schemas.microsoft.com/office/drawing/2014/main" val="3717131911"/>
                  </a:ext>
                </a:extLst>
              </a:tr>
              <a:tr h="178036">
                <a:tc>
                  <a:txBody>
                    <a:bodyPr/>
                    <a:lstStyle/>
                    <a:p>
                      <a:pPr algn="l" fontAlgn="b"/>
                      <a:r>
                        <a:rPr lang="en-GB" sz="1200" u="none" strike="noStrike">
                          <a:effectLst/>
                        </a:rPr>
                        <a:t>76/17</a:t>
                      </a:r>
                      <a:endParaRPr lang="en-GB" sz="1200" b="0" i="0" u="none" strike="noStrike">
                        <a:effectLst/>
                        <a:latin typeface="Arial" panose="020B0604020202020204" pitchFamily="34" charset="0"/>
                      </a:endParaRPr>
                    </a:p>
                  </a:txBody>
                  <a:tcPr marL="4416" marR="4416" marT="4416" marB="0" anchor="b"/>
                </a:tc>
                <a:tc>
                  <a:txBody>
                    <a:bodyPr/>
                    <a:lstStyle/>
                    <a:p>
                      <a:pPr algn="l" fontAlgn="b"/>
                      <a:r>
                        <a:rPr lang="sr-Cyrl-BA" sz="1200" u="none" strike="noStrike" dirty="0">
                          <a:effectLst/>
                        </a:rPr>
                        <a:t>Амиџић Никола</a:t>
                      </a:r>
                      <a:endParaRPr lang="sr-Cyrl-BA" sz="1200" b="0" i="0" u="none" strike="noStrike" dirty="0">
                        <a:effectLst/>
                        <a:latin typeface="Arial" panose="020B0604020202020204" pitchFamily="34" charset="0"/>
                      </a:endParaRPr>
                    </a:p>
                  </a:txBody>
                  <a:tcPr marL="4416" marR="4416" marT="4416" marB="0" anchor="b"/>
                </a:tc>
                <a:tc>
                  <a:txBody>
                    <a:bodyPr/>
                    <a:lstStyle/>
                    <a:p>
                      <a:pPr algn="ctr" fontAlgn="ctr"/>
                      <a:r>
                        <a:rPr lang="en-GB" sz="1200" u="none" strike="noStrike" dirty="0">
                          <a:effectLst/>
                        </a:rPr>
                        <a:t>20,0</a:t>
                      </a:r>
                      <a:endParaRPr lang="en-GB" sz="1200" b="0" i="0" u="none" strike="noStrike" dirty="0">
                        <a:effectLst/>
                        <a:latin typeface="Arial" panose="020B0604020202020204" pitchFamily="34" charset="0"/>
                      </a:endParaRPr>
                    </a:p>
                  </a:txBody>
                  <a:tcPr marL="4416" marR="4416" marT="4416" marB="0" anchor="ctr"/>
                </a:tc>
                <a:tc>
                  <a:txBody>
                    <a:bodyPr/>
                    <a:lstStyle/>
                    <a:p>
                      <a:pPr algn="l" fontAlgn="b"/>
                      <a:endParaRPr lang="en-GB" sz="1200" b="0" i="0" u="none" strike="noStrike">
                        <a:effectLst/>
                        <a:latin typeface="Arial" panose="020B0604020202020204" pitchFamily="34" charset="0"/>
                      </a:endParaRPr>
                    </a:p>
                  </a:txBody>
                  <a:tcPr marL="4416" marR="4416" marT="4416" marB="0" anchor="b"/>
                </a:tc>
                <a:extLst>
                  <a:ext uri="{0D108BD9-81ED-4DB2-BD59-A6C34878D82A}">
                    <a16:rowId xmlns:a16="http://schemas.microsoft.com/office/drawing/2014/main" val="2714116469"/>
                  </a:ext>
                </a:extLst>
              </a:tr>
              <a:tr h="178036">
                <a:tc>
                  <a:txBody>
                    <a:bodyPr/>
                    <a:lstStyle/>
                    <a:p>
                      <a:pPr algn="l" fontAlgn="b"/>
                      <a:r>
                        <a:rPr lang="en-GB" sz="1200" u="none" strike="noStrike">
                          <a:effectLst/>
                        </a:rPr>
                        <a:t>58/17</a:t>
                      </a:r>
                      <a:endParaRPr lang="en-GB" sz="1200" b="0" i="0" u="none" strike="noStrike">
                        <a:effectLst/>
                        <a:latin typeface="Arial" panose="020B0604020202020204" pitchFamily="34" charset="0"/>
                      </a:endParaRPr>
                    </a:p>
                  </a:txBody>
                  <a:tcPr marL="4416" marR="4416" marT="4416" marB="0" anchor="b"/>
                </a:tc>
                <a:tc>
                  <a:txBody>
                    <a:bodyPr/>
                    <a:lstStyle/>
                    <a:p>
                      <a:pPr algn="l" fontAlgn="b"/>
                      <a:r>
                        <a:rPr lang="sr-Cyrl-BA" sz="1200" u="none" strike="noStrike" dirty="0">
                          <a:effectLst/>
                        </a:rPr>
                        <a:t>Балтић Елена</a:t>
                      </a:r>
                      <a:endParaRPr lang="sr-Cyrl-BA" sz="1200" b="0" i="0" u="none" strike="noStrike" dirty="0">
                        <a:effectLst/>
                        <a:latin typeface="Arial" panose="020B0604020202020204" pitchFamily="34" charset="0"/>
                      </a:endParaRPr>
                    </a:p>
                  </a:txBody>
                  <a:tcPr marL="4416" marR="4416" marT="4416" marB="0" anchor="b"/>
                </a:tc>
                <a:tc>
                  <a:txBody>
                    <a:bodyPr/>
                    <a:lstStyle/>
                    <a:p>
                      <a:pPr algn="ctr" fontAlgn="ctr"/>
                      <a:r>
                        <a:rPr lang="en-GB" sz="1200" u="none" strike="noStrike" dirty="0">
                          <a:effectLst/>
                        </a:rPr>
                        <a:t>14,0</a:t>
                      </a:r>
                      <a:endParaRPr lang="en-GB" sz="1200" b="0" i="0" u="none" strike="noStrike" dirty="0">
                        <a:effectLst/>
                        <a:latin typeface="Arial" panose="020B0604020202020204" pitchFamily="34" charset="0"/>
                      </a:endParaRPr>
                    </a:p>
                  </a:txBody>
                  <a:tcPr marL="4416" marR="4416" marT="4416" marB="0" anchor="ctr"/>
                </a:tc>
                <a:tc>
                  <a:txBody>
                    <a:bodyPr/>
                    <a:lstStyle/>
                    <a:p>
                      <a:pPr algn="l" fontAlgn="b"/>
                      <a:endParaRPr lang="en-GB" sz="1200" b="0" i="0" u="none" strike="noStrike">
                        <a:effectLst/>
                        <a:latin typeface="Arial" panose="020B0604020202020204" pitchFamily="34" charset="0"/>
                      </a:endParaRPr>
                    </a:p>
                  </a:txBody>
                  <a:tcPr marL="4416" marR="4416" marT="4416" marB="0" anchor="b"/>
                </a:tc>
                <a:extLst>
                  <a:ext uri="{0D108BD9-81ED-4DB2-BD59-A6C34878D82A}">
                    <a16:rowId xmlns:a16="http://schemas.microsoft.com/office/drawing/2014/main" val="2208330741"/>
                  </a:ext>
                </a:extLst>
              </a:tr>
              <a:tr h="178036">
                <a:tc>
                  <a:txBody>
                    <a:bodyPr/>
                    <a:lstStyle/>
                    <a:p>
                      <a:pPr algn="l" fontAlgn="b"/>
                      <a:r>
                        <a:rPr lang="en-GB" sz="1200" u="none" strike="noStrike">
                          <a:effectLst/>
                        </a:rPr>
                        <a:t>70/16</a:t>
                      </a:r>
                      <a:endParaRPr lang="en-GB" sz="1200" b="0" i="0" u="none" strike="noStrike">
                        <a:effectLst/>
                        <a:latin typeface="Arial" panose="020B0604020202020204" pitchFamily="34" charset="0"/>
                      </a:endParaRPr>
                    </a:p>
                  </a:txBody>
                  <a:tcPr marL="4416" marR="4416" marT="4416" marB="0" anchor="b"/>
                </a:tc>
                <a:tc>
                  <a:txBody>
                    <a:bodyPr/>
                    <a:lstStyle/>
                    <a:p>
                      <a:pPr algn="l" fontAlgn="b"/>
                      <a:r>
                        <a:rPr lang="sr-Cyrl-BA" sz="1200" u="none" strike="noStrike" dirty="0">
                          <a:effectLst/>
                        </a:rPr>
                        <a:t>Балтић Марина</a:t>
                      </a:r>
                      <a:endParaRPr lang="sr-Cyrl-BA" sz="1200" b="0" i="0" u="none" strike="noStrike" dirty="0">
                        <a:effectLst/>
                        <a:latin typeface="Arial" panose="020B0604020202020204" pitchFamily="34" charset="0"/>
                      </a:endParaRPr>
                    </a:p>
                  </a:txBody>
                  <a:tcPr marL="4416" marR="4416" marT="4416" marB="0" anchor="b"/>
                </a:tc>
                <a:tc>
                  <a:txBody>
                    <a:bodyPr/>
                    <a:lstStyle/>
                    <a:p>
                      <a:pPr algn="ctr" fontAlgn="ctr"/>
                      <a:r>
                        <a:rPr lang="en-GB" sz="1200" u="none" strike="noStrike">
                          <a:effectLst/>
                        </a:rPr>
                        <a:t>15,5</a:t>
                      </a:r>
                      <a:endParaRPr lang="en-GB" sz="1200" b="0" i="0" u="none" strike="noStrike">
                        <a:effectLst/>
                        <a:latin typeface="Arial" panose="020B0604020202020204" pitchFamily="34" charset="0"/>
                      </a:endParaRPr>
                    </a:p>
                  </a:txBody>
                  <a:tcPr marL="4416" marR="4416" marT="4416" marB="0" anchor="ctr"/>
                </a:tc>
                <a:tc>
                  <a:txBody>
                    <a:bodyPr/>
                    <a:lstStyle/>
                    <a:p>
                      <a:pPr algn="l" fontAlgn="b"/>
                      <a:endParaRPr lang="en-GB" sz="1200" b="0" i="0" u="none" strike="noStrike">
                        <a:effectLst/>
                        <a:latin typeface="Arial" panose="020B0604020202020204" pitchFamily="34" charset="0"/>
                      </a:endParaRPr>
                    </a:p>
                  </a:txBody>
                  <a:tcPr marL="4416" marR="4416" marT="4416" marB="0" anchor="b"/>
                </a:tc>
                <a:extLst>
                  <a:ext uri="{0D108BD9-81ED-4DB2-BD59-A6C34878D82A}">
                    <a16:rowId xmlns:a16="http://schemas.microsoft.com/office/drawing/2014/main" val="895205606"/>
                  </a:ext>
                </a:extLst>
              </a:tr>
              <a:tr h="178036">
                <a:tc>
                  <a:txBody>
                    <a:bodyPr/>
                    <a:lstStyle/>
                    <a:p>
                      <a:pPr algn="l" fontAlgn="b"/>
                      <a:r>
                        <a:rPr lang="en-GB" sz="1200" u="none" strike="noStrike">
                          <a:effectLst/>
                        </a:rPr>
                        <a:t>198/17</a:t>
                      </a:r>
                      <a:endParaRPr lang="en-GB" sz="1200" b="0" i="0" u="none" strike="noStrike">
                        <a:effectLst/>
                        <a:latin typeface="Arial" panose="020B0604020202020204" pitchFamily="34" charset="0"/>
                      </a:endParaRPr>
                    </a:p>
                  </a:txBody>
                  <a:tcPr marL="4416" marR="4416" marT="4416" marB="0" anchor="b"/>
                </a:tc>
                <a:tc>
                  <a:txBody>
                    <a:bodyPr/>
                    <a:lstStyle/>
                    <a:p>
                      <a:pPr algn="l" fontAlgn="b"/>
                      <a:r>
                        <a:rPr lang="sr-Cyrl-BA" sz="1200" u="none" strike="noStrike">
                          <a:effectLst/>
                        </a:rPr>
                        <a:t>Болтић Уна</a:t>
                      </a:r>
                      <a:endParaRPr lang="sr-Cyrl-BA" sz="1200" b="0" i="0" u="none" strike="noStrike">
                        <a:effectLst/>
                        <a:latin typeface="Arial" panose="020B0604020202020204" pitchFamily="34" charset="0"/>
                      </a:endParaRPr>
                    </a:p>
                  </a:txBody>
                  <a:tcPr marL="4416" marR="4416" marT="4416" marB="0" anchor="b"/>
                </a:tc>
                <a:tc>
                  <a:txBody>
                    <a:bodyPr/>
                    <a:lstStyle/>
                    <a:p>
                      <a:pPr algn="ctr" fontAlgn="ctr"/>
                      <a:r>
                        <a:rPr lang="en-GB" sz="1200" u="none" strike="noStrike">
                          <a:effectLst/>
                        </a:rPr>
                        <a:t>17,5</a:t>
                      </a:r>
                      <a:endParaRPr lang="en-GB" sz="1200" b="0" i="0" u="none" strike="noStrike">
                        <a:effectLst/>
                        <a:latin typeface="Arial" panose="020B0604020202020204" pitchFamily="34" charset="0"/>
                      </a:endParaRPr>
                    </a:p>
                  </a:txBody>
                  <a:tcPr marL="4416" marR="4416" marT="4416" marB="0" anchor="ctr"/>
                </a:tc>
                <a:tc>
                  <a:txBody>
                    <a:bodyPr/>
                    <a:lstStyle/>
                    <a:p>
                      <a:pPr algn="l" fontAlgn="b"/>
                      <a:endParaRPr lang="en-GB" sz="1200" b="0" i="0" u="none" strike="noStrike">
                        <a:effectLst/>
                        <a:latin typeface="Arial" panose="020B0604020202020204" pitchFamily="34" charset="0"/>
                      </a:endParaRPr>
                    </a:p>
                  </a:txBody>
                  <a:tcPr marL="4416" marR="4416" marT="4416" marB="0" anchor="b"/>
                </a:tc>
                <a:extLst>
                  <a:ext uri="{0D108BD9-81ED-4DB2-BD59-A6C34878D82A}">
                    <a16:rowId xmlns:a16="http://schemas.microsoft.com/office/drawing/2014/main" val="1011334967"/>
                  </a:ext>
                </a:extLst>
              </a:tr>
              <a:tr h="178036">
                <a:tc>
                  <a:txBody>
                    <a:bodyPr/>
                    <a:lstStyle/>
                    <a:p>
                      <a:pPr algn="l" fontAlgn="b"/>
                      <a:r>
                        <a:rPr lang="en-GB" sz="1200" u="none" strike="noStrike">
                          <a:effectLst/>
                        </a:rPr>
                        <a:t>35/17</a:t>
                      </a:r>
                      <a:endParaRPr lang="en-GB" sz="1200" b="0" i="0" u="none" strike="noStrike">
                        <a:effectLst/>
                        <a:latin typeface="Arial" panose="020B0604020202020204" pitchFamily="34" charset="0"/>
                      </a:endParaRPr>
                    </a:p>
                  </a:txBody>
                  <a:tcPr marL="4416" marR="4416" marT="4416" marB="0" anchor="b"/>
                </a:tc>
                <a:tc>
                  <a:txBody>
                    <a:bodyPr/>
                    <a:lstStyle/>
                    <a:p>
                      <a:pPr algn="l" fontAlgn="b"/>
                      <a:r>
                        <a:rPr lang="sr-Cyrl-BA" sz="1200" u="none" strike="noStrike">
                          <a:effectLst/>
                        </a:rPr>
                        <a:t>Вигњевић Зорица</a:t>
                      </a:r>
                      <a:endParaRPr lang="sr-Cyrl-BA" sz="1200" b="0" i="0" u="none" strike="noStrike">
                        <a:effectLst/>
                        <a:latin typeface="Arial" panose="020B0604020202020204" pitchFamily="34" charset="0"/>
                      </a:endParaRPr>
                    </a:p>
                  </a:txBody>
                  <a:tcPr marL="4416" marR="4416" marT="4416" marB="0" anchor="b"/>
                </a:tc>
                <a:tc>
                  <a:txBody>
                    <a:bodyPr/>
                    <a:lstStyle/>
                    <a:p>
                      <a:pPr algn="ctr" fontAlgn="ctr"/>
                      <a:r>
                        <a:rPr lang="en-GB" sz="1200" u="none" strike="noStrike">
                          <a:effectLst/>
                        </a:rPr>
                        <a:t>15,0</a:t>
                      </a:r>
                      <a:endParaRPr lang="en-GB" sz="1200" b="0" i="0" u="none" strike="noStrike">
                        <a:effectLst/>
                        <a:latin typeface="Arial" panose="020B0604020202020204" pitchFamily="34" charset="0"/>
                      </a:endParaRPr>
                    </a:p>
                  </a:txBody>
                  <a:tcPr marL="4416" marR="4416" marT="4416" marB="0" anchor="ctr"/>
                </a:tc>
                <a:tc>
                  <a:txBody>
                    <a:bodyPr/>
                    <a:lstStyle/>
                    <a:p>
                      <a:pPr algn="l" fontAlgn="b"/>
                      <a:endParaRPr lang="en-GB" sz="1200" b="0" i="0" u="none" strike="noStrike">
                        <a:effectLst/>
                        <a:latin typeface="Arial" panose="020B0604020202020204" pitchFamily="34" charset="0"/>
                      </a:endParaRPr>
                    </a:p>
                  </a:txBody>
                  <a:tcPr marL="4416" marR="4416" marT="4416" marB="0" anchor="b"/>
                </a:tc>
                <a:extLst>
                  <a:ext uri="{0D108BD9-81ED-4DB2-BD59-A6C34878D82A}">
                    <a16:rowId xmlns:a16="http://schemas.microsoft.com/office/drawing/2014/main" val="3712090721"/>
                  </a:ext>
                </a:extLst>
              </a:tr>
              <a:tr h="178036">
                <a:tc>
                  <a:txBody>
                    <a:bodyPr/>
                    <a:lstStyle/>
                    <a:p>
                      <a:pPr algn="l" fontAlgn="b"/>
                      <a:r>
                        <a:rPr lang="en-GB" sz="1200" u="none" strike="noStrike">
                          <a:effectLst/>
                        </a:rPr>
                        <a:t>1/17</a:t>
                      </a:r>
                      <a:endParaRPr lang="en-GB" sz="1200" b="0" i="0" u="none" strike="noStrike">
                        <a:effectLst/>
                        <a:latin typeface="Arial" panose="020B0604020202020204" pitchFamily="34" charset="0"/>
                      </a:endParaRPr>
                    </a:p>
                  </a:txBody>
                  <a:tcPr marL="4416" marR="4416" marT="4416" marB="0" anchor="b"/>
                </a:tc>
                <a:tc>
                  <a:txBody>
                    <a:bodyPr/>
                    <a:lstStyle/>
                    <a:p>
                      <a:pPr algn="l" fontAlgn="b"/>
                      <a:r>
                        <a:rPr lang="sr-Cyrl-BA" sz="1200" u="none" strike="noStrike">
                          <a:effectLst/>
                        </a:rPr>
                        <a:t>Видовић Никола</a:t>
                      </a:r>
                      <a:endParaRPr lang="sr-Cyrl-BA" sz="1200" b="0" i="0" u="none" strike="noStrike">
                        <a:effectLst/>
                        <a:latin typeface="Arial" panose="020B0604020202020204" pitchFamily="34" charset="0"/>
                      </a:endParaRPr>
                    </a:p>
                  </a:txBody>
                  <a:tcPr marL="4416" marR="4416" marT="4416" marB="0" anchor="b"/>
                </a:tc>
                <a:tc>
                  <a:txBody>
                    <a:bodyPr/>
                    <a:lstStyle/>
                    <a:p>
                      <a:pPr algn="ctr" fontAlgn="ctr"/>
                      <a:r>
                        <a:rPr lang="en-GB" sz="1200" u="none" strike="noStrike">
                          <a:effectLst/>
                        </a:rPr>
                        <a:t>18,5</a:t>
                      </a:r>
                      <a:endParaRPr lang="en-GB" sz="1200" b="0" i="0" u="none" strike="noStrike">
                        <a:effectLst/>
                        <a:latin typeface="Arial" panose="020B0604020202020204" pitchFamily="34" charset="0"/>
                      </a:endParaRPr>
                    </a:p>
                  </a:txBody>
                  <a:tcPr marL="4416" marR="4416" marT="4416" marB="0" anchor="ctr"/>
                </a:tc>
                <a:tc>
                  <a:txBody>
                    <a:bodyPr/>
                    <a:lstStyle/>
                    <a:p>
                      <a:pPr algn="l" fontAlgn="b"/>
                      <a:endParaRPr lang="en-GB" sz="1200" b="0" i="0" u="none" strike="noStrike">
                        <a:effectLst/>
                        <a:latin typeface="Arial" panose="020B0604020202020204" pitchFamily="34" charset="0"/>
                      </a:endParaRPr>
                    </a:p>
                  </a:txBody>
                  <a:tcPr marL="4416" marR="4416" marT="4416" marB="0" anchor="b"/>
                </a:tc>
                <a:extLst>
                  <a:ext uri="{0D108BD9-81ED-4DB2-BD59-A6C34878D82A}">
                    <a16:rowId xmlns:a16="http://schemas.microsoft.com/office/drawing/2014/main" val="615254906"/>
                  </a:ext>
                </a:extLst>
              </a:tr>
              <a:tr h="178036">
                <a:tc>
                  <a:txBody>
                    <a:bodyPr/>
                    <a:lstStyle/>
                    <a:p>
                      <a:pPr algn="l" fontAlgn="b"/>
                      <a:r>
                        <a:rPr lang="en-GB" sz="1200" u="none" strike="noStrike">
                          <a:effectLst/>
                        </a:rPr>
                        <a:t>75/16</a:t>
                      </a:r>
                      <a:endParaRPr lang="en-GB" sz="1200" b="0" i="0" u="none" strike="noStrike">
                        <a:effectLst/>
                        <a:latin typeface="Arial" panose="020B0604020202020204" pitchFamily="34" charset="0"/>
                      </a:endParaRPr>
                    </a:p>
                  </a:txBody>
                  <a:tcPr marL="4416" marR="4416" marT="4416" marB="0" anchor="b"/>
                </a:tc>
                <a:tc>
                  <a:txBody>
                    <a:bodyPr/>
                    <a:lstStyle/>
                    <a:p>
                      <a:pPr algn="l" fontAlgn="b"/>
                      <a:r>
                        <a:rPr lang="sr-Cyrl-BA" sz="1200" u="none" strike="noStrike">
                          <a:effectLst/>
                        </a:rPr>
                        <a:t>Видовић Оливера</a:t>
                      </a:r>
                      <a:endParaRPr lang="sr-Cyrl-BA" sz="1200" b="0" i="0" u="none" strike="noStrike">
                        <a:effectLst/>
                        <a:latin typeface="Arial" panose="020B0604020202020204" pitchFamily="34" charset="0"/>
                      </a:endParaRPr>
                    </a:p>
                  </a:txBody>
                  <a:tcPr marL="4416" marR="4416" marT="4416" marB="0" anchor="b"/>
                </a:tc>
                <a:tc>
                  <a:txBody>
                    <a:bodyPr/>
                    <a:lstStyle/>
                    <a:p>
                      <a:pPr algn="ctr" fontAlgn="ctr"/>
                      <a:r>
                        <a:rPr lang="en-GB" sz="1200" u="none" strike="noStrike">
                          <a:effectLst/>
                        </a:rPr>
                        <a:t>4,5</a:t>
                      </a:r>
                      <a:endParaRPr lang="en-GB" sz="1200" b="0" i="0" u="none" strike="noStrike">
                        <a:effectLst/>
                        <a:latin typeface="Arial" panose="020B0604020202020204" pitchFamily="34" charset="0"/>
                      </a:endParaRPr>
                    </a:p>
                  </a:txBody>
                  <a:tcPr marL="4416" marR="4416" marT="4416" marB="0" anchor="ctr"/>
                </a:tc>
                <a:tc>
                  <a:txBody>
                    <a:bodyPr/>
                    <a:lstStyle/>
                    <a:p>
                      <a:pPr algn="l" fontAlgn="b"/>
                      <a:endParaRPr lang="en-GB" sz="1200" b="0" i="0" u="none" strike="noStrike">
                        <a:effectLst/>
                        <a:latin typeface="Arial" panose="020B0604020202020204" pitchFamily="34" charset="0"/>
                      </a:endParaRPr>
                    </a:p>
                  </a:txBody>
                  <a:tcPr marL="4416" marR="4416" marT="4416" marB="0" anchor="b"/>
                </a:tc>
                <a:extLst>
                  <a:ext uri="{0D108BD9-81ED-4DB2-BD59-A6C34878D82A}">
                    <a16:rowId xmlns:a16="http://schemas.microsoft.com/office/drawing/2014/main" val="2764218696"/>
                  </a:ext>
                </a:extLst>
              </a:tr>
              <a:tr h="178036">
                <a:tc>
                  <a:txBody>
                    <a:bodyPr/>
                    <a:lstStyle/>
                    <a:p>
                      <a:pPr algn="l" fontAlgn="b"/>
                      <a:r>
                        <a:rPr lang="en-GB" sz="1200" u="none" strike="noStrike">
                          <a:effectLst/>
                        </a:rPr>
                        <a:t>137/17</a:t>
                      </a:r>
                      <a:endParaRPr lang="en-GB" sz="1200" b="0" i="0" u="none" strike="noStrike">
                        <a:effectLst/>
                        <a:latin typeface="Arial" panose="020B0604020202020204" pitchFamily="34" charset="0"/>
                      </a:endParaRPr>
                    </a:p>
                  </a:txBody>
                  <a:tcPr marL="4416" marR="4416" marT="4416" marB="0" anchor="b"/>
                </a:tc>
                <a:tc>
                  <a:txBody>
                    <a:bodyPr/>
                    <a:lstStyle/>
                    <a:p>
                      <a:pPr algn="l" fontAlgn="b"/>
                      <a:r>
                        <a:rPr lang="sr-Cyrl-BA" sz="1200" u="none" strike="noStrike">
                          <a:effectLst/>
                        </a:rPr>
                        <a:t>Вукобрат Тамара</a:t>
                      </a:r>
                      <a:endParaRPr lang="sr-Cyrl-BA" sz="1200" b="0" i="0" u="none" strike="noStrike">
                        <a:effectLst/>
                        <a:latin typeface="Arial" panose="020B0604020202020204" pitchFamily="34" charset="0"/>
                      </a:endParaRPr>
                    </a:p>
                  </a:txBody>
                  <a:tcPr marL="4416" marR="4416" marT="4416" marB="0" anchor="b"/>
                </a:tc>
                <a:tc>
                  <a:txBody>
                    <a:bodyPr/>
                    <a:lstStyle/>
                    <a:p>
                      <a:pPr algn="ctr" fontAlgn="ctr"/>
                      <a:r>
                        <a:rPr lang="en-GB" sz="1200" u="none" strike="noStrike">
                          <a:effectLst/>
                        </a:rPr>
                        <a:t>13,0</a:t>
                      </a:r>
                      <a:endParaRPr lang="en-GB" sz="1200" b="0" i="0" u="none" strike="noStrike">
                        <a:effectLst/>
                        <a:latin typeface="Arial" panose="020B0604020202020204" pitchFamily="34" charset="0"/>
                      </a:endParaRPr>
                    </a:p>
                  </a:txBody>
                  <a:tcPr marL="4416" marR="4416" marT="4416" marB="0" anchor="ctr"/>
                </a:tc>
                <a:tc>
                  <a:txBody>
                    <a:bodyPr/>
                    <a:lstStyle/>
                    <a:p>
                      <a:pPr algn="l" fontAlgn="b"/>
                      <a:endParaRPr lang="en-GB" sz="1200" b="0" i="0" u="none" strike="noStrike">
                        <a:effectLst/>
                        <a:latin typeface="Arial" panose="020B0604020202020204" pitchFamily="34" charset="0"/>
                      </a:endParaRPr>
                    </a:p>
                  </a:txBody>
                  <a:tcPr marL="4416" marR="4416" marT="4416" marB="0" anchor="b"/>
                </a:tc>
                <a:extLst>
                  <a:ext uri="{0D108BD9-81ED-4DB2-BD59-A6C34878D82A}">
                    <a16:rowId xmlns:a16="http://schemas.microsoft.com/office/drawing/2014/main" val="785432529"/>
                  </a:ext>
                </a:extLst>
              </a:tr>
              <a:tr h="178036">
                <a:tc>
                  <a:txBody>
                    <a:bodyPr/>
                    <a:lstStyle/>
                    <a:p>
                      <a:pPr algn="l" fontAlgn="b"/>
                      <a:r>
                        <a:rPr lang="en-GB" sz="1200" u="none" strike="noStrike">
                          <a:effectLst/>
                        </a:rPr>
                        <a:t>64/15</a:t>
                      </a:r>
                      <a:endParaRPr lang="en-GB" sz="1200" b="0" i="0" u="none" strike="noStrike">
                        <a:effectLst/>
                        <a:latin typeface="Arial" panose="020B0604020202020204" pitchFamily="34" charset="0"/>
                      </a:endParaRPr>
                    </a:p>
                  </a:txBody>
                  <a:tcPr marL="4416" marR="4416" marT="4416" marB="0" anchor="b"/>
                </a:tc>
                <a:tc>
                  <a:txBody>
                    <a:bodyPr/>
                    <a:lstStyle/>
                    <a:p>
                      <a:pPr algn="l" fontAlgn="b"/>
                      <a:r>
                        <a:rPr lang="sr-Cyrl-BA" sz="1200" u="none" strike="noStrike">
                          <a:effectLst/>
                        </a:rPr>
                        <a:t>Глишић Данијел</a:t>
                      </a:r>
                      <a:endParaRPr lang="sr-Cyrl-BA" sz="1200" b="0" i="0" u="none" strike="noStrike">
                        <a:effectLst/>
                        <a:latin typeface="Arial" panose="020B0604020202020204" pitchFamily="34" charset="0"/>
                      </a:endParaRPr>
                    </a:p>
                  </a:txBody>
                  <a:tcPr marL="4416" marR="4416" marT="4416" marB="0" anchor="b"/>
                </a:tc>
                <a:tc>
                  <a:txBody>
                    <a:bodyPr/>
                    <a:lstStyle/>
                    <a:p>
                      <a:pPr algn="ctr" fontAlgn="ctr"/>
                      <a:r>
                        <a:rPr lang="en-GB" sz="1200" u="none" strike="noStrike">
                          <a:effectLst/>
                        </a:rPr>
                        <a:t>4,5</a:t>
                      </a:r>
                      <a:endParaRPr lang="en-GB" sz="1200" b="0" i="0" u="none" strike="noStrike">
                        <a:effectLst/>
                        <a:latin typeface="Arial" panose="020B0604020202020204" pitchFamily="34" charset="0"/>
                      </a:endParaRPr>
                    </a:p>
                  </a:txBody>
                  <a:tcPr marL="4416" marR="4416" marT="4416" marB="0" anchor="ctr"/>
                </a:tc>
                <a:tc>
                  <a:txBody>
                    <a:bodyPr/>
                    <a:lstStyle/>
                    <a:p>
                      <a:pPr algn="l" fontAlgn="b"/>
                      <a:endParaRPr lang="en-GB" sz="1200" b="0" i="0" u="none" strike="noStrike">
                        <a:effectLst/>
                        <a:latin typeface="Arial" panose="020B0604020202020204" pitchFamily="34" charset="0"/>
                      </a:endParaRPr>
                    </a:p>
                  </a:txBody>
                  <a:tcPr marL="4416" marR="4416" marT="4416" marB="0" anchor="b"/>
                </a:tc>
                <a:extLst>
                  <a:ext uri="{0D108BD9-81ED-4DB2-BD59-A6C34878D82A}">
                    <a16:rowId xmlns:a16="http://schemas.microsoft.com/office/drawing/2014/main" val="3884293372"/>
                  </a:ext>
                </a:extLst>
              </a:tr>
              <a:tr h="178036">
                <a:tc>
                  <a:txBody>
                    <a:bodyPr/>
                    <a:lstStyle/>
                    <a:p>
                      <a:pPr algn="l" fontAlgn="b"/>
                      <a:r>
                        <a:rPr lang="en-GB" sz="1200" u="none" strike="noStrike">
                          <a:effectLst/>
                        </a:rPr>
                        <a:t>65/17</a:t>
                      </a:r>
                      <a:endParaRPr lang="en-GB" sz="1200" b="0" i="0" u="none" strike="noStrike">
                        <a:effectLst/>
                        <a:latin typeface="Arial" panose="020B0604020202020204" pitchFamily="34" charset="0"/>
                      </a:endParaRPr>
                    </a:p>
                  </a:txBody>
                  <a:tcPr marL="4416" marR="4416" marT="4416" marB="0" anchor="b"/>
                </a:tc>
                <a:tc>
                  <a:txBody>
                    <a:bodyPr/>
                    <a:lstStyle/>
                    <a:p>
                      <a:pPr algn="l" fontAlgn="b"/>
                      <a:r>
                        <a:rPr lang="sr-Cyrl-BA" sz="1200" u="none" strike="noStrike">
                          <a:effectLst/>
                        </a:rPr>
                        <a:t>Гргић Саша</a:t>
                      </a:r>
                      <a:endParaRPr lang="sr-Cyrl-BA" sz="1200" b="0" i="0" u="none" strike="noStrike">
                        <a:effectLst/>
                        <a:latin typeface="Arial" panose="020B0604020202020204" pitchFamily="34" charset="0"/>
                      </a:endParaRPr>
                    </a:p>
                  </a:txBody>
                  <a:tcPr marL="4416" marR="4416" marT="4416" marB="0" anchor="b"/>
                </a:tc>
                <a:tc>
                  <a:txBody>
                    <a:bodyPr/>
                    <a:lstStyle/>
                    <a:p>
                      <a:pPr algn="ctr" fontAlgn="ctr"/>
                      <a:r>
                        <a:rPr lang="en-GB" sz="1200" u="none" strike="noStrike">
                          <a:effectLst/>
                        </a:rPr>
                        <a:t>11,5</a:t>
                      </a:r>
                      <a:endParaRPr lang="en-GB" sz="1200" b="0" i="0" u="none" strike="noStrike">
                        <a:effectLst/>
                        <a:latin typeface="Arial" panose="020B0604020202020204" pitchFamily="34" charset="0"/>
                      </a:endParaRPr>
                    </a:p>
                  </a:txBody>
                  <a:tcPr marL="4416" marR="4416" marT="4416" marB="0" anchor="ctr"/>
                </a:tc>
                <a:tc>
                  <a:txBody>
                    <a:bodyPr/>
                    <a:lstStyle/>
                    <a:p>
                      <a:pPr algn="l" fontAlgn="b"/>
                      <a:endParaRPr lang="en-GB" sz="1200" b="0" i="0" u="none" strike="noStrike">
                        <a:effectLst/>
                        <a:latin typeface="Arial" panose="020B0604020202020204" pitchFamily="34" charset="0"/>
                      </a:endParaRPr>
                    </a:p>
                  </a:txBody>
                  <a:tcPr marL="4416" marR="4416" marT="4416" marB="0" anchor="b"/>
                </a:tc>
                <a:extLst>
                  <a:ext uri="{0D108BD9-81ED-4DB2-BD59-A6C34878D82A}">
                    <a16:rowId xmlns:a16="http://schemas.microsoft.com/office/drawing/2014/main" val="2851230794"/>
                  </a:ext>
                </a:extLst>
              </a:tr>
              <a:tr h="178036">
                <a:tc>
                  <a:txBody>
                    <a:bodyPr/>
                    <a:lstStyle/>
                    <a:p>
                      <a:pPr algn="l" fontAlgn="b"/>
                      <a:r>
                        <a:rPr lang="en-GB" sz="1200" u="none" strike="noStrike">
                          <a:effectLst/>
                        </a:rPr>
                        <a:t>62/17</a:t>
                      </a:r>
                      <a:endParaRPr lang="en-GB" sz="1200" b="0" i="0" u="none" strike="noStrike">
                        <a:effectLst/>
                        <a:latin typeface="Arial" panose="020B0604020202020204" pitchFamily="34" charset="0"/>
                      </a:endParaRPr>
                    </a:p>
                  </a:txBody>
                  <a:tcPr marL="4416" marR="4416" marT="4416" marB="0" anchor="b"/>
                </a:tc>
                <a:tc>
                  <a:txBody>
                    <a:bodyPr/>
                    <a:lstStyle/>
                    <a:p>
                      <a:pPr algn="l" fontAlgn="b"/>
                      <a:r>
                        <a:rPr lang="sr-Cyrl-BA" sz="1200" u="none" strike="noStrike">
                          <a:effectLst/>
                        </a:rPr>
                        <a:t>Дејановић Драган</a:t>
                      </a:r>
                      <a:endParaRPr lang="sr-Cyrl-BA" sz="1200" b="0" i="0" u="none" strike="noStrike">
                        <a:effectLst/>
                        <a:latin typeface="Arial" panose="020B0604020202020204" pitchFamily="34" charset="0"/>
                      </a:endParaRPr>
                    </a:p>
                  </a:txBody>
                  <a:tcPr marL="4416" marR="4416" marT="4416" marB="0" anchor="b"/>
                </a:tc>
                <a:tc>
                  <a:txBody>
                    <a:bodyPr/>
                    <a:lstStyle/>
                    <a:p>
                      <a:pPr algn="ctr" fontAlgn="ctr"/>
                      <a:r>
                        <a:rPr lang="en-GB" sz="1200" u="none" strike="noStrike">
                          <a:effectLst/>
                        </a:rPr>
                        <a:t>13,0</a:t>
                      </a:r>
                      <a:endParaRPr lang="en-GB" sz="1200" b="0" i="0" u="none" strike="noStrike">
                        <a:effectLst/>
                        <a:latin typeface="Arial" panose="020B0604020202020204" pitchFamily="34" charset="0"/>
                      </a:endParaRPr>
                    </a:p>
                  </a:txBody>
                  <a:tcPr marL="4416" marR="4416" marT="4416" marB="0" anchor="ctr"/>
                </a:tc>
                <a:tc>
                  <a:txBody>
                    <a:bodyPr/>
                    <a:lstStyle/>
                    <a:p>
                      <a:pPr algn="l" fontAlgn="b"/>
                      <a:endParaRPr lang="en-GB" sz="1200" b="0" i="0" u="none" strike="noStrike">
                        <a:effectLst/>
                        <a:latin typeface="Arial" panose="020B0604020202020204" pitchFamily="34" charset="0"/>
                      </a:endParaRPr>
                    </a:p>
                  </a:txBody>
                  <a:tcPr marL="4416" marR="4416" marT="4416" marB="0" anchor="b"/>
                </a:tc>
                <a:extLst>
                  <a:ext uri="{0D108BD9-81ED-4DB2-BD59-A6C34878D82A}">
                    <a16:rowId xmlns:a16="http://schemas.microsoft.com/office/drawing/2014/main" val="1373198333"/>
                  </a:ext>
                </a:extLst>
              </a:tr>
              <a:tr h="178036">
                <a:tc>
                  <a:txBody>
                    <a:bodyPr/>
                    <a:lstStyle/>
                    <a:p>
                      <a:pPr algn="l" fontAlgn="b"/>
                      <a:r>
                        <a:rPr lang="en-GB" sz="1200" u="none" strike="noStrike">
                          <a:effectLst/>
                        </a:rPr>
                        <a:t>5/17</a:t>
                      </a:r>
                      <a:endParaRPr lang="en-GB" sz="1200" b="0" i="0" u="none" strike="noStrike">
                        <a:effectLst/>
                        <a:latin typeface="Arial" panose="020B0604020202020204" pitchFamily="34" charset="0"/>
                      </a:endParaRPr>
                    </a:p>
                  </a:txBody>
                  <a:tcPr marL="4416" marR="4416" marT="4416" marB="0" anchor="b"/>
                </a:tc>
                <a:tc>
                  <a:txBody>
                    <a:bodyPr/>
                    <a:lstStyle/>
                    <a:p>
                      <a:pPr algn="l" fontAlgn="b"/>
                      <a:r>
                        <a:rPr lang="sr-Cyrl-BA" sz="1200" u="none" strike="noStrike">
                          <a:effectLst/>
                        </a:rPr>
                        <a:t>Ивановић Јелена</a:t>
                      </a:r>
                      <a:endParaRPr lang="sr-Cyrl-BA" sz="1200" b="0" i="0" u="none" strike="noStrike">
                        <a:effectLst/>
                        <a:latin typeface="Arial" panose="020B0604020202020204" pitchFamily="34" charset="0"/>
                      </a:endParaRPr>
                    </a:p>
                  </a:txBody>
                  <a:tcPr marL="4416" marR="4416" marT="4416" marB="0" anchor="b"/>
                </a:tc>
                <a:tc>
                  <a:txBody>
                    <a:bodyPr/>
                    <a:lstStyle/>
                    <a:p>
                      <a:pPr algn="ctr" fontAlgn="ctr"/>
                      <a:r>
                        <a:rPr lang="en-GB" sz="1200" u="none" strike="noStrike">
                          <a:effectLst/>
                        </a:rPr>
                        <a:t>7,0</a:t>
                      </a:r>
                      <a:endParaRPr lang="en-GB" sz="1200" b="0" i="0" u="none" strike="noStrike">
                        <a:effectLst/>
                        <a:latin typeface="Arial" panose="020B0604020202020204" pitchFamily="34" charset="0"/>
                      </a:endParaRPr>
                    </a:p>
                  </a:txBody>
                  <a:tcPr marL="4416" marR="4416" marT="4416" marB="0" anchor="ctr"/>
                </a:tc>
                <a:tc>
                  <a:txBody>
                    <a:bodyPr/>
                    <a:lstStyle/>
                    <a:p>
                      <a:pPr algn="l" fontAlgn="b"/>
                      <a:endParaRPr lang="en-GB" sz="1200" b="0" i="0" u="none" strike="noStrike">
                        <a:effectLst/>
                        <a:latin typeface="Arial" panose="020B0604020202020204" pitchFamily="34" charset="0"/>
                      </a:endParaRPr>
                    </a:p>
                  </a:txBody>
                  <a:tcPr marL="4416" marR="4416" marT="4416" marB="0" anchor="b"/>
                </a:tc>
                <a:extLst>
                  <a:ext uri="{0D108BD9-81ED-4DB2-BD59-A6C34878D82A}">
                    <a16:rowId xmlns:a16="http://schemas.microsoft.com/office/drawing/2014/main" val="2669973906"/>
                  </a:ext>
                </a:extLst>
              </a:tr>
              <a:tr h="178036">
                <a:tc>
                  <a:txBody>
                    <a:bodyPr/>
                    <a:lstStyle/>
                    <a:p>
                      <a:pPr algn="l" fontAlgn="b"/>
                      <a:r>
                        <a:rPr lang="en-GB" sz="1200" u="none" strike="noStrike">
                          <a:effectLst/>
                        </a:rPr>
                        <a:t>168/17</a:t>
                      </a:r>
                      <a:endParaRPr lang="en-GB" sz="1200" b="0" i="0" u="none" strike="noStrike">
                        <a:effectLst/>
                        <a:latin typeface="Arial" panose="020B0604020202020204" pitchFamily="34" charset="0"/>
                      </a:endParaRPr>
                    </a:p>
                  </a:txBody>
                  <a:tcPr marL="4416" marR="4416" marT="4416" marB="0" anchor="b"/>
                </a:tc>
                <a:tc>
                  <a:txBody>
                    <a:bodyPr/>
                    <a:lstStyle/>
                    <a:p>
                      <a:pPr algn="l" fontAlgn="b"/>
                      <a:r>
                        <a:rPr lang="sr-Cyrl-BA" sz="1200" u="none" strike="noStrike">
                          <a:effectLst/>
                        </a:rPr>
                        <a:t>Јовановић Бојана</a:t>
                      </a:r>
                      <a:endParaRPr lang="sr-Cyrl-BA" sz="1200" b="0" i="0" u="none" strike="noStrike">
                        <a:effectLst/>
                        <a:latin typeface="Arial" panose="020B0604020202020204" pitchFamily="34" charset="0"/>
                      </a:endParaRPr>
                    </a:p>
                  </a:txBody>
                  <a:tcPr marL="4416" marR="4416" marT="4416" marB="0" anchor="b"/>
                </a:tc>
                <a:tc>
                  <a:txBody>
                    <a:bodyPr/>
                    <a:lstStyle/>
                    <a:p>
                      <a:pPr algn="ctr" fontAlgn="ctr"/>
                      <a:r>
                        <a:rPr lang="en-GB" sz="1200" u="none" strike="noStrike">
                          <a:effectLst/>
                        </a:rPr>
                        <a:t>6,0</a:t>
                      </a:r>
                      <a:endParaRPr lang="en-GB" sz="1200" b="0" i="0" u="none" strike="noStrike">
                        <a:effectLst/>
                        <a:latin typeface="Arial" panose="020B0604020202020204" pitchFamily="34" charset="0"/>
                      </a:endParaRPr>
                    </a:p>
                  </a:txBody>
                  <a:tcPr marL="4416" marR="4416" marT="4416" marB="0" anchor="ctr"/>
                </a:tc>
                <a:tc>
                  <a:txBody>
                    <a:bodyPr/>
                    <a:lstStyle/>
                    <a:p>
                      <a:pPr algn="l" fontAlgn="b"/>
                      <a:endParaRPr lang="en-GB" sz="1200" b="0" i="0" u="none" strike="noStrike">
                        <a:effectLst/>
                        <a:latin typeface="Arial" panose="020B0604020202020204" pitchFamily="34" charset="0"/>
                      </a:endParaRPr>
                    </a:p>
                  </a:txBody>
                  <a:tcPr marL="4416" marR="4416" marT="4416" marB="0" anchor="b"/>
                </a:tc>
                <a:extLst>
                  <a:ext uri="{0D108BD9-81ED-4DB2-BD59-A6C34878D82A}">
                    <a16:rowId xmlns:a16="http://schemas.microsoft.com/office/drawing/2014/main" val="63313947"/>
                  </a:ext>
                </a:extLst>
              </a:tr>
              <a:tr h="178036">
                <a:tc>
                  <a:txBody>
                    <a:bodyPr/>
                    <a:lstStyle/>
                    <a:p>
                      <a:pPr algn="l" fontAlgn="b"/>
                      <a:r>
                        <a:rPr lang="en-GB" sz="1200" u="none" strike="noStrike">
                          <a:effectLst/>
                        </a:rPr>
                        <a:t>59/16</a:t>
                      </a:r>
                      <a:endParaRPr lang="en-GB" sz="1200" b="0" i="0" u="none" strike="noStrike">
                        <a:effectLst/>
                        <a:latin typeface="Arial" panose="020B0604020202020204" pitchFamily="34" charset="0"/>
                      </a:endParaRPr>
                    </a:p>
                  </a:txBody>
                  <a:tcPr marL="4416" marR="4416" marT="4416" marB="0" anchor="b"/>
                </a:tc>
                <a:tc>
                  <a:txBody>
                    <a:bodyPr/>
                    <a:lstStyle/>
                    <a:p>
                      <a:pPr algn="l" fontAlgn="b"/>
                      <a:r>
                        <a:rPr lang="sr-Cyrl-BA" sz="1200" u="none" strike="noStrike">
                          <a:effectLst/>
                        </a:rPr>
                        <a:t>Кавржић Аљоша</a:t>
                      </a:r>
                      <a:endParaRPr lang="sr-Cyrl-BA" sz="1200" b="0" i="0" u="none" strike="noStrike">
                        <a:effectLst/>
                        <a:latin typeface="Arial" panose="020B0604020202020204" pitchFamily="34" charset="0"/>
                      </a:endParaRPr>
                    </a:p>
                  </a:txBody>
                  <a:tcPr marL="4416" marR="4416" marT="4416" marB="0" anchor="b"/>
                </a:tc>
                <a:tc>
                  <a:txBody>
                    <a:bodyPr/>
                    <a:lstStyle/>
                    <a:p>
                      <a:pPr algn="ctr" fontAlgn="ctr"/>
                      <a:r>
                        <a:rPr lang="en-GB" sz="1200" u="none" strike="noStrike">
                          <a:effectLst/>
                        </a:rPr>
                        <a:t>8,5</a:t>
                      </a:r>
                      <a:endParaRPr lang="en-GB" sz="1200" b="0" i="0" u="none" strike="noStrike">
                        <a:effectLst/>
                        <a:latin typeface="Arial" panose="020B0604020202020204" pitchFamily="34" charset="0"/>
                      </a:endParaRPr>
                    </a:p>
                  </a:txBody>
                  <a:tcPr marL="4416" marR="4416" marT="4416" marB="0" anchor="ctr"/>
                </a:tc>
                <a:tc>
                  <a:txBody>
                    <a:bodyPr/>
                    <a:lstStyle/>
                    <a:p>
                      <a:pPr algn="l" fontAlgn="b"/>
                      <a:endParaRPr lang="en-GB" sz="1200" b="0" i="0" u="none" strike="noStrike">
                        <a:effectLst/>
                        <a:latin typeface="Arial" panose="020B0604020202020204" pitchFamily="34" charset="0"/>
                      </a:endParaRPr>
                    </a:p>
                  </a:txBody>
                  <a:tcPr marL="4416" marR="4416" marT="4416" marB="0" anchor="b"/>
                </a:tc>
                <a:extLst>
                  <a:ext uri="{0D108BD9-81ED-4DB2-BD59-A6C34878D82A}">
                    <a16:rowId xmlns:a16="http://schemas.microsoft.com/office/drawing/2014/main" val="1095163296"/>
                  </a:ext>
                </a:extLst>
              </a:tr>
              <a:tr h="178036">
                <a:tc>
                  <a:txBody>
                    <a:bodyPr/>
                    <a:lstStyle/>
                    <a:p>
                      <a:pPr algn="l" fontAlgn="b"/>
                      <a:r>
                        <a:rPr lang="en-GB" sz="1200" u="none" strike="noStrike">
                          <a:effectLst/>
                        </a:rPr>
                        <a:t>110/17</a:t>
                      </a:r>
                      <a:endParaRPr lang="en-GB" sz="1200" b="0" i="0" u="none" strike="noStrike">
                        <a:effectLst/>
                        <a:latin typeface="Arial" panose="020B0604020202020204" pitchFamily="34" charset="0"/>
                      </a:endParaRPr>
                    </a:p>
                  </a:txBody>
                  <a:tcPr marL="4416" marR="4416" marT="4416" marB="0" anchor="b"/>
                </a:tc>
                <a:tc>
                  <a:txBody>
                    <a:bodyPr/>
                    <a:lstStyle/>
                    <a:p>
                      <a:pPr algn="l" fontAlgn="b"/>
                      <a:r>
                        <a:rPr lang="sr-Cyrl-BA" sz="1200" u="none" strike="noStrike">
                          <a:effectLst/>
                        </a:rPr>
                        <a:t>Кнежевић Сара</a:t>
                      </a:r>
                      <a:endParaRPr lang="sr-Cyrl-BA" sz="1200" b="0" i="0" u="none" strike="noStrike">
                        <a:effectLst/>
                        <a:latin typeface="Arial" panose="020B0604020202020204" pitchFamily="34" charset="0"/>
                      </a:endParaRPr>
                    </a:p>
                  </a:txBody>
                  <a:tcPr marL="4416" marR="4416" marT="4416" marB="0" anchor="b"/>
                </a:tc>
                <a:tc>
                  <a:txBody>
                    <a:bodyPr/>
                    <a:lstStyle/>
                    <a:p>
                      <a:pPr algn="ctr" fontAlgn="ctr"/>
                      <a:r>
                        <a:rPr lang="en-GB" sz="1200" u="none" strike="noStrike">
                          <a:effectLst/>
                        </a:rPr>
                        <a:t>6,0</a:t>
                      </a:r>
                      <a:endParaRPr lang="en-GB" sz="1200" b="0" i="0" u="none" strike="noStrike">
                        <a:effectLst/>
                        <a:latin typeface="Arial" panose="020B0604020202020204" pitchFamily="34" charset="0"/>
                      </a:endParaRPr>
                    </a:p>
                  </a:txBody>
                  <a:tcPr marL="4416" marR="4416" marT="4416" marB="0" anchor="ctr"/>
                </a:tc>
                <a:tc>
                  <a:txBody>
                    <a:bodyPr/>
                    <a:lstStyle/>
                    <a:p>
                      <a:pPr algn="l" fontAlgn="b"/>
                      <a:endParaRPr lang="en-GB" sz="1200" b="0" i="0" u="none" strike="noStrike">
                        <a:effectLst/>
                        <a:latin typeface="Arial" panose="020B0604020202020204" pitchFamily="34" charset="0"/>
                      </a:endParaRPr>
                    </a:p>
                  </a:txBody>
                  <a:tcPr marL="4416" marR="4416" marT="4416" marB="0" anchor="b"/>
                </a:tc>
                <a:extLst>
                  <a:ext uri="{0D108BD9-81ED-4DB2-BD59-A6C34878D82A}">
                    <a16:rowId xmlns:a16="http://schemas.microsoft.com/office/drawing/2014/main" val="2185021215"/>
                  </a:ext>
                </a:extLst>
              </a:tr>
              <a:tr h="178036">
                <a:tc>
                  <a:txBody>
                    <a:bodyPr/>
                    <a:lstStyle/>
                    <a:p>
                      <a:pPr algn="l" fontAlgn="b"/>
                      <a:r>
                        <a:rPr lang="en-GB" sz="1200" u="none" strike="noStrike">
                          <a:effectLst/>
                        </a:rPr>
                        <a:t>79/17</a:t>
                      </a:r>
                      <a:endParaRPr lang="en-GB" sz="1200" b="0" i="0" u="none" strike="noStrike">
                        <a:effectLst/>
                        <a:latin typeface="Arial" panose="020B0604020202020204" pitchFamily="34" charset="0"/>
                      </a:endParaRPr>
                    </a:p>
                  </a:txBody>
                  <a:tcPr marL="4416" marR="4416" marT="4416" marB="0" anchor="b"/>
                </a:tc>
                <a:tc>
                  <a:txBody>
                    <a:bodyPr/>
                    <a:lstStyle/>
                    <a:p>
                      <a:pPr algn="l" fontAlgn="b"/>
                      <a:r>
                        <a:rPr lang="sr-Cyrl-BA" sz="1200" u="none" strike="noStrike">
                          <a:effectLst/>
                        </a:rPr>
                        <a:t>Крндија Биљана</a:t>
                      </a:r>
                      <a:endParaRPr lang="sr-Cyrl-BA" sz="1200" b="0" i="0" u="none" strike="noStrike">
                        <a:effectLst/>
                        <a:latin typeface="Arial" panose="020B0604020202020204" pitchFamily="34" charset="0"/>
                      </a:endParaRPr>
                    </a:p>
                  </a:txBody>
                  <a:tcPr marL="4416" marR="4416" marT="4416" marB="0" anchor="b"/>
                </a:tc>
                <a:tc>
                  <a:txBody>
                    <a:bodyPr/>
                    <a:lstStyle/>
                    <a:p>
                      <a:pPr algn="ctr" fontAlgn="ctr"/>
                      <a:r>
                        <a:rPr lang="en-GB" sz="1200" u="none" strike="noStrike">
                          <a:effectLst/>
                        </a:rPr>
                        <a:t>16,0</a:t>
                      </a:r>
                      <a:endParaRPr lang="en-GB" sz="1200" b="0" i="0" u="none" strike="noStrike">
                        <a:effectLst/>
                        <a:latin typeface="Arial" panose="020B0604020202020204" pitchFamily="34" charset="0"/>
                      </a:endParaRPr>
                    </a:p>
                  </a:txBody>
                  <a:tcPr marL="4416" marR="4416" marT="4416" marB="0" anchor="ctr"/>
                </a:tc>
                <a:tc>
                  <a:txBody>
                    <a:bodyPr/>
                    <a:lstStyle/>
                    <a:p>
                      <a:pPr algn="l" fontAlgn="b"/>
                      <a:endParaRPr lang="en-GB" sz="1200" b="0" i="0" u="none" strike="noStrike">
                        <a:effectLst/>
                        <a:latin typeface="Arial" panose="020B0604020202020204" pitchFamily="34" charset="0"/>
                      </a:endParaRPr>
                    </a:p>
                  </a:txBody>
                  <a:tcPr marL="4416" marR="4416" marT="4416" marB="0" anchor="b"/>
                </a:tc>
                <a:extLst>
                  <a:ext uri="{0D108BD9-81ED-4DB2-BD59-A6C34878D82A}">
                    <a16:rowId xmlns:a16="http://schemas.microsoft.com/office/drawing/2014/main" val="4093201079"/>
                  </a:ext>
                </a:extLst>
              </a:tr>
              <a:tr h="178036">
                <a:tc>
                  <a:txBody>
                    <a:bodyPr/>
                    <a:lstStyle/>
                    <a:p>
                      <a:pPr algn="l" fontAlgn="b"/>
                      <a:r>
                        <a:rPr lang="en-GB" sz="1200" u="none" strike="noStrike">
                          <a:effectLst/>
                        </a:rPr>
                        <a:t>114/17</a:t>
                      </a:r>
                      <a:endParaRPr lang="en-GB" sz="1200" b="0" i="0" u="none" strike="noStrike">
                        <a:effectLst/>
                        <a:latin typeface="Arial" panose="020B0604020202020204" pitchFamily="34" charset="0"/>
                      </a:endParaRPr>
                    </a:p>
                  </a:txBody>
                  <a:tcPr marL="4416" marR="4416" marT="4416" marB="0" anchor="b"/>
                </a:tc>
                <a:tc>
                  <a:txBody>
                    <a:bodyPr/>
                    <a:lstStyle/>
                    <a:p>
                      <a:pPr algn="l" fontAlgn="b"/>
                      <a:r>
                        <a:rPr lang="sr-Cyrl-BA" sz="1200" u="none" strike="noStrike">
                          <a:effectLst/>
                        </a:rPr>
                        <a:t>Лишанчић Раиф</a:t>
                      </a:r>
                      <a:endParaRPr lang="sr-Cyrl-BA" sz="1200" b="0" i="0" u="none" strike="noStrike">
                        <a:effectLst/>
                        <a:latin typeface="Arial" panose="020B0604020202020204" pitchFamily="34" charset="0"/>
                      </a:endParaRPr>
                    </a:p>
                  </a:txBody>
                  <a:tcPr marL="4416" marR="4416" marT="4416" marB="0" anchor="b"/>
                </a:tc>
                <a:tc>
                  <a:txBody>
                    <a:bodyPr/>
                    <a:lstStyle/>
                    <a:p>
                      <a:pPr algn="ctr" fontAlgn="ctr"/>
                      <a:r>
                        <a:rPr lang="en-GB" sz="1200" u="none" strike="noStrike">
                          <a:effectLst/>
                        </a:rPr>
                        <a:t>14,0</a:t>
                      </a:r>
                      <a:endParaRPr lang="en-GB" sz="1200" b="0" i="0" u="none" strike="noStrike">
                        <a:effectLst/>
                        <a:latin typeface="Arial" panose="020B0604020202020204" pitchFamily="34" charset="0"/>
                      </a:endParaRPr>
                    </a:p>
                  </a:txBody>
                  <a:tcPr marL="4416" marR="4416" marT="4416" marB="0" anchor="ctr"/>
                </a:tc>
                <a:tc>
                  <a:txBody>
                    <a:bodyPr/>
                    <a:lstStyle/>
                    <a:p>
                      <a:pPr algn="l" fontAlgn="b"/>
                      <a:endParaRPr lang="en-GB" sz="1200" b="0" i="0" u="none" strike="noStrike">
                        <a:effectLst/>
                        <a:latin typeface="Arial" panose="020B0604020202020204" pitchFamily="34" charset="0"/>
                      </a:endParaRPr>
                    </a:p>
                  </a:txBody>
                  <a:tcPr marL="4416" marR="4416" marT="4416" marB="0" anchor="b"/>
                </a:tc>
                <a:extLst>
                  <a:ext uri="{0D108BD9-81ED-4DB2-BD59-A6C34878D82A}">
                    <a16:rowId xmlns:a16="http://schemas.microsoft.com/office/drawing/2014/main" val="2941946584"/>
                  </a:ext>
                </a:extLst>
              </a:tr>
              <a:tr h="178036">
                <a:tc>
                  <a:txBody>
                    <a:bodyPr/>
                    <a:lstStyle/>
                    <a:p>
                      <a:pPr algn="l" fontAlgn="b"/>
                      <a:r>
                        <a:rPr lang="en-GB" sz="1200" u="none" strike="noStrike">
                          <a:effectLst/>
                        </a:rPr>
                        <a:t>67/17</a:t>
                      </a:r>
                      <a:endParaRPr lang="en-GB" sz="1200" b="0" i="0" u="none" strike="noStrike">
                        <a:effectLst/>
                        <a:latin typeface="Arial" panose="020B0604020202020204" pitchFamily="34" charset="0"/>
                      </a:endParaRPr>
                    </a:p>
                  </a:txBody>
                  <a:tcPr marL="4416" marR="4416" marT="4416" marB="0" anchor="b"/>
                </a:tc>
                <a:tc>
                  <a:txBody>
                    <a:bodyPr/>
                    <a:lstStyle/>
                    <a:p>
                      <a:pPr algn="l" fontAlgn="b"/>
                      <a:r>
                        <a:rPr lang="sr-Cyrl-BA" sz="1200" u="none" strike="noStrike">
                          <a:effectLst/>
                        </a:rPr>
                        <a:t>Љепојевић Дејан</a:t>
                      </a:r>
                      <a:endParaRPr lang="sr-Cyrl-BA" sz="1200" b="0" i="0" u="none" strike="noStrike">
                        <a:effectLst/>
                        <a:latin typeface="Arial" panose="020B0604020202020204" pitchFamily="34" charset="0"/>
                      </a:endParaRPr>
                    </a:p>
                  </a:txBody>
                  <a:tcPr marL="4416" marR="4416" marT="4416" marB="0" anchor="b"/>
                </a:tc>
                <a:tc>
                  <a:txBody>
                    <a:bodyPr/>
                    <a:lstStyle/>
                    <a:p>
                      <a:pPr algn="ctr" fontAlgn="ctr"/>
                      <a:r>
                        <a:rPr lang="en-GB" sz="1200" u="none" strike="noStrike">
                          <a:effectLst/>
                        </a:rPr>
                        <a:t>10,5</a:t>
                      </a:r>
                      <a:endParaRPr lang="en-GB" sz="1200" b="0" i="0" u="none" strike="noStrike">
                        <a:effectLst/>
                        <a:latin typeface="Arial" panose="020B0604020202020204" pitchFamily="34" charset="0"/>
                      </a:endParaRPr>
                    </a:p>
                  </a:txBody>
                  <a:tcPr marL="4416" marR="4416" marT="4416" marB="0" anchor="ctr"/>
                </a:tc>
                <a:tc>
                  <a:txBody>
                    <a:bodyPr/>
                    <a:lstStyle/>
                    <a:p>
                      <a:pPr algn="l" fontAlgn="b"/>
                      <a:endParaRPr lang="en-GB" sz="1200" b="0" i="0" u="none" strike="noStrike">
                        <a:effectLst/>
                        <a:latin typeface="Arial" panose="020B0604020202020204" pitchFamily="34" charset="0"/>
                      </a:endParaRPr>
                    </a:p>
                  </a:txBody>
                  <a:tcPr marL="4416" marR="4416" marT="4416" marB="0" anchor="b"/>
                </a:tc>
                <a:extLst>
                  <a:ext uri="{0D108BD9-81ED-4DB2-BD59-A6C34878D82A}">
                    <a16:rowId xmlns:a16="http://schemas.microsoft.com/office/drawing/2014/main" val="1131093831"/>
                  </a:ext>
                </a:extLst>
              </a:tr>
              <a:tr h="178036">
                <a:tc>
                  <a:txBody>
                    <a:bodyPr/>
                    <a:lstStyle/>
                    <a:p>
                      <a:pPr algn="l" fontAlgn="b"/>
                      <a:r>
                        <a:rPr lang="en-GB" sz="1200" u="none" strike="noStrike">
                          <a:effectLst/>
                        </a:rPr>
                        <a:t>42/16</a:t>
                      </a:r>
                      <a:endParaRPr lang="en-GB" sz="1200" b="0" i="0" u="none" strike="noStrike">
                        <a:effectLst/>
                        <a:latin typeface="Arial" panose="020B0604020202020204" pitchFamily="34" charset="0"/>
                      </a:endParaRPr>
                    </a:p>
                  </a:txBody>
                  <a:tcPr marL="4416" marR="4416" marT="4416" marB="0" anchor="b"/>
                </a:tc>
                <a:tc>
                  <a:txBody>
                    <a:bodyPr/>
                    <a:lstStyle/>
                    <a:p>
                      <a:pPr algn="l" fontAlgn="b"/>
                      <a:r>
                        <a:rPr lang="sr-Cyrl-BA" sz="1200" u="none" strike="noStrike">
                          <a:effectLst/>
                        </a:rPr>
                        <a:t>Матић Невена</a:t>
                      </a:r>
                      <a:endParaRPr lang="sr-Cyrl-BA" sz="1200" b="0" i="0" u="none" strike="noStrike">
                        <a:effectLst/>
                        <a:latin typeface="Arial" panose="020B0604020202020204" pitchFamily="34" charset="0"/>
                      </a:endParaRPr>
                    </a:p>
                  </a:txBody>
                  <a:tcPr marL="4416" marR="4416" marT="4416" marB="0" anchor="b"/>
                </a:tc>
                <a:tc>
                  <a:txBody>
                    <a:bodyPr/>
                    <a:lstStyle/>
                    <a:p>
                      <a:pPr algn="ctr" fontAlgn="ctr"/>
                      <a:r>
                        <a:rPr lang="en-GB" sz="1200" u="none" strike="noStrike">
                          <a:effectLst/>
                        </a:rPr>
                        <a:t>5,0</a:t>
                      </a:r>
                      <a:endParaRPr lang="en-GB" sz="1200" b="0" i="0" u="none" strike="noStrike">
                        <a:effectLst/>
                        <a:latin typeface="Arial" panose="020B0604020202020204" pitchFamily="34" charset="0"/>
                      </a:endParaRPr>
                    </a:p>
                  </a:txBody>
                  <a:tcPr marL="4416" marR="4416" marT="4416" marB="0" anchor="ctr"/>
                </a:tc>
                <a:tc>
                  <a:txBody>
                    <a:bodyPr/>
                    <a:lstStyle/>
                    <a:p>
                      <a:pPr algn="l" fontAlgn="b"/>
                      <a:endParaRPr lang="en-GB" sz="1200" b="0" i="0" u="none" strike="noStrike">
                        <a:effectLst/>
                        <a:latin typeface="Arial" panose="020B0604020202020204" pitchFamily="34" charset="0"/>
                      </a:endParaRPr>
                    </a:p>
                  </a:txBody>
                  <a:tcPr marL="4416" marR="4416" marT="4416" marB="0" anchor="b"/>
                </a:tc>
                <a:extLst>
                  <a:ext uri="{0D108BD9-81ED-4DB2-BD59-A6C34878D82A}">
                    <a16:rowId xmlns:a16="http://schemas.microsoft.com/office/drawing/2014/main" val="1669329975"/>
                  </a:ext>
                </a:extLst>
              </a:tr>
              <a:tr h="178036">
                <a:tc>
                  <a:txBody>
                    <a:bodyPr/>
                    <a:lstStyle/>
                    <a:p>
                      <a:pPr algn="l" fontAlgn="b"/>
                      <a:r>
                        <a:rPr lang="en-GB" sz="1200" u="none" strike="noStrike">
                          <a:effectLst/>
                        </a:rPr>
                        <a:t>69/17</a:t>
                      </a:r>
                      <a:endParaRPr lang="en-GB" sz="1200" b="0" i="0" u="none" strike="noStrike">
                        <a:effectLst/>
                        <a:latin typeface="Arial" panose="020B0604020202020204" pitchFamily="34" charset="0"/>
                      </a:endParaRPr>
                    </a:p>
                  </a:txBody>
                  <a:tcPr marL="4416" marR="4416" marT="4416" marB="0" anchor="b"/>
                </a:tc>
                <a:tc>
                  <a:txBody>
                    <a:bodyPr/>
                    <a:lstStyle/>
                    <a:p>
                      <a:pPr algn="l" fontAlgn="b"/>
                      <a:r>
                        <a:rPr lang="sr-Cyrl-BA" sz="1200" u="none" strike="noStrike">
                          <a:effectLst/>
                        </a:rPr>
                        <a:t>Перић Кристина</a:t>
                      </a:r>
                      <a:endParaRPr lang="sr-Cyrl-BA" sz="1200" b="0" i="0" u="none" strike="noStrike">
                        <a:effectLst/>
                        <a:latin typeface="Arial" panose="020B0604020202020204" pitchFamily="34" charset="0"/>
                      </a:endParaRPr>
                    </a:p>
                  </a:txBody>
                  <a:tcPr marL="4416" marR="4416" marT="4416" marB="0" anchor="b"/>
                </a:tc>
                <a:tc>
                  <a:txBody>
                    <a:bodyPr/>
                    <a:lstStyle/>
                    <a:p>
                      <a:pPr algn="ctr" fontAlgn="ctr"/>
                      <a:r>
                        <a:rPr lang="en-GB" sz="1200" u="none" strike="noStrike">
                          <a:effectLst/>
                        </a:rPr>
                        <a:t>10,0</a:t>
                      </a:r>
                      <a:endParaRPr lang="en-GB" sz="1200" b="0" i="0" u="none" strike="noStrike">
                        <a:effectLst/>
                        <a:latin typeface="Arial" panose="020B0604020202020204" pitchFamily="34" charset="0"/>
                      </a:endParaRPr>
                    </a:p>
                  </a:txBody>
                  <a:tcPr marL="4416" marR="4416" marT="4416" marB="0" anchor="ctr"/>
                </a:tc>
                <a:tc>
                  <a:txBody>
                    <a:bodyPr/>
                    <a:lstStyle/>
                    <a:p>
                      <a:pPr algn="l" fontAlgn="b"/>
                      <a:endParaRPr lang="en-GB" sz="1200" b="0" i="0" u="none" strike="noStrike">
                        <a:effectLst/>
                        <a:latin typeface="Arial" panose="020B0604020202020204" pitchFamily="34" charset="0"/>
                      </a:endParaRPr>
                    </a:p>
                  </a:txBody>
                  <a:tcPr marL="4416" marR="4416" marT="4416" marB="0" anchor="b"/>
                </a:tc>
                <a:extLst>
                  <a:ext uri="{0D108BD9-81ED-4DB2-BD59-A6C34878D82A}">
                    <a16:rowId xmlns:a16="http://schemas.microsoft.com/office/drawing/2014/main" val="703613554"/>
                  </a:ext>
                </a:extLst>
              </a:tr>
              <a:tr h="178036">
                <a:tc>
                  <a:txBody>
                    <a:bodyPr/>
                    <a:lstStyle/>
                    <a:p>
                      <a:pPr algn="l" fontAlgn="b"/>
                      <a:r>
                        <a:rPr lang="en-GB" sz="1200" u="none" strike="noStrike">
                          <a:effectLst/>
                        </a:rPr>
                        <a:t>203/17</a:t>
                      </a:r>
                      <a:endParaRPr lang="en-GB" sz="1200" b="0" i="0" u="none" strike="noStrike">
                        <a:effectLst/>
                        <a:latin typeface="Arial" panose="020B0604020202020204" pitchFamily="34" charset="0"/>
                      </a:endParaRPr>
                    </a:p>
                  </a:txBody>
                  <a:tcPr marL="4416" marR="4416" marT="4416" marB="0" anchor="b"/>
                </a:tc>
                <a:tc>
                  <a:txBody>
                    <a:bodyPr/>
                    <a:lstStyle/>
                    <a:p>
                      <a:pPr algn="l" fontAlgn="b"/>
                      <a:r>
                        <a:rPr lang="sr-Cyrl-BA" sz="1200" u="none" strike="noStrike">
                          <a:effectLst/>
                        </a:rPr>
                        <a:t>Прерад Марија</a:t>
                      </a:r>
                      <a:endParaRPr lang="sr-Cyrl-BA" sz="1200" b="0" i="0" u="none" strike="noStrike">
                        <a:effectLst/>
                        <a:latin typeface="Arial" panose="020B0604020202020204" pitchFamily="34" charset="0"/>
                      </a:endParaRPr>
                    </a:p>
                  </a:txBody>
                  <a:tcPr marL="4416" marR="4416" marT="4416" marB="0" anchor="b"/>
                </a:tc>
                <a:tc>
                  <a:txBody>
                    <a:bodyPr/>
                    <a:lstStyle/>
                    <a:p>
                      <a:pPr algn="ctr" fontAlgn="ctr"/>
                      <a:r>
                        <a:rPr lang="en-GB" sz="1200" u="none" strike="noStrike">
                          <a:effectLst/>
                        </a:rPr>
                        <a:t>19,5</a:t>
                      </a:r>
                      <a:endParaRPr lang="en-GB" sz="1200" b="0" i="0" u="none" strike="noStrike">
                        <a:effectLst/>
                        <a:latin typeface="Arial" panose="020B0604020202020204" pitchFamily="34" charset="0"/>
                      </a:endParaRPr>
                    </a:p>
                  </a:txBody>
                  <a:tcPr marL="4416" marR="4416" marT="4416" marB="0" anchor="ctr"/>
                </a:tc>
                <a:tc>
                  <a:txBody>
                    <a:bodyPr/>
                    <a:lstStyle/>
                    <a:p>
                      <a:pPr algn="l" fontAlgn="b"/>
                      <a:endParaRPr lang="en-GB" sz="1200" b="0" i="0" u="none" strike="noStrike">
                        <a:effectLst/>
                        <a:latin typeface="Arial" panose="020B0604020202020204" pitchFamily="34" charset="0"/>
                      </a:endParaRPr>
                    </a:p>
                  </a:txBody>
                  <a:tcPr marL="4416" marR="4416" marT="4416" marB="0" anchor="b"/>
                </a:tc>
                <a:extLst>
                  <a:ext uri="{0D108BD9-81ED-4DB2-BD59-A6C34878D82A}">
                    <a16:rowId xmlns:a16="http://schemas.microsoft.com/office/drawing/2014/main" val="1971188962"/>
                  </a:ext>
                </a:extLst>
              </a:tr>
              <a:tr h="178036">
                <a:tc>
                  <a:txBody>
                    <a:bodyPr/>
                    <a:lstStyle/>
                    <a:p>
                      <a:pPr algn="l" fontAlgn="b"/>
                      <a:r>
                        <a:rPr lang="en-GB" sz="1200" u="none" strike="noStrike">
                          <a:effectLst/>
                        </a:rPr>
                        <a:t>34/17</a:t>
                      </a:r>
                      <a:endParaRPr lang="en-GB" sz="1200" b="0" i="0" u="none" strike="noStrike">
                        <a:effectLst/>
                        <a:latin typeface="Arial" panose="020B0604020202020204" pitchFamily="34" charset="0"/>
                      </a:endParaRPr>
                    </a:p>
                  </a:txBody>
                  <a:tcPr marL="4416" marR="4416" marT="4416" marB="0" anchor="b"/>
                </a:tc>
                <a:tc>
                  <a:txBody>
                    <a:bodyPr/>
                    <a:lstStyle/>
                    <a:p>
                      <a:pPr algn="l" fontAlgn="b"/>
                      <a:r>
                        <a:rPr lang="sr-Cyrl-BA" sz="1200" u="none" strike="noStrike">
                          <a:effectLst/>
                        </a:rPr>
                        <a:t>Радановић Ања</a:t>
                      </a:r>
                      <a:endParaRPr lang="sr-Cyrl-BA" sz="1200" b="0" i="0" u="none" strike="noStrike">
                        <a:effectLst/>
                        <a:latin typeface="Arial" panose="020B0604020202020204" pitchFamily="34" charset="0"/>
                      </a:endParaRPr>
                    </a:p>
                  </a:txBody>
                  <a:tcPr marL="4416" marR="4416" marT="4416" marB="0" anchor="b"/>
                </a:tc>
                <a:tc>
                  <a:txBody>
                    <a:bodyPr/>
                    <a:lstStyle/>
                    <a:p>
                      <a:pPr algn="ctr" fontAlgn="ctr"/>
                      <a:r>
                        <a:rPr lang="en-GB" sz="1200" u="none" strike="noStrike">
                          <a:effectLst/>
                        </a:rPr>
                        <a:t>10,5</a:t>
                      </a:r>
                      <a:endParaRPr lang="en-GB" sz="1200" b="0" i="0" u="none" strike="noStrike">
                        <a:effectLst/>
                        <a:latin typeface="Arial" panose="020B0604020202020204" pitchFamily="34" charset="0"/>
                      </a:endParaRPr>
                    </a:p>
                  </a:txBody>
                  <a:tcPr marL="4416" marR="4416" marT="4416" marB="0" anchor="ctr"/>
                </a:tc>
                <a:tc>
                  <a:txBody>
                    <a:bodyPr/>
                    <a:lstStyle/>
                    <a:p>
                      <a:pPr algn="l" fontAlgn="b"/>
                      <a:endParaRPr lang="en-GB" sz="1200" b="0" i="0" u="none" strike="noStrike">
                        <a:effectLst/>
                        <a:latin typeface="Arial" panose="020B0604020202020204" pitchFamily="34" charset="0"/>
                      </a:endParaRPr>
                    </a:p>
                  </a:txBody>
                  <a:tcPr marL="4416" marR="4416" marT="4416" marB="0" anchor="b"/>
                </a:tc>
                <a:extLst>
                  <a:ext uri="{0D108BD9-81ED-4DB2-BD59-A6C34878D82A}">
                    <a16:rowId xmlns:a16="http://schemas.microsoft.com/office/drawing/2014/main" val="221907091"/>
                  </a:ext>
                </a:extLst>
              </a:tr>
              <a:tr h="178036">
                <a:tc>
                  <a:txBody>
                    <a:bodyPr/>
                    <a:lstStyle/>
                    <a:p>
                      <a:pPr algn="l" fontAlgn="b"/>
                      <a:r>
                        <a:rPr lang="en-GB" sz="1200" u="none" strike="noStrike">
                          <a:effectLst/>
                        </a:rPr>
                        <a:t>164/15</a:t>
                      </a:r>
                      <a:endParaRPr lang="en-GB" sz="1200" b="0" i="0" u="none" strike="noStrike">
                        <a:effectLst/>
                        <a:latin typeface="Arial" panose="020B0604020202020204" pitchFamily="34" charset="0"/>
                      </a:endParaRPr>
                    </a:p>
                  </a:txBody>
                  <a:tcPr marL="4416" marR="4416" marT="4416" marB="0" anchor="b"/>
                </a:tc>
                <a:tc>
                  <a:txBody>
                    <a:bodyPr/>
                    <a:lstStyle/>
                    <a:p>
                      <a:pPr algn="l" fontAlgn="b"/>
                      <a:r>
                        <a:rPr lang="sr-Cyrl-BA" sz="1200" u="none" strike="noStrike">
                          <a:effectLst/>
                        </a:rPr>
                        <a:t>Ракита Милош</a:t>
                      </a:r>
                      <a:endParaRPr lang="sr-Cyrl-BA" sz="1200" b="0" i="0" u="none" strike="noStrike">
                        <a:effectLst/>
                        <a:latin typeface="Arial" panose="020B0604020202020204" pitchFamily="34" charset="0"/>
                      </a:endParaRPr>
                    </a:p>
                  </a:txBody>
                  <a:tcPr marL="4416" marR="4416" marT="4416" marB="0" anchor="b"/>
                </a:tc>
                <a:tc>
                  <a:txBody>
                    <a:bodyPr/>
                    <a:lstStyle/>
                    <a:p>
                      <a:pPr algn="ctr" fontAlgn="ctr"/>
                      <a:r>
                        <a:rPr lang="en-GB" sz="1200" u="none" strike="noStrike">
                          <a:effectLst/>
                        </a:rPr>
                        <a:t>4,0</a:t>
                      </a:r>
                      <a:endParaRPr lang="en-GB" sz="1200" b="0" i="0" u="none" strike="noStrike">
                        <a:effectLst/>
                        <a:latin typeface="Arial" panose="020B0604020202020204" pitchFamily="34" charset="0"/>
                      </a:endParaRPr>
                    </a:p>
                  </a:txBody>
                  <a:tcPr marL="4416" marR="4416" marT="4416" marB="0" anchor="ctr"/>
                </a:tc>
                <a:tc>
                  <a:txBody>
                    <a:bodyPr/>
                    <a:lstStyle/>
                    <a:p>
                      <a:pPr algn="l" fontAlgn="b"/>
                      <a:endParaRPr lang="en-GB" sz="1200" b="0" i="0" u="none" strike="noStrike">
                        <a:effectLst/>
                        <a:latin typeface="Arial" panose="020B0604020202020204" pitchFamily="34" charset="0"/>
                      </a:endParaRPr>
                    </a:p>
                  </a:txBody>
                  <a:tcPr marL="4416" marR="4416" marT="4416" marB="0" anchor="b"/>
                </a:tc>
                <a:extLst>
                  <a:ext uri="{0D108BD9-81ED-4DB2-BD59-A6C34878D82A}">
                    <a16:rowId xmlns:a16="http://schemas.microsoft.com/office/drawing/2014/main" val="1280771293"/>
                  </a:ext>
                </a:extLst>
              </a:tr>
              <a:tr h="178036">
                <a:tc>
                  <a:txBody>
                    <a:bodyPr/>
                    <a:lstStyle/>
                    <a:p>
                      <a:pPr algn="l" fontAlgn="b"/>
                      <a:r>
                        <a:rPr lang="en-GB" sz="1200" u="none" strike="noStrike">
                          <a:effectLst/>
                        </a:rPr>
                        <a:t>2/17</a:t>
                      </a:r>
                      <a:endParaRPr lang="en-GB" sz="1200" b="0" i="0" u="none" strike="noStrike">
                        <a:effectLst/>
                        <a:latin typeface="Arial" panose="020B0604020202020204" pitchFamily="34" charset="0"/>
                      </a:endParaRPr>
                    </a:p>
                  </a:txBody>
                  <a:tcPr marL="4416" marR="4416" marT="4416" marB="0" anchor="b"/>
                </a:tc>
                <a:tc>
                  <a:txBody>
                    <a:bodyPr/>
                    <a:lstStyle/>
                    <a:p>
                      <a:pPr algn="l" fontAlgn="b"/>
                      <a:r>
                        <a:rPr lang="sr-Cyrl-BA" sz="1200" u="none" strike="noStrike">
                          <a:effectLst/>
                        </a:rPr>
                        <a:t>Ритан Владана</a:t>
                      </a:r>
                      <a:endParaRPr lang="sr-Cyrl-BA" sz="1200" b="0" i="0" u="none" strike="noStrike">
                        <a:effectLst/>
                        <a:latin typeface="Arial" panose="020B0604020202020204" pitchFamily="34" charset="0"/>
                      </a:endParaRPr>
                    </a:p>
                  </a:txBody>
                  <a:tcPr marL="4416" marR="4416" marT="4416" marB="0" anchor="b"/>
                </a:tc>
                <a:tc>
                  <a:txBody>
                    <a:bodyPr/>
                    <a:lstStyle/>
                    <a:p>
                      <a:pPr algn="ctr" fontAlgn="ctr"/>
                      <a:r>
                        <a:rPr lang="en-GB" sz="1200" u="none" strike="noStrike">
                          <a:effectLst/>
                        </a:rPr>
                        <a:t>20,0</a:t>
                      </a:r>
                      <a:endParaRPr lang="en-GB" sz="1200" b="0" i="0" u="none" strike="noStrike">
                        <a:effectLst/>
                        <a:latin typeface="Arial" panose="020B0604020202020204" pitchFamily="34" charset="0"/>
                      </a:endParaRPr>
                    </a:p>
                  </a:txBody>
                  <a:tcPr marL="4416" marR="4416" marT="4416" marB="0" anchor="ctr"/>
                </a:tc>
                <a:tc>
                  <a:txBody>
                    <a:bodyPr/>
                    <a:lstStyle/>
                    <a:p>
                      <a:pPr algn="l" fontAlgn="b"/>
                      <a:endParaRPr lang="en-GB" sz="1200" b="0" i="0" u="none" strike="noStrike">
                        <a:effectLst/>
                        <a:latin typeface="Arial" panose="020B0604020202020204" pitchFamily="34" charset="0"/>
                      </a:endParaRPr>
                    </a:p>
                  </a:txBody>
                  <a:tcPr marL="4416" marR="4416" marT="4416" marB="0" anchor="b"/>
                </a:tc>
                <a:extLst>
                  <a:ext uri="{0D108BD9-81ED-4DB2-BD59-A6C34878D82A}">
                    <a16:rowId xmlns:a16="http://schemas.microsoft.com/office/drawing/2014/main" val="3009260244"/>
                  </a:ext>
                </a:extLst>
              </a:tr>
              <a:tr h="178036">
                <a:tc>
                  <a:txBody>
                    <a:bodyPr/>
                    <a:lstStyle/>
                    <a:p>
                      <a:pPr algn="l" fontAlgn="b"/>
                      <a:r>
                        <a:rPr lang="en-GB" sz="1200" u="none" strike="noStrike">
                          <a:effectLst/>
                        </a:rPr>
                        <a:t>38/17</a:t>
                      </a:r>
                      <a:endParaRPr lang="en-GB" sz="1200" b="0" i="0" u="none" strike="noStrike">
                        <a:effectLst/>
                        <a:latin typeface="Arial" panose="020B0604020202020204" pitchFamily="34" charset="0"/>
                      </a:endParaRPr>
                    </a:p>
                  </a:txBody>
                  <a:tcPr marL="4416" marR="4416" marT="4416" marB="0" anchor="b"/>
                </a:tc>
                <a:tc>
                  <a:txBody>
                    <a:bodyPr/>
                    <a:lstStyle/>
                    <a:p>
                      <a:pPr algn="l" fontAlgn="b"/>
                      <a:r>
                        <a:rPr lang="sr-Cyrl-BA" sz="1200" u="none" strike="noStrike">
                          <a:effectLst/>
                        </a:rPr>
                        <a:t>Роксандић Николина</a:t>
                      </a:r>
                      <a:endParaRPr lang="sr-Cyrl-BA" sz="1200" b="0" i="0" u="none" strike="noStrike">
                        <a:effectLst/>
                        <a:latin typeface="Arial" panose="020B0604020202020204" pitchFamily="34" charset="0"/>
                      </a:endParaRPr>
                    </a:p>
                  </a:txBody>
                  <a:tcPr marL="4416" marR="4416" marT="4416" marB="0" anchor="b"/>
                </a:tc>
                <a:tc>
                  <a:txBody>
                    <a:bodyPr/>
                    <a:lstStyle/>
                    <a:p>
                      <a:pPr algn="ctr" fontAlgn="ctr"/>
                      <a:r>
                        <a:rPr lang="en-GB" sz="1200" u="none" strike="noStrike">
                          <a:effectLst/>
                        </a:rPr>
                        <a:t>11,0</a:t>
                      </a:r>
                      <a:endParaRPr lang="en-GB" sz="1200" b="0" i="0" u="none" strike="noStrike">
                        <a:effectLst/>
                        <a:latin typeface="Arial" panose="020B0604020202020204" pitchFamily="34" charset="0"/>
                      </a:endParaRPr>
                    </a:p>
                  </a:txBody>
                  <a:tcPr marL="4416" marR="4416" marT="4416" marB="0" anchor="ctr"/>
                </a:tc>
                <a:tc>
                  <a:txBody>
                    <a:bodyPr/>
                    <a:lstStyle/>
                    <a:p>
                      <a:pPr algn="l" fontAlgn="b"/>
                      <a:endParaRPr lang="en-GB" sz="1200" b="0" i="0" u="none" strike="noStrike">
                        <a:effectLst/>
                        <a:latin typeface="Arial" panose="020B0604020202020204" pitchFamily="34" charset="0"/>
                      </a:endParaRPr>
                    </a:p>
                  </a:txBody>
                  <a:tcPr marL="4416" marR="4416" marT="4416" marB="0" anchor="b"/>
                </a:tc>
                <a:extLst>
                  <a:ext uri="{0D108BD9-81ED-4DB2-BD59-A6C34878D82A}">
                    <a16:rowId xmlns:a16="http://schemas.microsoft.com/office/drawing/2014/main" val="701528530"/>
                  </a:ext>
                </a:extLst>
              </a:tr>
              <a:tr h="178036">
                <a:tc>
                  <a:txBody>
                    <a:bodyPr/>
                    <a:lstStyle/>
                    <a:p>
                      <a:pPr algn="l" fontAlgn="b"/>
                      <a:r>
                        <a:rPr lang="en-GB" sz="1200" u="none" strike="noStrike">
                          <a:effectLst/>
                        </a:rPr>
                        <a:t>95/16</a:t>
                      </a:r>
                      <a:endParaRPr lang="en-GB" sz="1200" b="0" i="0" u="none" strike="noStrike">
                        <a:effectLst/>
                        <a:latin typeface="Arial" panose="020B0604020202020204" pitchFamily="34" charset="0"/>
                      </a:endParaRPr>
                    </a:p>
                  </a:txBody>
                  <a:tcPr marL="4416" marR="4416" marT="4416" marB="0" anchor="b"/>
                </a:tc>
                <a:tc>
                  <a:txBody>
                    <a:bodyPr/>
                    <a:lstStyle/>
                    <a:p>
                      <a:pPr algn="l" fontAlgn="b"/>
                      <a:r>
                        <a:rPr lang="sr-Cyrl-BA" sz="1200" u="none" strike="noStrike">
                          <a:effectLst/>
                        </a:rPr>
                        <a:t>Росић Стефан</a:t>
                      </a:r>
                      <a:endParaRPr lang="sr-Cyrl-BA" sz="1200" b="0" i="0" u="none" strike="noStrike">
                        <a:effectLst/>
                        <a:latin typeface="Arial" panose="020B0604020202020204" pitchFamily="34" charset="0"/>
                      </a:endParaRPr>
                    </a:p>
                  </a:txBody>
                  <a:tcPr marL="4416" marR="4416" marT="4416" marB="0" anchor="b"/>
                </a:tc>
                <a:tc>
                  <a:txBody>
                    <a:bodyPr/>
                    <a:lstStyle/>
                    <a:p>
                      <a:pPr algn="ctr" fontAlgn="ctr"/>
                      <a:r>
                        <a:rPr lang="en-GB" sz="1200" u="none" strike="noStrike">
                          <a:effectLst/>
                        </a:rPr>
                        <a:t>11,5</a:t>
                      </a:r>
                      <a:endParaRPr lang="en-GB" sz="1200" b="0" i="0" u="none" strike="noStrike">
                        <a:effectLst/>
                        <a:latin typeface="Arial" panose="020B0604020202020204" pitchFamily="34" charset="0"/>
                      </a:endParaRPr>
                    </a:p>
                  </a:txBody>
                  <a:tcPr marL="4416" marR="4416" marT="4416" marB="0" anchor="ctr"/>
                </a:tc>
                <a:tc>
                  <a:txBody>
                    <a:bodyPr/>
                    <a:lstStyle/>
                    <a:p>
                      <a:pPr algn="l" fontAlgn="b"/>
                      <a:endParaRPr lang="en-GB" sz="1200" b="0" i="0" u="none" strike="noStrike">
                        <a:effectLst/>
                        <a:latin typeface="Arial" panose="020B0604020202020204" pitchFamily="34" charset="0"/>
                      </a:endParaRPr>
                    </a:p>
                  </a:txBody>
                  <a:tcPr marL="4416" marR="4416" marT="4416" marB="0" anchor="b"/>
                </a:tc>
                <a:extLst>
                  <a:ext uri="{0D108BD9-81ED-4DB2-BD59-A6C34878D82A}">
                    <a16:rowId xmlns:a16="http://schemas.microsoft.com/office/drawing/2014/main" val="2009839104"/>
                  </a:ext>
                </a:extLst>
              </a:tr>
              <a:tr h="178036">
                <a:tc>
                  <a:txBody>
                    <a:bodyPr/>
                    <a:lstStyle/>
                    <a:p>
                      <a:pPr algn="l" fontAlgn="b"/>
                      <a:r>
                        <a:rPr lang="en-GB" sz="1200" u="none" strike="noStrike">
                          <a:effectLst/>
                        </a:rPr>
                        <a:t>6/17</a:t>
                      </a:r>
                      <a:endParaRPr lang="en-GB" sz="1200" b="0" i="0" u="none" strike="noStrike">
                        <a:effectLst/>
                        <a:latin typeface="Arial" panose="020B0604020202020204" pitchFamily="34" charset="0"/>
                      </a:endParaRPr>
                    </a:p>
                  </a:txBody>
                  <a:tcPr marL="4416" marR="4416" marT="4416" marB="0" anchor="b"/>
                </a:tc>
                <a:tc>
                  <a:txBody>
                    <a:bodyPr/>
                    <a:lstStyle/>
                    <a:p>
                      <a:pPr algn="l" fontAlgn="b"/>
                      <a:r>
                        <a:rPr lang="sr-Cyrl-BA" sz="1200" u="none" strike="noStrike">
                          <a:effectLst/>
                        </a:rPr>
                        <a:t>Стевановић Тања</a:t>
                      </a:r>
                      <a:endParaRPr lang="sr-Cyrl-BA" sz="1200" b="0" i="0" u="none" strike="noStrike">
                        <a:effectLst/>
                        <a:latin typeface="Arial" panose="020B0604020202020204" pitchFamily="34" charset="0"/>
                      </a:endParaRPr>
                    </a:p>
                  </a:txBody>
                  <a:tcPr marL="4416" marR="4416" marT="4416" marB="0" anchor="b"/>
                </a:tc>
                <a:tc>
                  <a:txBody>
                    <a:bodyPr/>
                    <a:lstStyle/>
                    <a:p>
                      <a:pPr algn="ctr" fontAlgn="ctr"/>
                      <a:r>
                        <a:rPr lang="en-GB" sz="1200" u="none" strike="noStrike">
                          <a:effectLst/>
                        </a:rPr>
                        <a:t>10,0</a:t>
                      </a:r>
                      <a:endParaRPr lang="en-GB" sz="1200" b="0" i="0" u="none" strike="noStrike">
                        <a:effectLst/>
                        <a:latin typeface="Arial" panose="020B0604020202020204" pitchFamily="34" charset="0"/>
                      </a:endParaRPr>
                    </a:p>
                  </a:txBody>
                  <a:tcPr marL="4416" marR="4416" marT="4416" marB="0" anchor="ctr"/>
                </a:tc>
                <a:tc>
                  <a:txBody>
                    <a:bodyPr/>
                    <a:lstStyle/>
                    <a:p>
                      <a:pPr algn="l" fontAlgn="b"/>
                      <a:endParaRPr lang="en-GB" sz="1200" b="0" i="0" u="none" strike="noStrike">
                        <a:effectLst/>
                        <a:latin typeface="Arial" panose="020B0604020202020204" pitchFamily="34" charset="0"/>
                      </a:endParaRPr>
                    </a:p>
                  </a:txBody>
                  <a:tcPr marL="4416" marR="4416" marT="4416" marB="0" anchor="b"/>
                </a:tc>
                <a:extLst>
                  <a:ext uri="{0D108BD9-81ED-4DB2-BD59-A6C34878D82A}">
                    <a16:rowId xmlns:a16="http://schemas.microsoft.com/office/drawing/2014/main" val="1079289420"/>
                  </a:ext>
                </a:extLst>
              </a:tr>
              <a:tr h="178036">
                <a:tc>
                  <a:txBody>
                    <a:bodyPr/>
                    <a:lstStyle/>
                    <a:p>
                      <a:pPr algn="l" fontAlgn="b"/>
                      <a:r>
                        <a:rPr lang="en-GB" sz="1200" u="none" strike="noStrike">
                          <a:effectLst/>
                        </a:rPr>
                        <a:t>59/17</a:t>
                      </a:r>
                      <a:endParaRPr lang="en-GB" sz="1200" b="0" i="0" u="none" strike="noStrike">
                        <a:effectLst/>
                        <a:latin typeface="Arial" panose="020B0604020202020204" pitchFamily="34" charset="0"/>
                      </a:endParaRPr>
                    </a:p>
                  </a:txBody>
                  <a:tcPr marL="4416" marR="4416" marT="4416" marB="0" anchor="b"/>
                </a:tc>
                <a:tc>
                  <a:txBody>
                    <a:bodyPr/>
                    <a:lstStyle/>
                    <a:p>
                      <a:pPr algn="l" fontAlgn="b"/>
                      <a:r>
                        <a:rPr lang="sr-Cyrl-BA" sz="1200" u="none" strike="noStrike">
                          <a:effectLst/>
                        </a:rPr>
                        <a:t>Стојичић Николина</a:t>
                      </a:r>
                      <a:endParaRPr lang="sr-Cyrl-BA" sz="1200" b="0" i="0" u="none" strike="noStrike">
                        <a:effectLst/>
                        <a:latin typeface="Arial" panose="020B0604020202020204" pitchFamily="34" charset="0"/>
                      </a:endParaRPr>
                    </a:p>
                  </a:txBody>
                  <a:tcPr marL="4416" marR="4416" marT="4416" marB="0" anchor="b"/>
                </a:tc>
                <a:tc>
                  <a:txBody>
                    <a:bodyPr/>
                    <a:lstStyle/>
                    <a:p>
                      <a:pPr algn="ctr" fontAlgn="ctr"/>
                      <a:r>
                        <a:rPr lang="en-GB" sz="1200" u="none" strike="noStrike">
                          <a:effectLst/>
                        </a:rPr>
                        <a:t>10,0</a:t>
                      </a:r>
                      <a:endParaRPr lang="en-GB" sz="1200" b="0" i="0" u="none" strike="noStrike">
                        <a:effectLst/>
                        <a:latin typeface="Arial" panose="020B0604020202020204" pitchFamily="34" charset="0"/>
                      </a:endParaRPr>
                    </a:p>
                  </a:txBody>
                  <a:tcPr marL="4416" marR="4416" marT="4416" marB="0" anchor="ctr"/>
                </a:tc>
                <a:tc>
                  <a:txBody>
                    <a:bodyPr/>
                    <a:lstStyle/>
                    <a:p>
                      <a:pPr algn="l" fontAlgn="b"/>
                      <a:endParaRPr lang="en-GB" sz="1200" b="0" i="0" u="none" strike="noStrike">
                        <a:effectLst/>
                        <a:latin typeface="Arial" panose="020B0604020202020204" pitchFamily="34" charset="0"/>
                      </a:endParaRPr>
                    </a:p>
                  </a:txBody>
                  <a:tcPr marL="4416" marR="4416" marT="4416" marB="0" anchor="b"/>
                </a:tc>
                <a:extLst>
                  <a:ext uri="{0D108BD9-81ED-4DB2-BD59-A6C34878D82A}">
                    <a16:rowId xmlns:a16="http://schemas.microsoft.com/office/drawing/2014/main" val="736530370"/>
                  </a:ext>
                </a:extLst>
              </a:tr>
              <a:tr h="178036">
                <a:tc>
                  <a:txBody>
                    <a:bodyPr/>
                    <a:lstStyle/>
                    <a:p>
                      <a:pPr algn="l" fontAlgn="b"/>
                      <a:r>
                        <a:rPr lang="en-GB" sz="1200" u="none" strike="noStrike">
                          <a:effectLst/>
                        </a:rPr>
                        <a:t>45/13</a:t>
                      </a:r>
                      <a:endParaRPr lang="en-GB" sz="1200" b="0" i="0" u="none" strike="noStrike">
                        <a:effectLst/>
                        <a:latin typeface="Arial" panose="020B0604020202020204" pitchFamily="34" charset="0"/>
                      </a:endParaRPr>
                    </a:p>
                  </a:txBody>
                  <a:tcPr marL="4416" marR="4416" marT="4416" marB="0" anchor="b"/>
                </a:tc>
                <a:tc>
                  <a:txBody>
                    <a:bodyPr/>
                    <a:lstStyle/>
                    <a:p>
                      <a:pPr algn="l" fontAlgn="b"/>
                      <a:r>
                        <a:rPr lang="sr-Cyrl-BA" sz="1200" u="none" strike="noStrike">
                          <a:effectLst/>
                        </a:rPr>
                        <a:t>Томић Ивана</a:t>
                      </a:r>
                      <a:endParaRPr lang="sr-Cyrl-BA" sz="1200" b="0" i="0" u="none" strike="noStrike">
                        <a:effectLst/>
                        <a:latin typeface="Arial" panose="020B0604020202020204" pitchFamily="34" charset="0"/>
                      </a:endParaRPr>
                    </a:p>
                  </a:txBody>
                  <a:tcPr marL="4416" marR="4416" marT="4416" marB="0" anchor="b"/>
                </a:tc>
                <a:tc>
                  <a:txBody>
                    <a:bodyPr/>
                    <a:lstStyle/>
                    <a:p>
                      <a:pPr algn="ctr" fontAlgn="ctr"/>
                      <a:r>
                        <a:rPr lang="en-GB" sz="1200" u="none" strike="noStrike">
                          <a:effectLst/>
                        </a:rPr>
                        <a:t>4</a:t>
                      </a:r>
                      <a:endParaRPr lang="en-GB" sz="1200" b="0" i="0" u="none" strike="noStrike">
                        <a:effectLst/>
                        <a:latin typeface="Arial" panose="020B0604020202020204" pitchFamily="34" charset="0"/>
                      </a:endParaRPr>
                    </a:p>
                  </a:txBody>
                  <a:tcPr marL="4416" marR="4416" marT="4416" marB="0" anchor="ctr"/>
                </a:tc>
                <a:tc>
                  <a:txBody>
                    <a:bodyPr/>
                    <a:lstStyle/>
                    <a:p>
                      <a:pPr algn="l" fontAlgn="b"/>
                      <a:endParaRPr lang="en-GB" sz="1200" b="0" i="0" u="none" strike="noStrike">
                        <a:effectLst/>
                        <a:latin typeface="Arial" panose="020B0604020202020204" pitchFamily="34" charset="0"/>
                      </a:endParaRPr>
                    </a:p>
                  </a:txBody>
                  <a:tcPr marL="4416" marR="4416" marT="4416" marB="0" anchor="b"/>
                </a:tc>
                <a:extLst>
                  <a:ext uri="{0D108BD9-81ED-4DB2-BD59-A6C34878D82A}">
                    <a16:rowId xmlns:a16="http://schemas.microsoft.com/office/drawing/2014/main" val="3901904537"/>
                  </a:ext>
                </a:extLst>
              </a:tr>
              <a:tr h="178036">
                <a:tc>
                  <a:txBody>
                    <a:bodyPr/>
                    <a:lstStyle/>
                    <a:p>
                      <a:pPr algn="l" fontAlgn="b"/>
                      <a:r>
                        <a:rPr lang="en-GB" sz="1200" u="none" strike="noStrike">
                          <a:effectLst/>
                        </a:rPr>
                        <a:t>21/17</a:t>
                      </a:r>
                      <a:endParaRPr lang="en-GB" sz="1200" b="0" i="0" u="none" strike="noStrike">
                        <a:effectLst/>
                        <a:latin typeface="Arial" panose="020B0604020202020204" pitchFamily="34" charset="0"/>
                      </a:endParaRPr>
                    </a:p>
                  </a:txBody>
                  <a:tcPr marL="4416" marR="4416" marT="4416" marB="0" anchor="b"/>
                </a:tc>
                <a:tc>
                  <a:txBody>
                    <a:bodyPr/>
                    <a:lstStyle/>
                    <a:p>
                      <a:pPr algn="l" fontAlgn="b"/>
                      <a:r>
                        <a:rPr lang="sr-Cyrl-BA" sz="1200" u="none" strike="noStrike">
                          <a:effectLst/>
                        </a:rPr>
                        <a:t>Травар Исидора</a:t>
                      </a:r>
                      <a:endParaRPr lang="sr-Cyrl-BA" sz="1200" b="0" i="0" u="none" strike="noStrike">
                        <a:effectLst/>
                        <a:latin typeface="Arial" panose="020B0604020202020204" pitchFamily="34" charset="0"/>
                      </a:endParaRPr>
                    </a:p>
                  </a:txBody>
                  <a:tcPr marL="4416" marR="4416" marT="4416" marB="0" anchor="b"/>
                </a:tc>
                <a:tc>
                  <a:txBody>
                    <a:bodyPr/>
                    <a:lstStyle/>
                    <a:p>
                      <a:pPr algn="ctr" fontAlgn="ctr"/>
                      <a:r>
                        <a:rPr lang="en-GB" sz="1200" u="none" strike="noStrike">
                          <a:effectLst/>
                        </a:rPr>
                        <a:t>6,5</a:t>
                      </a:r>
                      <a:endParaRPr lang="en-GB" sz="1200" b="0" i="0" u="none" strike="noStrike">
                        <a:effectLst/>
                        <a:latin typeface="Arial" panose="020B0604020202020204" pitchFamily="34" charset="0"/>
                      </a:endParaRPr>
                    </a:p>
                  </a:txBody>
                  <a:tcPr marL="4416" marR="4416" marT="4416" marB="0" anchor="ctr"/>
                </a:tc>
                <a:tc>
                  <a:txBody>
                    <a:bodyPr/>
                    <a:lstStyle/>
                    <a:p>
                      <a:pPr algn="l" fontAlgn="b"/>
                      <a:endParaRPr lang="en-GB" sz="1200" b="0" i="0" u="none" strike="noStrike">
                        <a:effectLst/>
                        <a:latin typeface="Arial" panose="020B0604020202020204" pitchFamily="34" charset="0"/>
                      </a:endParaRPr>
                    </a:p>
                  </a:txBody>
                  <a:tcPr marL="4416" marR="4416" marT="4416" marB="0" anchor="b"/>
                </a:tc>
                <a:extLst>
                  <a:ext uri="{0D108BD9-81ED-4DB2-BD59-A6C34878D82A}">
                    <a16:rowId xmlns:a16="http://schemas.microsoft.com/office/drawing/2014/main" val="2411752878"/>
                  </a:ext>
                </a:extLst>
              </a:tr>
              <a:tr h="178036">
                <a:tc>
                  <a:txBody>
                    <a:bodyPr/>
                    <a:lstStyle/>
                    <a:p>
                      <a:pPr algn="l" fontAlgn="b"/>
                      <a:r>
                        <a:rPr lang="en-GB" sz="1200" u="none" strike="noStrike">
                          <a:effectLst/>
                        </a:rPr>
                        <a:t>23/16</a:t>
                      </a:r>
                      <a:endParaRPr lang="en-GB" sz="1200" b="0" i="0" u="none" strike="noStrike">
                        <a:effectLst/>
                        <a:latin typeface="Arial" panose="020B0604020202020204" pitchFamily="34" charset="0"/>
                      </a:endParaRPr>
                    </a:p>
                  </a:txBody>
                  <a:tcPr marL="4416" marR="4416" marT="4416" marB="0" anchor="b"/>
                </a:tc>
                <a:tc>
                  <a:txBody>
                    <a:bodyPr/>
                    <a:lstStyle/>
                    <a:p>
                      <a:pPr algn="l" fontAlgn="b"/>
                      <a:r>
                        <a:rPr lang="sr-Cyrl-BA" sz="1200" u="none" strike="noStrike">
                          <a:effectLst/>
                        </a:rPr>
                        <a:t>Црнчевић Јована</a:t>
                      </a:r>
                      <a:endParaRPr lang="sr-Cyrl-BA" sz="1200" b="0" i="0" u="none" strike="noStrike">
                        <a:effectLst/>
                        <a:latin typeface="Arial" panose="020B0604020202020204" pitchFamily="34" charset="0"/>
                      </a:endParaRPr>
                    </a:p>
                  </a:txBody>
                  <a:tcPr marL="4416" marR="4416" marT="4416" marB="0" anchor="b"/>
                </a:tc>
                <a:tc>
                  <a:txBody>
                    <a:bodyPr/>
                    <a:lstStyle/>
                    <a:p>
                      <a:pPr algn="ctr" fontAlgn="ctr"/>
                      <a:r>
                        <a:rPr lang="en-GB" sz="1200" u="none" strike="noStrike">
                          <a:effectLst/>
                        </a:rPr>
                        <a:t>10,0</a:t>
                      </a:r>
                      <a:endParaRPr lang="en-GB" sz="1200" b="0" i="0" u="none" strike="noStrike">
                        <a:effectLst/>
                        <a:latin typeface="Arial" panose="020B0604020202020204" pitchFamily="34" charset="0"/>
                      </a:endParaRPr>
                    </a:p>
                  </a:txBody>
                  <a:tcPr marL="4416" marR="4416" marT="4416" marB="0" anchor="ctr"/>
                </a:tc>
                <a:tc>
                  <a:txBody>
                    <a:bodyPr/>
                    <a:lstStyle/>
                    <a:p>
                      <a:pPr algn="l" fontAlgn="b"/>
                      <a:endParaRPr lang="en-GB" sz="1200" b="0" i="0" u="none" strike="noStrike">
                        <a:effectLst/>
                        <a:latin typeface="Arial" panose="020B0604020202020204" pitchFamily="34" charset="0"/>
                      </a:endParaRPr>
                    </a:p>
                  </a:txBody>
                  <a:tcPr marL="4416" marR="4416" marT="4416" marB="0" anchor="b"/>
                </a:tc>
                <a:extLst>
                  <a:ext uri="{0D108BD9-81ED-4DB2-BD59-A6C34878D82A}">
                    <a16:rowId xmlns:a16="http://schemas.microsoft.com/office/drawing/2014/main" val="1443461384"/>
                  </a:ext>
                </a:extLst>
              </a:tr>
              <a:tr h="178036">
                <a:tc>
                  <a:txBody>
                    <a:bodyPr/>
                    <a:lstStyle/>
                    <a:p>
                      <a:pPr algn="l" fontAlgn="b"/>
                      <a:r>
                        <a:rPr lang="en-GB" sz="1200" u="none" strike="noStrike">
                          <a:effectLst/>
                        </a:rPr>
                        <a:t>37/15</a:t>
                      </a:r>
                      <a:endParaRPr lang="en-GB" sz="1200" b="0" i="0" u="none" strike="noStrike">
                        <a:effectLst/>
                        <a:latin typeface="Arial" panose="020B0604020202020204" pitchFamily="34" charset="0"/>
                      </a:endParaRPr>
                    </a:p>
                  </a:txBody>
                  <a:tcPr marL="4416" marR="4416" marT="4416" marB="0" anchor="b"/>
                </a:tc>
                <a:tc>
                  <a:txBody>
                    <a:bodyPr/>
                    <a:lstStyle/>
                    <a:p>
                      <a:pPr algn="l" fontAlgn="b"/>
                      <a:r>
                        <a:rPr lang="sr-Cyrl-BA" sz="1200" u="none" strike="noStrike">
                          <a:effectLst/>
                        </a:rPr>
                        <a:t>Цумбо Стефан</a:t>
                      </a:r>
                      <a:endParaRPr lang="sr-Cyrl-BA" sz="1200" b="0" i="0" u="none" strike="noStrike">
                        <a:effectLst/>
                        <a:latin typeface="Arial" panose="020B0604020202020204" pitchFamily="34" charset="0"/>
                      </a:endParaRPr>
                    </a:p>
                  </a:txBody>
                  <a:tcPr marL="4416" marR="4416" marT="4416" marB="0" anchor="b"/>
                </a:tc>
                <a:tc>
                  <a:txBody>
                    <a:bodyPr/>
                    <a:lstStyle/>
                    <a:p>
                      <a:pPr algn="ctr" fontAlgn="ctr"/>
                      <a:r>
                        <a:rPr lang="en-GB" sz="1200" u="none" strike="noStrike">
                          <a:effectLst/>
                        </a:rPr>
                        <a:t>10,5</a:t>
                      </a:r>
                      <a:endParaRPr lang="en-GB" sz="1200" b="0" i="0" u="none" strike="noStrike">
                        <a:effectLst/>
                        <a:latin typeface="Arial" panose="020B0604020202020204" pitchFamily="34" charset="0"/>
                      </a:endParaRPr>
                    </a:p>
                  </a:txBody>
                  <a:tcPr marL="4416" marR="4416" marT="4416" marB="0" anchor="ctr"/>
                </a:tc>
                <a:tc>
                  <a:txBody>
                    <a:bodyPr/>
                    <a:lstStyle/>
                    <a:p>
                      <a:pPr algn="l" fontAlgn="b"/>
                      <a:endParaRPr lang="en-GB" sz="1200" b="0" i="0" u="none" strike="noStrike" dirty="0">
                        <a:effectLst/>
                        <a:latin typeface="Arial" panose="020B0604020202020204" pitchFamily="34" charset="0"/>
                      </a:endParaRPr>
                    </a:p>
                  </a:txBody>
                  <a:tcPr marL="4416" marR="4416" marT="4416" marB="0" anchor="b"/>
                </a:tc>
                <a:extLst>
                  <a:ext uri="{0D108BD9-81ED-4DB2-BD59-A6C34878D82A}">
                    <a16:rowId xmlns:a16="http://schemas.microsoft.com/office/drawing/2014/main" val="2788910931"/>
                  </a:ext>
                </a:extLst>
              </a:tr>
            </a:tbl>
          </a:graphicData>
        </a:graphic>
      </p:graphicFrame>
    </p:spTree>
    <p:extLst>
      <p:ext uri="{BB962C8B-B14F-4D97-AF65-F5344CB8AC3E}">
        <p14:creationId xmlns:p14="http://schemas.microsoft.com/office/powerpoint/2010/main" val="15397445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D22F896-40B5-4ADD-8801-0D06FADFA095}" type="slidenum">
              <a:rPr lang="en-US" smtClean="0"/>
              <a:t>23</a:t>
            </a:fld>
            <a:endParaRPr lang="en-US" dirty="0"/>
          </a:p>
        </p:txBody>
      </p:sp>
      <p:sp>
        <p:nvSpPr>
          <p:cNvPr id="3" name="Title 1"/>
          <p:cNvSpPr txBox="1">
            <a:spLocks/>
          </p:cNvSpPr>
          <p:nvPr/>
        </p:nvSpPr>
        <p:spPr>
          <a:xfrm>
            <a:off x="1019175" y="1069771"/>
            <a:ext cx="6868788" cy="389608"/>
          </a:xfrm>
          <a:prstGeom prst="rect">
            <a:avLst/>
          </a:prstGeom>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sr-Latn-BA" sz="1800" b="1" i="1" u="sng" dirty="0" smtClean="0">
                <a:solidFill>
                  <a:srgbClr val="00B050"/>
                </a:solidFill>
                <a:latin typeface="Times New Roman" panose="02020603050405020304" pitchFamily="18" charset="0"/>
                <a:cs typeface="Times New Roman" panose="02020603050405020304" pitchFamily="18" charset="0"/>
              </a:rPr>
              <a:t>1. Zadatak:</a:t>
            </a:r>
            <a:endParaRPr lang="sr-Latn-BA" sz="3200" b="1" dirty="0" smtClean="0">
              <a:solidFill>
                <a:schemeClr val="tx1"/>
              </a:solidFill>
              <a:latin typeface="Times New Roman" panose="02020603050405020304" pitchFamily="18" charset="0"/>
              <a:cs typeface="Times New Roman" panose="02020603050405020304" pitchFamily="18" charset="0"/>
            </a:endParaRPr>
          </a:p>
        </p:txBody>
      </p:sp>
      <p:sp>
        <p:nvSpPr>
          <p:cNvPr id="4" name="Rounded Rectangle 3"/>
          <p:cNvSpPr/>
          <p:nvPr/>
        </p:nvSpPr>
        <p:spPr>
          <a:xfrm>
            <a:off x="384298" y="247457"/>
            <a:ext cx="8510192" cy="609793"/>
          </a:xfrm>
          <a:prstGeom prst="roundRect">
            <a:avLst/>
          </a:prstGeom>
          <a:ln w="381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sr-Latn-BA" sz="3200" b="1" dirty="0" smtClean="0">
                <a:solidFill>
                  <a:schemeClr val="bg2">
                    <a:lumMod val="25000"/>
                  </a:schemeClr>
                </a:solidFill>
                <a:latin typeface="Times New Roman" panose="02020603050405020304" pitchFamily="18" charset="0"/>
                <a:cs typeface="Times New Roman" panose="02020603050405020304" pitchFamily="18" charset="0"/>
              </a:rPr>
              <a:t>MEĐUNARODNE FINANSIJE</a:t>
            </a:r>
            <a:endParaRPr lang="en-GB" sz="3200" b="1" dirty="0">
              <a:solidFill>
                <a:schemeClr val="bg2">
                  <a:lumMod val="25000"/>
                </a:schemeClr>
              </a:solidFill>
              <a:latin typeface="Times New Roman" panose="02020603050405020304" pitchFamily="18" charset="0"/>
              <a:cs typeface="Times New Roman" panose="02020603050405020304" pitchFamily="18" charset="0"/>
            </a:endParaRPr>
          </a:p>
        </p:txBody>
      </p:sp>
      <p:sp>
        <p:nvSpPr>
          <p:cNvPr id="5" name="Title 1"/>
          <p:cNvSpPr txBox="1">
            <a:spLocks/>
          </p:cNvSpPr>
          <p:nvPr/>
        </p:nvSpPr>
        <p:spPr>
          <a:xfrm>
            <a:off x="384298" y="3774411"/>
            <a:ext cx="8510192" cy="2266952"/>
          </a:xfrm>
          <a:prstGeom prst="rect">
            <a:avLst/>
          </a:prstGeom>
          <a:solidFill>
            <a:schemeClr val="bg2"/>
          </a:solidFill>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r>
              <a:rPr lang="sr-Latn-BA" sz="1800" b="1" i="1" u="sng" dirty="0" smtClean="0">
                <a:solidFill>
                  <a:schemeClr val="tx1"/>
                </a:solidFill>
                <a:latin typeface="Times New Roman" panose="02020603050405020304" pitchFamily="18" charset="0"/>
                <a:cs typeface="Times New Roman" panose="02020603050405020304" pitchFamily="18" charset="0"/>
              </a:rPr>
              <a:t>Rješenje</a:t>
            </a:r>
            <a:r>
              <a:rPr lang="sr-Latn-BA" sz="1800" dirty="0" smtClean="0">
                <a:solidFill>
                  <a:schemeClr val="tx1"/>
                </a:solidFill>
                <a:latin typeface="Times New Roman" panose="02020603050405020304" pitchFamily="18" charset="0"/>
                <a:cs typeface="Times New Roman" panose="02020603050405020304" pitchFamily="18" charset="0"/>
              </a:rPr>
              <a:t>: </a:t>
            </a:r>
          </a:p>
          <a:p>
            <a:pPr marL="285750" indent="-285750" algn="just">
              <a:buFont typeface="Wingdings" panose="05000000000000000000" pitchFamily="2" charset="2"/>
              <a:buChar char="ü"/>
            </a:pPr>
            <a:r>
              <a:rPr lang="sr-Latn-BA" sz="1800" dirty="0" smtClean="0">
                <a:solidFill>
                  <a:schemeClr val="tx1"/>
                </a:solidFill>
                <a:latin typeface="Times New Roman" panose="02020603050405020304" pitchFamily="18" charset="0"/>
                <a:cs typeface="Times New Roman" panose="02020603050405020304" pitchFamily="18" charset="0"/>
              </a:rPr>
              <a:t>(</a:t>
            </a:r>
            <a:r>
              <a:rPr lang="sr-Latn-BA" sz="1800" b="1" i="1" dirty="0" smtClean="0">
                <a:solidFill>
                  <a:schemeClr val="tx1"/>
                </a:solidFill>
                <a:latin typeface="Times New Roman" panose="02020603050405020304" pitchFamily="18" charset="0"/>
                <a:cs typeface="Times New Roman" panose="02020603050405020304" pitchFamily="18" charset="0"/>
              </a:rPr>
              <a:t>a) </a:t>
            </a:r>
            <a:r>
              <a:rPr lang="sr-Latn-BA" sz="1800" dirty="0">
                <a:solidFill>
                  <a:schemeClr val="tx1"/>
                </a:solidFill>
                <a:latin typeface="Times New Roman" panose="02020603050405020304" pitchFamily="18" charset="0"/>
                <a:cs typeface="Times New Roman" panose="02020603050405020304" pitchFamily="18" charset="0"/>
              </a:rPr>
              <a:t>Ako je </a:t>
            </a:r>
            <a:r>
              <a:rPr lang="sr-Latn-BA" sz="1800" b="1" dirty="0">
                <a:solidFill>
                  <a:schemeClr val="tx1"/>
                </a:solidFill>
                <a:latin typeface="Times New Roman" panose="02020603050405020304" pitchFamily="18" charset="0"/>
                <a:cs typeface="Times New Roman" panose="02020603050405020304" pitchFamily="18" charset="0"/>
              </a:rPr>
              <a:t>1 evro = 120 RSD, </a:t>
            </a:r>
            <a:r>
              <a:rPr lang="sr-Latn-BA" sz="1800" dirty="0">
                <a:solidFill>
                  <a:schemeClr val="tx1"/>
                </a:solidFill>
                <a:latin typeface="Times New Roman" panose="02020603050405020304" pitchFamily="18" charset="0"/>
                <a:cs typeface="Times New Roman" panose="02020603050405020304" pitchFamily="18" charset="0"/>
              </a:rPr>
              <a:t>onda kažemo da </a:t>
            </a:r>
            <a:r>
              <a:rPr lang="sr-Latn-BA" sz="1800" b="1" i="1" dirty="0">
                <a:solidFill>
                  <a:schemeClr val="tx1"/>
                </a:solidFill>
                <a:latin typeface="Times New Roman" panose="02020603050405020304" pitchFamily="18" charset="0"/>
                <a:cs typeface="Times New Roman" panose="02020603050405020304" pitchFamily="18" charset="0"/>
              </a:rPr>
              <a:t>dinar  (a) direktno notira</a:t>
            </a:r>
            <a:r>
              <a:rPr lang="sr-Latn-BA" sz="1800" dirty="0">
                <a:solidFill>
                  <a:schemeClr val="tx1"/>
                </a:solidFill>
                <a:latin typeface="Times New Roman" panose="02020603050405020304" pitchFamily="18" charset="0"/>
                <a:cs typeface="Times New Roman" panose="02020603050405020304" pitchFamily="18" charset="0"/>
              </a:rPr>
              <a:t>, </a:t>
            </a:r>
            <a:endParaRPr lang="sr-Latn-BA" sz="1800" dirty="0" smtClean="0">
              <a:solidFill>
                <a:schemeClr val="tx1"/>
              </a:solidFill>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pPr>
            <a:r>
              <a:rPr lang="sr-Latn-BA" sz="1800" b="1" i="1" dirty="0" smtClean="0">
                <a:solidFill>
                  <a:schemeClr val="tx1"/>
                </a:solidFill>
                <a:latin typeface="Times New Roman" panose="02020603050405020304" pitchFamily="18" charset="0"/>
                <a:cs typeface="Times New Roman" panose="02020603050405020304" pitchFamily="18" charset="0"/>
              </a:rPr>
              <a:t>(b) Rast deviznog </a:t>
            </a:r>
            <a:r>
              <a:rPr lang="sr-Latn-BA" sz="1800" b="1" i="1" dirty="0">
                <a:solidFill>
                  <a:schemeClr val="tx1"/>
                </a:solidFill>
                <a:latin typeface="Times New Roman" panose="02020603050405020304" pitchFamily="18" charset="0"/>
                <a:cs typeface="Times New Roman" panose="02020603050405020304" pitchFamily="18" charset="0"/>
              </a:rPr>
              <a:t>kursa </a:t>
            </a:r>
            <a:r>
              <a:rPr lang="sr-Latn-BA" sz="1800" dirty="0">
                <a:solidFill>
                  <a:schemeClr val="tx1"/>
                </a:solidFill>
                <a:latin typeface="Times New Roman" panose="02020603050405020304" pitchFamily="18" charset="0"/>
                <a:cs typeface="Times New Roman" panose="02020603050405020304" pitchFamily="18" charset="0"/>
              </a:rPr>
              <a:t>predstavlja </a:t>
            </a:r>
            <a:r>
              <a:rPr lang="sr-Latn-BA" sz="1800" b="1" i="1" dirty="0" smtClean="0">
                <a:solidFill>
                  <a:schemeClr val="tx1"/>
                </a:solidFill>
                <a:latin typeface="Times New Roman" panose="02020603050405020304" pitchFamily="18" charset="0"/>
                <a:cs typeface="Times New Roman" panose="02020603050405020304" pitchFamily="18" charset="0"/>
              </a:rPr>
              <a:t>depresijaciju </a:t>
            </a:r>
            <a:r>
              <a:rPr lang="sr-Latn-BA" sz="1800" b="1" i="1" dirty="0">
                <a:solidFill>
                  <a:schemeClr val="tx1"/>
                </a:solidFill>
                <a:latin typeface="Times New Roman" panose="02020603050405020304" pitchFamily="18" charset="0"/>
                <a:cs typeface="Times New Roman" panose="02020603050405020304" pitchFamily="18" charset="0"/>
              </a:rPr>
              <a:t>dinara</a:t>
            </a:r>
            <a:r>
              <a:rPr lang="sr-Latn-BA" sz="1800" dirty="0">
                <a:solidFill>
                  <a:schemeClr val="tx1"/>
                </a:solidFill>
                <a:latin typeface="Times New Roman" panose="02020603050405020304" pitchFamily="18" charset="0"/>
                <a:cs typeface="Times New Roman" panose="02020603050405020304" pitchFamily="18" charset="0"/>
              </a:rPr>
              <a:t>, </a:t>
            </a:r>
            <a:r>
              <a:rPr lang="sr-Latn-BA" sz="1800" dirty="0" smtClean="0">
                <a:solidFill>
                  <a:schemeClr val="tx1"/>
                </a:solidFill>
                <a:latin typeface="Times New Roman" panose="02020603050405020304" pitchFamily="18" charset="0"/>
                <a:cs typeface="Times New Roman" panose="02020603050405020304" pitchFamily="18" charset="0"/>
              </a:rPr>
              <a:t>(npr.1evro </a:t>
            </a:r>
            <a:r>
              <a:rPr lang="sr-Latn-BA" sz="1800" dirty="0">
                <a:solidFill>
                  <a:schemeClr val="tx1"/>
                </a:solidFill>
                <a:latin typeface="Times New Roman" panose="02020603050405020304" pitchFamily="18" charset="0"/>
                <a:cs typeface="Times New Roman" panose="02020603050405020304" pitchFamily="18" charset="0"/>
              </a:rPr>
              <a:t>=125 RSD</a:t>
            </a:r>
            <a:r>
              <a:rPr lang="sr-Latn-BA" sz="1800" dirty="0" smtClean="0">
                <a:solidFill>
                  <a:schemeClr val="tx1"/>
                </a:solidFill>
                <a:latin typeface="Times New Roman" panose="02020603050405020304" pitchFamily="18" charset="0"/>
                <a:cs typeface="Times New Roman" panose="02020603050405020304" pitchFamily="18" charset="0"/>
              </a:rPr>
              <a:t>)</a:t>
            </a:r>
          </a:p>
          <a:p>
            <a:pPr marL="285750" indent="-285750" algn="just">
              <a:buFont typeface="Wingdings" panose="05000000000000000000" pitchFamily="2" charset="2"/>
              <a:buChar char="ü"/>
            </a:pPr>
            <a:r>
              <a:rPr lang="sr-Latn-BA" sz="1800" dirty="0" smtClean="0">
                <a:solidFill>
                  <a:schemeClr val="tx1"/>
                </a:solidFill>
                <a:latin typeface="Times New Roman" panose="02020603050405020304" pitchFamily="18" charset="0"/>
                <a:cs typeface="Times New Roman" panose="02020603050405020304" pitchFamily="18" charset="0"/>
              </a:rPr>
              <a:t>(a) depresijacija RSD će </a:t>
            </a:r>
            <a:r>
              <a:rPr lang="sr-Latn-BA" sz="1800" b="1" dirty="0" smtClean="0">
                <a:solidFill>
                  <a:schemeClr val="tx1"/>
                </a:solidFill>
                <a:latin typeface="Times New Roman" panose="02020603050405020304" pitchFamily="18" charset="0"/>
                <a:cs typeface="Times New Roman" panose="02020603050405020304" pitchFamily="18" charset="0"/>
              </a:rPr>
              <a:t>poboljšati</a:t>
            </a:r>
            <a:r>
              <a:rPr lang="sr-Latn-BA" sz="1800" dirty="0" smtClean="0">
                <a:solidFill>
                  <a:schemeClr val="tx1"/>
                </a:solidFill>
                <a:latin typeface="Times New Roman" panose="02020603050405020304" pitchFamily="18" charset="0"/>
                <a:cs typeface="Times New Roman" panose="02020603050405020304" pitchFamily="18" charset="0"/>
              </a:rPr>
              <a:t> konkurentnost srpskog izvoza.</a:t>
            </a:r>
          </a:p>
          <a:p>
            <a:pPr marL="285750" indent="-285750" algn="just">
              <a:buFont typeface="Wingdings" panose="05000000000000000000" pitchFamily="2" charset="2"/>
              <a:buChar char="ü"/>
            </a:pPr>
            <a:r>
              <a:rPr lang="sr-Latn-BA" sz="1800" dirty="0" smtClean="0">
                <a:solidFill>
                  <a:schemeClr val="tx1"/>
                </a:solidFill>
                <a:latin typeface="Times New Roman" panose="02020603050405020304" pitchFamily="18" charset="0"/>
                <a:cs typeface="Times New Roman" panose="02020603050405020304" pitchFamily="18" charset="0"/>
              </a:rPr>
              <a:t>(b) Ako zemlja ima fiksni režim deviznog kursa imaće po pravilu </a:t>
            </a:r>
            <a:r>
              <a:rPr lang="sr-Latn-BA" sz="1800" b="1" i="1" dirty="0" smtClean="0">
                <a:solidFill>
                  <a:schemeClr val="tx1"/>
                </a:solidFill>
                <a:latin typeface="Times New Roman" panose="02020603050405020304" pitchFamily="18" charset="0"/>
                <a:cs typeface="Times New Roman" panose="02020603050405020304" pitchFamily="18" charset="0"/>
              </a:rPr>
              <a:t>veći deficit platnog bilansa</a:t>
            </a:r>
            <a:r>
              <a:rPr lang="sr-Latn-BA" sz="1800" dirty="0" smtClean="0">
                <a:solidFill>
                  <a:schemeClr val="tx1"/>
                </a:solidFill>
                <a:latin typeface="Times New Roman" panose="02020603050405020304" pitchFamily="18" charset="0"/>
                <a:cs typeface="Times New Roman" panose="02020603050405020304" pitchFamily="18" charset="0"/>
              </a:rPr>
              <a:t>, zato što .....</a:t>
            </a:r>
            <a:endParaRPr lang="sr-Latn-BA" sz="1800" dirty="0">
              <a:solidFill>
                <a:schemeClr val="tx1"/>
              </a:solidFill>
              <a:latin typeface="Times New Roman" panose="02020603050405020304" pitchFamily="18" charset="0"/>
              <a:cs typeface="Times New Roman" panose="02020603050405020304" pitchFamily="18" charset="0"/>
            </a:endParaRPr>
          </a:p>
        </p:txBody>
      </p:sp>
      <p:sp>
        <p:nvSpPr>
          <p:cNvPr id="6" name="Title 1"/>
          <p:cNvSpPr txBox="1">
            <a:spLocks/>
          </p:cNvSpPr>
          <p:nvPr/>
        </p:nvSpPr>
        <p:spPr>
          <a:xfrm>
            <a:off x="1019175" y="1448716"/>
            <a:ext cx="7781925" cy="1332583"/>
          </a:xfrm>
          <a:prstGeom prst="rect">
            <a:avLst/>
          </a:prstGeom>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r>
              <a:rPr lang="sr-Latn-BA" sz="1800" dirty="0" smtClean="0">
                <a:solidFill>
                  <a:schemeClr val="tx1"/>
                </a:solidFill>
                <a:latin typeface="Times New Roman" panose="02020603050405020304" pitchFamily="18" charset="0"/>
                <a:cs typeface="Times New Roman" panose="02020603050405020304" pitchFamily="18" charset="0"/>
              </a:rPr>
              <a:t>Ako je </a:t>
            </a:r>
            <a:r>
              <a:rPr lang="sr-Latn-BA" sz="1800" b="1" dirty="0" smtClean="0">
                <a:solidFill>
                  <a:schemeClr val="tx1"/>
                </a:solidFill>
                <a:latin typeface="Times New Roman" panose="02020603050405020304" pitchFamily="18" charset="0"/>
                <a:cs typeface="Times New Roman" panose="02020603050405020304" pitchFamily="18" charset="0"/>
              </a:rPr>
              <a:t>1 evro = 120 RSD, </a:t>
            </a:r>
            <a:r>
              <a:rPr lang="sr-Latn-BA" sz="1800" dirty="0" smtClean="0">
                <a:solidFill>
                  <a:schemeClr val="tx1"/>
                </a:solidFill>
                <a:latin typeface="Times New Roman" panose="02020603050405020304" pitchFamily="18" charset="0"/>
                <a:cs typeface="Times New Roman" panose="02020603050405020304" pitchFamily="18" charset="0"/>
              </a:rPr>
              <a:t>onda kažemo da dinar  (a) direktno notira, (b) indirektno notira. Rast deviznog kursa predstavlja (a) apresijaciju (b) depresijaciju dinara, te će (a) poboljšati  pogoršati (c) neutralno uticati na konkurentnost srpskog izvoza. </a:t>
            </a:r>
          </a:p>
          <a:p>
            <a:pPr algn="just"/>
            <a:r>
              <a:rPr lang="sr-Latn-BA" sz="1800" dirty="0" smtClean="0">
                <a:solidFill>
                  <a:schemeClr val="tx1"/>
                </a:solidFill>
                <a:latin typeface="Times New Roman" panose="02020603050405020304" pitchFamily="18" charset="0"/>
                <a:cs typeface="Times New Roman" panose="02020603050405020304" pitchFamily="18" charset="0"/>
              </a:rPr>
              <a:t>Ako zemlja ima fiksni režim deviznog kursa imaće po pravilu a) veći b) manji deficit platnog bilansa.  </a:t>
            </a:r>
            <a:endParaRPr lang="sr-Latn-BA" sz="3200" dirty="0" smtClean="0">
              <a:solidFill>
                <a:schemeClr val="tx1"/>
              </a:solidFill>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4298" y="989282"/>
            <a:ext cx="584692" cy="725218"/>
          </a:xfrm>
          <a:prstGeom prst="rect">
            <a:avLst/>
          </a:prstGeom>
        </p:spPr>
      </p:pic>
    </p:spTree>
    <p:extLst>
      <p:ext uri="{BB962C8B-B14F-4D97-AF65-F5344CB8AC3E}">
        <p14:creationId xmlns:p14="http://schemas.microsoft.com/office/powerpoint/2010/main" val="1492791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1)">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heel(1)">
                                      <p:cBhvr>
                                        <p:cTn id="1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D22F896-40B5-4ADD-8801-0D06FADFA095}" type="slidenum">
              <a:rPr lang="en-US" smtClean="0"/>
              <a:t>24</a:t>
            </a:fld>
            <a:endParaRPr lang="en-US" dirty="0"/>
          </a:p>
        </p:txBody>
      </p:sp>
      <p:sp>
        <p:nvSpPr>
          <p:cNvPr id="3" name="Title 1"/>
          <p:cNvSpPr txBox="1">
            <a:spLocks/>
          </p:cNvSpPr>
          <p:nvPr/>
        </p:nvSpPr>
        <p:spPr>
          <a:xfrm>
            <a:off x="1019175" y="1069771"/>
            <a:ext cx="6868788" cy="389608"/>
          </a:xfrm>
          <a:prstGeom prst="rect">
            <a:avLst/>
          </a:prstGeom>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sr-Latn-BA" sz="1800" b="1" i="1" u="sng" dirty="0">
                <a:solidFill>
                  <a:srgbClr val="00B050"/>
                </a:solidFill>
                <a:latin typeface="Times New Roman" panose="02020603050405020304" pitchFamily="18" charset="0"/>
                <a:cs typeface="Times New Roman" panose="02020603050405020304" pitchFamily="18" charset="0"/>
              </a:rPr>
              <a:t>2</a:t>
            </a:r>
            <a:r>
              <a:rPr lang="sr-Latn-BA" sz="1800" b="1" i="1" u="sng" dirty="0" smtClean="0">
                <a:solidFill>
                  <a:srgbClr val="00B050"/>
                </a:solidFill>
                <a:latin typeface="Times New Roman" panose="02020603050405020304" pitchFamily="18" charset="0"/>
                <a:cs typeface="Times New Roman" panose="02020603050405020304" pitchFamily="18" charset="0"/>
              </a:rPr>
              <a:t>. Zadatak:</a:t>
            </a:r>
            <a:endParaRPr lang="sr-Latn-BA" sz="3200" b="1" dirty="0" smtClean="0">
              <a:solidFill>
                <a:schemeClr val="tx1"/>
              </a:solidFill>
              <a:latin typeface="Times New Roman" panose="02020603050405020304" pitchFamily="18" charset="0"/>
              <a:cs typeface="Times New Roman" panose="02020603050405020304" pitchFamily="18" charset="0"/>
            </a:endParaRPr>
          </a:p>
        </p:txBody>
      </p:sp>
      <p:sp>
        <p:nvSpPr>
          <p:cNvPr id="4" name="Rounded Rectangle 3"/>
          <p:cNvSpPr/>
          <p:nvPr/>
        </p:nvSpPr>
        <p:spPr>
          <a:xfrm>
            <a:off x="384298" y="247457"/>
            <a:ext cx="8510192" cy="609793"/>
          </a:xfrm>
          <a:prstGeom prst="roundRect">
            <a:avLst/>
          </a:prstGeom>
          <a:ln w="381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sr-Latn-BA" sz="3200" b="1" dirty="0" smtClean="0">
                <a:solidFill>
                  <a:schemeClr val="bg2">
                    <a:lumMod val="25000"/>
                  </a:schemeClr>
                </a:solidFill>
                <a:latin typeface="Times New Roman" panose="02020603050405020304" pitchFamily="18" charset="0"/>
                <a:cs typeface="Times New Roman" panose="02020603050405020304" pitchFamily="18" charset="0"/>
              </a:rPr>
              <a:t>MEĐUNARODNE FINANSIJE</a:t>
            </a:r>
            <a:endParaRPr lang="en-GB" sz="3200" b="1" dirty="0">
              <a:solidFill>
                <a:schemeClr val="bg2">
                  <a:lumMod val="25000"/>
                </a:schemeClr>
              </a:solidFill>
              <a:latin typeface="Times New Roman" panose="02020603050405020304" pitchFamily="18" charset="0"/>
              <a:cs typeface="Times New Roman" panose="02020603050405020304" pitchFamily="18" charset="0"/>
            </a:endParaRPr>
          </a:p>
        </p:txBody>
      </p:sp>
      <p:sp>
        <p:nvSpPr>
          <p:cNvPr id="5" name="Title 1"/>
          <p:cNvSpPr txBox="1">
            <a:spLocks/>
          </p:cNvSpPr>
          <p:nvPr/>
        </p:nvSpPr>
        <p:spPr>
          <a:xfrm>
            <a:off x="316904" y="3429000"/>
            <a:ext cx="8510192" cy="2705100"/>
          </a:xfrm>
          <a:prstGeom prst="rect">
            <a:avLst/>
          </a:prstGeom>
          <a:solidFill>
            <a:schemeClr val="bg2"/>
          </a:solidFill>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r>
              <a:rPr lang="sr-Latn-BA" sz="1800" b="1" i="1" u="sng" dirty="0" smtClean="0">
                <a:solidFill>
                  <a:schemeClr val="tx1"/>
                </a:solidFill>
                <a:latin typeface="Times New Roman" panose="02020603050405020304" pitchFamily="18" charset="0"/>
                <a:cs typeface="Times New Roman" panose="02020603050405020304" pitchFamily="18" charset="0"/>
              </a:rPr>
              <a:t>Rješenje</a:t>
            </a:r>
            <a:r>
              <a:rPr lang="sr-Latn-BA" sz="1800" dirty="0" smtClean="0">
                <a:solidFill>
                  <a:schemeClr val="tx1"/>
                </a:solidFill>
                <a:latin typeface="Times New Roman" panose="02020603050405020304" pitchFamily="18" charset="0"/>
                <a:cs typeface="Times New Roman" panose="02020603050405020304" pitchFamily="18" charset="0"/>
              </a:rPr>
              <a:t>:  </a:t>
            </a:r>
          </a:p>
          <a:p>
            <a:pPr marL="285750" indent="-285750" algn="just">
              <a:buFont typeface="Wingdings" panose="05000000000000000000" pitchFamily="2" charset="2"/>
              <a:buChar char="ü"/>
            </a:pPr>
            <a:r>
              <a:rPr lang="sr-Latn-BA" sz="1800" dirty="0" smtClean="0">
                <a:solidFill>
                  <a:schemeClr val="tx1"/>
                </a:solidFill>
                <a:latin typeface="Times New Roman" panose="02020603050405020304" pitchFamily="18" charset="0"/>
                <a:cs typeface="Times New Roman" panose="02020603050405020304" pitchFamily="18" charset="0"/>
              </a:rPr>
              <a:t>Valuta </a:t>
            </a:r>
            <a:r>
              <a:rPr lang="sr-Latn-BA" sz="1800" dirty="0">
                <a:solidFill>
                  <a:schemeClr val="tx1"/>
                </a:solidFill>
                <a:latin typeface="Times New Roman" panose="02020603050405020304" pitchFamily="18" charset="0"/>
                <a:cs typeface="Times New Roman" panose="02020603050405020304" pitchFamily="18" charset="0"/>
              </a:rPr>
              <a:t>sa kojom se najviše trguje na deviznom tržištu je</a:t>
            </a:r>
            <a:r>
              <a:rPr lang="sr-Latn-BA" sz="1800" b="1" dirty="0">
                <a:solidFill>
                  <a:schemeClr val="tx1"/>
                </a:solidFill>
                <a:latin typeface="Times New Roman" panose="02020603050405020304" pitchFamily="18" charset="0"/>
                <a:cs typeface="Times New Roman" panose="02020603050405020304" pitchFamily="18" charset="0"/>
              </a:rPr>
              <a:t> </a:t>
            </a:r>
            <a:r>
              <a:rPr lang="sr-Latn-BA" sz="1800" b="1" dirty="0" smtClean="0">
                <a:solidFill>
                  <a:schemeClr val="tx1"/>
                </a:solidFill>
                <a:latin typeface="Times New Roman" panose="02020603050405020304" pitchFamily="18" charset="0"/>
                <a:cs typeface="Times New Roman" panose="02020603050405020304" pitchFamily="18" charset="0"/>
              </a:rPr>
              <a:t>(dolar)$,  </a:t>
            </a:r>
            <a:r>
              <a:rPr lang="sr-Latn-BA" sz="1800" dirty="0">
                <a:solidFill>
                  <a:schemeClr val="tx1"/>
                </a:solidFill>
                <a:latin typeface="Times New Roman" panose="02020603050405020304" pitchFamily="18" charset="0"/>
                <a:cs typeface="Times New Roman" panose="02020603050405020304" pitchFamily="18" charset="0"/>
              </a:rPr>
              <a:t>a naznačajniji finansijski centar nalazi se </a:t>
            </a:r>
            <a:r>
              <a:rPr lang="sr-Latn-BA" sz="1800" b="1" dirty="0">
                <a:solidFill>
                  <a:schemeClr val="tx1"/>
                </a:solidFill>
                <a:latin typeface="Times New Roman" panose="02020603050405020304" pitchFamily="18" charset="0"/>
                <a:cs typeface="Times New Roman" panose="02020603050405020304" pitchFamily="18" charset="0"/>
              </a:rPr>
              <a:t>u </a:t>
            </a:r>
            <a:r>
              <a:rPr lang="sr-Latn-BA" sz="1800" b="1" dirty="0" smtClean="0">
                <a:solidFill>
                  <a:schemeClr val="tx1"/>
                </a:solidFill>
                <a:latin typeface="Times New Roman" panose="02020603050405020304" pitchFamily="18" charset="0"/>
                <a:cs typeface="Times New Roman" panose="02020603050405020304" pitchFamily="18" charset="0"/>
              </a:rPr>
              <a:t>Londonu</a:t>
            </a:r>
            <a:r>
              <a:rPr lang="sr-Latn-BA" sz="1800" dirty="0" smtClean="0">
                <a:solidFill>
                  <a:schemeClr val="tx1"/>
                </a:solidFill>
                <a:latin typeface="Times New Roman" panose="02020603050405020304" pitchFamily="18" charset="0"/>
                <a:cs typeface="Times New Roman" panose="02020603050405020304" pitchFamily="18" charset="0"/>
              </a:rPr>
              <a:t>. </a:t>
            </a:r>
          </a:p>
          <a:p>
            <a:pPr marL="285750" indent="-285750" algn="just">
              <a:buFont typeface="Wingdings" panose="05000000000000000000" pitchFamily="2" charset="2"/>
              <a:buChar char="ü"/>
            </a:pPr>
            <a:r>
              <a:rPr lang="sr-Latn-BA" sz="1800" dirty="0" smtClean="0">
                <a:solidFill>
                  <a:schemeClr val="tx1"/>
                </a:solidFill>
                <a:latin typeface="Times New Roman" panose="02020603050405020304" pitchFamily="18" charset="0"/>
                <a:cs typeface="Times New Roman" panose="02020603050405020304" pitchFamily="18" charset="0"/>
              </a:rPr>
              <a:t>Centralna </a:t>
            </a:r>
            <a:r>
              <a:rPr lang="sr-Latn-BA" sz="1800" dirty="0">
                <a:solidFill>
                  <a:schemeClr val="tx1"/>
                </a:solidFill>
                <a:latin typeface="Times New Roman" panose="02020603050405020304" pitchFamily="18" charset="0"/>
                <a:cs typeface="Times New Roman" panose="02020603050405020304" pitchFamily="18" charset="0"/>
              </a:rPr>
              <a:t>banka zemlje koja ima </a:t>
            </a:r>
            <a:r>
              <a:rPr lang="sr-Latn-BA" sz="1800" dirty="0" smtClean="0">
                <a:solidFill>
                  <a:schemeClr val="tx1"/>
                </a:solidFill>
                <a:latin typeface="Times New Roman" panose="02020603050405020304" pitchFamily="18" charset="0"/>
                <a:cs typeface="Times New Roman" panose="02020603050405020304" pitchFamily="18" charset="0"/>
              </a:rPr>
              <a:t> </a:t>
            </a:r>
            <a:r>
              <a:rPr lang="sr-Latn-BA" sz="1800" b="1" i="1" dirty="0" smtClean="0">
                <a:solidFill>
                  <a:schemeClr val="tx1"/>
                </a:solidFill>
                <a:latin typeface="Times New Roman" panose="02020603050405020304" pitchFamily="18" charset="0"/>
                <a:cs typeface="Times New Roman" panose="02020603050405020304" pitchFamily="18" charset="0"/>
              </a:rPr>
              <a:t>(a) fiksni devizni kurs </a:t>
            </a:r>
            <a:r>
              <a:rPr lang="sr-Latn-BA" sz="1800" dirty="0">
                <a:solidFill>
                  <a:schemeClr val="tx1"/>
                </a:solidFill>
                <a:latin typeface="Times New Roman" panose="02020603050405020304" pitchFamily="18" charset="0"/>
                <a:cs typeface="Times New Roman" panose="02020603050405020304" pitchFamily="18" charset="0"/>
              </a:rPr>
              <a:t>češće interveniše na deviznom tržištu, te su joj po pravilu potrebne (</a:t>
            </a:r>
            <a:r>
              <a:rPr lang="sr-Latn-BA" sz="1800" b="1" i="1" dirty="0">
                <a:solidFill>
                  <a:schemeClr val="tx1"/>
                </a:solidFill>
                <a:latin typeface="Times New Roman" panose="02020603050405020304" pitchFamily="18" charset="0"/>
                <a:cs typeface="Times New Roman" panose="02020603050405020304" pitchFamily="18" charset="0"/>
              </a:rPr>
              <a:t>a) više </a:t>
            </a:r>
            <a:r>
              <a:rPr lang="sr-Latn-BA" sz="1800" b="1" i="1" dirty="0" smtClean="0">
                <a:solidFill>
                  <a:schemeClr val="tx1"/>
                </a:solidFill>
                <a:latin typeface="Times New Roman" panose="02020603050405020304" pitchFamily="18" charset="0"/>
                <a:cs typeface="Times New Roman" panose="02020603050405020304" pitchFamily="18" charset="0"/>
              </a:rPr>
              <a:t>devizne </a:t>
            </a:r>
            <a:r>
              <a:rPr lang="sr-Latn-BA" sz="1800" b="1" i="1" dirty="0">
                <a:solidFill>
                  <a:schemeClr val="tx1"/>
                </a:solidFill>
                <a:latin typeface="Times New Roman" panose="02020603050405020304" pitchFamily="18" charset="0"/>
                <a:cs typeface="Times New Roman" panose="02020603050405020304" pitchFamily="18" charset="0"/>
              </a:rPr>
              <a:t>rezerve</a:t>
            </a:r>
            <a:r>
              <a:rPr lang="sr-Latn-BA" sz="1800" dirty="0">
                <a:solidFill>
                  <a:schemeClr val="tx1"/>
                </a:solidFill>
                <a:latin typeface="Times New Roman" panose="02020603050405020304" pitchFamily="18" charset="0"/>
                <a:cs typeface="Times New Roman" panose="02020603050405020304" pitchFamily="18" charset="0"/>
              </a:rPr>
              <a:t>. </a:t>
            </a:r>
            <a:endParaRPr lang="sr-Latn-BA" sz="1800" dirty="0" smtClean="0">
              <a:solidFill>
                <a:schemeClr val="tx1"/>
              </a:solidFill>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pPr>
            <a:r>
              <a:rPr lang="sr-Latn-BA" sz="1800" dirty="0" smtClean="0">
                <a:solidFill>
                  <a:schemeClr val="tx1"/>
                </a:solidFill>
                <a:latin typeface="Times New Roman" panose="02020603050405020304" pitchFamily="18" charset="0"/>
                <a:cs typeface="Times New Roman" panose="02020603050405020304" pitchFamily="18" charset="0"/>
              </a:rPr>
              <a:t>Valuta </a:t>
            </a:r>
            <a:r>
              <a:rPr lang="sr-Latn-BA" sz="1800" dirty="0">
                <a:solidFill>
                  <a:schemeClr val="tx1"/>
                </a:solidFill>
                <a:latin typeface="Times New Roman" panose="02020603050405020304" pitchFamily="18" charset="0"/>
                <a:cs typeface="Times New Roman" panose="02020603050405020304" pitchFamily="18" charset="0"/>
              </a:rPr>
              <a:t>koja ima najveće učešće u deviznim rezervama u svijetu </a:t>
            </a:r>
            <a:r>
              <a:rPr lang="sr-Latn-BA" sz="1800" dirty="0" smtClean="0">
                <a:solidFill>
                  <a:schemeClr val="tx1"/>
                </a:solidFill>
                <a:latin typeface="Times New Roman" panose="02020603050405020304" pitchFamily="18" charset="0"/>
                <a:cs typeface="Times New Roman" panose="02020603050405020304" pitchFamily="18" charset="0"/>
              </a:rPr>
              <a:t>je</a:t>
            </a:r>
            <a:r>
              <a:rPr lang="sr-Latn-BA" sz="1800" dirty="0" smtClean="0">
                <a:solidFill>
                  <a:srgbClr val="FF0000"/>
                </a:solidFill>
                <a:latin typeface="Times New Roman" panose="02020603050405020304" pitchFamily="18" charset="0"/>
                <a:cs typeface="Times New Roman" panose="02020603050405020304" pitchFamily="18" charset="0"/>
              </a:rPr>
              <a:t> </a:t>
            </a:r>
            <a:r>
              <a:rPr lang="sr-Latn-BA" sz="1800" b="1" dirty="0" smtClean="0">
                <a:solidFill>
                  <a:schemeClr val="tx1"/>
                </a:solidFill>
                <a:latin typeface="Times New Roman" panose="02020603050405020304" pitchFamily="18" charset="0"/>
                <a:cs typeface="Times New Roman" panose="02020603050405020304" pitchFamily="18" charset="0"/>
              </a:rPr>
              <a:t>dolar ($).   </a:t>
            </a:r>
            <a:endParaRPr lang="sr-Latn-BA" sz="3200" b="1" dirty="0">
              <a:solidFill>
                <a:schemeClr val="tx1"/>
              </a:solidFill>
              <a:latin typeface="Times New Roman" panose="02020603050405020304" pitchFamily="18" charset="0"/>
              <a:cs typeface="Times New Roman" panose="02020603050405020304" pitchFamily="18" charset="0"/>
            </a:endParaRPr>
          </a:p>
          <a:p>
            <a:pPr algn="just"/>
            <a:r>
              <a:rPr lang="sr-Latn-BA" sz="1800" dirty="0" smtClean="0">
                <a:solidFill>
                  <a:srgbClr val="FF0000"/>
                </a:solidFill>
                <a:latin typeface="Times New Roman" panose="02020603050405020304" pitchFamily="18" charset="0"/>
                <a:cs typeface="Times New Roman" panose="02020603050405020304" pitchFamily="18" charset="0"/>
              </a:rPr>
              <a:t> </a:t>
            </a:r>
          </a:p>
        </p:txBody>
      </p:sp>
      <p:sp>
        <p:nvSpPr>
          <p:cNvPr id="6" name="Title 1"/>
          <p:cNvSpPr txBox="1">
            <a:spLocks/>
          </p:cNvSpPr>
          <p:nvPr/>
        </p:nvSpPr>
        <p:spPr>
          <a:xfrm>
            <a:off x="885825" y="1448716"/>
            <a:ext cx="7915275" cy="1332583"/>
          </a:xfrm>
          <a:prstGeom prst="rect">
            <a:avLst/>
          </a:prstGeom>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r>
              <a:rPr lang="sr-Latn-BA" sz="1800" dirty="0" smtClean="0">
                <a:solidFill>
                  <a:schemeClr val="tx1"/>
                </a:solidFill>
                <a:latin typeface="Times New Roman" panose="02020603050405020304" pitchFamily="18" charset="0"/>
                <a:cs typeface="Times New Roman" panose="02020603050405020304" pitchFamily="18" charset="0"/>
              </a:rPr>
              <a:t>Valuta sa kojom se najviše trguje na deviznom tržištu je __________, a naznačajniji finansijski centar nalazi se u _________. Centralna banka zemlje koja ima (a) fiksni (b) fluktuirajući režim deviznog kursa češće interveniše na deviznom tržištu, te su joj po pravilu potrebne (a) više (b) niže devizne rezerve. Valuta koja ima najveće učešće u deviznim rezervama u svijetu je___________________.  </a:t>
            </a:r>
            <a:endParaRPr lang="sr-Latn-BA" sz="3200" dirty="0" smtClean="0">
              <a:solidFill>
                <a:schemeClr val="tx1"/>
              </a:solidFill>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4298" y="989282"/>
            <a:ext cx="584692" cy="725218"/>
          </a:xfrm>
          <a:prstGeom prst="rect">
            <a:avLst/>
          </a:prstGeom>
        </p:spPr>
      </p:pic>
    </p:spTree>
    <p:extLst>
      <p:ext uri="{BB962C8B-B14F-4D97-AF65-F5344CB8AC3E}">
        <p14:creationId xmlns:p14="http://schemas.microsoft.com/office/powerpoint/2010/main" val="3821896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1)">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heel(1)">
                                      <p:cBhvr>
                                        <p:cTn id="1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D22F896-40B5-4ADD-8801-0D06FADFA095}" type="slidenum">
              <a:rPr lang="en-US" smtClean="0"/>
              <a:t>25</a:t>
            </a:fld>
            <a:endParaRPr lang="en-US" dirty="0"/>
          </a:p>
        </p:txBody>
      </p:sp>
      <p:sp>
        <p:nvSpPr>
          <p:cNvPr id="3" name="Title 1"/>
          <p:cNvSpPr txBox="1">
            <a:spLocks/>
          </p:cNvSpPr>
          <p:nvPr/>
        </p:nvSpPr>
        <p:spPr>
          <a:xfrm>
            <a:off x="1019175" y="1069771"/>
            <a:ext cx="6868788" cy="389608"/>
          </a:xfrm>
          <a:prstGeom prst="rect">
            <a:avLst/>
          </a:prstGeom>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sr-Latn-BA" sz="1800" b="1" i="1" u="sng" dirty="0" smtClean="0">
                <a:solidFill>
                  <a:srgbClr val="00B050"/>
                </a:solidFill>
                <a:latin typeface="Times New Roman" panose="02020603050405020304" pitchFamily="18" charset="0"/>
                <a:cs typeface="Times New Roman" panose="02020603050405020304" pitchFamily="18" charset="0"/>
              </a:rPr>
              <a:t>3. Zadatak:</a:t>
            </a:r>
            <a:endParaRPr lang="sr-Latn-BA" sz="3200" b="1" dirty="0" smtClean="0">
              <a:solidFill>
                <a:schemeClr val="tx1"/>
              </a:solidFill>
              <a:latin typeface="Times New Roman" panose="02020603050405020304" pitchFamily="18" charset="0"/>
              <a:cs typeface="Times New Roman" panose="02020603050405020304" pitchFamily="18" charset="0"/>
            </a:endParaRPr>
          </a:p>
        </p:txBody>
      </p:sp>
      <p:sp>
        <p:nvSpPr>
          <p:cNvPr id="4" name="Rounded Rectangle 3"/>
          <p:cNvSpPr/>
          <p:nvPr/>
        </p:nvSpPr>
        <p:spPr>
          <a:xfrm>
            <a:off x="384298" y="247457"/>
            <a:ext cx="8510192" cy="609793"/>
          </a:xfrm>
          <a:prstGeom prst="roundRect">
            <a:avLst/>
          </a:prstGeom>
          <a:ln w="381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sr-Latn-BA" sz="3200" b="1" dirty="0" smtClean="0">
                <a:solidFill>
                  <a:schemeClr val="bg2">
                    <a:lumMod val="25000"/>
                  </a:schemeClr>
                </a:solidFill>
                <a:latin typeface="Times New Roman" panose="02020603050405020304" pitchFamily="18" charset="0"/>
                <a:cs typeface="Times New Roman" panose="02020603050405020304" pitchFamily="18" charset="0"/>
              </a:rPr>
              <a:t>MEĐUNARODNE FINANSIJE</a:t>
            </a:r>
            <a:endParaRPr lang="en-GB" sz="3200" b="1" dirty="0">
              <a:solidFill>
                <a:schemeClr val="bg2">
                  <a:lumMod val="25000"/>
                </a:schemeClr>
              </a:solidFill>
              <a:latin typeface="Times New Roman" panose="02020603050405020304" pitchFamily="18" charset="0"/>
              <a:cs typeface="Times New Roman" panose="02020603050405020304" pitchFamily="18" charset="0"/>
            </a:endParaRPr>
          </a:p>
        </p:txBody>
      </p:sp>
      <p:sp>
        <p:nvSpPr>
          <p:cNvPr id="5" name="Title 1"/>
          <p:cNvSpPr txBox="1">
            <a:spLocks/>
          </p:cNvSpPr>
          <p:nvPr/>
        </p:nvSpPr>
        <p:spPr>
          <a:xfrm>
            <a:off x="316904" y="3774411"/>
            <a:ext cx="8510192" cy="2864514"/>
          </a:xfrm>
          <a:prstGeom prst="rect">
            <a:avLst/>
          </a:prstGeom>
          <a:solidFill>
            <a:schemeClr val="bg2"/>
          </a:solidFill>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r>
              <a:rPr lang="sr-Latn-BA" sz="1800" b="1" i="1" u="sng" dirty="0" smtClean="0">
                <a:solidFill>
                  <a:schemeClr val="tx1"/>
                </a:solidFill>
                <a:latin typeface="Times New Roman" panose="02020603050405020304" pitchFamily="18" charset="0"/>
                <a:cs typeface="Times New Roman" panose="02020603050405020304" pitchFamily="18" charset="0"/>
              </a:rPr>
              <a:t>Rješenje</a:t>
            </a:r>
            <a:r>
              <a:rPr lang="sr-Latn-BA" sz="1800" dirty="0" smtClean="0">
                <a:solidFill>
                  <a:schemeClr val="tx1"/>
                </a:solidFill>
                <a:latin typeface="Times New Roman" panose="02020603050405020304" pitchFamily="18" charset="0"/>
                <a:cs typeface="Times New Roman" panose="02020603050405020304" pitchFamily="18" charset="0"/>
              </a:rPr>
              <a:t>:</a:t>
            </a:r>
          </a:p>
          <a:p>
            <a:pPr marL="285750" indent="-285750" algn="just">
              <a:buFont typeface="Wingdings" panose="05000000000000000000" pitchFamily="2" charset="2"/>
              <a:buChar char="ü"/>
            </a:pPr>
            <a:r>
              <a:rPr lang="sr-Latn-BA" sz="1800" dirty="0" smtClean="0">
                <a:solidFill>
                  <a:schemeClr val="tx1"/>
                </a:solidFill>
                <a:latin typeface="Times New Roman" panose="02020603050405020304" pitchFamily="18" charset="0"/>
                <a:cs typeface="Times New Roman" panose="02020603050405020304" pitchFamily="18" charset="0"/>
              </a:rPr>
              <a:t>Heđžeri </a:t>
            </a:r>
            <a:r>
              <a:rPr lang="sr-Latn-BA" sz="1800" dirty="0">
                <a:solidFill>
                  <a:schemeClr val="tx1"/>
                </a:solidFill>
                <a:latin typeface="Times New Roman" panose="02020603050405020304" pitchFamily="18" charset="0"/>
                <a:cs typeface="Times New Roman" panose="02020603050405020304" pitchFamily="18" charset="0"/>
              </a:rPr>
              <a:t>koriste </a:t>
            </a:r>
            <a:r>
              <a:rPr lang="sr-Latn-BA" sz="1800" dirty="0" smtClean="0">
                <a:solidFill>
                  <a:schemeClr val="tx1"/>
                </a:solidFill>
                <a:latin typeface="Times New Roman" panose="02020603050405020304" pitchFamily="18" charset="0"/>
                <a:cs typeface="Times New Roman" panose="02020603050405020304" pitchFamily="18" charset="0"/>
              </a:rPr>
              <a:t>transakcije </a:t>
            </a:r>
            <a:r>
              <a:rPr lang="sr-Latn-BA" sz="1800" dirty="0">
                <a:solidFill>
                  <a:schemeClr val="tx1"/>
                </a:solidFill>
                <a:latin typeface="Times New Roman" panose="02020603050405020304" pitchFamily="18" charset="0"/>
                <a:cs typeface="Times New Roman" panose="02020603050405020304" pitchFamily="18" charset="0"/>
              </a:rPr>
              <a:t>na deviznom tržištu </a:t>
            </a:r>
            <a:r>
              <a:rPr lang="sr-Latn-BA" sz="1800" dirty="0" smtClean="0">
                <a:solidFill>
                  <a:schemeClr val="tx1"/>
                </a:solidFill>
                <a:latin typeface="Times New Roman" panose="02020603050405020304" pitchFamily="18" charset="0"/>
                <a:cs typeface="Times New Roman" panose="02020603050405020304" pitchFamily="18" charset="0"/>
              </a:rPr>
              <a:t>(</a:t>
            </a:r>
            <a:r>
              <a:rPr lang="sr-Latn-BA" sz="1800" b="1" i="1" dirty="0" smtClean="0">
                <a:solidFill>
                  <a:schemeClr val="tx1"/>
                </a:solidFill>
                <a:latin typeface="Times New Roman" panose="02020603050405020304" pitchFamily="18" charset="0"/>
                <a:cs typeface="Times New Roman" panose="02020603050405020304" pitchFamily="18" charset="0"/>
              </a:rPr>
              <a:t>b</a:t>
            </a:r>
            <a:r>
              <a:rPr lang="sr-Latn-BA" sz="1800" b="1" i="1" dirty="0">
                <a:solidFill>
                  <a:schemeClr val="tx1"/>
                </a:solidFill>
                <a:latin typeface="Times New Roman" panose="02020603050405020304" pitchFamily="18" charset="0"/>
                <a:cs typeface="Times New Roman" panose="02020603050405020304" pitchFamily="18" charset="0"/>
              </a:rPr>
              <a:t>) kako bi se zaštitili od kursnog rizika. </a:t>
            </a:r>
            <a:endParaRPr lang="sr-Latn-BA" sz="1800" b="1" i="1" dirty="0" smtClean="0">
              <a:solidFill>
                <a:schemeClr val="tx1"/>
              </a:solidFill>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pPr>
            <a:r>
              <a:rPr lang="sr-Latn-BA" sz="1800" dirty="0" smtClean="0">
                <a:solidFill>
                  <a:schemeClr val="tx1"/>
                </a:solidFill>
                <a:latin typeface="Times New Roman" panose="02020603050405020304" pitchFamily="18" charset="0"/>
                <a:cs typeface="Times New Roman" panose="02020603050405020304" pitchFamily="18" charset="0"/>
              </a:rPr>
              <a:t>Ako </a:t>
            </a:r>
            <a:r>
              <a:rPr lang="sr-Latn-BA" sz="1800" dirty="0">
                <a:solidFill>
                  <a:schemeClr val="tx1"/>
                </a:solidFill>
                <a:latin typeface="Times New Roman" panose="02020603050405020304" pitchFamily="18" charset="0"/>
                <a:cs typeface="Times New Roman" panose="02020603050405020304" pitchFamily="18" charset="0"/>
              </a:rPr>
              <a:t>heđžeri imaju </a:t>
            </a:r>
            <a:r>
              <a:rPr lang="sr-Latn-BA" sz="1800" u="sng" dirty="0">
                <a:solidFill>
                  <a:schemeClr val="tx1"/>
                </a:solidFill>
                <a:latin typeface="Times New Roman" panose="02020603050405020304" pitchFamily="18" charset="0"/>
                <a:cs typeface="Times New Roman" panose="02020603050405020304" pitchFamily="18" charset="0"/>
              </a:rPr>
              <a:t>potraživanja</a:t>
            </a:r>
            <a:r>
              <a:rPr lang="sr-Latn-BA" sz="1800" dirty="0">
                <a:solidFill>
                  <a:schemeClr val="tx1"/>
                </a:solidFill>
                <a:latin typeface="Times New Roman" panose="02020603050405020304" pitchFamily="18" charset="0"/>
                <a:cs typeface="Times New Roman" panose="02020603050405020304" pitchFamily="18" charset="0"/>
              </a:rPr>
              <a:t> u inostranoj valuti tada vrše </a:t>
            </a:r>
            <a:r>
              <a:rPr lang="sr-Latn-BA" sz="1800" b="1" dirty="0">
                <a:solidFill>
                  <a:schemeClr val="tx1"/>
                </a:solidFill>
                <a:latin typeface="Times New Roman" panose="02020603050405020304" pitchFamily="18" charset="0"/>
                <a:cs typeface="Times New Roman" panose="02020603050405020304" pitchFamily="18" charset="0"/>
              </a:rPr>
              <a:t>terminsku (a)prodaju </a:t>
            </a:r>
            <a:r>
              <a:rPr lang="sr-Latn-BA" sz="1800" b="1" dirty="0" smtClean="0">
                <a:solidFill>
                  <a:schemeClr val="tx1"/>
                </a:solidFill>
                <a:latin typeface="Times New Roman" panose="02020603050405020304" pitchFamily="18" charset="0"/>
                <a:cs typeface="Times New Roman" panose="02020603050405020304" pitchFamily="18" charset="0"/>
              </a:rPr>
              <a:t>inostrane </a:t>
            </a:r>
            <a:r>
              <a:rPr lang="sr-Latn-BA" sz="1800" b="1" dirty="0">
                <a:solidFill>
                  <a:schemeClr val="tx1"/>
                </a:solidFill>
                <a:latin typeface="Times New Roman" panose="02020603050405020304" pitchFamily="18" charset="0"/>
                <a:cs typeface="Times New Roman" panose="02020603050405020304" pitchFamily="18" charset="0"/>
              </a:rPr>
              <a:t>valute</a:t>
            </a:r>
            <a:r>
              <a:rPr lang="sr-Latn-BA" sz="1800" b="1" dirty="0" smtClean="0">
                <a:solidFill>
                  <a:schemeClr val="tx1"/>
                </a:solidFill>
                <a:latin typeface="Times New Roman" panose="02020603050405020304" pitchFamily="18" charset="0"/>
                <a:cs typeface="Times New Roman" panose="02020603050405020304" pitchFamily="18" charset="0"/>
              </a:rPr>
              <a:t>.</a:t>
            </a:r>
          </a:p>
          <a:p>
            <a:pPr marL="285750" indent="-285750" algn="just">
              <a:buFont typeface="Wingdings" panose="05000000000000000000" pitchFamily="2" charset="2"/>
              <a:buChar char="ü"/>
            </a:pPr>
            <a:r>
              <a:rPr lang="sr-Latn-BA" sz="1800" dirty="0" smtClean="0">
                <a:solidFill>
                  <a:schemeClr val="tx1"/>
                </a:solidFill>
                <a:latin typeface="Times New Roman" panose="02020603050405020304" pitchFamily="18" charset="0"/>
                <a:cs typeface="Times New Roman" panose="02020603050405020304" pitchFamily="18" charset="0"/>
              </a:rPr>
              <a:t>Valuta </a:t>
            </a:r>
            <a:r>
              <a:rPr lang="sr-Latn-BA" sz="1800" dirty="0">
                <a:solidFill>
                  <a:schemeClr val="tx1"/>
                </a:solidFill>
                <a:latin typeface="Times New Roman" panose="02020603050405020304" pitchFamily="18" charset="0"/>
                <a:cs typeface="Times New Roman" panose="02020603050405020304" pitchFamily="18" charset="0"/>
              </a:rPr>
              <a:t>ima terminsku premiju ako je njena vrijednost po terminskom (forvard) kursu </a:t>
            </a:r>
            <a:r>
              <a:rPr lang="sr-Latn-BA" sz="1800" b="1" i="1" dirty="0">
                <a:solidFill>
                  <a:schemeClr val="tx1"/>
                </a:solidFill>
                <a:latin typeface="Times New Roman" panose="02020603050405020304" pitchFamily="18" charset="0"/>
                <a:cs typeface="Times New Roman" panose="02020603050405020304" pitchFamily="18" charset="0"/>
              </a:rPr>
              <a:t>(a) veća</a:t>
            </a:r>
            <a:r>
              <a:rPr lang="sr-Latn-BA" sz="1800" dirty="0">
                <a:solidFill>
                  <a:schemeClr val="tx1"/>
                </a:solidFill>
                <a:latin typeface="Times New Roman" panose="02020603050405020304" pitchFamily="18" charset="0"/>
                <a:cs typeface="Times New Roman" panose="02020603050405020304" pitchFamily="18" charset="0"/>
              </a:rPr>
              <a:t> </a:t>
            </a:r>
            <a:r>
              <a:rPr lang="sr-Latn-BA" sz="1800" dirty="0" smtClean="0">
                <a:solidFill>
                  <a:schemeClr val="tx1"/>
                </a:solidFill>
                <a:latin typeface="Times New Roman" panose="02020603050405020304" pitchFamily="18" charset="0"/>
                <a:cs typeface="Times New Roman" panose="02020603050405020304" pitchFamily="18" charset="0"/>
              </a:rPr>
              <a:t>od </a:t>
            </a:r>
            <a:r>
              <a:rPr lang="sr-Latn-BA" sz="1800" dirty="0">
                <a:solidFill>
                  <a:schemeClr val="tx1"/>
                </a:solidFill>
                <a:latin typeface="Times New Roman" panose="02020603050405020304" pitchFamily="18" charset="0"/>
                <a:cs typeface="Times New Roman" panose="02020603050405020304" pitchFamily="18" charset="0"/>
              </a:rPr>
              <a:t>vrijednosti po promptnom (spot) kursu. Na primjer, ako je promtni 1 evro = 120 RSD, a terminski kurs 1 evro </a:t>
            </a:r>
            <a:r>
              <a:rPr lang="sr-Latn-BA" sz="1800" dirty="0" smtClean="0">
                <a:solidFill>
                  <a:schemeClr val="tx1"/>
                </a:solidFill>
                <a:latin typeface="Times New Roman" panose="02020603050405020304" pitchFamily="18" charset="0"/>
                <a:cs typeface="Times New Roman" panose="02020603050405020304" pitchFamily="18" charset="0"/>
              </a:rPr>
              <a:t>=</a:t>
            </a:r>
            <a:r>
              <a:rPr lang="sr-Latn-BA" sz="1800" b="1" i="1" dirty="0" smtClean="0">
                <a:solidFill>
                  <a:schemeClr val="tx1"/>
                </a:solidFill>
                <a:latin typeface="Times New Roman" panose="02020603050405020304" pitchFamily="18" charset="0"/>
                <a:cs typeface="Times New Roman" panose="02020603050405020304" pitchFamily="18" charset="0"/>
              </a:rPr>
              <a:t>130 RSD</a:t>
            </a:r>
            <a:r>
              <a:rPr lang="sr-Latn-BA" sz="1800" dirty="0">
                <a:solidFill>
                  <a:schemeClr val="tx1"/>
                </a:solidFill>
                <a:latin typeface="Times New Roman" panose="02020603050405020304" pitchFamily="18" charset="0"/>
                <a:cs typeface="Times New Roman" panose="02020603050405020304" pitchFamily="18" charset="0"/>
              </a:rPr>
              <a:t>, tada evro ima terminsku premiju. </a:t>
            </a:r>
            <a:endParaRPr lang="sr-Latn-BA" sz="3200" dirty="0">
              <a:solidFill>
                <a:schemeClr val="tx1"/>
              </a:solidFill>
              <a:latin typeface="Times New Roman" panose="02020603050405020304" pitchFamily="18" charset="0"/>
              <a:cs typeface="Times New Roman" panose="02020603050405020304" pitchFamily="18" charset="0"/>
            </a:endParaRPr>
          </a:p>
          <a:p>
            <a:pPr algn="just"/>
            <a:r>
              <a:rPr lang="sr-Latn-BA" sz="1800" dirty="0" smtClean="0">
                <a:solidFill>
                  <a:schemeClr val="tx1"/>
                </a:solidFill>
                <a:latin typeface="Times New Roman" panose="02020603050405020304" pitchFamily="18" charset="0"/>
                <a:cs typeface="Times New Roman" panose="02020603050405020304" pitchFamily="18" charset="0"/>
              </a:rPr>
              <a:t>  </a:t>
            </a:r>
          </a:p>
        </p:txBody>
      </p:sp>
      <p:sp>
        <p:nvSpPr>
          <p:cNvPr id="6" name="Title 1"/>
          <p:cNvSpPr txBox="1">
            <a:spLocks/>
          </p:cNvSpPr>
          <p:nvPr/>
        </p:nvSpPr>
        <p:spPr>
          <a:xfrm>
            <a:off x="885825" y="1448716"/>
            <a:ext cx="7915275" cy="1332583"/>
          </a:xfrm>
          <a:prstGeom prst="rect">
            <a:avLst/>
          </a:prstGeom>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r>
              <a:rPr lang="sr-Latn-BA" sz="1800" dirty="0" smtClean="0">
                <a:solidFill>
                  <a:schemeClr val="tx1"/>
                </a:solidFill>
                <a:latin typeface="Times New Roman" panose="02020603050405020304" pitchFamily="18" charset="0"/>
                <a:cs typeface="Times New Roman" panose="02020603050405020304" pitchFamily="18" charset="0"/>
              </a:rPr>
              <a:t>Heđžeri koriste transakcije na deviznom tržištu a) kako bi zaradili na kursnim razlikama, b) kako bi se zaštitili od kursnog rizika. Ako heđžeri imaju potraživanja u inostranoj valuti tada vrše terminsku (a)prodaju (b)kupovinu inostrane valute. Valuta ima terminsku premiju ako je njena vrijednost po terminskom (forvard) kursu (a) veća (b) manja od vrijednosti po promptnom (spot) kursu. Na primjer, ako je promtni 1 evro = 120 RSD, a terminski kurs 1 evro =____RSD, tada evro ima terminsku premiju. </a:t>
            </a:r>
            <a:endParaRPr lang="sr-Latn-BA" sz="3200" dirty="0" smtClean="0">
              <a:solidFill>
                <a:schemeClr val="tx1"/>
              </a:solidFill>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4298" y="989282"/>
            <a:ext cx="584692" cy="725218"/>
          </a:xfrm>
          <a:prstGeom prst="rect">
            <a:avLst/>
          </a:prstGeom>
        </p:spPr>
      </p:pic>
    </p:spTree>
    <p:extLst>
      <p:ext uri="{BB962C8B-B14F-4D97-AF65-F5344CB8AC3E}">
        <p14:creationId xmlns:p14="http://schemas.microsoft.com/office/powerpoint/2010/main" val="1323489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1)">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heel(1)">
                                      <p:cBhvr>
                                        <p:cTn id="1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D22F896-40B5-4ADD-8801-0D06FADFA095}" type="slidenum">
              <a:rPr lang="en-US" smtClean="0"/>
              <a:t>26</a:t>
            </a:fld>
            <a:endParaRPr lang="en-US" dirty="0"/>
          </a:p>
        </p:txBody>
      </p:sp>
      <p:sp>
        <p:nvSpPr>
          <p:cNvPr id="3" name="Title 1"/>
          <p:cNvSpPr txBox="1">
            <a:spLocks/>
          </p:cNvSpPr>
          <p:nvPr/>
        </p:nvSpPr>
        <p:spPr>
          <a:xfrm>
            <a:off x="968990" y="894721"/>
            <a:ext cx="6868788" cy="389608"/>
          </a:xfrm>
          <a:prstGeom prst="rect">
            <a:avLst/>
          </a:prstGeom>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sr-Latn-BA" sz="1800" b="1" i="1" u="sng" dirty="0" smtClean="0">
                <a:solidFill>
                  <a:srgbClr val="00B050"/>
                </a:solidFill>
                <a:latin typeface="Times New Roman" panose="02020603050405020304" pitchFamily="18" charset="0"/>
                <a:cs typeface="Times New Roman" panose="02020603050405020304" pitchFamily="18" charset="0"/>
              </a:rPr>
              <a:t>4. Zadatak:</a:t>
            </a:r>
            <a:endParaRPr lang="sr-Latn-BA" sz="3200" b="1" dirty="0" smtClean="0">
              <a:solidFill>
                <a:srgbClr val="00B050"/>
              </a:solidFill>
              <a:latin typeface="Times New Roman" panose="02020603050405020304" pitchFamily="18" charset="0"/>
              <a:cs typeface="Times New Roman" panose="02020603050405020304" pitchFamily="18" charset="0"/>
            </a:endParaRPr>
          </a:p>
        </p:txBody>
      </p:sp>
      <p:sp>
        <p:nvSpPr>
          <p:cNvPr id="4" name="Rounded Rectangle 3"/>
          <p:cNvSpPr/>
          <p:nvPr/>
        </p:nvSpPr>
        <p:spPr>
          <a:xfrm>
            <a:off x="384298" y="247457"/>
            <a:ext cx="8510192" cy="609793"/>
          </a:xfrm>
          <a:prstGeom prst="roundRect">
            <a:avLst/>
          </a:prstGeom>
          <a:ln w="381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sr-Latn-BA" sz="3200" b="1" dirty="0" smtClean="0">
                <a:solidFill>
                  <a:schemeClr val="bg2">
                    <a:lumMod val="25000"/>
                  </a:schemeClr>
                </a:solidFill>
                <a:latin typeface="Times New Roman" panose="02020603050405020304" pitchFamily="18" charset="0"/>
                <a:cs typeface="Times New Roman" panose="02020603050405020304" pitchFamily="18" charset="0"/>
              </a:rPr>
              <a:t>MEĐUNARODNE FINANSIJE</a:t>
            </a:r>
            <a:endParaRPr lang="en-GB" sz="3200" b="1" dirty="0">
              <a:solidFill>
                <a:schemeClr val="bg2">
                  <a:lumMod val="25000"/>
                </a:schemeClr>
              </a:solidFill>
              <a:latin typeface="Times New Roman" panose="02020603050405020304" pitchFamily="18" charset="0"/>
              <a:cs typeface="Times New Roman" panose="02020603050405020304" pitchFamily="18" charset="0"/>
            </a:endParaRPr>
          </a:p>
        </p:txBody>
      </p:sp>
      <p:sp>
        <p:nvSpPr>
          <p:cNvPr id="5" name="Title 1"/>
          <p:cNvSpPr txBox="1">
            <a:spLocks/>
          </p:cNvSpPr>
          <p:nvPr/>
        </p:nvSpPr>
        <p:spPr>
          <a:xfrm>
            <a:off x="290908" y="2073989"/>
            <a:ext cx="8510192" cy="2850488"/>
          </a:xfrm>
          <a:prstGeom prst="rect">
            <a:avLst/>
          </a:prstGeom>
          <a:solidFill>
            <a:schemeClr val="bg2"/>
          </a:solidFill>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r>
              <a:rPr lang="sr-Latn-BA" sz="1800" b="1" i="1" u="sng" dirty="0" smtClean="0">
                <a:solidFill>
                  <a:schemeClr val="tx1"/>
                </a:solidFill>
                <a:latin typeface="Times New Roman" panose="02020603050405020304" pitchFamily="18" charset="0"/>
                <a:cs typeface="Times New Roman" panose="02020603050405020304" pitchFamily="18" charset="0"/>
              </a:rPr>
              <a:t>Rješenje</a:t>
            </a:r>
            <a:r>
              <a:rPr lang="sr-Latn-BA" sz="1800" dirty="0" smtClean="0">
                <a:solidFill>
                  <a:schemeClr val="tx1"/>
                </a:solidFill>
                <a:latin typeface="Times New Roman" panose="02020603050405020304" pitchFamily="18" charset="0"/>
                <a:cs typeface="Times New Roman" panose="02020603050405020304" pitchFamily="18" charset="0"/>
              </a:rPr>
              <a:t>:</a:t>
            </a:r>
          </a:p>
        </p:txBody>
      </p:sp>
      <p:sp>
        <p:nvSpPr>
          <p:cNvPr id="6" name="Title 1"/>
          <p:cNvSpPr txBox="1">
            <a:spLocks/>
          </p:cNvSpPr>
          <p:nvPr/>
        </p:nvSpPr>
        <p:spPr>
          <a:xfrm>
            <a:off x="885824" y="1139432"/>
            <a:ext cx="7915275" cy="1332583"/>
          </a:xfrm>
          <a:prstGeom prst="rect">
            <a:avLst/>
          </a:prstGeom>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r>
              <a:rPr lang="sr-Latn-BA" sz="1800" dirty="0" smtClean="0">
                <a:solidFill>
                  <a:schemeClr val="tx1"/>
                </a:solidFill>
                <a:latin typeface="Times New Roman" panose="02020603050405020304" pitchFamily="18" charset="0"/>
                <a:cs typeface="Times New Roman" panose="02020603050405020304" pitchFamily="18" charset="0"/>
              </a:rPr>
              <a:t>1) Grafički predstaviti i objasniti ravnotežu na tržištu novca. </a:t>
            </a:r>
          </a:p>
          <a:p>
            <a:pPr algn="just"/>
            <a:r>
              <a:rPr lang="sr-Latn-BA" sz="1800" dirty="0" smtClean="0">
                <a:solidFill>
                  <a:schemeClr val="tx1"/>
                </a:solidFill>
                <a:latin typeface="Times New Roman" panose="02020603050405020304" pitchFamily="18" charset="0"/>
                <a:cs typeface="Times New Roman" panose="02020603050405020304" pitchFamily="18" charset="0"/>
              </a:rPr>
              <a:t>2) Kako će rast nacionalnog dohodtka uticati na kamatnu stopu i vrijednost domaće valute prema monetarnoj teriji deviznog kursa. </a:t>
            </a:r>
            <a:endParaRPr lang="sr-Latn-BA" sz="3200" dirty="0" smtClean="0">
              <a:solidFill>
                <a:schemeClr val="tx1"/>
              </a:solidFill>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4298" y="989282"/>
            <a:ext cx="584692" cy="725218"/>
          </a:xfrm>
          <a:prstGeom prst="rect">
            <a:avLst/>
          </a:prstGeom>
        </p:spPr>
      </p:pic>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l="25997" t="30247" r="37552" b="20062"/>
          <a:stretch/>
        </p:blipFill>
        <p:spPr>
          <a:xfrm>
            <a:off x="538164" y="4467225"/>
            <a:ext cx="3719511" cy="2141998"/>
          </a:xfrm>
          <a:prstGeom prst="rect">
            <a:avLst/>
          </a:prstGeom>
        </p:spPr>
      </p:pic>
      <p:sp>
        <p:nvSpPr>
          <p:cNvPr id="10" name="Rounded Rectangle 9"/>
          <p:cNvSpPr/>
          <p:nvPr/>
        </p:nvSpPr>
        <p:spPr>
          <a:xfrm>
            <a:off x="4572000" y="5623017"/>
            <a:ext cx="4397715" cy="1201815"/>
          </a:xfrm>
          <a:prstGeom prst="round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BA" sz="1600" dirty="0" smtClean="0"/>
              <a:t>Rast nacionalnog dohodka pomjera krivu realne tražnje naviše. To dovodi do rasta k.stope i pada cijena, pada kursa i jačanja nacionalne valute. </a:t>
            </a:r>
            <a:endParaRPr lang="en-GB" sz="1600" dirty="0"/>
          </a:p>
        </p:txBody>
      </p:sp>
      <p:sp>
        <p:nvSpPr>
          <p:cNvPr id="11" name="Rounded Rectangle 10"/>
          <p:cNvSpPr/>
          <p:nvPr/>
        </p:nvSpPr>
        <p:spPr>
          <a:xfrm>
            <a:off x="384298" y="2432126"/>
            <a:ext cx="8434711" cy="1867338"/>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sr-Latn-BA" dirty="0" smtClean="0">
                <a:solidFill>
                  <a:schemeClr val="tx1"/>
                </a:solidFill>
                <a:latin typeface="Times New Roman" panose="02020603050405020304" pitchFamily="18" charset="0"/>
                <a:cs typeface="Times New Roman" panose="02020603050405020304" pitchFamily="18" charset="0"/>
              </a:rPr>
              <a:t>Ravnoteža </a:t>
            </a:r>
            <a:r>
              <a:rPr lang="sr-Latn-BA" sz="1600" dirty="0" smtClean="0">
                <a:solidFill>
                  <a:schemeClr val="tx1"/>
                </a:solidFill>
                <a:latin typeface="Times New Roman" panose="02020603050405020304" pitchFamily="18" charset="0"/>
                <a:cs typeface="Times New Roman" panose="02020603050405020304" pitchFamily="18" charset="0"/>
              </a:rPr>
              <a:t>na tražištu novca podrazumjeva = ponude i tražnje.Tri </a:t>
            </a:r>
            <a:r>
              <a:rPr lang="sr-Latn-BA" sz="1600" b="1" i="1" dirty="0" smtClean="0">
                <a:solidFill>
                  <a:schemeClr val="tx1"/>
                </a:solidFill>
                <a:latin typeface="Times New Roman" panose="02020603050405020304" pitchFamily="18" charset="0"/>
                <a:cs typeface="Times New Roman" panose="02020603050405020304" pitchFamily="18" charset="0"/>
              </a:rPr>
              <a:t>glavna faktora koja određuju tražnju za novcem su:</a:t>
            </a:r>
          </a:p>
          <a:p>
            <a:pPr algn="just"/>
            <a:r>
              <a:rPr lang="sr-Latn-BA" sz="1600" dirty="0" smtClean="0">
                <a:solidFill>
                  <a:schemeClr val="tx1"/>
                </a:solidFill>
                <a:latin typeface="Times New Roman" panose="02020603050405020304" pitchFamily="18" charset="0"/>
                <a:cs typeface="Times New Roman" panose="02020603050405020304" pitchFamily="18" charset="0"/>
              </a:rPr>
              <a:t>1)  Kamatna stopa –↑k.stope →↓tražnju za novcem, i obrnuto. ↓k.stope →↑tražnju za novcem,</a:t>
            </a:r>
          </a:p>
          <a:p>
            <a:pPr algn="just"/>
            <a:r>
              <a:rPr lang="sr-Latn-BA" sz="1600" dirty="0" smtClean="0">
                <a:solidFill>
                  <a:schemeClr val="tx1"/>
                </a:solidFill>
                <a:latin typeface="Times New Roman" panose="02020603050405020304" pitchFamily="18" charset="0"/>
                <a:cs typeface="Times New Roman" panose="02020603050405020304" pitchFamily="18" charset="0"/>
              </a:rPr>
              <a:t>2) Nivo cijena - ↑nivoa cijena →↓ kupovne moći novca (tj.potrebna nam je veća Qnovč.jedinici kako bismo kupili identičnu Q proizvoda pre rasta cijena. </a:t>
            </a:r>
          </a:p>
          <a:p>
            <a:pPr algn="just"/>
            <a:r>
              <a:rPr lang="sr-Latn-BA" sz="1600" dirty="0" smtClean="0">
                <a:solidFill>
                  <a:schemeClr val="tx1"/>
                </a:solidFill>
                <a:latin typeface="Times New Roman" panose="02020603050405020304" pitchFamily="18" charset="0"/>
                <a:cs typeface="Times New Roman" panose="02020603050405020304" pitchFamily="18" charset="0"/>
              </a:rPr>
              <a:t>3) Realni nacionalni dohodak - ↑realnog nac.dohodka →↑proizvodnju i prodaju roba i usluga u ek., što za dati nivo cijena u ek..dovodi do ↑tražnje za novcem. </a:t>
            </a:r>
            <a:endParaRPr lang="en-GB" sz="1600" dirty="0">
              <a:solidFill>
                <a:schemeClr val="tx1"/>
              </a:solidFill>
              <a:latin typeface="Times New Roman" panose="02020603050405020304" pitchFamily="18" charset="0"/>
              <a:cs typeface="Times New Roman" panose="02020603050405020304" pitchFamily="18" charset="0"/>
            </a:endParaRPr>
          </a:p>
        </p:txBody>
      </p:sp>
      <p:sp>
        <p:nvSpPr>
          <p:cNvPr id="12" name="Rounded Rectangle 11"/>
          <p:cNvSpPr/>
          <p:nvPr/>
        </p:nvSpPr>
        <p:spPr>
          <a:xfrm>
            <a:off x="4549091" y="4346226"/>
            <a:ext cx="4397715" cy="1201815"/>
          </a:xfrm>
          <a:prstGeom prst="round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BA" sz="1600" dirty="0" smtClean="0">
                <a:solidFill>
                  <a:schemeClr val="tx1"/>
                </a:solidFill>
                <a:latin typeface="Times New Roman" panose="02020603050405020304" pitchFamily="18" charset="0"/>
                <a:cs typeface="Times New Roman" panose="02020603050405020304" pitchFamily="18" charset="0"/>
              </a:rPr>
              <a:t>Ravnoteža se postiže u pogledu realne ponude i realne tražnje za novcem. </a:t>
            </a:r>
          </a:p>
          <a:p>
            <a:pPr algn="ctr"/>
            <a:r>
              <a:rPr lang="sr-Latn-BA" sz="1600" dirty="0" smtClean="0">
                <a:solidFill>
                  <a:schemeClr val="tx1"/>
                </a:solidFill>
                <a:latin typeface="Times New Roman" panose="02020603050405020304" pitchFamily="18" charset="0"/>
                <a:cs typeface="Times New Roman" panose="02020603050405020304" pitchFamily="18" charset="0"/>
              </a:rPr>
              <a:t>Md= P L (Y, r)</a:t>
            </a:r>
          </a:p>
          <a:p>
            <a:pPr algn="ctr"/>
            <a:r>
              <a:rPr lang="sr-Latn-BA" sz="1600" dirty="0" smtClean="0">
                <a:solidFill>
                  <a:schemeClr val="tx1"/>
                </a:solidFill>
                <a:latin typeface="Times New Roman" panose="02020603050405020304" pitchFamily="18" charset="0"/>
                <a:cs typeface="Times New Roman" panose="02020603050405020304" pitchFamily="18" charset="0"/>
              </a:rPr>
              <a:t>Tražnja aza novcem proporcinalna je nivou cijena i funkcija od k.stope i realnog n.dohodka.</a:t>
            </a:r>
            <a:endParaRPr lang="en-GB" sz="16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27856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1)">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heel(1)">
                                      <p:cBhvr>
                                        <p:cTn id="1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D22F896-40B5-4ADD-8801-0D06FADFA095}" type="slidenum">
              <a:rPr lang="en-US" smtClean="0"/>
              <a:t>27</a:t>
            </a:fld>
            <a:endParaRPr lang="en-US" dirty="0"/>
          </a:p>
        </p:txBody>
      </p:sp>
      <p:sp>
        <p:nvSpPr>
          <p:cNvPr id="3" name="Title 1"/>
          <p:cNvSpPr txBox="1">
            <a:spLocks/>
          </p:cNvSpPr>
          <p:nvPr/>
        </p:nvSpPr>
        <p:spPr>
          <a:xfrm>
            <a:off x="1019175" y="1069771"/>
            <a:ext cx="6868788" cy="389608"/>
          </a:xfrm>
          <a:prstGeom prst="rect">
            <a:avLst/>
          </a:prstGeom>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sr-Latn-BA" sz="1800" b="1" i="1" u="sng" dirty="0">
                <a:solidFill>
                  <a:srgbClr val="00B050"/>
                </a:solidFill>
                <a:latin typeface="Times New Roman" panose="02020603050405020304" pitchFamily="18" charset="0"/>
                <a:cs typeface="Times New Roman" panose="02020603050405020304" pitchFamily="18" charset="0"/>
              </a:rPr>
              <a:t>5</a:t>
            </a:r>
            <a:r>
              <a:rPr lang="sr-Latn-BA" sz="1800" b="1" i="1" u="sng" dirty="0" smtClean="0">
                <a:solidFill>
                  <a:srgbClr val="00B050"/>
                </a:solidFill>
                <a:latin typeface="Times New Roman" panose="02020603050405020304" pitchFamily="18" charset="0"/>
                <a:cs typeface="Times New Roman" panose="02020603050405020304" pitchFamily="18" charset="0"/>
              </a:rPr>
              <a:t>. Zadatak:</a:t>
            </a:r>
            <a:endParaRPr lang="sr-Latn-BA" sz="3200" b="1" dirty="0" smtClean="0">
              <a:solidFill>
                <a:schemeClr val="tx1"/>
              </a:solidFill>
              <a:latin typeface="Times New Roman" panose="02020603050405020304" pitchFamily="18" charset="0"/>
              <a:cs typeface="Times New Roman" panose="02020603050405020304" pitchFamily="18" charset="0"/>
            </a:endParaRPr>
          </a:p>
        </p:txBody>
      </p:sp>
      <p:sp>
        <p:nvSpPr>
          <p:cNvPr id="4" name="Rounded Rectangle 3"/>
          <p:cNvSpPr/>
          <p:nvPr/>
        </p:nvSpPr>
        <p:spPr>
          <a:xfrm>
            <a:off x="384298" y="247457"/>
            <a:ext cx="8510192" cy="609793"/>
          </a:xfrm>
          <a:prstGeom prst="roundRect">
            <a:avLst/>
          </a:prstGeom>
          <a:ln w="381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sr-Latn-BA" sz="3200" b="1" dirty="0" smtClean="0">
                <a:solidFill>
                  <a:schemeClr val="bg2">
                    <a:lumMod val="25000"/>
                  </a:schemeClr>
                </a:solidFill>
                <a:latin typeface="Times New Roman" panose="02020603050405020304" pitchFamily="18" charset="0"/>
                <a:cs typeface="Times New Roman" panose="02020603050405020304" pitchFamily="18" charset="0"/>
              </a:rPr>
              <a:t>MEĐUNARODNE FINANSIJE</a:t>
            </a:r>
            <a:endParaRPr lang="en-GB" sz="3200" b="1" dirty="0">
              <a:solidFill>
                <a:schemeClr val="bg2">
                  <a:lumMod val="25000"/>
                </a:schemeClr>
              </a:solidFill>
              <a:latin typeface="Times New Roman" panose="02020603050405020304" pitchFamily="18" charset="0"/>
              <a:cs typeface="Times New Roman" panose="02020603050405020304" pitchFamily="18" charset="0"/>
            </a:endParaRPr>
          </a:p>
        </p:txBody>
      </p:sp>
      <p:sp>
        <p:nvSpPr>
          <p:cNvPr id="5" name="Title 1"/>
          <p:cNvSpPr txBox="1">
            <a:spLocks/>
          </p:cNvSpPr>
          <p:nvPr/>
        </p:nvSpPr>
        <p:spPr>
          <a:xfrm>
            <a:off x="316904" y="3160245"/>
            <a:ext cx="8510192" cy="2876914"/>
          </a:xfrm>
          <a:prstGeom prst="rect">
            <a:avLst/>
          </a:prstGeom>
          <a:solidFill>
            <a:schemeClr val="bg2"/>
          </a:solidFill>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r>
              <a:rPr lang="sr-Latn-BA" sz="1800" b="1" i="1" u="sng" dirty="0" smtClean="0">
                <a:solidFill>
                  <a:schemeClr val="tx1"/>
                </a:solidFill>
                <a:latin typeface="Times New Roman" panose="02020603050405020304" pitchFamily="18" charset="0"/>
                <a:cs typeface="Times New Roman" panose="02020603050405020304" pitchFamily="18" charset="0"/>
              </a:rPr>
              <a:t>Rješenje</a:t>
            </a:r>
            <a:r>
              <a:rPr lang="sr-Latn-BA" sz="1800" dirty="0" smtClean="0">
                <a:solidFill>
                  <a:schemeClr val="tx1"/>
                </a:solidFill>
                <a:latin typeface="Times New Roman" panose="02020603050405020304" pitchFamily="18" charset="0"/>
                <a:cs typeface="Times New Roman" panose="02020603050405020304" pitchFamily="18" charset="0"/>
              </a:rPr>
              <a:t>:</a:t>
            </a:r>
          </a:p>
          <a:p>
            <a:pPr algn="just"/>
            <a:r>
              <a:rPr lang="sr-Latn-BA" sz="1800" dirty="0" smtClean="0">
                <a:solidFill>
                  <a:schemeClr val="tx1"/>
                </a:solidFill>
                <a:latin typeface="Times New Roman" panose="02020603050405020304" pitchFamily="18" charset="0"/>
                <a:cs typeface="Times New Roman" panose="02020603050405020304" pitchFamily="18" charset="0"/>
              </a:rPr>
              <a:t>Ako država ima </a:t>
            </a:r>
            <a:r>
              <a:rPr lang="sr-Latn-BA" sz="1800" u="sng" dirty="0" smtClean="0">
                <a:solidFill>
                  <a:schemeClr val="tx1"/>
                </a:solidFill>
                <a:latin typeface="Times New Roman" panose="02020603050405020304" pitchFamily="18" charset="0"/>
                <a:cs typeface="Times New Roman" panose="02020603050405020304" pitchFamily="18" charset="0"/>
              </a:rPr>
              <a:t>deficit platnog bilansa</a:t>
            </a:r>
            <a:r>
              <a:rPr lang="sr-Latn-BA" sz="1800" dirty="0" smtClean="0">
                <a:solidFill>
                  <a:schemeClr val="tx1"/>
                </a:solidFill>
                <a:latin typeface="Times New Roman" panose="02020603050405020304" pitchFamily="18" charset="0"/>
                <a:cs typeface="Times New Roman" panose="02020603050405020304" pitchFamily="18" charset="0"/>
              </a:rPr>
              <a:t>, uravnoteže se postiže </a:t>
            </a:r>
            <a:r>
              <a:rPr lang="sr-Latn-BA" sz="1800" u="sng" dirty="0" smtClean="0">
                <a:solidFill>
                  <a:schemeClr val="tx1"/>
                </a:solidFill>
                <a:latin typeface="Times New Roman" panose="02020603050405020304" pitchFamily="18" charset="0"/>
                <a:cs typeface="Times New Roman" panose="02020603050405020304" pitchFamily="18" charset="0"/>
              </a:rPr>
              <a:t>odlivom kapitala -rezervne valute </a:t>
            </a:r>
            <a:r>
              <a:rPr lang="sr-Latn-BA" sz="1800" dirty="0" smtClean="0">
                <a:solidFill>
                  <a:schemeClr val="tx1"/>
                </a:solidFill>
                <a:latin typeface="Times New Roman" panose="02020603050405020304" pitchFamily="18" charset="0"/>
                <a:cs typeface="Times New Roman" panose="02020603050405020304" pitchFamily="18" charset="0"/>
              </a:rPr>
              <a:t>ili odlivom zlata. Kao posljedica dolazi do ↓Q </a:t>
            </a:r>
            <a:r>
              <a:rPr lang="sr-Latn-BA" sz="1800" u="sng" dirty="0" smtClean="0">
                <a:solidFill>
                  <a:schemeClr val="tx1"/>
                </a:solidFill>
                <a:latin typeface="Times New Roman" panose="02020603050405020304" pitchFamily="18" charset="0"/>
                <a:cs typeface="Times New Roman" panose="02020603050405020304" pitchFamily="18" charset="0"/>
              </a:rPr>
              <a:t>novca u opticaju </a:t>
            </a:r>
            <a:r>
              <a:rPr lang="sr-Latn-BA" sz="1800" dirty="0" smtClean="0">
                <a:solidFill>
                  <a:schemeClr val="tx1"/>
                </a:solidFill>
                <a:latin typeface="Times New Roman" panose="02020603050405020304" pitchFamily="18" charset="0"/>
                <a:cs typeface="Times New Roman" panose="02020603050405020304" pitchFamily="18" charset="0"/>
              </a:rPr>
              <a:t>→ ↑</a:t>
            </a:r>
            <a:r>
              <a:rPr lang="sr-Latn-BA" sz="1800" u="sng" dirty="0" smtClean="0">
                <a:solidFill>
                  <a:schemeClr val="tx1"/>
                </a:solidFill>
                <a:latin typeface="Times New Roman" panose="02020603050405020304" pitchFamily="18" charset="0"/>
                <a:cs typeface="Times New Roman" panose="02020603050405020304" pitchFamily="18" charset="0"/>
              </a:rPr>
              <a:t>rasta kamatne stope</a:t>
            </a:r>
            <a:r>
              <a:rPr lang="sr-Latn-BA" sz="1800" dirty="0" smtClean="0">
                <a:solidFill>
                  <a:schemeClr val="tx1"/>
                </a:solidFill>
                <a:latin typeface="Times New Roman" panose="02020603050405020304" pitchFamily="18" charset="0"/>
                <a:cs typeface="Times New Roman" panose="02020603050405020304" pitchFamily="18" charset="0"/>
              </a:rPr>
              <a:t>. </a:t>
            </a:r>
          </a:p>
          <a:p>
            <a:pPr algn="just"/>
            <a:r>
              <a:rPr lang="sr-Latn-BA" sz="1800" dirty="0" smtClean="0">
                <a:solidFill>
                  <a:schemeClr val="tx1"/>
                </a:solidFill>
                <a:latin typeface="Times New Roman" panose="02020603050405020304" pitchFamily="18" charset="0"/>
                <a:cs typeface="Times New Roman" panose="02020603050405020304" pitchFamily="18" charset="0"/>
              </a:rPr>
              <a:t>Domaći kapital postaje atraktivniji , što dovodi do povećane kupovine domaće valute (privlači se strani kapital) čime rastu devizne rezerve i uravnotežuje se platni bilans. </a:t>
            </a:r>
          </a:p>
        </p:txBody>
      </p:sp>
      <p:sp>
        <p:nvSpPr>
          <p:cNvPr id="6" name="Title 1"/>
          <p:cNvSpPr txBox="1">
            <a:spLocks/>
          </p:cNvSpPr>
          <p:nvPr/>
        </p:nvSpPr>
        <p:spPr>
          <a:xfrm>
            <a:off x="885825" y="1448716"/>
            <a:ext cx="7915275" cy="1332583"/>
          </a:xfrm>
          <a:prstGeom prst="rect">
            <a:avLst/>
          </a:prstGeom>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r>
              <a:rPr lang="sr-Latn-BA" sz="1800" dirty="0" smtClean="0">
                <a:solidFill>
                  <a:schemeClr val="tx1"/>
                </a:solidFill>
                <a:latin typeface="Times New Roman" panose="02020603050405020304" pitchFamily="18" charset="0"/>
                <a:cs typeface="Times New Roman" panose="02020603050405020304" pitchFamily="18" charset="0"/>
              </a:rPr>
              <a:t>1) Na koji način se uravnotežuje platni bilans u bretonvudskom zlatnom-deviznom standardu. </a:t>
            </a:r>
          </a:p>
          <a:p>
            <a:pPr algn="just"/>
            <a:r>
              <a:rPr lang="sr-Latn-BA" sz="1800" dirty="0" smtClean="0">
                <a:solidFill>
                  <a:schemeClr val="tx1"/>
                </a:solidFill>
                <a:latin typeface="Times New Roman" panose="02020603050405020304" pitchFamily="18" charset="0"/>
                <a:cs typeface="Times New Roman" panose="02020603050405020304" pitchFamily="18" charset="0"/>
              </a:rPr>
              <a:t>2) Objasniti i ulogu kamatne stope! </a:t>
            </a:r>
            <a:endParaRPr lang="sr-Latn-BA" sz="3200" dirty="0" smtClean="0">
              <a:solidFill>
                <a:schemeClr val="tx1"/>
              </a:solidFill>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4298" y="989282"/>
            <a:ext cx="584692" cy="725218"/>
          </a:xfrm>
          <a:prstGeom prst="rect">
            <a:avLst/>
          </a:prstGeom>
        </p:spPr>
      </p:pic>
    </p:spTree>
    <p:extLst>
      <p:ext uri="{BB962C8B-B14F-4D97-AF65-F5344CB8AC3E}">
        <p14:creationId xmlns:p14="http://schemas.microsoft.com/office/powerpoint/2010/main" val="4288664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1)">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heel(1)">
                                      <p:cBhvr>
                                        <p:cTn id="1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D22F896-40B5-4ADD-8801-0D06FADFA095}" type="slidenum">
              <a:rPr lang="en-US" smtClean="0"/>
              <a:t>28</a:t>
            </a:fld>
            <a:endParaRPr lang="en-US" dirty="0"/>
          </a:p>
        </p:txBody>
      </p:sp>
      <p:sp>
        <p:nvSpPr>
          <p:cNvPr id="3" name="Title 1"/>
          <p:cNvSpPr txBox="1">
            <a:spLocks/>
          </p:cNvSpPr>
          <p:nvPr/>
        </p:nvSpPr>
        <p:spPr>
          <a:xfrm>
            <a:off x="1077517" y="905376"/>
            <a:ext cx="6868788" cy="389608"/>
          </a:xfrm>
          <a:prstGeom prst="rect">
            <a:avLst/>
          </a:prstGeom>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sr-Latn-BA" sz="1800" b="1" i="1" u="sng" dirty="0" smtClean="0">
                <a:solidFill>
                  <a:srgbClr val="00B050"/>
                </a:solidFill>
                <a:latin typeface="Times New Roman" panose="02020603050405020304" pitchFamily="18" charset="0"/>
                <a:cs typeface="Times New Roman" panose="02020603050405020304" pitchFamily="18" charset="0"/>
              </a:rPr>
              <a:t>6. Zadatak:</a:t>
            </a:r>
            <a:endParaRPr lang="sr-Latn-BA" sz="3200" b="1" dirty="0" smtClean="0">
              <a:solidFill>
                <a:schemeClr val="tx1"/>
              </a:solidFill>
              <a:latin typeface="Times New Roman" panose="02020603050405020304" pitchFamily="18" charset="0"/>
              <a:cs typeface="Times New Roman" panose="02020603050405020304" pitchFamily="18" charset="0"/>
            </a:endParaRPr>
          </a:p>
        </p:txBody>
      </p:sp>
      <p:sp>
        <p:nvSpPr>
          <p:cNvPr id="4" name="Rounded Rectangle 3"/>
          <p:cNvSpPr/>
          <p:nvPr/>
        </p:nvSpPr>
        <p:spPr>
          <a:xfrm>
            <a:off x="384298" y="247457"/>
            <a:ext cx="8510192" cy="609793"/>
          </a:xfrm>
          <a:prstGeom prst="roundRect">
            <a:avLst/>
          </a:prstGeom>
          <a:ln w="381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sr-Latn-BA" sz="3200" b="1" dirty="0" smtClean="0">
                <a:solidFill>
                  <a:schemeClr val="bg2">
                    <a:lumMod val="25000"/>
                  </a:schemeClr>
                </a:solidFill>
                <a:latin typeface="Times New Roman" panose="02020603050405020304" pitchFamily="18" charset="0"/>
                <a:cs typeface="Times New Roman" panose="02020603050405020304" pitchFamily="18" charset="0"/>
              </a:rPr>
              <a:t>MEĐUNARODNE FINANSIJE</a:t>
            </a:r>
            <a:endParaRPr lang="en-GB" sz="3200" b="1" dirty="0">
              <a:solidFill>
                <a:schemeClr val="bg2">
                  <a:lumMod val="25000"/>
                </a:schemeClr>
              </a:solidFill>
              <a:latin typeface="Times New Roman" panose="02020603050405020304" pitchFamily="18" charset="0"/>
              <a:cs typeface="Times New Roman" panose="02020603050405020304" pitchFamily="18" charset="0"/>
            </a:endParaRPr>
          </a:p>
        </p:txBody>
      </p:sp>
      <p:sp>
        <p:nvSpPr>
          <p:cNvPr id="5" name="Title 1"/>
          <p:cNvSpPr txBox="1">
            <a:spLocks/>
          </p:cNvSpPr>
          <p:nvPr/>
        </p:nvSpPr>
        <p:spPr>
          <a:xfrm>
            <a:off x="114300" y="2084411"/>
            <a:ext cx="8510192" cy="4773588"/>
          </a:xfrm>
          <a:prstGeom prst="rect">
            <a:avLst/>
          </a:prstGeom>
          <a:solidFill>
            <a:schemeClr val="bg2"/>
          </a:solidFill>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r>
              <a:rPr lang="sr-Latn-BA" sz="1800" b="1" i="1" u="sng" dirty="0" smtClean="0">
                <a:solidFill>
                  <a:schemeClr val="tx1"/>
                </a:solidFill>
                <a:latin typeface="Times New Roman" panose="02020603050405020304" pitchFamily="18" charset="0"/>
                <a:cs typeface="Times New Roman" panose="02020603050405020304" pitchFamily="18" charset="0"/>
              </a:rPr>
              <a:t>Rješenje</a:t>
            </a:r>
            <a:r>
              <a:rPr lang="sr-Latn-BA" sz="1800" dirty="0" smtClean="0">
                <a:solidFill>
                  <a:schemeClr val="tx1"/>
                </a:solidFill>
                <a:latin typeface="Times New Roman" panose="02020603050405020304" pitchFamily="18" charset="0"/>
                <a:cs typeface="Times New Roman" panose="02020603050405020304" pitchFamily="18" charset="0"/>
              </a:rPr>
              <a:t>:</a:t>
            </a:r>
          </a:p>
        </p:txBody>
      </p:sp>
      <p:sp>
        <p:nvSpPr>
          <p:cNvPr id="6" name="Title 1"/>
          <p:cNvSpPr txBox="1">
            <a:spLocks/>
          </p:cNvSpPr>
          <p:nvPr/>
        </p:nvSpPr>
        <p:spPr>
          <a:xfrm>
            <a:off x="968990" y="1203905"/>
            <a:ext cx="7915275" cy="1332583"/>
          </a:xfrm>
          <a:prstGeom prst="rect">
            <a:avLst/>
          </a:prstGeom>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342900" indent="-342900" algn="just">
              <a:buAutoNum type="arabicParenR"/>
            </a:pPr>
            <a:r>
              <a:rPr lang="sr-Latn-BA" sz="1800" dirty="0" smtClean="0">
                <a:solidFill>
                  <a:schemeClr val="tx1"/>
                </a:solidFill>
                <a:latin typeface="Times New Roman" panose="02020603050405020304" pitchFamily="18" charset="0"/>
                <a:cs typeface="Times New Roman" panose="02020603050405020304" pitchFamily="18" charset="0"/>
              </a:rPr>
              <a:t>Kako rast domaće kamatne stope utiče na vrijednost domaće valute u kratkom a kako u dugom roku? </a:t>
            </a:r>
          </a:p>
          <a:p>
            <a:pPr marL="342900" indent="-342900" algn="just">
              <a:buAutoNum type="arabicParenR"/>
            </a:pPr>
            <a:r>
              <a:rPr lang="sr-Latn-BA" sz="1800" dirty="0" smtClean="0">
                <a:solidFill>
                  <a:schemeClr val="tx1"/>
                </a:solidFill>
                <a:latin typeface="Times New Roman" panose="02020603050405020304" pitchFamily="18" charset="0"/>
                <a:cs typeface="Times New Roman" panose="02020603050405020304" pitchFamily="18" charset="0"/>
              </a:rPr>
              <a:t>Objasniti zašto!</a:t>
            </a:r>
            <a:endParaRPr lang="sr-Latn-BA" sz="3200" dirty="0" smtClean="0">
              <a:solidFill>
                <a:schemeClr val="tx1"/>
              </a:solidFill>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4298" y="989282"/>
            <a:ext cx="584692" cy="725218"/>
          </a:xfrm>
          <a:prstGeom prst="rect">
            <a:avLst/>
          </a:prstGeom>
        </p:spPr>
      </p:pic>
      <p:sp>
        <p:nvSpPr>
          <p:cNvPr id="8" name="Title 1"/>
          <p:cNvSpPr txBox="1">
            <a:spLocks/>
          </p:cNvSpPr>
          <p:nvPr/>
        </p:nvSpPr>
        <p:spPr>
          <a:xfrm>
            <a:off x="2867604" y="2084411"/>
            <a:ext cx="5889538" cy="1528077"/>
          </a:xfrm>
          <a:prstGeom prst="rect">
            <a:avLst/>
          </a:prstGeom>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285750" indent="-285750" algn="just">
              <a:buFont typeface="Wingdings" panose="05000000000000000000" pitchFamily="2" charset="2"/>
              <a:buChar char="§"/>
            </a:pPr>
            <a:r>
              <a:rPr lang="sr-Latn-BA" sz="1800" b="1" dirty="0" smtClean="0">
                <a:solidFill>
                  <a:schemeClr val="tx1">
                    <a:lumMod val="65000"/>
                    <a:lumOff val="35000"/>
                  </a:schemeClr>
                </a:solidFill>
                <a:latin typeface="Times New Roman" panose="02020603050405020304" pitchFamily="18" charset="0"/>
                <a:cs typeface="Times New Roman" panose="02020603050405020304" pitchFamily="18" charset="0"/>
              </a:rPr>
              <a:t>Fišerov identitet – uz pretpostavku da su realne kamatne stope izjednačene, da se nominalne kamatne stope razlikuju shodno razlici u inflacionim očekivanjima. Zemlja u kojoj su inflaciona očekivanja veća, imaće i veću nominalnu kamatnu stopu. </a:t>
            </a:r>
          </a:p>
          <a:p>
            <a:pPr algn="just"/>
            <a:r>
              <a:rPr lang="sr-Latn-BA" sz="1800" i="1" dirty="0">
                <a:solidFill>
                  <a:schemeClr val="tx1">
                    <a:lumMod val="65000"/>
                    <a:lumOff val="35000"/>
                  </a:schemeClr>
                </a:solidFill>
                <a:latin typeface="Times New Roman" panose="02020603050405020304" pitchFamily="18" charset="0"/>
                <a:cs typeface="Times New Roman" panose="02020603050405020304" pitchFamily="18" charset="0"/>
              </a:rPr>
              <a:t> </a:t>
            </a:r>
            <a:r>
              <a:rPr lang="sr-Latn-BA" sz="1800" i="1" dirty="0" smtClean="0">
                <a:solidFill>
                  <a:schemeClr val="tx1">
                    <a:lumMod val="65000"/>
                    <a:lumOff val="35000"/>
                  </a:schemeClr>
                </a:solidFill>
                <a:latin typeface="Times New Roman" panose="02020603050405020304" pitchFamily="18" charset="0"/>
                <a:cs typeface="Times New Roman" panose="02020603050405020304" pitchFamily="18" charset="0"/>
              </a:rPr>
              <a:t>   </a:t>
            </a:r>
            <a:endParaRPr lang="sr-Latn-BA" sz="3200" b="1" u="sng" dirty="0" smtClean="0">
              <a:solidFill>
                <a:schemeClr val="tx1">
                  <a:lumMod val="65000"/>
                  <a:lumOff val="35000"/>
                </a:schemeClr>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9" name="Rounded Rectangle 8"/>
              <p:cNvSpPr/>
              <p:nvPr/>
            </p:nvSpPr>
            <p:spPr>
              <a:xfrm>
                <a:off x="221773" y="2416301"/>
                <a:ext cx="2360807" cy="45191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BA" dirty="0" smtClean="0">
                    <a:solidFill>
                      <a:schemeClr val="tx1"/>
                    </a:solidFill>
                    <a:cs typeface="Times New Roman" panose="02020603050405020304" pitchFamily="18" charset="0"/>
                  </a:rPr>
                  <a:t>r-r* = </a:t>
                </a:r>
                <a:r>
                  <a:rPr lang="sr-Latn-BA" dirty="0" smtClean="0">
                    <a:solidFill>
                      <a:schemeClr val="tx1"/>
                    </a:solidFill>
                    <a:latin typeface="Times New Roman" panose="02020603050405020304" pitchFamily="18" charset="0"/>
                    <a:cs typeface="Times New Roman" panose="02020603050405020304" pitchFamily="18" charset="0"/>
                  </a:rPr>
                  <a:t>∆</a:t>
                </a:r>
                <a14:m>
                  <m:oMath xmlns:m="http://schemas.openxmlformats.org/officeDocument/2006/math">
                    <m:sSup>
                      <m:sSupPr>
                        <m:ctrlPr>
                          <a:rPr lang="sr-Latn-BA" i="1">
                            <a:solidFill>
                              <a:schemeClr val="tx1"/>
                            </a:solidFill>
                            <a:latin typeface="Cambria Math" panose="02040503050406030204" pitchFamily="18" charset="0"/>
                            <a:cs typeface="Times New Roman" panose="02020603050405020304" pitchFamily="18" charset="0"/>
                          </a:rPr>
                        </m:ctrlPr>
                      </m:sSupPr>
                      <m:e>
                        <m:r>
                          <a:rPr lang="sr-Latn-BA" i="1">
                            <a:solidFill>
                              <a:schemeClr val="tx1"/>
                            </a:solidFill>
                            <a:latin typeface="Cambria Math" panose="02040503050406030204" pitchFamily="18" charset="0"/>
                            <a:cs typeface="Times New Roman" panose="02020603050405020304" pitchFamily="18" charset="0"/>
                          </a:rPr>
                          <m:t>𝑝</m:t>
                        </m:r>
                      </m:e>
                      <m:sup>
                        <m:r>
                          <a:rPr lang="sr-Latn-BA" i="1">
                            <a:solidFill>
                              <a:schemeClr val="tx1"/>
                            </a:solidFill>
                            <a:latin typeface="Cambria Math" panose="02040503050406030204" pitchFamily="18" charset="0"/>
                            <a:cs typeface="Times New Roman" panose="02020603050405020304" pitchFamily="18" charset="0"/>
                          </a:rPr>
                          <m:t>𝑒</m:t>
                        </m:r>
                      </m:sup>
                    </m:sSup>
                  </m:oMath>
                </a14:m>
                <a:r>
                  <a:rPr lang="sr-Latn-BA" dirty="0">
                    <a:solidFill>
                      <a:schemeClr val="tx1"/>
                    </a:solidFill>
                    <a:latin typeface="Times New Roman" panose="02020603050405020304" pitchFamily="18" charset="0"/>
                    <a:cs typeface="Times New Roman" panose="02020603050405020304" pitchFamily="18" charset="0"/>
                  </a:rPr>
                  <a:t>-∆</a:t>
                </a:r>
                <a14:m>
                  <m:oMath xmlns:m="http://schemas.openxmlformats.org/officeDocument/2006/math">
                    <m:sSup>
                      <m:sSupPr>
                        <m:ctrlPr>
                          <a:rPr lang="sr-Latn-BA" i="1">
                            <a:solidFill>
                              <a:schemeClr val="tx1"/>
                            </a:solidFill>
                            <a:latin typeface="Cambria Math" panose="02040503050406030204" pitchFamily="18" charset="0"/>
                            <a:cs typeface="Times New Roman" panose="02020603050405020304" pitchFamily="18" charset="0"/>
                          </a:rPr>
                        </m:ctrlPr>
                      </m:sSupPr>
                      <m:e>
                        <m:r>
                          <a:rPr lang="sr-Latn-BA" i="1">
                            <a:solidFill>
                              <a:schemeClr val="tx1"/>
                            </a:solidFill>
                            <a:latin typeface="Cambria Math" panose="02040503050406030204" pitchFamily="18" charset="0"/>
                            <a:cs typeface="Times New Roman" panose="02020603050405020304" pitchFamily="18" charset="0"/>
                          </a:rPr>
                          <m:t>𝑝</m:t>
                        </m:r>
                      </m:e>
                      <m:sup>
                        <m:r>
                          <a:rPr lang="sr-Latn-BA" i="1">
                            <a:solidFill>
                              <a:schemeClr val="tx1"/>
                            </a:solidFill>
                            <a:latin typeface="Cambria Math" panose="02040503050406030204" pitchFamily="18" charset="0"/>
                            <a:cs typeface="Times New Roman" panose="02020603050405020304" pitchFamily="18" charset="0"/>
                          </a:rPr>
                          <m:t>𝑒</m:t>
                        </m:r>
                        <m:r>
                          <a:rPr lang="sr-Latn-BA" i="1">
                            <a:solidFill>
                              <a:schemeClr val="tx1"/>
                            </a:solidFill>
                            <a:latin typeface="Cambria Math" panose="02040503050406030204" pitchFamily="18" charset="0"/>
                            <a:cs typeface="Times New Roman" panose="02020603050405020304" pitchFamily="18" charset="0"/>
                          </a:rPr>
                          <m:t>∗</m:t>
                        </m:r>
                      </m:sup>
                    </m:sSup>
                  </m:oMath>
                </a14:m>
                <a:endParaRPr lang="en-GB" dirty="0">
                  <a:solidFill>
                    <a:schemeClr val="tx1"/>
                  </a:solidFill>
                  <a:latin typeface="Times New Roman" panose="02020603050405020304" pitchFamily="18" charset="0"/>
                  <a:cs typeface="Times New Roman" panose="02020603050405020304" pitchFamily="18" charset="0"/>
                </a:endParaRPr>
              </a:p>
            </p:txBody>
          </p:sp>
        </mc:Choice>
        <mc:Fallback xmlns="">
          <p:sp>
            <p:nvSpPr>
              <p:cNvPr id="9" name="Rounded Rectangle 8"/>
              <p:cNvSpPr>
                <a:spLocks noRot="1" noChangeAspect="1" noMove="1" noResize="1" noEditPoints="1" noAdjustHandles="1" noChangeArrowheads="1" noChangeShapeType="1" noTextEdit="1"/>
              </p:cNvSpPr>
              <p:nvPr/>
            </p:nvSpPr>
            <p:spPr>
              <a:xfrm>
                <a:off x="221773" y="2416301"/>
                <a:ext cx="2360807" cy="451910"/>
              </a:xfrm>
              <a:prstGeom prst="roundRect">
                <a:avLst/>
              </a:prstGeom>
              <a:blipFill>
                <a:blip r:embed="rId3"/>
                <a:stretch>
                  <a:fillRect b="-7692"/>
                </a:stretch>
              </a:blipFill>
            </p:spPr>
            <p:txBody>
              <a:bodyPr/>
              <a:lstStyle/>
              <a:p>
                <a:r>
                  <a:rPr lang="en-GB">
                    <a:noFill/>
                  </a:rPr>
                  <a:t> </a:t>
                </a:r>
              </a:p>
            </p:txBody>
          </p:sp>
        </mc:Fallback>
      </mc:AlternateContent>
      <p:sp>
        <p:nvSpPr>
          <p:cNvPr id="10" name="Title 1"/>
          <p:cNvSpPr txBox="1">
            <a:spLocks/>
          </p:cNvSpPr>
          <p:nvPr/>
        </p:nvSpPr>
        <p:spPr>
          <a:xfrm>
            <a:off x="222722" y="3537348"/>
            <a:ext cx="8578378" cy="1528077"/>
          </a:xfrm>
          <a:prstGeom prst="rect">
            <a:avLst/>
          </a:prstGeom>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285750" indent="-285750" algn="just">
              <a:buFont typeface="Wingdings" panose="05000000000000000000" pitchFamily="2" charset="2"/>
              <a:buChar char="§"/>
            </a:pPr>
            <a:r>
              <a:rPr lang="sr-Latn-BA" sz="1800" dirty="0" smtClean="0">
                <a:solidFill>
                  <a:schemeClr val="tx1">
                    <a:lumMod val="65000"/>
                    <a:lumOff val="35000"/>
                  </a:schemeClr>
                </a:solidFill>
                <a:latin typeface="Times New Roman" panose="02020603050405020304" pitchFamily="18" charset="0"/>
                <a:cs typeface="Times New Roman" panose="02020603050405020304" pitchFamily="18" charset="0"/>
              </a:rPr>
              <a:t>Nominalna kamatna stopa → realna kamatna stopa + stopa inflacije</a:t>
            </a:r>
          </a:p>
          <a:p>
            <a:pPr marL="285750" indent="-285750" algn="just">
              <a:buFont typeface="Wingdings" panose="05000000000000000000" pitchFamily="2" charset="2"/>
              <a:buChar char="§"/>
            </a:pPr>
            <a:endParaRPr lang="sr-Latn-BA" sz="1800" dirty="0">
              <a:solidFill>
                <a:schemeClr val="tx1">
                  <a:lumMod val="65000"/>
                  <a:lumOff val="35000"/>
                </a:schemeClr>
              </a:solidFill>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
            </a:pPr>
            <a:r>
              <a:rPr lang="sr-Latn-BA" sz="1800" b="1" i="1" u="sng" dirty="0" smtClean="0">
                <a:solidFill>
                  <a:schemeClr val="tx1">
                    <a:lumMod val="65000"/>
                    <a:lumOff val="35000"/>
                  </a:schemeClr>
                </a:solidFill>
                <a:latin typeface="Times New Roman" panose="02020603050405020304" pitchFamily="18" charset="0"/>
                <a:cs typeface="Times New Roman" panose="02020603050405020304" pitchFamily="18" charset="0"/>
              </a:rPr>
              <a:t>U kratkom roku </a:t>
            </a:r>
            <a:r>
              <a:rPr lang="sr-Latn-BA" sz="1800" dirty="0" smtClean="0">
                <a:solidFill>
                  <a:schemeClr val="tx1">
                    <a:lumMod val="65000"/>
                    <a:lumOff val="35000"/>
                  </a:schemeClr>
                </a:solidFill>
                <a:latin typeface="Times New Roman" panose="02020603050405020304" pitchFamily="18" charset="0"/>
                <a:cs typeface="Times New Roman" panose="02020603050405020304" pitchFamily="18" charset="0"/>
              </a:rPr>
              <a:t>: pp nemamo inflaciju, te je ↑nominalne k.stope posljedica ↑ realne k.stope. Ako ↑realne k.stope → privlači strani kapita ( </a:t>
            </a:r>
            <a:r>
              <a:rPr lang="sr-Latn-BA" sz="1800" i="1" dirty="0">
                <a:solidFill>
                  <a:schemeClr val="tx1">
                    <a:lumMod val="65000"/>
                    <a:lumOff val="35000"/>
                  </a:schemeClr>
                </a:solidFill>
                <a:latin typeface="Times New Roman" panose="02020603050405020304" pitchFamily="18" charset="0"/>
                <a:cs typeface="Times New Roman" panose="02020603050405020304" pitchFamily="18" charset="0"/>
              </a:rPr>
              <a:t>u</a:t>
            </a:r>
            <a:r>
              <a:rPr lang="sr-Latn-BA" sz="1800" i="1" dirty="0" smtClean="0">
                <a:solidFill>
                  <a:schemeClr val="tx1">
                    <a:lumMod val="65000"/>
                    <a:lumOff val="35000"/>
                  </a:schemeClr>
                </a:solidFill>
                <a:latin typeface="Times New Roman" panose="02020603050405020304" pitchFamily="18" charset="0"/>
                <a:cs typeface="Times New Roman" panose="02020603050405020304" pitchFamily="18" charset="0"/>
              </a:rPr>
              <a:t> kratkom roku </a:t>
            </a:r>
            <a:r>
              <a:rPr lang="sr-Latn-BA" sz="1800" dirty="0" smtClean="0">
                <a:solidFill>
                  <a:schemeClr val="tx1">
                    <a:lumMod val="65000"/>
                    <a:lumOff val="35000"/>
                  </a:schemeClr>
                </a:solidFill>
                <a:latin typeface="Times New Roman" panose="02020603050405020304" pitchFamily="18" charset="0"/>
                <a:cs typeface="Times New Roman" panose="02020603050405020304" pitchFamily="18" charset="0"/>
              </a:rPr>
              <a:t>dolazi do </a:t>
            </a:r>
            <a:r>
              <a:rPr lang="sr-Latn-BA" sz="1800" b="1" i="1" dirty="0" smtClean="0">
                <a:solidFill>
                  <a:schemeClr val="tx1">
                    <a:lumMod val="65000"/>
                    <a:lumOff val="35000"/>
                  </a:schemeClr>
                </a:solidFill>
                <a:latin typeface="Times New Roman" panose="02020603050405020304" pitchFamily="18" charset="0"/>
                <a:cs typeface="Times New Roman" panose="02020603050405020304" pitchFamily="18" charset="0"/>
              </a:rPr>
              <a:t>pada kursa </a:t>
            </a:r>
            <a:r>
              <a:rPr lang="sr-Latn-BA" sz="1800" dirty="0" smtClean="0">
                <a:solidFill>
                  <a:schemeClr val="tx1">
                    <a:lumMod val="65000"/>
                    <a:lumOff val="35000"/>
                  </a:schemeClr>
                </a:solidFill>
                <a:latin typeface="Times New Roman" panose="02020603050405020304" pitchFamily="18" charset="0"/>
                <a:cs typeface="Times New Roman" panose="02020603050405020304" pitchFamily="18" charset="0"/>
              </a:rPr>
              <a:t>i </a:t>
            </a:r>
            <a:r>
              <a:rPr lang="sr-Latn-BA" sz="1800" b="1" i="1" dirty="0" smtClean="0">
                <a:solidFill>
                  <a:schemeClr val="tx1">
                    <a:lumMod val="65000"/>
                    <a:lumOff val="35000"/>
                  </a:schemeClr>
                </a:solidFill>
                <a:latin typeface="Times New Roman" panose="02020603050405020304" pitchFamily="18" charset="0"/>
                <a:cs typeface="Times New Roman" panose="02020603050405020304" pitchFamily="18" charset="0"/>
              </a:rPr>
              <a:t>jačanja domaće valute </a:t>
            </a:r>
            <a:r>
              <a:rPr lang="sr-Latn-BA" sz="1800" dirty="0" smtClean="0">
                <a:solidFill>
                  <a:schemeClr val="tx1">
                    <a:lumMod val="65000"/>
                    <a:lumOff val="35000"/>
                  </a:schemeClr>
                </a:solidFill>
                <a:latin typeface="Times New Roman" panose="02020603050405020304" pitchFamily="18" charset="0"/>
                <a:cs typeface="Times New Roman" panose="02020603050405020304" pitchFamily="18" charset="0"/>
              </a:rPr>
              <a:t>– jer se ↑tražnja za dom.kapitalom zbog većeg prinosa, tražnja z dom.novcem raste i valuta jača). </a:t>
            </a:r>
          </a:p>
          <a:p>
            <a:pPr marL="285750" indent="-285750" algn="just">
              <a:buFont typeface="Wingdings" panose="05000000000000000000" pitchFamily="2" charset="2"/>
              <a:buChar char="§"/>
            </a:pPr>
            <a:r>
              <a:rPr lang="sr-Latn-BA" sz="1800" b="1" i="1" u="sng" dirty="0" smtClean="0">
                <a:solidFill>
                  <a:schemeClr val="tx1">
                    <a:lumMod val="65000"/>
                    <a:lumOff val="35000"/>
                  </a:schemeClr>
                </a:solidFill>
                <a:latin typeface="Times New Roman" panose="02020603050405020304" pitchFamily="18" charset="0"/>
                <a:cs typeface="Times New Roman" panose="02020603050405020304" pitchFamily="18" charset="0"/>
              </a:rPr>
              <a:t>U dugom roku</a:t>
            </a:r>
            <a:r>
              <a:rPr lang="sr-Latn-BA" sz="1800" dirty="0" smtClean="0">
                <a:solidFill>
                  <a:schemeClr val="tx1">
                    <a:lumMod val="65000"/>
                    <a:lumOff val="35000"/>
                  </a:schemeClr>
                </a:solidFill>
                <a:latin typeface="Times New Roman" panose="02020603050405020304" pitchFamily="18" charset="0"/>
                <a:cs typeface="Times New Roman" panose="02020603050405020304" pitchFamily="18" charset="0"/>
              </a:rPr>
              <a:t>: realne k.stope imaju tendenciju da se ujednačuju. Suština, ≠nominalne k.stope potiču od razlika u inflaciji. </a:t>
            </a:r>
          </a:p>
          <a:p>
            <a:pPr marL="285750" indent="-285750" algn="just">
              <a:buFont typeface="Wingdings" panose="05000000000000000000" pitchFamily="2" charset="2"/>
              <a:buChar char="§"/>
            </a:pPr>
            <a:r>
              <a:rPr lang="sr-Latn-BA" sz="1800" dirty="0" smtClean="0">
                <a:solidFill>
                  <a:schemeClr val="tx1">
                    <a:lumMod val="65000"/>
                    <a:lumOff val="35000"/>
                  </a:schemeClr>
                </a:solidFill>
                <a:latin typeface="Times New Roman" panose="02020603050405020304" pitchFamily="18" charset="0"/>
                <a:cs typeface="Times New Roman" panose="02020603050405020304" pitchFamily="18" charset="0"/>
              </a:rPr>
              <a:t>↑ nominalne k.stope je posljedica ↑ inflacije. </a:t>
            </a:r>
          </a:p>
          <a:p>
            <a:pPr marL="285750" indent="-285750" algn="just">
              <a:buFont typeface="Wingdings" panose="05000000000000000000" pitchFamily="2" charset="2"/>
              <a:buChar char="§"/>
            </a:pPr>
            <a:r>
              <a:rPr lang="sr-Latn-BA" sz="1800" dirty="0" smtClean="0">
                <a:solidFill>
                  <a:schemeClr val="tx1">
                    <a:lumMod val="65000"/>
                    <a:lumOff val="35000"/>
                  </a:schemeClr>
                </a:solidFill>
                <a:latin typeface="Times New Roman" panose="02020603050405020304" pitchFamily="18" charset="0"/>
                <a:cs typeface="Times New Roman" panose="02020603050405020304" pitchFamily="18" charset="0"/>
              </a:rPr>
              <a:t>↑nominalne k.stope utiče na depresijaciju domaće valute kao posljedica inflacije. </a:t>
            </a:r>
          </a:p>
          <a:p>
            <a:pPr algn="just"/>
            <a:r>
              <a:rPr lang="sr-Latn-BA" sz="1800" i="1" dirty="0">
                <a:solidFill>
                  <a:schemeClr val="tx1">
                    <a:lumMod val="65000"/>
                    <a:lumOff val="35000"/>
                  </a:schemeClr>
                </a:solidFill>
                <a:latin typeface="Times New Roman" panose="02020603050405020304" pitchFamily="18" charset="0"/>
                <a:cs typeface="Times New Roman" panose="02020603050405020304" pitchFamily="18" charset="0"/>
              </a:rPr>
              <a:t> </a:t>
            </a:r>
            <a:r>
              <a:rPr lang="sr-Latn-BA" sz="1800" i="1" dirty="0" smtClean="0">
                <a:solidFill>
                  <a:schemeClr val="tx1">
                    <a:lumMod val="65000"/>
                    <a:lumOff val="35000"/>
                  </a:schemeClr>
                </a:solidFill>
                <a:latin typeface="Times New Roman" panose="02020603050405020304" pitchFamily="18" charset="0"/>
                <a:cs typeface="Times New Roman" panose="02020603050405020304" pitchFamily="18" charset="0"/>
              </a:rPr>
              <a:t>   </a:t>
            </a:r>
            <a:r>
              <a:rPr lang="sr-Latn-BA" sz="1800" dirty="0" smtClean="0">
                <a:solidFill>
                  <a:schemeClr val="tx1">
                    <a:lumMod val="65000"/>
                    <a:lumOff val="35000"/>
                  </a:schemeClr>
                </a:solidFill>
                <a:latin typeface="Times New Roman" panose="02020603050405020304" pitchFamily="18" charset="0"/>
                <a:cs typeface="Times New Roman" panose="02020603050405020304" pitchFamily="18" charset="0"/>
              </a:rPr>
              <a:t>U dugom roku dolazi do </a:t>
            </a:r>
            <a:r>
              <a:rPr lang="sr-Latn-BA" sz="1800" b="1" i="1" dirty="0" smtClean="0">
                <a:solidFill>
                  <a:schemeClr val="tx1">
                    <a:lumMod val="65000"/>
                    <a:lumOff val="35000"/>
                  </a:schemeClr>
                </a:solidFill>
                <a:latin typeface="Times New Roman" panose="02020603050405020304" pitchFamily="18" charset="0"/>
                <a:cs typeface="Times New Roman" panose="02020603050405020304" pitchFamily="18" charset="0"/>
              </a:rPr>
              <a:t>depresijacije domaće valute</a:t>
            </a:r>
            <a:r>
              <a:rPr lang="sr-Latn-BA" sz="1800" dirty="0" smtClean="0">
                <a:solidFill>
                  <a:schemeClr val="tx1">
                    <a:lumMod val="65000"/>
                    <a:lumOff val="35000"/>
                  </a:schemeClr>
                </a:solidFill>
                <a:latin typeface="Times New Roman" panose="02020603050405020304" pitchFamily="18" charset="0"/>
                <a:cs typeface="Times New Roman" panose="02020603050405020304" pitchFamily="18" charset="0"/>
              </a:rPr>
              <a:t>, </a:t>
            </a:r>
            <a:r>
              <a:rPr lang="sr-Latn-BA" sz="1800" b="1" i="1" dirty="0" smtClean="0">
                <a:solidFill>
                  <a:schemeClr val="tx1">
                    <a:lumMod val="65000"/>
                    <a:lumOff val="35000"/>
                  </a:schemeClr>
                </a:solidFill>
                <a:latin typeface="Times New Roman" panose="02020603050405020304" pitchFamily="18" charset="0"/>
                <a:cs typeface="Times New Roman" panose="02020603050405020304" pitchFamily="18" charset="0"/>
              </a:rPr>
              <a:t>zbog inflatornih očekivanja (očekuje se da će kamatna stopa rasti zbog očekivanog rasta inflacije). </a:t>
            </a:r>
            <a:endParaRPr lang="sr-Latn-BA" sz="3200" b="1" i="1" u="sng" dirty="0" smtClean="0">
              <a:solidFill>
                <a:schemeClr val="tx1">
                  <a:lumMod val="65000"/>
                  <a:lumOff val="3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24026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1)">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heel(1)">
                                      <p:cBhvr>
                                        <p:cTn id="1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D22F896-40B5-4ADD-8801-0D06FADFA095}" type="slidenum">
              <a:rPr lang="en-US" smtClean="0"/>
              <a:t>29</a:t>
            </a:fld>
            <a:endParaRPr lang="en-US" dirty="0"/>
          </a:p>
        </p:txBody>
      </p:sp>
      <p:sp>
        <p:nvSpPr>
          <p:cNvPr id="3" name="Title 1"/>
          <p:cNvSpPr txBox="1">
            <a:spLocks/>
          </p:cNvSpPr>
          <p:nvPr/>
        </p:nvSpPr>
        <p:spPr>
          <a:xfrm>
            <a:off x="1019175" y="1069771"/>
            <a:ext cx="6868788" cy="389608"/>
          </a:xfrm>
          <a:prstGeom prst="rect">
            <a:avLst/>
          </a:prstGeom>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sr-Latn-BA" sz="1800" b="1" i="1" u="sng" dirty="0" smtClean="0">
                <a:solidFill>
                  <a:srgbClr val="00B050"/>
                </a:solidFill>
                <a:latin typeface="Times New Roman" panose="02020603050405020304" pitchFamily="18" charset="0"/>
                <a:cs typeface="Times New Roman" panose="02020603050405020304" pitchFamily="18" charset="0"/>
              </a:rPr>
              <a:t>7. Zadatak:</a:t>
            </a:r>
            <a:endParaRPr lang="sr-Latn-BA" sz="3200" b="1" dirty="0" smtClean="0">
              <a:solidFill>
                <a:schemeClr val="tx1"/>
              </a:solidFill>
              <a:latin typeface="Times New Roman" panose="02020603050405020304" pitchFamily="18" charset="0"/>
              <a:cs typeface="Times New Roman" panose="02020603050405020304" pitchFamily="18" charset="0"/>
            </a:endParaRPr>
          </a:p>
        </p:txBody>
      </p:sp>
      <p:sp>
        <p:nvSpPr>
          <p:cNvPr id="4" name="Rounded Rectangle 3"/>
          <p:cNvSpPr/>
          <p:nvPr/>
        </p:nvSpPr>
        <p:spPr>
          <a:xfrm>
            <a:off x="384298" y="247457"/>
            <a:ext cx="8510192" cy="609793"/>
          </a:xfrm>
          <a:prstGeom prst="roundRect">
            <a:avLst/>
          </a:prstGeom>
          <a:ln w="381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sr-Latn-BA" sz="3200" b="1" dirty="0" smtClean="0">
                <a:solidFill>
                  <a:schemeClr val="bg2">
                    <a:lumMod val="25000"/>
                  </a:schemeClr>
                </a:solidFill>
                <a:latin typeface="Times New Roman" panose="02020603050405020304" pitchFamily="18" charset="0"/>
                <a:cs typeface="Times New Roman" panose="02020603050405020304" pitchFamily="18" charset="0"/>
              </a:rPr>
              <a:t>MEĐUNARODNE FINANSIJE</a:t>
            </a:r>
            <a:endParaRPr lang="en-GB" sz="3200" b="1" dirty="0">
              <a:solidFill>
                <a:schemeClr val="bg2">
                  <a:lumMod val="25000"/>
                </a:schemeClr>
              </a:solidFill>
              <a:latin typeface="Times New Roman" panose="02020603050405020304" pitchFamily="18" charset="0"/>
              <a:cs typeface="Times New Roman" panose="02020603050405020304" pitchFamily="18" charset="0"/>
            </a:endParaRPr>
          </a:p>
        </p:txBody>
      </p:sp>
      <p:sp>
        <p:nvSpPr>
          <p:cNvPr id="5" name="Title 1"/>
          <p:cNvSpPr txBox="1">
            <a:spLocks/>
          </p:cNvSpPr>
          <p:nvPr/>
        </p:nvSpPr>
        <p:spPr>
          <a:xfrm>
            <a:off x="316904" y="1846532"/>
            <a:ext cx="8510192" cy="4735243"/>
          </a:xfrm>
          <a:prstGeom prst="rect">
            <a:avLst/>
          </a:prstGeom>
          <a:solidFill>
            <a:schemeClr val="bg2"/>
          </a:solidFill>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r>
              <a:rPr lang="sr-Latn-BA" sz="1800" b="1" i="1" u="sng" dirty="0" smtClean="0">
                <a:solidFill>
                  <a:schemeClr val="tx1"/>
                </a:solidFill>
                <a:latin typeface="Times New Roman" panose="02020603050405020304" pitchFamily="18" charset="0"/>
                <a:cs typeface="Times New Roman" panose="02020603050405020304" pitchFamily="18" charset="0"/>
              </a:rPr>
              <a:t>Rješenje</a:t>
            </a:r>
            <a:r>
              <a:rPr lang="sr-Latn-BA" sz="1800" dirty="0" smtClean="0">
                <a:solidFill>
                  <a:schemeClr val="tx1"/>
                </a:solidFill>
                <a:latin typeface="Times New Roman" panose="02020603050405020304" pitchFamily="18" charset="0"/>
                <a:cs typeface="Times New Roman" panose="02020603050405020304" pitchFamily="18" charset="0"/>
              </a:rPr>
              <a:t>:</a:t>
            </a:r>
          </a:p>
        </p:txBody>
      </p:sp>
      <p:sp>
        <p:nvSpPr>
          <p:cNvPr id="6" name="Title 1"/>
          <p:cNvSpPr txBox="1">
            <a:spLocks/>
          </p:cNvSpPr>
          <p:nvPr/>
        </p:nvSpPr>
        <p:spPr>
          <a:xfrm>
            <a:off x="885825" y="1448716"/>
            <a:ext cx="7915275" cy="1332583"/>
          </a:xfrm>
          <a:prstGeom prst="rect">
            <a:avLst/>
          </a:prstGeom>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342900" indent="-342900" algn="just">
              <a:buAutoNum type="arabicParenR"/>
            </a:pPr>
            <a:r>
              <a:rPr lang="sr-Latn-BA" sz="1800" dirty="0" smtClean="0">
                <a:solidFill>
                  <a:schemeClr val="tx1"/>
                </a:solidFill>
                <a:latin typeface="Times New Roman" panose="02020603050405020304" pitchFamily="18" charset="0"/>
                <a:cs typeface="Times New Roman" panose="02020603050405020304" pitchFamily="18" charset="0"/>
              </a:rPr>
              <a:t>Objasniti i grafički predstaviti princip nemogućeg trojstva!</a:t>
            </a:r>
            <a:endParaRPr lang="sr-Latn-BA" sz="3200" dirty="0" smtClean="0">
              <a:solidFill>
                <a:schemeClr val="tx1"/>
              </a:solidFill>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4298" y="989282"/>
            <a:ext cx="584692" cy="725218"/>
          </a:xfrm>
          <a:prstGeom prst="rect">
            <a:avLst/>
          </a:prstGeom>
        </p:spPr>
      </p:pic>
      <p:graphicFrame>
        <p:nvGraphicFramePr>
          <p:cNvPr id="8" name="Diagram 7"/>
          <p:cNvGraphicFramePr/>
          <p:nvPr>
            <p:extLst/>
          </p:nvPr>
        </p:nvGraphicFramePr>
        <p:xfrm>
          <a:off x="1321803" y="2159925"/>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xtBox 8"/>
          <p:cNvSpPr txBox="1"/>
          <p:nvPr/>
        </p:nvSpPr>
        <p:spPr>
          <a:xfrm>
            <a:off x="3355390" y="1975259"/>
            <a:ext cx="2028825" cy="369332"/>
          </a:xfrm>
          <a:prstGeom prst="rect">
            <a:avLst/>
          </a:prstGeom>
          <a:noFill/>
        </p:spPr>
        <p:txBody>
          <a:bodyPr wrap="square" rtlCol="0">
            <a:spAutoFit/>
          </a:bodyPr>
          <a:lstStyle/>
          <a:p>
            <a:r>
              <a:rPr lang="sr-Latn-BA" b="1" dirty="0" smtClean="0">
                <a:latin typeface="Times New Roman" panose="02020603050405020304" pitchFamily="18" charset="0"/>
                <a:cs typeface="Times New Roman" panose="02020603050405020304" pitchFamily="18" charset="0"/>
              </a:rPr>
              <a:t>Kontrola kapitala </a:t>
            </a:r>
            <a:endParaRPr lang="en-GB" b="1" dirty="0">
              <a:latin typeface="Times New Roman" panose="02020603050405020304" pitchFamily="18" charset="0"/>
              <a:cs typeface="Times New Roman" panose="02020603050405020304" pitchFamily="18" charset="0"/>
            </a:endParaRPr>
          </a:p>
        </p:txBody>
      </p:sp>
      <p:sp>
        <p:nvSpPr>
          <p:cNvPr id="10" name="TextBox 9"/>
          <p:cNvSpPr txBox="1"/>
          <p:nvPr/>
        </p:nvSpPr>
        <p:spPr>
          <a:xfrm>
            <a:off x="1747994" y="3625773"/>
            <a:ext cx="1380968" cy="646331"/>
          </a:xfrm>
          <a:prstGeom prst="rect">
            <a:avLst/>
          </a:prstGeom>
          <a:noFill/>
        </p:spPr>
        <p:txBody>
          <a:bodyPr wrap="square" rtlCol="0">
            <a:spAutoFit/>
          </a:bodyPr>
          <a:lstStyle/>
          <a:p>
            <a:r>
              <a:rPr lang="sr-Latn-BA" b="1" dirty="0" smtClean="0">
                <a:latin typeface="Times New Roman" panose="02020603050405020304" pitchFamily="18" charset="0"/>
                <a:cs typeface="Times New Roman" panose="02020603050405020304" pitchFamily="18" charset="0"/>
              </a:rPr>
              <a:t>Monetarna nezavisnost</a:t>
            </a:r>
            <a:endParaRPr lang="en-GB" b="1" dirty="0">
              <a:latin typeface="Times New Roman" panose="02020603050405020304" pitchFamily="18" charset="0"/>
              <a:cs typeface="Times New Roman" panose="02020603050405020304" pitchFamily="18" charset="0"/>
            </a:endParaRPr>
          </a:p>
        </p:txBody>
      </p:sp>
      <p:sp>
        <p:nvSpPr>
          <p:cNvPr id="11" name="Rounded Rectangle 10"/>
          <p:cNvSpPr/>
          <p:nvPr/>
        </p:nvSpPr>
        <p:spPr>
          <a:xfrm>
            <a:off x="687413" y="5684719"/>
            <a:ext cx="1627332" cy="64690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BA" b="1" dirty="0" smtClean="0">
                <a:latin typeface="Times New Roman" panose="02020603050405020304" pitchFamily="18" charset="0"/>
                <a:cs typeface="Times New Roman" panose="02020603050405020304" pitchFamily="18" charset="0"/>
              </a:rPr>
              <a:t>Fluktuirajući devizni kurs </a:t>
            </a:r>
            <a:endParaRPr lang="en-GB" b="1" dirty="0">
              <a:latin typeface="Times New Roman" panose="02020603050405020304" pitchFamily="18" charset="0"/>
              <a:cs typeface="Times New Roman" panose="02020603050405020304" pitchFamily="18" charset="0"/>
            </a:endParaRPr>
          </a:p>
        </p:txBody>
      </p:sp>
      <p:sp>
        <p:nvSpPr>
          <p:cNvPr id="13" name="TextBox 12"/>
          <p:cNvSpPr txBox="1"/>
          <p:nvPr/>
        </p:nvSpPr>
        <p:spPr>
          <a:xfrm>
            <a:off x="3040855" y="6196932"/>
            <a:ext cx="2719388" cy="369332"/>
          </a:xfrm>
          <a:prstGeom prst="rect">
            <a:avLst/>
          </a:prstGeom>
          <a:noFill/>
        </p:spPr>
        <p:txBody>
          <a:bodyPr wrap="square" rtlCol="0">
            <a:spAutoFit/>
          </a:bodyPr>
          <a:lstStyle/>
          <a:p>
            <a:r>
              <a:rPr lang="sr-Latn-BA" b="1" dirty="0" smtClean="0">
                <a:latin typeface="Times New Roman" panose="02020603050405020304" pitchFamily="18" charset="0"/>
                <a:cs typeface="Times New Roman" panose="02020603050405020304" pitchFamily="18" charset="0"/>
              </a:rPr>
              <a:t>Finansijska integracija </a:t>
            </a:r>
            <a:endParaRPr lang="en-GB" b="1" dirty="0">
              <a:latin typeface="Times New Roman" panose="02020603050405020304" pitchFamily="18" charset="0"/>
              <a:cs typeface="Times New Roman" panose="02020603050405020304" pitchFamily="18" charset="0"/>
            </a:endParaRPr>
          </a:p>
        </p:txBody>
      </p:sp>
      <p:sp>
        <p:nvSpPr>
          <p:cNvPr id="14" name="Rounded Rectangle 13"/>
          <p:cNvSpPr/>
          <p:nvPr/>
        </p:nvSpPr>
        <p:spPr>
          <a:xfrm>
            <a:off x="6604137" y="5684719"/>
            <a:ext cx="1627332" cy="64690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BA" b="1" dirty="0" smtClean="0">
                <a:latin typeface="Times New Roman" panose="02020603050405020304" pitchFamily="18" charset="0"/>
                <a:cs typeface="Times New Roman" panose="02020603050405020304" pitchFamily="18" charset="0"/>
              </a:rPr>
              <a:t>Fiksni  devizni kurs </a:t>
            </a:r>
            <a:endParaRPr lang="en-GB" b="1" dirty="0">
              <a:latin typeface="Times New Roman" panose="02020603050405020304" pitchFamily="18" charset="0"/>
              <a:cs typeface="Times New Roman" panose="02020603050405020304" pitchFamily="18" charset="0"/>
            </a:endParaRPr>
          </a:p>
        </p:txBody>
      </p:sp>
      <p:sp>
        <p:nvSpPr>
          <p:cNvPr id="15" name="TextBox 14"/>
          <p:cNvSpPr txBox="1"/>
          <p:nvPr/>
        </p:nvSpPr>
        <p:spPr>
          <a:xfrm>
            <a:off x="5551061" y="3654050"/>
            <a:ext cx="1866742" cy="646331"/>
          </a:xfrm>
          <a:prstGeom prst="rect">
            <a:avLst/>
          </a:prstGeom>
          <a:noFill/>
        </p:spPr>
        <p:txBody>
          <a:bodyPr wrap="square" rtlCol="0">
            <a:spAutoFit/>
          </a:bodyPr>
          <a:lstStyle/>
          <a:p>
            <a:r>
              <a:rPr lang="sr-Latn-BA" b="1" dirty="0" smtClean="0">
                <a:latin typeface="Times New Roman" panose="02020603050405020304" pitchFamily="18" charset="0"/>
                <a:cs typeface="Times New Roman" panose="02020603050405020304" pitchFamily="18" charset="0"/>
              </a:rPr>
              <a:t>Stabilnost deviznog kursa</a:t>
            </a:r>
            <a:endParaRPr lang="en-GB"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22554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1)">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heel(1)">
                                      <p:cBhvr>
                                        <p:cTn id="1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D22F896-40B5-4ADD-8801-0D06FADFA095}" type="slidenum">
              <a:rPr lang="en-US" smtClean="0"/>
              <a:t>3</a:t>
            </a:fld>
            <a:endParaRPr lang="en-US" dirty="0"/>
          </a:p>
        </p:txBody>
      </p:sp>
      <p:sp>
        <p:nvSpPr>
          <p:cNvPr id="3" name="Rounded Rectangle 2"/>
          <p:cNvSpPr/>
          <p:nvPr/>
        </p:nvSpPr>
        <p:spPr>
          <a:xfrm>
            <a:off x="371476" y="190500"/>
            <a:ext cx="8086724" cy="774038"/>
          </a:xfrm>
          <a:prstGeom prst="roundRect">
            <a:avLst/>
          </a:prstGeom>
          <a:ln w="381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r>
              <a:rPr lang="sr-Latn-BA" sz="2000" b="1" i="1" dirty="0" smtClean="0">
                <a:solidFill>
                  <a:schemeClr val="bg2">
                    <a:lumMod val="25000"/>
                  </a:schemeClr>
                </a:solidFill>
                <a:latin typeface="Times New Roman" panose="02020603050405020304" pitchFamily="18" charset="0"/>
                <a:cs typeface="Times New Roman" panose="02020603050405020304" pitchFamily="18" charset="0"/>
              </a:rPr>
              <a:t>Nakon praktičnih i teorijskih vježbi  kroz tematske oblasti Međunarodinih finansija, studenti će biti u mogućnosti da:</a:t>
            </a:r>
            <a:endParaRPr lang="en-GB" sz="2000" b="1" i="1" dirty="0">
              <a:solidFill>
                <a:schemeClr val="bg2">
                  <a:lumMod val="25000"/>
                </a:schemeClr>
              </a:solidFill>
              <a:latin typeface="Times New Roman" panose="02020603050405020304" pitchFamily="18" charset="0"/>
              <a:cs typeface="Times New Roman" panose="02020603050405020304" pitchFamily="18" charset="0"/>
            </a:endParaRPr>
          </a:p>
        </p:txBody>
      </p:sp>
      <p:sp>
        <p:nvSpPr>
          <p:cNvPr id="4" name="Title 1"/>
          <p:cNvSpPr txBox="1">
            <a:spLocks/>
          </p:cNvSpPr>
          <p:nvPr/>
        </p:nvSpPr>
        <p:spPr>
          <a:xfrm>
            <a:off x="896072" y="1752849"/>
            <a:ext cx="7562128" cy="4091054"/>
          </a:xfrm>
          <a:prstGeom prst="rect">
            <a:avLst/>
          </a:prstGeom>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285750" indent="-285750" algn="just">
              <a:buFont typeface="Wingdings" panose="05000000000000000000" pitchFamily="2" charset="2"/>
              <a:buChar char="ü"/>
            </a:pPr>
            <a:r>
              <a:rPr lang="sr-Latn-BA" sz="1800" b="1" dirty="0" smtClean="0">
                <a:solidFill>
                  <a:schemeClr val="bg2">
                    <a:lumMod val="50000"/>
                  </a:schemeClr>
                </a:solidFill>
                <a:latin typeface="Times New Roman" panose="02020603050405020304" pitchFamily="18" charset="0"/>
                <a:cs typeface="Times New Roman" panose="02020603050405020304" pitchFamily="18" charset="0"/>
              </a:rPr>
              <a:t>Razumiju osnovne komponente međunarodnih finansija, tako da mogu da prate međunarodne finansijske tokove, probleme i krize radi donošenja kvalitetnih poslovnih odluka na mikro i makro planu.</a:t>
            </a:r>
          </a:p>
          <a:p>
            <a:pPr algn="just"/>
            <a:endParaRPr lang="sr-Latn-BA" sz="1800" b="1" dirty="0" smtClean="0">
              <a:solidFill>
                <a:schemeClr val="bg2">
                  <a:lumMod val="50000"/>
                </a:schemeClr>
              </a:solidFill>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pPr>
            <a:r>
              <a:rPr lang="sr-Latn-BA" sz="1800" b="1" dirty="0">
                <a:solidFill>
                  <a:schemeClr val="bg2">
                    <a:lumMod val="50000"/>
                  </a:schemeClr>
                </a:solidFill>
                <a:latin typeface="Times New Roman" panose="02020603050405020304" pitchFamily="18" charset="0"/>
                <a:cs typeface="Times New Roman" panose="02020603050405020304" pitchFamily="18" charset="0"/>
              </a:rPr>
              <a:t>D</a:t>
            </a:r>
            <a:r>
              <a:rPr lang="sr-Latn-BA" sz="1800" b="1" dirty="0" smtClean="0">
                <a:solidFill>
                  <a:schemeClr val="bg2">
                    <a:lumMod val="50000"/>
                  </a:schemeClr>
                </a:solidFill>
                <a:latin typeface="Times New Roman" panose="02020603050405020304" pitchFamily="18" charset="0"/>
                <a:cs typeface="Times New Roman" panose="02020603050405020304" pitchFamily="18" charset="0"/>
              </a:rPr>
              <a:t>efinišu i razumiju devizne kurseve i njihovo formiranje, odnosno teorije deviznog kursa; režime deviznih kurseva; devizno tržište; determinante deviznog kursa u kratkom i dugom roku; evoluciju međunarodnog monetarnog sistema; ekonomsku i monetarnu uniju, međunarodne finansijske institucije, međunarodno kretanje kapitala; valutne krize i špekulativne napade; probleme zaduženosti na međunarodnom nivou; ekonomske i finansijske krize; kreditiranje i osiguranje izvoznih poslova.</a:t>
            </a:r>
          </a:p>
          <a:p>
            <a:pPr algn="just"/>
            <a:endParaRPr lang="sr-Latn-BA" sz="1800" b="1" dirty="0" smtClean="0">
              <a:solidFill>
                <a:schemeClr val="bg2">
                  <a:lumMod val="50000"/>
                </a:schemeClr>
              </a:solidFill>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pPr>
            <a:r>
              <a:rPr lang="sr-Latn-BA" sz="1800" b="1" dirty="0" smtClean="0">
                <a:solidFill>
                  <a:schemeClr val="bg2">
                    <a:lumMod val="50000"/>
                  </a:schemeClr>
                </a:solidFill>
                <a:latin typeface="Times New Roman" panose="02020603050405020304" pitchFamily="18" charset="0"/>
                <a:cs typeface="Times New Roman" panose="02020603050405020304" pitchFamily="18" charset="0"/>
              </a:rPr>
              <a:t>Kroz praktične primjere sagledaju i steknu razumijevanje međunarodnih finansija.   </a:t>
            </a:r>
          </a:p>
          <a:p>
            <a:endParaRPr lang="sr-Latn-BA" sz="3200" b="1" dirty="0" smtClean="0">
              <a:solidFill>
                <a:schemeClr val="tx1">
                  <a:lumMod val="65000"/>
                  <a:lumOff val="35000"/>
                </a:schemeClr>
              </a:solidFill>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3647" y="2828284"/>
            <a:ext cx="352425" cy="414009"/>
          </a:xfrm>
          <a:prstGeom prst="rect">
            <a:avLst/>
          </a:prstGeom>
        </p:spPr>
      </p:pic>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3647" y="1768438"/>
            <a:ext cx="352425" cy="414009"/>
          </a:xfrm>
          <a:prstGeom prst="rect">
            <a:avLst/>
          </a:prstGeom>
        </p:spPr>
      </p:pic>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3647" y="5242752"/>
            <a:ext cx="424262" cy="414009"/>
          </a:xfrm>
          <a:prstGeom prst="rect">
            <a:avLst/>
          </a:prstGeom>
        </p:spPr>
      </p:pic>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t="-1567" b="60584"/>
          <a:stretch/>
        </p:blipFill>
        <p:spPr>
          <a:xfrm>
            <a:off x="6191250" y="996894"/>
            <a:ext cx="2266950" cy="657225"/>
          </a:xfrm>
          <a:prstGeom prst="rect">
            <a:avLst/>
          </a:prstGeom>
        </p:spPr>
      </p:pic>
    </p:spTree>
    <p:extLst>
      <p:ext uri="{BB962C8B-B14F-4D97-AF65-F5344CB8AC3E}">
        <p14:creationId xmlns:p14="http://schemas.microsoft.com/office/powerpoint/2010/main" val="172289873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D22F896-40B5-4ADD-8801-0D06FADFA095}" type="slidenum">
              <a:rPr lang="en-US" smtClean="0"/>
              <a:t>30</a:t>
            </a:fld>
            <a:endParaRPr lang="en-US" dirty="0"/>
          </a:p>
        </p:txBody>
      </p:sp>
      <p:sp>
        <p:nvSpPr>
          <p:cNvPr id="3" name="Title 1"/>
          <p:cNvSpPr txBox="1">
            <a:spLocks/>
          </p:cNvSpPr>
          <p:nvPr/>
        </p:nvSpPr>
        <p:spPr>
          <a:xfrm>
            <a:off x="1019175" y="1069771"/>
            <a:ext cx="6868788" cy="389608"/>
          </a:xfrm>
          <a:prstGeom prst="rect">
            <a:avLst/>
          </a:prstGeom>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sr-Latn-BA" sz="1800" b="1" i="1" u="sng" dirty="0" smtClean="0">
                <a:solidFill>
                  <a:srgbClr val="00B050"/>
                </a:solidFill>
                <a:latin typeface="Times New Roman" panose="02020603050405020304" pitchFamily="18" charset="0"/>
                <a:cs typeface="Times New Roman" panose="02020603050405020304" pitchFamily="18" charset="0"/>
              </a:rPr>
              <a:t>8. Zadatak:</a:t>
            </a:r>
            <a:endParaRPr lang="sr-Latn-BA" sz="3200" b="1" dirty="0" smtClean="0">
              <a:solidFill>
                <a:schemeClr val="tx1"/>
              </a:solidFill>
              <a:latin typeface="Times New Roman" panose="02020603050405020304" pitchFamily="18" charset="0"/>
              <a:cs typeface="Times New Roman" panose="02020603050405020304" pitchFamily="18" charset="0"/>
            </a:endParaRPr>
          </a:p>
        </p:txBody>
      </p:sp>
      <p:sp>
        <p:nvSpPr>
          <p:cNvPr id="4" name="Rounded Rectangle 3"/>
          <p:cNvSpPr/>
          <p:nvPr/>
        </p:nvSpPr>
        <p:spPr>
          <a:xfrm>
            <a:off x="384298" y="247457"/>
            <a:ext cx="8510192" cy="609793"/>
          </a:xfrm>
          <a:prstGeom prst="roundRect">
            <a:avLst/>
          </a:prstGeom>
          <a:ln w="381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sr-Latn-BA" sz="3200" b="1" dirty="0" smtClean="0">
                <a:solidFill>
                  <a:schemeClr val="bg2">
                    <a:lumMod val="25000"/>
                  </a:schemeClr>
                </a:solidFill>
                <a:latin typeface="Times New Roman" panose="02020603050405020304" pitchFamily="18" charset="0"/>
                <a:cs typeface="Times New Roman" panose="02020603050405020304" pitchFamily="18" charset="0"/>
              </a:rPr>
              <a:t>MEĐUNARODNE FINANSIJE</a:t>
            </a:r>
            <a:endParaRPr lang="en-GB" sz="3200" b="1" dirty="0">
              <a:solidFill>
                <a:schemeClr val="bg2">
                  <a:lumMod val="25000"/>
                </a:schemeClr>
              </a:solidFill>
              <a:latin typeface="Times New Roman" panose="02020603050405020304" pitchFamily="18" charset="0"/>
              <a:cs typeface="Times New Roman" panose="02020603050405020304" pitchFamily="18" charset="0"/>
            </a:endParaRPr>
          </a:p>
        </p:txBody>
      </p:sp>
      <p:sp>
        <p:nvSpPr>
          <p:cNvPr id="6" name="Title 1"/>
          <p:cNvSpPr txBox="1">
            <a:spLocks/>
          </p:cNvSpPr>
          <p:nvPr/>
        </p:nvSpPr>
        <p:spPr>
          <a:xfrm>
            <a:off x="885825" y="1448716"/>
            <a:ext cx="7915275" cy="1332583"/>
          </a:xfrm>
          <a:prstGeom prst="rect">
            <a:avLst/>
          </a:prstGeom>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r>
              <a:rPr lang="sr-Latn-BA" sz="1800" dirty="0" smtClean="0">
                <a:solidFill>
                  <a:schemeClr val="tx1"/>
                </a:solidFill>
                <a:latin typeface="Times New Roman" panose="02020603050405020304" pitchFamily="18" charset="0"/>
                <a:cs typeface="Times New Roman" panose="02020603050405020304" pitchFamily="18" charset="0"/>
              </a:rPr>
              <a:t>Ako Big Mac hamburger u Indiji košta 94 rupija, a u SAD 5,20 dolara, pri čemu je devizni kurs na deviznom tržištu 60,30 rupija za 1 dolar, izračunajte:</a:t>
            </a:r>
          </a:p>
          <a:p>
            <a:pPr marL="342900" indent="-342900" algn="just">
              <a:buAutoNum type="arabicParenR"/>
            </a:pPr>
            <a:r>
              <a:rPr lang="sr-Latn-BA" sz="1800" dirty="0" smtClean="0">
                <a:solidFill>
                  <a:schemeClr val="tx1"/>
                </a:solidFill>
                <a:latin typeface="Times New Roman" panose="02020603050405020304" pitchFamily="18" charset="0"/>
                <a:cs typeface="Times New Roman" panose="02020603050405020304" pitchFamily="18" charset="0"/>
              </a:rPr>
              <a:t>Devizni kurs rupije prema zakonu jedne cijene, </a:t>
            </a:r>
          </a:p>
          <a:p>
            <a:pPr marL="342900" indent="-342900" algn="just">
              <a:buAutoNum type="arabicParenR"/>
            </a:pPr>
            <a:r>
              <a:rPr lang="sr-Latn-BA" sz="1800" dirty="0" smtClean="0">
                <a:solidFill>
                  <a:schemeClr val="tx1"/>
                </a:solidFill>
                <a:latin typeface="Times New Roman" panose="02020603050405020304" pitchFamily="18" charset="0"/>
                <a:cs typeface="Times New Roman" panose="02020603050405020304" pitchFamily="18" charset="0"/>
              </a:rPr>
              <a:t>Da li je rupija podcjenjena ili precjenjena shodno zakonu jedne cijene i za koliko procenata?  </a:t>
            </a:r>
          </a:p>
          <a:p>
            <a:pPr marL="342900" indent="-342900" algn="just">
              <a:buAutoNum type="arabicParenR"/>
            </a:pPr>
            <a:endParaRPr lang="sr-Latn-BA" sz="3200" dirty="0" smtClean="0">
              <a:solidFill>
                <a:schemeClr val="tx1"/>
              </a:solidFill>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4298" y="989282"/>
            <a:ext cx="584692" cy="725218"/>
          </a:xfrm>
          <a:prstGeom prst="rect">
            <a:avLst/>
          </a:prstGeom>
        </p:spPr>
      </p:pic>
      <p:sp>
        <p:nvSpPr>
          <p:cNvPr id="8" name="Title 1"/>
          <p:cNvSpPr txBox="1">
            <a:spLocks/>
          </p:cNvSpPr>
          <p:nvPr/>
        </p:nvSpPr>
        <p:spPr>
          <a:xfrm>
            <a:off x="384298" y="3079151"/>
            <a:ext cx="8273782" cy="3144774"/>
          </a:xfrm>
          <a:prstGeom prst="rect">
            <a:avLst/>
          </a:prstGeom>
          <a:solidFill>
            <a:schemeClr val="bg2"/>
          </a:solidFill>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sr-Latn-BA" sz="1800" b="1" i="1" dirty="0" smtClean="0">
                <a:solidFill>
                  <a:schemeClr val="bg2">
                    <a:lumMod val="50000"/>
                  </a:schemeClr>
                </a:solidFill>
                <a:latin typeface="Times New Roman" panose="02020603050405020304" pitchFamily="18" charset="0"/>
                <a:cs typeface="Times New Roman" panose="02020603050405020304" pitchFamily="18" charset="0"/>
              </a:rPr>
              <a:t>a) Rješenje: </a:t>
            </a:r>
          </a:p>
          <a:p>
            <a:r>
              <a:rPr lang="sr-Latn-BA" sz="1800" i="1" dirty="0" smtClean="0">
                <a:solidFill>
                  <a:schemeClr val="bg2">
                    <a:lumMod val="50000"/>
                  </a:schemeClr>
                </a:solidFill>
                <a:latin typeface="Times New Roman" panose="02020603050405020304" pitchFamily="18" charset="0"/>
                <a:cs typeface="Times New Roman" panose="02020603050405020304" pitchFamily="18" charset="0"/>
              </a:rPr>
              <a:t>Tekući devizni kurs je 1$ =60,30 rupija  →  rupija direktno notira </a:t>
            </a:r>
          </a:p>
          <a:p>
            <a:r>
              <a:rPr lang="sr-Latn-BA" sz="1800" i="1" dirty="0" smtClean="0">
                <a:solidFill>
                  <a:schemeClr val="bg2">
                    <a:lumMod val="50000"/>
                  </a:schemeClr>
                </a:solidFill>
                <a:latin typeface="Times New Roman" panose="02020603050405020304" pitchFamily="18" charset="0"/>
                <a:cs typeface="Times New Roman" panose="02020603050405020304" pitchFamily="18" charset="0"/>
              </a:rPr>
              <a:t>BigMac cijena Indiji  = 94 rupija </a:t>
            </a:r>
          </a:p>
          <a:p>
            <a:r>
              <a:rPr lang="sr-Latn-BA" sz="1800" i="1" dirty="0" smtClean="0">
                <a:solidFill>
                  <a:schemeClr val="bg2">
                    <a:lumMod val="50000"/>
                  </a:schemeClr>
                </a:solidFill>
                <a:latin typeface="Times New Roman" panose="02020603050405020304" pitchFamily="18" charset="0"/>
                <a:cs typeface="Times New Roman" panose="02020603050405020304" pitchFamily="18" charset="0"/>
              </a:rPr>
              <a:t>BigMac cijena SAD   = 5,20 dolara </a:t>
            </a:r>
          </a:p>
          <a:p>
            <a:r>
              <a:rPr lang="sr-Latn-BA" sz="1800" i="1" dirty="0" smtClean="0">
                <a:solidFill>
                  <a:schemeClr val="bg2">
                    <a:lumMod val="50000"/>
                  </a:schemeClr>
                </a:solidFill>
                <a:latin typeface="Times New Roman" panose="02020603050405020304" pitchFamily="18" charset="0"/>
                <a:cs typeface="Times New Roman" panose="02020603050405020304" pitchFamily="18" charset="0"/>
              </a:rPr>
              <a:t>Onda je PPP (devizni kurs na bazi zakona jedne cijene)= </a:t>
            </a:r>
          </a:p>
          <a:p>
            <a:r>
              <a:rPr lang="sr-Latn-BA" sz="1800" i="1" dirty="0" smtClean="0">
                <a:solidFill>
                  <a:schemeClr val="bg2">
                    <a:lumMod val="50000"/>
                  </a:schemeClr>
                </a:solidFill>
                <a:latin typeface="Times New Roman" panose="02020603050405020304" pitchFamily="18" charset="0"/>
                <a:cs typeface="Times New Roman" panose="02020603050405020304" pitchFamily="18" charset="0"/>
              </a:rPr>
              <a:t>= 94/5,20 =18,08,tj </a:t>
            </a:r>
            <a:r>
              <a:rPr lang="sr-Latn-BA" sz="1800" b="1" i="1" u="sng" dirty="0" smtClean="0">
                <a:solidFill>
                  <a:schemeClr val="bg2">
                    <a:lumMod val="50000"/>
                  </a:schemeClr>
                </a:solidFill>
                <a:latin typeface="Times New Roman" panose="02020603050405020304" pitchFamily="18" charset="0"/>
                <a:cs typeface="Times New Roman" panose="02020603050405020304" pitchFamily="18" charset="0"/>
              </a:rPr>
              <a:t>1dolar =18,08 rupija</a:t>
            </a:r>
            <a:r>
              <a:rPr lang="sr-Latn-BA" sz="1800" i="1" u="sng" dirty="0" smtClean="0">
                <a:solidFill>
                  <a:schemeClr val="bg2">
                    <a:lumMod val="50000"/>
                  </a:schemeClr>
                </a:solidFill>
                <a:latin typeface="Times New Roman" panose="02020603050405020304" pitchFamily="18" charset="0"/>
                <a:cs typeface="Times New Roman" panose="02020603050405020304" pitchFamily="18" charset="0"/>
              </a:rPr>
              <a:t> → </a:t>
            </a:r>
            <a:r>
              <a:rPr lang="sr-Latn-BA" sz="1800" b="1" i="1" u="sng" dirty="0" smtClean="0">
                <a:solidFill>
                  <a:schemeClr val="bg2">
                    <a:lumMod val="50000"/>
                  </a:schemeClr>
                </a:solidFill>
                <a:latin typeface="Times New Roman" panose="02020603050405020304" pitchFamily="18" charset="0"/>
                <a:cs typeface="Times New Roman" panose="02020603050405020304" pitchFamily="18" charset="0"/>
              </a:rPr>
              <a:t>Devizni kurs na bazi zakona jedne cijene</a:t>
            </a:r>
            <a:r>
              <a:rPr lang="sr-Latn-BA" sz="1800" i="1" u="sng" dirty="0" smtClean="0">
                <a:solidFill>
                  <a:schemeClr val="bg2">
                    <a:lumMod val="50000"/>
                  </a:schemeClr>
                </a:solidFill>
                <a:latin typeface="Times New Roman" panose="02020603050405020304" pitchFamily="18" charset="0"/>
                <a:cs typeface="Times New Roman" panose="02020603050405020304" pitchFamily="18" charset="0"/>
              </a:rPr>
              <a:t>. </a:t>
            </a:r>
            <a:endParaRPr lang="sr-Latn-BA" sz="1800" b="1" i="1" u="sng" dirty="0" smtClean="0">
              <a:solidFill>
                <a:schemeClr val="bg2">
                  <a:lumMod val="50000"/>
                </a:schemeClr>
              </a:solidFill>
              <a:latin typeface="Times New Roman" panose="02020603050405020304" pitchFamily="18" charset="0"/>
              <a:cs typeface="Times New Roman" panose="02020603050405020304" pitchFamily="18" charset="0"/>
            </a:endParaRPr>
          </a:p>
          <a:p>
            <a:endParaRPr lang="sr-Latn-BA" sz="1800" i="1" dirty="0" smtClean="0">
              <a:solidFill>
                <a:schemeClr val="bg2">
                  <a:lumMod val="50000"/>
                </a:schemeClr>
              </a:solidFill>
              <a:latin typeface="Times New Roman" panose="02020603050405020304" pitchFamily="18" charset="0"/>
              <a:cs typeface="Times New Roman" panose="02020603050405020304" pitchFamily="18" charset="0"/>
            </a:endParaRPr>
          </a:p>
          <a:p>
            <a:r>
              <a:rPr lang="sr-Latn-BA" sz="1800" i="1" dirty="0" smtClean="0">
                <a:solidFill>
                  <a:schemeClr val="bg2">
                    <a:lumMod val="50000"/>
                  </a:schemeClr>
                </a:solidFill>
                <a:latin typeface="Times New Roman" panose="02020603050405020304" pitchFamily="18" charset="0"/>
                <a:cs typeface="Times New Roman" panose="02020603050405020304" pitchFamily="18" charset="0"/>
              </a:rPr>
              <a:t>b</a:t>
            </a:r>
            <a:r>
              <a:rPr lang="sr-Latn-BA" sz="1800" dirty="0" smtClean="0">
                <a:solidFill>
                  <a:schemeClr val="bg2">
                    <a:lumMod val="50000"/>
                  </a:schemeClr>
                </a:solidFill>
                <a:latin typeface="Times New Roman" panose="02020603050405020304" pitchFamily="18" charset="0"/>
                <a:cs typeface="Times New Roman" panose="02020603050405020304" pitchFamily="18" charset="0"/>
              </a:rPr>
              <a:t>) Potcjenjenost /precjenjenost valute:</a:t>
            </a:r>
            <a:r>
              <a:rPr lang="sr-Latn-BA" sz="1800" b="1" i="1" dirty="0" smtClean="0">
                <a:solidFill>
                  <a:schemeClr val="bg2">
                    <a:lumMod val="50000"/>
                  </a:schemeClr>
                </a:solidFill>
                <a:latin typeface="Times New Roman" panose="02020603050405020304" pitchFamily="18" charset="0"/>
                <a:cs typeface="Times New Roman" panose="02020603050405020304" pitchFamily="18" charset="0"/>
              </a:rPr>
              <a:t> </a:t>
            </a:r>
          </a:p>
          <a:p>
            <a:r>
              <a:rPr lang="sr-Latn-BA" sz="1800" i="1" dirty="0" smtClean="0">
                <a:solidFill>
                  <a:schemeClr val="bg2">
                    <a:lumMod val="50000"/>
                  </a:schemeClr>
                </a:solidFill>
                <a:latin typeface="Times New Roman" panose="02020603050405020304" pitchFamily="18" charset="0"/>
                <a:cs typeface="Times New Roman" panose="02020603050405020304" pitchFamily="18" charset="0"/>
              </a:rPr>
              <a:t> </a:t>
            </a:r>
            <a:endParaRPr lang="sr-Latn-BA" sz="1800" i="1" dirty="0">
              <a:solidFill>
                <a:schemeClr val="bg2">
                  <a:lumMod val="50000"/>
                </a:schemeClr>
              </a:solidFill>
              <a:latin typeface="Times New Roman" panose="02020603050405020304" pitchFamily="18" charset="0"/>
              <a:cs typeface="Times New Roman" panose="02020603050405020304" pitchFamily="18" charset="0"/>
            </a:endParaRPr>
          </a:p>
          <a:p>
            <a:r>
              <a:rPr lang="sr-Latn-BA" sz="1800" i="1" dirty="0" smtClean="0">
                <a:solidFill>
                  <a:schemeClr val="bg2">
                    <a:lumMod val="50000"/>
                  </a:schemeClr>
                </a:solidFill>
                <a:latin typeface="Times New Roman" panose="02020603050405020304" pitchFamily="18" charset="0"/>
                <a:cs typeface="Times New Roman" panose="02020603050405020304" pitchFamily="18" charset="0"/>
              </a:rPr>
              <a:t> </a:t>
            </a:r>
            <a:endParaRPr lang="sr-Latn-BA" sz="1800" i="1" dirty="0">
              <a:solidFill>
                <a:schemeClr val="bg2">
                  <a:lumMod val="50000"/>
                </a:schemeClr>
              </a:solidFill>
              <a:latin typeface="Times New Roman" panose="02020603050405020304" pitchFamily="18" charset="0"/>
              <a:cs typeface="Times New Roman" panose="02020603050405020304" pitchFamily="18" charset="0"/>
            </a:endParaRPr>
          </a:p>
          <a:p>
            <a:endParaRPr lang="sr-Latn-BA" sz="1800" i="1" dirty="0" smtClean="0">
              <a:solidFill>
                <a:schemeClr val="bg2">
                  <a:lumMod val="50000"/>
                </a:schemeClr>
              </a:solidFill>
              <a:latin typeface="Times New Roman" panose="02020603050405020304" pitchFamily="18" charset="0"/>
              <a:cs typeface="Times New Roman" panose="02020603050405020304" pitchFamily="18" charset="0"/>
            </a:endParaRPr>
          </a:p>
          <a:p>
            <a:endParaRPr lang="sr-Latn-BA" sz="1800" i="1" dirty="0">
              <a:solidFill>
                <a:schemeClr val="bg2">
                  <a:lumMod val="50000"/>
                </a:schemeClr>
              </a:solidFill>
              <a:latin typeface="Times New Roman" panose="02020603050405020304" pitchFamily="18" charset="0"/>
              <a:cs typeface="Times New Roman" panose="02020603050405020304" pitchFamily="18" charset="0"/>
            </a:endParaRPr>
          </a:p>
          <a:p>
            <a:endParaRPr lang="sr-Latn-BA" sz="1800" i="1" dirty="0" smtClean="0">
              <a:solidFill>
                <a:schemeClr val="bg2">
                  <a:lumMod val="50000"/>
                </a:schemeClr>
              </a:solidFill>
              <a:latin typeface="Times New Roman" panose="02020603050405020304" pitchFamily="18" charset="0"/>
              <a:cs typeface="Times New Roman" panose="02020603050405020304" pitchFamily="18" charset="0"/>
            </a:endParaRPr>
          </a:p>
          <a:p>
            <a:endParaRPr lang="sr-Latn-BA" sz="1800" i="1" dirty="0">
              <a:solidFill>
                <a:schemeClr val="bg2">
                  <a:lumMod val="50000"/>
                </a:schemeClr>
              </a:solidFill>
              <a:latin typeface="Times New Roman" panose="02020603050405020304" pitchFamily="18" charset="0"/>
              <a:cs typeface="Times New Roman" panose="02020603050405020304" pitchFamily="18" charset="0"/>
            </a:endParaRPr>
          </a:p>
          <a:p>
            <a:r>
              <a:rPr lang="sr-Latn-BA" sz="1800" i="1" dirty="0" smtClean="0">
                <a:solidFill>
                  <a:schemeClr val="bg2">
                    <a:lumMod val="50000"/>
                  </a:schemeClr>
                </a:solidFill>
                <a:latin typeface="Times New Roman" panose="02020603050405020304" pitchFamily="18" charset="0"/>
                <a:cs typeface="Times New Roman" panose="02020603050405020304" pitchFamily="18" charset="0"/>
              </a:rPr>
              <a:t> e. </a:t>
            </a:r>
          </a:p>
          <a:p>
            <a:endParaRPr lang="sr-Latn-BA" sz="1800" i="1" dirty="0">
              <a:solidFill>
                <a:schemeClr val="bg2">
                  <a:lumMod val="50000"/>
                </a:schemeClr>
              </a:solidFill>
              <a:latin typeface="Times New Roman" panose="02020603050405020304" pitchFamily="18" charset="0"/>
              <a:cs typeface="Times New Roman" panose="02020603050405020304" pitchFamily="18" charset="0"/>
            </a:endParaRPr>
          </a:p>
          <a:p>
            <a:r>
              <a:rPr lang="sr-Latn-BA" sz="1800" i="1" dirty="0" smtClean="0">
                <a:solidFill>
                  <a:schemeClr val="bg2">
                    <a:lumMod val="50000"/>
                  </a:schemeClr>
                </a:solidFill>
                <a:latin typeface="Times New Roman" panose="02020603050405020304" pitchFamily="18" charset="0"/>
                <a:cs typeface="Times New Roman" panose="02020603050405020304" pitchFamily="18" charset="0"/>
              </a:rPr>
              <a:t>b) Potcjenjenost /precjenjenost valute: </a:t>
            </a:r>
          </a:p>
          <a:p>
            <a:r>
              <a:rPr lang="sr-Latn-BA" sz="1800" i="1" dirty="0" smtClean="0">
                <a:solidFill>
                  <a:schemeClr val="bg2">
                    <a:lumMod val="50000"/>
                  </a:schemeClr>
                </a:solidFill>
                <a:latin typeface="Times New Roman" panose="02020603050405020304" pitchFamily="18" charset="0"/>
                <a:cs typeface="Times New Roman" panose="02020603050405020304" pitchFamily="18" charset="0"/>
              </a:rPr>
              <a:t>                 </a:t>
            </a:r>
          </a:p>
        </p:txBody>
      </p:sp>
      <mc:AlternateContent xmlns:mc="http://schemas.openxmlformats.org/markup-compatibility/2006" xmlns:a14="http://schemas.microsoft.com/office/drawing/2010/main">
        <mc:Choice Requires="a14">
          <p:sp>
            <p:nvSpPr>
              <p:cNvPr id="9" name="Round Same Side Corner Rectangle 8"/>
              <p:cNvSpPr/>
              <p:nvPr/>
            </p:nvSpPr>
            <p:spPr>
              <a:xfrm>
                <a:off x="598567" y="5560103"/>
                <a:ext cx="1689690" cy="446503"/>
              </a:xfrm>
              <a:prstGeom prst="round2Same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sr-Latn-BA" sz="1400" b="1" i="1">
                              <a:solidFill>
                                <a:schemeClr val="tx1">
                                  <a:lumMod val="65000"/>
                                  <a:lumOff val="35000"/>
                                </a:schemeClr>
                              </a:solidFill>
                              <a:latin typeface="Cambria Math" panose="02040503050406030204" pitchFamily="18" charset="0"/>
                              <a:cs typeface="Times New Roman" panose="02020603050405020304" pitchFamily="18" charset="0"/>
                            </a:rPr>
                          </m:ctrlPr>
                        </m:fPr>
                        <m:num>
                          <m:r>
                            <a:rPr lang="sr-Latn-BA" sz="1400" b="1" i="1">
                              <a:solidFill>
                                <a:schemeClr val="tx1">
                                  <a:lumMod val="65000"/>
                                  <a:lumOff val="35000"/>
                                </a:schemeClr>
                              </a:solidFill>
                              <a:latin typeface="Cambria Math" panose="02040503050406030204" pitchFamily="18" charset="0"/>
                              <a:cs typeface="Times New Roman" panose="02020603050405020304" pitchFamily="18" charset="0"/>
                            </a:rPr>
                            <m:t>𝑷𝑷𝑷</m:t>
                          </m:r>
                          <m:r>
                            <a:rPr lang="sr-Latn-BA" sz="1400" b="1" i="1">
                              <a:solidFill>
                                <a:schemeClr val="tx1">
                                  <a:lumMod val="65000"/>
                                  <a:lumOff val="35000"/>
                                </a:schemeClr>
                              </a:solidFill>
                              <a:latin typeface="Cambria Math" panose="02040503050406030204" pitchFamily="18" charset="0"/>
                              <a:cs typeface="Times New Roman" panose="02020603050405020304" pitchFamily="18" charset="0"/>
                            </a:rPr>
                            <m:t>−</m:t>
                          </m:r>
                          <m:r>
                            <a:rPr lang="sr-Latn-BA" sz="1400" b="1" i="1">
                              <a:solidFill>
                                <a:schemeClr val="tx1">
                                  <a:lumMod val="65000"/>
                                  <a:lumOff val="35000"/>
                                </a:schemeClr>
                              </a:solidFill>
                              <a:latin typeface="Cambria Math" panose="02040503050406030204" pitchFamily="18" charset="0"/>
                              <a:cs typeface="Times New Roman" panose="02020603050405020304" pitchFamily="18" charset="0"/>
                            </a:rPr>
                            <m:t>𝑬</m:t>
                          </m:r>
                        </m:num>
                        <m:den>
                          <m:r>
                            <a:rPr lang="sr-Latn-BA" sz="1400" b="1" i="1">
                              <a:solidFill>
                                <a:schemeClr val="tx1">
                                  <a:lumMod val="65000"/>
                                  <a:lumOff val="35000"/>
                                </a:schemeClr>
                              </a:solidFill>
                              <a:latin typeface="Cambria Math" panose="02040503050406030204" pitchFamily="18" charset="0"/>
                              <a:cs typeface="Times New Roman" panose="02020603050405020304" pitchFamily="18" charset="0"/>
                            </a:rPr>
                            <m:t>𝑬</m:t>
                          </m:r>
                        </m:den>
                      </m:f>
                      <m:r>
                        <a:rPr lang="sr-Latn-BA" sz="1400" b="1" i="1">
                          <a:solidFill>
                            <a:schemeClr val="tx1">
                              <a:lumMod val="65000"/>
                              <a:lumOff val="35000"/>
                            </a:schemeClr>
                          </a:solidFill>
                          <a:latin typeface="Cambria Math" panose="02040503050406030204" pitchFamily="18" charset="0"/>
                          <a:cs typeface="Times New Roman" panose="02020603050405020304" pitchFamily="18" charset="0"/>
                        </a:rPr>
                        <m:t>∗</m:t>
                      </m:r>
                      <m:r>
                        <a:rPr lang="sr-Latn-BA" sz="1400" b="1" i="1">
                          <a:solidFill>
                            <a:schemeClr val="tx1">
                              <a:lumMod val="65000"/>
                              <a:lumOff val="35000"/>
                            </a:schemeClr>
                          </a:solidFill>
                          <a:latin typeface="Cambria Math" panose="02040503050406030204" pitchFamily="18" charset="0"/>
                          <a:cs typeface="Times New Roman" panose="02020603050405020304" pitchFamily="18" charset="0"/>
                        </a:rPr>
                        <m:t>𝟏𝟎𝟎</m:t>
                      </m:r>
                      <m:r>
                        <a:rPr lang="sr-Latn-BA" sz="1400" b="1" i="1">
                          <a:solidFill>
                            <a:schemeClr val="tx1">
                              <a:lumMod val="65000"/>
                              <a:lumOff val="35000"/>
                            </a:schemeClr>
                          </a:solidFill>
                          <a:latin typeface="Cambria Math" panose="02040503050406030204" pitchFamily="18" charset="0"/>
                          <a:cs typeface="Times New Roman" panose="02020603050405020304" pitchFamily="18" charset="0"/>
                        </a:rPr>
                        <m:t> </m:t>
                      </m:r>
                    </m:oMath>
                  </m:oMathPara>
                </a14:m>
                <a:endParaRPr lang="en-GB" sz="1400" b="1" dirty="0">
                  <a:latin typeface="Times New Roman" panose="02020603050405020304" pitchFamily="18" charset="0"/>
                  <a:cs typeface="Times New Roman" panose="02020603050405020304" pitchFamily="18" charset="0"/>
                </a:endParaRPr>
              </a:p>
            </p:txBody>
          </p:sp>
        </mc:Choice>
        <mc:Fallback xmlns="">
          <p:sp>
            <p:nvSpPr>
              <p:cNvPr id="9" name="Round Same Side Corner Rectangle 8"/>
              <p:cNvSpPr>
                <a:spLocks noRot="1" noChangeAspect="1" noMove="1" noResize="1" noEditPoints="1" noAdjustHandles="1" noChangeArrowheads="1" noChangeShapeType="1" noTextEdit="1"/>
              </p:cNvSpPr>
              <p:nvPr/>
            </p:nvSpPr>
            <p:spPr>
              <a:xfrm>
                <a:off x="598567" y="5560103"/>
                <a:ext cx="1689690" cy="446503"/>
              </a:xfrm>
              <a:prstGeom prst="round2SameRect">
                <a:avLst/>
              </a:prstGeom>
              <a:blipFill>
                <a:blip r:embed="rId3"/>
                <a:stretch>
                  <a:fillRect b="-7895"/>
                </a:stretch>
              </a:blipFill>
            </p:spPr>
            <p:txBody>
              <a:bodyPr/>
              <a:lstStyle/>
              <a:p>
                <a:r>
                  <a:rPr lang="en-GB">
                    <a:noFill/>
                  </a:rPr>
                  <a:t> </a:t>
                </a:r>
              </a:p>
            </p:txBody>
          </p:sp>
        </mc:Fallback>
      </mc:AlternateContent>
      <p:sp>
        <p:nvSpPr>
          <p:cNvPr id="10" name="Right Arrow 9"/>
          <p:cNvSpPr/>
          <p:nvPr/>
        </p:nvSpPr>
        <p:spPr>
          <a:xfrm>
            <a:off x="2392150" y="5557606"/>
            <a:ext cx="476250" cy="472212"/>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1" name="Round Same Side Corner Rectangle 10"/>
              <p:cNvSpPr/>
              <p:nvPr/>
            </p:nvSpPr>
            <p:spPr>
              <a:xfrm>
                <a:off x="2905152" y="5557606"/>
                <a:ext cx="1995677" cy="446503"/>
              </a:xfrm>
              <a:prstGeom prst="round2Same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sr-Latn-BA" sz="1400" b="1" i="1" smtClean="0">
                              <a:solidFill>
                                <a:schemeClr val="tx1">
                                  <a:lumMod val="65000"/>
                                  <a:lumOff val="35000"/>
                                </a:schemeClr>
                              </a:solidFill>
                              <a:latin typeface="Cambria Math" panose="02040503050406030204" pitchFamily="18" charset="0"/>
                              <a:cs typeface="Times New Roman" panose="02020603050405020304" pitchFamily="18" charset="0"/>
                            </a:rPr>
                          </m:ctrlPr>
                        </m:fPr>
                        <m:num>
                          <m:r>
                            <a:rPr lang="sr-Latn-BA" sz="1400" b="1" i="1" smtClean="0">
                              <a:solidFill>
                                <a:schemeClr val="tx1">
                                  <a:lumMod val="65000"/>
                                  <a:lumOff val="35000"/>
                                </a:schemeClr>
                              </a:solidFill>
                              <a:latin typeface="Cambria Math" panose="02040503050406030204" pitchFamily="18" charset="0"/>
                              <a:cs typeface="Times New Roman" panose="02020603050405020304" pitchFamily="18" charset="0"/>
                            </a:rPr>
                            <m:t>𝟏𝟖</m:t>
                          </m:r>
                          <m:r>
                            <a:rPr lang="sr-Latn-BA" sz="1400" b="1" i="1" smtClean="0">
                              <a:solidFill>
                                <a:schemeClr val="tx1">
                                  <a:lumMod val="65000"/>
                                  <a:lumOff val="35000"/>
                                </a:schemeClr>
                              </a:solidFill>
                              <a:latin typeface="Cambria Math" panose="02040503050406030204" pitchFamily="18" charset="0"/>
                              <a:cs typeface="Times New Roman" panose="02020603050405020304" pitchFamily="18" charset="0"/>
                            </a:rPr>
                            <m:t>,</m:t>
                          </m:r>
                          <m:r>
                            <a:rPr lang="sr-Latn-BA" sz="1400" b="1" i="1" smtClean="0">
                              <a:solidFill>
                                <a:schemeClr val="tx1">
                                  <a:lumMod val="65000"/>
                                  <a:lumOff val="35000"/>
                                </a:schemeClr>
                              </a:solidFill>
                              <a:latin typeface="Cambria Math" panose="02040503050406030204" pitchFamily="18" charset="0"/>
                              <a:cs typeface="Times New Roman" panose="02020603050405020304" pitchFamily="18" charset="0"/>
                            </a:rPr>
                            <m:t>𝟎𝟖</m:t>
                          </m:r>
                          <m:r>
                            <a:rPr lang="sr-Latn-BA" sz="1400" b="1" i="1">
                              <a:solidFill>
                                <a:schemeClr val="tx1">
                                  <a:lumMod val="65000"/>
                                  <a:lumOff val="35000"/>
                                </a:schemeClr>
                              </a:solidFill>
                              <a:latin typeface="Cambria Math" panose="02040503050406030204" pitchFamily="18" charset="0"/>
                              <a:cs typeface="Times New Roman" panose="02020603050405020304" pitchFamily="18" charset="0"/>
                            </a:rPr>
                            <m:t>−</m:t>
                          </m:r>
                          <m:r>
                            <a:rPr lang="sr-Latn-BA" sz="1400" b="1" i="1" smtClean="0">
                              <a:solidFill>
                                <a:schemeClr val="tx1">
                                  <a:lumMod val="65000"/>
                                  <a:lumOff val="35000"/>
                                </a:schemeClr>
                              </a:solidFill>
                              <a:latin typeface="Cambria Math" panose="02040503050406030204" pitchFamily="18" charset="0"/>
                              <a:cs typeface="Times New Roman" panose="02020603050405020304" pitchFamily="18" charset="0"/>
                            </a:rPr>
                            <m:t>𝟔𝟎</m:t>
                          </m:r>
                          <m:r>
                            <a:rPr lang="sr-Latn-BA" sz="1400" b="1" i="1" smtClean="0">
                              <a:solidFill>
                                <a:schemeClr val="tx1">
                                  <a:lumMod val="65000"/>
                                  <a:lumOff val="35000"/>
                                </a:schemeClr>
                              </a:solidFill>
                              <a:latin typeface="Cambria Math" panose="02040503050406030204" pitchFamily="18" charset="0"/>
                              <a:cs typeface="Times New Roman" panose="02020603050405020304" pitchFamily="18" charset="0"/>
                            </a:rPr>
                            <m:t>,</m:t>
                          </m:r>
                          <m:r>
                            <a:rPr lang="sr-Latn-BA" sz="1400" b="1" i="1" smtClean="0">
                              <a:solidFill>
                                <a:schemeClr val="tx1">
                                  <a:lumMod val="65000"/>
                                  <a:lumOff val="35000"/>
                                </a:schemeClr>
                              </a:solidFill>
                              <a:latin typeface="Cambria Math" panose="02040503050406030204" pitchFamily="18" charset="0"/>
                              <a:cs typeface="Times New Roman" panose="02020603050405020304" pitchFamily="18" charset="0"/>
                            </a:rPr>
                            <m:t>𝟑𝟎</m:t>
                          </m:r>
                        </m:num>
                        <m:den>
                          <m:r>
                            <a:rPr lang="sr-Latn-BA" sz="1400" b="1" i="1" smtClean="0">
                              <a:solidFill>
                                <a:schemeClr val="tx1">
                                  <a:lumMod val="65000"/>
                                  <a:lumOff val="35000"/>
                                </a:schemeClr>
                              </a:solidFill>
                              <a:latin typeface="Cambria Math" panose="02040503050406030204" pitchFamily="18" charset="0"/>
                              <a:cs typeface="Times New Roman" panose="02020603050405020304" pitchFamily="18" charset="0"/>
                            </a:rPr>
                            <m:t>𝟔𝟎</m:t>
                          </m:r>
                          <m:r>
                            <a:rPr lang="sr-Latn-BA" sz="1400" b="1" i="1" smtClean="0">
                              <a:solidFill>
                                <a:schemeClr val="tx1">
                                  <a:lumMod val="65000"/>
                                  <a:lumOff val="35000"/>
                                </a:schemeClr>
                              </a:solidFill>
                              <a:latin typeface="Cambria Math" panose="02040503050406030204" pitchFamily="18" charset="0"/>
                              <a:cs typeface="Times New Roman" panose="02020603050405020304" pitchFamily="18" charset="0"/>
                            </a:rPr>
                            <m:t>,</m:t>
                          </m:r>
                          <m:r>
                            <a:rPr lang="sr-Latn-BA" sz="1400" b="1" i="1" smtClean="0">
                              <a:solidFill>
                                <a:schemeClr val="tx1">
                                  <a:lumMod val="65000"/>
                                  <a:lumOff val="35000"/>
                                </a:schemeClr>
                              </a:solidFill>
                              <a:latin typeface="Cambria Math" panose="02040503050406030204" pitchFamily="18" charset="0"/>
                              <a:cs typeface="Times New Roman" panose="02020603050405020304" pitchFamily="18" charset="0"/>
                            </a:rPr>
                            <m:t>𝟑𝟎</m:t>
                          </m:r>
                        </m:den>
                      </m:f>
                      <m:r>
                        <a:rPr lang="sr-Latn-BA" sz="1400" b="1" i="1" smtClean="0">
                          <a:solidFill>
                            <a:schemeClr val="tx1">
                              <a:lumMod val="65000"/>
                              <a:lumOff val="35000"/>
                            </a:schemeClr>
                          </a:solidFill>
                          <a:latin typeface="Cambria Math" panose="02040503050406030204" pitchFamily="18" charset="0"/>
                          <a:cs typeface="Times New Roman" panose="02020603050405020304" pitchFamily="18" charset="0"/>
                        </a:rPr>
                        <m:t>∗</m:t>
                      </m:r>
                      <m:r>
                        <a:rPr lang="sr-Latn-BA" sz="1400" b="1" i="1">
                          <a:solidFill>
                            <a:schemeClr val="tx1">
                              <a:lumMod val="65000"/>
                              <a:lumOff val="35000"/>
                            </a:schemeClr>
                          </a:solidFill>
                          <a:latin typeface="Cambria Math" panose="02040503050406030204" pitchFamily="18" charset="0"/>
                          <a:cs typeface="Times New Roman" panose="02020603050405020304" pitchFamily="18" charset="0"/>
                        </a:rPr>
                        <m:t>𝟏𝟎𝟎</m:t>
                      </m:r>
                      <m:r>
                        <a:rPr lang="sr-Latn-BA" sz="1400" b="1" i="1">
                          <a:solidFill>
                            <a:schemeClr val="tx1">
                              <a:lumMod val="65000"/>
                              <a:lumOff val="35000"/>
                            </a:schemeClr>
                          </a:solidFill>
                          <a:latin typeface="Cambria Math" panose="02040503050406030204" pitchFamily="18" charset="0"/>
                          <a:cs typeface="Times New Roman" panose="02020603050405020304" pitchFamily="18" charset="0"/>
                        </a:rPr>
                        <m:t> </m:t>
                      </m:r>
                    </m:oMath>
                  </m:oMathPara>
                </a14:m>
                <a:endParaRPr lang="en-GB" sz="1400" b="1" dirty="0">
                  <a:latin typeface="Times New Roman" panose="02020603050405020304" pitchFamily="18" charset="0"/>
                  <a:cs typeface="Times New Roman" panose="02020603050405020304" pitchFamily="18" charset="0"/>
                </a:endParaRPr>
              </a:p>
            </p:txBody>
          </p:sp>
        </mc:Choice>
        <mc:Fallback xmlns="">
          <p:sp>
            <p:nvSpPr>
              <p:cNvPr id="11" name="Round Same Side Corner Rectangle 10"/>
              <p:cNvSpPr>
                <a:spLocks noRot="1" noChangeAspect="1" noMove="1" noResize="1" noEditPoints="1" noAdjustHandles="1" noChangeArrowheads="1" noChangeShapeType="1" noTextEdit="1"/>
              </p:cNvSpPr>
              <p:nvPr/>
            </p:nvSpPr>
            <p:spPr>
              <a:xfrm>
                <a:off x="2905152" y="5557606"/>
                <a:ext cx="1995677" cy="446503"/>
              </a:xfrm>
              <a:prstGeom prst="round2SameRect">
                <a:avLst/>
              </a:prstGeom>
              <a:blipFill>
                <a:blip r:embed="rId4"/>
                <a:stretch>
                  <a:fillRect b="-3947"/>
                </a:stretch>
              </a:blipFill>
            </p:spPr>
            <p:txBody>
              <a:bodyPr/>
              <a:lstStyle/>
              <a:p>
                <a:r>
                  <a:rPr lang="en-GB">
                    <a:noFill/>
                  </a:rPr>
                  <a:t> </a:t>
                </a:r>
              </a:p>
            </p:txBody>
          </p:sp>
        </mc:Fallback>
      </mc:AlternateContent>
      <p:sp>
        <p:nvSpPr>
          <p:cNvPr id="12" name="Right Arrow 11"/>
          <p:cNvSpPr/>
          <p:nvPr/>
        </p:nvSpPr>
        <p:spPr>
          <a:xfrm>
            <a:off x="4953000" y="5557606"/>
            <a:ext cx="476250" cy="472212"/>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ight Arrow 12"/>
          <p:cNvSpPr/>
          <p:nvPr/>
        </p:nvSpPr>
        <p:spPr>
          <a:xfrm>
            <a:off x="7062105" y="5512498"/>
            <a:ext cx="476250" cy="472212"/>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4" name="Round Same Side Corner Rectangle 13"/>
              <p:cNvSpPr/>
              <p:nvPr/>
            </p:nvSpPr>
            <p:spPr>
              <a:xfrm>
                <a:off x="5457365" y="5557592"/>
                <a:ext cx="1528064" cy="446503"/>
              </a:xfrm>
              <a:prstGeom prst="round2Same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sr-Latn-BA" sz="1400" b="1" i="1" smtClean="0">
                              <a:solidFill>
                                <a:schemeClr val="tx1">
                                  <a:lumMod val="65000"/>
                                  <a:lumOff val="35000"/>
                                </a:schemeClr>
                              </a:solidFill>
                              <a:latin typeface="Cambria Math" panose="02040503050406030204" pitchFamily="18" charset="0"/>
                              <a:cs typeface="Times New Roman" panose="02020603050405020304" pitchFamily="18" charset="0"/>
                            </a:rPr>
                          </m:ctrlPr>
                        </m:fPr>
                        <m:num>
                          <m:r>
                            <a:rPr lang="sr-Latn-BA" sz="1400" b="1" i="1" smtClean="0">
                              <a:solidFill>
                                <a:schemeClr val="tx1">
                                  <a:lumMod val="65000"/>
                                  <a:lumOff val="35000"/>
                                </a:schemeClr>
                              </a:solidFill>
                              <a:latin typeface="Cambria Math" panose="02040503050406030204" pitchFamily="18" charset="0"/>
                              <a:cs typeface="Times New Roman" panose="02020603050405020304" pitchFamily="18" charset="0"/>
                            </a:rPr>
                            <m:t>−</m:t>
                          </m:r>
                          <m:r>
                            <a:rPr lang="sr-Latn-BA" sz="1400" b="1" i="1" smtClean="0">
                              <a:solidFill>
                                <a:schemeClr val="tx1">
                                  <a:lumMod val="65000"/>
                                  <a:lumOff val="35000"/>
                                </a:schemeClr>
                              </a:solidFill>
                              <a:latin typeface="Cambria Math" panose="02040503050406030204" pitchFamily="18" charset="0"/>
                              <a:cs typeface="Times New Roman" panose="02020603050405020304" pitchFamily="18" charset="0"/>
                            </a:rPr>
                            <m:t>𝟒𝟐</m:t>
                          </m:r>
                          <m:r>
                            <a:rPr lang="sr-Latn-BA" sz="1400" b="1" i="1" smtClean="0">
                              <a:solidFill>
                                <a:schemeClr val="tx1">
                                  <a:lumMod val="65000"/>
                                  <a:lumOff val="35000"/>
                                </a:schemeClr>
                              </a:solidFill>
                              <a:latin typeface="Cambria Math" panose="02040503050406030204" pitchFamily="18" charset="0"/>
                              <a:cs typeface="Times New Roman" panose="02020603050405020304" pitchFamily="18" charset="0"/>
                            </a:rPr>
                            <m:t>,</m:t>
                          </m:r>
                          <m:r>
                            <a:rPr lang="sr-Latn-BA" sz="1400" b="1" i="1" smtClean="0">
                              <a:solidFill>
                                <a:schemeClr val="tx1">
                                  <a:lumMod val="65000"/>
                                  <a:lumOff val="35000"/>
                                </a:schemeClr>
                              </a:solidFill>
                              <a:latin typeface="Cambria Math" panose="02040503050406030204" pitchFamily="18" charset="0"/>
                              <a:cs typeface="Times New Roman" panose="02020603050405020304" pitchFamily="18" charset="0"/>
                            </a:rPr>
                            <m:t>𝟐𝟐</m:t>
                          </m:r>
                        </m:num>
                        <m:den>
                          <m:r>
                            <a:rPr lang="sr-Latn-BA" sz="1400" b="1" i="1" smtClean="0">
                              <a:solidFill>
                                <a:schemeClr val="tx1">
                                  <a:lumMod val="65000"/>
                                  <a:lumOff val="35000"/>
                                </a:schemeClr>
                              </a:solidFill>
                              <a:latin typeface="Cambria Math" panose="02040503050406030204" pitchFamily="18" charset="0"/>
                              <a:cs typeface="Times New Roman" panose="02020603050405020304" pitchFamily="18" charset="0"/>
                            </a:rPr>
                            <m:t>𝟔𝟎</m:t>
                          </m:r>
                          <m:r>
                            <a:rPr lang="sr-Latn-BA" sz="1400" b="1" i="1" smtClean="0">
                              <a:solidFill>
                                <a:schemeClr val="tx1">
                                  <a:lumMod val="65000"/>
                                  <a:lumOff val="35000"/>
                                </a:schemeClr>
                              </a:solidFill>
                              <a:latin typeface="Cambria Math" panose="02040503050406030204" pitchFamily="18" charset="0"/>
                              <a:cs typeface="Times New Roman" panose="02020603050405020304" pitchFamily="18" charset="0"/>
                            </a:rPr>
                            <m:t>,</m:t>
                          </m:r>
                          <m:r>
                            <a:rPr lang="sr-Latn-BA" sz="1400" b="1" i="1" smtClean="0">
                              <a:solidFill>
                                <a:schemeClr val="tx1">
                                  <a:lumMod val="65000"/>
                                  <a:lumOff val="35000"/>
                                </a:schemeClr>
                              </a:solidFill>
                              <a:latin typeface="Cambria Math" panose="02040503050406030204" pitchFamily="18" charset="0"/>
                              <a:cs typeface="Times New Roman" panose="02020603050405020304" pitchFamily="18" charset="0"/>
                            </a:rPr>
                            <m:t>𝟑𝟎</m:t>
                          </m:r>
                        </m:den>
                      </m:f>
                      <m:r>
                        <a:rPr lang="sr-Latn-BA" sz="1400" b="1" i="1">
                          <a:solidFill>
                            <a:schemeClr val="tx1">
                              <a:lumMod val="65000"/>
                              <a:lumOff val="35000"/>
                            </a:schemeClr>
                          </a:solidFill>
                          <a:latin typeface="Cambria Math" panose="02040503050406030204" pitchFamily="18" charset="0"/>
                          <a:cs typeface="Times New Roman" panose="02020603050405020304" pitchFamily="18" charset="0"/>
                        </a:rPr>
                        <m:t>∗</m:t>
                      </m:r>
                      <m:r>
                        <a:rPr lang="sr-Latn-BA" sz="1400" b="1" i="1">
                          <a:solidFill>
                            <a:schemeClr val="tx1">
                              <a:lumMod val="65000"/>
                              <a:lumOff val="35000"/>
                            </a:schemeClr>
                          </a:solidFill>
                          <a:latin typeface="Cambria Math" panose="02040503050406030204" pitchFamily="18" charset="0"/>
                          <a:cs typeface="Times New Roman" panose="02020603050405020304" pitchFamily="18" charset="0"/>
                        </a:rPr>
                        <m:t>𝟏𝟎𝟎</m:t>
                      </m:r>
                      <m:r>
                        <a:rPr lang="sr-Latn-BA" sz="1400" b="1" i="1">
                          <a:solidFill>
                            <a:schemeClr val="tx1">
                              <a:lumMod val="65000"/>
                              <a:lumOff val="35000"/>
                            </a:schemeClr>
                          </a:solidFill>
                          <a:latin typeface="Cambria Math" panose="02040503050406030204" pitchFamily="18" charset="0"/>
                          <a:cs typeface="Times New Roman" panose="02020603050405020304" pitchFamily="18" charset="0"/>
                        </a:rPr>
                        <m:t> </m:t>
                      </m:r>
                    </m:oMath>
                  </m:oMathPara>
                </a14:m>
                <a:endParaRPr lang="en-GB" sz="1400" b="1" dirty="0">
                  <a:latin typeface="Times New Roman" panose="02020603050405020304" pitchFamily="18" charset="0"/>
                  <a:cs typeface="Times New Roman" panose="02020603050405020304" pitchFamily="18" charset="0"/>
                </a:endParaRPr>
              </a:p>
            </p:txBody>
          </p:sp>
        </mc:Choice>
        <mc:Fallback xmlns="">
          <p:sp>
            <p:nvSpPr>
              <p:cNvPr id="14" name="Round Same Side Corner Rectangle 13"/>
              <p:cNvSpPr>
                <a:spLocks noRot="1" noChangeAspect="1" noMove="1" noResize="1" noEditPoints="1" noAdjustHandles="1" noChangeArrowheads="1" noChangeShapeType="1" noTextEdit="1"/>
              </p:cNvSpPr>
              <p:nvPr/>
            </p:nvSpPr>
            <p:spPr>
              <a:xfrm>
                <a:off x="5457365" y="5557592"/>
                <a:ext cx="1528064" cy="446503"/>
              </a:xfrm>
              <a:prstGeom prst="round2SameRect">
                <a:avLst/>
              </a:prstGeom>
              <a:blipFill>
                <a:blip r:embed="rId5"/>
                <a:stretch>
                  <a:fillRect b="-394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5" name="Round Same Side Corner Rectangle 14"/>
              <p:cNvSpPr/>
              <p:nvPr/>
            </p:nvSpPr>
            <p:spPr>
              <a:xfrm>
                <a:off x="7660821" y="5512498"/>
                <a:ext cx="1193664" cy="446503"/>
              </a:xfrm>
              <a:prstGeom prst="round2Same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BA" sz="1400" b="1" dirty="0" smtClean="0">
                    <a:solidFill>
                      <a:schemeClr val="tx1">
                        <a:lumMod val="65000"/>
                        <a:lumOff val="35000"/>
                      </a:schemeClr>
                    </a:solidFill>
                    <a:cs typeface="Times New Roman" panose="02020603050405020304" pitchFamily="18" charset="0"/>
                  </a:rPr>
                  <a:t>-7</a:t>
                </a:r>
                <a14:m>
                  <m:oMath xmlns:m="http://schemas.openxmlformats.org/officeDocument/2006/math">
                    <m:r>
                      <a:rPr lang="sr-Latn-BA" sz="1400" b="1" i="0" smtClean="0">
                        <a:solidFill>
                          <a:schemeClr val="tx1">
                            <a:lumMod val="65000"/>
                            <a:lumOff val="35000"/>
                          </a:schemeClr>
                        </a:solidFill>
                        <a:latin typeface="Cambria Math" panose="02040503050406030204" pitchFamily="18" charset="0"/>
                        <a:cs typeface="Times New Roman" panose="02020603050405020304" pitchFamily="18" charset="0"/>
                      </a:rPr>
                      <m:t>𝟎</m:t>
                    </m:r>
                    <m:r>
                      <a:rPr lang="sr-Latn-BA" sz="1400" b="1" i="0" smtClean="0">
                        <a:solidFill>
                          <a:schemeClr val="tx1">
                            <a:lumMod val="65000"/>
                            <a:lumOff val="35000"/>
                          </a:schemeClr>
                        </a:solidFill>
                        <a:latin typeface="Cambria Math" panose="02040503050406030204" pitchFamily="18" charset="0"/>
                        <a:cs typeface="Times New Roman" panose="02020603050405020304" pitchFamily="18" charset="0"/>
                      </a:rPr>
                      <m:t>,</m:t>
                    </m:r>
                    <m:r>
                      <a:rPr lang="sr-Latn-BA" sz="1400" b="1" i="0" smtClean="0">
                        <a:solidFill>
                          <a:schemeClr val="tx1">
                            <a:lumMod val="65000"/>
                            <a:lumOff val="35000"/>
                          </a:schemeClr>
                        </a:solidFill>
                        <a:latin typeface="Cambria Math" panose="02040503050406030204" pitchFamily="18" charset="0"/>
                        <a:cs typeface="Times New Roman" panose="02020603050405020304" pitchFamily="18" charset="0"/>
                      </a:rPr>
                      <m:t>𝟎𝟏</m:t>
                    </m:r>
                    <m:r>
                      <a:rPr lang="sr-Latn-BA" sz="1400" b="1" i="1" smtClean="0">
                        <a:solidFill>
                          <a:schemeClr val="tx1">
                            <a:lumMod val="65000"/>
                            <a:lumOff val="35000"/>
                          </a:schemeClr>
                        </a:solidFill>
                        <a:latin typeface="Cambria Math" panose="02040503050406030204" pitchFamily="18" charset="0"/>
                        <a:cs typeface="Times New Roman" panose="02020603050405020304" pitchFamily="18" charset="0"/>
                      </a:rPr>
                      <m:t>%</m:t>
                    </m:r>
                  </m:oMath>
                </a14:m>
                <a:endParaRPr lang="en-GB" sz="1400" b="1" dirty="0">
                  <a:latin typeface="Times New Roman" panose="02020603050405020304" pitchFamily="18" charset="0"/>
                  <a:cs typeface="Times New Roman" panose="02020603050405020304" pitchFamily="18" charset="0"/>
                </a:endParaRPr>
              </a:p>
            </p:txBody>
          </p:sp>
        </mc:Choice>
        <mc:Fallback xmlns="">
          <p:sp>
            <p:nvSpPr>
              <p:cNvPr id="15" name="Round Same Side Corner Rectangle 14"/>
              <p:cNvSpPr>
                <a:spLocks noRot="1" noChangeAspect="1" noMove="1" noResize="1" noEditPoints="1" noAdjustHandles="1" noChangeArrowheads="1" noChangeShapeType="1" noTextEdit="1"/>
              </p:cNvSpPr>
              <p:nvPr/>
            </p:nvSpPr>
            <p:spPr>
              <a:xfrm>
                <a:off x="7660821" y="5512498"/>
                <a:ext cx="1193664" cy="446503"/>
              </a:xfrm>
              <a:prstGeom prst="round2SameRect">
                <a:avLst/>
              </a:prstGeom>
              <a:blipFill>
                <a:blip r:embed="rId6"/>
                <a:stretch>
                  <a:fillRect/>
                </a:stretch>
              </a:blipFill>
            </p:spPr>
            <p:txBody>
              <a:bodyPr/>
              <a:lstStyle/>
              <a:p>
                <a:r>
                  <a:rPr lang="en-GB">
                    <a:noFill/>
                  </a:rPr>
                  <a:t> </a:t>
                </a:r>
              </a:p>
            </p:txBody>
          </p:sp>
        </mc:Fallback>
      </mc:AlternateContent>
      <p:sp>
        <p:nvSpPr>
          <p:cNvPr id="16" name="Rectangle 15"/>
          <p:cNvSpPr/>
          <p:nvPr/>
        </p:nvSpPr>
        <p:spPr>
          <a:xfrm>
            <a:off x="562839" y="6103716"/>
            <a:ext cx="8291646" cy="369332"/>
          </a:xfrm>
          <a:prstGeom prst="rect">
            <a:avLst/>
          </a:prstGeom>
          <a:solidFill>
            <a:schemeClr val="bg2"/>
          </a:solidFill>
        </p:spPr>
        <p:txBody>
          <a:bodyPr wrap="square">
            <a:spAutoFit/>
          </a:bodyPr>
          <a:lstStyle/>
          <a:p>
            <a:r>
              <a:rPr lang="sr-Latn-BA" b="1" i="1" dirty="0">
                <a:solidFill>
                  <a:schemeClr val="bg2">
                    <a:lumMod val="50000"/>
                  </a:schemeClr>
                </a:solidFill>
                <a:latin typeface="Times New Roman" panose="02020603050405020304" pitchFamily="18" charset="0"/>
                <a:cs typeface="Times New Roman" panose="02020603050405020304" pitchFamily="18" charset="0"/>
              </a:rPr>
              <a:t>Tržišni kurs </a:t>
            </a:r>
            <a:r>
              <a:rPr lang="sr-Latn-BA" b="1" i="1" dirty="0" smtClean="0">
                <a:solidFill>
                  <a:schemeClr val="bg2">
                    <a:lumMod val="50000"/>
                  </a:schemeClr>
                </a:solidFill>
                <a:latin typeface="Times New Roman" panose="02020603050405020304" pitchFamily="18" charset="0"/>
                <a:cs typeface="Times New Roman" panose="02020603050405020304" pitchFamily="18" charset="0"/>
              </a:rPr>
              <a:t>rupije </a:t>
            </a:r>
            <a:r>
              <a:rPr lang="sr-Latn-BA" b="1" i="1" dirty="0">
                <a:solidFill>
                  <a:schemeClr val="bg2">
                    <a:lumMod val="50000"/>
                  </a:schemeClr>
                </a:solidFill>
                <a:latin typeface="Times New Roman" panose="02020603050405020304" pitchFamily="18" charset="0"/>
                <a:cs typeface="Times New Roman" panose="02020603050405020304" pitchFamily="18" charset="0"/>
              </a:rPr>
              <a:t>je potcjenjen</a:t>
            </a:r>
            <a:r>
              <a:rPr lang="sr-Latn-BA" i="1" dirty="0">
                <a:solidFill>
                  <a:schemeClr val="bg2">
                    <a:lumMod val="50000"/>
                  </a:schemeClr>
                </a:solidFill>
                <a:latin typeface="Times New Roman" panose="02020603050405020304" pitchFamily="18" charset="0"/>
                <a:cs typeface="Times New Roman" panose="02020603050405020304" pitchFamily="18" charset="0"/>
              </a:rPr>
              <a:t>, </a:t>
            </a:r>
            <a:r>
              <a:rPr lang="sr-Latn-BA" b="1" dirty="0">
                <a:solidFill>
                  <a:schemeClr val="bg2">
                    <a:lumMod val="50000"/>
                  </a:schemeClr>
                </a:solidFill>
                <a:latin typeface="Times New Roman" panose="02020603050405020304" pitchFamily="18" charset="0"/>
                <a:cs typeface="Times New Roman" panose="02020603050405020304" pitchFamily="18" charset="0"/>
              </a:rPr>
              <a:t>za </a:t>
            </a:r>
            <a:r>
              <a:rPr lang="sr-Latn-BA" b="1" dirty="0" smtClean="0">
                <a:solidFill>
                  <a:schemeClr val="bg2">
                    <a:lumMod val="50000"/>
                  </a:schemeClr>
                </a:solidFill>
                <a:latin typeface="Times New Roman" panose="02020603050405020304" pitchFamily="18" charset="0"/>
                <a:cs typeface="Times New Roman" panose="02020603050405020304" pitchFamily="18" charset="0"/>
              </a:rPr>
              <a:t>-70,011%. </a:t>
            </a:r>
            <a:endParaRPr lang="sr-Latn-BA" b="1" i="1"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12793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heel(1)">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heel(1)">
                                      <p:cBhvr>
                                        <p:cTn id="17" dur="2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barn(inVertical)">
                                      <p:cBhvr>
                                        <p:cTn id="25" dur="500"/>
                                        <p:tgtEl>
                                          <p:spTgt spid="10"/>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barn(inVertical)">
                                      <p:cBhvr>
                                        <p:cTn id="28" dur="500"/>
                                        <p:tgtEl>
                                          <p:spTgt spid="11"/>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barn(inVertical)">
                                      <p:cBhvr>
                                        <p:cTn id="31" dur="500"/>
                                        <p:tgtEl>
                                          <p:spTgt spid="12"/>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barn(inVertical)">
                                      <p:cBhvr>
                                        <p:cTn id="34" dur="500"/>
                                        <p:tgtEl>
                                          <p:spTgt spid="14"/>
                                        </p:tgtEl>
                                      </p:cBhvr>
                                    </p:animEffect>
                                  </p:childTnLst>
                                </p:cTn>
                              </p:par>
                              <p:par>
                                <p:cTn id="35" presetID="16" presetClass="entr" presetSubtype="21" fill="hold" grpId="0" nodeType="with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barn(inVertical)">
                                      <p:cBhvr>
                                        <p:cTn id="37" dur="500"/>
                                        <p:tgtEl>
                                          <p:spTgt spid="13"/>
                                        </p:tgtEl>
                                      </p:cBhvr>
                                    </p:animEffect>
                                  </p:childTnLst>
                                </p:cTn>
                              </p:par>
                              <p:par>
                                <p:cTn id="38" presetID="16" presetClass="entr" presetSubtype="21" fill="hold" grpId="0" nodeType="with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barn(inVertical)">
                                      <p:cBhvr>
                                        <p:cTn id="40" dur="500"/>
                                        <p:tgtEl>
                                          <p:spTgt spid="15"/>
                                        </p:tgtEl>
                                      </p:cBhvr>
                                    </p:animEffect>
                                  </p:childTnLst>
                                </p:cTn>
                              </p:par>
                              <p:par>
                                <p:cTn id="41" presetID="16" presetClass="entr" presetSubtype="21" fill="hold" grpId="0" nodeType="with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barn(inVertical)">
                                      <p:cBhvr>
                                        <p:cTn id="4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8" grpId="0" animBg="1"/>
      <p:bldP spid="9" grpId="0" animBg="1"/>
      <p:bldP spid="10" grpId="0" animBg="1"/>
      <p:bldP spid="11" grpId="0" animBg="1"/>
      <p:bldP spid="12" grpId="0" animBg="1"/>
      <p:bldP spid="13" grpId="0" animBg="1"/>
      <p:bldP spid="14" grpId="0" animBg="1"/>
      <p:bldP spid="15" grpId="0" animBg="1"/>
      <p:bldP spid="1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D22F896-40B5-4ADD-8801-0D06FADFA095}" type="slidenum">
              <a:rPr lang="en-US" smtClean="0"/>
              <a:t>31</a:t>
            </a:fld>
            <a:endParaRPr lang="en-US" dirty="0"/>
          </a:p>
        </p:txBody>
      </p:sp>
      <p:sp>
        <p:nvSpPr>
          <p:cNvPr id="3" name="Title 1"/>
          <p:cNvSpPr txBox="1">
            <a:spLocks/>
          </p:cNvSpPr>
          <p:nvPr/>
        </p:nvSpPr>
        <p:spPr>
          <a:xfrm>
            <a:off x="1019175" y="1069771"/>
            <a:ext cx="6868788" cy="389608"/>
          </a:xfrm>
          <a:prstGeom prst="rect">
            <a:avLst/>
          </a:prstGeom>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sr-Latn-BA" sz="1800" b="1" i="1" u="sng" dirty="0" smtClean="0">
                <a:solidFill>
                  <a:srgbClr val="00B050"/>
                </a:solidFill>
                <a:latin typeface="Times New Roman" panose="02020603050405020304" pitchFamily="18" charset="0"/>
                <a:cs typeface="Times New Roman" panose="02020603050405020304" pitchFamily="18" charset="0"/>
              </a:rPr>
              <a:t>9. Zadatak:</a:t>
            </a:r>
            <a:endParaRPr lang="sr-Latn-BA" sz="3200" b="1" dirty="0" smtClean="0">
              <a:solidFill>
                <a:schemeClr val="tx1"/>
              </a:solidFill>
              <a:latin typeface="Times New Roman" panose="02020603050405020304" pitchFamily="18" charset="0"/>
              <a:cs typeface="Times New Roman" panose="02020603050405020304" pitchFamily="18" charset="0"/>
            </a:endParaRPr>
          </a:p>
        </p:txBody>
      </p:sp>
      <p:sp>
        <p:nvSpPr>
          <p:cNvPr id="4" name="Rounded Rectangle 3"/>
          <p:cNvSpPr/>
          <p:nvPr/>
        </p:nvSpPr>
        <p:spPr>
          <a:xfrm>
            <a:off x="384298" y="247457"/>
            <a:ext cx="8510192" cy="609793"/>
          </a:xfrm>
          <a:prstGeom prst="roundRect">
            <a:avLst/>
          </a:prstGeom>
          <a:ln w="381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sr-Latn-BA" sz="3200" b="1" dirty="0" smtClean="0">
                <a:solidFill>
                  <a:schemeClr val="bg2">
                    <a:lumMod val="25000"/>
                  </a:schemeClr>
                </a:solidFill>
                <a:latin typeface="Times New Roman" panose="02020603050405020304" pitchFamily="18" charset="0"/>
                <a:cs typeface="Times New Roman" panose="02020603050405020304" pitchFamily="18" charset="0"/>
              </a:rPr>
              <a:t>MEĐUNARODNE FINANSIJE</a:t>
            </a:r>
            <a:endParaRPr lang="en-GB" sz="3200" b="1" dirty="0">
              <a:solidFill>
                <a:schemeClr val="bg2">
                  <a:lumMod val="25000"/>
                </a:schemeClr>
              </a:solidFill>
              <a:latin typeface="Times New Roman" panose="02020603050405020304" pitchFamily="18" charset="0"/>
              <a:cs typeface="Times New Roman" panose="02020603050405020304" pitchFamily="18" charset="0"/>
            </a:endParaRPr>
          </a:p>
        </p:txBody>
      </p:sp>
      <p:sp>
        <p:nvSpPr>
          <p:cNvPr id="6" name="Title 1"/>
          <p:cNvSpPr txBox="1">
            <a:spLocks/>
          </p:cNvSpPr>
          <p:nvPr/>
        </p:nvSpPr>
        <p:spPr>
          <a:xfrm>
            <a:off x="885825" y="1378001"/>
            <a:ext cx="7915275" cy="1332583"/>
          </a:xfrm>
          <a:prstGeom prst="rect">
            <a:avLst/>
          </a:prstGeom>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r>
              <a:rPr lang="sr-Latn-BA" sz="1800" dirty="0" smtClean="0">
                <a:solidFill>
                  <a:schemeClr val="tx1"/>
                </a:solidFill>
                <a:latin typeface="Times New Roman" panose="02020603050405020304" pitchFamily="18" charset="0"/>
                <a:cs typeface="Times New Roman" panose="02020603050405020304" pitchFamily="18" charset="0"/>
              </a:rPr>
              <a:t>Pretpostavimo da je bazni indeks inflacije u SAD u 2019.godini iznosio 135, a u Kini 125 (2001=100). Pretpostavimo da je posječni kurs juana u 2001.godini iznosio 1 dolar = 8,8 juana, a u 2019.godini 1 dolar = 7,2 juana. </a:t>
            </a:r>
          </a:p>
          <a:p>
            <a:pPr marL="342900" indent="-342900" algn="just">
              <a:buAutoNum type="arabicParenR"/>
            </a:pPr>
            <a:r>
              <a:rPr lang="sr-Latn-BA" sz="1800" dirty="0" smtClean="0">
                <a:solidFill>
                  <a:schemeClr val="tx1"/>
                </a:solidFill>
                <a:latin typeface="Times New Roman" panose="02020603050405020304" pitchFamily="18" charset="0"/>
                <a:cs typeface="Times New Roman" panose="02020603050405020304" pitchFamily="18" charset="0"/>
              </a:rPr>
              <a:t>Izračunajte indeks realnog kursa juana u 2019.godini.</a:t>
            </a:r>
          </a:p>
          <a:p>
            <a:pPr marL="342900" indent="-342900" algn="just">
              <a:buAutoNum type="arabicParenR"/>
            </a:pPr>
            <a:r>
              <a:rPr lang="sr-Latn-BA" sz="1800" dirty="0" smtClean="0">
                <a:solidFill>
                  <a:schemeClr val="tx1"/>
                </a:solidFill>
                <a:latin typeface="Times New Roman" panose="02020603050405020304" pitchFamily="18" charset="0"/>
                <a:cs typeface="Times New Roman" panose="02020603050405020304" pitchFamily="18" charset="0"/>
              </a:rPr>
              <a:t>Da li se povećala ili smanjila konkurentnost Kine u navedenom periodu? </a:t>
            </a:r>
          </a:p>
          <a:p>
            <a:pPr marL="342900" indent="-342900" algn="just">
              <a:buAutoNum type="arabicParenR"/>
            </a:pPr>
            <a:endParaRPr lang="sr-Latn-BA" sz="3200" dirty="0" smtClean="0">
              <a:solidFill>
                <a:schemeClr val="tx1"/>
              </a:solidFill>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4298" y="989282"/>
            <a:ext cx="584692" cy="725218"/>
          </a:xfrm>
          <a:prstGeom prst="rect">
            <a:avLst/>
          </a:prstGeom>
        </p:spPr>
      </p:pic>
      <p:sp>
        <p:nvSpPr>
          <p:cNvPr id="20" name="Title 1"/>
          <p:cNvSpPr txBox="1">
            <a:spLocks/>
          </p:cNvSpPr>
          <p:nvPr/>
        </p:nvSpPr>
        <p:spPr>
          <a:xfrm>
            <a:off x="495300" y="2989691"/>
            <a:ext cx="8153400" cy="3862967"/>
          </a:xfrm>
          <a:prstGeom prst="rect">
            <a:avLst/>
          </a:prstGeom>
          <a:solidFill>
            <a:schemeClr val="bg2"/>
          </a:solidFill>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sr-Latn-BA" sz="1800" b="1" i="1" dirty="0" smtClean="0">
                <a:solidFill>
                  <a:schemeClr val="bg2">
                    <a:lumMod val="25000"/>
                  </a:schemeClr>
                </a:solidFill>
                <a:latin typeface="Times New Roman" panose="02020603050405020304" pitchFamily="18" charset="0"/>
                <a:cs typeface="Times New Roman" panose="02020603050405020304" pitchFamily="18" charset="0"/>
              </a:rPr>
              <a:t>a) Rješenje</a:t>
            </a:r>
            <a:r>
              <a:rPr lang="sr-Latn-BA" sz="1800" i="1" dirty="0" smtClean="0">
                <a:solidFill>
                  <a:schemeClr val="bg2">
                    <a:lumMod val="25000"/>
                  </a:schemeClr>
                </a:solidFill>
                <a:latin typeface="Times New Roman" panose="02020603050405020304" pitchFamily="18" charset="0"/>
                <a:cs typeface="Times New Roman" panose="02020603050405020304" pitchFamily="18" charset="0"/>
              </a:rPr>
              <a:t>:</a:t>
            </a:r>
          </a:p>
          <a:p>
            <a:r>
              <a:rPr lang="sr-Latn-BA" sz="1800" i="1" dirty="0" smtClean="0">
                <a:solidFill>
                  <a:schemeClr val="bg2">
                    <a:lumMod val="25000"/>
                  </a:schemeClr>
                </a:solidFill>
                <a:latin typeface="Times New Roman" panose="02020603050405020304" pitchFamily="18" charset="0"/>
                <a:cs typeface="Times New Roman" panose="02020603050405020304" pitchFamily="18" charset="0"/>
              </a:rPr>
              <a:t> CNY  direktno notira.</a:t>
            </a:r>
          </a:p>
          <a:p>
            <a:r>
              <a:rPr lang="sr-Latn-BA" sz="1800" i="1" dirty="0" smtClean="0">
                <a:solidFill>
                  <a:schemeClr val="bg2">
                    <a:lumMod val="25000"/>
                  </a:schemeClr>
                </a:solidFill>
                <a:latin typeface="Times New Roman" panose="02020603050405020304" pitchFamily="18" charset="0"/>
                <a:cs typeface="Times New Roman" panose="02020603050405020304" pitchFamily="18" charset="0"/>
              </a:rPr>
              <a:t> Obzirom da juan direktno notira, P je P(Kina) a P* je P(SAD). </a:t>
            </a:r>
          </a:p>
          <a:p>
            <a:r>
              <a:rPr lang="sr-Latn-BA" sz="1800" i="1" dirty="0" smtClean="0">
                <a:solidFill>
                  <a:schemeClr val="bg2">
                    <a:lumMod val="25000"/>
                  </a:schemeClr>
                </a:solidFill>
                <a:latin typeface="Times New Roman" panose="02020603050405020304" pitchFamily="18" charset="0"/>
                <a:cs typeface="Times New Roman" panose="02020603050405020304" pitchFamily="18" charset="0"/>
              </a:rPr>
              <a:t>......odnosno</a:t>
            </a:r>
          </a:p>
          <a:p>
            <a:r>
              <a:rPr lang="sr-Latn-BA" sz="1800" i="1" dirty="0" smtClean="0">
                <a:solidFill>
                  <a:schemeClr val="tx2"/>
                </a:solidFill>
                <a:latin typeface="Times New Roman" panose="02020603050405020304" pitchFamily="18" charset="0"/>
                <a:cs typeface="Times New Roman" panose="02020603050405020304" pitchFamily="18" charset="0"/>
              </a:rPr>
              <a:t>2001. → 1$ = 8,8 CNY </a:t>
            </a:r>
          </a:p>
          <a:p>
            <a:r>
              <a:rPr lang="sr-Latn-BA" sz="1800" i="1" dirty="0" smtClean="0">
                <a:solidFill>
                  <a:schemeClr val="tx2"/>
                </a:solidFill>
                <a:latin typeface="Times New Roman" panose="02020603050405020304" pitchFamily="18" charset="0"/>
                <a:cs typeface="Times New Roman" panose="02020603050405020304" pitchFamily="18" charset="0"/>
              </a:rPr>
              <a:t>2019. → 1 $ =7,2 CNY </a:t>
            </a:r>
          </a:p>
          <a:p>
            <a:r>
              <a:rPr lang="sr-Latn-BA" sz="1800" i="1" dirty="0" smtClean="0">
                <a:solidFill>
                  <a:schemeClr val="tx2"/>
                </a:solidFill>
                <a:latin typeface="Times New Roman" panose="02020603050405020304" pitchFamily="18" charset="0"/>
                <a:cs typeface="Times New Roman" panose="02020603050405020304" pitchFamily="18" charset="0"/>
              </a:rPr>
              <a:t>P  = P(Kina) =125</a:t>
            </a:r>
          </a:p>
          <a:p>
            <a:r>
              <a:rPr lang="sr-Latn-BA" sz="1800" i="1" dirty="0" smtClean="0">
                <a:solidFill>
                  <a:schemeClr val="tx2"/>
                </a:solidFill>
                <a:latin typeface="Times New Roman" panose="02020603050405020304" pitchFamily="18" charset="0"/>
                <a:cs typeface="Times New Roman" panose="02020603050405020304" pitchFamily="18" charset="0"/>
              </a:rPr>
              <a:t>P*= </a:t>
            </a:r>
            <a:r>
              <a:rPr lang="sr-Latn-BA" sz="1800" i="1" dirty="0">
                <a:solidFill>
                  <a:schemeClr val="tx2"/>
                </a:solidFill>
                <a:latin typeface="Times New Roman" panose="02020603050405020304" pitchFamily="18" charset="0"/>
                <a:cs typeface="Times New Roman" panose="02020603050405020304" pitchFamily="18" charset="0"/>
              </a:rPr>
              <a:t>P(SAD) = 135</a:t>
            </a:r>
          </a:p>
          <a:p>
            <a:endParaRPr lang="sr-Latn-BA" sz="1800" i="1" dirty="0" smtClean="0">
              <a:solidFill>
                <a:schemeClr val="bg2">
                  <a:lumMod val="25000"/>
                </a:schemeClr>
              </a:solidFill>
              <a:latin typeface="Times New Roman" panose="02020603050405020304" pitchFamily="18" charset="0"/>
              <a:cs typeface="Times New Roman" panose="02020603050405020304" pitchFamily="18" charset="0"/>
            </a:endParaRPr>
          </a:p>
          <a:p>
            <a:r>
              <a:rPr lang="sr-Latn-BA" sz="1600" b="1" i="1" dirty="0" smtClean="0">
                <a:solidFill>
                  <a:schemeClr val="bg2">
                    <a:lumMod val="25000"/>
                  </a:schemeClr>
                </a:solidFill>
                <a:latin typeface="Times New Roman" panose="02020603050405020304" pitchFamily="18" charset="0"/>
                <a:cs typeface="Times New Roman" panose="02020603050405020304" pitchFamily="18" charset="0"/>
              </a:rPr>
              <a:t>Indeks realnog kursa </a:t>
            </a:r>
            <a:r>
              <a:rPr lang="sr-Latn-BA" sz="1600" i="1" dirty="0" smtClean="0">
                <a:solidFill>
                  <a:schemeClr val="bg2">
                    <a:lumMod val="25000"/>
                  </a:schemeClr>
                </a:solidFill>
                <a:latin typeface="Times New Roman" panose="02020603050405020304" pitchFamily="18" charset="0"/>
                <a:cs typeface="Times New Roman" panose="02020603050405020304" pitchFamily="18" charset="0"/>
              </a:rPr>
              <a:t>= Indeks nominalnog kursa x Indeks cijena P* / Indeks cijena </a:t>
            </a:r>
            <a:r>
              <a:rPr lang="sr-Latn-BA" sz="1600" i="1" dirty="0">
                <a:solidFill>
                  <a:schemeClr val="bg2">
                    <a:lumMod val="25000"/>
                  </a:schemeClr>
                </a:solidFill>
                <a:latin typeface="Times New Roman" panose="02020603050405020304" pitchFamily="18" charset="0"/>
                <a:cs typeface="Times New Roman" panose="02020603050405020304" pitchFamily="18" charset="0"/>
              </a:rPr>
              <a:t>P</a:t>
            </a:r>
            <a:endParaRPr lang="sr-Latn-BA" sz="1600" i="1" dirty="0" smtClean="0">
              <a:solidFill>
                <a:schemeClr val="bg2">
                  <a:lumMod val="25000"/>
                </a:schemeClr>
              </a:solidFill>
              <a:latin typeface="Times New Roman" panose="02020603050405020304" pitchFamily="18" charset="0"/>
              <a:cs typeface="Times New Roman" panose="02020603050405020304" pitchFamily="18" charset="0"/>
            </a:endParaRPr>
          </a:p>
          <a:p>
            <a:endParaRPr lang="sr-Latn-BA" sz="1600" i="1" dirty="0" smtClean="0">
              <a:solidFill>
                <a:schemeClr val="bg2">
                  <a:lumMod val="25000"/>
                </a:schemeClr>
              </a:solidFill>
              <a:latin typeface="Times New Roman" panose="02020603050405020304" pitchFamily="18" charset="0"/>
              <a:cs typeface="Times New Roman" panose="02020603050405020304" pitchFamily="18" charset="0"/>
            </a:endParaRPr>
          </a:p>
          <a:p>
            <a:r>
              <a:rPr lang="sr-Latn-BA" sz="1600" b="1" i="1" dirty="0" smtClean="0">
                <a:solidFill>
                  <a:schemeClr val="tx2"/>
                </a:solidFill>
                <a:latin typeface="Times New Roman" panose="02020603050405020304" pitchFamily="18" charset="0"/>
                <a:cs typeface="Times New Roman" panose="02020603050405020304" pitchFamily="18" charset="0"/>
              </a:rPr>
              <a:t>Indeks nominalnog kursa = 7,2 /8,8 *100 = 81,82</a:t>
            </a:r>
          </a:p>
          <a:p>
            <a:endParaRPr lang="sr-Latn-BA" sz="1600" b="1" i="1" dirty="0" smtClean="0">
              <a:solidFill>
                <a:schemeClr val="tx2"/>
              </a:solidFill>
              <a:latin typeface="Times New Roman" panose="02020603050405020304" pitchFamily="18" charset="0"/>
              <a:cs typeface="Times New Roman" panose="02020603050405020304" pitchFamily="18" charset="0"/>
            </a:endParaRPr>
          </a:p>
          <a:p>
            <a:r>
              <a:rPr lang="sr-Latn-BA" sz="1600" b="1" i="1" dirty="0" smtClean="0">
                <a:solidFill>
                  <a:schemeClr val="bg2">
                    <a:lumMod val="25000"/>
                  </a:schemeClr>
                </a:solidFill>
                <a:latin typeface="Times New Roman" panose="02020603050405020304" pitchFamily="18" charset="0"/>
                <a:cs typeface="Times New Roman" panose="02020603050405020304" pitchFamily="18" charset="0"/>
              </a:rPr>
              <a:t>Indeks realnog kursa = </a:t>
            </a:r>
            <a:r>
              <a:rPr lang="sr-Latn-BA" sz="1600" i="1" dirty="0" smtClean="0">
                <a:solidFill>
                  <a:schemeClr val="bg2">
                    <a:lumMod val="25000"/>
                  </a:schemeClr>
                </a:solidFill>
                <a:latin typeface="Times New Roman" panose="02020603050405020304" pitchFamily="18" charset="0"/>
                <a:cs typeface="Times New Roman" panose="02020603050405020304" pitchFamily="18" charset="0"/>
              </a:rPr>
              <a:t>81,82 x 135/125 = </a:t>
            </a:r>
            <a:r>
              <a:rPr lang="sr-Latn-BA" sz="1600" b="1" i="1" dirty="0" smtClean="0">
                <a:solidFill>
                  <a:schemeClr val="bg2">
                    <a:lumMod val="25000"/>
                  </a:schemeClr>
                </a:solidFill>
                <a:latin typeface="Times New Roman" panose="02020603050405020304" pitchFamily="18" charset="0"/>
                <a:cs typeface="Times New Roman" panose="02020603050405020304" pitchFamily="18" charset="0"/>
              </a:rPr>
              <a:t>88,36  </a:t>
            </a:r>
            <a:r>
              <a:rPr lang="sr-Latn-BA" sz="1600" i="1" dirty="0" smtClean="0">
                <a:solidFill>
                  <a:schemeClr val="bg2">
                    <a:lumMod val="25000"/>
                  </a:schemeClr>
                </a:solidFill>
                <a:latin typeface="Times New Roman" panose="02020603050405020304" pitchFamily="18" charset="0"/>
                <a:cs typeface="Times New Roman" panose="02020603050405020304" pitchFamily="18" charset="0"/>
              </a:rPr>
              <a:t>    </a:t>
            </a:r>
          </a:p>
        </p:txBody>
      </p:sp>
      <mc:AlternateContent xmlns:mc="http://schemas.openxmlformats.org/markup-compatibility/2006" xmlns:a14="http://schemas.microsoft.com/office/drawing/2010/main">
        <mc:Choice Requires="a14">
          <p:sp>
            <p:nvSpPr>
              <p:cNvPr id="21" name="Title 1"/>
              <p:cNvSpPr txBox="1">
                <a:spLocks/>
              </p:cNvSpPr>
              <p:nvPr/>
            </p:nvSpPr>
            <p:spPr>
              <a:xfrm>
                <a:off x="5429460" y="2995033"/>
                <a:ext cx="3058169" cy="651312"/>
              </a:xfrm>
              <a:prstGeom prst="rect">
                <a:avLst/>
              </a:prstGeom>
              <a:solidFill>
                <a:schemeClr val="bg1">
                  <a:lumMod val="95000"/>
                </a:schemeClr>
              </a:solidFill>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lvl="8">
                  <a:spcBef>
                    <a:spcPct val="0"/>
                  </a:spcBef>
                </a:pPr>
                <a:r>
                  <a:rPr lang="sr-Latn-BA" dirty="0" smtClean="0">
                    <a:solidFill>
                      <a:schemeClr val="tx1">
                        <a:lumMod val="65000"/>
                        <a:lumOff val="35000"/>
                      </a:schemeClr>
                    </a:solidFill>
                    <a:latin typeface="Times New Roman" panose="02020603050405020304" pitchFamily="18" charset="0"/>
                    <a:cs typeface="Times New Roman" panose="02020603050405020304" pitchFamily="18" charset="0"/>
                  </a:rPr>
                  <a:t>Realni devizni kurs</a:t>
                </a:r>
                <a:r>
                  <a:rPr lang="sr-Latn-BA" sz="2000" dirty="0" smtClean="0">
                    <a:solidFill>
                      <a:schemeClr val="tx1">
                        <a:lumMod val="65000"/>
                        <a:lumOff val="35000"/>
                      </a:schemeClr>
                    </a:solidFill>
                    <a:latin typeface="Times New Roman" panose="02020603050405020304" pitchFamily="18" charset="0"/>
                    <a:cs typeface="Times New Roman" panose="02020603050405020304" pitchFamily="18" charset="0"/>
                  </a:rPr>
                  <a:t>:</a:t>
                </a:r>
                <a:r>
                  <a:rPr lang="sr-Latn-BA" sz="2000" b="1" dirty="0" smtClean="0">
                    <a:solidFill>
                      <a:schemeClr val="tx1">
                        <a:lumMod val="65000"/>
                        <a:lumOff val="35000"/>
                      </a:schemeClr>
                    </a:solidFill>
                    <a:latin typeface="Times New Roman" panose="02020603050405020304" pitchFamily="18" charset="0"/>
                    <a:cs typeface="Times New Roman" panose="02020603050405020304" pitchFamily="18" charset="0"/>
                  </a:rPr>
                  <a:t>  e</a:t>
                </a:r>
                <a:r>
                  <a:rPr lang="sr-Latn-BA" sz="3200" b="1" dirty="0" smtClean="0">
                    <a:solidFill>
                      <a:schemeClr val="tx1">
                        <a:lumMod val="65000"/>
                        <a:lumOff val="35000"/>
                      </a:schemeClr>
                    </a:solidFill>
                    <a:latin typeface="Times New Roman" panose="02020603050405020304" pitchFamily="18" charset="0"/>
                    <a:cs typeface="Times New Roman" panose="02020603050405020304" pitchFamily="18" charset="0"/>
                  </a:rPr>
                  <a:t> </a:t>
                </a:r>
                <a:r>
                  <a:rPr lang="sr-Latn-BA" sz="2000" b="1" dirty="0" smtClean="0">
                    <a:solidFill>
                      <a:schemeClr val="tx1">
                        <a:lumMod val="65000"/>
                        <a:lumOff val="35000"/>
                      </a:schemeClr>
                    </a:solidFill>
                    <a:latin typeface="Times New Roman" panose="02020603050405020304" pitchFamily="18" charset="0"/>
                    <a:cs typeface="Times New Roman" panose="02020603050405020304" pitchFamily="18" charset="0"/>
                  </a:rPr>
                  <a:t>= </a:t>
                </a:r>
                <a14:m>
                  <m:oMath xmlns:m="http://schemas.openxmlformats.org/officeDocument/2006/math">
                    <m:f>
                      <m:fPr>
                        <m:ctrlPr>
                          <a:rPr lang="sr-Latn-BA" sz="1400" b="1" i="1" smtClean="0">
                            <a:solidFill>
                              <a:schemeClr val="tx1">
                                <a:lumMod val="65000"/>
                                <a:lumOff val="35000"/>
                              </a:schemeClr>
                            </a:solidFill>
                            <a:latin typeface="Cambria Math" panose="02040503050406030204" pitchFamily="18" charset="0"/>
                            <a:cs typeface="Times New Roman" panose="02020603050405020304" pitchFamily="18" charset="0"/>
                          </a:rPr>
                        </m:ctrlPr>
                      </m:fPr>
                      <m:num>
                        <m:r>
                          <a:rPr lang="sr-Latn-BA" sz="1400" b="1" i="1" smtClean="0">
                            <a:solidFill>
                              <a:schemeClr val="tx1">
                                <a:lumMod val="65000"/>
                                <a:lumOff val="35000"/>
                              </a:schemeClr>
                            </a:solidFill>
                            <a:latin typeface="Cambria Math" panose="02040503050406030204" pitchFamily="18" charset="0"/>
                            <a:cs typeface="Times New Roman" panose="02020603050405020304" pitchFamily="18" charset="0"/>
                          </a:rPr>
                          <m:t>𝑬</m:t>
                        </m:r>
                        <m:r>
                          <a:rPr lang="sr-Latn-BA" sz="1400" b="1" i="1" smtClean="0">
                            <a:solidFill>
                              <a:schemeClr val="tx1">
                                <a:lumMod val="65000"/>
                                <a:lumOff val="35000"/>
                              </a:schemeClr>
                            </a:solidFill>
                            <a:latin typeface="Cambria Math" panose="02040503050406030204" pitchFamily="18" charset="0"/>
                            <a:cs typeface="Times New Roman" panose="02020603050405020304" pitchFamily="18" charset="0"/>
                          </a:rPr>
                          <m:t>∗</m:t>
                        </m:r>
                        <m:sSup>
                          <m:sSupPr>
                            <m:ctrlPr>
                              <a:rPr lang="sr-Latn-BA" sz="1400" b="1" i="1" smtClean="0">
                                <a:solidFill>
                                  <a:schemeClr val="tx1">
                                    <a:lumMod val="65000"/>
                                    <a:lumOff val="35000"/>
                                  </a:schemeClr>
                                </a:solidFill>
                                <a:latin typeface="Cambria Math" panose="02040503050406030204" pitchFamily="18" charset="0"/>
                                <a:cs typeface="Times New Roman" panose="02020603050405020304" pitchFamily="18" charset="0"/>
                              </a:rPr>
                            </m:ctrlPr>
                          </m:sSupPr>
                          <m:e>
                            <m:r>
                              <a:rPr lang="sr-Latn-BA" sz="1400" b="1" i="1" smtClean="0">
                                <a:solidFill>
                                  <a:schemeClr val="tx1">
                                    <a:lumMod val="65000"/>
                                    <a:lumOff val="35000"/>
                                  </a:schemeClr>
                                </a:solidFill>
                                <a:latin typeface="Cambria Math" panose="02040503050406030204" pitchFamily="18" charset="0"/>
                                <a:cs typeface="Times New Roman" panose="02020603050405020304" pitchFamily="18" charset="0"/>
                              </a:rPr>
                              <m:t>𝑷</m:t>
                            </m:r>
                          </m:e>
                          <m:sup>
                            <m:r>
                              <a:rPr lang="sr-Latn-BA" sz="1400" b="1" i="1" smtClean="0">
                                <a:solidFill>
                                  <a:schemeClr val="tx1">
                                    <a:lumMod val="65000"/>
                                    <a:lumOff val="35000"/>
                                  </a:schemeClr>
                                </a:solidFill>
                                <a:latin typeface="Cambria Math" panose="02040503050406030204" pitchFamily="18" charset="0"/>
                                <a:cs typeface="Times New Roman" panose="02020603050405020304" pitchFamily="18" charset="0"/>
                              </a:rPr>
                              <m:t>∗</m:t>
                            </m:r>
                          </m:sup>
                        </m:sSup>
                        <m:r>
                          <a:rPr lang="sr-Latn-BA" sz="1400" b="1" i="1" smtClean="0">
                            <a:solidFill>
                              <a:schemeClr val="tx1">
                                <a:lumMod val="65000"/>
                                <a:lumOff val="35000"/>
                              </a:schemeClr>
                            </a:solidFill>
                            <a:latin typeface="Cambria Math" panose="02040503050406030204" pitchFamily="18" charset="0"/>
                            <a:cs typeface="Times New Roman" panose="02020603050405020304" pitchFamily="18" charset="0"/>
                          </a:rPr>
                          <m:t>  </m:t>
                        </m:r>
                      </m:num>
                      <m:den>
                        <m:r>
                          <a:rPr lang="sr-Latn-BA" sz="1400" b="1" i="1" smtClean="0">
                            <a:solidFill>
                              <a:schemeClr val="tx1">
                                <a:lumMod val="65000"/>
                                <a:lumOff val="35000"/>
                              </a:schemeClr>
                            </a:solidFill>
                            <a:latin typeface="Cambria Math" panose="02040503050406030204" pitchFamily="18" charset="0"/>
                            <a:cs typeface="Times New Roman" panose="02020603050405020304" pitchFamily="18" charset="0"/>
                          </a:rPr>
                          <m:t>𝑷</m:t>
                        </m:r>
                      </m:den>
                    </m:f>
                  </m:oMath>
                </a14:m>
                <a:endParaRPr lang="sr-Latn-BA" sz="1400" b="0" dirty="0" smtClean="0">
                  <a:solidFill>
                    <a:schemeClr val="tx1">
                      <a:lumMod val="65000"/>
                      <a:lumOff val="35000"/>
                    </a:schemeClr>
                  </a:solidFill>
                  <a:latin typeface="Times New Roman" panose="02020603050405020304" pitchFamily="18" charset="0"/>
                  <a:cs typeface="Times New Roman" panose="02020603050405020304" pitchFamily="18" charset="0"/>
                </a:endParaRPr>
              </a:p>
            </p:txBody>
          </p:sp>
        </mc:Choice>
        <mc:Fallback xmlns="">
          <p:sp>
            <p:nvSpPr>
              <p:cNvPr id="21" name="Title 1"/>
              <p:cNvSpPr txBox="1">
                <a:spLocks noRot="1" noChangeAspect="1" noMove="1" noResize="1" noEditPoints="1" noAdjustHandles="1" noChangeArrowheads="1" noChangeShapeType="1" noTextEdit="1"/>
              </p:cNvSpPr>
              <p:nvPr/>
            </p:nvSpPr>
            <p:spPr>
              <a:xfrm>
                <a:off x="5429460" y="2995033"/>
                <a:ext cx="3058169" cy="651312"/>
              </a:xfrm>
              <a:prstGeom prst="rect">
                <a:avLst/>
              </a:prstGeom>
              <a:blipFill>
                <a:blip r:embed="rId3"/>
                <a:stretch>
                  <a:fillRect l="-1796"/>
                </a:stretch>
              </a:blipFill>
            </p:spPr>
            <p:txBody>
              <a:bodyPr/>
              <a:lstStyle/>
              <a:p>
                <a:r>
                  <a:rPr lang="en-GB">
                    <a:noFill/>
                  </a:rPr>
                  <a:t> </a:t>
                </a:r>
              </a:p>
            </p:txBody>
          </p:sp>
        </mc:Fallback>
      </mc:AlternateContent>
      <p:sp>
        <p:nvSpPr>
          <p:cNvPr id="22" name="Round Same Side Corner Rectangle 21"/>
          <p:cNvSpPr/>
          <p:nvPr/>
        </p:nvSpPr>
        <p:spPr>
          <a:xfrm>
            <a:off x="4843462" y="6041363"/>
            <a:ext cx="3771629" cy="610517"/>
          </a:xfrm>
          <a:prstGeom prst="round2Same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BA" sz="1600" i="1" dirty="0" smtClean="0">
                <a:latin typeface="Times New Roman" panose="02020603050405020304" pitchFamily="18" charset="0"/>
                <a:cs typeface="Times New Roman" panose="02020603050405020304" pitchFamily="18" charset="0"/>
              </a:rPr>
              <a:t>Indeks realnog krusa se &lt;100, te je konkurentnost privede Kine  oslabila.  </a:t>
            </a:r>
            <a:endParaRPr lang="en-GB" sz="16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73525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heel(1)">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heel(1)">
                                      <p:cBhvr>
                                        <p:cTn id="17" dur="20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wheel(1)">
                                      <p:cBhvr>
                                        <p:cTn id="22" dur="20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wheel(1)">
                                      <p:cBhvr>
                                        <p:cTn id="27" dur="2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20" grpId="0" animBg="1"/>
      <p:bldP spid="21" grpId="0" animBg="1"/>
      <p:bldP spid="2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D22F896-40B5-4ADD-8801-0D06FADFA095}" type="slidenum">
              <a:rPr lang="en-US" smtClean="0"/>
              <a:t>32</a:t>
            </a:fld>
            <a:endParaRPr lang="en-US" dirty="0"/>
          </a:p>
        </p:txBody>
      </p:sp>
      <p:sp>
        <p:nvSpPr>
          <p:cNvPr id="3" name="Title 1"/>
          <p:cNvSpPr txBox="1">
            <a:spLocks/>
          </p:cNvSpPr>
          <p:nvPr/>
        </p:nvSpPr>
        <p:spPr>
          <a:xfrm>
            <a:off x="1019175" y="1069771"/>
            <a:ext cx="6868788" cy="389608"/>
          </a:xfrm>
          <a:prstGeom prst="rect">
            <a:avLst/>
          </a:prstGeom>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sr-Latn-BA" sz="1800" b="1" i="1" u="sng" dirty="0" smtClean="0">
                <a:solidFill>
                  <a:srgbClr val="00B050"/>
                </a:solidFill>
                <a:latin typeface="Times New Roman" panose="02020603050405020304" pitchFamily="18" charset="0"/>
                <a:cs typeface="Times New Roman" panose="02020603050405020304" pitchFamily="18" charset="0"/>
              </a:rPr>
              <a:t>10. Zadatak:</a:t>
            </a:r>
            <a:endParaRPr lang="sr-Latn-BA" sz="3200" b="1" dirty="0" smtClean="0">
              <a:solidFill>
                <a:schemeClr val="tx1"/>
              </a:solidFill>
              <a:latin typeface="Times New Roman" panose="02020603050405020304" pitchFamily="18" charset="0"/>
              <a:cs typeface="Times New Roman" panose="02020603050405020304" pitchFamily="18" charset="0"/>
            </a:endParaRPr>
          </a:p>
        </p:txBody>
      </p:sp>
      <p:sp>
        <p:nvSpPr>
          <p:cNvPr id="4" name="Rounded Rectangle 3"/>
          <p:cNvSpPr/>
          <p:nvPr/>
        </p:nvSpPr>
        <p:spPr>
          <a:xfrm>
            <a:off x="384298" y="247457"/>
            <a:ext cx="8510192" cy="609793"/>
          </a:xfrm>
          <a:prstGeom prst="roundRect">
            <a:avLst/>
          </a:prstGeom>
          <a:ln w="381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sr-Latn-BA" sz="3200" b="1" dirty="0" smtClean="0">
                <a:solidFill>
                  <a:schemeClr val="bg2">
                    <a:lumMod val="25000"/>
                  </a:schemeClr>
                </a:solidFill>
                <a:latin typeface="Times New Roman" panose="02020603050405020304" pitchFamily="18" charset="0"/>
                <a:cs typeface="Times New Roman" panose="02020603050405020304" pitchFamily="18" charset="0"/>
              </a:rPr>
              <a:t>MEĐUNARODNE FINANSIJE</a:t>
            </a:r>
            <a:endParaRPr lang="en-GB" sz="3200" b="1" dirty="0">
              <a:solidFill>
                <a:schemeClr val="bg2">
                  <a:lumMod val="25000"/>
                </a:schemeClr>
              </a:solidFill>
              <a:latin typeface="Times New Roman" panose="02020603050405020304" pitchFamily="18" charset="0"/>
              <a:cs typeface="Times New Roman" panose="02020603050405020304" pitchFamily="18" charset="0"/>
            </a:endParaRPr>
          </a:p>
        </p:txBody>
      </p:sp>
      <p:sp>
        <p:nvSpPr>
          <p:cNvPr id="6" name="Title 1"/>
          <p:cNvSpPr txBox="1">
            <a:spLocks/>
          </p:cNvSpPr>
          <p:nvPr/>
        </p:nvSpPr>
        <p:spPr>
          <a:xfrm>
            <a:off x="885825" y="1378001"/>
            <a:ext cx="7915275" cy="1332583"/>
          </a:xfrm>
          <a:prstGeom prst="rect">
            <a:avLst/>
          </a:prstGeom>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r>
              <a:rPr lang="sr-Latn-BA" sz="1800" dirty="0" smtClean="0">
                <a:solidFill>
                  <a:schemeClr val="tx1"/>
                </a:solidFill>
                <a:latin typeface="Times New Roman" panose="02020603050405020304" pitchFamily="18" charset="0"/>
                <a:cs typeface="Times New Roman" panose="02020603050405020304" pitchFamily="18" charset="0"/>
              </a:rPr>
              <a:t>Ako je 01.01.2018. godine devizni kurs jena bio 92 jena za dolar, kamatna stopa u Japanu 6%, a u SAD 3%, kolika je očekivana vrijednost jena na dan 31.12.2018.godine. Da li se očekuje da će jen oslabiti ili jalati i zbog čega? </a:t>
            </a:r>
          </a:p>
          <a:p>
            <a:pPr marL="342900" indent="-342900" algn="just">
              <a:buAutoNum type="arabicParenR"/>
            </a:pPr>
            <a:endParaRPr lang="sr-Latn-BA" sz="3200" dirty="0" smtClean="0">
              <a:solidFill>
                <a:schemeClr val="tx1"/>
              </a:solidFill>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4298" y="989282"/>
            <a:ext cx="584692" cy="725218"/>
          </a:xfrm>
          <a:prstGeom prst="rect">
            <a:avLst/>
          </a:prstGeom>
        </p:spPr>
      </p:pic>
      <p:sp>
        <p:nvSpPr>
          <p:cNvPr id="10" name="Title 1"/>
          <p:cNvSpPr txBox="1">
            <a:spLocks/>
          </p:cNvSpPr>
          <p:nvPr/>
        </p:nvSpPr>
        <p:spPr>
          <a:xfrm>
            <a:off x="469833" y="2438493"/>
            <a:ext cx="8329612" cy="4436865"/>
          </a:xfrm>
          <a:prstGeom prst="rect">
            <a:avLst/>
          </a:prstGeom>
          <a:solidFill>
            <a:schemeClr val="bg2"/>
          </a:solidFill>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sr-Latn-BA" sz="1800" b="1" i="1" u="sng" dirty="0" smtClean="0">
                <a:solidFill>
                  <a:schemeClr val="tx1">
                    <a:lumMod val="65000"/>
                    <a:lumOff val="35000"/>
                  </a:schemeClr>
                </a:solidFill>
                <a:latin typeface="Times New Roman" panose="02020603050405020304" pitchFamily="18" charset="0"/>
                <a:cs typeface="Times New Roman" panose="02020603050405020304" pitchFamily="18" charset="0"/>
              </a:rPr>
              <a:t>Rješenje</a:t>
            </a:r>
            <a:r>
              <a:rPr lang="sr-Latn-BA" sz="1800" b="1" i="1" dirty="0" smtClean="0">
                <a:solidFill>
                  <a:schemeClr val="tx1">
                    <a:lumMod val="65000"/>
                    <a:lumOff val="35000"/>
                  </a:schemeClr>
                </a:solidFill>
                <a:latin typeface="Times New Roman" panose="02020603050405020304" pitchFamily="18" charset="0"/>
                <a:cs typeface="Times New Roman" panose="02020603050405020304" pitchFamily="18" charset="0"/>
              </a:rPr>
              <a:t>: </a:t>
            </a:r>
          </a:p>
          <a:p>
            <a:endParaRPr lang="sr-Latn-BA" sz="1800" b="1" i="1" dirty="0">
              <a:solidFill>
                <a:schemeClr val="tx1">
                  <a:lumMod val="65000"/>
                  <a:lumOff val="35000"/>
                </a:schemeClr>
              </a:solidFill>
              <a:latin typeface="Times New Roman" panose="02020603050405020304" pitchFamily="18" charset="0"/>
              <a:cs typeface="Times New Roman" panose="02020603050405020304" pitchFamily="18" charset="0"/>
            </a:endParaRPr>
          </a:p>
          <a:p>
            <a:r>
              <a:rPr lang="sr-Latn-BA" sz="1800" i="1" dirty="0" smtClean="0">
                <a:solidFill>
                  <a:schemeClr val="tx1">
                    <a:lumMod val="65000"/>
                    <a:lumOff val="35000"/>
                  </a:schemeClr>
                </a:solidFill>
                <a:latin typeface="Times New Roman" panose="02020603050405020304" pitchFamily="18" charset="0"/>
                <a:cs typeface="Times New Roman" panose="02020603050405020304" pitchFamily="18" charset="0"/>
              </a:rPr>
              <a:t>E: 1$ = 92 ¥ </a:t>
            </a:r>
          </a:p>
          <a:p>
            <a:r>
              <a:rPr lang="sr-Latn-BA" sz="1800" i="1" dirty="0" smtClean="0">
                <a:solidFill>
                  <a:schemeClr val="tx1">
                    <a:lumMod val="65000"/>
                    <a:lumOff val="35000"/>
                  </a:schemeClr>
                </a:solidFill>
                <a:latin typeface="Times New Roman" panose="02020603050405020304" pitchFamily="18" charset="0"/>
                <a:cs typeface="Times New Roman" panose="02020603050405020304" pitchFamily="18" charset="0"/>
              </a:rPr>
              <a:t>Jen direktno notira....</a:t>
            </a:r>
          </a:p>
          <a:p>
            <a:r>
              <a:rPr lang="sr-Latn-BA" sz="1800" i="1" dirty="0" smtClean="0">
                <a:solidFill>
                  <a:schemeClr val="tx1">
                    <a:lumMod val="65000"/>
                    <a:lumOff val="35000"/>
                  </a:schemeClr>
                </a:solidFill>
                <a:latin typeface="Times New Roman" panose="02020603050405020304" pitchFamily="18" charset="0"/>
                <a:cs typeface="Times New Roman" panose="02020603050405020304" pitchFamily="18" charset="0"/>
              </a:rPr>
              <a:t>r = kamatna stopa u Japanu =6%</a:t>
            </a:r>
          </a:p>
          <a:p>
            <a:r>
              <a:rPr lang="sr-Latn-BA" sz="1800" i="1" dirty="0" smtClean="0">
                <a:solidFill>
                  <a:schemeClr val="tx1">
                    <a:lumMod val="65000"/>
                    <a:lumOff val="35000"/>
                  </a:schemeClr>
                </a:solidFill>
                <a:latin typeface="Times New Roman" panose="02020603050405020304" pitchFamily="18" charset="0"/>
                <a:cs typeface="Times New Roman" panose="02020603050405020304" pitchFamily="18" charset="0"/>
              </a:rPr>
              <a:t>r* = kamatna stopa u SAD = 3% </a:t>
            </a:r>
          </a:p>
          <a:p>
            <a:endParaRPr lang="sr-Latn-BA" sz="1800" b="1" i="1" dirty="0" smtClean="0">
              <a:solidFill>
                <a:schemeClr val="tx1">
                  <a:lumMod val="65000"/>
                  <a:lumOff val="35000"/>
                </a:schemeClr>
              </a:solidFill>
              <a:latin typeface="Times New Roman" panose="02020603050405020304" pitchFamily="18" charset="0"/>
              <a:cs typeface="Times New Roman" panose="02020603050405020304" pitchFamily="18" charset="0"/>
            </a:endParaRPr>
          </a:p>
          <a:p>
            <a:r>
              <a:rPr lang="sr-Latn-BA" sz="1800" b="1" i="1" dirty="0" smtClean="0">
                <a:solidFill>
                  <a:schemeClr val="tx1">
                    <a:lumMod val="65000"/>
                    <a:lumOff val="35000"/>
                  </a:schemeClr>
                </a:solidFill>
                <a:latin typeface="Times New Roman" panose="02020603050405020304" pitchFamily="18" charset="0"/>
                <a:cs typeface="Times New Roman" panose="02020603050405020304" pitchFamily="18" charset="0"/>
              </a:rPr>
              <a:t> </a:t>
            </a:r>
          </a:p>
          <a:p>
            <a:endParaRPr lang="sr-Latn-BA" sz="1600" i="1" dirty="0" smtClean="0">
              <a:solidFill>
                <a:schemeClr val="tx1">
                  <a:lumMod val="65000"/>
                  <a:lumOff val="35000"/>
                </a:schemeClr>
              </a:solidFill>
              <a:latin typeface="Times New Roman" panose="02020603050405020304" pitchFamily="18" charset="0"/>
              <a:cs typeface="Times New Roman" panose="02020603050405020304" pitchFamily="18" charset="0"/>
            </a:endParaRPr>
          </a:p>
          <a:p>
            <a:r>
              <a:rPr lang="sr-Latn-BA" sz="1600" i="1" dirty="0" smtClean="0">
                <a:solidFill>
                  <a:schemeClr val="tx1">
                    <a:lumMod val="65000"/>
                    <a:lumOff val="35000"/>
                  </a:schemeClr>
                </a:solidFill>
                <a:latin typeface="Times New Roman" panose="02020603050405020304" pitchFamily="18" charset="0"/>
                <a:cs typeface="Times New Roman" panose="02020603050405020304" pitchFamily="18" charset="0"/>
              </a:rPr>
              <a:t>Ee – očekivani devizni kurs u budućnosti</a:t>
            </a:r>
          </a:p>
          <a:p>
            <a:r>
              <a:rPr lang="sr-Latn-BA" sz="1600" i="1" dirty="0" smtClean="0">
                <a:solidFill>
                  <a:schemeClr val="tx1">
                    <a:lumMod val="65000"/>
                    <a:lumOff val="35000"/>
                  </a:schemeClr>
                </a:solidFill>
                <a:latin typeface="Times New Roman" panose="02020603050405020304" pitchFamily="18" charset="0"/>
                <a:cs typeface="Times New Roman" panose="02020603050405020304" pitchFamily="18" charset="0"/>
              </a:rPr>
              <a:t>E – promtni /spot) devizni kurs </a:t>
            </a:r>
            <a:endParaRPr lang="sr-Latn-BA" sz="1600" i="1" dirty="0">
              <a:solidFill>
                <a:schemeClr val="tx1">
                  <a:lumMod val="65000"/>
                  <a:lumOff val="35000"/>
                </a:schemeClr>
              </a:solidFill>
              <a:latin typeface="Times New Roman" panose="02020603050405020304" pitchFamily="18" charset="0"/>
              <a:cs typeface="Times New Roman" panose="02020603050405020304" pitchFamily="18" charset="0"/>
            </a:endParaRPr>
          </a:p>
          <a:p>
            <a:r>
              <a:rPr lang="sr-Latn-BA" sz="1800" i="1" dirty="0" smtClean="0">
                <a:solidFill>
                  <a:schemeClr val="bg1">
                    <a:lumMod val="50000"/>
                  </a:schemeClr>
                </a:solidFill>
                <a:latin typeface="Times New Roman" panose="02020603050405020304" pitchFamily="18" charset="0"/>
                <a:cs typeface="Times New Roman" panose="02020603050405020304" pitchFamily="18" charset="0"/>
              </a:rPr>
              <a:t> </a:t>
            </a:r>
          </a:p>
          <a:p>
            <a:r>
              <a:rPr lang="sr-Latn-BA" sz="1800" i="1" dirty="0" smtClean="0">
                <a:solidFill>
                  <a:schemeClr val="bg1">
                    <a:lumMod val="50000"/>
                  </a:schemeClr>
                </a:solidFill>
                <a:latin typeface="Times New Roman" panose="02020603050405020304" pitchFamily="18" charset="0"/>
                <a:cs typeface="Times New Roman" panose="02020603050405020304" pitchFamily="18" charset="0"/>
              </a:rPr>
              <a:t> </a:t>
            </a:r>
            <a:endParaRPr lang="sr-Latn-BA" sz="1800" i="1" dirty="0">
              <a:solidFill>
                <a:schemeClr val="tx1">
                  <a:lumMod val="65000"/>
                  <a:lumOff val="35000"/>
                </a:schemeClr>
              </a:solidFill>
              <a:latin typeface="Times New Roman" panose="02020603050405020304" pitchFamily="18" charset="0"/>
              <a:cs typeface="Times New Roman" panose="02020603050405020304" pitchFamily="18" charset="0"/>
            </a:endParaRPr>
          </a:p>
          <a:p>
            <a:r>
              <a:rPr lang="sr-Latn-BA" sz="1800" i="1" dirty="0" smtClean="0">
                <a:solidFill>
                  <a:schemeClr val="tx1">
                    <a:lumMod val="65000"/>
                    <a:lumOff val="35000"/>
                  </a:schemeClr>
                </a:solidFill>
                <a:latin typeface="Times New Roman" panose="02020603050405020304" pitchFamily="18" charset="0"/>
                <a:cs typeface="Times New Roman" panose="02020603050405020304" pitchFamily="18" charset="0"/>
              </a:rPr>
              <a:t> Očekivana vrijednost jena na dan </a:t>
            </a:r>
          </a:p>
          <a:p>
            <a:r>
              <a:rPr lang="sr-Latn-BA" sz="1800" i="1" dirty="0" smtClean="0">
                <a:solidFill>
                  <a:schemeClr val="tx1">
                    <a:lumMod val="65000"/>
                    <a:lumOff val="35000"/>
                  </a:schemeClr>
                </a:solidFill>
                <a:latin typeface="Times New Roman" panose="02020603050405020304" pitchFamily="18" charset="0"/>
                <a:cs typeface="Times New Roman" panose="02020603050405020304" pitchFamily="18" charset="0"/>
              </a:rPr>
              <a:t>31.12.2018. će biti </a:t>
            </a:r>
            <a:r>
              <a:rPr lang="sr-Latn-BA" sz="1800" b="1" i="1" u="sng" dirty="0" smtClean="0">
                <a:solidFill>
                  <a:schemeClr val="tx1">
                    <a:lumMod val="65000"/>
                    <a:lumOff val="35000"/>
                  </a:schemeClr>
                </a:solidFill>
                <a:latin typeface="Times New Roman" panose="02020603050405020304" pitchFamily="18" charset="0"/>
                <a:cs typeface="Times New Roman" panose="02020603050405020304" pitchFamily="18" charset="0"/>
              </a:rPr>
              <a:t>1$=94,76¥</a:t>
            </a:r>
          </a:p>
          <a:p>
            <a:endParaRPr lang="sr-Latn-BA" sz="1800" i="1" dirty="0" smtClean="0">
              <a:solidFill>
                <a:schemeClr val="tx1">
                  <a:lumMod val="65000"/>
                  <a:lumOff val="35000"/>
                </a:schemeClr>
              </a:solidFill>
              <a:latin typeface="Times New Roman" panose="02020603050405020304" pitchFamily="18" charset="0"/>
              <a:cs typeface="Times New Roman" panose="02020603050405020304" pitchFamily="18" charset="0"/>
            </a:endParaRPr>
          </a:p>
          <a:p>
            <a:r>
              <a:rPr lang="sr-Latn-BA" sz="1800" b="1" i="1" dirty="0" smtClean="0">
                <a:solidFill>
                  <a:schemeClr val="tx1">
                    <a:lumMod val="65000"/>
                    <a:lumOff val="35000"/>
                  </a:schemeClr>
                </a:solidFill>
                <a:latin typeface="Times New Roman" panose="02020603050405020304" pitchFamily="18" charset="0"/>
                <a:cs typeface="Times New Roman" panose="02020603050405020304" pitchFamily="18" charset="0"/>
              </a:rPr>
              <a:t>     </a:t>
            </a:r>
            <a:endParaRPr lang="sr-Latn-BA" sz="3200" b="1" dirty="0" smtClean="0">
              <a:solidFill>
                <a:schemeClr val="tx1">
                  <a:lumMod val="65000"/>
                  <a:lumOff val="35000"/>
                </a:schemeClr>
              </a:solidFill>
              <a:latin typeface="Times New Roman" panose="02020603050405020304" pitchFamily="18" charset="0"/>
              <a:cs typeface="Times New Roman" panose="02020603050405020304" pitchFamily="18" charset="0"/>
            </a:endParaRPr>
          </a:p>
        </p:txBody>
      </p:sp>
      <p:graphicFrame>
        <p:nvGraphicFramePr>
          <p:cNvPr id="11" name="Object 10"/>
          <p:cNvGraphicFramePr>
            <a:graphicFrameLocks noChangeAspect="1"/>
          </p:cNvGraphicFramePr>
          <p:nvPr>
            <p:extLst>
              <p:ext uri="{D42A27DB-BD31-4B8C-83A1-F6EECF244321}">
                <p14:modId xmlns:p14="http://schemas.microsoft.com/office/powerpoint/2010/main" val="2816485417"/>
              </p:ext>
            </p:extLst>
          </p:nvPr>
        </p:nvGraphicFramePr>
        <p:xfrm>
          <a:off x="4638675" y="2561410"/>
          <a:ext cx="1654175" cy="560387"/>
        </p:xfrm>
        <a:graphic>
          <a:graphicData uri="http://schemas.openxmlformats.org/presentationml/2006/ole">
            <mc:AlternateContent xmlns:mc="http://schemas.openxmlformats.org/markup-compatibility/2006">
              <mc:Choice xmlns:v="urn:schemas-microsoft-com:vml" Requires="v">
                <p:oleObj spid="_x0000_s3281" name="Equation" r:id="rId4" imgW="990360" imgH="419040" progId="Equation.3">
                  <p:embed/>
                </p:oleObj>
              </mc:Choice>
              <mc:Fallback>
                <p:oleObj name="Equation" r:id="rId4" imgW="990360" imgH="419040" progId="Equation.3">
                  <p:embed/>
                  <p:pic>
                    <p:nvPicPr>
                      <p:cNvPr id="17" name="Object 10"/>
                      <p:cNvPicPr>
                        <a:picLocks noChangeAspect="1" noChangeArrowheads="1"/>
                      </p:cNvPicPr>
                      <p:nvPr/>
                    </p:nvPicPr>
                    <p:blipFill>
                      <a:blip r:embed="rId5"/>
                      <a:srcRect/>
                      <a:stretch>
                        <a:fillRect/>
                      </a:stretch>
                    </p:blipFill>
                    <p:spPr bwMode="auto">
                      <a:xfrm>
                        <a:off x="4638675" y="2561410"/>
                        <a:ext cx="1654175" cy="560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2" name="Object 10"/>
          <p:cNvGraphicFramePr>
            <a:graphicFrameLocks noChangeAspect="1"/>
          </p:cNvGraphicFramePr>
          <p:nvPr>
            <p:extLst>
              <p:ext uri="{D42A27DB-BD31-4B8C-83A1-F6EECF244321}">
                <p14:modId xmlns:p14="http://schemas.microsoft.com/office/powerpoint/2010/main" val="2996637470"/>
              </p:ext>
            </p:extLst>
          </p:nvPr>
        </p:nvGraphicFramePr>
        <p:xfrm>
          <a:off x="4581525" y="4041775"/>
          <a:ext cx="2016125" cy="560388"/>
        </p:xfrm>
        <a:graphic>
          <a:graphicData uri="http://schemas.openxmlformats.org/presentationml/2006/ole">
            <mc:AlternateContent xmlns:mc="http://schemas.openxmlformats.org/markup-compatibility/2006">
              <mc:Choice xmlns:v="urn:schemas-microsoft-com:vml" Requires="v">
                <p:oleObj spid="_x0000_s3282" name="Equation" r:id="rId6" imgW="1206360" imgH="419040" progId="Equation.3">
                  <p:embed/>
                </p:oleObj>
              </mc:Choice>
              <mc:Fallback>
                <p:oleObj name="Equation" r:id="rId6" imgW="1206360" imgH="419040" progId="Equation.3">
                  <p:embed/>
                  <p:pic>
                    <p:nvPicPr>
                      <p:cNvPr id="18" name="Object 10"/>
                      <p:cNvPicPr>
                        <a:picLocks noChangeAspect="1" noChangeArrowheads="1"/>
                      </p:cNvPicPr>
                      <p:nvPr/>
                    </p:nvPicPr>
                    <p:blipFill>
                      <a:blip r:embed="rId7"/>
                      <a:srcRect/>
                      <a:stretch>
                        <a:fillRect/>
                      </a:stretch>
                    </p:blipFill>
                    <p:spPr bwMode="auto">
                      <a:xfrm>
                        <a:off x="4581525" y="4041775"/>
                        <a:ext cx="2016125" cy="56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3" name="Object 10"/>
          <p:cNvGraphicFramePr>
            <a:graphicFrameLocks noChangeAspect="1"/>
          </p:cNvGraphicFramePr>
          <p:nvPr>
            <p:extLst>
              <p:ext uri="{D42A27DB-BD31-4B8C-83A1-F6EECF244321}">
                <p14:modId xmlns:p14="http://schemas.microsoft.com/office/powerpoint/2010/main" val="1381328265"/>
              </p:ext>
            </p:extLst>
          </p:nvPr>
        </p:nvGraphicFramePr>
        <p:xfrm>
          <a:off x="4586289" y="3362325"/>
          <a:ext cx="1936750" cy="563151"/>
        </p:xfrm>
        <a:graphic>
          <a:graphicData uri="http://schemas.openxmlformats.org/presentationml/2006/ole">
            <mc:AlternateContent xmlns:mc="http://schemas.openxmlformats.org/markup-compatibility/2006">
              <mc:Choice xmlns:v="urn:schemas-microsoft-com:vml" Requires="v">
                <p:oleObj spid="_x0000_s3283" name="Equation" r:id="rId8" imgW="1155600" imgH="419040" progId="Equation.3">
                  <p:embed/>
                </p:oleObj>
              </mc:Choice>
              <mc:Fallback>
                <p:oleObj name="Equation" r:id="rId8" imgW="1155600" imgH="419040" progId="Equation.3">
                  <p:embed/>
                  <p:pic>
                    <p:nvPicPr>
                      <p:cNvPr id="19" name="Object 10"/>
                      <p:cNvPicPr>
                        <a:picLocks noChangeAspect="1" noChangeArrowheads="1"/>
                      </p:cNvPicPr>
                      <p:nvPr/>
                    </p:nvPicPr>
                    <p:blipFill>
                      <a:blip r:embed="rId9"/>
                      <a:srcRect/>
                      <a:stretch>
                        <a:fillRect/>
                      </a:stretch>
                    </p:blipFill>
                    <p:spPr bwMode="auto">
                      <a:xfrm>
                        <a:off x="4586289" y="3362325"/>
                        <a:ext cx="1936750" cy="563151"/>
                      </a:xfrm>
                      <a:prstGeom prst="rect">
                        <a:avLst/>
                      </a:prstGeom>
                      <a:noFill/>
                      <a:ln>
                        <a:noFill/>
                      </a:ln>
                      <a:extLst/>
                    </p:spPr>
                  </p:pic>
                </p:oleObj>
              </mc:Fallback>
            </mc:AlternateContent>
          </a:graphicData>
        </a:graphic>
      </p:graphicFrame>
      <p:graphicFrame>
        <p:nvGraphicFramePr>
          <p:cNvPr id="14" name="Object 10"/>
          <p:cNvGraphicFramePr>
            <a:graphicFrameLocks noChangeAspect="1"/>
          </p:cNvGraphicFramePr>
          <p:nvPr>
            <p:extLst>
              <p:ext uri="{D42A27DB-BD31-4B8C-83A1-F6EECF244321}">
                <p14:modId xmlns:p14="http://schemas.microsoft.com/office/powerpoint/2010/main" val="3975664765"/>
              </p:ext>
            </p:extLst>
          </p:nvPr>
        </p:nvGraphicFramePr>
        <p:xfrm>
          <a:off x="5092700" y="4656138"/>
          <a:ext cx="1463675" cy="560387"/>
        </p:xfrm>
        <a:graphic>
          <a:graphicData uri="http://schemas.openxmlformats.org/presentationml/2006/ole">
            <mc:AlternateContent xmlns:mc="http://schemas.openxmlformats.org/markup-compatibility/2006">
              <mc:Choice xmlns:v="urn:schemas-microsoft-com:vml" Requires="v">
                <p:oleObj spid="_x0000_s3284" name="Equation" r:id="rId10" imgW="876240" imgH="419040" progId="Equation.3">
                  <p:embed/>
                </p:oleObj>
              </mc:Choice>
              <mc:Fallback>
                <p:oleObj name="Equation" r:id="rId10" imgW="876240" imgH="419040" progId="Equation.3">
                  <p:embed/>
                  <p:pic>
                    <p:nvPicPr>
                      <p:cNvPr id="20" name="Object 10"/>
                      <p:cNvPicPr>
                        <a:picLocks noChangeAspect="1" noChangeArrowheads="1"/>
                      </p:cNvPicPr>
                      <p:nvPr/>
                    </p:nvPicPr>
                    <p:blipFill>
                      <a:blip r:embed="rId11"/>
                      <a:srcRect/>
                      <a:stretch>
                        <a:fillRect/>
                      </a:stretch>
                    </p:blipFill>
                    <p:spPr bwMode="auto">
                      <a:xfrm>
                        <a:off x="5092700" y="4656138"/>
                        <a:ext cx="1463675" cy="560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5" name="Object 10"/>
          <p:cNvGraphicFramePr>
            <a:graphicFrameLocks noChangeAspect="1"/>
          </p:cNvGraphicFramePr>
          <p:nvPr>
            <p:extLst>
              <p:ext uri="{D42A27DB-BD31-4B8C-83A1-F6EECF244321}">
                <p14:modId xmlns:p14="http://schemas.microsoft.com/office/powerpoint/2010/main" val="1275611850"/>
              </p:ext>
            </p:extLst>
          </p:nvPr>
        </p:nvGraphicFramePr>
        <p:xfrm>
          <a:off x="4597400" y="5302250"/>
          <a:ext cx="1930400" cy="304800"/>
        </p:xfrm>
        <a:graphic>
          <a:graphicData uri="http://schemas.openxmlformats.org/presentationml/2006/ole">
            <mc:AlternateContent xmlns:mc="http://schemas.openxmlformats.org/markup-compatibility/2006">
              <mc:Choice xmlns:v="urn:schemas-microsoft-com:vml" Requires="v">
                <p:oleObj spid="_x0000_s3285" name="Equation" r:id="rId12" imgW="1155600" imgH="228600" progId="Equation.3">
                  <p:embed/>
                </p:oleObj>
              </mc:Choice>
              <mc:Fallback>
                <p:oleObj name="Equation" r:id="rId12" imgW="1155600" imgH="228600" progId="Equation.3">
                  <p:embed/>
                  <p:pic>
                    <p:nvPicPr>
                      <p:cNvPr id="21" name="Object 10"/>
                      <p:cNvPicPr>
                        <a:picLocks noChangeAspect="1" noChangeArrowheads="1"/>
                      </p:cNvPicPr>
                      <p:nvPr/>
                    </p:nvPicPr>
                    <p:blipFill>
                      <a:blip r:embed="rId13"/>
                      <a:srcRect/>
                      <a:stretch>
                        <a:fillRect/>
                      </a:stretch>
                    </p:blipFill>
                    <p:spPr bwMode="auto">
                      <a:xfrm>
                        <a:off x="4597400" y="5302250"/>
                        <a:ext cx="1930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6" name="Object 10"/>
          <p:cNvGraphicFramePr>
            <a:graphicFrameLocks noChangeAspect="1"/>
          </p:cNvGraphicFramePr>
          <p:nvPr>
            <p:extLst>
              <p:ext uri="{D42A27DB-BD31-4B8C-83A1-F6EECF244321}">
                <p14:modId xmlns:p14="http://schemas.microsoft.com/office/powerpoint/2010/main" val="1657938696"/>
              </p:ext>
            </p:extLst>
          </p:nvPr>
        </p:nvGraphicFramePr>
        <p:xfrm>
          <a:off x="4932363" y="5662613"/>
          <a:ext cx="1527175" cy="304800"/>
        </p:xfrm>
        <a:graphic>
          <a:graphicData uri="http://schemas.openxmlformats.org/presentationml/2006/ole">
            <mc:AlternateContent xmlns:mc="http://schemas.openxmlformats.org/markup-compatibility/2006">
              <mc:Choice xmlns:v="urn:schemas-microsoft-com:vml" Requires="v">
                <p:oleObj spid="_x0000_s3286" name="Equation" r:id="rId14" imgW="914400" imgH="228600" progId="Equation.3">
                  <p:embed/>
                </p:oleObj>
              </mc:Choice>
              <mc:Fallback>
                <p:oleObj name="Equation" r:id="rId14" imgW="914400" imgH="228600" progId="Equation.3">
                  <p:embed/>
                  <p:pic>
                    <p:nvPicPr>
                      <p:cNvPr id="22" name="Object 10"/>
                      <p:cNvPicPr>
                        <a:picLocks noChangeAspect="1" noChangeArrowheads="1"/>
                      </p:cNvPicPr>
                      <p:nvPr/>
                    </p:nvPicPr>
                    <p:blipFill>
                      <a:blip r:embed="rId15"/>
                      <a:srcRect/>
                      <a:stretch>
                        <a:fillRect/>
                      </a:stretch>
                    </p:blipFill>
                    <p:spPr bwMode="auto">
                      <a:xfrm>
                        <a:off x="4932363" y="5662613"/>
                        <a:ext cx="15271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7" name="Object 10"/>
          <p:cNvGraphicFramePr>
            <a:graphicFrameLocks noChangeAspect="1"/>
          </p:cNvGraphicFramePr>
          <p:nvPr>
            <p:extLst>
              <p:ext uri="{D42A27DB-BD31-4B8C-83A1-F6EECF244321}">
                <p14:modId xmlns:p14="http://schemas.microsoft.com/office/powerpoint/2010/main" val="3339728957"/>
              </p:ext>
            </p:extLst>
          </p:nvPr>
        </p:nvGraphicFramePr>
        <p:xfrm>
          <a:off x="4495800" y="6007100"/>
          <a:ext cx="1504950" cy="304800"/>
        </p:xfrm>
        <a:graphic>
          <a:graphicData uri="http://schemas.openxmlformats.org/presentationml/2006/ole">
            <mc:AlternateContent xmlns:mc="http://schemas.openxmlformats.org/markup-compatibility/2006">
              <mc:Choice xmlns:v="urn:schemas-microsoft-com:vml" Requires="v">
                <p:oleObj spid="_x0000_s3287" name="Equation" r:id="rId16" imgW="901440" imgH="228600" progId="Equation.3">
                  <p:embed/>
                </p:oleObj>
              </mc:Choice>
              <mc:Fallback>
                <p:oleObj name="Equation" r:id="rId16" imgW="901440" imgH="228600" progId="Equation.3">
                  <p:embed/>
                  <p:pic>
                    <p:nvPicPr>
                      <p:cNvPr id="23" name="Object 10"/>
                      <p:cNvPicPr>
                        <a:picLocks noChangeAspect="1" noChangeArrowheads="1"/>
                      </p:cNvPicPr>
                      <p:nvPr/>
                    </p:nvPicPr>
                    <p:blipFill>
                      <a:blip r:embed="rId17"/>
                      <a:srcRect/>
                      <a:stretch>
                        <a:fillRect/>
                      </a:stretch>
                    </p:blipFill>
                    <p:spPr bwMode="auto">
                      <a:xfrm>
                        <a:off x="4495800" y="6007100"/>
                        <a:ext cx="15049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8" name="Object 10"/>
          <p:cNvGraphicFramePr>
            <a:graphicFrameLocks noChangeAspect="1"/>
          </p:cNvGraphicFramePr>
          <p:nvPr>
            <p:extLst>
              <p:ext uri="{D42A27DB-BD31-4B8C-83A1-F6EECF244321}">
                <p14:modId xmlns:p14="http://schemas.microsoft.com/office/powerpoint/2010/main" val="2324239131"/>
              </p:ext>
            </p:extLst>
          </p:nvPr>
        </p:nvGraphicFramePr>
        <p:xfrm>
          <a:off x="4868863" y="6366800"/>
          <a:ext cx="1144588" cy="304800"/>
        </p:xfrm>
        <a:graphic>
          <a:graphicData uri="http://schemas.openxmlformats.org/presentationml/2006/ole">
            <mc:AlternateContent xmlns:mc="http://schemas.openxmlformats.org/markup-compatibility/2006">
              <mc:Choice xmlns:v="urn:schemas-microsoft-com:vml" Requires="v">
                <p:oleObj spid="_x0000_s3288" name="Equation" r:id="rId18" imgW="685800" imgH="228600" progId="Equation.3">
                  <p:embed/>
                </p:oleObj>
              </mc:Choice>
              <mc:Fallback>
                <p:oleObj name="Equation" r:id="rId18" imgW="685800" imgH="228600" progId="Equation.3">
                  <p:embed/>
                  <p:pic>
                    <p:nvPicPr>
                      <p:cNvPr id="24" name="Object 10"/>
                      <p:cNvPicPr>
                        <a:picLocks noChangeAspect="1" noChangeArrowheads="1"/>
                      </p:cNvPicPr>
                      <p:nvPr/>
                    </p:nvPicPr>
                    <p:blipFill>
                      <a:blip r:embed="rId19"/>
                      <a:srcRect/>
                      <a:stretch>
                        <a:fillRect/>
                      </a:stretch>
                    </p:blipFill>
                    <p:spPr bwMode="auto">
                      <a:xfrm>
                        <a:off x="4868863" y="6366800"/>
                        <a:ext cx="1144588" cy="304800"/>
                      </a:xfrm>
                      <a:prstGeom prst="rect">
                        <a:avLst/>
                      </a:prstGeom>
                      <a:solidFill>
                        <a:schemeClr val="bg2">
                          <a:lumMod val="75000"/>
                        </a:schemeClr>
                      </a:solidFill>
                      <a:ln>
                        <a:noFill/>
                      </a:ln>
                      <a:extLst/>
                    </p:spPr>
                  </p:pic>
                </p:oleObj>
              </mc:Fallback>
            </mc:AlternateContent>
          </a:graphicData>
        </a:graphic>
      </p:graphicFrame>
      <p:graphicFrame>
        <p:nvGraphicFramePr>
          <p:cNvPr id="19" name="Object 10"/>
          <p:cNvGraphicFramePr>
            <a:graphicFrameLocks noChangeAspect="1"/>
          </p:cNvGraphicFramePr>
          <p:nvPr>
            <p:extLst>
              <p:ext uri="{D42A27DB-BD31-4B8C-83A1-F6EECF244321}">
                <p14:modId xmlns:p14="http://schemas.microsoft.com/office/powerpoint/2010/main" val="4065875795"/>
              </p:ext>
            </p:extLst>
          </p:nvPr>
        </p:nvGraphicFramePr>
        <p:xfrm>
          <a:off x="574718" y="4264819"/>
          <a:ext cx="1654175" cy="560387"/>
        </p:xfrm>
        <a:graphic>
          <a:graphicData uri="http://schemas.openxmlformats.org/presentationml/2006/ole">
            <mc:AlternateContent xmlns:mc="http://schemas.openxmlformats.org/markup-compatibility/2006">
              <mc:Choice xmlns:v="urn:schemas-microsoft-com:vml" Requires="v">
                <p:oleObj spid="_x0000_s3289" name="Equation" r:id="rId20" imgW="990360" imgH="419040" progId="Equation.3">
                  <p:embed/>
                </p:oleObj>
              </mc:Choice>
              <mc:Fallback>
                <p:oleObj name="Equation" r:id="rId20" imgW="990360" imgH="419040" progId="Equation.3">
                  <p:embed/>
                  <p:pic>
                    <p:nvPicPr>
                      <p:cNvPr id="16" name="Object 10"/>
                      <p:cNvPicPr>
                        <a:picLocks noChangeAspect="1" noChangeArrowheads="1"/>
                      </p:cNvPicPr>
                      <p:nvPr/>
                    </p:nvPicPr>
                    <p:blipFill>
                      <a:blip r:embed="rId21"/>
                      <a:srcRect/>
                      <a:stretch>
                        <a:fillRect/>
                      </a:stretch>
                    </p:blipFill>
                    <p:spPr bwMode="auto">
                      <a:xfrm>
                        <a:off x="574718" y="4264819"/>
                        <a:ext cx="1654175" cy="560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 name="Rounded Rectangle 4"/>
          <p:cNvSpPr/>
          <p:nvPr/>
        </p:nvSpPr>
        <p:spPr>
          <a:xfrm>
            <a:off x="6556375" y="4602163"/>
            <a:ext cx="2244725" cy="2069437"/>
          </a:xfrm>
          <a:prstGeom prst="round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r-Latn-BA" i="1" dirty="0">
                <a:solidFill>
                  <a:schemeClr val="tx1">
                    <a:lumMod val="65000"/>
                    <a:lumOff val="35000"/>
                  </a:schemeClr>
                </a:solidFill>
                <a:latin typeface="Times New Roman" panose="02020603050405020304" pitchFamily="18" charset="0"/>
                <a:cs typeface="Times New Roman" panose="02020603050405020304" pitchFamily="18" charset="0"/>
              </a:rPr>
              <a:t>Očekivana vrijednost jena na dan </a:t>
            </a:r>
          </a:p>
          <a:p>
            <a:r>
              <a:rPr lang="sr-Latn-BA" i="1" dirty="0">
                <a:solidFill>
                  <a:schemeClr val="tx1">
                    <a:lumMod val="65000"/>
                    <a:lumOff val="35000"/>
                  </a:schemeClr>
                </a:solidFill>
                <a:latin typeface="Times New Roman" panose="02020603050405020304" pitchFamily="18" charset="0"/>
                <a:cs typeface="Times New Roman" panose="02020603050405020304" pitchFamily="18" charset="0"/>
              </a:rPr>
              <a:t>31.12.2018. će biti </a:t>
            </a:r>
            <a:r>
              <a:rPr lang="sr-Latn-BA" b="1" i="1" u="sng" dirty="0">
                <a:solidFill>
                  <a:schemeClr val="tx1">
                    <a:lumMod val="65000"/>
                    <a:lumOff val="35000"/>
                  </a:schemeClr>
                </a:solidFill>
                <a:latin typeface="Times New Roman" panose="02020603050405020304" pitchFamily="18" charset="0"/>
                <a:cs typeface="Times New Roman" panose="02020603050405020304" pitchFamily="18" charset="0"/>
              </a:rPr>
              <a:t>1$=94,76</a:t>
            </a:r>
            <a:r>
              <a:rPr lang="sr-Latn-BA" b="1" i="1" u="sng" dirty="0" smtClean="0">
                <a:solidFill>
                  <a:schemeClr val="tx1">
                    <a:lumMod val="65000"/>
                    <a:lumOff val="35000"/>
                  </a:schemeClr>
                </a:solidFill>
                <a:latin typeface="Times New Roman" panose="02020603050405020304" pitchFamily="18" charset="0"/>
                <a:cs typeface="Times New Roman" panose="02020603050405020304" pitchFamily="18" charset="0"/>
              </a:rPr>
              <a:t>¥→ jen će slabiti.</a:t>
            </a:r>
            <a:endParaRPr lang="sr-Latn-BA" b="1" i="1" u="sng" dirty="0">
              <a:solidFill>
                <a:schemeClr val="tx1">
                  <a:lumMod val="65000"/>
                  <a:lumOff val="3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85730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heel(1)">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heel(1)">
                                      <p:cBhvr>
                                        <p:cTn id="22" dur="20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heel(1)">
                                      <p:cBhvr>
                                        <p:cTn id="27" dur="20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heel(1)">
                                      <p:cBhvr>
                                        <p:cTn id="32" dur="20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1" fill="hold"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heel(1)">
                                      <p:cBhvr>
                                        <p:cTn id="37" dur="20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21" presetClass="entr" presetSubtype="1" fill="hold"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wheel(1)">
                                      <p:cBhvr>
                                        <p:cTn id="42" dur="2000"/>
                                        <p:tgtEl>
                                          <p:spTgt spid="15"/>
                                        </p:tgtEl>
                                      </p:cBhvr>
                                    </p:animEffect>
                                  </p:childTnLst>
                                </p:cTn>
                              </p:par>
                            </p:childTnLst>
                          </p:cTn>
                        </p:par>
                      </p:childTnLst>
                    </p:cTn>
                  </p:par>
                  <p:par>
                    <p:cTn id="43" fill="hold">
                      <p:stCondLst>
                        <p:cond delay="indefinite"/>
                      </p:stCondLst>
                      <p:childTnLst>
                        <p:par>
                          <p:cTn id="44" fill="hold">
                            <p:stCondLst>
                              <p:cond delay="0"/>
                            </p:stCondLst>
                            <p:childTnLst>
                              <p:par>
                                <p:cTn id="45" presetID="21" presetClass="entr" presetSubtype="1" fill="hold" nodeType="click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wheel(1)">
                                      <p:cBhvr>
                                        <p:cTn id="47" dur="2000"/>
                                        <p:tgtEl>
                                          <p:spTgt spid="16"/>
                                        </p:tgtEl>
                                      </p:cBhvr>
                                    </p:animEffect>
                                  </p:childTnLst>
                                </p:cTn>
                              </p:par>
                            </p:childTnLst>
                          </p:cTn>
                        </p:par>
                      </p:childTnLst>
                    </p:cTn>
                  </p:par>
                  <p:par>
                    <p:cTn id="48" fill="hold">
                      <p:stCondLst>
                        <p:cond delay="indefinite"/>
                      </p:stCondLst>
                      <p:childTnLst>
                        <p:par>
                          <p:cTn id="49" fill="hold">
                            <p:stCondLst>
                              <p:cond delay="0"/>
                            </p:stCondLst>
                            <p:childTnLst>
                              <p:par>
                                <p:cTn id="50" presetID="21" presetClass="entr" presetSubtype="1" fill="hold" nodeType="click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wheel(1)">
                                      <p:cBhvr>
                                        <p:cTn id="52" dur="2000"/>
                                        <p:tgtEl>
                                          <p:spTgt spid="17"/>
                                        </p:tgtEl>
                                      </p:cBhvr>
                                    </p:animEffect>
                                  </p:childTnLst>
                                </p:cTn>
                              </p:par>
                            </p:childTnLst>
                          </p:cTn>
                        </p:par>
                      </p:childTnLst>
                    </p:cTn>
                  </p:par>
                  <p:par>
                    <p:cTn id="53" fill="hold">
                      <p:stCondLst>
                        <p:cond delay="indefinite"/>
                      </p:stCondLst>
                      <p:childTnLst>
                        <p:par>
                          <p:cTn id="54" fill="hold">
                            <p:stCondLst>
                              <p:cond delay="0"/>
                            </p:stCondLst>
                            <p:childTnLst>
                              <p:par>
                                <p:cTn id="55" presetID="21" presetClass="entr" presetSubtype="1" fill="hold" nodeType="click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heel(1)">
                                      <p:cBhvr>
                                        <p:cTn id="57" dur="2000"/>
                                        <p:tgtEl>
                                          <p:spTgt spid="18"/>
                                        </p:tgtEl>
                                      </p:cBhvr>
                                    </p:animEffect>
                                  </p:childTnLst>
                                </p:cTn>
                              </p:par>
                            </p:childTnLst>
                          </p:cTn>
                        </p:par>
                      </p:childTnLst>
                    </p:cTn>
                  </p:par>
                  <p:par>
                    <p:cTn id="58" fill="hold">
                      <p:stCondLst>
                        <p:cond delay="indefinite"/>
                      </p:stCondLst>
                      <p:childTnLst>
                        <p:par>
                          <p:cTn id="59" fill="hold">
                            <p:stCondLst>
                              <p:cond delay="0"/>
                            </p:stCondLst>
                            <p:childTnLst>
                              <p:par>
                                <p:cTn id="60" presetID="21" presetClass="entr" presetSubtype="1" fill="hold" nodeType="clickEffect">
                                  <p:stCondLst>
                                    <p:cond delay="0"/>
                                  </p:stCondLst>
                                  <p:childTnLst>
                                    <p:set>
                                      <p:cBhvr>
                                        <p:cTn id="61" dur="1" fill="hold">
                                          <p:stCondLst>
                                            <p:cond delay="0"/>
                                          </p:stCondLst>
                                        </p:cTn>
                                        <p:tgtEl>
                                          <p:spTgt spid="19"/>
                                        </p:tgtEl>
                                        <p:attrNameLst>
                                          <p:attrName>style.visibility</p:attrName>
                                        </p:attrNameLst>
                                      </p:cBhvr>
                                      <p:to>
                                        <p:strVal val="visible"/>
                                      </p:to>
                                    </p:set>
                                    <p:animEffect transition="in" filter="wheel(1)">
                                      <p:cBhvr>
                                        <p:cTn id="62"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10"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23273" y="3129396"/>
            <a:ext cx="8442036" cy="1908982"/>
          </a:xfrm>
          <a:prstGeom prst="rect">
            <a:avLst/>
          </a:prstGeom>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sr-Latn-BA" sz="4800" b="1" i="1" dirty="0" smtClean="0">
                <a:solidFill>
                  <a:schemeClr val="tx2">
                    <a:lumMod val="60000"/>
                    <a:lumOff val="40000"/>
                  </a:schemeClr>
                </a:solidFill>
                <a:latin typeface="Times New Roman" panose="02020603050405020304" pitchFamily="18" charset="0"/>
                <a:cs typeface="Times New Roman" panose="02020603050405020304" pitchFamily="18" charset="0"/>
              </a:rPr>
              <a:t>Hvala na pažnji. </a:t>
            </a:r>
            <a:endParaRPr lang="en-GB" sz="4800" b="1" i="1" dirty="0">
              <a:solidFill>
                <a:schemeClr val="tx2">
                  <a:lumMod val="60000"/>
                  <a:lumOff val="40000"/>
                </a:schemeClr>
              </a:solidFill>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930" y="5139978"/>
            <a:ext cx="1793577" cy="1476081"/>
          </a:xfrm>
          <a:prstGeom prst="rect">
            <a:avLst/>
          </a:prstGeom>
        </p:spPr>
      </p:pic>
      <p:sp>
        <p:nvSpPr>
          <p:cNvPr id="3" name="Slide Number Placeholder 2"/>
          <p:cNvSpPr>
            <a:spLocks noGrp="1"/>
          </p:cNvSpPr>
          <p:nvPr>
            <p:ph type="sldNum" sz="quarter" idx="12"/>
          </p:nvPr>
        </p:nvSpPr>
        <p:spPr/>
        <p:txBody>
          <a:bodyPr/>
          <a:lstStyle/>
          <a:p>
            <a:fld id="{6D22F896-40B5-4ADD-8801-0D06FADFA095}" type="slidenum">
              <a:rPr lang="en-US" smtClean="0"/>
              <a:t>33</a:t>
            </a:fld>
            <a:endParaRPr lang="en-US" dirty="0"/>
          </a:p>
        </p:txBody>
      </p:sp>
      <p:pic>
        <p:nvPicPr>
          <p:cNvPr id="6" name="Picture 5" descr="Ekonomski_fakultet_memorandum-01"/>
          <p:cNvPicPr/>
          <p:nvPr/>
        </p:nvPicPr>
        <p:blipFill>
          <a:blip r:embed="rId3"/>
          <a:srcRect l="19667" t="3636" r="20273" b="88020"/>
          <a:stretch>
            <a:fillRect/>
          </a:stretch>
        </p:blipFill>
        <p:spPr bwMode="auto">
          <a:xfrm>
            <a:off x="1278044" y="223851"/>
            <a:ext cx="5870108" cy="954995"/>
          </a:xfrm>
          <a:prstGeom prst="rect">
            <a:avLst/>
          </a:prstGeom>
          <a:noFill/>
          <a:ln w="9525">
            <a:noFill/>
            <a:miter lim="800000"/>
            <a:headEnd/>
            <a:tailEnd/>
          </a:ln>
        </p:spPr>
      </p:pic>
    </p:spTree>
    <p:extLst>
      <p:ext uri="{BB962C8B-B14F-4D97-AF65-F5344CB8AC3E}">
        <p14:creationId xmlns:p14="http://schemas.microsoft.com/office/powerpoint/2010/main" val="41945147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D22F896-40B5-4ADD-8801-0D06FADFA095}" type="slidenum">
              <a:rPr lang="en-US" smtClean="0"/>
              <a:t>4</a:t>
            </a:fld>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2663288416"/>
              </p:ext>
            </p:extLst>
          </p:nvPr>
        </p:nvGraphicFramePr>
        <p:xfrm>
          <a:off x="228600" y="604765"/>
          <a:ext cx="8629650" cy="6189062"/>
        </p:xfrm>
        <a:graphic>
          <a:graphicData uri="http://schemas.openxmlformats.org/drawingml/2006/table">
            <a:tbl>
              <a:tblPr firstRow="1" firstCol="1" bandRow="1">
                <a:tableStyleId>{5C22544A-7EE6-4342-B048-85BDC9FD1C3A}</a:tableStyleId>
              </a:tblPr>
              <a:tblGrid>
                <a:gridCol w="887446">
                  <a:extLst>
                    <a:ext uri="{9D8B030D-6E8A-4147-A177-3AD203B41FA5}">
                      <a16:colId xmlns:a16="http://schemas.microsoft.com/office/drawing/2014/main" val="2938092434"/>
                    </a:ext>
                  </a:extLst>
                </a:gridCol>
                <a:gridCol w="769904">
                  <a:extLst>
                    <a:ext uri="{9D8B030D-6E8A-4147-A177-3AD203B41FA5}">
                      <a16:colId xmlns:a16="http://schemas.microsoft.com/office/drawing/2014/main" val="1255712054"/>
                    </a:ext>
                  </a:extLst>
                </a:gridCol>
                <a:gridCol w="953986">
                  <a:extLst>
                    <a:ext uri="{9D8B030D-6E8A-4147-A177-3AD203B41FA5}">
                      <a16:colId xmlns:a16="http://schemas.microsoft.com/office/drawing/2014/main" val="1370693274"/>
                    </a:ext>
                  </a:extLst>
                </a:gridCol>
                <a:gridCol w="6018314">
                  <a:extLst>
                    <a:ext uri="{9D8B030D-6E8A-4147-A177-3AD203B41FA5}">
                      <a16:colId xmlns:a16="http://schemas.microsoft.com/office/drawing/2014/main" val="1977580359"/>
                    </a:ext>
                  </a:extLst>
                </a:gridCol>
              </a:tblGrid>
              <a:tr h="192078">
                <a:tc>
                  <a:txBody>
                    <a:bodyPr/>
                    <a:lstStyle/>
                    <a:p>
                      <a:pPr algn="ctr">
                        <a:spcAft>
                          <a:spcPts val="0"/>
                        </a:spcAft>
                      </a:pPr>
                      <a:r>
                        <a:rPr lang="sr-Cyrl-BA" sz="1400" dirty="0">
                          <a:effectLst/>
                        </a:rPr>
                        <a:t>Седмица</a:t>
                      </a:r>
                      <a:endParaRPr lang="en-GB"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solidFill>
                      <a:schemeClr val="accent4">
                        <a:lumMod val="60000"/>
                        <a:lumOff val="40000"/>
                      </a:schemeClr>
                    </a:solidFill>
                  </a:tcPr>
                </a:tc>
                <a:tc>
                  <a:txBody>
                    <a:bodyPr/>
                    <a:lstStyle/>
                    <a:p>
                      <a:pPr algn="ctr">
                        <a:spcAft>
                          <a:spcPts val="0"/>
                        </a:spcAft>
                      </a:pPr>
                      <a:r>
                        <a:rPr lang="sr-Cyrl-BA" sz="1400" dirty="0">
                          <a:effectLst/>
                        </a:rPr>
                        <a:t>Вјежба</a:t>
                      </a:r>
                      <a:endParaRPr lang="en-GB"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solidFill>
                      <a:schemeClr val="accent4">
                        <a:lumMod val="60000"/>
                        <a:lumOff val="40000"/>
                      </a:schemeClr>
                    </a:solidFill>
                  </a:tcPr>
                </a:tc>
                <a:tc>
                  <a:txBody>
                    <a:bodyPr/>
                    <a:lstStyle/>
                    <a:p>
                      <a:pPr algn="ctr">
                        <a:spcAft>
                          <a:spcPts val="0"/>
                        </a:spcAft>
                      </a:pPr>
                      <a:r>
                        <a:rPr lang="sr-Cyrl-BA" sz="1400" dirty="0">
                          <a:effectLst/>
                        </a:rPr>
                        <a:t>Тип вјежбе</a:t>
                      </a:r>
                      <a:endParaRPr lang="en-GB"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solidFill>
                      <a:schemeClr val="accent4">
                        <a:lumMod val="60000"/>
                        <a:lumOff val="40000"/>
                      </a:schemeClr>
                    </a:solidFill>
                  </a:tcPr>
                </a:tc>
                <a:tc>
                  <a:txBody>
                    <a:bodyPr/>
                    <a:lstStyle/>
                    <a:p>
                      <a:pPr marL="36195">
                        <a:spcAft>
                          <a:spcPts val="0"/>
                        </a:spcAft>
                      </a:pPr>
                      <a:r>
                        <a:rPr lang="sr-Cyrl-BA" sz="1400" dirty="0">
                          <a:effectLst/>
                        </a:rPr>
                        <a:t>Тематска јединица</a:t>
                      </a:r>
                      <a:endParaRPr lang="en-GB"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solidFill>
                      <a:schemeClr val="accent4">
                        <a:lumMod val="60000"/>
                        <a:lumOff val="40000"/>
                      </a:schemeClr>
                    </a:solidFill>
                  </a:tcPr>
                </a:tc>
                <a:extLst>
                  <a:ext uri="{0D108BD9-81ED-4DB2-BD59-A6C34878D82A}">
                    <a16:rowId xmlns:a16="http://schemas.microsoft.com/office/drawing/2014/main" val="2239368531"/>
                  </a:ext>
                </a:extLst>
              </a:tr>
              <a:tr h="960391">
                <a:tc>
                  <a:txBody>
                    <a:bodyPr/>
                    <a:lstStyle/>
                    <a:p>
                      <a:pPr algn="ctr">
                        <a:spcAft>
                          <a:spcPts val="0"/>
                        </a:spcAft>
                      </a:pPr>
                      <a:r>
                        <a:rPr lang="sr-Latn-BA" sz="1200" dirty="0">
                          <a:solidFill>
                            <a:schemeClr val="tx1"/>
                          </a:solidFill>
                          <a:effectLst/>
                        </a:rPr>
                        <a:t>I</a:t>
                      </a:r>
                      <a:endParaRPr lang="en-GB"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solidFill>
                      <a:schemeClr val="bg2"/>
                    </a:solidFill>
                  </a:tcPr>
                </a:tc>
                <a:tc>
                  <a:txBody>
                    <a:bodyPr/>
                    <a:lstStyle/>
                    <a:p>
                      <a:pPr algn="ctr">
                        <a:spcAft>
                          <a:spcPts val="0"/>
                        </a:spcAft>
                      </a:pPr>
                      <a:r>
                        <a:rPr lang="sr-Cyrl-BA" sz="1200" dirty="0">
                          <a:effectLst/>
                        </a:rPr>
                        <a:t>В1</a:t>
                      </a:r>
                      <a:endParaRPr lang="en-GB" sz="1200" dirty="0">
                        <a:effectLst/>
                      </a:endParaRPr>
                    </a:p>
                    <a:p>
                      <a:pPr algn="ctr">
                        <a:spcAft>
                          <a:spcPts val="0"/>
                        </a:spcAft>
                      </a:pPr>
                      <a:r>
                        <a:rPr lang="sr-Cyrl-BA" sz="1200" dirty="0">
                          <a:effectLst/>
                        </a:rPr>
                        <a:t> </a:t>
                      </a:r>
                      <a:endParaRPr lang="en-GB"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solidFill>
                      <a:schemeClr val="bg2"/>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dirty="0" smtClean="0">
                          <a:effectLst/>
                        </a:rPr>
                        <a:t>ТВ/ПВ</a:t>
                      </a:r>
                      <a:endParaRPr lang="en-GB" sz="1200" dirty="0" smtClean="0">
                        <a:effectLst/>
                        <a:latin typeface="Times New Roman" panose="02020603050405020304" pitchFamily="18" charset="0"/>
                        <a:ea typeface="Calibri" panose="020F0502020204030204" pitchFamily="34" charset="0"/>
                        <a:cs typeface="Times New Roman" panose="02020603050405020304" pitchFamily="18" charset="0"/>
                      </a:endParaRPr>
                    </a:p>
                    <a:p>
                      <a:endParaRPr lang="en-GB" dirty="0"/>
                    </a:p>
                  </a:txBody>
                  <a:tcPr marL="0" marR="0" marT="0" marB="0" anchor="ctr">
                    <a:solidFill>
                      <a:schemeClr val="bg2"/>
                    </a:solidFill>
                  </a:tcPr>
                </a:tc>
                <a:tc>
                  <a:txBody>
                    <a:bodyPr/>
                    <a:lstStyle/>
                    <a:p>
                      <a:pPr marL="0" lvl="0" indent="0">
                        <a:spcAft>
                          <a:spcPts val="0"/>
                        </a:spcAft>
                        <a:buFont typeface="Times New Roman" panose="02020603050405020304" pitchFamily="18" charset="0"/>
                        <a:buNone/>
                      </a:pPr>
                      <a:r>
                        <a:rPr lang="sr-Cyrl-BA" sz="1200" dirty="0">
                          <a:effectLst/>
                        </a:rPr>
                        <a:t>Уводне вјежбе. </a:t>
                      </a:r>
                      <a:endParaRPr lang="en-GB" sz="1200" dirty="0">
                        <a:effectLst/>
                      </a:endParaRPr>
                    </a:p>
                    <a:p>
                      <a:pPr marL="0" lvl="0" indent="0">
                        <a:spcAft>
                          <a:spcPts val="0"/>
                        </a:spcAft>
                        <a:buFont typeface="Times New Roman" panose="02020603050405020304" pitchFamily="18" charset="0"/>
                        <a:buNone/>
                      </a:pPr>
                      <a:r>
                        <a:rPr lang="sr-Cyrl-BA" sz="1200" dirty="0">
                          <a:effectLst/>
                        </a:rPr>
                        <a:t>Појам девизног курса</a:t>
                      </a:r>
                      <a:r>
                        <a:rPr lang="sr-Latn-BA" sz="1200" dirty="0">
                          <a:effectLst/>
                        </a:rPr>
                        <a:t>, </a:t>
                      </a:r>
                      <a:r>
                        <a:rPr lang="sr-Cyrl-BA" sz="1200" dirty="0">
                          <a:effectLst/>
                        </a:rPr>
                        <a:t>његова улога и значај у међународном финансирању. Директно/индиректно нотирање.  Девизно тржиште. Израчунавање промјене девизног курса (депресијација и апресијација код директног и индиректног нотирања). </a:t>
                      </a:r>
                      <a:endParaRPr lang="en-GB"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solidFill>
                      <a:schemeClr val="bg2"/>
                    </a:solidFill>
                  </a:tcPr>
                </a:tc>
                <a:extLst>
                  <a:ext uri="{0D108BD9-81ED-4DB2-BD59-A6C34878D82A}">
                    <a16:rowId xmlns:a16="http://schemas.microsoft.com/office/drawing/2014/main" val="533043799"/>
                  </a:ext>
                </a:extLst>
              </a:tr>
              <a:tr h="576234">
                <a:tc>
                  <a:txBody>
                    <a:bodyPr/>
                    <a:lstStyle/>
                    <a:p>
                      <a:pPr algn="ctr">
                        <a:spcAft>
                          <a:spcPts val="0"/>
                        </a:spcAft>
                      </a:pPr>
                      <a:r>
                        <a:rPr lang="sr-Latn-BA" sz="1200" dirty="0">
                          <a:solidFill>
                            <a:schemeClr val="tx1"/>
                          </a:solidFill>
                          <a:effectLst/>
                        </a:rPr>
                        <a:t>II</a:t>
                      </a:r>
                      <a:endParaRPr lang="en-GB"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solidFill>
                      <a:schemeClr val="bg2"/>
                    </a:solidFill>
                  </a:tcPr>
                </a:tc>
                <a:tc>
                  <a:txBody>
                    <a:bodyPr/>
                    <a:lstStyle/>
                    <a:p>
                      <a:pPr algn="ctr">
                        <a:spcAft>
                          <a:spcPts val="0"/>
                        </a:spcAft>
                      </a:pPr>
                      <a:r>
                        <a:rPr lang="sr-Cyrl-BA" sz="1200" dirty="0">
                          <a:effectLst/>
                        </a:rPr>
                        <a:t>В2</a:t>
                      </a:r>
                      <a:endParaRPr lang="en-GB"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solidFill>
                      <a:schemeClr val="bg2"/>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dk1"/>
                          </a:solidFill>
                          <a:effectLst/>
                          <a:latin typeface="+mn-lt"/>
                          <a:ea typeface="+mn-ea"/>
                          <a:cs typeface="+mn-cs"/>
                        </a:rPr>
                        <a:t>ТВ/ПВ</a:t>
                      </a:r>
                      <a:endParaRPr lang="en-GB" sz="1200" kern="1200" dirty="0" smtClean="0">
                        <a:solidFill>
                          <a:schemeClr val="dk1"/>
                        </a:solidFill>
                        <a:effectLst/>
                        <a:latin typeface="+mn-lt"/>
                        <a:ea typeface="+mn-ea"/>
                        <a:cs typeface="+mn-cs"/>
                      </a:endParaRPr>
                    </a:p>
                    <a:p>
                      <a:endParaRPr lang="en-GB" dirty="0"/>
                    </a:p>
                  </a:txBody>
                  <a:tcPr marL="0" marR="0" marT="0" marB="0" anchor="ctr">
                    <a:solidFill>
                      <a:schemeClr val="bg2"/>
                    </a:solidFill>
                  </a:tcPr>
                </a:tc>
                <a:tc>
                  <a:txBody>
                    <a:bodyPr/>
                    <a:lstStyle/>
                    <a:p>
                      <a:pPr marL="36195">
                        <a:spcAft>
                          <a:spcPts val="0"/>
                        </a:spcAft>
                      </a:pPr>
                      <a:r>
                        <a:rPr lang="sr-Cyrl-BA" sz="1200" dirty="0">
                          <a:effectLst/>
                        </a:rPr>
                        <a:t>Формирање девизних курсева, утицај промјене девизног курса на увоз и извоз.  Маршал –Лернерова теорема. Форвард премија и форвард дисконт. Непокревни и покривени каматни паритет. </a:t>
                      </a:r>
                      <a:endParaRPr lang="en-GB"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solidFill>
                      <a:schemeClr val="bg2"/>
                    </a:solidFill>
                  </a:tcPr>
                </a:tc>
                <a:extLst>
                  <a:ext uri="{0D108BD9-81ED-4DB2-BD59-A6C34878D82A}">
                    <a16:rowId xmlns:a16="http://schemas.microsoft.com/office/drawing/2014/main" val="939203386"/>
                  </a:ext>
                </a:extLst>
              </a:tr>
              <a:tr h="576234">
                <a:tc>
                  <a:txBody>
                    <a:bodyPr/>
                    <a:lstStyle/>
                    <a:p>
                      <a:pPr algn="ctr">
                        <a:spcAft>
                          <a:spcPts val="0"/>
                        </a:spcAft>
                      </a:pPr>
                      <a:r>
                        <a:rPr lang="sr-Latn-BA" sz="1200" dirty="0">
                          <a:solidFill>
                            <a:schemeClr val="tx1"/>
                          </a:solidFill>
                          <a:effectLst/>
                        </a:rPr>
                        <a:t>III</a:t>
                      </a:r>
                      <a:endParaRPr lang="en-GB"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solidFill>
                      <a:schemeClr val="bg1">
                        <a:lumMod val="95000"/>
                      </a:schemeClr>
                    </a:solidFill>
                  </a:tcPr>
                </a:tc>
                <a:tc>
                  <a:txBody>
                    <a:bodyPr/>
                    <a:lstStyle/>
                    <a:p>
                      <a:pPr algn="ctr">
                        <a:spcAft>
                          <a:spcPts val="0"/>
                        </a:spcAft>
                      </a:pPr>
                      <a:r>
                        <a:rPr lang="sr-Cyrl-BA" sz="1200" dirty="0">
                          <a:effectLst/>
                        </a:rPr>
                        <a:t>В3</a:t>
                      </a:r>
                      <a:endParaRPr lang="en-GB"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solidFill>
                      <a:schemeClr val="bg1">
                        <a:lumMod val="95000"/>
                      </a:schemeClr>
                    </a:solidFill>
                  </a:tcPr>
                </a:tc>
                <a:tc>
                  <a:txBody>
                    <a:bodyPr/>
                    <a:lstStyle/>
                    <a:p>
                      <a:pPr algn="ctr">
                        <a:spcAft>
                          <a:spcPts val="0"/>
                        </a:spcAft>
                      </a:pPr>
                      <a:r>
                        <a:rPr lang="en-US" sz="1200" dirty="0">
                          <a:effectLst/>
                        </a:rPr>
                        <a:t>ТВ/ПВ</a:t>
                      </a:r>
                      <a:endParaRPr lang="en-GB"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solidFill>
                      <a:schemeClr val="bg1">
                        <a:lumMod val="95000"/>
                      </a:schemeClr>
                    </a:solidFill>
                  </a:tcPr>
                </a:tc>
                <a:tc>
                  <a:txBody>
                    <a:bodyPr/>
                    <a:lstStyle/>
                    <a:p>
                      <a:pPr>
                        <a:spcAft>
                          <a:spcPts val="0"/>
                        </a:spcAft>
                      </a:pPr>
                      <a:r>
                        <a:rPr lang="sr-Cyrl-BA" sz="1200" dirty="0">
                          <a:effectLst/>
                        </a:rPr>
                        <a:t>Врсте девизних курсева (номинални и реални девизни курс, ефективни девизни кус, фиксни и флуктуирајући девизни курс, и др.). </a:t>
                      </a:r>
                      <a:endParaRPr lang="en-GB" sz="1200" dirty="0">
                        <a:effectLst/>
                      </a:endParaRPr>
                    </a:p>
                    <a:p>
                      <a:pPr>
                        <a:spcAft>
                          <a:spcPts val="0"/>
                        </a:spcAft>
                      </a:pPr>
                      <a:r>
                        <a:rPr lang="sr-Cyrl-BA" sz="1200" dirty="0">
                          <a:effectLst/>
                        </a:rPr>
                        <a:t>Режими девизних курсева и немогуће тројство.</a:t>
                      </a:r>
                      <a:endParaRPr lang="en-GB"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solidFill>
                      <a:schemeClr val="bg1">
                        <a:lumMod val="95000"/>
                      </a:schemeClr>
                    </a:solidFill>
                  </a:tcPr>
                </a:tc>
                <a:extLst>
                  <a:ext uri="{0D108BD9-81ED-4DB2-BD59-A6C34878D82A}">
                    <a16:rowId xmlns:a16="http://schemas.microsoft.com/office/drawing/2014/main" val="556687604"/>
                  </a:ext>
                </a:extLst>
              </a:tr>
              <a:tr h="768313">
                <a:tc>
                  <a:txBody>
                    <a:bodyPr/>
                    <a:lstStyle/>
                    <a:p>
                      <a:pPr algn="ctr">
                        <a:spcAft>
                          <a:spcPts val="0"/>
                        </a:spcAft>
                      </a:pPr>
                      <a:r>
                        <a:rPr lang="sr-Latn-BA" sz="1200" dirty="0">
                          <a:solidFill>
                            <a:schemeClr val="tx1"/>
                          </a:solidFill>
                          <a:effectLst/>
                        </a:rPr>
                        <a:t>IV</a:t>
                      </a:r>
                      <a:endParaRPr lang="en-GB"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solidFill>
                      <a:schemeClr val="bg1">
                        <a:lumMod val="95000"/>
                      </a:schemeClr>
                    </a:solidFill>
                  </a:tcPr>
                </a:tc>
                <a:tc>
                  <a:txBody>
                    <a:bodyPr/>
                    <a:lstStyle/>
                    <a:p>
                      <a:pPr algn="ctr">
                        <a:spcAft>
                          <a:spcPts val="0"/>
                        </a:spcAft>
                      </a:pPr>
                      <a:r>
                        <a:rPr lang="sr-Cyrl-BA" sz="1200" dirty="0">
                          <a:effectLst/>
                        </a:rPr>
                        <a:t>В4</a:t>
                      </a:r>
                      <a:endParaRPr lang="en-GB"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solidFill>
                      <a:schemeClr val="bg1">
                        <a:lumMod val="95000"/>
                      </a:schemeClr>
                    </a:solidFill>
                  </a:tcPr>
                </a:tc>
                <a:tc>
                  <a:txBody>
                    <a:bodyPr/>
                    <a:lstStyle/>
                    <a:p>
                      <a:pPr algn="ctr">
                        <a:spcAft>
                          <a:spcPts val="0"/>
                        </a:spcAft>
                      </a:pPr>
                      <a:r>
                        <a:rPr lang="en-US" sz="1200" dirty="0">
                          <a:effectLst/>
                        </a:rPr>
                        <a:t>ТВ/ПВ</a:t>
                      </a:r>
                      <a:endParaRPr lang="en-GB"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solidFill>
                      <a:schemeClr val="bg1">
                        <a:lumMod val="95000"/>
                      </a:schemeClr>
                    </a:solidFill>
                  </a:tcPr>
                </a:tc>
                <a:tc>
                  <a:txBody>
                    <a:bodyPr/>
                    <a:lstStyle/>
                    <a:p>
                      <a:pPr marL="36195">
                        <a:spcAft>
                          <a:spcPts val="0"/>
                        </a:spcAft>
                      </a:pPr>
                      <a:r>
                        <a:rPr lang="sr-Cyrl-BA" sz="1200" dirty="0">
                          <a:effectLst/>
                        </a:rPr>
                        <a:t>Детерминанте нивоа девизних курсева-теорије о девизном курсу. Теорија паритета куповних снага: закон једне цијене, </a:t>
                      </a:r>
                      <a:r>
                        <a:rPr lang="sr-Latn-BA" sz="1200" dirty="0">
                          <a:effectLst/>
                        </a:rPr>
                        <a:t>Big max index, </a:t>
                      </a:r>
                      <a:r>
                        <a:rPr lang="sr-Cyrl-BA" sz="1200" dirty="0">
                          <a:effectLst/>
                        </a:rPr>
                        <a:t> апсолутна теорија ПКС, релативна теорија ПКС. </a:t>
                      </a:r>
                      <a:endParaRPr lang="en-GB" sz="1200" dirty="0">
                        <a:effectLst/>
                      </a:endParaRPr>
                    </a:p>
                    <a:p>
                      <a:pPr marL="36195">
                        <a:spcAft>
                          <a:spcPts val="0"/>
                        </a:spcAft>
                      </a:pPr>
                      <a:r>
                        <a:rPr lang="sr-Cyrl-BA" sz="1200" dirty="0">
                          <a:effectLst/>
                        </a:rPr>
                        <a:t>Монетарна теорија детерминисања нивоа девизног курса. </a:t>
                      </a:r>
                      <a:endParaRPr lang="en-GB"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solidFill>
                      <a:schemeClr val="bg1">
                        <a:lumMod val="95000"/>
                      </a:schemeClr>
                    </a:solidFill>
                  </a:tcPr>
                </a:tc>
                <a:extLst>
                  <a:ext uri="{0D108BD9-81ED-4DB2-BD59-A6C34878D82A}">
                    <a16:rowId xmlns:a16="http://schemas.microsoft.com/office/drawing/2014/main" val="2766728229"/>
                  </a:ext>
                </a:extLst>
              </a:tr>
              <a:tr h="576234">
                <a:tc>
                  <a:txBody>
                    <a:bodyPr/>
                    <a:lstStyle/>
                    <a:p>
                      <a:pPr algn="ctr">
                        <a:spcAft>
                          <a:spcPts val="0"/>
                        </a:spcAft>
                      </a:pPr>
                      <a:r>
                        <a:rPr lang="sr-Latn-BA" sz="1200" dirty="0">
                          <a:solidFill>
                            <a:schemeClr val="tx1"/>
                          </a:solidFill>
                          <a:effectLst/>
                        </a:rPr>
                        <a:t>V</a:t>
                      </a:r>
                      <a:endParaRPr lang="en-GB"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solidFill>
                      <a:schemeClr val="accent2">
                        <a:lumMod val="60000"/>
                        <a:lumOff val="40000"/>
                      </a:schemeClr>
                    </a:solidFill>
                  </a:tcPr>
                </a:tc>
                <a:tc>
                  <a:txBody>
                    <a:bodyPr/>
                    <a:lstStyle/>
                    <a:p>
                      <a:pPr algn="ctr">
                        <a:spcAft>
                          <a:spcPts val="0"/>
                        </a:spcAft>
                      </a:pPr>
                      <a:r>
                        <a:rPr lang="sr-Cyrl-BA" sz="1200" dirty="0">
                          <a:effectLst/>
                        </a:rPr>
                        <a:t>В5</a:t>
                      </a:r>
                      <a:endParaRPr lang="en-GB"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solidFill>
                      <a:schemeClr val="accent2">
                        <a:lumMod val="60000"/>
                        <a:lumOff val="40000"/>
                      </a:schemeClr>
                    </a:solidFill>
                  </a:tcPr>
                </a:tc>
                <a:tc>
                  <a:txBody>
                    <a:bodyPr/>
                    <a:lstStyle/>
                    <a:p>
                      <a:pPr algn="ctr">
                        <a:spcAft>
                          <a:spcPts val="0"/>
                        </a:spcAft>
                      </a:pPr>
                      <a:r>
                        <a:rPr lang="en-US" sz="1200" dirty="0">
                          <a:effectLst/>
                        </a:rPr>
                        <a:t>ТВ/ПВ</a:t>
                      </a:r>
                      <a:endParaRPr lang="en-GB"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solidFill>
                      <a:schemeClr val="accent2">
                        <a:lumMod val="60000"/>
                        <a:lumOff val="40000"/>
                      </a:schemeClr>
                    </a:solidFill>
                  </a:tcPr>
                </a:tc>
                <a:tc>
                  <a:txBody>
                    <a:bodyPr/>
                    <a:lstStyle/>
                    <a:p>
                      <a:pPr marL="36195">
                        <a:spcAft>
                          <a:spcPts val="0"/>
                        </a:spcAft>
                      </a:pPr>
                      <a:r>
                        <a:rPr lang="sr-Latn-BA" sz="1200" dirty="0">
                          <a:effectLst/>
                        </a:rPr>
                        <a:t>Overshooting</a:t>
                      </a:r>
                      <a:r>
                        <a:rPr lang="sr-Cyrl-BA" sz="1200" dirty="0">
                          <a:effectLst/>
                        </a:rPr>
                        <a:t>-одговор на осцилације девизних курсева на девизном тржишту. Портфолио приступ детерминисању девизног курса. Међународни монетарни систем. Монетарна унија: теорија оптималног валутног подручја.</a:t>
                      </a:r>
                      <a:endParaRPr lang="en-GB"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solidFill>
                      <a:schemeClr val="accent2">
                        <a:lumMod val="60000"/>
                        <a:lumOff val="40000"/>
                      </a:schemeClr>
                    </a:solidFill>
                  </a:tcPr>
                </a:tc>
                <a:extLst>
                  <a:ext uri="{0D108BD9-81ED-4DB2-BD59-A6C34878D82A}">
                    <a16:rowId xmlns:a16="http://schemas.microsoft.com/office/drawing/2014/main" val="1690632666"/>
                  </a:ext>
                </a:extLst>
              </a:tr>
              <a:tr h="192078">
                <a:tc>
                  <a:txBody>
                    <a:bodyPr/>
                    <a:lstStyle/>
                    <a:p>
                      <a:pPr algn="ctr">
                        <a:spcAft>
                          <a:spcPts val="0"/>
                        </a:spcAft>
                      </a:pPr>
                      <a:r>
                        <a:rPr lang="sr-Latn-BA" sz="1200" dirty="0">
                          <a:solidFill>
                            <a:schemeClr val="tx1"/>
                          </a:solidFill>
                          <a:effectLst/>
                        </a:rPr>
                        <a:t>VI</a:t>
                      </a:r>
                      <a:endParaRPr lang="en-GB"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solidFill>
                      <a:srgbClr val="F9E0AD"/>
                    </a:solidFill>
                  </a:tcPr>
                </a:tc>
                <a:tc>
                  <a:txBody>
                    <a:bodyPr/>
                    <a:lstStyle/>
                    <a:p>
                      <a:pPr algn="ctr">
                        <a:spcAft>
                          <a:spcPts val="0"/>
                        </a:spcAft>
                      </a:pPr>
                      <a:r>
                        <a:rPr lang="sr-Cyrl-BA" sz="1200" dirty="0">
                          <a:effectLst/>
                        </a:rPr>
                        <a:t> </a:t>
                      </a:r>
                      <a:endParaRPr lang="en-GB"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solidFill>
                      <a:srgbClr val="F9E0AD"/>
                    </a:solidFill>
                  </a:tcPr>
                </a:tc>
                <a:tc>
                  <a:txBody>
                    <a:bodyPr/>
                    <a:lstStyle/>
                    <a:p>
                      <a:pPr algn="ctr">
                        <a:spcAft>
                          <a:spcPts val="0"/>
                        </a:spcAft>
                      </a:pPr>
                      <a:r>
                        <a:rPr lang="en-US" sz="1200" dirty="0">
                          <a:effectLst/>
                        </a:rPr>
                        <a:t> </a:t>
                      </a:r>
                      <a:endParaRPr lang="en-GB"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solidFill>
                      <a:srgbClr val="F9E0AD"/>
                    </a:solidFill>
                  </a:tcPr>
                </a:tc>
                <a:tc>
                  <a:txBody>
                    <a:bodyPr/>
                    <a:lstStyle/>
                    <a:p>
                      <a:pPr marL="36195">
                        <a:spcAft>
                          <a:spcPts val="0"/>
                        </a:spcAft>
                      </a:pPr>
                      <a:r>
                        <a:rPr lang="sr-Cyrl-BA" sz="1200">
                          <a:effectLst/>
                        </a:rPr>
                        <a:t>Први </a:t>
                      </a:r>
                      <a:r>
                        <a:rPr lang="sr-Cyrl-BA" sz="1200" smtClean="0">
                          <a:effectLst/>
                        </a:rPr>
                        <a:t>колоквијум</a:t>
                      </a:r>
                      <a:r>
                        <a:rPr lang="sr-Latn-BA" sz="1200" smtClean="0">
                          <a:effectLst/>
                        </a:rPr>
                        <a:t> (19.12.2020)</a:t>
                      </a:r>
                      <a:endParaRPr lang="en-GB"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solidFill>
                      <a:srgbClr val="F9E0AD"/>
                    </a:solidFill>
                  </a:tcPr>
                </a:tc>
                <a:extLst>
                  <a:ext uri="{0D108BD9-81ED-4DB2-BD59-A6C34878D82A}">
                    <a16:rowId xmlns:a16="http://schemas.microsoft.com/office/drawing/2014/main" val="1564124491"/>
                  </a:ext>
                </a:extLst>
              </a:tr>
              <a:tr h="192078">
                <a:tc>
                  <a:txBody>
                    <a:bodyPr/>
                    <a:lstStyle/>
                    <a:p>
                      <a:pPr algn="ctr">
                        <a:spcAft>
                          <a:spcPts val="0"/>
                        </a:spcAft>
                      </a:pPr>
                      <a:r>
                        <a:rPr lang="sr-Latn-BA" sz="1200" dirty="0">
                          <a:solidFill>
                            <a:schemeClr val="tx1"/>
                          </a:solidFill>
                          <a:effectLst/>
                        </a:rPr>
                        <a:t>VII</a:t>
                      </a:r>
                      <a:endParaRPr lang="en-GB"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solidFill>
                      <a:schemeClr val="bg2"/>
                    </a:solidFill>
                  </a:tcPr>
                </a:tc>
                <a:tc>
                  <a:txBody>
                    <a:bodyPr/>
                    <a:lstStyle/>
                    <a:p>
                      <a:pPr algn="ctr">
                        <a:spcAft>
                          <a:spcPts val="0"/>
                        </a:spcAft>
                      </a:pPr>
                      <a:r>
                        <a:rPr lang="sr-Cyrl-BA" sz="1200" dirty="0">
                          <a:effectLst/>
                        </a:rPr>
                        <a:t>В6</a:t>
                      </a:r>
                      <a:endParaRPr lang="en-GB"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solidFill>
                      <a:schemeClr val="bg2"/>
                    </a:solidFill>
                  </a:tcPr>
                </a:tc>
                <a:tc>
                  <a:txBody>
                    <a:bodyPr/>
                    <a:lstStyle/>
                    <a:p>
                      <a:pPr algn="ctr">
                        <a:spcAft>
                          <a:spcPts val="0"/>
                        </a:spcAft>
                      </a:pPr>
                      <a:r>
                        <a:rPr lang="en-US" sz="1200" dirty="0">
                          <a:effectLst/>
                        </a:rPr>
                        <a:t>ТВ/ПВ</a:t>
                      </a:r>
                      <a:endParaRPr lang="en-GB"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solidFill>
                      <a:schemeClr val="bg2"/>
                    </a:solidFill>
                  </a:tcPr>
                </a:tc>
                <a:tc>
                  <a:txBody>
                    <a:bodyPr/>
                    <a:lstStyle/>
                    <a:p>
                      <a:pPr marL="36195">
                        <a:spcAft>
                          <a:spcPts val="0"/>
                        </a:spcAft>
                      </a:pPr>
                      <a:r>
                        <a:rPr lang="sr-Cyrl-BA" sz="1200" dirty="0">
                          <a:effectLst/>
                        </a:rPr>
                        <a:t>Европска монетарна унија. </a:t>
                      </a:r>
                      <a:endParaRPr lang="en-GB"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solidFill>
                      <a:schemeClr val="bg2"/>
                    </a:solidFill>
                  </a:tcPr>
                </a:tc>
                <a:extLst>
                  <a:ext uri="{0D108BD9-81ED-4DB2-BD59-A6C34878D82A}">
                    <a16:rowId xmlns:a16="http://schemas.microsoft.com/office/drawing/2014/main" val="1804314137"/>
                  </a:ext>
                </a:extLst>
              </a:tr>
              <a:tr h="384156">
                <a:tc>
                  <a:txBody>
                    <a:bodyPr/>
                    <a:lstStyle/>
                    <a:p>
                      <a:pPr algn="ctr">
                        <a:spcAft>
                          <a:spcPts val="0"/>
                        </a:spcAft>
                      </a:pPr>
                      <a:r>
                        <a:rPr lang="sr-Latn-BA" sz="1200" dirty="0">
                          <a:solidFill>
                            <a:schemeClr val="tx1"/>
                          </a:solidFill>
                          <a:effectLst/>
                        </a:rPr>
                        <a:t>VIII</a:t>
                      </a:r>
                      <a:endParaRPr lang="en-GB"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solidFill>
                      <a:schemeClr val="bg2"/>
                    </a:solidFill>
                  </a:tcPr>
                </a:tc>
                <a:tc>
                  <a:txBody>
                    <a:bodyPr/>
                    <a:lstStyle/>
                    <a:p>
                      <a:pPr algn="ctr">
                        <a:spcAft>
                          <a:spcPts val="0"/>
                        </a:spcAft>
                      </a:pPr>
                      <a:r>
                        <a:rPr lang="sr-Cyrl-BA" sz="1200" dirty="0">
                          <a:effectLst/>
                        </a:rPr>
                        <a:t>В7</a:t>
                      </a:r>
                      <a:endParaRPr lang="en-GB"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solidFill>
                      <a:schemeClr val="bg2"/>
                    </a:solidFill>
                  </a:tcPr>
                </a:tc>
                <a:tc>
                  <a:txBody>
                    <a:bodyPr/>
                    <a:lstStyle/>
                    <a:p>
                      <a:pPr algn="ctr">
                        <a:spcAft>
                          <a:spcPts val="0"/>
                        </a:spcAft>
                      </a:pPr>
                      <a:r>
                        <a:rPr lang="en-US" sz="1200">
                          <a:effectLst/>
                        </a:rPr>
                        <a:t>ТВ/ПВ</a:t>
                      </a:r>
                      <a:endParaRPr lang="en-GB"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solidFill>
                      <a:schemeClr val="bg2"/>
                    </a:solidFill>
                  </a:tcPr>
                </a:tc>
                <a:tc>
                  <a:txBody>
                    <a:bodyPr/>
                    <a:lstStyle/>
                    <a:p>
                      <a:pPr marL="36195">
                        <a:spcAft>
                          <a:spcPts val="0"/>
                        </a:spcAft>
                      </a:pPr>
                      <a:r>
                        <a:rPr lang="sr-Cyrl-BA" sz="1200" dirty="0">
                          <a:effectLst/>
                        </a:rPr>
                        <a:t>Међународно тржиште капитала:облици међународног кретања капитала и савремене тенденције. Евротржиште.  </a:t>
                      </a:r>
                      <a:endParaRPr lang="en-GB"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solidFill>
                      <a:schemeClr val="bg2"/>
                    </a:solidFill>
                  </a:tcPr>
                </a:tc>
                <a:extLst>
                  <a:ext uri="{0D108BD9-81ED-4DB2-BD59-A6C34878D82A}">
                    <a16:rowId xmlns:a16="http://schemas.microsoft.com/office/drawing/2014/main" val="2947533135"/>
                  </a:ext>
                </a:extLst>
              </a:tr>
              <a:tr h="192078">
                <a:tc>
                  <a:txBody>
                    <a:bodyPr/>
                    <a:lstStyle/>
                    <a:p>
                      <a:pPr algn="ctr">
                        <a:spcAft>
                          <a:spcPts val="0"/>
                        </a:spcAft>
                      </a:pPr>
                      <a:r>
                        <a:rPr lang="sr-Latn-BA" sz="1200" dirty="0">
                          <a:solidFill>
                            <a:schemeClr val="tx1"/>
                          </a:solidFill>
                          <a:effectLst/>
                        </a:rPr>
                        <a:t> </a:t>
                      </a:r>
                      <a:endParaRPr lang="en-GB"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solidFill>
                      <a:schemeClr val="bg2"/>
                    </a:solidFill>
                  </a:tcPr>
                </a:tc>
                <a:tc>
                  <a:txBody>
                    <a:bodyPr/>
                    <a:lstStyle/>
                    <a:p>
                      <a:pPr algn="ctr">
                        <a:spcAft>
                          <a:spcPts val="0"/>
                        </a:spcAft>
                      </a:pPr>
                      <a:r>
                        <a:rPr lang="sr-Cyrl-BA" sz="1200">
                          <a:effectLst/>
                        </a:rPr>
                        <a:t> </a:t>
                      </a:r>
                      <a:endParaRPr lang="en-GB"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solidFill>
                      <a:schemeClr val="bg2"/>
                    </a:solidFill>
                  </a:tcPr>
                </a:tc>
                <a:tc>
                  <a:txBody>
                    <a:bodyPr/>
                    <a:lstStyle/>
                    <a:p>
                      <a:pPr algn="ctr">
                        <a:spcAft>
                          <a:spcPts val="0"/>
                        </a:spcAft>
                      </a:pPr>
                      <a:r>
                        <a:rPr lang="en-US" sz="1200" dirty="0">
                          <a:effectLst/>
                        </a:rPr>
                        <a:t> </a:t>
                      </a:r>
                      <a:endParaRPr lang="en-GB"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solidFill>
                      <a:schemeClr val="bg2"/>
                    </a:solidFill>
                  </a:tcPr>
                </a:tc>
                <a:tc>
                  <a:txBody>
                    <a:bodyPr/>
                    <a:lstStyle/>
                    <a:p>
                      <a:pPr marL="36195">
                        <a:spcAft>
                          <a:spcPts val="0"/>
                        </a:spcAft>
                      </a:pPr>
                      <a:r>
                        <a:rPr lang="sr-Cyrl-BA" sz="1200" dirty="0">
                          <a:solidFill>
                            <a:srgbClr val="FF0000"/>
                          </a:solidFill>
                          <a:effectLst/>
                        </a:rPr>
                        <a:t>Државни празник </a:t>
                      </a:r>
                      <a:endParaRPr lang="en-GB" sz="1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solidFill>
                      <a:schemeClr val="bg2"/>
                    </a:solidFill>
                  </a:tcPr>
                </a:tc>
                <a:extLst>
                  <a:ext uri="{0D108BD9-81ED-4DB2-BD59-A6C34878D82A}">
                    <a16:rowId xmlns:a16="http://schemas.microsoft.com/office/drawing/2014/main" val="3855236985"/>
                  </a:ext>
                </a:extLst>
              </a:tr>
              <a:tr h="192078">
                <a:tc>
                  <a:txBody>
                    <a:bodyPr/>
                    <a:lstStyle/>
                    <a:p>
                      <a:pPr algn="ctr">
                        <a:spcAft>
                          <a:spcPts val="0"/>
                        </a:spcAft>
                      </a:pPr>
                      <a:r>
                        <a:rPr lang="sr-Latn-BA" sz="1200" dirty="0">
                          <a:solidFill>
                            <a:schemeClr val="tx1"/>
                          </a:solidFill>
                          <a:effectLst/>
                        </a:rPr>
                        <a:t>IX</a:t>
                      </a:r>
                      <a:endParaRPr lang="en-GB"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solidFill>
                      <a:schemeClr val="bg2"/>
                    </a:solidFill>
                  </a:tcPr>
                </a:tc>
                <a:tc>
                  <a:txBody>
                    <a:bodyPr/>
                    <a:lstStyle/>
                    <a:p>
                      <a:pPr algn="ctr">
                        <a:spcAft>
                          <a:spcPts val="0"/>
                        </a:spcAft>
                      </a:pPr>
                      <a:r>
                        <a:rPr lang="sr-Cyrl-BA" sz="1200">
                          <a:effectLst/>
                        </a:rPr>
                        <a:t>В8</a:t>
                      </a:r>
                      <a:endParaRPr lang="en-GB"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solidFill>
                      <a:schemeClr val="bg2"/>
                    </a:solidFill>
                  </a:tcPr>
                </a:tc>
                <a:tc>
                  <a:txBody>
                    <a:bodyPr/>
                    <a:lstStyle/>
                    <a:p>
                      <a:pPr algn="ctr">
                        <a:spcAft>
                          <a:spcPts val="0"/>
                        </a:spcAft>
                      </a:pPr>
                      <a:r>
                        <a:rPr lang="en-US" sz="1200" dirty="0">
                          <a:effectLst/>
                        </a:rPr>
                        <a:t>ТВ/ПВ</a:t>
                      </a:r>
                      <a:endParaRPr lang="en-GB"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solidFill>
                      <a:schemeClr val="bg2"/>
                    </a:solidFill>
                  </a:tcPr>
                </a:tc>
                <a:tc>
                  <a:txBody>
                    <a:bodyPr/>
                    <a:lstStyle/>
                    <a:p>
                      <a:pPr marL="36195">
                        <a:spcAft>
                          <a:spcPts val="0"/>
                        </a:spcAft>
                      </a:pPr>
                      <a:r>
                        <a:rPr lang="sr-Cyrl-BA" sz="1200" dirty="0">
                          <a:effectLst/>
                        </a:rPr>
                        <a:t>Свјетска банка и њене афилијације. </a:t>
                      </a:r>
                      <a:endParaRPr lang="en-GB"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solidFill>
                      <a:schemeClr val="bg2"/>
                    </a:solidFill>
                  </a:tcPr>
                </a:tc>
                <a:extLst>
                  <a:ext uri="{0D108BD9-81ED-4DB2-BD59-A6C34878D82A}">
                    <a16:rowId xmlns:a16="http://schemas.microsoft.com/office/drawing/2014/main" val="3020658569"/>
                  </a:ext>
                </a:extLst>
              </a:tr>
              <a:tr h="384156">
                <a:tc>
                  <a:txBody>
                    <a:bodyPr/>
                    <a:lstStyle/>
                    <a:p>
                      <a:pPr algn="ctr">
                        <a:spcAft>
                          <a:spcPts val="0"/>
                        </a:spcAft>
                      </a:pPr>
                      <a:r>
                        <a:rPr lang="sr-Latn-BA" sz="1200" dirty="0">
                          <a:solidFill>
                            <a:schemeClr val="tx1"/>
                          </a:solidFill>
                          <a:effectLst/>
                        </a:rPr>
                        <a:t>X</a:t>
                      </a:r>
                      <a:endParaRPr lang="en-GB"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solidFill>
                      <a:schemeClr val="bg2"/>
                    </a:solidFill>
                  </a:tcPr>
                </a:tc>
                <a:tc>
                  <a:txBody>
                    <a:bodyPr/>
                    <a:lstStyle/>
                    <a:p>
                      <a:pPr algn="ctr">
                        <a:spcAft>
                          <a:spcPts val="0"/>
                        </a:spcAft>
                      </a:pPr>
                      <a:r>
                        <a:rPr lang="sr-Cyrl-BA" sz="1200">
                          <a:effectLst/>
                        </a:rPr>
                        <a:t>В9</a:t>
                      </a:r>
                      <a:endParaRPr lang="en-GB"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solidFill>
                      <a:schemeClr val="bg2"/>
                    </a:solidFill>
                  </a:tcPr>
                </a:tc>
                <a:tc>
                  <a:txBody>
                    <a:bodyPr/>
                    <a:lstStyle/>
                    <a:p>
                      <a:pPr algn="ctr">
                        <a:spcAft>
                          <a:spcPts val="0"/>
                        </a:spcAft>
                      </a:pPr>
                      <a:r>
                        <a:rPr lang="en-US" sz="1200">
                          <a:effectLst/>
                        </a:rPr>
                        <a:t>ТВ/ПВ</a:t>
                      </a:r>
                      <a:endParaRPr lang="en-GB"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solidFill>
                      <a:schemeClr val="bg2"/>
                    </a:solidFill>
                  </a:tcPr>
                </a:tc>
                <a:tc>
                  <a:txBody>
                    <a:bodyPr/>
                    <a:lstStyle/>
                    <a:p>
                      <a:pPr marL="36195">
                        <a:spcAft>
                          <a:spcPts val="0"/>
                        </a:spcAft>
                      </a:pPr>
                      <a:r>
                        <a:rPr lang="sr-Cyrl-BA" sz="1200" dirty="0">
                          <a:effectLst/>
                        </a:rPr>
                        <a:t>Проблем међународне задужености и дужничке кризе. </a:t>
                      </a:r>
                      <a:endParaRPr lang="en-GB" sz="1200" dirty="0">
                        <a:effectLst/>
                      </a:endParaRPr>
                    </a:p>
                    <a:p>
                      <a:pPr marL="36195">
                        <a:spcAft>
                          <a:spcPts val="0"/>
                        </a:spcAft>
                      </a:pPr>
                      <a:r>
                        <a:rPr lang="sr-Cyrl-BA" sz="1200" dirty="0">
                          <a:effectLst/>
                        </a:rPr>
                        <a:t>Презентације семинарских радова.</a:t>
                      </a:r>
                      <a:endParaRPr lang="en-GB"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solidFill>
                      <a:schemeClr val="bg2"/>
                    </a:solidFill>
                  </a:tcPr>
                </a:tc>
                <a:extLst>
                  <a:ext uri="{0D108BD9-81ED-4DB2-BD59-A6C34878D82A}">
                    <a16:rowId xmlns:a16="http://schemas.microsoft.com/office/drawing/2014/main" val="3244201508"/>
                  </a:ext>
                </a:extLst>
              </a:tr>
              <a:tr h="576234">
                <a:tc>
                  <a:txBody>
                    <a:bodyPr/>
                    <a:lstStyle/>
                    <a:p>
                      <a:pPr algn="ctr">
                        <a:spcAft>
                          <a:spcPts val="0"/>
                        </a:spcAft>
                      </a:pPr>
                      <a:r>
                        <a:rPr lang="sr-Latn-BA" sz="1200" dirty="0">
                          <a:solidFill>
                            <a:schemeClr val="tx1"/>
                          </a:solidFill>
                          <a:effectLst/>
                        </a:rPr>
                        <a:t>XI</a:t>
                      </a:r>
                      <a:endParaRPr lang="en-GB"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solidFill>
                      <a:schemeClr val="bg2"/>
                    </a:solidFill>
                  </a:tcPr>
                </a:tc>
                <a:tc>
                  <a:txBody>
                    <a:bodyPr/>
                    <a:lstStyle/>
                    <a:p>
                      <a:pPr algn="ctr">
                        <a:spcAft>
                          <a:spcPts val="0"/>
                        </a:spcAft>
                      </a:pPr>
                      <a:r>
                        <a:rPr lang="sr-Cyrl-BA" sz="1200">
                          <a:effectLst/>
                        </a:rPr>
                        <a:t>В10</a:t>
                      </a:r>
                      <a:endParaRPr lang="en-GB"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solidFill>
                      <a:schemeClr val="bg2"/>
                    </a:solidFill>
                  </a:tcPr>
                </a:tc>
                <a:tc>
                  <a:txBody>
                    <a:bodyPr/>
                    <a:lstStyle/>
                    <a:p>
                      <a:pPr algn="ctr">
                        <a:spcAft>
                          <a:spcPts val="0"/>
                        </a:spcAft>
                      </a:pPr>
                      <a:r>
                        <a:rPr lang="en-US" sz="1200">
                          <a:effectLst/>
                        </a:rPr>
                        <a:t>ТВ/ПВ</a:t>
                      </a:r>
                      <a:endParaRPr lang="en-GB"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solidFill>
                      <a:schemeClr val="bg2"/>
                    </a:solidFill>
                  </a:tcPr>
                </a:tc>
                <a:tc>
                  <a:txBody>
                    <a:bodyPr/>
                    <a:lstStyle/>
                    <a:p>
                      <a:pPr marL="36195">
                        <a:spcAft>
                          <a:spcPts val="0"/>
                        </a:spcAft>
                      </a:pPr>
                      <a:r>
                        <a:rPr lang="sr-Cyrl-BA" sz="1200" dirty="0">
                          <a:effectLst/>
                        </a:rPr>
                        <a:t>Валутне кризе и шпекулативни напади. Улога ММФ-а у рјешавању проблема дужничких криза.  </a:t>
                      </a:r>
                      <a:endParaRPr lang="en-GB" sz="1200" dirty="0">
                        <a:effectLst/>
                      </a:endParaRPr>
                    </a:p>
                    <a:p>
                      <a:pPr marL="36195">
                        <a:spcAft>
                          <a:spcPts val="0"/>
                        </a:spcAft>
                      </a:pPr>
                      <a:r>
                        <a:rPr lang="sr-Cyrl-BA" sz="1200" dirty="0">
                          <a:effectLst/>
                        </a:rPr>
                        <a:t>Презентације семинарских радова.</a:t>
                      </a:r>
                      <a:endParaRPr lang="en-GB"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solidFill>
                      <a:schemeClr val="bg2"/>
                    </a:solidFill>
                  </a:tcPr>
                </a:tc>
                <a:extLst>
                  <a:ext uri="{0D108BD9-81ED-4DB2-BD59-A6C34878D82A}">
                    <a16:rowId xmlns:a16="http://schemas.microsoft.com/office/drawing/2014/main" val="2629076357"/>
                  </a:ext>
                </a:extLst>
              </a:tr>
              <a:tr h="192078">
                <a:tc>
                  <a:txBody>
                    <a:bodyPr/>
                    <a:lstStyle/>
                    <a:p>
                      <a:pPr algn="ctr">
                        <a:spcAft>
                          <a:spcPts val="0"/>
                        </a:spcAft>
                      </a:pPr>
                      <a:r>
                        <a:rPr lang="sr-Latn-BA" sz="1200" dirty="0">
                          <a:solidFill>
                            <a:schemeClr val="tx1"/>
                          </a:solidFill>
                          <a:effectLst/>
                        </a:rPr>
                        <a:t>XII</a:t>
                      </a:r>
                      <a:endParaRPr lang="en-GB"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solidFill>
                      <a:srgbClr val="F9E0AD"/>
                    </a:solidFill>
                  </a:tcPr>
                </a:tc>
                <a:tc>
                  <a:txBody>
                    <a:bodyPr/>
                    <a:lstStyle/>
                    <a:p>
                      <a:pPr>
                        <a:spcAft>
                          <a:spcPts val="0"/>
                        </a:spcAft>
                      </a:pPr>
                      <a:r>
                        <a:rPr lang="sr-Cyrl-BA" sz="1200" dirty="0">
                          <a:effectLst/>
                        </a:rPr>
                        <a:t> </a:t>
                      </a:r>
                      <a:endParaRPr lang="en-GB"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solidFill>
                      <a:srgbClr val="F9E0AD"/>
                    </a:solidFill>
                  </a:tcPr>
                </a:tc>
                <a:tc>
                  <a:txBody>
                    <a:bodyPr/>
                    <a:lstStyle/>
                    <a:p>
                      <a:pPr algn="ctr">
                        <a:spcAft>
                          <a:spcPts val="0"/>
                        </a:spcAft>
                      </a:pPr>
                      <a:r>
                        <a:rPr lang="en-US" sz="1200" dirty="0">
                          <a:effectLst/>
                        </a:rPr>
                        <a:t>ТВ/ПВ</a:t>
                      </a:r>
                      <a:endParaRPr lang="en-GB"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solidFill>
                      <a:srgbClr val="F9E0AD"/>
                    </a:solidFill>
                  </a:tcPr>
                </a:tc>
                <a:tc>
                  <a:txBody>
                    <a:bodyPr/>
                    <a:lstStyle/>
                    <a:p>
                      <a:pPr marL="36195">
                        <a:spcAft>
                          <a:spcPts val="0"/>
                        </a:spcAft>
                      </a:pPr>
                      <a:r>
                        <a:rPr lang="sr-Cyrl-BA" sz="1200" dirty="0">
                          <a:effectLst/>
                        </a:rPr>
                        <a:t>Други колоквијум </a:t>
                      </a:r>
                      <a:r>
                        <a:rPr lang="sr-Latn-BA" sz="1200" dirty="0" smtClean="0">
                          <a:effectLst/>
                        </a:rPr>
                        <a:t>(06.02.2021.)</a:t>
                      </a:r>
                      <a:endParaRPr lang="en-GB"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solidFill>
                      <a:srgbClr val="F9E0AD"/>
                    </a:solidFill>
                  </a:tcPr>
                </a:tc>
                <a:extLst>
                  <a:ext uri="{0D108BD9-81ED-4DB2-BD59-A6C34878D82A}">
                    <a16:rowId xmlns:a16="http://schemas.microsoft.com/office/drawing/2014/main" val="365275395"/>
                  </a:ext>
                </a:extLst>
              </a:tr>
            </a:tbl>
          </a:graphicData>
        </a:graphic>
      </p:graphicFrame>
      <p:sp>
        <p:nvSpPr>
          <p:cNvPr id="7" name="Rounded Rectangle 6"/>
          <p:cNvSpPr/>
          <p:nvPr/>
        </p:nvSpPr>
        <p:spPr>
          <a:xfrm>
            <a:off x="228600" y="87237"/>
            <a:ext cx="8505825" cy="439140"/>
          </a:xfrm>
          <a:prstGeom prst="roundRect">
            <a:avLst/>
          </a:prstGeom>
          <a:ln w="381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r>
              <a:rPr lang="sr-Latn-BA" sz="2000" b="1" i="1" dirty="0">
                <a:solidFill>
                  <a:schemeClr val="bg2">
                    <a:lumMod val="25000"/>
                  </a:schemeClr>
                </a:solidFill>
                <a:latin typeface="Times New Roman" panose="02020603050405020304" pitchFamily="18" charset="0"/>
                <a:cs typeface="Times New Roman" panose="02020603050405020304" pitchFamily="18" charset="0"/>
              </a:rPr>
              <a:t>PLAN I RASPORED VJEŽBI</a:t>
            </a:r>
            <a:endParaRPr lang="en-GB" sz="2000" b="1" i="1" dirty="0">
              <a:solidFill>
                <a:schemeClr val="bg2">
                  <a:lumMod val="2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26092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778564" y="4041689"/>
            <a:ext cx="7983202" cy="672021"/>
          </a:xfrm>
          <a:prstGeom prst="rect">
            <a:avLst/>
          </a:prstGeom>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342900" indent="-342900">
              <a:buFont typeface="Wingdings" panose="05000000000000000000" pitchFamily="2" charset="2"/>
              <a:buChar char="§"/>
            </a:pPr>
            <a:r>
              <a:rPr lang="sr-Latn-BA" sz="2400" b="1" dirty="0" smtClean="0">
                <a:solidFill>
                  <a:schemeClr val="bg2">
                    <a:lumMod val="50000"/>
                  </a:schemeClr>
                </a:solidFill>
                <a:latin typeface="Times New Roman" panose="02020603050405020304" pitchFamily="18" charset="0"/>
                <a:cs typeface="Times New Roman" panose="02020603050405020304" pitchFamily="18" charset="0"/>
              </a:rPr>
              <a:t>Evropska monetarna unija -EMU</a:t>
            </a:r>
          </a:p>
          <a:p>
            <a:pPr marL="342900" indent="-342900">
              <a:buFont typeface="Wingdings" panose="05000000000000000000" pitchFamily="2" charset="2"/>
              <a:buChar char="§"/>
            </a:pPr>
            <a:r>
              <a:rPr lang="sr-Latn-BA" sz="2400" b="1" dirty="0" smtClean="0">
                <a:solidFill>
                  <a:schemeClr val="bg2">
                    <a:lumMod val="50000"/>
                  </a:schemeClr>
                </a:solidFill>
                <a:latin typeface="Times New Roman" panose="02020603050405020304" pitchFamily="18" charset="0"/>
                <a:cs typeface="Times New Roman" panose="02020603050405020304" pitchFamily="18" charset="0"/>
              </a:rPr>
              <a:t>Vježba kroz Kolokvijum I</a:t>
            </a:r>
            <a:endParaRPr lang="sr-Latn-BA" sz="2400" b="1" dirty="0">
              <a:solidFill>
                <a:schemeClr val="bg2">
                  <a:lumMod val="50000"/>
                </a:schemeClr>
              </a:solidFill>
              <a:latin typeface="Times New Roman" panose="02020603050405020304" pitchFamily="18" charset="0"/>
              <a:cs typeface="Times New Roman" panose="02020603050405020304" pitchFamily="18" charset="0"/>
            </a:endParaRPr>
          </a:p>
          <a:p>
            <a:endParaRPr lang="sr-Latn-BA" sz="2400" b="1" dirty="0">
              <a:solidFill>
                <a:schemeClr val="bg2">
                  <a:lumMod val="75000"/>
                </a:schemeClr>
              </a:solidFill>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fld id="{6D22F896-40B5-4ADD-8801-0D06FADFA095}" type="slidenum">
              <a:rPr lang="en-US" smtClean="0"/>
              <a:t>5</a:t>
            </a:fld>
            <a:endParaRPr lang="en-US" dirty="0"/>
          </a:p>
        </p:txBody>
      </p:sp>
      <p:sp>
        <p:nvSpPr>
          <p:cNvPr id="7" name="Rounded Rectangle 6"/>
          <p:cNvSpPr/>
          <p:nvPr/>
        </p:nvSpPr>
        <p:spPr>
          <a:xfrm>
            <a:off x="384298" y="247457"/>
            <a:ext cx="8510192" cy="880762"/>
          </a:xfrm>
          <a:prstGeom prst="roundRect">
            <a:avLst/>
          </a:prstGeom>
          <a:ln w="381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sr-Latn-BA" sz="3200" b="1" dirty="0" smtClean="0">
                <a:solidFill>
                  <a:schemeClr val="bg2">
                    <a:lumMod val="25000"/>
                  </a:schemeClr>
                </a:solidFill>
                <a:latin typeface="Times New Roman" panose="02020603050405020304" pitchFamily="18" charset="0"/>
                <a:cs typeface="Times New Roman" panose="02020603050405020304" pitchFamily="18" charset="0"/>
              </a:rPr>
              <a:t>MEĐUNARODNE FINANSIJE</a:t>
            </a:r>
            <a:endParaRPr lang="en-GB" sz="3200" b="1" dirty="0">
              <a:solidFill>
                <a:schemeClr val="bg2">
                  <a:lumMod val="25000"/>
                </a:schemeClr>
              </a:solidFill>
              <a:latin typeface="Times New Roman" panose="02020603050405020304" pitchFamily="18" charset="0"/>
              <a:cs typeface="Times New Roman" panose="02020603050405020304" pitchFamily="18" charset="0"/>
            </a:endParaRPr>
          </a:p>
        </p:txBody>
      </p:sp>
      <p:sp>
        <p:nvSpPr>
          <p:cNvPr id="9" name="Title 1"/>
          <p:cNvSpPr txBox="1">
            <a:spLocks/>
          </p:cNvSpPr>
          <p:nvPr/>
        </p:nvSpPr>
        <p:spPr>
          <a:xfrm>
            <a:off x="384298" y="3171828"/>
            <a:ext cx="8428216" cy="1053395"/>
          </a:xfrm>
          <a:prstGeom prst="rect">
            <a:avLst/>
          </a:prstGeom>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sr-Latn-BA" sz="3200" b="1" dirty="0" smtClean="0">
                <a:solidFill>
                  <a:schemeClr val="tx2">
                    <a:lumMod val="60000"/>
                    <a:lumOff val="40000"/>
                  </a:schemeClr>
                </a:solidFill>
                <a:latin typeface="Times New Roman" panose="02020603050405020304" pitchFamily="18" charset="0"/>
                <a:cs typeface="Times New Roman" panose="02020603050405020304" pitchFamily="18" charset="0"/>
              </a:rPr>
              <a:t>               Vježbe VI</a:t>
            </a:r>
          </a:p>
          <a:p>
            <a:r>
              <a:rPr lang="sr-Latn-BA" sz="3000" b="1" dirty="0" smtClean="0">
                <a:solidFill>
                  <a:schemeClr val="tx2">
                    <a:lumMod val="60000"/>
                    <a:lumOff val="40000"/>
                  </a:schemeClr>
                </a:solidFill>
                <a:latin typeface="Times New Roman" panose="02020603050405020304" pitchFamily="18" charset="0"/>
                <a:cs typeface="Times New Roman" panose="02020603050405020304" pitchFamily="18" charset="0"/>
              </a:rPr>
              <a:t>___________________________________________</a:t>
            </a:r>
          </a:p>
          <a:p>
            <a:endParaRPr lang="sr-Latn-BA" sz="3000" b="1" dirty="0" smtClean="0">
              <a:solidFill>
                <a:schemeClr val="tx2">
                  <a:lumMod val="60000"/>
                  <a:lumOff val="40000"/>
                </a:schemeClr>
              </a:solidFill>
              <a:latin typeface="Times New Roman" panose="02020603050405020304" pitchFamily="18" charset="0"/>
              <a:cs typeface="Times New Roman" panose="02020603050405020304" pitchFamily="18" charset="0"/>
            </a:endParaRPr>
          </a:p>
          <a:p>
            <a:endParaRPr lang="sr-Latn-BA" sz="3000" b="1" dirty="0" smtClean="0">
              <a:solidFill>
                <a:schemeClr val="tx2">
                  <a:lumMod val="60000"/>
                  <a:lumOff val="40000"/>
                </a:schemeClr>
              </a:solidFill>
              <a:latin typeface="Times New Roman" panose="02020603050405020304" pitchFamily="18" charset="0"/>
              <a:cs typeface="Times New Roman" panose="02020603050405020304" pitchFamily="18" charset="0"/>
            </a:endParaRPr>
          </a:p>
          <a:p>
            <a:endParaRPr lang="sr-Latn-BA" sz="3200" dirty="0" smtClean="0">
              <a:solidFill>
                <a:schemeClr val="tx1">
                  <a:lumMod val="65000"/>
                  <a:lumOff val="35000"/>
                </a:schemeClr>
              </a:solidFill>
              <a:latin typeface="Times New Roman" panose="02020603050405020304" pitchFamily="18" charset="0"/>
              <a:cs typeface="Times New Roman" panose="02020603050405020304" pitchFamily="18" charset="0"/>
            </a:endParaRPr>
          </a:p>
          <a:p>
            <a:endParaRPr lang="sr-Latn-BA" sz="3200" b="1" dirty="0" smtClean="0">
              <a:solidFill>
                <a:schemeClr val="tx1">
                  <a:lumMod val="65000"/>
                  <a:lumOff val="35000"/>
                </a:schemeClr>
              </a:solidFill>
              <a:latin typeface="Times New Roman" panose="02020603050405020304" pitchFamily="18" charset="0"/>
              <a:cs typeface="Times New Roman" panose="02020603050405020304" pitchFamily="18" charset="0"/>
            </a:endParaRPr>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7892" y="2815727"/>
            <a:ext cx="1366442" cy="1124557"/>
          </a:xfrm>
          <a:prstGeom prst="rect">
            <a:avLst/>
          </a:prstGeom>
        </p:spPr>
      </p:pic>
      <p:sp>
        <p:nvSpPr>
          <p:cNvPr id="12" name="Title 1"/>
          <p:cNvSpPr txBox="1">
            <a:spLocks/>
          </p:cNvSpPr>
          <p:nvPr/>
        </p:nvSpPr>
        <p:spPr>
          <a:xfrm>
            <a:off x="5396585" y="5870227"/>
            <a:ext cx="3121458" cy="860112"/>
          </a:xfrm>
          <a:prstGeom prst="rect">
            <a:avLst/>
          </a:prstGeom>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sr-Latn-BA" sz="1600" b="1" dirty="0">
                <a:solidFill>
                  <a:schemeClr val="tx1">
                    <a:lumMod val="65000"/>
                    <a:lumOff val="35000"/>
                  </a:schemeClr>
                </a:solidFill>
                <a:latin typeface="Times New Roman" panose="02020603050405020304" pitchFamily="18" charset="0"/>
                <a:cs typeface="Times New Roman" panose="02020603050405020304" pitchFamily="18" charset="0"/>
              </a:rPr>
              <a:t>m</a:t>
            </a:r>
            <a:r>
              <a:rPr lang="sr-Latn-BA" sz="1600" b="1" dirty="0" smtClean="0">
                <a:solidFill>
                  <a:schemeClr val="tx1">
                    <a:lumMod val="65000"/>
                    <a:lumOff val="35000"/>
                  </a:schemeClr>
                </a:solidFill>
                <a:latin typeface="Times New Roman" panose="02020603050405020304" pitchFamily="18" charset="0"/>
                <a:cs typeface="Times New Roman" panose="02020603050405020304" pitchFamily="18" charset="0"/>
              </a:rPr>
              <a:t>r Dragana-Vujičić Stefanović, </a:t>
            </a:r>
          </a:p>
          <a:p>
            <a:r>
              <a:rPr lang="sr-Latn-BA" sz="1600" b="1" dirty="0" smtClean="0">
                <a:solidFill>
                  <a:schemeClr val="tx1">
                    <a:lumMod val="65000"/>
                    <a:lumOff val="35000"/>
                  </a:schemeClr>
                </a:solidFill>
                <a:latin typeface="Times New Roman" panose="02020603050405020304" pitchFamily="18" charset="0"/>
                <a:cs typeface="Times New Roman" panose="02020603050405020304" pitchFamily="18" charset="0"/>
              </a:rPr>
              <a:t>Viši asistent </a:t>
            </a:r>
          </a:p>
          <a:p>
            <a:r>
              <a:rPr lang="sr-Latn-BA" sz="2400" b="1" dirty="0" smtClean="0">
                <a:solidFill>
                  <a:schemeClr val="tx1">
                    <a:lumMod val="65000"/>
                    <a:lumOff val="35000"/>
                  </a:schemeClr>
                </a:solidFill>
                <a:latin typeface="Times New Roman" panose="02020603050405020304" pitchFamily="18" charset="0"/>
                <a:cs typeface="Times New Roman" panose="02020603050405020304" pitchFamily="18" charset="0"/>
              </a:rPr>
              <a:t> </a:t>
            </a:r>
            <a:endParaRPr lang="sr-Latn-BA" sz="3200" b="1" dirty="0" smtClean="0">
              <a:solidFill>
                <a:schemeClr val="tx1">
                  <a:lumMod val="65000"/>
                  <a:lumOff val="35000"/>
                </a:schemeClr>
              </a:solidFill>
              <a:latin typeface="Times New Roman" panose="02020603050405020304" pitchFamily="18" charset="0"/>
              <a:cs typeface="Times New Roman" panose="02020603050405020304" pitchFamily="18" charset="0"/>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30080" y="4483690"/>
            <a:ext cx="321055" cy="395034"/>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26913" y="4483690"/>
            <a:ext cx="318488" cy="395034"/>
          </a:xfrm>
          <a:prstGeom prst="rect">
            <a:avLst/>
          </a:prstGeom>
        </p:spPr>
      </p:pic>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21179" y="4516193"/>
            <a:ext cx="318488" cy="395034"/>
          </a:xfrm>
          <a:prstGeom prst="rect">
            <a:avLst/>
          </a:prstGeom>
        </p:spPr>
      </p:pic>
    </p:spTree>
    <p:extLst>
      <p:ext uri="{BB962C8B-B14F-4D97-AF65-F5344CB8AC3E}">
        <p14:creationId xmlns:p14="http://schemas.microsoft.com/office/powerpoint/2010/main" val="36120113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D22F896-40B5-4ADD-8801-0D06FADFA095}" type="slidenum">
              <a:rPr lang="en-US" smtClean="0"/>
              <a:t>6</a:t>
            </a:fld>
            <a:endParaRPr lang="en-US" dirty="0"/>
          </a:p>
        </p:txBody>
      </p:sp>
      <p:sp>
        <p:nvSpPr>
          <p:cNvPr id="3" name="Rounded Rectangle 2"/>
          <p:cNvSpPr/>
          <p:nvPr/>
        </p:nvSpPr>
        <p:spPr>
          <a:xfrm>
            <a:off x="384298" y="247458"/>
            <a:ext cx="8510192" cy="561352"/>
          </a:xfrm>
          <a:prstGeom prst="roundRect">
            <a:avLst/>
          </a:prstGeom>
          <a:ln w="381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sr-Latn-BA" sz="3200" b="1" dirty="0" smtClean="0">
                <a:solidFill>
                  <a:schemeClr val="bg2">
                    <a:lumMod val="25000"/>
                  </a:schemeClr>
                </a:solidFill>
                <a:latin typeface="Times New Roman" panose="02020603050405020304" pitchFamily="18" charset="0"/>
                <a:cs typeface="Times New Roman" panose="02020603050405020304" pitchFamily="18" charset="0"/>
              </a:rPr>
              <a:t>EVROPSKA MONETARNA UNIJA -EMU</a:t>
            </a:r>
            <a:endParaRPr lang="en-GB" sz="3200" b="1" dirty="0">
              <a:solidFill>
                <a:schemeClr val="bg2">
                  <a:lumMod val="25000"/>
                </a:schemeClr>
              </a:solidFill>
              <a:latin typeface="Times New Roman" panose="02020603050405020304" pitchFamily="18" charset="0"/>
              <a:cs typeface="Times New Roman" panose="02020603050405020304" pitchFamily="18" charset="0"/>
            </a:endParaRPr>
          </a:p>
        </p:txBody>
      </p:sp>
      <p:sp>
        <p:nvSpPr>
          <p:cNvPr id="4" name="Title 1"/>
          <p:cNvSpPr txBox="1">
            <a:spLocks/>
          </p:cNvSpPr>
          <p:nvPr/>
        </p:nvSpPr>
        <p:spPr>
          <a:xfrm>
            <a:off x="384297" y="3310200"/>
            <a:ext cx="7915275" cy="1332583"/>
          </a:xfrm>
          <a:prstGeom prst="rect">
            <a:avLst/>
          </a:prstGeom>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285750" indent="-285750" algn="just">
              <a:buFont typeface="Wingdings" panose="05000000000000000000" pitchFamily="2" charset="2"/>
              <a:buChar char="§"/>
            </a:pPr>
            <a:r>
              <a:rPr lang="sr-Latn-BA" sz="1800" dirty="0" smtClean="0">
                <a:solidFill>
                  <a:schemeClr val="tx1"/>
                </a:solidFill>
                <a:latin typeface="Times New Roman" panose="02020603050405020304" pitchFamily="18" charset="0"/>
                <a:cs typeface="Times New Roman" panose="02020603050405020304" pitchFamily="18" charset="0"/>
              </a:rPr>
              <a:t>1950.godine uz učešće 17 zemalja Organizacije za evropsku ekonomsku saradnju (OEEC), formirana je: </a:t>
            </a:r>
          </a:p>
          <a:p>
            <a:pPr algn="just"/>
            <a:r>
              <a:rPr lang="sr-Latn-BA" sz="1800" dirty="0" smtClean="0">
                <a:solidFill>
                  <a:schemeClr val="tx1"/>
                </a:solidFill>
                <a:latin typeface="Times New Roman" panose="02020603050405020304" pitchFamily="18" charset="0"/>
                <a:cs typeface="Times New Roman" panose="02020603050405020304" pitchFamily="18" charset="0"/>
              </a:rPr>
              <a:t> </a:t>
            </a:r>
            <a:endParaRPr lang="sr-Latn-BA" sz="3200" dirty="0" smtClean="0">
              <a:solidFill>
                <a:schemeClr val="tx1"/>
              </a:solidFill>
              <a:latin typeface="Times New Roman" panose="02020603050405020304" pitchFamily="18" charset="0"/>
              <a:cs typeface="Times New Roman" panose="02020603050405020304" pitchFamily="18" charset="0"/>
            </a:endParaRPr>
          </a:p>
        </p:txBody>
      </p:sp>
      <p:sp>
        <p:nvSpPr>
          <p:cNvPr id="5" name="Rounded Rectangle 4"/>
          <p:cNvSpPr/>
          <p:nvPr/>
        </p:nvSpPr>
        <p:spPr>
          <a:xfrm>
            <a:off x="3233710" y="2443350"/>
            <a:ext cx="5486400" cy="86677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BA" dirty="0" smtClean="0">
                <a:latin typeface="Times New Roman" panose="02020603050405020304" pitchFamily="18" charset="0"/>
                <a:cs typeface="Times New Roman" panose="02020603050405020304" pitchFamily="18" charset="0"/>
              </a:rPr>
              <a:t>Sporazum o intraevropskim plaćanjima i kompenzacijama (Agreement for Intra-European Payments and Compensations) </a:t>
            </a:r>
            <a:endParaRPr lang="en-GB" dirty="0">
              <a:latin typeface="Times New Roman" panose="02020603050405020304" pitchFamily="18" charset="0"/>
              <a:cs typeface="Times New Roman" panose="02020603050405020304" pitchFamily="18" charset="0"/>
            </a:endParaRPr>
          </a:p>
        </p:txBody>
      </p:sp>
      <p:sp>
        <p:nvSpPr>
          <p:cNvPr id="6" name="Right Arrow 5"/>
          <p:cNvSpPr/>
          <p:nvPr/>
        </p:nvSpPr>
        <p:spPr>
          <a:xfrm>
            <a:off x="2524125" y="2614441"/>
            <a:ext cx="552450" cy="2476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itle 1"/>
          <p:cNvSpPr txBox="1">
            <a:spLocks/>
          </p:cNvSpPr>
          <p:nvPr/>
        </p:nvSpPr>
        <p:spPr>
          <a:xfrm>
            <a:off x="453156" y="1867357"/>
            <a:ext cx="7915275" cy="1561643"/>
          </a:xfrm>
          <a:prstGeom prst="rect">
            <a:avLst/>
          </a:prstGeom>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285750" indent="-285750" algn="just">
              <a:buFont typeface="Wingdings" panose="05000000000000000000" pitchFamily="2" charset="2"/>
              <a:buChar char="§"/>
            </a:pPr>
            <a:r>
              <a:rPr lang="sr-Latn-BA" sz="1800" dirty="0" smtClean="0">
                <a:solidFill>
                  <a:schemeClr val="tx1"/>
                </a:solidFill>
                <a:latin typeface="Times New Roman" panose="02020603050405020304" pitchFamily="18" charset="0"/>
                <a:cs typeface="Times New Roman" panose="02020603050405020304" pitchFamily="18" charset="0"/>
              </a:rPr>
              <a:t>Zemlje Zapadne Evrope su započele međusobnu monetarnu saradnju neposredno poslije rata. Još u vrijeme funkcionisanja Programa evropske obnove (Maršalov plan) nastao je:</a:t>
            </a:r>
          </a:p>
          <a:p>
            <a:pPr algn="just"/>
            <a:r>
              <a:rPr lang="sr-Latn-BA" sz="1800" dirty="0">
                <a:solidFill>
                  <a:schemeClr val="tx1"/>
                </a:solidFill>
                <a:latin typeface="Times New Roman" panose="02020603050405020304" pitchFamily="18" charset="0"/>
                <a:cs typeface="Times New Roman" panose="02020603050405020304" pitchFamily="18" charset="0"/>
              </a:rPr>
              <a:t> </a:t>
            </a:r>
            <a:r>
              <a:rPr lang="sr-Latn-BA" sz="1800" dirty="0" smtClean="0">
                <a:solidFill>
                  <a:schemeClr val="tx1"/>
                </a:solidFill>
                <a:latin typeface="Times New Roman" panose="02020603050405020304" pitchFamily="18" charset="0"/>
                <a:cs typeface="Times New Roman" panose="02020603050405020304" pitchFamily="18" charset="0"/>
              </a:rPr>
              <a:t>    koji nije dao očekivane </a:t>
            </a:r>
          </a:p>
          <a:p>
            <a:pPr algn="just"/>
            <a:r>
              <a:rPr lang="sr-Latn-BA" sz="1800" dirty="0">
                <a:solidFill>
                  <a:schemeClr val="tx1"/>
                </a:solidFill>
                <a:latin typeface="Times New Roman" panose="02020603050405020304" pitchFamily="18" charset="0"/>
                <a:cs typeface="Times New Roman" panose="02020603050405020304" pitchFamily="18" charset="0"/>
              </a:rPr>
              <a:t> </a:t>
            </a:r>
            <a:r>
              <a:rPr lang="sr-Latn-BA" sz="1800" dirty="0" smtClean="0">
                <a:solidFill>
                  <a:schemeClr val="tx1"/>
                </a:solidFill>
                <a:latin typeface="Times New Roman" panose="02020603050405020304" pitchFamily="18" charset="0"/>
                <a:cs typeface="Times New Roman" panose="02020603050405020304" pitchFamily="18" charset="0"/>
              </a:rPr>
              <a:t>   rezultate.  </a:t>
            </a:r>
            <a:endParaRPr lang="sr-Latn-BA" sz="1800" b="1" dirty="0" smtClean="0">
              <a:solidFill>
                <a:schemeClr val="tx1"/>
              </a:solidFill>
              <a:latin typeface="Times New Roman" panose="02020603050405020304" pitchFamily="18" charset="0"/>
              <a:cs typeface="Times New Roman" panose="02020603050405020304" pitchFamily="18" charset="0"/>
            </a:endParaRPr>
          </a:p>
          <a:p>
            <a:pPr algn="just"/>
            <a:r>
              <a:rPr lang="sr-Latn-BA" sz="1800" dirty="0" smtClean="0">
                <a:solidFill>
                  <a:schemeClr val="tx1"/>
                </a:solidFill>
                <a:latin typeface="Times New Roman" panose="02020603050405020304" pitchFamily="18" charset="0"/>
                <a:cs typeface="Times New Roman" panose="02020603050405020304" pitchFamily="18" charset="0"/>
              </a:rPr>
              <a:t> </a:t>
            </a:r>
            <a:endParaRPr lang="sr-Latn-BA" sz="3200" dirty="0" smtClean="0">
              <a:solidFill>
                <a:schemeClr val="tx1"/>
              </a:solidFill>
              <a:latin typeface="Times New Roman" panose="02020603050405020304" pitchFamily="18" charset="0"/>
              <a:cs typeface="Times New Roman" panose="02020603050405020304" pitchFamily="18" charset="0"/>
            </a:endParaRPr>
          </a:p>
        </p:txBody>
      </p:sp>
      <p:sp>
        <p:nvSpPr>
          <p:cNvPr id="8" name="Rounded Rectangle 7"/>
          <p:cNvSpPr/>
          <p:nvPr/>
        </p:nvSpPr>
        <p:spPr>
          <a:xfrm>
            <a:off x="3233710" y="4016121"/>
            <a:ext cx="5486400" cy="866774"/>
          </a:xfrm>
          <a:prstGeom prst="round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BA" dirty="0" smtClean="0">
                <a:latin typeface="Times New Roman" panose="02020603050405020304" pitchFamily="18" charset="0"/>
                <a:cs typeface="Times New Roman" panose="02020603050405020304" pitchFamily="18" charset="0"/>
              </a:rPr>
              <a:t>Evropska platna unija – EPU</a:t>
            </a:r>
          </a:p>
          <a:p>
            <a:pPr algn="ctr"/>
            <a:r>
              <a:rPr lang="sr-Latn-BA" dirty="0" smtClean="0">
                <a:latin typeface="Times New Roman" panose="02020603050405020304" pitchFamily="18" charset="0"/>
                <a:cs typeface="Times New Roman" panose="02020603050405020304" pitchFamily="18" charset="0"/>
              </a:rPr>
              <a:t>(European Payments Union) </a:t>
            </a:r>
            <a:endParaRPr lang="en-GB" dirty="0">
              <a:latin typeface="Times New Roman" panose="02020603050405020304" pitchFamily="18" charset="0"/>
              <a:cs typeface="Times New Roman" panose="02020603050405020304" pitchFamily="18" charset="0"/>
            </a:endParaRPr>
          </a:p>
        </p:txBody>
      </p:sp>
      <p:sp>
        <p:nvSpPr>
          <p:cNvPr id="9" name="Oval 8"/>
          <p:cNvSpPr/>
          <p:nvPr/>
        </p:nvSpPr>
        <p:spPr>
          <a:xfrm>
            <a:off x="2201071" y="5048513"/>
            <a:ext cx="1609725" cy="73639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BA" dirty="0" smtClean="0"/>
              <a:t>Evropske valute </a:t>
            </a:r>
            <a:endParaRPr lang="en-GB" dirty="0"/>
          </a:p>
        </p:txBody>
      </p:sp>
      <p:sp>
        <p:nvSpPr>
          <p:cNvPr id="10" name="Title 1"/>
          <p:cNvSpPr txBox="1">
            <a:spLocks/>
          </p:cNvSpPr>
          <p:nvPr/>
        </p:nvSpPr>
        <p:spPr>
          <a:xfrm>
            <a:off x="453156" y="4931811"/>
            <a:ext cx="7915275" cy="1741437"/>
          </a:xfrm>
          <a:prstGeom prst="rect">
            <a:avLst/>
          </a:prstGeom>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285750" indent="-285750" algn="just">
              <a:buFont typeface="Wingdings" panose="05000000000000000000" pitchFamily="2" charset="2"/>
              <a:buChar char="§"/>
            </a:pPr>
            <a:r>
              <a:rPr lang="sr-Latn-BA" sz="1800" dirty="0" smtClean="0">
                <a:solidFill>
                  <a:schemeClr val="tx1"/>
                </a:solidFill>
                <a:latin typeface="Times New Roman" panose="02020603050405020304" pitchFamily="18" charset="0"/>
                <a:cs typeface="Times New Roman" panose="02020603050405020304" pitchFamily="18" charset="0"/>
              </a:rPr>
              <a:t>U to vrijeme:</a:t>
            </a:r>
          </a:p>
          <a:p>
            <a:pPr marL="285750" indent="-285750" algn="just">
              <a:buFont typeface="Wingdings" panose="05000000000000000000" pitchFamily="2" charset="2"/>
              <a:buChar char="§"/>
            </a:pPr>
            <a:endParaRPr lang="sr-Latn-BA" sz="1800" dirty="0">
              <a:solidFill>
                <a:schemeClr val="tx1"/>
              </a:solidFill>
              <a:latin typeface="Times New Roman" panose="02020603050405020304" pitchFamily="18" charset="0"/>
              <a:cs typeface="Times New Roman" panose="02020603050405020304" pitchFamily="18" charset="0"/>
            </a:endParaRPr>
          </a:p>
          <a:p>
            <a:pPr algn="just"/>
            <a:r>
              <a:rPr lang="sr-Latn-BA" sz="1800" dirty="0">
                <a:solidFill>
                  <a:schemeClr val="tx1"/>
                </a:solidFill>
                <a:latin typeface="Times New Roman" panose="02020603050405020304" pitchFamily="18" charset="0"/>
                <a:cs typeface="Times New Roman" panose="02020603050405020304" pitchFamily="18" charset="0"/>
              </a:rPr>
              <a:t> </a:t>
            </a:r>
            <a:r>
              <a:rPr lang="sr-Latn-BA" sz="1800" dirty="0" smtClean="0">
                <a:solidFill>
                  <a:schemeClr val="tx1"/>
                </a:solidFill>
                <a:latin typeface="Times New Roman" panose="02020603050405020304" pitchFamily="18" charset="0"/>
                <a:cs typeface="Times New Roman" panose="02020603050405020304" pitchFamily="18" charset="0"/>
              </a:rPr>
              <a:t>     </a:t>
            </a:r>
          </a:p>
          <a:p>
            <a:pPr algn="just"/>
            <a:r>
              <a:rPr lang="sr-Latn-BA" sz="1800" dirty="0">
                <a:solidFill>
                  <a:schemeClr val="tx1"/>
                </a:solidFill>
                <a:latin typeface="Times New Roman" panose="02020603050405020304" pitchFamily="18" charset="0"/>
                <a:cs typeface="Times New Roman" panose="02020603050405020304" pitchFamily="18" charset="0"/>
              </a:rPr>
              <a:t> </a:t>
            </a:r>
            <a:r>
              <a:rPr lang="sr-Latn-BA" sz="1800" dirty="0" smtClean="0">
                <a:solidFill>
                  <a:schemeClr val="tx1"/>
                </a:solidFill>
                <a:latin typeface="Times New Roman" panose="02020603050405020304" pitchFamily="18" charset="0"/>
                <a:cs typeface="Times New Roman" panose="02020603050405020304" pitchFamily="18" charset="0"/>
              </a:rPr>
              <a:t>    što je otežavalo plaćanje i ograničavalao razvoj trgovine. </a:t>
            </a:r>
          </a:p>
          <a:p>
            <a:pPr marL="285750" indent="-285750" algn="just">
              <a:buFont typeface="Wingdings" panose="05000000000000000000" pitchFamily="2" charset="2"/>
              <a:buChar char="§"/>
            </a:pPr>
            <a:r>
              <a:rPr lang="sr-Latn-BA" sz="1800" dirty="0" smtClean="0">
                <a:solidFill>
                  <a:schemeClr val="tx1"/>
                </a:solidFill>
                <a:latin typeface="Times New Roman" panose="02020603050405020304" pitchFamily="18" charset="0"/>
                <a:cs typeface="Times New Roman" panose="02020603050405020304" pitchFamily="18" charset="0"/>
              </a:rPr>
              <a:t>EPU je omogućio multilateralni kliring u okviru zemalja članica, čime je prevaziđen bilateralni način plaćanja. </a:t>
            </a:r>
          </a:p>
          <a:p>
            <a:pPr algn="just"/>
            <a:r>
              <a:rPr lang="sr-Latn-BA" sz="1800" dirty="0" smtClean="0">
                <a:solidFill>
                  <a:schemeClr val="tx1"/>
                </a:solidFill>
                <a:latin typeface="Times New Roman" panose="02020603050405020304" pitchFamily="18" charset="0"/>
                <a:cs typeface="Times New Roman" panose="02020603050405020304" pitchFamily="18" charset="0"/>
              </a:rPr>
              <a:t> </a:t>
            </a:r>
            <a:endParaRPr lang="sr-Latn-BA" sz="3200" dirty="0" smtClean="0">
              <a:solidFill>
                <a:schemeClr val="tx1"/>
              </a:solidFill>
              <a:latin typeface="Times New Roman" panose="02020603050405020304" pitchFamily="18" charset="0"/>
              <a:cs typeface="Times New Roman" panose="02020603050405020304" pitchFamily="18" charset="0"/>
            </a:endParaRPr>
          </a:p>
        </p:txBody>
      </p:sp>
      <p:sp>
        <p:nvSpPr>
          <p:cNvPr id="11" name="Oval 10"/>
          <p:cNvSpPr/>
          <p:nvPr/>
        </p:nvSpPr>
        <p:spPr>
          <a:xfrm>
            <a:off x="5288955" y="5038207"/>
            <a:ext cx="2573774" cy="73639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BA" dirty="0" smtClean="0"/>
              <a:t>Konvertibilnost </a:t>
            </a:r>
            <a:endParaRPr lang="en-GB" dirty="0"/>
          </a:p>
        </p:txBody>
      </p:sp>
      <p:sp>
        <p:nvSpPr>
          <p:cNvPr id="12" name="Striped Right Arrow 11"/>
          <p:cNvSpPr/>
          <p:nvPr/>
        </p:nvSpPr>
        <p:spPr>
          <a:xfrm>
            <a:off x="3962400" y="5202398"/>
            <a:ext cx="1219200" cy="428625"/>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4" name="Straight Connector 13"/>
          <p:cNvCxnSpPr/>
          <p:nvPr/>
        </p:nvCxnSpPr>
        <p:spPr>
          <a:xfrm>
            <a:off x="5516759" y="5087902"/>
            <a:ext cx="2286000" cy="847725"/>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5279446" y="5202398"/>
            <a:ext cx="2570739" cy="772858"/>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17" name="Rounded Rectangle 16"/>
          <p:cNvSpPr/>
          <p:nvPr/>
        </p:nvSpPr>
        <p:spPr>
          <a:xfrm>
            <a:off x="453155" y="1256918"/>
            <a:ext cx="3888779" cy="409575"/>
          </a:xfrm>
          <a:prstGeom prst="round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BA" dirty="0" smtClean="0"/>
              <a:t>Evropski monetarni sistem </a:t>
            </a:r>
            <a:endParaRPr lang="en-GB" dirty="0"/>
          </a:p>
        </p:txBody>
      </p:sp>
    </p:spTree>
    <p:extLst>
      <p:ext uri="{BB962C8B-B14F-4D97-AF65-F5344CB8AC3E}">
        <p14:creationId xmlns:p14="http://schemas.microsoft.com/office/powerpoint/2010/main" val="657000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heel(1)">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heel(1)">
                                      <p:cBhvr>
                                        <p:cTn id="1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D22F896-40B5-4ADD-8801-0D06FADFA095}" type="slidenum">
              <a:rPr lang="en-US" smtClean="0"/>
              <a:t>7</a:t>
            </a:fld>
            <a:endParaRPr lang="en-US" dirty="0"/>
          </a:p>
        </p:txBody>
      </p:sp>
      <p:sp>
        <p:nvSpPr>
          <p:cNvPr id="3" name="Title 1"/>
          <p:cNvSpPr txBox="1">
            <a:spLocks/>
          </p:cNvSpPr>
          <p:nvPr/>
        </p:nvSpPr>
        <p:spPr>
          <a:xfrm>
            <a:off x="1698749" y="1032779"/>
            <a:ext cx="3178052" cy="500746"/>
          </a:xfrm>
          <a:prstGeom prst="rect">
            <a:avLst/>
          </a:prstGeom>
          <a:solidFill>
            <a:schemeClr val="bg2">
              <a:lumMod val="90000"/>
            </a:schemeClr>
          </a:solidFill>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285750" indent="-285750" algn="just">
              <a:buFont typeface="Wingdings" panose="05000000000000000000" pitchFamily="2" charset="2"/>
              <a:buChar char="§"/>
            </a:pPr>
            <a:r>
              <a:rPr lang="sr-Latn-BA" sz="1800" dirty="0" smtClean="0">
                <a:solidFill>
                  <a:schemeClr val="tx1"/>
                </a:solidFill>
                <a:latin typeface="Times New Roman" panose="02020603050405020304" pitchFamily="18" charset="0"/>
                <a:cs typeface="Times New Roman" panose="02020603050405020304" pitchFamily="18" charset="0"/>
              </a:rPr>
              <a:t>Kako je funkcionisala EPU?</a:t>
            </a:r>
            <a:endParaRPr lang="sr-Latn-BA" sz="3200" dirty="0" smtClean="0">
              <a:solidFill>
                <a:schemeClr val="tx1"/>
              </a:solidFill>
              <a:latin typeface="Times New Roman" panose="02020603050405020304" pitchFamily="18" charset="0"/>
              <a:cs typeface="Times New Roman" panose="02020603050405020304" pitchFamily="18" charset="0"/>
            </a:endParaRPr>
          </a:p>
        </p:txBody>
      </p:sp>
      <p:sp>
        <p:nvSpPr>
          <p:cNvPr id="4" name="Rounded Rectangle 3"/>
          <p:cNvSpPr/>
          <p:nvPr/>
        </p:nvSpPr>
        <p:spPr>
          <a:xfrm>
            <a:off x="384298" y="247457"/>
            <a:ext cx="8510192" cy="609793"/>
          </a:xfrm>
          <a:prstGeom prst="roundRect">
            <a:avLst/>
          </a:prstGeom>
          <a:ln w="381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r>
              <a:rPr lang="sr-Latn-BA" sz="2800" b="1" dirty="0" smtClean="0">
                <a:solidFill>
                  <a:schemeClr val="bg2">
                    <a:lumMod val="25000"/>
                  </a:schemeClr>
                </a:solidFill>
                <a:latin typeface="Times New Roman" panose="02020603050405020304" pitchFamily="18" charset="0"/>
                <a:cs typeface="Times New Roman" panose="02020603050405020304" pitchFamily="18" charset="0"/>
              </a:rPr>
              <a:t>Evropski monetarni sistem</a:t>
            </a:r>
            <a:endParaRPr lang="en-GB" sz="2800" b="1" dirty="0">
              <a:solidFill>
                <a:schemeClr val="bg2">
                  <a:lumMod val="25000"/>
                </a:schemeClr>
              </a:solidFill>
              <a:latin typeface="Times New Roman" panose="02020603050405020304" pitchFamily="18" charset="0"/>
              <a:cs typeface="Times New Roman" panose="02020603050405020304" pitchFamily="18" charset="0"/>
            </a:endParaRPr>
          </a:p>
        </p:txBody>
      </p:sp>
      <p:sp>
        <p:nvSpPr>
          <p:cNvPr id="5" name="Cloud Callout 4"/>
          <p:cNvSpPr/>
          <p:nvPr/>
        </p:nvSpPr>
        <p:spPr>
          <a:xfrm flipH="1">
            <a:off x="276224" y="938534"/>
            <a:ext cx="1285875" cy="594991"/>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BA" dirty="0" smtClean="0"/>
              <a:t>???</a:t>
            </a:r>
            <a:endParaRPr lang="en-GB" dirty="0"/>
          </a:p>
        </p:txBody>
      </p:sp>
      <p:sp>
        <p:nvSpPr>
          <p:cNvPr id="6" name="Title 1"/>
          <p:cNvSpPr txBox="1">
            <a:spLocks/>
          </p:cNvSpPr>
          <p:nvPr/>
        </p:nvSpPr>
        <p:spPr>
          <a:xfrm>
            <a:off x="641473" y="1773508"/>
            <a:ext cx="8054851" cy="773380"/>
          </a:xfrm>
          <a:prstGeom prst="rect">
            <a:avLst/>
          </a:prstGeom>
          <a:solidFill>
            <a:schemeClr val="bg1"/>
          </a:solidFill>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285750" indent="-285750" algn="just">
              <a:buFont typeface="Wingdings" panose="05000000000000000000" pitchFamily="2" charset="2"/>
              <a:buChar char="§"/>
            </a:pPr>
            <a:r>
              <a:rPr lang="sr-Latn-BA" sz="1800" dirty="0" smtClean="0">
                <a:solidFill>
                  <a:schemeClr val="tx1"/>
                </a:solidFill>
                <a:latin typeface="Times New Roman" panose="02020603050405020304" pitchFamily="18" charset="0"/>
                <a:cs typeface="Times New Roman" panose="02020603050405020304" pitchFamily="18" charset="0"/>
              </a:rPr>
              <a:t>EPU</a:t>
            </a:r>
            <a:r>
              <a:rPr lang="sr-Latn-BA" sz="1800" dirty="0">
                <a:solidFill>
                  <a:schemeClr val="tx1"/>
                </a:solidFill>
                <a:latin typeface="Times New Roman" panose="02020603050405020304" pitchFamily="18" charset="0"/>
                <a:cs typeface="Times New Roman" panose="02020603050405020304" pitchFamily="18" charset="0"/>
              </a:rPr>
              <a:t> </a:t>
            </a:r>
            <a:r>
              <a:rPr lang="sr-Latn-BA" sz="1800" dirty="0" smtClean="0">
                <a:solidFill>
                  <a:schemeClr val="tx1"/>
                </a:solidFill>
                <a:latin typeface="Times New Roman" panose="02020603050405020304" pitchFamily="18" charset="0"/>
                <a:cs typeface="Times New Roman" panose="02020603050405020304" pitchFamily="18" charset="0"/>
              </a:rPr>
              <a:t>je raspolagala kapitalom u iznosu od 271,6 mlrd.dolara. U okviru Unije, mjesečno su obračunavana međusobna dugovanja i potraživanja:</a:t>
            </a:r>
          </a:p>
          <a:p>
            <a:pPr algn="just"/>
            <a:r>
              <a:rPr lang="sr-Latn-BA" sz="1800" dirty="0" smtClean="0">
                <a:solidFill>
                  <a:schemeClr val="tx1"/>
                </a:solidFill>
                <a:latin typeface="Times New Roman" panose="02020603050405020304" pitchFamily="18" charset="0"/>
                <a:cs typeface="Times New Roman" panose="02020603050405020304" pitchFamily="18" charset="0"/>
              </a:rPr>
              <a:t> </a:t>
            </a:r>
            <a:endParaRPr lang="sr-Latn-BA" sz="3200" dirty="0" smtClean="0">
              <a:solidFill>
                <a:schemeClr val="tx1"/>
              </a:solidFill>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6030" y="2543983"/>
            <a:ext cx="1598076" cy="919163"/>
          </a:xfrm>
          <a:prstGeom prst="rect">
            <a:avLst/>
          </a:prstGeom>
        </p:spPr>
      </p:pic>
      <p:sp>
        <p:nvSpPr>
          <p:cNvPr id="8" name="Rounded Rectangle 7"/>
          <p:cNvSpPr/>
          <p:nvPr/>
        </p:nvSpPr>
        <p:spPr>
          <a:xfrm>
            <a:off x="750092" y="3429000"/>
            <a:ext cx="1624014" cy="49053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BA" dirty="0">
                <a:solidFill>
                  <a:schemeClr val="tx1"/>
                </a:solidFill>
                <a:latin typeface="Times New Roman" panose="02020603050405020304" pitchFamily="18" charset="0"/>
                <a:cs typeface="Times New Roman" panose="02020603050405020304" pitchFamily="18" charset="0"/>
              </a:rPr>
              <a:t>zemlja sa deficitom </a:t>
            </a:r>
            <a:endParaRPr lang="en-GB" dirty="0"/>
          </a:p>
        </p:txBody>
      </p:sp>
      <p:sp>
        <p:nvSpPr>
          <p:cNvPr id="9" name="Left Arrow 8"/>
          <p:cNvSpPr/>
          <p:nvPr/>
        </p:nvSpPr>
        <p:spPr>
          <a:xfrm>
            <a:off x="2374106" y="2415763"/>
            <a:ext cx="977487" cy="1605487"/>
          </a:xfrm>
          <a:prstGeom prst="leftArrow">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1"/>
          <p:cNvSpPr txBox="1">
            <a:spLocks/>
          </p:cNvSpPr>
          <p:nvPr/>
        </p:nvSpPr>
        <p:spPr>
          <a:xfrm>
            <a:off x="3415390" y="2786871"/>
            <a:ext cx="5328558" cy="773380"/>
          </a:xfrm>
          <a:prstGeom prst="rect">
            <a:avLst/>
          </a:prstGeom>
          <a:solidFill>
            <a:schemeClr val="bg1"/>
          </a:solidFill>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285750" indent="-285750" algn="just">
              <a:buFont typeface="Wingdings" panose="05000000000000000000" pitchFamily="2" charset="2"/>
              <a:buChar char="§"/>
            </a:pPr>
            <a:r>
              <a:rPr lang="sr-Latn-BA" sz="1800" dirty="0" smtClean="0">
                <a:solidFill>
                  <a:schemeClr val="tx1"/>
                </a:solidFill>
                <a:latin typeface="Times New Roman" panose="02020603050405020304" pitchFamily="18" charset="0"/>
                <a:cs typeface="Times New Roman" panose="02020603050405020304" pitchFamily="18" charset="0"/>
              </a:rPr>
              <a:t>Zemlja sa deficitom mogla je računa na automatski kredit u određenom % svoje kvote</a:t>
            </a:r>
          </a:p>
          <a:p>
            <a:pPr algn="just"/>
            <a:r>
              <a:rPr lang="sr-Latn-BA" sz="1800" dirty="0" smtClean="0">
                <a:solidFill>
                  <a:schemeClr val="tx1"/>
                </a:solidFill>
                <a:latin typeface="Times New Roman" panose="02020603050405020304" pitchFamily="18" charset="0"/>
                <a:cs typeface="Times New Roman" panose="02020603050405020304" pitchFamily="18" charset="0"/>
              </a:rPr>
              <a:t> </a:t>
            </a:r>
            <a:endParaRPr lang="sr-Latn-BA" sz="3200" dirty="0" smtClean="0">
              <a:solidFill>
                <a:schemeClr val="tx1"/>
              </a:solidFill>
              <a:latin typeface="Times New Roman" panose="02020603050405020304" pitchFamily="18" charset="0"/>
              <a:cs typeface="Times New Roman" panose="02020603050405020304" pitchFamily="18" charset="0"/>
            </a:endParaRPr>
          </a:p>
        </p:txBody>
      </p:sp>
      <p:sp>
        <p:nvSpPr>
          <p:cNvPr id="11" name="Oval 10"/>
          <p:cNvSpPr/>
          <p:nvPr/>
        </p:nvSpPr>
        <p:spPr>
          <a:xfrm>
            <a:off x="7181850" y="3152412"/>
            <a:ext cx="1276350" cy="5193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BA" dirty="0" smtClean="0"/>
              <a:t>20-25%</a:t>
            </a:r>
            <a:endParaRPr lang="en-GB" dirty="0"/>
          </a:p>
        </p:txBody>
      </p:sp>
      <p:sp>
        <p:nvSpPr>
          <p:cNvPr id="12" name="Down Arrow 11"/>
          <p:cNvSpPr/>
          <p:nvPr/>
        </p:nvSpPr>
        <p:spPr>
          <a:xfrm>
            <a:off x="3351593" y="3522134"/>
            <a:ext cx="542925" cy="758493"/>
          </a:xfrm>
          <a:prstGeom prst="downArrow">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itle 1"/>
          <p:cNvSpPr txBox="1">
            <a:spLocks/>
          </p:cNvSpPr>
          <p:nvPr/>
        </p:nvSpPr>
        <p:spPr>
          <a:xfrm>
            <a:off x="491214" y="4313670"/>
            <a:ext cx="8403275" cy="773380"/>
          </a:xfrm>
          <a:prstGeom prst="rect">
            <a:avLst/>
          </a:prstGeom>
          <a:solidFill>
            <a:schemeClr val="bg1"/>
          </a:solidFill>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285750" indent="-285750" algn="just">
              <a:buFont typeface="Wingdings" panose="05000000000000000000" pitchFamily="2" charset="2"/>
              <a:buChar char="§"/>
            </a:pPr>
            <a:r>
              <a:rPr lang="sr-Latn-BA" sz="1800" dirty="0" smtClean="0">
                <a:solidFill>
                  <a:schemeClr val="tx1"/>
                </a:solidFill>
                <a:latin typeface="Times New Roman" panose="02020603050405020304" pitchFamily="18" charset="0"/>
                <a:cs typeface="Times New Roman" panose="02020603050405020304" pitchFamily="18" charset="0"/>
              </a:rPr>
              <a:t>Agent u navedenim poslovima bila je BIS – Banka za međunardone obračune, koja je obavljala poslove za EPU. </a:t>
            </a:r>
            <a:endParaRPr lang="sr-Latn-BA" sz="3200" dirty="0" smtClean="0">
              <a:solidFill>
                <a:schemeClr val="tx1"/>
              </a:solidFill>
              <a:latin typeface="Times New Roman" panose="02020603050405020304" pitchFamily="18" charset="0"/>
              <a:cs typeface="Times New Roman" panose="02020603050405020304" pitchFamily="18" charset="0"/>
            </a:endParaRPr>
          </a:p>
        </p:txBody>
      </p:sp>
      <p:sp>
        <p:nvSpPr>
          <p:cNvPr id="14" name="Title 1"/>
          <p:cNvSpPr txBox="1">
            <a:spLocks/>
          </p:cNvSpPr>
          <p:nvPr/>
        </p:nvSpPr>
        <p:spPr>
          <a:xfrm>
            <a:off x="491214" y="5006077"/>
            <a:ext cx="4852311" cy="773380"/>
          </a:xfrm>
          <a:prstGeom prst="rect">
            <a:avLst/>
          </a:prstGeom>
          <a:solidFill>
            <a:schemeClr val="bg1"/>
          </a:solidFill>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285750" indent="-285750" algn="just">
              <a:buFont typeface="Wingdings" panose="05000000000000000000" pitchFamily="2" charset="2"/>
              <a:buChar char="§"/>
            </a:pPr>
            <a:r>
              <a:rPr lang="sr-Latn-BA" sz="1800" dirty="0" smtClean="0">
                <a:solidFill>
                  <a:schemeClr val="tx1"/>
                </a:solidFill>
                <a:latin typeface="Times New Roman" panose="02020603050405020304" pitchFamily="18" charset="0"/>
                <a:cs typeface="Times New Roman" panose="02020603050405020304" pitchFamily="18" charset="0"/>
              </a:rPr>
              <a:t>EPU je prestala sa radom 01.januara 1958.god.,</a:t>
            </a:r>
            <a:r>
              <a:rPr lang="sr-Latn-BA" sz="3200" dirty="0">
                <a:solidFill>
                  <a:schemeClr val="tx1"/>
                </a:solidFill>
                <a:latin typeface="Times New Roman" panose="02020603050405020304" pitchFamily="18" charset="0"/>
                <a:cs typeface="Times New Roman" panose="02020603050405020304" pitchFamily="18" charset="0"/>
              </a:rPr>
              <a:t> </a:t>
            </a:r>
            <a:r>
              <a:rPr lang="sr-Latn-BA" sz="1800" dirty="0">
                <a:solidFill>
                  <a:schemeClr val="tx1"/>
                </a:solidFill>
                <a:latin typeface="Times New Roman" panose="02020603050405020304" pitchFamily="18" charset="0"/>
                <a:cs typeface="Times New Roman" panose="02020603050405020304" pitchFamily="18" charset="0"/>
              </a:rPr>
              <a:t>kada je već 10-ak zemalja </a:t>
            </a:r>
            <a:r>
              <a:rPr lang="sr-Latn-BA" sz="1800" dirty="0" smtClean="0">
                <a:solidFill>
                  <a:schemeClr val="tx1"/>
                </a:solidFill>
                <a:latin typeface="Times New Roman" panose="02020603050405020304" pitchFamily="18" charset="0"/>
                <a:cs typeface="Times New Roman" panose="02020603050405020304" pitchFamily="18" charset="0"/>
              </a:rPr>
              <a:t>članica imalo konvertibilne valute. Umjesto EPU počeo je sa radom: </a:t>
            </a:r>
            <a:endParaRPr lang="sr-Latn-BA" sz="1800" dirty="0">
              <a:solidFill>
                <a:schemeClr val="tx1"/>
              </a:solidFill>
              <a:latin typeface="Times New Roman" panose="02020603050405020304" pitchFamily="18" charset="0"/>
              <a:cs typeface="Times New Roman" panose="02020603050405020304" pitchFamily="18" charset="0"/>
            </a:endParaRPr>
          </a:p>
        </p:txBody>
      </p:sp>
      <p:sp>
        <p:nvSpPr>
          <p:cNvPr id="15" name="Rounded Rectangle 14"/>
          <p:cNvSpPr/>
          <p:nvPr/>
        </p:nvSpPr>
        <p:spPr>
          <a:xfrm>
            <a:off x="5545014" y="5174588"/>
            <a:ext cx="3147985" cy="1231899"/>
          </a:xfrm>
          <a:prstGeom prst="round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BA" dirty="0" smtClean="0">
                <a:latin typeface="Times New Roman" panose="02020603050405020304" pitchFamily="18" charset="0"/>
                <a:cs typeface="Times New Roman" panose="02020603050405020304" pitchFamily="18" charset="0"/>
              </a:rPr>
              <a:t>Evropski monetarni sporazum</a:t>
            </a:r>
          </a:p>
          <a:p>
            <a:pPr algn="ctr"/>
            <a:r>
              <a:rPr lang="sr-Latn-BA" dirty="0" smtClean="0">
                <a:latin typeface="Times New Roman" panose="02020603050405020304" pitchFamily="18" charset="0"/>
                <a:cs typeface="Times New Roman" panose="02020603050405020304" pitchFamily="18" charset="0"/>
              </a:rPr>
              <a:t>EMA</a:t>
            </a:r>
          </a:p>
          <a:p>
            <a:pPr algn="ctr"/>
            <a:r>
              <a:rPr lang="sr-Latn-BA" dirty="0" smtClean="0">
                <a:latin typeface="Times New Roman" panose="02020603050405020304" pitchFamily="18" charset="0"/>
                <a:cs typeface="Times New Roman" panose="02020603050405020304" pitchFamily="18" charset="0"/>
              </a:rPr>
              <a:t> (European Monetary Agreement) </a:t>
            </a:r>
            <a:endParaRPr lang="en-GB" dirty="0">
              <a:latin typeface="Times New Roman" panose="02020603050405020304" pitchFamily="18" charset="0"/>
              <a:cs typeface="Times New Roman" panose="02020603050405020304" pitchFamily="18" charset="0"/>
            </a:endParaRPr>
          </a:p>
        </p:txBody>
      </p:sp>
      <p:sp>
        <p:nvSpPr>
          <p:cNvPr id="16" name="Right Arrow 15"/>
          <p:cNvSpPr/>
          <p:nvPr/>
        </p:nvSpPr>
        <p:spPr>
          <a:xfrm>
            <a:off x="1876425" y="6143625"/>
            <a:ext cx="3571875" cy="19677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627997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heel(1)">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heel(1)">
                                      <p:cBhvr>
                                        <p:cTn id="17" dur="20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heel(1)">
                                      <p:cBhvr>
                                        <p:cTn id="22" dur="20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heel(1)">
                                      <p:cBhvr>
                                        <p:cTn id="27"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10" grpId="0" animBg="1"/>
      <p:bldP spid="13" grpId="0" animBg="1"/>
      <p:bldP spid="1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D22F896-40B5-4ADD-8801-0D06FADFA095}" type="slidenum">
              <a:rPr lang="en-US" smtClean="0"/>
              <a:t>8</a:t>
            </a:fld>
            <a:endParaRPr lang="en-US" dirty="0"/>
          </a:p>
        </p:txBody>
      </p:sp>
      <p:sp>
        <p:nvSpPr>
          <p:cNvPr id="3" name="Rounded Rectangle 2"/>
          <p:cNvSpPr/>
          <p:nvPr/>
        </p:nvSpPr>
        <p:spPr>
          <a:xfrm>
            <a:off x="384298" y="247457"/>
            <a:ext cx="8510192" cy="609793"/>
          </a:xfrm>
          <a:prstGeom prst="roundRect">
            <a:avLst/>
          </a:prstGeom>
          <a:ln w="381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r>
              <a:rPr lang="sr-Latn-BA" sz="2800" b="1" dirty="0" smtClean="0">
                <a:solidFill>
                  <a:schemeClr val="bg2">
                    <a:lumMod val="25000"/>
                  </a:schemeClr>
                </a:solidFill>
                <a:latin typeface="Times New Roman" panose="02020603050405020304" pitchFamily="18" charset="0"/>
                <a:cs typeface="Times New Roman" panose="02020603050405020304" pitchFamily="18" charset="0"/>
              </a:rPr>
              <a:t>Evropski monetarni sistem</a:t>
            </a:r>
            <a:endParaRPr lang="en-GB" sz="2800" b="1" dirty="0">
              <a:solidFill>
                <a:schemeClr val="bg2">
                  <a:lumMod val="25000"/>
                </a:schemeClr>
              </a:solidFill>
              <a:latin typeface="Times New Roman" panose="02020603050405020304" pitchFamily="18" charset="0"/>
              <a:cs typeface="Times New Roman" panose="02020603050405020304" pitchFamily="18" charset="0"/>
            </a:endParaRPr>
          </a:p>
        </p:txBody>
      </p:sp>
      <p:sp>
        <p:nvSpPr>
          <p:cNvPr id="4" name="Title 1"/>
          <p:cNvSpPr txBox="1">
            <a:spLocks/>
          </p:cNvSpPr>
          <p:nvPr/>
        </p:nvSpPr>
        <p:spPr>
          <a:xfrm>
            <a:off x="611968" y="1154383"/>
            <a:ext cx="8054851" cy="1331642"/>
          </a:xfrm>
          <a:prstGeom prst="rect">
            <a:avLst/>
          </a:prstGeom>
          <a:solidFill>
            <a:schemeClr val="bg1"/>
          </a:solidFill>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285750" indent="-285750" algn="just">
              <a:buFont typeface="Wingdings" panose="05000000000000000000" pitchFamily="2" charset="2"/>
              <a:buChar char="§"/>
            </a:pPr>
            <a:r>
              <a:rPr lang="sr-Latn-BA" sz="1800" dirty="0" smtClean="0">
                <a:solidFill>
                  <a:schemeClr val="tx1"/>
                </a:solidFill>
                <a:latin typeface="Times New Roman" panose="02020603050405020304" pitchFamily="18" charset="0"/>
                <a:cs typeface="Times New Roman" panose="02020603050405020304" pitchFamily="18" charset="0"/>
              </a:rPr>
              <a:t>EMA – Evropski monetarni sporazum je pored kapitala nasleđenog od Unije, obezbjedio još 335,9 mil.dolara, tako da je EMA  raspolagala kapitalom u iznosu od 607,5 mil. dolara. </a:t>
            </a:r>
          </a:p>
          <a:p>
            <a:pPr marL="285750" indent="-285750" algn="just">
              <a:buFont typeface="Wingdings" panose="05000000000000000000" pitchFamily="2" charset="2"/>
              <a:buChar char="§"/>
            </a:pPr>
            <a:r>
              <a:rPr lang="sr-Latn-BA" sz="1800" dirty="0" smtClean="0">
                <a:solidFill>
                  <a:schemeClr val="tx1"/>
                </a:solidFill>
                <a:latin typeface="Times New Roman" panose="02020603050405020304" pitchFamily="18" charset="0"/>
                <a:cs typeface="Times New Roman" panose="02020603050405020304" pitchFamily="18" charset="0"/>
              </a:rPr>
              <a:t>U sistemu EMA, deficitarne zemlje nisu dobijale automatski kredite, i odobravani su na period do 2 godine, a poslove agenta i dalje je vodila BIS banka. </a:t>
            </a:r>
          </a:p>
          <a:p>
            <a:pPr marL="285750" indent="-285750" algn="just">
              <a:buFont typeface="Wingdings" panose="05000000000000000000" pitchFamily="2" charset="2"/>
              <a:buChar char="§"/>
            </a:pPr>
            <a:endParaRPr lang="sr-Latn-BA" sz="3200" dirty="0" smtClean="0">
              <a:solidFill>
                <a:schemeClr val="tx1"/>
              </a:solidFill>
              <a:latin typeface="Times New Roman" panose="02020603050405020304" pitchFamily="18" charset="0"/>
              <a:cs typeface="Times New Roman" panose="02020603050405020304" pitchFamily="18" charset="0"/>
            </a:endParaRPr>
          </a:p>
        </p:txBody>
      </p:sp>
      <p:sp>
        <p:nvSpPr>
          <p:cNvPr id="5" name="Oval 4"/>
          <p:cNvSpPr/>
          <p:nvPr/>
        </p:nvSpPr>
        <p:spPr>
          <a:xfrm>
            <a:off x="611968" y="2638425"/>
            <a:ext cx="1912157" cy="6286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BA" sz="1600" b="1" dirty="0" smtClean="0">
                <a:latin typeface="Times New Roman" panose="02020603050405020304" pitchFamily="18" charset="0"/>
                <a:cs typeface="Times New Roman" panose="02020603050405020304" pitchFamily="18" charset="0"/>
              </a:rPr>
              <a:t>Početkom 70.ih godina </a:t>
            </a:r>
            <a:endParaRPr lang="en-GB" sz="1600" b="1" dirty="0">
              <a:latin typeface="Times New Roman" panose="02020603050405020304" pitchFamily="18" charset="0"/>
              <a:cs typeface="Times New Roman" panose="02020603050405020304" pitchFamily="18" charset="0"/>
            </a:endParaRPr>
          </a:p>
        </p:txBody>
      </p:sp>
      <p:sp>
        <p:nvSpPr>
          <p:cNvPr id="6" name="Title 1"/>
          <p:cNvSpPr txBox="1">
            <a:spLocks/>
          </p:cNvSpPr>
          <p:nvPr/>
        </p:nvSpPr>
        <p:spPr>
          <a:xfrm>
            <a:off x="2524126" y="2700802"/>
            <a:ext cx="6142694" cy="503896"/>
          </a:xfrm>
          <a:prstGeom prst="rect">
            <a:avLst/>
          </a:prstGeom>
          <a:solidFill>
            <a:srgbClr val="FBE1D5"/>
          </a:solidFill>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285750" indent="-285750" algn="just">
              <a:buFont typeface="Wingdings" panose="05000000000000000000" pitchFamily="2" charset="2"/>
              <a:buChar char="§"/>
            </a:pPr>
            <a:r>
              <a:rPr lang="sr-Latn-BA" sz="1800" dirty="0" smtClean="0">
                <a:solidFill>
                  <a:schemeClr val="tx1"/>
                </a:solidFill>
                <a:latin typeface="Times New Roman" panose="02020603050405020304" pitchFamily="18" charset="0"/>
                <a:cs typeface="Times New Roman" panose="02020603050405020304" pitchFamily="18" charset="0"/>
              </a:rPr>
              <a:t>Velike promjene u međunarodnim monetarnim odnosima. </a:t>
            </a:r>
          </a:p>
          <a:p>
            <a:pPr marL="285750" indent="-285750" algn="just">
              <a:buFont typeface="Wingdings" panose="05000000000000000000" pitchFamily="2" charset="2"/>
              <a:buChar char="§"/>
            </a:pPr>
            <a:endParaRPr lang="sr-Latn-BA" sz="3200" dirty="0" smtClean="0">
              <a:solidFill>
                <a:schemeClr val="tx1"/>
              </a:solidFill>
              <a:latin typeface="Times New Roman" panose="02020603050405020304" pitchFamily="18" charset="0"/>
              <a:cs typeface="Times New Roman" panose="02020603050405020304" pitchFamily="18" charset="0"/>
            </a:endParaRPr>
          </a:p>
        </p:txBody>
      </p:sp>
      <p:sp>
        <p:nvSpPr>
          <p:cNvPr id="7" name="Title 1"/>
          <p:cNvSpPr txBox="1">
            <a:spLocks/>
          </p:cNvSpPr>
          <p:nvPr/>
        </p:nvSpPr>
        <p:spPr>
          <a:xfrm>
            <a:off x="716743" y="3554683"/>
            <a:ext cx="8054851" cy="1331642"/>
          </a:xfrm>
          <a:prstGeom prst="rect">
            <a:avLst/>
          </a:prstGeom>
          <a:solidFill>
            <a:schemeClr val="bg1"/>
          </a:solidFill>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285750" indent="-285750" algn="just">
              <a:buFont typeface="Wingdings" panose="05000000000000000000" pitchFamily="2" charset="2"/>
              <a:buChar char="§"/>
            </a:pPr>
            <a:r>
              <a:rPr lang="sr-Latn-BA" sz="1800" dirty="0" smtClean="0">
                <a:solidFill>
                  <a:schemeClr val="tx1"/>
                </a:solidFill>
                <a:latin typeface="Times New Roman" panose="02020603050405020304" pitchFamily="18" charset="0"/>
                <a:cs typeface="Times New Roman" panose="02020603050405020304" pitchFamily="18" charset="0"/>
              </a:rPr>
              <a:t>U Bazelu, zemlje članice Evropske ekonomske zajednice aprila 1972.godine sklapaju </a:t>
            </a:r>
            <a:r>
              <a:rPr lang="sr-Latn-BA" sz="1800" b="1" i="1" dirty="0" smtClean="0">
                <a:solidFill>
                  <a:schemeClr val="tx1"/>
                </a:solidFill>
                <a:latin typeface="Times New Roman" panose="02020603050405020304" pitchFamily="18" charset="0"/>
                <a:cs typeface="Times New Roman" panose="02020603050405020304" pitchFamily="18" charset="0"/>
              </a:rPr>
              <a:t>sporazum o tzv.evropskoj monetarnoj zmiji</a:t>
            </a:r>
            <a:r>
              <a:rPr lang="sr-Latn-BA" sz="1800" dirty="0" smtClean="0">
                <a:solidFill>
                  <a:schemeClr val="tx1"/>
                </a:solidFill>
                <a:latin typeface="Times New Roman" panose="02020603050405020304" pitchFamily="18" charset="0"/>
                <a:cs typeface="Times New Roman" panose="02020603050405020304" pitchFamily="18" charset="0"/>
              </a:rPr>
              <a:t>, a marta 1973. godine donose odluku o </a:t>
            </a:r>
            <a:r>
              <a:rPr lang="sr-Latn-BA" sz="1800" b="1" i="1" dirty="0" smtClean="0">
                <a:solidFill>
                  <a:schemeClr val="tx1"/>
                </a:solidFill>
                <a:latin typeface="Times New Roman" panose="02020603050405020304" pitchFamily="18" charset="0"/>
                <a:cs typeface="Times New Roman" panose="02020603050405020304" pitchFamily="18" charset="0"/>
              </a:rPr>
              <a:t>zajedničkom plivanju njihovih valuta u odnosu na američki dolar </a:t>
            </a:r>
            <a:r>
              <a:rPr lang="sr-Latn-BA" sz="1800" dirty="0" smtClean="0">
                <a:solidFill>
                  <a:schemeClr val="tx1"/>
                </a:solidFill>
                <a:latin typeface="Times New Roman" panose="02020603050405020304" pitchFamily="18" charset="0"/>
                <a:cs typeface="Times New Roman" panose="02020603050405020304" pitchFamily="18" charset="0"/>
              </a:rPr>
              <a:t>(međusobni devizni kursevi su održavani u uskim granicama od +/-2,25% od dogovorenih partiteta.</a:t>
            </a:r>
          </a:p>
          <a:p>
            <a:pPr marL="285750" indent="-285750" algn="just">
              <a:buFont typeface="Wingdings" panose="05000000000000000000" pitchFamily="2" charset="2"/>
              <a:buChar char="§"/>
            </a:pPr>
            <a:r>
              <a:rPr lang="sr-Latn-BA" sz="1800" dirty="0" smtClean="0">
                <a:solidFill>
                  <a:schemeClr val="tx1"/>
                </a:solidFill>
                <a:latin typeface="Times New Roman" panose="02020603050405020304" pitchFamily="18" charset="0"/>
                <a:cs typeface="Times New Roman" panose="02020603050405020304" pitchFamily="18" charset="0"/>
              </a:rPr>
              <a:t>Aprila </a:t>
            </a:r>
            <a:r>
              <a:rPr lang="sr-Latn-BA" sz="1800" dirty="0" smtClean="0">
                <a:solidFill>
                  <a:schemeClr val="tx1"/>
                </a:solidFill>
                <a:latin typeface="Times New Roman" panose="02020603050405020304" pitchFamily="18" charset="0"/>
                <a:cs typeface="Times New Roman" panose="02020603050405020304" pitchFamily="18" charset="0"/>
              </a:rPr>
              <a:t>1973.godine </a:t>
            </a:r>
            <a:r>
              <a:rPr lang="sr-Latn-BA" sz="1800" dirty="0" smtClean="0">
                <a:solidFill>
                  <a:schemeClr val="tx1"/>
                </a:solidFill>
                <a:latin typeface="Times New Roman" panose="02020603050405020304" pitchFamily="18" charset="0"/>
                <a:cs typeface="Times New Roman" panose="02020603050405020304" pitchFamily="18" charset="0"/>
              </a:rPr>
              <a:t>počinje sa radom</a:t>
            </a:r>
          </a:p>
          <a:p>
            <a:pPr algn="just"/>
            <a:endParaRPr lang="sr-Latn-BA" sz="1800" dirty="0" smtClean="0">
              <a:solidFill>
                <a:schemeClr val="tx1"/>
              </a:solidFill>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
            </a:pPr>
            <a:r>
              <a:rPr lang="sr-Latn-BA" sz="1800" dirty="0" smtClean="0">
                <a:solidFill>
                  <a:schemeClr val="tx1"/>
                </a:solidFill>
                <a:latin typeface="Times New Roman" panose="02020603050405020304" pitchFamily="18" charset="0"/>
                <a:cs typeface="Times New Roman" panose="02020603050405020304" pitchFamily="18" charset="0"/>
              </a:rPr>
              <a:t>1974.god., u Evropskoj zajednici je </a:t>
            </a:r>
          </a:p>
          <a:p>
            <a:pPr algn="just"/>
            <a:r>
              <a:rPr lang="sr-Latn-BA" sz="1800" dirty="0" smtClean="0">
                <a:solidFill>
                  <a:schemeClr val="tx1"/>
                </a:solidFill>
                <a:latin typeface="Times New Roman" panose="02020603050405020304" pitchFamily="18" charset="0"/>
                <a:cs typeface="Times New Roman" panose="02020603050405020304" pitchFamily="18" charset="0"/>
              </a:rPr>
              <a:t>stvorena,</a:t>
            </a:r>
          </a:p>
          <a:p>
            <a:pPr algn="just"/>
            <a:r>
              <a:rPr lang="sr-Latn-BA" sz="1800" dirty="0" smtClean="0">
                <a:solidFill>
                  <a:schemeClr val="tx1"/>
                </a:solidFill>
                <a:latin typeface="Times New Roman" panose="02020603050405020304" pitchFamily="18" charset="0"/>
                <a:cs typeface="Times New Roman" panose="02020603050405020304" pitchFamily="18" charset="0"/>
              </a:rPr>
              <a:t>A njena </a:t>
            </a:r>
            <a:r>
              <a:rPr lang="sr-Latn-BA" sz="1800" dirty="0" smtClean="0">
                <a:solidFill>
                  <a:schemeClr val="tx1"/>
                </a:solidFill>
                <a:latin typeface="Times New Roman" panose="02020603050405020304" pitchFamily="18" charset="0"/>
                <a:cs typeface="Times New Roman" panose="02020603050405020304" pitchFamily="18" charset="0"/>
              </a:rPr>
              <a:t>vrijednost </a:t>
            </a:r>
            <a:r>
              <a:rPr lang="sr-Latn-BA" sz="1800" dirty="0" smtClean="0">
                <a:solidFill>
                  <a:schemeClr val="tx1"/>
                </a:solidFill>
                <a:latin typeface="Times New Roman" panose="02020603050405020304" pitchFamily="18" charset="0"/>
                <a:cs typeface="Times New Roman" panose="02020603050405020304" pitchFamily="18" charset="0"/>
              </a:rPr>
              <a:t>se zasnivala na</a:t>
            </a:r>
          </a:p>
          <a:p>
            <a:pPr algn="just"/>
            <a:r>
              <a:rPr lang="sr-Latn-BA" sz="1800" dirty="0" smtClean="0">
                <a:solidFill>
                  <a:schemeClr val="tx1"/>
                </a:solidFill>
                <a:latin typeface="Times New Roman" panose="02020603050405020304" pitchFamily="18" charset="0"/>
                <a:cs typeface="Times New Roman" panose="02020603050405020304" pitchFamily="18" charset="0"/>
              </a:rPr>
              <a:t>„korpi valuta“ zemalja članica. </a:t>
            </a:r>
          </a:p>
          <a:p>
            <a:pPr algn="just"/>
            <a:r>
              <a:rPr lang="sr-Latn-BA" sz="1800" dirty="0" smtClean="0">
                <a:solidFill>
                  <a:schemeClr val="tx1"/>
                </a:solidFill>
                <a:latin typeface="Times New Roman" panose="02020603050405020304" pitchFamily="18" charset="0"/>
                <a:cs typeface="Times New Roman" panose="02020603050405020304" pitchFamily="18" charset="0"/>
              </a:rPr>
              <a:t>  </a:t>
            </a:r>
            <a:endParaRPr lang="sr-Latn-BA" sz="3200" dirty="0" smtClean="0">
              <a:solidFill>
                <a:schemeClr val="tx1"/>
              </a:solidFill>
              <a:latin typeface="Times New Roman" panose="02020603050405020304" pitchFamily="18" charset="0"/>
              <a:cs typeface="Times New Roman" panose="02020603050405020304" pitchFamily="18" charset="0"/>
            </a:endParaRPr>
          </a:p>
        </p:txBody>
      </p:sp>
      <p:sp>
        <p:nvSpPr>
          <p:cNvPr id="8" name="Rounded Rectangle 7"/>
          <p:cNvSpPr/>
          <p:nvPr/>
        </p:nvSpPr>
        <p:spPr>
          <a:xfrm>
            <a:off x="4744168" y="4886325"/>
            <a:ext cx="4132201" cy="601391"/>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BA" dirty="0" smtClean="0">
                <a:latin typeface="Times New Roman" panose="02020603050405020304" pitchFamily="18" charset="0"/>
                <a:cs typeface="Times New Roman" panose="02020603050405020304" pitchFamily="18" charset="0"/>
              </a:rPr>
              <a:t>Evropski fond za monetarnu saradnju </a:t>
            </a:r>
          </a:p>
          <a:p>
            <a:pPr algn="ctr"/>
            <a:r>
              <a:rPr lang="sr-Latn-BA" dirty="0" smtClean="0">
                <a:latin typeface="Times New Roman" panose="02020603050405020304" pitchFamily="18" charset="0"/>
                <a:cs typeface="Times New Roman" panose="02020603050405020304" pitchFamily="18" charset="0"/>
              </a:rPr>
              <a:t>(European Monetary Cooperation Fund)</a:t>
            </a:r>
            <a:endParaRPr lang="en-GB" dirty="0">
              <a:latin typeface="Times New Roman" panose="02020603050405020304" pitchFamily="18" charset="0"/>
              <a:cs typeface="Times New Roman" panose="02020603050405020304" pitchFamily="18" charset="0"/>
            </a:endParaRPr>
          </a:p>
        </p:txBody>
      </p:sp>
      <p:sp>
        <p:nvSpPr>
          <p:cNvPr id="10" name="Rounded Rectangle 9"/>
          <p:cNvSpPr/>
          <p:nvPr/>
        </p:nvSpPr>
        <p:spPr>
          <a:xfrm>
            <a:off x="4762289" y="5740667"/>
            <a:ext cx="4132201" cy="601391"/>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BA" dirty="0" smtClean="0">
                <a:latin typeface="Times New Roman" panose="02020603050405020304" pitchFamily="18" charset="0"/>
                <a:cs typeface="Times New Roman" panose="02020603050405020304" pitchFamily="18" charset="0"/>
              </a:rPr>
              <a:t>Evropska obračunska jedinica –</a:t>
            </a:r>
            <a:r>
              <a:rPr lang="sr-Latn-BA" dirty="0" smtClean="0">
                <a:latin typeface="Times New Roman" panose="02020603050405020304" pitchFamily="18" charset="0"/>
                <a:cs typeface="Times New Roman" panose="02020603050405020304" pitchFamily="18" charset="0"/>
              </a:rPr>
              <a:t>EUA</a:t>
            </a:r>
            <a:endParaRPr lang="sr-Latn-BA" dirty="0" smtClean="0">
              <a:latin typeface="Times New Roman" panose="02020603050405020304" pitchFamily="18" charset="0"/>
              <a:cs typeface="Times New Roman" panose="02020603050405020304" pitchFamily="18" charset="0"/>
            </a:endParaRPr>
          </a:p>
          <a:p>
            <a:pPr algn="ctr"/>
            <a:r>
              <a:rPr lang="sr-Latn-BA" dirty="0" smtClean="0">
                <a:latin typeface="Times New Roman" panose="02020603050405020304" pitchFamily="18" charset="0"/>
                <a:cs typeface="Times New Roman" panose="02020603050405020304" pitchFamily="18" charset="0"/>
              </a:rPr>
              <a:t>(European Unit of Account) </a:t>
            </a:r>
            <a:endParaRPr lang="en-GB"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95648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heel(1)">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heel(1)">
                                      <p:cBhvr>
                                        <p:cTn id="1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D22F896-40B5-4ADD-8801-0D06FADFA095}" type="slidenum">
              <a:rPr lang="en-US" smtClean="0"/>
              <a:t>9</a:t>
            </a:fld>
            <a:endParaRPr lang="en-US" dirty="0"/>
          </a:p>
        </p:txBody>
      </p:sp>
      <p:sp>
        <p:nvSpPr>
          <p:cNvPr id="3" name="Rounded Rectangle 2"/>
          <p:cNvSpPr/>
          <p:nvPr/>
        </p:nvSpPr>
        <p:spPr>
          <a:xfrm>
            <a:off x="384298" y="247457"/>
            <a:ext cx="8510192" cy="609793"/>
          </a:xfrm>
          <a:prstGeom prst="roundRect">
            <a:avLst/>
          </a:prstGeom>
          <a:ln w="381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r>
              <a:rPr lang="sr-Latn-BA" sz="2800" b="1" dirty="0" smtClean="0">
                <a:solidFill>
                  <a:schemeClr val="bg2">
                    <a:lumMod val="25000"/>
                  </a:schemeClr>
                </a:solidFill>
                <a:latin typeface="Times New Roman" panose="02020603050405020304" pitchFamily="18" charset="0"/>
                <a:cs typeface="Times New Roman" panose="02020603050405020304" pitchFamily="18" charset="0"/>
              </a:rPr>
              <a:t>Evropski monetarni sistem</a:t>
            </a:r>
            <a:endParaRPr lang="en-GB" sz="2800" b="1" dirty="0">
              <a:solidFill>
                <a:schemeClr val="bg2">
                  <a:lumMod val="25000"/>
                </a:schemeClr>
              </a:solidFill>
              <a:latin typeface="Times New Roman" panose="02020603050405020304" pitchFamily="18" charset="0"/>
              <a:cs typeface="Times New Roman" panose="02020603050405020304" pitchFamily="18" charset="0"/>
            </a:endParaRPr>
          </a:p>
        </p:txBody>
      </p:sp>
      <p:sp>
        <p:nvSpPr>
          <p:cNvPr id="4" name="Title 1"/>
          <p:cNvSpPr txBox="1">
            <a:spLocks/>
          </p:cNvSpPr>
          <p:nvPr/>
        </p:nvSpPr>
        <p:spPr>
          <a:xfrm>
            <a:off x="4238625" y="1090552"/>
            <a:ext cx="4194736" cy="1331642"/>
          </a:xfrm>
          <a:prstGeom prst="rect">
            <a:avLst/>
          </a:prstGeom>
          <a:solidFill>
            <a:schemeClr val="bg1"/>
          </a:solidFill>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285750" indent="-285750" algn="just">
              <a:buFont typeface="Wingdings" panose="05000000000000000000" pitchFamily="2" charset="2"/>
              <a:buChar char="§"/>
            </a:pPr>
            <a:r>
              <a:rPr lang="sr-Latn-BA" sz="1800" dirty="0" smtClean="0">
                <a:solidFill>
                  <a:schemeClr val="tx1"/>
                </a:solidFill>
                <a:latin typeface="Times New Roman" panose="02020603050405020304" pitchFamily="18" charset="0"/>
                <a:cs typeface="Times New Roman" panose="02020603050405020304" pitchFamily="18" charset="0"/>
              </a:rPr>
              <a:t>EMS je osnovan 1979.godine u okviru Evropske zajednice.</a:t>
            </a:r>
          </a:p>
          <a:p>
            <a:pPr marL="285750" indent="-285750" algn="just">
              <a:buFont typeface="Wingdings" panose="05000000000000000000" pitchFamily="2" charset="2"/>
              <a:buChar char="§"/>
            </a:pPr>
            <a:r>
              <a:rPr lang="sr-Latn-BA" sz="1800" dirty="0" smtClean="0">
                <a:solidFill>
                  <a:schemeClr val="tx1"/>
                </a:solidFill>
                <a:latin typeface="Times New Roman" panose="02020603050405020304" pitchFamily="18" charset="0"/>
                <a:cs typeface="Times New Roman" panose="02020603050405020304" pitchFamily="18" charset="0"/>
              </a:rPr>
              <a:t>Cilj: </a:t>
            </a:r>
            <a:r>
              <a:rPr lang="sr-Latn-BA" sz="1800" b="1" dirty="0" smtClean="0">
                <a:solidFill>
                  <a:schemeClr val="tx1"/>
                </a:solidFill>
                <a:latin typeface="Times New Roman" panose="02020603050405020304" pitchFamily="18" charset="0"/>
                <a:cs typeface="Times New Roman" panose="02020603050405020304" pitchFamily="18" charset="0"/>
              </a:rPr>
              <a:t>monetarana saradnja i stabilnost </a:t>
            </a:r>
            <a:r>
              <a:rPr lang="sr-Latn-BA" sz="1800" dirty="0" smtClean="0">
                <a:solidFill>
                  <a:schemeClr val="tx1"/>
                </a:solidFill>
                <a:latin typeface="Times New Roman" panose="02020603050405020304" pitchFamily="18" charset="0"/>
                <a:cs typeface="Times New Roman" panose="02020603050405020304" pitchFamily="18" charset="0"/>
              </a:rPr>
              <a:t>u okviru grupe zamalja Evropske zajednice.  </a:t>
            </a:r>
          </a:p>
        </p:txBody>
      </p:sp>
      <p:sp>
        <p:nvSpPr>
          <p:cNvPr id="5" name="Rounded Rectangle 4"/>
          <p:cNvSpPr/>
          <p:nvPr/>
        </p:nvSpPr>
        <p:spPr>
          <a:xfrm>
            <a:off x="545294" y="1090552"/>
            <a:ext cx="3464732" cy="1157348"/>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BA" dirty="0" smtClean="0">
                <a:latin typeface="Times New Roman" panose="02020603050405020304" pitchFamily="18" charset="0"/>
                <a:cs typeface="Times New Roman" panose="02020603050405020304" pitchFamily="18" charset="0"/>
              </a:rPr>
              <a:t>Evropski moentarni sistem – EMS</a:t>
            </a:r>
          </a:p>
          <a:p>
            <a:pPr algn="ctr"/>
            <a:r>
              <a:rPr lang="sr-Latn-BA" dirty="0" smtClean="0">
                <a:latin typeface="Times New Roman" panose="02020603050405020304" pitchFamily="18" charset="0"/>
                <a:cs typeface="Times New Roman" panose="02020603050405020304" pitchFamily="18" charset="0"/>
              </a:rPr>
              <a:t>(Euroepan Monetary System) </a:t>
            </a:r>
            <a:endParaRPr lang="en-GB" dirty="0">
              <a:latin typeface="Times New Roman" panose="02020603050405020304" pitchFamily="18" charset="0"/>
              <a:cs typeface="Times New Roman" panose="02020603050405020304" pitchFamily="18" charset="0"/>
            </a:endParaRPr>
          </a:p>
        </p:txBody>
      </p:sp>
      <p:sp>
        <p:nvSpPr>
          <p:cNvPr id="6" name="Title 1"/>
          <p:cNvSpPr txBox="1">
            <a:spLocks/>
          </p:cNvSpPr>
          <p:nvPr/>
        </p:nvSpPr>
        <p:spPr>
          <a:xfrm>
            <a:off x="688634" y="2422194"/>
            <a:ext cx="3178052" cy="338198"/>
          </a:xfrm>
          <a:prstGeom prst="rect">
            <a:avLst/>
          </a:prstGeom>
          <a:solidFill>
            <a:schemeClr val="bg2">
              <a:lumMod val="90000"/>
            </a:schemeClr>
          </a:solidFill>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285750" indent="-285750" algn="just">
              <a:buFont typeface="Wingdings" panose="05000000000000000000" pitchFamily="2" charset="2"/>
              <a:buChar char="§"/>
            </a:pPr>
            <a:r>
              <a:rPr lang="sr-Latn-BA" sz="1800" dirty="0" smtClean="0">
                <a:solidFill>
                  <a:schemeClr val="tx1"/>
                </a:solidFill>
                <a:latin typeface="Times New Roman" panose="02020603050405020304" pitchFamily="18" charset="0"/>
                <a:cs typeface="Times New Roman" panose="02020603050405020304" pitchFamily="18" charset="0"/>
              </a:rPr>
              <a:t>Kako je funkcioniše  EMS?</a:t>
            </a:r>
            <a:endParaRPr lang="sr-Latn-BA" sz="3200" dirty="0" smtClean="0">
              <a:solidFill>
                <a:schemeClr val="tx1"/>
              </a:solidFill>
              <a:latin typeface="Times New Roman" panose="02020603050405020304" pitchFamily="18" charset="0"/>
              <a:cs typeface="Times New Roman" panose="02020603050405020304" pitchFamily="18" charset="0"/>
            </a:endParaRPr>
          </a:p>
        </p:txBody>
      </p:sp>
      <p:sp>
        <p:nvSpPr>
          <p:cNvPr id="7" name="Title 1"/>
          <p:cNvSpPr txBox="1">
            <a:spLocks/>
          </p:cNvSpPr>
          <p:nvPr/>
        </p:nvSpPr>
        <p:spPr>
          <a:xfrm>
            <a:off x="545293" y="2900136"/>
            <a:ext cx="8246281" cy="3506352"/>
          </a:xfrm>
          <a:prstGeom prst="rect">
            <a:avLst/>
          </a:prstGeom>
          <a:solidFill>
            <a:schemeClr val="bg1"/>
          </a:solidFill>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285750" indent="-285750" algn="just">
              <a:buFont typeface="Wingdings" panose="05000000000000000000" pitchFamily="2" charset="2"/>
              <a:buChar char="§"/>
            </a:pPr>
            <a:r>
              <a:rPr lang="sr-Latn-BA" sz="1800" dirty="0" smtClean="0">
                <a:solidFill>
                  <a:schemeClr val="tx1"/>
                </a:solidFill>
                <a:latin typeface="Times New Roman" panose="02020603050405020304" pitchFamily="18" charset="0"/>
                <a:cs typeface="Times New Roman" panose="02020603050405020304" pitchFamily="18" charset="0"/>
              </a:rPr>
              <a:t>Zemlje </a:t>
            </a:r>
            <a:r>
              <a:rPr lang="sr-Latn-BA" sz="1800" dirty="0" smtClean="0">
                <a:solidFill>
                  <a:schemeClr val="tx1"/>
                </a:solidFill>
                <a:latin typeface="Times New Roman" panose="02020603050405020304" pitchFamily="18" charset="0"/>
                <a:cs typeface="Times New Roman" panose="02020603050405020304" pitchFamily="18" charset="0"/>
              </a:rPr>
              <a:t>uključEne </a:t>
            </a:r>
            <a:r>
              <a:rPr lang="sr-Latn-BA" sz="1800" dirty="0" smtClean="0">
                <a:solidFill>
                  <a:schemeClr val="tx1"/>
                </a:solidFill>
                <a:latin typeface="Times New Roman" panose="02020603050405020304" pitchFamily="18" charset="0"/>
                <a:cs typeface="Times New Roman" panose="02020603050405020304" pitchFamily="18" charset="0"/>
              </a:rPr>
              <a:t>u sistem utvrđuju </a:t>
            </a:r>
            <a:r>
              <a:rPr lang="sr-Latn-BA" sz="1800" b="1" i="1" dirty="0" smtClean="0">
                <a:solidFill>
                  <a:schemeClr val="tx1"/>
                </a:solidFill>
                <a:latin typeface="Times New Roman" panose="02020603050405020304" pitchFamily="18" charset="0"/>
                <a:cs typeface="Times New Roman" panose="02020603050405020304" pitchFamily="18" charset="0"/>
              </a:rPr>
              <a:t>međusobne devizne paritete </a:t>
            </a:r>
            <a:r>
              <a:rPr lang="sr-Latn-BA" sz="1800" dirty="0" smtClean="0">
                <a:solidFill>
                  <a:schemeClr val="tx1"/>
                </a:solidFill>
                <a:latin typeface="Times New Roman" panose="02020603050405020304" pitchFamily="18" charset="0"/>
                <a:cs typeface="Times New Roman" panose="02020603050405020304" pitchFamily="18" charset="0"/>
              </a:rPr>
              <a:t>(tzv.centralne kurseve) i </a:t>
            </a:r>
            <a:r>
              <a:rPr lang="sr-Latn-BA" sz="1800" b="1" i="1" dirty="0" smtClean="0">
                <a:solidFill>
                  <a:schemeClr val="tx1"/>
                </a:solidFill>
                <a:latin typeface="Times New Roman" panose="02020603050405020304" pitchFamily="18" charset="0"/>
                <a:cs typeface="Times New Roman" panose="02020603050405020304" pitchFamily="18" charset="0"/>
              </a:rPr>
              <a:t>obavezuju se da intervencijama održavaju devizne kurseve svojih valuta u granicama +/- 2,25% </a:t>
            </a:r>
            <a:r>
              <a:rPr lang="sr-Latn-BA" sz="1800" dirty="0" smtClean="0">
                <a:solidFill>
                  <a:schemeClr val="tx1"/>
                </a:solidFill>
                <a:latin typeface="Times New Roman" panose="02020603050405020304" pitchFamily="18" charset="0"/>
                <a:cs typeface="Times New Roman" panose="02020603050405020304" pitchFamily="18" charset="0"/>
              </a:rPr>
              <a:t>u odnosu na paritet, a za neke slabije valute predviđena je mogućnost veće fluktuacije +/-6%. </a:t>
            </a:r>
          </a:p>
          <a:p>
            <a:pPr marL="285750" indent="-285750" algn="just">
              <a:buFont typeface="Wingdings" panose="05000000000000000000" pitchFamily="2" charset="2"/>
              <a:buChar char="§"/>
            </a:pPr>
            <a:r>
              <a:rPr lang="sr-Latn-BA" sz="1800" dirty="0" smtClean="0">
                <a:solidFill>
                  <a:schemeClr val="tx1"/>
                </a:solidFill>
                <a:latin typeface="Times New Roman" panose="02020603050405020304" pitchFamily="18" charset="0"/>
                <a:cs typeface="Times New Roman" panose="02020603050405020304" pitchFamily="18" charset="0"/>
              </a:rPr>
              <a:t>Ako kurs jedne valute pređe prag odstupanja koji je određen kao 75% od maksimalno dozvoljenog odstupanja od centralnog deviznog kursa, pristupa se </a:t>
            </a:r>
            <a:r>
              <a:rPr lang="sr-Latn-BA" sz="1800" b="1" i="1" dirty="0" smtClean="0">
                <a:solidFill>
                  <a:schemeClr val="tx1"/>
                </a:solidFill>
                <a:latin typeface="Times New Roman" panose="02020603050405020304" pitchFamily="18" charset="0"/>
                <a:cs typeface="Times New Roman" panose="02020603050405020304" pitchFamily="18" charset="0"/>
              </a:rPr>
              <a:t>intervencijama</a:t>
            </a:r>
            <a:r>
              <a:rPr lang="sr-Latn-BA" sz="1800" dirty="0" smtClean="0">
                <a:solidFill>
                  <a:schemeClr val="tx1"/>
                </a:solidFill>
                <a:latin typeface="Times New Roman" panose="02020603050405020304" pitchFamily="18" charset="0"/>
                <a:cs typeface="Times New Roman" panose="02020603050405020304" pitchFamily="18" charset="0"/>
              </a:rPr>
              <a:t> na deviznom tržištu i preduzimaju se druge mjere iz oblasti domaće ekonomske politike. </a:t>
            </a:r>
          </a:p>
          <a:p>
            <a:pPr marL="285750" indent="-285750" algn="just">
              <a:buFont typeface="Wingdings" panose="05000000000000000000" pitchFamily="2" charset="2"/>
              <a:buChar char="§"/>
            </a:pPr>
            <a:r>
              <a:rPr lang="sr-Latn-BA" sz="1800" b="1" i="1" dirty="0" smtClean="0">
                <a:solidFill>
                  <a:schemeClr val="tx1"/>
                </a:solidFill>
                <a:latin typeface="Times New Roman" panose="02020603050405020304" pitchFamily="18" charset="0"/>
                <a:cs typeface="Times New Roman" panose="02020603050405020304" pitchFamily="18" charset="0"/>
              </a:rPr>
              <a:t>Kratkoročne pozajmice zamalja članica </a:t>
            </a:r>
            <a:r>
              <a:rPr lang="sr-Latn-BA" sz="1800" dirty="0" smtClean="0">
                <a:solidFill>
                  <a:schemeClr val="tx1"/>
                </a:solidFill>
                <a:latin typeface="Times New Roman" panose="02020603050405020304" pitchFamily="18" charset="0"/>
                <a:cs typeface="Times New Roman" panose="02020603050405020304" pitchFamily="18" charset="0"/>
              </a:rPr>
              <a:t>– mogućnost da jedna članica drugoj odobrava kratkoročne </a:t>
            </a:r>
            <a:r>
              <a:rPr lang="sr-Latn-BA" sz="1800" dirty="0" smtClean="0">
                <a:solidFill>
                  <a:schemeClr val="tx1"/>
                </a:solidFill>
                <a:latin typeface="Times New Roman" panose="02020603050405020304" pitchFamily="18" charset="0"/>
                <a:cs typeface="Times New Roman" panose="02020603050405020304" pitchFamily="18" charset="0"/>
              </a:rPr>
              <a:t>pozajamice</a:t>
            </a:r>
            <a:r>
              <a:rPr lang="sr-Latn-BA" sz="1800" dirty="0" smtClean="0">
                <a:solidFill>
                  <a:schemeClr val="tx1"/>
                </a:solidFill>
                <a:latin typeface="Times New Roman" panose="02020603050405020304" pitchFamily="18" charset="0"/>
                <a:cs typeface="Times New Roman" panose="02020603050405020304" pitchFamily="18" charset="0"/>
              </a:rPr>
              <a:t>, </a:t>
            </a:r>
          </a:p>
          <a:p>
            <a:pPr marL="285750" indent="-285750" algn="just">
              <a:buFont typeface="Wingdings" panose="05000000000000000000" pitchFamily="2" charset="2"/>
              <a:buChar char="§"/>
            </a:pPr>
            <a:r>
              <a:rPr lang="sr-Latn-BA" sz="1800" b="1" i="1" dirty="0" smtClean="0">
                <a:solidFill>
                  <a:schemeClr val="tx1"/>
                </a:solidFill>
                <a:latin typeface="Times New Roman" panose="02020603050405020304" pitchFamily="18" charset="0"/>
                <a:cs typeface="Times New Roman" panose="02020603050405020304" pitchFamily="18" charset="0"/>
              </a:rPr>
              <a:t>Revizija centralnih kurseva- </a:t>
            </a:r>
            <a:r>
              <a:rPr lang="sr-Latn-BA" sz="1800" dirty="0" smtClean="0">
                <a:solidFill>
                  <a:schemeClr val="tx1"/>
                </a:solidFill>
                <a:latin typeface="Times New Roman" panose="02020603050405020304" pitchFamily="18" charset="0"/>
                <a:cs typeface="Times New Roman" panose="02020603050405020304" pitchFamily="18" charset="0"/>
              </a:rPr>
              <a:t>povremeno, u skladu sa potrebama. </a:t>
            </a:r>
          </a:p>
          <a:p>
            <a:pPr algn="just"/>
            <a:r>
              <a:rPr lang="sr-Latn-BA" sz="1800" dirty="0" smtClean="0">
                <a:solidFill>
                  <a:schemeClr val="tx1"/>
                </a:solidFill>
                <a:latin typeface="Times New Roman" panose="02020603050405020304" pitchFamily="18" charset="0"/>
                <a:cs typeface="Times New Roman" panose="02020603050405020304" pitchFamily="18" charset="0"/>
              </a:rPr>
              <a:t>     </a:t>
            </a:r>
            <a:r>
              <a:rPr lang="sr-Latn-BA" sz="1800" b="1" i="1" dirty="0" smtClean="0">
                <a:solidFill>
                  <a:schemeClr val="tx1"/>
                </a:solidFill>
                <a:latin typeface="Times New Roman" panose="02020603050405020304" pitchFamily="18" charset="0"/>
                <a:cs typeface="Times New Roman" panose="02020603050405020304" pitchFamily="18" charset="0"/>
              </a:rPr>
              <a:t>ERM (Exchange Rate Machanism) – mehanizam održavanja deviznih kurseva </a:t>
            </a:r>
          </a:p>
        </p:txBody>
      </p:sp>
      <p:sp>
        <p:nvSpPr>
          <p:cNvPr id="8" name="Curved Right Arrow 7"/>
          <p:cNvSpPr/>
          <p:nvPr/>
        </p:nvSpPr>
        <p:spPr>
          <a:xfrm>
            <a:off x="219075" y="4371522"/>
            <a:ext cx="552450" cy="1669841"/>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3383813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heel(1)">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heel(1)">
                                      <p:cBhvr>
                                        <p:cTn id="1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42930</TotalTime>
  <Words>4480</Words>
  <Application>Microsoft Office PowerPoint</Application>
  <PresentationFormat>On-screen Show (4:3)</PresentationFormat>
  <Paragraphs>565</Paragraphs>
  <Slides>33</Slides>
  <Notes>0</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33</vt:i4>
      </vt:variant>
    </vt:vector>
  </HeadingPairs>
  <TitlesOfParts>
    <vt:vector size="44" baseType="lpstr">
      <vt:lpstr>Arial</vt:lpstr>
      <vt:lpstr>Calibri</vt:lpstr>
      <vt:lpstr>Cambria Math</vt:lpstr>
      <vt:lpstr>Courier New</vt:lpstr>
      <vt:lpstr>Times New Roman</vt:lpstr>
      <vt:lpstr>Trebuchet MS</vt:lpstr>
      <vt:lpstr>Wingdings</vt:lpstr>
      <vt:lpstr>Wingdings 2</vt:lpstr>
      <vt:lpstr>Wingdings 3</vt:lpstr>
      <vt:lpstr>Facet</vt:lpstr>
      <vt:lpstr>Equation</vt:lpstr>
      <vt:lpstr>MEĐUNARODNE FINANSIJE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Dragana Vujičić</dc:creator>
  <cp:lastModifiedBy>Dragana Vujičić</cp:lastModifiedBy>
  <cp:revision>965</cp:revision>
  <cp:lastPrinted>2020-12-23T08:44:22Z</cp:lastPrinted>
  <dcterms:created xsi:type="dcterms:W3CDTF">2019-03-20T17:06:19Z</dcterms:created>
  <dcterms:modified xsi:type="dcterms:W3CDTF">2021-01-24T21:46:46Z</dcterms:modified>
</cp:coreProperties>
</file>